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60" r:id="rId5"/>
    <p:sldId id="267" r:id="rId6"/>
    <p:sldId id="261" r:id="rId7"/>
    <p:sldId id="268" r:id="rId8"/>
    <p:sldId id="262" r:id="rId9"/>
    <p:sldId id="259" r:id="rId10"/>
    <p:sldId id="266"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3C419C-E205-4091-988D-40AA4AC55975}" v="5" dt="2024-03-06T12:02:17.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76" d="100"/>
          <a:sy n="76" d="100"/>
        </p:scale>
        <p:origin x="260"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ode Ayinde" userId="bc20c26f535e18b6" providerId="LiveId" clId="{AF3C419C-E205-4091-988D-40AA4AC55975}"/>
    <pc:docChg chg="undo redo custSel addSld delSld modSld sldOrd">
      <pc:chgData name="Kayode Ayinde" userId="bc20c26f535e18b6" providerId="LiveId" clId="{AF3C419C-E205-4091-988D-40AA4AC55975}" dt="2024-03-07T17:25:40.146" v="33369" actId="14100"/>
      <pc:docMkLst>
        <pc:docMk/>
      </pc:docMkLst>
      <pc:sldChg chg="modSp mod">
        <pc:chgData name="Kayode Ayinde" userId="bc20c26f535e18b6" providerId="LiveId" clId="{AF3C419C-E205-4091-988D-40AA4AC55975}" dt="2024-03-06T12:02:17.006" v="24864"/>
        <pc:sldMkLst>
          <pc:docMk/>
          <pc:sldMk cId="1334470520" sldId="256"/>
        </pc:sldMkLst>
        <pc:spChg chg="mod">
          <ac:chgData name="Kayode Ayinde" userId="bc20c26f535e18b6" providerId="LiveId" clId="{AF3C419C-E205-4091-988D-40AA4AC55975}" dt="2024-03-06T12:02:17.006" v="24864"/>
          <ac:spMkLst>
            <pc:docMk/>
            <pc:sldMk cId="1334470520" sldId="256"/>
            <ac:spMk id="2" creationId="{ABFDA2AC-6BE9-C307-2F3F-C0892624AFA1}"/>
          </ac:spMkLst>
        </pc:spChg>
        <pc:spChg chg="mod">
          <ac:chgData name="Kayode Ayinde" userId="bc20c26f535e18b6" providerId="LiveId" clId="{AF3C419C-E205-4091-988D-40AA4AC55975}" dt="2024-03-06T12:02:17.006" v="24864"/>
          <ac:spMkLst>
            <pc:docMk/>
            <pc:sldMk cId="1334470520" sldId="256"/>
            <ac:spMk id="3" creationId="{EE2240A0-33D6-ADC2-F011-40B95B2C94EF}"/>
          </ac:spMkLst>
        </pc:spChg>
      </pc:sldChg>
      <pc:sldChg chg="modSp mod">
        <pc:chgData name="Kayode Ayinde" userId="bc20c26f535e18b6" providerId="LiveId" clId="{AF3C419C-E205-4091-988D-40AA4AC55975}" dt="2024-03-07T16:19:07.194" v="31396" actId="14100"/>
        <pc:sldMkLst>
          <pc:docMk/>
          <pc:sldMk cId="418912991" sldId="257"/>
        </pc:sldMkLst>
        <pc:spChg chg="mod">
          <ac:chgData name="Kayode Ayinde" userId="bc20c26f535e18b6" providerId="LiveId" clId="{AF3C419C-E205-4091-988D-40AA4AC55975}" dt="2024-03-06T12:02:17.170" v="24865" actId="27636"/>
          <ac:spMkLst>
            <pc:docMk/>
            <pc:sldMk cId="418912991" sldId="257"/>
            <ac:spMk id="2" creationId="{6DABD61D-5C82-2AD4-57F7-95FD166FFD56}"/>
          </ac:spMkLst>
        </pc:spChg>
        <pc:spChg chg="mod">
          <ac:chgData name="Kayode Ayinde" userId="bc20c26f535e18b6" providerId="LiveId" clId="{AF3C419C-E205-4091-988D-40AA4AC55975}" dt="2024-03-07T16:19:07.194" v="31396" actId="14100"/>
          <ac:spMkLst>
            <pc:docMk/>
            <pc:sldMk cId="418912991" sldId="257"/>
            <ac:spMk id="3" creationId="{9E93CECA-4CB9-0F79-5BCC-1FBD5D8A8A4F}"/>
          </ac:spMkLst>
        </pc:spChg>
      </pc:sldChg>
      <pc:sldChg chg="addSp delSp modSp del mod">
        <pc:chgData name="Kayode Ayinde" userId="bc20c26f535e18b6" providerId="LiveId" clId="{AF3C419C-E205-4091-988D-40AA4AC55975}" dt="2024-03-06T10:14:21.068" v="21114" actId="47"/>
        <pc:sldMkLst>
          <pc:docMk/>
          <pc:sldMk cId="4131824784" sldId="258"/>
        </pc:sldMkLst>
        <pc:spChg chg="mod">
          <ac:chgData name="Kayode Ayinde" userId="bc20c26f535e18b6" providerId="LiveId" clId="{AF3C419C-E205-4091-988D-40AA4AC55975}" dt="2024-03-03T17:32:19.754" v="13938" actId="1076"/>
          <ac:spMkLst>
            <pc:docMk/>
            <pc:sldMk cId="4131824784" sldId="258"/>
            <ac:spMk id="2" creationId="{2389657F-CBED-E126-295E-DA26A7463B21}"/>
          </ac:spMkLst>
        </pc:spChg>
        <pc:spChg chg="mod">
          <ac:chgData name="Kayode Ayinde" userId="bc20c26f535e18b6" providerId="LiveId" clId="{AF3C419C-E205-4091-988D-40AA4AC55975}" dt="2024-02-25T23:13:23.647" v="909" actId="20577"/>
          <ac:spMkLst>
            <pc:docMk/>
            <pc:sldMk cId="4131824784" sldId="258"/>
            <ac:spMk id="3" creationId="{9F1E841C-FE08-329E-F874-36A166CE0EDA}"/>
          </ac:spMkLst>
        </pc:spChg>
        <pc:spChg chg="add del mod">
          <ac:chgData name="Kayode Ayinde" userId="bc20c26f535e18b6" providerId="LiveId" clId="{AF3C419C-E205-4091-988D-40AA4AC55975}" dt="2024-03-04T23:04:31.216" v="17633"/>
          <ac:spMkLst>
            <pc:docMk/>
            <pc:sldMk cId="4131824784" sldId="258"/>
            <ac:spMk id="4" creationId="{4A98E90C-CE7F-0425-19B7-42C077D2998E}"/>
          </ac:spMkLst>
        </pc:spChg>
      </pc:sldChg>
      <pc:sldChg chg="modSp new mod">
        <pc:chgData name="Kayode Ayinde" userId="bc20c26f535e18b6" providerId="LiveId" clId="{AF3C419C-E205-4091-988D-40AA4AC55975}" dt="2024-03-07T17:24:22.587" v="33034" actId="20577"/>
        <pc:sldMkLst>
          <pc:docMk/>
          <pc:sldMk cId="4159575977" sldId="259"/>
        </pc:sldMkLst>
        <pc:spChg chg="mod">
          <ac:chgData name="Kayode Ayinde" userId="bc20c26f535e18b6" providerId="LiveId" clId="{AF3C419C-E205-4091-988D-40AA4AC55975}" dt="2024-03-06T12:02:17.218" v="24870" actId="27636"/>
          <ac:spMkLst>
            <pc:docMk/>
            <pc:sldMk cId="4159575977" sldId="259"/>
            <ac:spMk id="2" creationId="{7B5DE5C6-8827-2BC9-A7D3-FF75B987A622}"/>
          </ac:spMkLst>
        </pc:spChg>
        <pc:spChg chg="mod">
          <ac:chgData name="Kayode Ayinde" userId="bc20c26f535e18b6" providerId="LiveId" clId="{AF3C419C-E205-4091-988D-40AA4AC55975}" dt="2024-03-07T17:24:22.587" v="33034" actId="20577"/>
          <ac:spMkLst>
            <pc:docMk/>
            <pc:sldMk cId="4159575977" sldId="259"/>
            <ac:spMk id="3" creationId="{DB380AC0-FA26-2F79-05A2-2E8B0EFB071B}"/>
          </ac:spMkLst>
        </pc:spChg>
      </pc:sldChg>
      <pc:sldChg chg="modSp new mod">
        <pc:chgData name="Kayode Ayinde" userId="bc20c26f535e18b6" providerId="LiveId" clId="{AF3C419C-E205-4091-988D-40AA4AC55975}" dt="2024-03-07T17:25:40.146" v="33369" actId="14100"/>
        <pc:sldMkLst>
          <pc:docMk/>
          <pc:sldMk cId="3631179395" sldId="260"/>
        </pc:sldMkLst>
        <pc:spChg chg="mod">
          <ac:chgData name="Kayode Ayinde" userId="bc20c26f535e18b6" providerId="LiveId" clId="{AF3C419C-E205-4091-988D-40AA4AC55975}" dt="2024-03-06T11:54:03.511" v="24841" actId="1076"/>
          <ac:spMkLst>
            <pc:docMk/>
            <pc:sldMk cId="3631179395" sldId="260"/>
            <ac:spMk id="2" creationId="{9DED95AF-62EB-E7D8-4F08-6D9DE453F728}"/>
          </ac:spMkLst>
        </pc:spChg>
        <pc:spChg chg="mod">
          <ac:chgData name="Kayode Ayinde" userId="bc20c26f535e18b6" providerId="LiveId" clId="{AF3C419C-E205-4091-988D-40AA4AC55975}" dt="2024-03-07T17:25:40.146" v="33369" actId="14100"/>
          <ac:spMkLst>
            <pc:docMk/>
            <pc:sldMk cId="3631179395" sldId="260"/>
            <ac:spMk id="3" creationId="{00630F95-6B06-368A-8CB8-7F7CD7CE7E39}"/>
          </ac:spMkLst>
        </pc:spChg>
      </pc:sldChg>
      <pc:sldChg chg="modSp new mod">
        <pc:chgData name="Kayode Ayinde" userId="bc20c26f535e18b6" providerId="LiveId" clId="{AF3C419C-E205-4091-988D-40AA4AC55975}" dt="2024-03-07T17:11:19.553" v="32357" actId="20577"/>
        <pc:sldMkLst>
          <pc:docMk/>
          <pc:sldMk cId="645496494" sldId="261"/>
        </pc:sldMkLst>
        <pc:spChg chg="mod">
          <ac:chgData name="Kayode Ayinde" userId="bc20c26f535e18b6" providerId="LiveId" clId="{AF3C419C-E205-4091-988D-40AA4AC55975}" dt="2024-03-06T12:02:17.197" v="24868" actId="27636"/>
          <ac:spMkLst>
            <pc:docMk/>
            <pc:sldMk cId="645496494" sldId="261"/>
            <ac:spMk id="2" creationId="{CB50E9A8-7A68-AA9B-0C05-E642F1235E2A}"/>
          </ac:spMkLst>
        </pc:spChg>
        <pc:spChg chg="mod">
          <ac:chgData name="Kayode Ayinde" userId="bc20c26f535e18b6" providerId="LiveId" clId="{AF3C419C-E205-4091-988D-40AA4AC55975}" dt="2024-03-07T17:11:19.553" v="32357" actId="20577"/>
          <ac:spMkLst>
            <pc:docMk/>
            <pc:sldMk cId="645496494" sldId="261"/>
            <ac:spMk id="3" creationId="{94B7D75E-769A-CB0A-7C63-62CC385C3E76}"/>
          </ac:spMkLst>
        </pc:spChg>
      </pc:sldChg>
      <pc:sldChg chg="modSp new mod">
        <pc:chgData name="Kayode Ayinde" userId="bc20c26f535e18b6" providerId="LiveId" clId="{AF3C419C-E205-4091-988D-40AA4AC55975}" dt="2024-03-07T16:58:32.499" v="31975" actId="20577"/>
        <pc:sldMkLst>
          <pc:docMk/>
          <pc:sldMk cId="2343886627" sldId="262"/>
        </pc:sldMkLst>
        <pc:spChg chg="mod">
          <ac:chgData name="Kayode Ayinde" userId="bc20c26f535e18b6" providerId="LiveId" clId="{AF3C419C-E205-4091-988D-40AA4AC55975}" dt="2024-03-06T11:55:28.048" v="24848" actId="1076"/>
          <ac:spMkLst>
            <pc:docMk/>
            <pc:sldMk cId="2343886627" sldId="262"/>
            <ac:spMk id="2" creationId="{651A008A-2096-BDC4-717B-267AC57C742A}"/>
          </ac:spMkLst>
        </pc:spChg>
        <pc:spChg chg="mod">
          <ac:chgData name="Kayode Ayinde" userId="bc20c26f535e18b6" providerId="LiveId" clId="{AF3C419C-E205-4091-988D-40AA4AC55975}" dt="2024-03-07T16:58:32.499" v="31975" actId="20577"/>
          <ac:spMkLst>
            <pc:docMk/>
            <pc:sldMk cId="2343886627" sldId="262"/>
            <ac:spMk id="3" creationId="{13E439AE-BBA2-76E8-174F-E123BC9EA453}"/>
          </ac:spMkLst>
        </pc:spChg>
      </pc:sldChg>
      <pc:sldChg chg="modSp new mod">
        <pc:chgData name="Kayode Ayinde" userId="bc20c26f535e18b6" providerId="LiveId" clId="{AF3C419C-E205-4091-988D-40AA4AC55975}" dt="2024-03-06T12:02:17.240" v="24871" actId="27636"/>
        <pc:sldMkLst>
          <pc:docMk/>
          <pc:sldMk cId="1316932082" sldId="263"/>
        </pc:sldMkLst>
        <pc:spChg chg="mod">
          <ac:chgData name="Kayode Ayinde" userId="bc20c26f535e18b6" providerId="LiveId" clId="{AF3C419C-E205-4091-988D-40AA4AC55975}" dt="2024-03-06T12:02:17.006" v="24864"/>
          <ac:spMkLst>
            <pc:docMk/>
            <pc:sldMk cId="1316932082" sldId="263"/>
            <ac:spMk id="2" creationId="{FB08DE0A-DCBE-5F37-02A5-0DD1A31A081E}"/>
          </ac:spMkLst>
        </pc:spChg>
        <pc:spChg chg="mod">
          <ac:chgData name="Kayode Ayinde" userId="bc20c26f535e18b6" providerId="LiveId" clId="{AF3C419C-E205-4091-988D-40AA4AC55975}" dt="2024-03-06T12:02:17.240" v="24871" actId="27636"/>
          <ac:spMkLst>
            <pc:docMk/>
            <pc:sldMk cId="1316932082" sldId="263"/>
            <ac:spMk id="3" creationId="{0D6D4E20-9BBE-CE94-6754-84220941E56C}"/>
          </ac:spMkLst>
        </pc:spChg>
      </pc:sldChg>
      <pc:sldChg chg="modSp new mod">
        <pc:chgData name="Kayode Ayinde" userId="bc20c26f535e18b6" providerId="LiveId" clId="{AF3C419C-E205-4091-988D-40AA4AC55975}" dt="2024-03-06T12:02:17.255" v="24872" actId="27636"/>
        <pc:sldMkLst>
          <pc:docMk/>
          <pc:sldMk cId="3069493506" sldId="264"/>
        </pc:sldMkLst>
        <pc:spChg chg="mod">
          <ac:chgData name="Kayode Ayinde" userId="bc20c26f535e18b6" providerId="LiveId" clId="{AF3C419C-E205-4091-988D-40AA4AC55975}" dt="2024-03-06T12:02:17.006" v="24864"/>
          <ac:spMkLst>
            <pc:docMk/>
            <pc:sldMk cId="3069493506" sldId="264"/>
            <ac:spMk id="2" creationId="{72B04BF8-1B33-5264-417A-9FF578F53FD0}"/>
          </ac:spMkLst>
        </pc:spChg>
        <pc:spChg chg="mod">
          <ac:chgData name="Kayode Ayinde" userId="bc20c26f535e18b6" providerId="LiveId" clId="{AF3C419C-E205-4091-988D-40AA4AC55975}" dt="2024-03-06T12:02:17.255" v="24872" actId="27636"/>
          <ac:spMkLst>
            <pc:docMk/>
            <pc:sldMk cId="3069493506" sldId="264"/>
            <ac:spMk id="3" creationId="{A1FD04FD-128C-D52F-217F-3D4899CD3678}"/>
          </ac:spMkLst>
        </pc:spChg>
      </pc:sldChg>
      <pc:sldChg chg="modSp new mod ord">
        <pc:chgData name="Kayode Ayinde" userId="bc20c26f535e18b6" providerId="LiveId" clId="{AF3C419C-E205-4091-988D-40AA4AC55975}" dt="2024-03-07T16:18:08.023" v="31391" actId="1076"/>
        <pc:sldMkLst>
          <pc:docMk/>
          <pc:sldMk cId="2780046766" sldId="265"/>
        </pc:sldMkLst>
        <pc:spChg chg="mod">
          <ac:chgData name="Kayode Ayinde" userId="bc20c26f535e18b6" providerId="LiveId" clId="{AF3C419C-E205-4091-988D-40AA4AC55975}" dt="2024-03-06T12:02:17.006" v="24864"/>
          <ac:spMkLst>
            <pc:docMk/>
            <pc:sldMk cId="2780046766" sldId="265"/>
            <ac:spMk id="2" creationId="{2D9E0B85-063E-3164-ECBF-0449212CD1FC}"/>
          </ac:spMkLst>
        </pc:spChg>
        <pc:spChg chg="mod">
          <ac:chgData name="Kayode Ayinde" userId="bc20c26f535e18b6" providerId="LiveId" clId="{AF3C419C-E205-4091-988D-40AA4AC55975}" dt="2024-03-07T16:18:08.023" v="31391" actId="1076"/>
          <ac:spMkLst>
            <pc:docMk/>
            <pc:sldMk cId="2780046766" sldId="265"/>
            <ac:spMk id="3" creationId="{FEF5F58F-E4B6-486E-4012-76ED95CBB968}"/>
          </ac:spMkLst>
        </pc:spChg>
      </pc:sldChg>
      <pc:sldChg chg="modSp new mod">
        <pc:chgData name="Kayode Ayinde" userId="bc20c26f535e18b6" providerId="LiveId" clId="{AF3C419C-E205-4091-988D-40AA4AC55975}" dt="2024-03-06T17:24:11.257" v="27652" actId="20577"/>
        <pc:sldMkLst>
          <pc:docMk/>
          <pc:sldMk cId="3313471340" sldId="266"/>
        </pc:sldMkLst>
        <pc:spChg chg="mod">
          <ac:chgData name="Kayode Ayinde" userId="bc20c26f535e18b6" providerId="LiveId" clId="{AF3C419C-E205-4091-988D-40AA4AC55975}" dt="2024-03-06T12:02:17.006" v="24864"/>
          <ac:spMkLst>
            <pc:docMk/>
            <pc:sldMk cId="3313471340" sldId="266"/>
            <ac:spMk id="2" creationId="{9475EEDE-477A-4306-71DE-4C845DD83630}"/>
          </ac:spMkLst>
        </pc:spChg>
        <pc:spChg chg="mod">
          <ac:chgData name="Kayode Ayinde" userId="bc20c26f535e18b6" providerId="LiveId" clId="{AF3C419C-E205-4091-988D-40AA4AC55975}" dt="2024-03-06T17:24:11.257" v="27652" actId="20577"/>
          <ac:spMkLst>
            <pc:docMk/>
            <pc:sldMk cId="3313471340" sldId="266"/>
            <ac:spMk id="3" creationId="{D3540E4A-578D-2338-40C6-7AAC9910E495}"/>
          </ac:spMkLst>
        </pc:spChg>
      </pc:sldChg>
      <pc:sldChg chg="modSp new mod">
        <pc:chgData name="Kayode Ayinde" userId="bc20c26f535e18b6" providerId="LiveId" clId="{AF3C419C-E205-4091-988D-40AA4AC55975}" dt="2024-03-07T16:50:09.288" v="31910" actId="20577"/>
        <pc:sldMkLst>
          <pc:docMk/>
          <pc:sldMk cId="1874279750" sldId="267"/>
        </pc:sldMkLst>
        <pc:spChg chg="mod">
          <ac:chgData name="Kayode Ayinde" userId="bc20c26f535e18b6" providerId="LiveId" clId="{AF3C419C-E205-4091-988D-40AA4AC55975}" dt="2024-03-06T12:02:17.182" v="24866" actId="27636"/>
          <ac:spMkLst>
            <pc:docMk/>
            <pc:sldMk cId="1874279750" sldId="267"/>
            <ac:spMk id="2" creationId="{3B3E3EFE-E9B9-FE0C-B3DD-3FA02B6CE030}"/>
          </ac:spMkLst>
        </pc:spChg>
        <pc:spChg chg="mod">
          <ac:chgData name="Kayode Ayinde" userId="bc20c26f535e18b6" providerId="LiveId" clId="{AF3C419C-E205-4091-988D-40AA4AC55975}" dt="2024-03-07T16:50:09.288" v="31910" actId="20577"/>
          <ac:spMkLst>
            <pc:docMk/>
            <pc:sldMk cId="1874279750" sldId="267"/>
            <ac:spMk id="3" creationId="{33B4BC9A-8576-3AAF-CD0F-6EE4E95359A0}"/>
          </ac:spMkLst>
        </pc:spChg>
      </pc:sldChg>
      <pc:sldChg chg="add del">
        <pc:chgData name="Kayode Ayinde" userId="bc20c26f535e18b6" providerId="LiveId" clId="{AF3C419C-E205-4091-988D-40AA4AC55975}" dt="2024-03-06T11:10:43.258" v="21350" actId="2890"/>
        <pc:sldMkLst>
          <pc:docMk/>
          <pc:sldMk cId="2483088779" sldId="267"/>
        </pc:sldMkLst>
      </pc:sldChg>
      <pc:sldChg chg="modSp new add del mod">
        <pc:chgData name="Kayode Ayinde" userId="bc20c26f535e18b6" providerId="LiveId" clId="{AF3C419C-E205-4091-988D-40AA4AC55975}" dt="2024-03-07T17:11:57.932" v="32360" actId="20577"/>
        <pc:sldMkLst>
          <pc:docMk/>
          <pc:sldMk cId="2928929052" sldId="268"/>
        </pc:sldMkLst>
        <pc:spChg chg="mod">
          <ac:chgData name="Kayode Ayinde" userId="bc20c26f535e18b6" providerId="LiveId" clId="{AF3C419C-E205-4091-988D-40AA4AC55975}" dt="2024-03-06T12:02:17.006" v="24864"/>
          <ac:spMkLst>
            <pc:docMk/>
            <pc:sldMk cId="2928929052" sldId="268"/>
            <ac:spMk id="2" creationId="{6049E9A3-482F-CAD5-A39D-6846F6C56AB1}"/>
          </ac:spMkLst>
        </pc:spChg>
        <pc:spChg chg="mod">
          <ac:chgData name="Kayode Ayinde" userId="bc20c26f535e18b6" providerId="LiveId" clId="{AF3C419C-E205-4091-988D-40AA4AC55975}" dt="2024-03-07T17:11:57.932" v="32360" actId="20577"/>
          <ac:spMkLst>
            <pc:docMk/>
            <pc:sldMk cId="2928929052" sldId="268"/>
            <ac:spMk id="3" creationId="{1A2FD304-E7EE-532D-F4DE-1DE2775DF72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E77E78-0C17-4503-B4A6-572C6712E8E9}" type="datetimeFigureOut">
              <a:rPr lang="en-GB" smtClean="0"/>
              <a:t>07/03/2024</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AC5881A-CC5E-4CD7-9841-7F36C7F6AB1D}"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8858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E77E78-0C17-4503-B4A6-572C6712E8E9}"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C5881A-CC5E-4CD7-9841-7F36C7F6AB1D}"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4546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E77E78-0C17-4503-B4A6-572C6712E8E9}"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C5881A-CC5E-4CD7-9841-7F36C7F6AB1D}"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9601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E77E78-0C17-4503-B4A6-572C6712E8E9}"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C5881A-CC5E-4CD7-9841-7F36C7F6AB1D}"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1180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E77E78-0C17-4503-B4A6-572C6712E8E9}" type="datetimeFigureOut">
              <a:rPr lang="en-GB" smtClean="0"/>
              <a:t>07/03/2024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C5881A-CC5E-4CD7-9841-7F36C7F6AB1D}"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916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E77E78-0C17-4503-B4A6-572C6712E8E9}" type="datetimeFigureOut">
              <a:rPr lang="en-GB" smtClean="0"/>
              <a:t>07/03/2024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C5881A-CC5E-4CD7-9841-7F36C7F6AB1D}"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2528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E77E78-0C17-4503-B4A6-572C6712E8E9}" type="datetimeFigureOut">
              <a:rPr lang="en-GB" smtClean="0"/>
              <a:t>07/03/2024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C5881A-CC5E-4CD7-9841-7F36C7F6AB1D}" type="slidenum">
              <a:rPr lang="en-GB" smtClean="0"/>
              <a:t>‹#›</a:t>
            </a:fld>
            <a:endParaRPr lang="en-GB"/>
          </a:p>
        </p:txBody>
      </p:sp>
    </p:spTree>
    <p:extLst>
      <p:ext uri="{BB962C8B-B14F-4D97-AF65-F5344CB8AC3E}">
        <p14:creationId xmlns:p14="http://schemas.microsoft.com/office/powerpoint/2010/main" val="148881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6E77E78-0C17-4503-B4A6-572C6712E8E9}"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C5881A-CC5E-4CD7-9841-7F36C7F6AB1D}"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85268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6E77E78-0C17-4503-B4A6-572C6712E8E9}" type="datetimeFigureOut">
              <a:rPr lang="en-GB" smtClean="0"/>
              <a:t>07/03/2024</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AC5881A-CC5E-4CD7-9841-7F36C7F6AB1D}"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1190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E77E78-0C17-4503-B4A6-572C6712E8E9}"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C5881A-CC5E-4CD7-9841-7F36C7F6AB1D}"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8145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E77E78-0C17-4503-B4A6-572C6712E8E9}"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C5881A-CC5E-4CD7-9841-7F36C7F6AB1D}"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89555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6E77E78-0C17-4503-B4A6-572C6712E8E9}" type="datetimeFigureOut">
              <a:rPr lang="en-GB" smtClean="0"/>
              <a:t>07/03/2024</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AC5881A-CC5E-4CD7-9841-7F36C7F6AB1D}"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8551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ndtools.com/pages/article/newCDV-72BTM" TargetMode="External"/><Relationship Id="rId2" Type="http://schemas.openxmlformats.org/officeDocument/2006/relationships/hyperlink" Target="https://www.cipd.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DA2AC-6BE9-C307-2F3F-C0892624AFA1}"/>
              </a:ext>
            </a:extLst>
          </p:cNvPr>
          <p:cNvSpPr>
            <a:spLocks noGrp="1"/>
          </p:cNvSpPr>
          <p:nvPr>
            <p:ph type="ctrTitle"/>
          </p:nvPr>
        </p:nvSpPr>
        <p:spPr/>
        <p:txBody>
          <a:bodyPr>
            <a:normAutofit fontScale="90000"/>
          </a:bodyPr>
          <a:lstStyle/>
          <a:p>
            <a:r>
              <a:rPr lang="en-US" dirty="0"/>
              <a:t>OLOLADE ADEDIRAN</a:t>
            </a:r>
            <a:br>
              <a:rPr lang="en-US" dirty="0"/>
            </a:br>
            <a:r>
              <a:rPr lang="en-US" dirty="0"/>
              <a:t>STUDENT NUMBER: 1903205</a:t>
            </a:r>
            <a:br>
              <a:rPr lang="en-US" dirty="0"/>
            </a:br>
            <a:endParaRPr lang="en-GB" dirty="0"/>
          </a:p>
        </p:txBody>
      </p:sp>
      <p:sp>
        <p:nvSpPr>
          <p:cNvPr id="3" name="Subtitle 2">
            <a:extLst>
              <a:ext uri="{FF2B5EF4-FFF2-40B4-BE49-F238E27FC236}">
                <a16:creationId xmlns:a16="http://schemas.microsoft.com/office/drawing/2014/main" id="{EE2240A0-33D6-ADC2-F011-40B95B2C94EF}"/>
              </a:ext>
            </a:extLst>
          </p:cNvPr>
          <p:cNvSpPr>
            <a:spLocks noGrp="1"/>
          </p:cNvSpPr>
          <p:nvPr>
            <p:ph type="subTitle" idx="1"/>
          </p:nvPr>
        </p:nvSpPr>
        <p:spPr/>
        <p:txBody>
          <a:bodyPr/>
          <a:lstStyle/>
          <a:p>
            <a:r>
              <a:rPr lang="en-US" dirty="0"/>
              <a:t>The Benefits if Coaching and Mentoring in Health </a:t>
            </a:r>
            <a:r>
              <a:rPr lang="en-US" dirty="0" err="1"/>
              <a:t>Organisations</a:t>
            </a:r>
            <a:endParaRPr lang="en-GB" dirty="0"/>
          </a:p>
        </p:txBody>
      </p:sp>
    </p:spTree>
    <p:extLst>
      <p:ext uri="{BB962C8B-B14F-4D97-AF65-F5344CB8AC3E}">
        <p14:creationId xmlns:p14="http://schemas.microsoft.com/office/powerpoint/2010/main" val="1334470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BD61D-5C82-2AD4-57F7-95FD166FFD56}"/>
              </a:ext>
            </a:extLst>
          </p:cNvPr>
          <p:cNvSpPr>
            <a:spLocks noGrp="1"/>
          </p:cNvSpPr>
          <p:nvPr>
            <p:ph type="ctrTitle"/>
          </p:nvPr>
        </p:nvSpPr>
        <p:spPr>
          <a:xfrm>
            <a:off x="1275906" y="262269"/>
            <a:ext cx="9144000" cy="915619"/>
          </a:xfrm>
        </p:spPr>
        <p:txBody>
          <a:bodyPr>
            <a:normAutofit fontScale="90000"/>
          </a:bodyPr>
          <a:lstStyle/>
          <a:p>
            <a:r>
              <a:rPr lang="en-US" dirty="0"/>
              <a:t>INTRODUCTION</a:t>
            </a:r>
            <a:endParaRPr lang="en-GB" dirty="0"/>
          </a:p>
        </p:txBody>
      </p:sp>
      <p:sp>
        <p:nvSpPr>
          <p:cNvPr id="3" name="Subtitle 2">
            <a:extLst>
              <a:ext uri="{FF2B5EF4-FFF2-40B4-BE49-F238E27FC236}">
                <a16:creationId xmlns:a16="http://schemas.microsoft.com/office/drawing/2014/main" id="{9E93CECA-4CB9-0F79-5BCC-1FBD5D8A8A4F}"/>
              </a:ext>
            </a:extLst>
          </p:cNvPr>
          <p:cNvSpPr>
            <a:spLocks noGrp="1"/>
          </p:cNvSpPr>
          <p:nvPr>
            <p:ph type="subTitle" idx="1"/>
          </p:nvPr>
        </p:nvSpPr>
        <p:spPr>
          <a:xfrm>
            <a:off x="479212" y="1627465"/>
            <a:ext cx="9386242" cy="1862356"/>
          </a:xfrm>
        </p:spPr>
        <p:txBody>
          <a:bodyPr>
            <a:normAutofit fontScale="25000" lnSpcReduction="20000"/>
          </a:bodyPr>
          <a:lstStyle/>
          <a:p>
            <a:pPr marL="342900" indent="-342900" algn="l">
              <a:buFont typeface="Arial" panose="020B0604020202020204" pitchFamily="34" charset="0"/>
              <a:buChar char="•"/>
            </a:pPr>
            <a:r>
              <a:rPr lang="en-US" sz="5600" dirty="0"/>
              <a:t>Look for quote from NHS leadership academy</a:t>
            </a:r>
          </a:p>
          <a:p>
            <a:pPr marL="342900" indent="-342900" algn="l">
              <a:buFont typeface="Arial" panose="020B0604020202020204" pitchFamily="34" charset="0"/>
              <a:buChar char="•"/>
            </a:pPr>
            <a:r>
              <a:rPr lang="en-US" sz="5600" dirty="0"/>
              <a:t>Coaching and Mentoring is about encouraging and promoting professional development based on existing capacities, Coaching and mentoring taking you all the way from the emerging theory to informed practices, skills, purpose and outcomes of coaching and mentoring processes supported by wide  range of case studies, activities, further questions and topics for discussion to support your development as a critically reflective </a:t>
            </a:r>
            <a:r>
              <a:rPr lang="en-US" sz="5600" dirty="0" err="1"/>
              <a:t>practitional</a:t>
            </a:r>
            <a:r>
              <a:rPr lang="en-US" sz="5600" dirty="0"/>
              <a:t>. (Garvey, 2016, p.197)</a:t>
            </a:r>
          </a:p>
          <a:p>
            <a:pPr algn="l"/>
            <a:endParaRPr lang="en-US" dirty="0"/>
          </a:p>
          <a:p>
            <a:endParaRPr lang="en-US" dirty="0"/>
          </a:p>
          <a:p>
            <a:r>
              <a:rPr lang="en-GB" dirty="0"/>
              <a:t>.</a:t>
            </a:r>
          </a:p>
        </p:txBody>
      </p:sp>
    </p:spTree>
    <p:extLst>
      <p:ext uri="{BB962C8B-B14F-4D97-AF65-F5344CB8AC3E}">
        <p14:creationId xmlns:p14="http://schemas.microsoft.com/office/powerpoint/2010/main" val="418912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E0B85-063E-3164-ECBF-0449212CD1FC}"/>
              </a:ext>
            </a:extLst>
          </p:cNvPr>
          <p:cNvSpPr>
            <a:spLocks noGrp="1"/>
          </p:cNvSpPr>
          <p:nvPr>
            <p:ph type="title"/>
          </p:nvPr>
        </p:nvSpPr>
        <p:spPr/>
        <p:txBody>
          <a:bodyPr/>
          <a:lstStyle/>
          <a:p>
            <a:r>
              <a:rPr lang="en-US" dirty="0"/>
              <a:t>Key Differences Between Coaching and Mentoring:</a:t>
            </a:r>
            <a:endParaRPr lang="en-GB" dirty="0"/>
          </a:p>
        </p:txBody>
      </p:sp>
      <p:sp>
        <p:nvSpPr>
          <p:cNvPr id="3" name="Content Placeholder 2">
            <a:extLst>
              <a:ext uri="{FF2B5EF4-FFF2-40B4-BE49-F238E27FC236}">
                <a16:creationId xmlns:a16="http://schemas.microsoft.com/office/drawing/2014/main" id="{FEF5F58F-E4B6-486E-4012-76ED95CBB968}"/>
              </a:ext>
            </a:extLst>
          </p:cNvPr>
          <p:cNvSpPr>
            <a:spLocks noGrp="1"/>
          </p:cNvSpPr>
          <p:nvPr>
            <p:ph idx="1"/>
          </p:nvPr>
        </p:nvSpPr>
        <p:spPr>
          <a:xfrm>
            <a:off x="1451579" y="1593908"/>
            <a:ext cx="10236078" cy="4710937"/>
          </a:xfrm>
        </p:spPr>
        <p:txBody>
          <a:bodyPr>
            <a:normAutofit fontScale="25000" lnSpcReduction="20000"/>
          </a:bodyPr>
          <a:lstStyle/>
          <a:p>
            <a:pPr marL="0" indent="0">
              <a:buNone/>
            </a:pPr>
            <a:endParaRPr lang="en-US" dirty="0"/>
          </a:p>
          <a:p>
            <a:pPr marL="0" indent="0">
              <a:buNone/>
            </a:pPr>
            <a:r>
              <a:rPr lang="en-US" sz="4400" dirty="0"/>
              <a:t>Coaching</a:t>
            </a:r>
          </a:p>
          <a:p>
            <a:pPr marL="0" indent="0">
              <a:buNone/>
            </a:pPr>
            <a:r>
              <a:rPr lang="en-US" sz="4400" dirty="0"/>
              <a:t>. Input based on professional skills and training- Coaching is a long-term effort to improve the performance of someone who is already trained. (Aurora: HR.COM; Leadership Excellence, 2020-06, Vol.37 (6), p.31-35)</a:t>
            </a:r>
          </a:p>
          <a:p>
            <a:pPr marL="0" indent="0">
              <a:buNone/>
            </a:pPr>
            <a:r>
              <a:rPr lang="en-US" sz="4400" dirty="0"/>
              <a:t>. Increases performance- Solid communication skills coaching also requires ability to listen and understand increasingly focus on the process of learning within the social activity (Gallo-fox &amp; </a:t>
            </a:r>
            <a:r>
              <a:rPr lang="en-US" sz="4400" dirty="0" err="1"/>
              <a:t>Scantlebury</a:t>
            </a:r>
            <a:r>
              <a:rPr lang="en-US" sz="4400" dirty="0"/>
              <a:t>, 2016).</a:t>
            </a:r>
          </a:p>
          <a:p>
            <a:pPr marL="0" indent="0">
              <a:buNone/>
            </a:pPr>
            <a:r>
              <a:rPr lang="en-US" sz="4400" dirty="0"/>
              <a:t>. Designed program-design your coaching content by objectives, model, and methods, and ensure is relevant, accurate and up-to-date (Bacharach et al. (2010)</a:t>
            </a:r>
          </a:p>
          <a:p>
            <a:pPr marL="0" indent="0">
              <a:buNone/>
            </a:pPr>
            <a:r>
              <a:rPr lang="en-US" sz="4400" dirty="0"/>
              <a:t>. Coach promotes skills-To enable to support participants and enhance their enjoyment and performance </a:t>
            </a:r>
          </a:p>
          <a:p>
            <a:pPr marL="0" indent="0">
              <a:buNone/>
            </a:pPr>
            <a:r>
              <a:rPr lang="en-US" sz="4400" dirty="0"/>
              <a:t>. Development, attitudes change – The goal is to get the employee to see how they are behaving in the workplace and to take the action on their </a:t>
            </a:r>
            <a:r>
              <a:rPr lang="en-US" sz="4400" dirty="0" err="1"/>
              <a:t>behaviour</a:t>
            </a:r>
            <a:r>
              <a:rPr lang="en-US" sz="4400" dirty="0"/>
              <a:t> and identifying co-generate dialoguing as a central practice to gain deeper understanding of teaching and learning  and discuss their improvement of leaning to the staff (Roth et al., 2002)</a:t>
            </a:r>
          </a:p>
          <a:p>
            <a:pPr marL="0" indent="0">
              <a:buNone/>
            </a:pPr>
            <a:r>
              <a:rPr lang="en-US" sz="4400" dirty="0"/>
              <a:t>. Support work outside session by coach- most of the work for therapy happens outside of session where you apply the skills learned in session(wellbeing 2024 mental health planner)</a:t>
            </a:r>
          </a:p>
          <a:p>
            <a:pPr marL="0" indent="0">
              <a:buNone/>
            </a:pPr>
            <a:endParaRPr lang="en-US" sz="4400" dirty="0"/>
          </a:p>
          <a:p>
            <a:pPr marL="0" indent="0">
              <a:buNone/>
            </a:pPr>
            <a:r>
              <a:rPr lang="en-US" sz="4400" dirty="0"/>
              <a:t>MENTORING</a:t>
            </a:r>
          </a:p>
          <a:p>
            <a:pPr marL="0" indent="0">
              <a:buNone/>
            </a:pPr>
            <a:r>
              <a:rPr lang="en-US" sz="4400" dirty="0"/>
              <a:t>. Input based on experience- to achieve peak excellence (Zeichner,2010)</a:t>
            </a:r>
          </a:p>
          <a:p>
            <a:pPr marL="0" indent="0">
              <a:buNone/>
            </a:pPr>
            <a:r>
              <a:rPr lang="en-US" sz="4400" dirty="0"/>
              <a:t>. Increases maturity and understanding not skills, Mentoring simply flowing from mentor to candidate notion of models of education, mentor opened up their practices (Freire’s 2005).</a:t>
            </a:r>
          </a:p>
          <a:p>
            <a:pPr marL="0" indent="0">
              <a:buNone/>
            </a:pPr>
            <a:r>
              <a:rPr lang="en-US" sz="4400" dirty="0"/>
              <a:t>. Mentee responsible for outcomes impacts staff gain fluency when they acquire a knowledge of practice that is more automatic and internalized (Schmidt,1992; Segalowitz,2004).</a:t>
            </a:r>
          </a:p>
          <a:p>
            <a:pPr marL="0" indent="0">
              <a:buNone/>
            </a:pPr>
            <a:endParaRPr lang="en-US" sz="4400" dirty="0"/>
          </a:p>
          <a:p>
            <a:pPr marL="0" indent="0">
              <a:buNone/>
            </a:pPr>
            <a:endParaRPr lang="en-US" sz="4400" dirty="0"/>
          </a:p>
          <a:p>
            <a:pPr marL="0" indent="0">
              <a:buNone/>
            </a:pPr>
            <a:endParaRPr lang="en-US" sz="4400" dirty="0"/>
          </a:p>
          <a:p>
            <a:pPr marL="0" indent="0">
              <a:buNone/>
            </a:pPr>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2780046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95AF-62EB-E7D8-4F08-6D9DE453F728}"/>
              </a:ext>
            </a:extLst>
          </p:cNvPr>
          <p:cNvSpPr>
            <a:spLocks noGrp="1"/>
          </p:cNvSpPr>
          <p:nvPr>
            <p:ph type="ctrTitle"/>
          </p:nvPr>
        </p:nvSpPr>
        <p:spPr>
          <a:xfrm>
            <a:off x="1601972" y="-786329"/>
            <a:ext cx="9144000" cy="2387600"/>
          </a:xfrm>
        </p:spPr>
        <p:txBody>
          <a:bodyPr>
            <a:normAutofit/>
          </a:bodyPr>
          <a:lstStyle/>
          <a:p>
            <a:r>
              <a:rPr lang="en-US" sz="2800" dirty="0"/>
              <a:t>WHAT IS MEANT BY THE TERM ‘A COACHING CULTURE’ AND IT RELEVANCE TO DEVELOPING AN EFFECTIVE ORGANISATION OR TEAM IN HEALTHCARE</a:t>
            </a:r>
            <a:endParaRPr lang="en-GB" sz="2800" dirty="0"/>
          </a:p>
        </p:txBody>
      </p:sp>
      <p:sp>
        <p:nvSpPr>
          <p:cNvPr id="3" name="Subtitle 2">
            <a:extLst>
              <a:ext uri="{FF2B5EF4-FFF2-40B4-BE49-F238E27FC236}">
                <a16:creationId xmlns:a16="http://schemas.microsoft.com/office/drawing/2014/main" id="{00630F95-6B06-368A-8CB8-7F7CD7CE7E39}"/>
              </a:ext>
            </a:extLst>
          </p:cNvPr>
          <p:cNvSpPr>
            <a:spLocks noGrp="1"/>
          </p:cNvSpPr>
          <p:nvPr>
            <p:ph type="subTitle" idx="1"/>
          </p:nvPr>
        </p:nvSpPr>
        <p:spPr>
          <a:xfrm>
            <a:off x="1271161" y="1734243"/>
            <a:ext cx="8384568" cy="3441763"/>
          </a:xfrm>
        </p:spPr>
        <p:txBody>
          <a:bodyPr>
            <a:normAutofit fontScale="25000" lnSpcReduction="20000"/>
          </a:bodyPr>
          <a:lstStyle/>
          <a:p>
            <a:pPr marL="685800" indent="-685800" algn="l">
              <a:buFont typeface="Arial" panose="020B0604020202020204" pitchFamily="34" charset="0"/>
              <a:buChar char="•"/>
            </a:pPr>
            <a:r>
              <a:rPr lang="en-US" sz="5600" dirty="0"/>
              <a:t>(Clutterbuck &amp; </a:t>
            </a:r>
            <a:r>
              <a:rPr lang="en-US" sz="5600" dirty="0" err="1"/>
              <a:t>Meginson</a:t>
            </a:r>
            <a:r>
              <a:rPr lang="en-US" sz="5600" dirty="0"/>
              <a:t>, 2006):  A culture where people coach  each other all the time as a neutral part of meetings, Coaching organization will introduce when coaching is managing their own role as a manager.</a:t>
            </a:r>
          </a:p>
          <a:p>
            <a:pPr marL="685800" indent="-685800" algn="l">
              <a:buFont typeface="Arial" panose="020B0604020202020204" pitchFamily="34" charset="0"/>
              <a:buChar char="•"/>
            </a:pPr>
            <a:r>
              <a:rPr lang="en-US" sz="5600" dirty="0"/>
              <a:t>A coaching culture is proven to be one of the most effectives ways to increase employee engagement, enhance collaboration, achieve management success, and improve both employee and team performance.</a:t>
            </a:r>
          </a:p>
          <a:p>
            <a:pPr marL="685800" indent="-685800" algn="l">
              <a:buFont typeface="Arial" panose="020B0604020202020204" pitchFamily="34" charset="0"/>
              <a:buChar char="•"/>
            </a:pPr>
            <a:r>
              <a:rPr lang="en-US" sz="5600" dirty="0"/>
              <a:t>Instead of employees being told what and to do in their work they given room to come up with their goals and solutions.</a:t>
            </a:r>
          </a:p>
          <a:p>
            <a:pPr marL="685800" indent="-685800" algn="l">
              <a:buFont typeface="Arial" panose="020B0604020202020204" pitchFamily="34" charset="0"/>
              <a:buChar char="•"/>
            </a:pPr>
            <a:r>
              <a:rPr lang="en-US" sz="5600" dirty="0"/>
              <a:t>If employees have been part of the decision- making process they will feel more empower and committed to action.</a:t>
            </a:r>
          </a:p>
          <a:p>
            <a:pPr marL="685800" indent="-685800" algn="l">
              <a:buFont typeface="Arial" panose="020B0604020202020204" pitchFamily="34" charset="0"/>
              <a:buChar char="•"/>
            </a:pPr>
            <a:r>
              <a:rPr lang="en-US" sz="5600" dirty="0"/>
              <a:t>Managers and staff blame will be less, staff allowed to develop and grow to the full potential, Manager, staff, and patient they are learn and implement coaching culture.</a:t>
            </a:r>
          </a:p>
          <a:p>
            <a:pPr algn="l"/>
            <a:endParaRPr lang="en-US" sz="5600" dirty="0"/>
          </a:p>
          <a:p>
            <a:r>
              <a:rPr lang="en-US" dirty="0"/>
              <a:t>.</a:t>
            </a:r>
            <a:endParaRPr lang="en-GB" dirty="0"/>
          </a:p>
        </p:txBody>
      </p:sp>
    </p:spTree>
    <p:extLst>
      <p:ext uri="{BB962C8B-B14F-4D97-AF65-F5344CB8AC3E}">
        <p14:creationId xmlns:p14="http://schemas.microsoft.com/office/powerpoint/2010/main" val="3631179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E3EFE-E9B9-FE0C-B3DD-3FA02B6CE030}"/>
              </a:ext>
            </a:extLst>
          </p:cNvPr>
          <p:cNvSpPr>
            <a:spLocks noGrp="1"/>
          </p:cNvSpPr>
          <p:nvPr>
            <p:ph type="title"/>
          </p:nvPr>
        </p:nvSpPr>
        <p:spPr/>
        <p:txBody>
          <a:bodyPr>
            <a:normAutofit fontScale="90000"/>
          </a:bodyPr>
          <a:lstStyle/>
          <a:p>
            <a:r>
              <a:rPr lang="en-US" sz="4400" dirty="0"/>
              <a:t>Benefit of coaching culture are:</a:t>
            </a:r>
            <a:br>
              <a:rPr lang="en-US" sz="4400" dirty="0"/>
            </a:br>
            <a:endParaRPr lang="en-GB" dirty="0"/>
          </a:p>
        </p:txBody>
      </p:sp>
      <p:sp>
        <p:nvSpPr>
          <p:cNvPr id="3" name="Content Placeholder 2">
            <a:extLst>
              <a:ext uri="{FF2B5EF4-FFF2-40B4-BE49-F238E27FC236}">
                <a16:creationId xmlns:a16="http://schemas.microsoft.com/office/drawing/2014/main" id="{33B4BC9A-8576-3AAF-CD0F-6EE4E95359A0}"/>
              </a:ext>
            </a:extLst>
          </p:cNvPr>
          <p:cNvSpPr>
            <a:spLocks noGrp="1"/>
          </p:cNvSpPr>
          <p:nvPr>
            <p:ph idx="1"/>
          </p:nvPr>
        </p:nvSpPr>
        <p:spPr>
          <a:xfrm>
            <a:off x="1451580" y="2015732"/>
            <a:ext cx="9512832" cy="3957229"/>
          </a:xfrm>
        </p:spPr>
        <p:txBody>
          <a:bodyPr>
            <a:normAutofit/>
          </a:bodyPr>
          <a:lstStyle/>
          <a:p>
            <a:pPr marL="0" indent="0">
              <a:buNone/>
            </a:pPr>
            <a:endParaRPr lang="en-US" dirty="0"/>
          </a:p>
          <a:p>
            <a:r>
              <a:rPr lang="en-US" dirty="0"/>
              <a:t>In essence, building a coaching culture involves focusing on shifting, values, norms, </a:t>
            </a:r>
            <a:r>
              <a:rPr lang="en-US" dirty="0" err="1"/>
              <a:t>behaviours</a:t>
            </a:r>
            <a:r>
              <a:rPr lang="en-US" dirty="0"/>
              <a:t>, and practices to spread a coaching mindset and coaching practices within the organization (Clutterbuck, 2008).</a:t>
            </a:r>
          </a:p>
          <a:p>
            <a:r>
              <a:rPr lang="en-US" dirty="0"/>
              <a:t>The goal is to influence people, not force them. Coaching culture celebrates every individuals and team’s successes. </a:t>
            </a:r>
          </a:p>
          <a:p>
            <a:r>
              <a:rPr lang="en-GB" dirty="0"/>
              <a:t>Productivity and Job satisfaction at all levels. (Yu, Larry 2007-12) Vol.48 (2), p.6</a:t>
            </a:r>
          </a:p>
        </p:txBody>
      </p:sp>
    </p:spTree>
    <p:extLst>
      <p:ext uri="{BB962C8B-B14F-4D97-AF65-F5344CB8AC3E}">
        <p14:creationId xmlns:p14="http://schemas.microsoft.com/office/powerpoint/2010/main" val="1874279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E9A8-7A68-AA9B-0C05-E642F1235E2A}"/>
              </a:ext>
            </a:extLst>
          </p:cNvPr>
          <p:cNvSpPr>
            <a:spLocks noGrp="1"/>
          </p:cNvSpPr>
          <p:nvPr>
            <p:ph type="title"/>
          </p:nvPr>
        </p:nvSpPr>
        <p:spPr/>
        <p:txBody>
          <a:bodyPr>
            <a:normAutofit/>
          </a:bodyPr>
          <a:lstStyle/>
          <a:p>
            <a:r>
              <a:rPr lang="en-US" dirty="0"/>
              <a:t>THE KEY STEPS TO ROLLING OUT AN EFFECTIVE COACHING AND MENTORING PROGRAMME.</a:t>
            </a:r>
            <a:endParaRPr lang="en-GB" dirty="0"/>
          </a:p>
        </p:txBody>
      </p:sp>
      <p:sp>
        <p:nvSpPr>
          <p:cNvPr id="3" name="Content Placeholder 2">
            <a:extLst>
              <a:ext uri="{FF2B5EF4-FFF2-40B4-BE49-F238E27FC236}">
                <a16:creationId xmlns:a16="http://schemas.microsoft.com/office/drawing/2014/main" id="{94B7D75E-769A-CB0A-7C63-62CC385C3E76}"/>
              </a:ext>
            </a:extLst>
          </p:cNvPr>
          <p:cNvSpPr>
            <a:spLocks noGrp="1"/>
          </p:cNvSpPr>
          <p:nvPr>
            <p:ph idx="1"/>
          </p:nvPr>
        </p:nvSpPr>
        <p:spPr/>
        <p:txBody>
          <a:bodyPr>
            <a:normAutofit fontScale="77500" lnSpcReduction="20000"/>
          </a:bodyPr>
          <a:lstStyle/>
          <a:p>
            <a:pPr marL="0" indent="0">
              <a:buNone/>
            </a:pPr>
            <a:r>
              <a:rPr lang="en-US" dirty="0"/>
              <a:t> Key is to involve your stakeholders, </a:t>
            </a:r>
            <a:r>
              <a:rPr lang="en-US" dirty="0" err="1"/>
              <a:t>e.g</a:t>
            </a:r>
            <a:r>
              <a:rPr lang="en-US" dirty="0"/>
              <a:t> managers, employees, clients, or partners, and their feedback</a:t>
            </a:r>
          </a:p>
          <a:p>
            <a:pPr marL="0" indent="0">
              <a:buNone/>
            </a:pPr>
            <a:r>
              <a:rPr lang="en-US" dirty="0"/>
              <a:t>Mentoring Programmed Design the key steps</a:t>
            </a:r>
          </a:p>
          <a:p>
            <a:pPr marL="0" indent="0">
              <a:buNone/>
            </a:pPr>
            <a:r>
              <a:rPr lang="en-US" dirty="0"/>
              <a:t>.Influencing Stakeholders,  A dedicated skills brokerage service which helps business find the training programmed</a:t>
            </a:r>
          </a:p>
          <a:p>
            <a:pPr marL="0" indent="0">
              <a:buNone/>
            </a:pPr>
            <a:r>
              <a:rPr lang="en-US" dirty="0"/>
              <a:t>. A clear Recruitment Strategy/Communication and publicity</a:t>
            </a:r>
          </a:p>
          <a:p>
            <a:pPr marL="0" indent="0">
              <a:buNone/>
            </a:pPr>
            <a:r>
              <a:rPr lang="en-US" dirty="0"/>
              <a:t>. Preparing the Participants  in leadership and management training and skills for their workforce, directly benefiting providers.</a:t>
            </a:r>
          </a:p>
          <a:p>
            <a:pPr marL="0" indent="0">
              <a:buNone/>
            </a:pPr>
            <a:r>
              <a:rPr lang="en-US" dirty="0"/>
              <a:t>. Supporting the mentoring programmed</a:t>
            </a:r>
          </a:p>
          <a:p>
            <a:pPr marL="0" indent="0">
              <a:buNone/>
            </a:pPr>
            <a:r>
              <a:rPr lang="en-US" dirty="0"/>
              <a:t>.Review and Evaluation</a:t>
            </a:r>
          </a:p>
          <a:p>
            <a:pPr marL="0" indent="0">
              <a:buNone/>
            </a:pPr>
            <a:r>
              <a:rPr lang="en-US" dirty="0"/>
              <a:t>Coaching in the workplace can be a great way to support your employees’ growth, engagement, and performance. ( Way, David 2007-12, Vol.19 (4), p.18)</a:t>
            </a:r>
          </a:p>
          <a:p>
            <a:pPr marL="0" indent="0">
              <a:buNone/>
            </a:pPr>
            <a:endParaRPr lang="en-GB" dirty="0"/>
          </a:p>
        </p:txBody>
      </p:sp>
    </p:spTree>
    <p:extLst>
      <p:ext uri="{BB962C8B-B14F-4D97-AF65-F5344CB8AC3E}">
        <p14:creationId xmlns:p14="http://schemas.microsoft.com/office/powerpoint/2010/main" val="645496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E9A3-482F-CAD5-A39D-6846F6C56AB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A2FD304-E7EE-532D-F4DE-1DE2775DF72A}"/>
              </a:ext>
            </a:extLst>
          </p:cNvPr>
          <p:cNvSpPr>
            <a:spLocks noGrp="1"/>
          </p:cNvSpPr>
          <p:nvPr>
            <p:ph idx="1"/>
          </p:nvPr>
        </p:nvSpPr>
        <p:spPr/>
        <p:txBody>
          <a:bodyPr>
            <a:normAutofit fontScale="85000" lnSpcReduction="20000"/>
          </a:bodyPr>
          <a:lstStyle/>
          <a:p>
            <a:pPr marL="0" indent="0">
              <a:buNone/>
            </a:pPr>
            <a:r>
              <a:rPr lang="en-US" dirty="0"/>
              <a:t>Coaching Programmed Design </a:t>
            </a:r>
            <a:r>
              <a:rPr lang="en-US" dirty="0" err="1"/>
              <a:t>thekeys</a:t>
            </a:r>
            <a:r>
              <a:rPr lang="en-US" dirty="0"/>
              <a:t> step</a:t>
            </a:r>
          </a:p>
          <a:p>
            <a:pPr marL="0" indent="0">
              <a:buNone/>
            </a:pPr>
            <a:r>
              <a:rPr lang="en-US" dirty="0"/>
              <a:t>. Determine the goals</a:t>
            </a:r>
          </a:p>
          <a:p>
            <a:pPr marL="0" indent="0">
              <a:buNone/>
            </a:pPr>
            <a:r>
              <a:rPr lang="en-US" dirty="0"/>
              <a:t>. Foster a coaching culture</a:t>
            </a:r>
          </a:p>
          <a:p>
            <a:pPr marL="0" indent="0">
              <a:buNone/>
            </a:pPr>
            <a:r>
              <a:rPr lang="en-US" dirty="0"/>
              <a:t>. Decide on the suitable types of workplace coaching</a:t>
            </a:r>
          </a:p>
          <a:p>
            <a:pPr marL="0" indent="0">
              <a:buNone/>
            </a:pPr>
            <a:r>
              <a:rPr lang="en-US" dirty="0"/>
              <a:t>. Integrate workplace coaching into your talent management practices</a:t>
            </a:r>
          </a:p>
          <a:p>
            <a:pPr marL="0" indent="0">
              <a:buNone/>
            </a:pPr>
            <a:r>
              <a:rPr lang="en-US" dirty="0"/>
              <a:t>. Identify &amp; develop ‘new’ management competencies</a:t>
            </a:r>
          </a:p>
          <a:p>
            <a:pPr marL="0" indent="0">
              <a:buNone/>
            </a:pPr>
            <a:r>
              <a:rPr lang="en-US" dirty="0"/>
              <a:t>. Start small</a:t>
            </a:r>
          </a:p>
          <a:p>
            <a:pPr marL="0" indent="0">
              <a:buNone/>
            </a:pPr>
            <a:r>
              <a:rPr lang="en-US" dirty="0"/>
              <a:t>. Communicate</a:t>
            </a:r>
          </a:p>
          <a:p>
            <a:pPr marL="0" indent="0">
              <a:buNone/>
            </a:pPr>
            <a:r>
              <a:rPr lang="en-US" dirty="0"/>
              <a:t>. Ask for feedback and finetune</a:t>
            </a:r>
            <a:endParaRPr lang="en-GB" dirty="0"/>
          </a:p>
        </p:txBody>
      </p:sp>
    </p:spTree>
    <p:extLst>
      <p:ext uri="{BB962C8B-B14F-4D97-AF65-F5344CB8AC3E}">
        <p14:creationId xmlns:p14="http://schemas.microsoft.com/office/powerpoint/2010/main" val="2928929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A008A-2096-BDC4-717B-267AC57C742A}"/>
              </a:ext>
            </a:extLst>
          </p:cNvPr>
          <p:cNvSpPr>
            <a:spLocks noGrp="1"/>
          </p:cNvSpPr>
          <p:nvPr>
            <p:ph type="ctrTitle"/>
          </p:nvPr>
        </p:nvSpPr>
        <p:spPr>
          <a:xfrm>
            <a:off x="1524000" y="-695250"/>
            <a:ext cx="9144000" cy="2387600"/>
          </a:xfrm>
        </p:spPr>
        <p:txBody>
          <a:bodyPr>
            <a:normAutofit/>
          </a:bodyPr>
          <a:lstStyle/>
          <a:p>
            <a:r>
              <a:rPr lang="en-US" sz="3200" dirty="0"/>
              <a:t>OPPORTUNITIES PRESENTED BY TECHNOLOGY IN IMPLEMENTING A COACHING AND MENTORING PROGRAMME.</a:t>
            </a:r>
            <a:endParaRPr lang="en-GB" sz="3200" dirty="0"/>
          </a:p>
        </p:txBody>
      </p:sp>
      <p:sp>
        <p:nvSpPr>
          <p:cNvPr id="3" name="Subtitle 2">
            <a:extLst>
              <a:ext uri="{FF2B5EF4-FFF2-40B4-BE49-F238E27FC236}">
                <a16:creationId xmlns:a16="http://schemas.microsoft.com/office/drawing/2014/main" id="{13E439AE-BBA2-76E8-174F-E123BC9EA453}"/>
              </a:ext>
            </a:extLst>
          </p:cNvPr>
          <p:cNvSpPr>
            <a:spLocks noGrp="1"/>
          </p:cNvSpPr>
          <p:nvPr>
            <p:ph type="subTitle" idx="1"/>
          </p:nvPr>
        </p:nvSpPr>
        <p:spPr>
          <a:xfrm>
            <a:off x="391398" y="1692349"/>
            <a:ext cx="10338121" cy="6193302"/>
          </a:xfrm>
        </p:spPr>
        <p:txBody>
          <a:bodyPr>
            <a:normAutofit fontScale="25000" lnSpcReduction="20000"/>
          </a:bodyPr>
          <a:lstStyle/>
          <a:p>
            <a:pPr algn="l">
              <a:lnSpc>
                <a:spcPct val="170000"/>
              </a:lnSpc>
            </a:pPr>
            <a:r>
              <a:rPr lang="en-US" sz="6400" dirty="0"/>
              <a:t>. </a:t>
            </a:r>
            <a:r>
              <a:rPr lang="en-US" sz="6400" dirty="0" err="1"/>
              <a:t>Oline</a:t>
            </a:r>
            <a:r>
              <a:rPr lang="en-US" sz="6400" dirty="0"/>
              <a:t> platforms - can facilitate coaching and mentoring by providing a convenient and flexible way of coaches, mentors and mentees to connect, communication, and collaborate.</a:t>
            </a:r>
          </a:p>
          <a:p>
            <a:pPr algn="l">
              <a:lnSpc>
                <a:spcPct val="170000"/>
              </a:lnSpc>
            </a:pPr>
            <a:r>
              <a:rPr lang="en-US" sz="6400" dirty="0"/>
              <a:t>. Data and Analytics - can significantly enhance performance coaching and mentoring by providing solution.</a:t>
            </a:r>
          </a:p>
          <a:p>
            <a:pPr algn="l">
              <a:lnSpc>
                <a:spcPct val="170000"/>
              </a:lnSpc>
            </a:pPr>
            <a:r>
              <a:rPr lang="en-US" sz="6400" dirty="0"/>
              <a:t>. Al and automation –Al and automation as augment  coaching and mentoring providing personalized and adaptive support and guidance.  Al and automation can Assisted to generate customized learning plans, content, and resources, on the goals, preferences, and profiles of employees.</a:t>
            </a:r>
          </a:p>
          <a:p>
            <a:pPr algn="l">
              <a:lnSpc>
                <a:spcPct val="170000"/>
              </a:lnSpc>
            </a:pPr>
            <a:r>
              <a:rPr lang="en-US" sz="6400" dirty="0"/>
              <a:t>.Gamification and Social learning-  Gamification and social learning can enrich coaching and mentoring by providing a fun and engaging way to learn and grow.</a:t>
            </a:r>
          </a:p>
          <a:p>
            <a:pPr algn="l">
              <a:lnSpc>
                <a:spcPct val="170000"/>
              </a:lnSpc>
            </a:pPr>
            <a:r>
              <a:rPr lang="en-US" sz="6400" dirty="0"/>
              <a:t>.Microlearning and Mobile learning – Microlearning and Mobile learning is optimize coaching and mentoring by providing a convenient and flexible way to learn and apply</a:t>
            </a:r>
          </a:p>
          <a:p>
            <a:pPr algn="l">
              <a:lnSpc>
                <a:spcPct val="170000"/>
              </a:lnSpc>
            </a:pPr>
            <a:r>
              <a:rPr lang="en-US" sz="6400" dirty="0"/>
              <a:t>Digital transformation - help professionals improve their coaching and mentoring practices  and outcomes, by making them more accessible, efficient, effective, engaging, leveraging technology. (</a:t>
            </a:r>
            <a:r>
              <a:rPr lang="en-US" sz="6400" dirty="0" err="1"/>
              <a:t>Lansey</a:t>
            </a:r>
            <a:r>
              <a:rPr lang="en-US" sz="6400" dirty="0"/>
              <a:t>, Kirsten r 2021-09, vol.56 (3), p.328-340)</a:t>
            </a:r>
          </a:p>
          <a:p>
            <a:endParaRPr lang="en-US" dirty="0"/>
          </a:p>
        </p:txBody>
      </p:sp>
    </p:spTree>
    <p:extLst>
      <p:ext uri="{BB962C8B-B14F-4D97-AF65-F5344CB8AC3E}">
        <p14:creationId xmlns:p14="http://schemas.microsoft.com/office/powerpoint/2010/main" val="2343886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DE5C6-8827-2BC9-A7D3-FF75B987A622}"/>
              </a:ext>
            </a:extLst>
          </p:cNvPr>
          <p:cNvSpPr>
            <a:spLocks noGrp="1"/>
          </p:cNvSpPr>
          <p:nvPr>
            <p:ph type="ctrTitle"/>
          </p:nvPr>
        </p:nvSpPr>
        <p:spPr>
          <a:xfrm>
            <a:off x="1367406" y="297454"/>
            <a:ext cx="9144000" cy="1196421"/>
          </a:xfrm>
        </p:spPr>
        <p:txBody>
          <a:bodyPr>
            <a:normAutofit fontScale="90000"/>
          </a:bodyPr>
          <a:lstStyle/>
          <a:p>
            <a:r>
              <a:rPr lang="en-US" sz="2800" dirty="0"/>
              <a:t>THE BENEFITS OF COACHING AND MENTORING PROGRAMMES TO STAFF AND THE WIDER ORGANISATION</a:t>
            </a:r>
            <a:endParaRPr lang="en-GB" sz="2800" dirty="0"/>
          </a:p>
        </p:txBody>
      </p:sp>
      <p:sp>
        <p:nvSpPr>
          <p:cNvPr id="3" name="Subtitle 2">
            <a:extLst>
              <a:ext uri="{FF2B5EF4-FFF2-40B4-BE49-F238E27FC236}">
                <a16:creationId xmlns:a16="http://schemas.microsoft.com/office/drawing/2014/main" id="{DB380AC0-FA26-2F79-05A2-2E8B0EFB071B}"/>
              </a:ext>
            </a:extLst>
          </p:cNvPr>
          <p:cNvSpPr>
            <a:spLocks noGrp="1"/>
          </p:cNvSpPr>
          <p:nvPr>
            <p:ph type="subTitle" idx="1"/>
          </p:nvPr>
        </p:nvSpPr>
        <p:spPr>
          <a:xfrm>
            <a:off x="-149604" y="4161511"/>
            <a:ext cx="11165747" cy="4798070"/>
          </a:xfrm>
        </p:spPr>
        <p:txBody>
          <a:bodyPr>
            <a:normAutofit fontScale="25000" lnSpcReduction="20000"/>
          </a:bodyPr>
          <a:lstStyle/>
          <a:p>
            <a:pPr algn="l"/>
            <a:r>
              <a:rPr lang="en-US" sz="8000" dirty="0"/>
              <a:t>Increased confidences, greater productivity and ability to work towards goals after coaching, as many people who receive coaching report increased confidence. Huge impact on confidence, coaching gives people dedicated time to work on their skill.</a:t>
            </a:r>
          </a:p>
          <a:p>
            <a:pPr algn="l"/>
            <a:r>
              <a:rPr lang="en-US" sz="8000" dirty="0"/>
              <a:t>Coaching is the kind of benefit your employees are asking for. By providing with one to one support from a trained coach, you’re investing in talent and helping them to grow.</a:t>
            </a:r>
          </a:p>
          <a:p>
            <a:pPr algn="l"/>
            <a:r>
              <a:rPr lang="en-US" sz="8000" dirty="0"/>
              <a:t>The benefits of coaching on an organizational level are vast. Offering coaching to the people shows your investment in their development.  This is the way to up-skill  workforce and address the underlying issues that hold people back at work, with confidence. (Reuben </a:t>
            </a:r>
            <a:r>
              <a:rPr lang="en-US" sz="8000" dirty="0" err="1"/>
              <a:t>o’Connell</a:t>
            </a:r>
            <a:r>
              <a:rPr lang="en-US" sz="8000" dirty="0"/>
              <a:t>, 2022.)</a:t>
            </a:r>
          </a:p>
          <a:p>
            <a:pPr algn="l"/>
            <a:endParaRPr lang="en-US" sz="8000" dirty="0"/>
          </a:p>
          <a:p>
            <a:pPr algn="l"/>
            <a:endParaRPr lang="en-US" sz="8000" dirty="0"/>
          </a:p>
          <a:p>
            <a:pPr algn="l"/>
            <a:endParaRPr lang="en-US" sz="8000" dirty="0"/>
          </a:p>
          <a:p>
            <a:endParaRPr lang="en-US" dirty="0"/>
          </a:p>
          <a:p>
            <a:endParaRPr lang="en-US" dirty="0"/>
          </a:p>
          <a:p>
            <a:endParaRPr lang="en-US" dirty="0"/>
          </a:p>
          <a:p>
            <a:endParaRPr lang="en-US" dirty="0"/>
          </a:p>
          <a:p>
            <a:r>
              <a:rPr lang="en-US" dirty="0"/>
              <a:t>5</a:t>
            </a:r>
            <a:endParaRPr lang="en-GB" dirty="0"/>
          </a:p>
        </p:txBody>
      </p:sp>
    </p:spTree>
    <p:extLst>
      <p:ext uri="{BB962C8B-B14F-4D97-AF65-F5344CB8AC3E}">
        <p14:creationId xmlns:p14="http://schemas.microsoft.com/office/powerpoint/2010/main" val="4159575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5EEDE-477A-4306-71DE-4C845DD836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540E4A-578D-2338-40C6-7AAC9910E495}"/>
              </a:ext>
            </a:extLst>
          </p:cNvPr>
          <p:cNvSpPr>
            <a:spLocks noGrp="1"/>
          </p:cNvSpPr>
          <p:nvPr>
            <p:ph idx="1"/>
          </p:nvPr>
        </p:nvSpPr>
        <p:spPr>
          <a:xfrm>
            <a:off x="1451579" y="2015732"/>
            <a:ext cx="9603275" cy="4037749"/>
          </a:xfrm>
        </p:spPr>
        <p:txBody>
          <a:bodyPr>
            <a:normAutofit fontScale="62500" lnSpcReduction="20000"/>
          </a:bodyPr>
          <a:lstStyle/>
          <a:p>
            <a:r>
              <a:rPr lang="en-US" dirty="0"/>
              <a:t>Use a case study to demonstrate how other NHS trusts </a:t>
            </a:r>
            <a:r>
              <a:rPr lang="en-US" dirty="0" err="1"/>
              <a:t>etc</a:t>
            </a:r>
            <a:r>
              <a:rPr lang="en-US" dirty="0"/>
              <a:t> have implemented coaching and mentoring and also how they have used technology to facilitate the process.</a:t>
            </a:r>
          </a:p>
          <a:p>
            <a:r>
              <a:rPr lang="en-US" dirty="0"/>
              <a:t>Case study: from digital exclusion to participation in the digital world: encouraging belief and trust in technology among older people. Team coaching supported team working as a team working in a number of interwoven. The person behind the professional was a significant element combine team together. Using case study methodology as use by ethnographic, narrative, phenomenological analysis techniques (Jones, Torres and Arminio, 2006).</a:t>
            </a:r>
          </a:p>
          <a:p>
            <a:r>
              <a:rPr lang="en-US" dirty="0"/>
              <a:t>NHS Consider and take steps to address the barriers to digital health that some groups of people may face. NHS recovery and improvement of its services, it is vital that the broadest population can enjoy the benefits of digital health and digital information.</a:t>
            </a:r>
          </a:p>
          <a:p>
            <a:r>
              <a:rPr lang="en-US" dirty="0"/>
              <a:t>Healthcare inequalities requires action on multiple fronts, Deigning user-</a:t>
            </a:r>
            <a:r>
              <a:rPr lang="en-US" dirty="0" err="1"/>
              <a:t>centred</a:t>
            </a:r>
            <a:r>
              <a:rPr lang="en-US" dirty="0"/>
              <a:t> and inclusive digital health approaches</a:t>
            </a:r>
          </a:p>
          <a:p>
            <a:r>
              <a:rPr lang="en-US" dirty="0"/>
              <a:t>Promoting widespread adoption of digital health approaches</a:t>
            </a:r>
          </a:p>
          <a:p>
            <a:r>
              <a:rPr lang="en-US" dirty="0"/>
              <a:t>Promoting digital inclusion-removing the barriers to digital approaches</a:t>
            </a:r>
          </a:p>
          <a:p>
            <a:r>
              <a:rPr lang="en-US" dirty="0"/>
              <a:t>Providing and Maintaining non-digital healthcare support.</a:t>
            </a:r>
          </a:p>
          <a:p>
            <a:r>
              <a:rPr lang="en-US" dirty="0"/>
              <a:t>NHS staff enable and encourage greater access to and improved experiences of healthcare and increased adoption of digital approaches</a:t>
            </a:r>
          </a:p>
        </p:txBody>
      </p:sp>
    </p:spTree>
    <p:extLst>
      <p:ext uri="{BB962C8B-B14F-4D97-AF65-F5344CB8AC3E}">
        <p14:creationId xmlns:p14="http://schemas.microsoft.com/office/powerpoint/2010/main" val="3313471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8DE0A-DCBE-5F37-02A5-0DD1A31A081E}"/>
              </a:ext>
            </a:extLst>
          </p:cNvPr>
          <p:cNvSpPr>
            <a:spLocks noGrp="1"/>
          </p:cNvSpPr>
          <p:nvPr>
            <p:ph type="title"/>
          </p:nvPr>
        </p:nvSpPr>
        <p:spPr/>
        <p:txBody>
          <a:bodyPr/>
          <a:lstStyle/>
          <a:p>
            <a:r>
              <a:rPr lang="en-US" dirty="0"/>
              <a:t>Reference</a:t>
            </a:r>
            <a:endParaRPr lang="en-GB" dirty="0"/>
          </a:p>
        </p:txBody>
      </p:sp>
      <p:sp>
        <p:nvSpPr>
          <p:cNvPr id="3" name="Content Placeholder 2">
            <a:extLst>
              <a:ext uri="{FF2B5EF4-FFF2-40B4-BE49-F238E27FC236}">
                <a16:creationId xmlns:a16="http://schemas.microsoft.com/office/drawing/2014/main" id="{0D6D4E20-9BBE-CE94-6754-84220941E56C}"/>
              </a:ext>
            </a:extLst>
          </p:cNvPr>
          <p:cNvSpPr>
            <a:spLocks noGrp="1"/>
          </p:cNvSpPr>
          <p:nvPr>
            <p:ph idx="1"/>
          </p:nvPr>
        </p:nvSpPr>
        <p:spPr>
          <a:xfrm>
            <a:off x="838200" y="1825624"/>
            <a:ext cx="10361103" cy="5212739"/>
          </a:xfrm>
        </p:spPr>
        <p:txBody>
          <a:bodyPr>
            <a:normAutofit fontScale="77500" lnSpcReduction="20000"/>
          </a:bodyPr>
          <a:lstStyle/>
          <a:p>
            <a:pPr marL="0" indent="0">
              <a:buNone/>
            </a:pPr>
            <a:r>
              <a:rPr lang="en-US" dirty="0"/>
              <a:t>Clutterbuck, D, 2008. what’s happening in coaching and mentoring, And what is the difference between them, Dev. Learn. organ. 22:8-10</a:t>
            </a:r>
          </a:p>
          <a:p>
            <a:pPr marL="0" indent="0">
              <a:buNone/>
            </a:pPr>
            <a:r>
              <a:rPr lang="en-US" dirty="0" err="1"/>
              <a:t>Bachkirova</a:t>
            </a:r>
            <a:r>
              <a:rPr lang="en-US" dirty="0"/>
              <a:t>, T., G. Spence &amp; D. Drake. 2017. The SAGE Handbook of Coaching. London: sage.</a:t>
            </a:r>
          </a:p>
          <a:p>
            <a:pPr marL="0" indent="0">
              <a:buNone/>
            </a:pPr>
            <a:r>
              <a:rPr lang="en-US" dirty="0"/>
              <a:t>Clutterbuck, D.A., F.K. </a:t>
            </a:r>
            <a:r>
              <a:rPr lang="en-US" dirty="0" err="1"/>
              <a:t>Kochan</a:t>
            </a:r>
            <a:r>
              <a:rPr lang="en-US" dirty="0"/>
              <a:t>, L.G. Lunsford, et al, 2017. The Sage Handbook of Mentoring. London: Sage.</a:t>
            </a:r>
          </a:p>
          <a:p>
            <a:pPr marL="0" indent="0">
              <a:buNone/>
            </a:pPr>
            <a:r>
              <a:rPr lang="en-US" dirty="0"/>
              <a:t>Jones, R.J., S.A. Woods &amp; Y. Zhou.2018. Boundary conditions of workplace coaching outcomes. J. </a:t>
            </a:r>
            <a:r>
              <a:rPr lang="en-US" dirty="0" err="1"/>
              <a:t>Manag</a:t>
            </a:r>
            <a:r>
              <a:rPr lang="en-US" dirty="0"/>
              <a:t>. Psychol.33: 475-496</a:t>
            </a:r>
          </a:p>
          <a:p>
            <a:pPr marL="0" indent="0">
              <a:buNone/>
            </a:pPr>
            <a:r>
              <a:rPr lang="en-US" dirty="0" err="1"/>
              <a:t>Sansur</a:t>
            </a:r>
            <a:r>
              <a:rPr lang="en-US" dirty="0"/>
              <a:t>, A.M. &amp; C. </a:t>
            </a:r>
            <a:r>
              <a:rPr lang="en-US" dirty="0" err="1"/>
              <a:t>Parente</a:t>
            </a:r>
            <a:r>
              <a:rPr lang="en-US" dirty="0"/>
              <a:t>. 2019. The coaching process seen from the daily and controversial perspective of experts and coaches. Rev. Gest. 26: 126-142.</a:t>
            </a:r>
          </a:p>
          <a:p>
            <a:pPr marL="0" indent="0">
              <a:buNone/>
            </a:pPr>
            <a:r>
              <a:rPr lang="en-US" dirty="0"/>
              <a:t>Garvey, B., P. Stokes &amp; D. Megginson. 2018.coaching and Mentoring: Theory &amp; Practice. 3</a:t>
            </a:r>
            <a:r>
              <a:rPr lang="en-US" baseline="30000" dirty="0"/>
              <a:t>rd</a:t>
            </a:r>
            <a:r>
              <a:rPr lang="en-US" dirty="0"/>
              <a:t> ed. London: Sage.</a:t>
            </a:r>
          </a:p>
          <a:p>
            <a:pPr marL="0" indent="0">
              <a:buNone/>
            </a:pPr>
            <a:r>
              <a:rPr lang="en-US" dirty="0"/>
              <a:t>Smedley, F.1866. Frank Farleigh or Scenes from the life of a Private Pupil. London: Virtue Brothers and Co.</a:t>
            </a:r>
          </a:p>
          <a:p>
            <a:pPr marL="0" indent="0">
              <a:buNone/>
            </a:pPr>
            <a:r>
              <a:rPr lang="en-US" dirty="0"/>
              <a:t>Western, S. 2012. Coaching and Mentoring: A Critical Text. London: Sage.</a:t>
            </a:r>
          </a:p>
          <a:p>
            <a:pPr marL="0" indent="0">
              <a:buNone/>
            </a:pPr>
            <a:r>
              <a:rPr lang="en-US" dirty="0" err="1"/>
              <a:t>Stec</a:t>
            </a:r>
            <a:r>
              <a:rPr lang="en-US" dirty="0"/>
              <a:t>, D.2012. Using history to comprehend the currency of a passionate profession. J. </a:t>
            </a:r>
            <a:r>
              <a:rPr lang="en-US" dirty="0" err="1"/>
              <a:t>Manag</a:t>
            </a:r>
            <a:r>
              <a:rPr lang="en-US" dirty="0"/>
              <a:t>. Hist. 18: 419-444.</a:t>
            </a:r>
          </a:p>
          <a:p>
            <a:pPr marL="0" indent="0">
              <a:buNone/>
            </a:pPr>
            <a:r>
              <a:rPr lang="en-US" dirty="0"/>
              <a:t>Zuboff, S, 1988. in the Age of the Smart Machine: The Future of work and Power. New York. Basic Books.</a:t>
            </a:r>
          </a:p>
          <a:p>
            <a:pPr marL="0" indent="0">
              <a:buNone/>
            </a:pPr>
            <a:r>
              <a:rPr lang="en-US" dirty="0"/>
              <a:t>Gray, D., B. Garvey &amp; D.A. Lane. 2016. A Critical Introduction to coaching and Mentoring: Debates, Dialogues and Discourses, London: Sage.</a:t>
            </a:r>
          </a:p>
          <a:p>
            <a:pPr marL="0" indent="0">
              <a:buNone/>
            </a:pPr>
            <a:r>
              <a:rPr lang="en-US" dirty="0"/>
              <a:t>Garvey, B. 1994. A dose of mentoring.  Educ. Train. 36: 18-26.</a:t>
            </a:r>
          </a:p>
          <a:p>
            <a:pPr marL="0" indent="0">
              <a:buNone/>
            </a:pPr>
            <a:endParaRPr lang="en-US" dirty="0"/>
          </a:p>
          <a:p>
            <a:pPr marL="514350" indent="-514350">
              <a:buAutoNum type="arabicPeriod"/>
            </a:pPr>
            <a:endParaRPr lang="en-US" dirty="0"/>
          </a:p>
          <a:p>
            <a:pPr marL="514350" indent="-514350">
              <a:buAutoNum type="arabicPeriod"/>
            </a:pPr>
            <a:endParaRPr lang="en-GB" dirty="0"/>
          </a:p>
        </p:txBody>
      </p:sp>
    </p:spTree>
    <p:extLst>
      <p:ext uri="{BB962C8B-B14F-4D97-AF65-F5344CB8AC3E}">
        <p14:creationId xmlns:p14="http://schemas.microsoft.com/office/powerpoint/2010/main" val="1316932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04BF8-1B33-5264-417A-9FF578F53F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FD04FD-128C-D52F-217F-3D4899CD3678}"/>
              </a:ext>
            </a:extLst>
          </p:cNvPr>
          <p:cNvSpPr>
            <a:spLocks noGrp="1"/>
          </p:cNvSpPr>
          <p:nvPr>
            <p:ph idx="1"/>
          </p:nvPr>
        </p:nvSpPr>
        <p:spPr/>
        <p:txBody>
          <a:bodyPr>
            <a:normAutofit fontScale="40000" lnSpcReduction="20000"/>
          </a:bodyPr>
          <a:lstStyle/>
          <a:p>
            <a:pPr marL="0" indent="0">
              <a:buNone/>
            </a:pPr>
            <a:r>
              <a:rPr lang="en-US" dirty="0"/>
              <a:t>Colley, H. 2003. Mentoring for Social Inclusion: A critical Approach to Nurturing Mentoring Relationship. London: </a:t>
            </a:r>
            <a:r>
              <a:rPr lang="en-US" dirty="0" err="1"/>
              <a:t>RoutledgeFalmer</a:t>
            </a:r>
            <a:r>
              <a:rPr lang="en-US" dirty="0"/>
              <a:t>.</a:t>
            </a:r>
          </a:p>
          <a:p>
            <a:pPr marL="0" indent="0">
              <a:buNone/>
            </a:pPr>
            <a:r>
              <a:rPr lang="en-US" dirty="0"/>
              <a:t>Gray, D., B. Garvey &amp; D. Lane. 2016. A Critical Introduction to Coaching and Mentoring. Debates, Dialogues and Discourses. Thousand Oaks, CA: Sage.</a:t>
            </a:r>
          </a:p>
          <a:p>
            <a:pPr marL="0" indent="0">
              <a:buNone/>
            </a:pPr>
            <a:r>
              <a:rPr lang="en-US" dirty="0" err="1"/>
              <a:t>Kram</a:t>
            </a:r>
            <a:r>
              <a:rPr lang="en-US" dirty="0"/>
              <a:t>, K.E. 1985. Phases of the mentor relationship. Acad. Manage. J.26: 608-625.</a:t>
            </a:r>
          </a:p>
          <a:p>
            <a:pPr marL="0" indent="0">
              <a:buNone/>
            </a:pPr>
            <a:r>
              <a:rPr lang="en-US" dirty="0" err="1"/>
              <a:t>Kram</a:t>
            </a:r>
            <a:r>
              <a:rPr lang="en-US" dirty="0"/>
              <a:t>, K.E. 1985. Mentoring at Work: Developmental Relationships in organizational Life. Glenview, IL: Scott, Foresman and Company.</a:t>
            </a:r>
          </a:p>
          <a:p>
            <a:pPr marL="0" indent="0">
              <a:buNone/>
            </a:pPr>
            <a:r>
              <a:rPr lang="en-US" dirty="0" err="1"/>
              <a:t>Grima</a:t>
            </a:r>
            <a:r>
              <a:rPr lang="en-US" dirty="0"/>
              <a:t>, F., P. </a:t>
            </a:r>
            <a:r>
              <a:rPr lang="en-US" dirty="0" err="1"/>
              <a:t>Paille</a:t>
            </a:r>
            <a:r>
              <a:rPr lang="en-US" dirty="0"/>
              <a:t>, J.H. Mejia &amp; L. </a:t>
            </a:r>
            <a:r>
              <a:rPr lang="en-US" dirty="0" err="1"/>
              <a:t>Prud’homme</a:t>
            </a:r>
            <a:r>
              <a:rPr lang="en-US" dirty="0"/>
              <a:t>. 2014. Exploring the benefits of mentoring activities for the mentor. Career Dev. Int. 19: 469-490</a:t>
            </a:r>
          </a:p>
          <a:p>
            <a:pPr marL="0" indent="0">
              <a:buNone/>
            </a:pPr>
            <a:r>
              <a:rPr lang="en-US" dirty="0"/>
              <a:t>ICF (2015.), Code of Ethics, (Online). Available at: https:// coachfederation.org/code-of-ethics, (Accessed 7 July 2018)</a:t>
            </a:r>
          </a:p>
          <a:p>
            <a:pPr marL="0" indent="0">
              <a:buNone/>
            </a:pPr>
            <a:r>
              <a:rPr lang="en-US" dirty="0"/>
              <a:t>CIPD (2018.) Coaching and Mentoring, ( Online). Available at: </a:t>
            </a:r>
            <a:r>
              <a:rPr lang="en-US" dirty="0">
                <a:hlinkClick r:id="rId2"/>
              </a:rPr>
              <a:t>https://www.cipd.co.uk/</a:t>
            </a:r>
            <a:r>
              <a:rPr lang="en-US" dirty="0"/>
              <a:t> knowledge/fundamentals/people/development/ coaching-Mentoring-factsheet, (Accessed 5 July 2018)</a:t>
            </a:r>
          </a:p>
          <a:p>
            <a:pPr marL="0" indent="0">
              <a:buNone/>
            </a:pPr>
            <a:r>
              <a:rPr lang="en-US" dirty="0"/>
              <a:t>Mindtools, Mentoring-A Mutually Beneficial Partnership (online). Available at: </a:t>
            </a:r>
            <a:r>
              <a:rPr lang="en-US" dirty="0">
                <a:hlinkClick r:id="rId3"/>
              </a:rPr>
              <a:t>https://www.mindtools.com/pages/article/newCDV-72BTM</a:t>
            </a:r>
            <a:r>
              <a:rPr lang="en-US" dirty="0"/>
              <a:t> (Accessed 5 July 2018)</a:t>
            </a:r>
          </a:p>
          <a:p>
            <a:pPr marL="0" indent="0">
              <a:buNone/>
            </a:pPr>
            <a:r>
              <a:rPr lang="en-US" dirty="0" err="1"/>
              <a:t>Calnan</a:t>
            </a:r>
            <a:r>
              <a:rPr lang="en-US" dirty="0"/>
              <a:t>, C. and Rowe, R. (2008)  ‘Trust relations in a changing health services’, Journal of health service Research and Policy, 13(3), 97-103.</a:t>
            </a:r>
          </a:p>
          <a:p>
            <a:pPr marL="0" indent="0">
              <a:buNone/>
            </a:pPr>
            <a:r>
              <a:rPr lang="en-US" dirty="0"/>
              <a:t>CIPD (2008) Coaching and Buying Coaching Services, 2</a:t>
            </a:r>
            <a:r>
              <a:rPr lang="en-US" baseline="30000" dirty="0"/>
              <a:t>nd</a:t>
            </a:r>
            <a:r>
              <a:rPr lang="en-US" dirty="0"/>
              <a:t> Ed., London: Chartered institute of personnel and Development.</a:t>
            </a:r>
          </a:p>
          <a:p>
            <a:pPr marL="0" indent="0">
              <a:buNone/>
            </a:pPr>
            <a:r>
              <a:rPr lang="en-US" dirty="0"/>
              <a:t>CIPD (2007) Learning and Development Survey  2007, London: Chartered institute of personnel and Development.</a:t>
            </a:r>
          </a:p>
          <a:p>
            <a:pPr marL="0" indent="0">
              <a:buNone/>
            </a:pPr>
            <a:r>
              <a:rPr lang="en-US" dirty="0"/>
              <a:t>( CIPD) (2010) Annual Survey Report 2010: Learning and talent development Survey, London: Chartered Institute of Personnel  and Development.</a:t>
            </a:r>
          </a:p>
          <a:p>
            <a:pPr marL="0" indent="0">
              <a:buNone/>
            </a:pPr>
            <a:r>
              <a:rPr lang="en-US" dirty="0"/>
              <a:t>Clutterbuck, D. (2007) Coaching the Team at Work, London: Nicholas Brealey International.</a:t>
            </a:r>
          </a:p>
          <a:p>
            <a:pPr marL="0" indent="0">
              <a:buNone/>
            </a:pPr>
            <a:r>
              <a:rPr lang="en-US" dirty="0"/>
              <a:t>Clutter &amp; </a:t>
            </a:r>
            <a:r>
              <a:rPr lang="en-US" dirty="0" err="1"/>
              <a:t>Meginson</a:t>
            </a:r>
            <a:r>
              <a:rPr lang="en-US" dirty="0"/>
              <a:t>, 2006: Coaching your employees( Better Management Skills)- </a:t>
            </a:r>
            <a:r>
              <a:rPr lang="en-US" dirty="0" err="1"/>
              <a:t>N.Stimson</a:t>
            </a:r>
            <a:r>
              <a:rPr lang="en-US" dirty="0"/>
              <a:t>, Kogan Page</a:t>
            </a:r>
          </a:p>
          <a:p>
            <a:endParaRPr lang="en-GB" dirty="0"/>
          </a:p>
        </p:txBody>
      </p:sp>
    </p:spTree>
    <p:extLst>
      <p:ext uri="{BB962C8B-B14F-4D97-AF65-F5344CB8AC3E}">
        <p14:creationId xmlns:p14="http://schemas.microsoft.com/office/powerpoint/2010/main" val="30694935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3449</TotalTime>
  <Words>2113</Words>
  <Application>Microsoft Office PowerPoint</Application>
  <PresentationFormat>Widescreen</PresentationFormat>
  <Paragraphs>112</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Gallery</vt:lpstr>
      <vt:lpstr>OLOLADE ADEDIRAN STUDENT NUMBER: 1903205 </vt:lpstr>
      <vt:lpstr>INTRODUCTION</vt:lpstr>
      <vt:lpstr>Key Differences Between Coaching and Mentoring:</vt:lpstr>
      <vt:lpstr>WHAT IS MEANT BY THE TERM ‘A COACHING CULTURE’ AND IT RELEVANCE TO DEVELOPING AN EFFECTIVE ORGANISATION OR TEAM IN HEALTHCARE</vt:lpstr>
      <vt:lpstr>Benefit of coaching culture are: </vt:lpstr>
      <vt:lpstr>THE KEY STEPS TO ROLLING OUT AN EFFECTIVE COACHING AND MENTORING PROGRAMME.</vt:lpstr>
      <vt:lpstr>PowerPoint Presentation</vt:lpstr>
      <vt:lpstr>OPPORTUNITIES PRESENTED BY TECHNOLOGY IN IMPLEMENTING A COACHING AND MENTORING PROGRAMME.</vt:lpstr>
      <vt:lpstr>THE BENEFITS OF COACHING AND MENTORING PROGRAMMES TO STAFF AND THE WIDER ORGANISATION</vt:lpstr>
      <vt:lpstr>PowerPoint Presentation</vt:lpstr>
      <vt:lpstr>Reference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OLOLADE ADEDIRAN STUDENT NUMBER: 1903205 </dc:title>
  <dc:creator>Kayode Ayinde</dc:creator>
  <cp:lastModifiedBy>Kayode Ayinde</cp:lastModifiedBy>
  <cp:revision>1</cp:revision>
  <dcterms:created xsi:type="dcterms:W3CDTF">2024-02-20T22:51:38Z</dcterms:created>
  <dcterms:modified xsi:type="dcterms:W3CDTF">2024-03-07T17:25:50Z</dcterms:modified>
</cp:coreProperties>
</file>