
<file path=[Content_Types].xml><?xml version="1.0" encoding="utf-8"?>
<Types xmlns="http://schemas.openxmlformats.org/package/2006/content-types">
  <Default Extension="png" ContentType="image/png"/>
  <Default Extension="m4a" ContentType="audio/mp4"/>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2"/>
  </p:notesMasterIdLst>
  <p:sldIdLst>
    <p:sldId id="256" r:id="rId2"/>
    <p:sldId id="257" r:id="rId3"/>
    <p:sldId id="258" r:id="rId4"/>
    <p:sldId id="259" r:id="rId5"/>
    <p:sldId id="260" r:id="rId6"/>
    <p:sldId id="267"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tie rhodes" initials="kr" lastIdx="1" clrIdx="0">
    <p:extLst>
      <p:ext uri="{19B8F6BF-5375-455C-9EA6-DF929625EA0E}">
        <p15:presenceInfo xmlns:p15="http://schemas.microsoft.com/office/powerpoint/2012/main" userId="4dd2a4b474742de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175" autoAdjust="0"/>
    <p:restoredTop sz="30497" autoAdjust="0"/>
  </p:normalViewPr>
  <p:slideViewPr>
    <p:cSldViewPr snapToGrid="0">
      <p:cViewPr>
        <p:scale>
          <a:sx n="90" d="100"/>
          <a:sy n="90" d="100"/>
        </p:scale>
        <p:origin x="-428" y="-9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5.png"/><Relationship Id="rId4" Type="http://schemas.openxmlformats.org/officeDocument/2006/relationships/image" Target="../media/image8.pn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5.png"/><Relationship Id="rId4"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AAF480-F53F-421D-9842-FF6276411C19}"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7466FF55-B70C-4CAD-AFE5-31C23024D5CF}">
      <dgm:prSet/>
      <dgm:spPr/>
      <dgm:t>
        <a:bodyPr/>
        <a:lstStyle/>
        <a:p>
          <a:pPr rtl="0"/>
          <a:r>
            <a:rPr lang="en-GB" smtClean="0"/>
            <a:t>Community links</a:t>
          </a:r>
          <a:endParaRPr lang="en-GB"/>
        </a:p>
      </dgm:t>
    </dgm:pt>
    <dgm:pt modelId="{98CE0E5B-A97A-4C3E-90A1-DBC64DB19C31}" type="parTrans" cxnId="{EE482755-A8B0-4CB8-8817-8ED813EA2D66}">
      <dgm:prSet/>
      <dgm:spPr/>
      <dgm:t>
        <a:bodyPr/>
        <a:lstStyle/>
        <a:p>
          <a:endParaRPr lang="en-US"/>
        </a:p>
      </dgm:t>
    </dgm:pt>
    <dgm:pt modelId="{A0025B8A-5BC6-42AB-8B36-5094C459CD8F}" type="sibTrans" cxnId="{EE482755-A8B0-4CB8-8817-8ED813EA2D66}">
      <dgm:prSet/>
      <dgm:spPr/>
      <dgm:t>
        <a:bodyPr/>
        <a:lstStyle/>
        <a:p>
          <a:endParaRPr lang="en-US"/>
        </a:p>
      </dgm:t>
    </dgm:pt>
    <dgm:pt modelId="{BD99CC5D-180A-417E-BAEB-1AC45621ABCE}">
      <dgm:prSet/>
      <dgm:spPr/>
      <dgm:t>
        <a:bodyPr/>
        <a:lstStyle/>
        <a:p>
          <a:pPr rtl="0"/>
          <a:r>
            <a:rPr lang="en-GB" smtClean="0"/>
            <a:t>Giving pupils the ability to transfer skills and information gained from school, in to experiences, opportunities, real-life situations and in tasks and strategies (Keyes, 1998). </a:t>
          </a:r>
          <a:endParaRPr lang="en-GB"/>
        </a:p>
      </dgm:t>
    </dgm:pt>
    <dgm:pt modelId="{1A5D620F-74CB-42D2-B7A8-6C71CA26DC92}" type="parTrans" cxnId="{1FD7AF6E-EC79-402E-B8B2-447F23586FEE}">
      <dgm:prSet/>
      <dgm:spPr/>
      <dgm:t>
        <a:bodyPr/>
        <a:lstStyle/>
        <a:p>
          <a:endParaRPr lang="en-US"/>
        </a:p>
      </dgm:t>
    </dgm:pt>
    <dgm:pt modelId="{C365AF87-3AB2-48B0-B793-61158B241EA9}" type="sibTrans" cxnId="{1FD7AF6E-EC79-402E-B8B2-447F23586FEE}">
      <dgm:prSet/>
      <dgm:spPr/>
      <dgm:t>
        <a:bodyPr/>
        <a:lstStyle/>
        <a:p>
          <a:endParaRPr lang="en-US"/>
        </a:p>
      </dgm:t>
    </dgm:pt>
    <dgm:pt modelId="{7849809E-70C8-472A-A1AE-3210FF5E417D}" type="pres">
      <dgm:prSet presAssocID="{61AAF480-F53F-421D-9842-FF6276411C19}" presName="Name0" presStyleCnt="0">
        <dgm:presLayoutVars>
          <dgm:dir/>
          <dgm:resizeHandles val="exact"/>
        </dgm:presLayoutVars>
      </dgm:prSet>
      <dgm:spPr/>
    </dgm:pt>
    <dgm:pt modelId="{FF23FBE4-1FB0-4838-BF04-96254CE9FAB9}" type="pres">
      <dgm:prSet presAssocID="{7466FF55-B70C-4CAD-AFE5-31C23024D5CF}" presName="node" presStyleLbl="node1" presStyleIdx="0" presStyleCnt="2">
        <dgm:presLayoutVars>
          <dgm:bulletEnabled val="1"/>
        </dgm:presLayoutVars>
      </dgm:prSet>
      <dgm:spPr/>
    </dgm:pt>
    <dgm:pt modelId="{7EA083F7-E88D-48DF-BEA6-72B504A57050}" type="pres">
      <dgm:prSet presAssocID="{A0025B8A-5BC6-42AB-8B36-5094C459CD8F}" presName="sibTrans" presStyleLbl="sibTrans2D1" presStyleIdx="0" presStyleCnt="1"/>
      <dgm:spPr/>
    </dgm:pt>
    <dgm:pt modelId="{88E6C4F8-E156-448B-9083-51312483DC66}" type="pres">
      <dgm:prSet presAssocID="{A0025B8A-5BC6-42AB-8B36-5094C459CD8F}" presName="connectorText" presStyleLbl="sibTrans2D1" presStyleIdx="0" presStyleCnt="1"/>
      <dgm:spPr/>
    </dgm:pt>
    <dgm:pt modelId="{8E0EA0CE-41A0-458E-944A-B5E4401CF3B4}" type="pres">
      <dgm:prSet presAssocID="{BD99CC5D-180A-417E-BAEB-1AC45621ABCE}" presName="node" presStyleLbl="node1" presStyleIdx="1" presStyleCnt="2">
        <dgm:presLayoutVars>
          <dgm:bulletEnabled val="1"/>
        </dgm:presLayoutVars>
      </dgm:prSet>
      <dgm:spPr/>
    </dgm:pt>
  </dgm:ptLst>
  <dgm:cxnLst>
    <dgm:cxn modelId="{EE482755-A8B0-4CB8-8817-8ED813EA2D66}" srcId="{61AAF480-F53F-421D-9842-FF6276411C19}" destId="{7466FF55-B70C-4CAD-AFE5-31C23024D5CF}" srcOrd="0" destOrd="0" parTransId="{98CE0E5B-A97A-4C3E-90A1-DBC64DB19C31}" sibTransId="{A0025B8A-5BC6-42AB-8B36-5094C459CD8F}"/>
    <dgm:cxn modelId="{50D2F018-4131-4E6C-9EE6-5F726AA2BE05}" type="presOf" srcId="{7466FF55-B70C-4CAD-AFE5-31C23024D5CF}" destId="{FF23FBE4-1FB0-4838-BF04-96254CE9FAB9}" srcOrd="0" destOrd="0" presId="urn:microsoft.com/office/officeart/2005/8/layout/process1"/>
    <dgm:cxn modelId="{1FD7AF6E-EC79-402E-B8B2-447F23586FEE}" srcId="{61AAF480-F53F-421D-9842-FF6276411C19}" destId="{BD99CC5D-180A-417E-BAEB-1AC45621ABCE}" srcOrd="1" destOrd="0" parTransId="{1A5D620F-74CB-42D2-B7A8-6C71CA26DC92}" sibTransId="{C365AF87-3AB2-48B0-B793-61158B241EA9}"/>
    <dgm:cxn modelId="{BF4E0715-AAF6-4E76-B3AF-D3D81F1AB817}" type="presOf" srcId="{A0025B8A-5BC6-42AB-8B36-5094C459CD8F}" destId="{7EA083F7-E88D-48DF-BEA6-72B504A57050}" srcOrd="0" destOrd="0" presId="urn:microsoft.com/office/officeart/2005/8/layout/process1"/>
    <dgm:cxn modelId="{E6352E5E-35D2-429D-89FE-BDE3AB31DD09}" type="presOf" srcId="{A0025B8A-5BC6-42AB-8B36-5094C459CD8F}" destId="{88E6C4F8-E156-448B-9083-51312483DC66}" srcOrd="1" destOrd="0" presId="urn:microsoft.com/office/officeart/2005/8/layout/process1"/>
    <dgm:cxn modelId="{F79F73BF-0020-4A1B-9A38-A5367037C226}" type="presOf" srcId="{61AAF480-F53F-421D-9842-FF6276411C19}" destId="{7849809E-70C8-472A-A1AE-3210FF5E417D}" srcOrd="0" destOrd="0" presId="urn:microsoft.com/office/officeart/2005/8/layout/process1"/>
    <dgm:cxn modelId="{97035331-B748-4C43-8C27-FC13B1CFD8C2}" type="presOf" srcId="{BD99CC5D-180A-417E-BAEB-1AC45621ABCE}" destId="{8E0EA0CE-41A0-458E-944A-B5E4401CF3B4}" srcOrd="0" destOrd="0" presId="urn:microsoft.com/office/officeart/2005/8/layout/process1"/>
    <dgm:cxn modelId="{8BFFDAE4-2531-46C5-8BEF-0A8E1F255A04}" type="presParOf" srcId="{7849809E-70C8-472A-A1AE-3210FF5E417D}" destId="{FF23FBE4-1FB0-4838-BF04-96254CE9FAB9}" srcOrd="0" destOrd="0" presId="urn:microsoft.com/office/officeart/2005/8/layout/process1"/>
    <dgm:cxn modelId="{AB442DA8-4581-4B29-A031-0850B348A366}" type="presParOf" srcId="{7849809E-70C8-472A-A1AE-3210FF5E417D}" destId="{7EA083F7-E88D-48DF-BEA6-72B504A57050}" srcOrd="1" destOrd="0" presId="urn:microsoft.com/office/officeart/2005/8/layout/process1"/>
    <dgm:cxn modelId="{F31C5706-B3E4-4DBD-9D85-BD55525E01D4}" type="presParOf" srcId="{7EA083F7-E88D-48DF-BEA6-72B504A57050}" destId="{88E6C4F8-E156-448B-9083-51312483DC66}" srcOrd="0" destOrd="0" presId="urn:microsoft.com/office/officeart/2005/8/layout/process1"/>
    <dgm:cxn modelId="{220E35C4-B3D8-4B3D-95AA-51B7353E93D6}" type="presParOf" srcId="{7849809E-70C8-472A-A1AE-3210FF5E417D}" destId="{8E0EA0CE-41A0-458E-944A-B5E4401CF3B4}" srcOrd="2" destOrd="0" presId="urn:microsoft.com/office/officeart/2005/8/layout/process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6E7269-FB24-4F4A-95C1-09A24E7EBEE4}"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8CD258DA-5AF1-4E35-98EC-40FA0BED0E04}">
      <dgm:prSet/>
      <dgm:spPr/>
      <dgm:t>
        <a:bodyPr/>
        <a:lstStyle/>
        <a:p>
          <a:pPr rtl="0"/>
          <a:r>
            <a:rPr lang="en-GB" smtClean="0"/>
            <a:t>Staff meetings</a:t>
          </a:r>
          <a:endParaRPr lang="en-GB"/>
        </a:p>
      </dgm:t>
    </dgm:pt>
    <dgm:pt modelId="{71D6ED58-7DD7-4976-AFFC-57B644CDDBCD}" type="parTrans" cxnId="{38D860E1-B19F-4C25-A660-B208F8E6ACE6}">
      <dgm:prSet/>
      <dgm:spPr/>
      <dgm:t>
        <a:bodyPr/>
        <a:lstStyle/>
        <a:p>
          <a:endParaRPr lang="en-US"/>
        </a:p>
      </dgm:t>
    </dgm:pt>
    <dgm:pt modelId="{483BA508-D706-4882-8140-B4ADA5EFF7E7}" type="sibTrans" cxnId="{38D860E1-B19F-4C25-A660-B208F8E6ACE6}">
      <dgm:prSet/>
      <dgm:spPr/>
      <dgm:t>
        <a:bodyPr/>
        <a:lstStyle/>
        <a:p>
          <a:endParaRPr lang="en-US"/>
        </a:p>
      </dgm:t>
    </dgm:pt>
    <dgm:pt modelId="{2430A3C3-93A8-4DC7-AA9D-9CC70223980E}">
      <dgm:prSet/>
      <dgm:spPr/>
      <dgm:t>
        <a:bodyPr/>
        <a:lstStyle/>
        <a:p>
          <a:pPr rtl="0"/>
          <a:r>
            <a:rPr lang="en-GB" dirty="0" smtClean="0"/>
            <a:t>Health and well-being week </a:t>
          </a:r>
          <a:endParaRPr lang="en-GB" dirty="0"/>
        </a:p>
      </dgm:t>
    </dgm:pt>
    <dgm:pt modelId="{D41722A2-9EA2-4877-8532-869B26DD0355}" type="parTrans" cxnId="{2B85DF38-B015-47FA-B352-8AAB53E852D6}">
      <dgm:prSet/>
      <dgm:spPr/>
      <dgm:t>
        <a:bodyPr/>
        <a:lstStyle/>
        <a:p>
          <a:endParaRPr lang="en-US"/>
        </a:p>
      </dgm:t>
    </dgm:pt>
    <dgm:pt modelId="{ED9F1034-D470-4937-B6EE-6BFC668FF56F}" type="sibTrans" cxnId="{2B85DF38-B015-47FA-B352-8AAB53E852D6}">
      <dgm:prSet/>
      <dgm:spPr/>
      <dgm:t>
        <a:bodyPr/>
        <a:lstStyle/>
        <a:p>
          <a:endParaRPr lang="en-US"/>
        </a:p>
      </dgm:t>
    </dgm:pt>
    <dgm:pt modelId="{D922D5B3-8894-426E-B2FF-B4E8E3A6DB88}">
      <dgm:prSet/>
      <dgm:spPr/>
      <dgm:t>
        <a:bodyPr/>
        <a:lstStyle/>
        <a:p>
          <a:pPr rtl="0"/>
          <a:r>
            <a:rPr lang="en-GB" smtClean="0"/>
            <a:t>iValueU app</a:t>
          </a:r>
          <a:endParaRPr lang="en-GB"/>
        </a:p>
      </dgm:t>
    </dgm:pt>
    <dgm:pt modelId="{BB72426E-3140-4C4F-80BC-6BC1A9270ED5}" type="parTrans" cxnId="{0AFEE72D-A34E-4BA7-9001-49CDD5C98179}">
      <dgm:prSet/>
      <dgm:spPr/>
      <dgm:t>
        <a:bodyPr/>
        <a:lstStyle/>
        <a:p>
          <a:endParaRPr lang="en-US"/>
        </a:p>
      </dgm:t>
    </dgm:pt>
    <dgm:pt modelId="{3B0C4FAA-CDD8-44E8-BFB7-E712E2586F60}" type="sibTrans" cxnId="{0AFEE72D-A34E-4BA7-9001-49CDD5C98179}">
      <dgm:prSet/>
      <dgm:spPr/>
      <dgm:t>
        <a:bodyPr/>
        <a:lstStyle/>
        <a:p>
          <a:endParaRPr lang="en-US"/>
        </a:p>
      </dgm:t>
    </dgm:pt>
    <dgm:pt modelId="{DB505C1E-0DFF-4DB1-AEDD-FF265239F226}">
      <dgm:prSet/>
      <dgm:spPr/>
      <dgm:t>
        <a:bodyPr/>
        <a:lstStyle/>
        <a:p>
          <a:pPr rtl="0"/>
          <a:r>
            <a:rPr lang="en-GB" smtClean="0"/>
            <a:t>Twitter </a:t>
          </a:r>
          <a:endParaRPr lang="en-GB"/>
        </a:p>
      </dgm:t>
    </dgm:pt>
    <dgm:pt modelId="{7B3FF1AF-9F8B-45C6-9464-314463164B43}" type="parTrans" cxnId="{78160E78-E6FF-4B90-A445-4746B8131D34}">
      <dgm:prSet/>
      <dgm:spPr/>
      <dgm:t>
        <a:bodyPr/>
        <a:lstStyle/>
        <a:p>
          <a:endParaRPr lang="en-US"/>
        </a:p>
      </dgm:t>
    </dgm:pt>
    <dgm:pt modelId="{BAA7ED08-BA5E-46C3-8D21-560F4B55AC79}" type="sibTrans" cxnId="{78160E78-E6FF-4B90-A445-4746B8131D34}">
      <dgm:prSet/>
      <dgm:spPr/>
      <dgm:t>
        <a:bodyPr/>
        <a:lstStyle/>
        <a:p>
          <a:endParaRPr lang="en-US"/>
        </a:p>
      </dgm:t>
    </dgm:pt>
    <dgm:pt modelId="{BCA07B86-FDD7-4A1C-8398-DD1AAB74337E}" type="pres">
      <dgm:prSet presAssocID="{166E7269-FB24-4F4A-95C1-09A24E7EBEE4}" presName="Name0" presStyleCnt="0">
        <dgm:presLayoutVars>
          <dgm:chMax val="7"/>
          <dgm:chPref val="7"/>
          <dgm:dir/>
        </dgm:presLayoutVars>
      </dgm:prSet>
      <dgm:spPr/>
      <dgm:t>
        <a:bodyPr/>
        <a:lstStyle/>
        <a:p>
          <a:endParaRPr lang="en-US"/>
        </a:p>
      </dgm:t>
    </dgm:pt>
    <dgm:pt modelId="{EF2A491C-E65C-4BE6-9E99-2F43E2897700}" type="pres">
      <dgm:prSet presAssocID="{166E7269-FB24-4F4A-95C1-09A24E7EBEE4}" presName="Name1" presStyleCnt="0"/>
      <dgm:spPr/>
    </dgm:pt>
    <dgm:pt modelId="{5ABDA6ED-17BE-4A54-B1D8-6678231C1DAB}" type="pres">
      <dgm:prSet presAssocID="{166E7269-FB24-4F4A-95C1-09A24E7EBEE4}" presName="cycle" presStyleCnt="0"/>
      <dgm:spPr/>
    </dgm:pt>
    <dgm:pt modelId="{877FD0E3-BFBA-4D49-9912-4620AB60943E}" type="pres">
      <dgm:prSet presAssocID="{166E7269-FB24-4F4A-95C1-09A24E7EBEE4}" presName="srcNode" presStyleLbl="node1" presStyleIdx="0" presStyleCnt="4"/>
      <dgm:spPr/>
    </dgm:pt>
    <dgm:pt modelId="{B51F5F44-E34B-4208-A931-4E8CC899C054}" type="pres">
      <dgm:prSet presAssocID="{166E7269-FB24-4F4A-95C1-09A24E7EBEE4}" presName="conn" presStyleLbl="parChTrans1D2" presStyleIdx="0" presStyleCnt="1"/>
      <dgm:spPr/>
      <dgm:t>
        <a:bodyPr/>
        <a:lstStyle/>
        <a:p>
          <a:endParaRPr lang="en-US"/>
        </a:p>
      </dgm:t>
    </dgm:pt>
    <dgm:pt modelId="{79FEDB3F-6CF2-48B8-9431-466F75575FEC}" type="pres">
      <dgm:prSet presAssocID="{166E7269-FB24-4F4A-95C1-09A24E7EBEE4}" presName="extraNode" presStyleLbl="node1" presStyleIdx="0" presStyleCnt="4"/>
      <dgm:spPr/>
    </dgm:pt>
    <dgm:pt modelId="{D28F1F83-166D-4F2A-940D-27785D4A8942}" type="pres">
      <dgm:prSet presAssocID="{166E7269-FB24-4F4A-95C1-09A24E7EBEE4}" presName="dstNode" presStyleLbl="node1" presStyleIdx="0" presStyleCnt="4"/>
      <dgm:spPr/>
    </dgm:pt>
    <dgm:pt modelId="{44AD54D9-E805-4CF9-9F62-64BCDEC1022E}" type="pres">
      <dgm:prSet presAssocID="{8CD258DA-5AF1-4E35-98EC-40FA0BED0E04}" presName="text_1" presStyleLbl="node1" presStyleIdx="0" presStyleCnt="4">
        <dgm:presLayoutVars>
          <dgm:bulletEnabled val="1"/>
        </dgm:presLayoutVars>
      </dgm:prSet>
      <dgm:spPr/>
      <dgm:t>
        <a:bodyPr/>
        <a:lstStyle/>
        <a:p>
          <a:endParaRPr lang="en-US"/>
        </a:p>
      </dgm:t>
    </dgm:pt>
    <dgm:pt modelId="{CEE2A969-2A9F-481F-86E3-5FFAEFFE1086}" type="pres">
      <dgm:prSet presAssocID="{8CD258DA-5AF1-4E35-98EC-40FA0BED0E04}" presName="accent_1" presStyleCnt="0"/>
      <dgm:spPr/>
    </dgm:pt>
    <dgm:pt modelId="{DE598727-B774-41F9-BB3D-0E7823DC55D0}" type="pres">
      <dgm:prSet presAssocID="{8CD258DA-5AF1-4E35-98EC-40FA0BED0E04}" presName="accentRepeatNode" presStyleLbl="solidFgAcc1" presStyleIdx="0" presStyleCnt="4"/>
      <dgm:spPr>
        <a:blipFill rotWithShape="0">
          <a:blip xmlns:r="http://schemas.openxmlformats.org/officeDocument/2006/relationships" r:embed="rId1"/>
          <a:stretch>
            <a:fillRect/>
          </a:stretch>
        </a:blipFill>
      </dgm:spPr>
    </dgm:pt>
    <dgm:pt modelId="{288FD0A3-E6BA-45F3-9C05-EB1A7B998171}" type="pres">
      <dgm:prSet presAssocID="{2430A3C3-93A8-4DC7-AA9D-9CC70223980E}" presName="text_2" presStyleLbl="node1" presStyleIdx="1" presStyleCnt="4">
        <dgm:presLayoutVars>
          <dgm:bulletEnabled val="1"/>
        </dgm:presLayoutVars>
      </dgm:prSet>
      <dgm:spPr/>
      <dgm:t>
        <a:bodyPr/>
        <a:lstStyle/>
        <a:p>
          <a:endParaRPr lang="en-US"/>
        </a:p>
      </dgm:t>
    </dgm:pt>
    <dgm:pt modelId="{E06D5A0D-572B-40F7-BAC2-0F70CD0B39FB}" type="pres">
      <dgm:prSet presAssocID="{2430A3C3-93A8-4DC7-AA9D-9CC70223980E}" presName="accent_2" presStyleCnt="0"/>
      <dgm:spPr/>
    </dgm:pt>
    <dgm:pt modelId="{06D253CF-2F41-44A1-9794-771573D2EE21}" type="pres">
      <dgm:prSet presAssocID="{2430A3C3-93A8-4DC7-AA9D-9CC70223980E}" presName="accentRepeatNode" presStyleLbl="solidFgAcc1" presStyleIdx="1" presStyleCnt="4"/>
      <dgm:spPr>
        <a:blipFill rotWithShape="0">
          <a:blip xmlns:r="http://schemas.openxmlformats.org/officeDocument/2006/relationships" r:embed="rId2"/>
          <a:stretch>
            <a:fillRect/>
          </a:stretch>
        </a:blipFill>
      </dgm:spPr>
      <dgm:t>
        <a:bodyPr/>
        <a:lstStyle/>
        <a:p>
          <a:endParaRPr lang="en-US"/>
        </a:p>
      </dgm:t>
    </dgm:pt>
    <dgm:pt modelId="{5CB089D8-91CE-41C4-804B-0422CCBCB9EB}" type="pres">
      <dgm:prSet presAssocID="{D922D5B3-8894-426E-B2FF-B4E8E3A6DB88}" presName="text_3" presStyleLbl="node1" presStyleIdx="2" presStyleCnt="4">
        <dgm:presLayoutVars>
          <dgm:bulletEnabled val="1"/>
        </dgm:presLayoutVars>
      </dgm:prSet>
      <dgm:spPr/>
      <dgm:t>
        <a:bodyPr/>
        <a:lstStyle/>
        <a:p>
          <a:endParaRPr lang="en-US"/>
        </a:p>
      </dgm:t>
    </dgm:pt>
    <dgm:pt modelId="{11B28CD8-007F-4968-B106-16BE32C320CF}" type="pres">
      <dgm:prSet presAssocID="{D922D5B3-8894-426E-B2FF-B4E8E3A6DB88}" presName="accent_3" presStyleCnt="0"/>
      <dgm:spPr/>
    </dgm:pt>
    <dgm:pt modelId="{D5832FD2-1832-45D3-AA27-671334F72FE6}" type="pres">
      <dgm:prSet presAssocID="{D922D5B3-8894-426E-B2FF-B4E8E3A6DB88}" presName="accentRepeatNode" presStyleLbl="solidFgAcc1" presStyleIdx="2" presStyleCnt="4"/>
      <dgm:spPr>
        <a:blipFill rotWithShape="0">
          <a:blip xmlns:r="http://schemas.openxmlformats.org/officeDocument/2006/relationships" r:embed="rId3"/>
          <a:stretch>
            <a:fillRect/>
          </a:stretch>
        </a:blipFill>
      </dgm:spPr>
    </dgm:pt>
    <dgm:pt modelId="{A6648651-C712-4C27-A758-C19C67F3D892}" type="pres">
      <dgm:prSet presAssocID="{DB505C1E-0DFF-4DB1-AEDD-FF265239F226}" presName="text_4" presStyleLbl="node1" presStyleIdx="3" presStyleCnt="4">
        <dgm:presLayoutVars>
          <dgm:bulletEnabled val="1"/>
        </dgm:presLayoutVars>
      </dgm:prSet>
      <dgm:spPr/>
      <dgm:t>
        <a:bodyPr/>
        <a:lstStyle/>
        <a:p>
          <a:endParaRPr lang="en-US"/>
        </a:p>
      </dgm:t>
    </dgm:pt>
    <dgm:pt modelId="{ADE5D555-11C4-466A-9AFA-2C16B268C86F}" type="pres">
      <dgm:prSet presAssocID="{DB505C1E-0DFF-4DB1-AEDD-FF265239F226}" presName="accent_4" presStyleCnt="0"/>
      <dgm:spPr/>
    </dgm:pt>
    <dgm:pt modelId="{23B852CD-A3F4-434A-814A-1D517E7A9FEF}" type="pres">
      <dgm:prSet presAssocID="{DB505C1E-0DFF-4DB1-AEDD-FF265239F226}" presName="accentRepeatNode" presStyleLbl="solidFgAcc1" presStyleIdx="3" presStyleCnt="4"/>
      <dgm:spPr>
        <a:blipFill rotWithShape="0">
          <a:blip xmlns:r="http://schemas.openxmlformats.org/officeDocument/2006/relationships" r:embed="rId4"/>
          <a:stretch>
            <a:fillRect/>
          </a:stretch>
        </a:blipFill>
      </dgm:spPr>
    </dgm:pt>
  </dgm:ptLst>
  <dgm:cxnLst>
    <dgm:cxn modelId="{065A3A7A-46BB-4D67-8D7A-CA8D01D879DC}" type="presOf" srcId="{2430A3C3-93A8-4DC7-AA9D-9CC70223980E}" destId="{288FD0A3-E6BA-45F3-9C05-EB1A7B998171}" srcOrd="0" destOrd="0" presId="urn:microsoft.com/office/officeart/2008/layout/VerticalCurvedList"/>
    <dgm:cxn modelId="{5B2B8323-FC5D-4072-B77F-D4CADA6699CF}" type="presOf" srcId="{8CD258DA-5AF1-4E35-98EC-40FA0BED0E04}" destId="{44AD54D9-E805-4CF9-9F62-64BCDEC1022E}" srcOrd="0" destOrd="0" presId="urn:microsoft.com/office/officeart/2008/layout/VerticalCurvedList"/>
    <dgm:cxn modelId="{2B85DF38-B015-47FA-B352-8AAB53E852D6}" srcId="{166E7269-FB24-4F4A-95C1-09A24E7EBEE4}" destId="{2430A3C3-93A8-4DC7-AA9D-9CC70223980E}" srcOrd="1" destOrd="0" parTransId="{D41722A2-9EA2-4877-8532-869B26DD0355}" sibTransId="{ED9F1034-D470-4937-B6EE-6BFC668FF56F}"/>
    <dgm:cxn modelId="{0DF0A21B-A049-4D16-A661-B881DFAC3652}" type="presOf" srcId="{483BA508-D706-4882-8140-B4ADA5EFF7E7}" destId="{B51F5F44-E34B-4208-A931-4E8CC899C054}" srcOrd="0" destOrd="0" presId="urn:microsoft.com/office/officeart/2008/layout/VerticalCurvedList"/>
    <dgm:cxn modelId="{1E1DCDDE-7B87-4445-92B7-F6FABB3AACE9}" type="presOf" srcId="{D922D5B3-8894-426E-B2FF-B4E8E3A6DB88}" destId="{5CB089D8-91CE-41C4-804B-0422CCBCB9EB}" srcOrd="0" destOrd="0" presId="urn:microsoft.com/office/officeart/2008/layout/VerticalCurvedList"/>
    <dgm:cxn modelId="{D81D340E-229D-4FA9-9C97-90FD7BC1ABF6}" type="presOf" srcId="{166E7269-FB24-4F4A-95C1-09A24E7EBEE4}" destId="{BCA07B86-FDD7-4A1C-8398-DD1AAB74337E}" srcOrd="0" destOrd="0" presId="urn:microsoft.com/office/officeart/2008/layout/VerticalCurvedList"/>
    <dgm:cxn modelId="{426004DE-6632-4FC6-B50B-AD4C51F99082}" type="presOf" srcId="{DB505C1E-0DFF-4DB1-AEDD-FF265239F226}" destId="{A6648651-C712-4C27-A758-C19C67F3D892}" srcOrd="0" destOrd="0" presId="urn:microsoft.com/office/officeart/2008/layout/VerticalCurvedList"/>
    <dgm:cxn modelId="{78160E78-E6FF-4B90-A445-4746B8131D34}" srcId="{166E7269-FB24-4F4A-95C1-09A24E7EBEE4}" destId="{DB505C1E-0DFF-4DB1-AEDD-FF265239F226}" srcOrd="3" destOrd="0" parTransId="{7B3FF1AF-9F8B-45C6-9464-314463164B43}" sibTransId="{BAA7ED08-BA5E-46C3-8D21-560F4B55AC79}"/>
    <dgm:cxn modelId="{38D860E1-B19F-4C25-A660-B208F8E6ACE6}" srcId="{166E7269-FB24-4F4A-95C1-09A24E7EBEE4}" destId="{8CD258DA-5AF1-4E35-98EC-40FA0BED0E04}" srcOrd="0" destOrd="0" parTransId="{71D6ED58-7DD7-4976-AFFC-57B644CDDBCD}" sibTransId="{483BA508-D706-4882-8140-B4ADA5EFF7E7}"/>
    <dgm:cxn modelId="{0AFEE72D-A34E-4BA7-9001-49CDD5C98179}" srcId="{166E7269-FB24-4F4A-95C1-09A24E7EBEE4}" destId="{D922D5B3-8894-426E-B2FF-B4E8E3A6DB88}" srcOrd="2" destOrd="0" parTransId="{BB72426E-3140-4C4F-80BC-6BC1A9270ED5}" sibTransId="{3B0C4FAA-CDD8-44E8-BFB7-E712E2586F60}"/>
    <dgm:cxn modelId="{842B56B9-A262-440F-A542-B700CF11E30A}" type="presParOf" srcId="{BCA07B86-FDD7-4A1C-8398-DD1AAB74337E}" destId="{EF2A491C-E65C-4BE6-9E99-2F43E2897700}" srcOrd="0" destOrd="0" presId="urn:microsoft.com/office/officeart/2008/layout/VerticalCurvedList"/>
    <dgm:cxn modelId="{31CEFD2E-C155-43B0-908D-67369A7F6FBB}" type="presParOf" srcId="{EF2A491C-E65C-4BE6-9E99-2F43E2897700}" destId="{5ABDA6ED-17BE-4A54-B1D8-6678231C1DAB}" srcOrd="0" destOrd="0" presId="urn:microsoft.com/office/officeart/2008/layout/VerticalCurvedList"/>
    <dgm:cxn modelId="{D7096F95-DCA8-4694-A7AA-D802D5D43FAC}" type="presParOf" srcId="{5ABDA6ED-17BE-4A54-B1D8-6678231C1DAB}" destId="{877FD0E3-BFBA-4D49-9912-4620AB60943E}" srcOrd="0" destOrd="0" presId="urn:microsoft.com/office/officeart/2008/layout/VerticalCurvedList"/>
    <dgm:cxn modelId="{9AC7485C-093D-410C-8F33-FB2FF1FAEEC4}" type="presParOf" srcId="{5ABDA6ED-17BE-4A54-B1D8-6678231C1DAB}" destId="{B51F5F44-E34B-4208-A931-4E8CC899C054}" srcOrd="1" destOrd="0" presId="urn:microsoft.com/office/officeart/2008/layout/VerticalCurvedList"/>
    <dgm:cxn modelId="{D3BCAC3A-2561-41D5-B9EE-1A80BFD01658}" type="presParOf" srcId="{5ABDA6ED-17BE-4A54-B1D8-6678231C1DAB}" destId="{79FEDB3F-6CF2-48B8-9431-466F75575FEC}" srcOrd="2" destOrd="0" presId="urn:microsoft.com/office/officeart/2008/layout/VerticalCurvedList"/>
    <dgm:cxn modelId="{2C186EF7-8880-4CC9-882F-6E424C6D0B2A}" type="presParOf" srcId="{5ABDA6ED-17BE-4A54-B1D8-6678231C1DAB}" destId="{D28F1F83-166D-4F2A-940D-27785D4A8942}" srcOrd="3" destOrd="0" presId="urn:microsoft.com/office/officeart/2008/layout/VerticalCurvedList"/>
    <dgm:cxn modelId="{6E47D16B-5333-4D4D-A7F4-B33A057A7C01}" type="presParOf" srcId="{EF2A491C-E65C-4BE6-9E99-2F43E2897700}" destId="{44AD54D9-E805-4CF9-9F62-64BCDEC1022E}" srcOrd="1" destOrd="0" presId="urn:microsoft.com/office/officeart/2008/layout/VerticalCurvedList"/>
    <dgm:cxn modelId="{3A8B719A-57D5-4D65-82D8-E0FD2F1AF461}" type="presParOf" srcId="{EF2A491C-E65C-4BE6-9E99-2F43E2897700}" destId="{CEE2A969-2A9F-481F-86E3-5FFAEFFE1086}" srcOrd="2" destOrd="0" presId="urn:microsoft.com/office/officeart/2008/layout/VerticalCurvedList"/>
    <dgm:cxn modelId="{E2C5074B-43C3-452B-BD58-4F39D20476FE}" type="presParOf" srcId="{CEE2A969-2A9F-481F-86E3-5FFAEFFE1086}" destId="{DE598727-B774-41F9-BB3D-0E7823DC55D0}" srcOrd="0" destOrd="0" presId="urn:microsoft.com/office/officeart/2008/layout/VerticalCurvedList"/>
    <dgm:cxn modelId="{1743ECDD-9591-4A9B-AACF-E1399FEA1418}" type="presParOf" srcId="{EF2A491C-E65C-4BE6-9E99-2F43E2897700}" destId="{288FD0A3-E6BA-45F3-9C05-EB1A7B998171}" srcOrd="3" destOrd="0" presId="urn:microsoft.com/office/officeart/2008/layout/VerticalCurvedList"/>
    <dgm:cxn modelId="{35E85308-E498-472A-A757-63AD94C485A4}" type="presParOf" srcId="{EF2A491C-E65C-4BE6-9E99-2F43E2897700}" destId="{E06D5A0D-572B-40F7-BAC2-0F70CD0B39FB}" srcOrd="4" destOrd="0" presId="urn:microsoft.com/office/officeart/2008/layout/VerticalCurvedList"/>
    <dgm:cxn modelId="{9195531F-308E-4532-8086-353F12135CFE}" type="presParOf" srcId="{E06D5A0D-572B-40F7-BAC2-0F70CD0B39FB}" destId="{06D253CF-2F41-44A1-9794-771573D2EE21}" srcOrd="0" destOrd="0" presId="urn:microsoft.com/office/officeart/2008/layout/VerticalCurvedList"/>
    <dgm:cxn modelId="{F9F85634-A241-4A74-9AD1-359CF6B1EED4}" type="presParOf" srcId="{EF2A491C-E65C-4BE6-9E99-2F43E2897700}" destId="{5CB089D8-91CE-41C4-804B-0422CCBCB9EB}" srcOrd="5" destOrd="0" presId="urn:microsoft.com/office/officeart/2008/layout/VerticalCurvedList"/>
    <dgm:cxn modelId="{2707F503-FE02-4A1E-8A6F-42E6E89944B4}" type="presParOf" srcId="{EF2A491C-E65C-4BE6-9E99-2F43E2897700}" destId="{11B28CD8-007F-4968-B106-16BE32C320CF}" srcOrd="6" destOrd="0" presId="urn:microsoft.com/office/officeart/2008/layout/VerticalCurvedList"/>
    <dgm:cxn modelId="{DA331D14-6691-4707-928E-C9E10D78FB20}" type="presParOf" srcId="{11B28CD8-007F-4968-B106-16BE32C320CF}" destId="{D5832FD2-1832-45D3-AA27-671334F72FE6}" srcOrd="0" destOrd="0" presId="urn:microsoft.com/office/officeart/2008/layout/VerticalCurvedList"/>
    <dgm:cxn modelId="{479C024E-9F38-48C1-AE98-9B4CA88DB878}" type="presParOf" srcId="{EF2A491C-E65C-4BE6-9E99-2F43E2897700}" destId="{A6648651-C712-4C27-A758-C19C67F3D892}" srcOrd="7" destOrd="0" presId="urn:microsoft.com/office/officeart/2008/layout/VerticalCurvedList"/>
    <dgm:cxn modelId="{C7A78148-27C2-43A3-8931-38FAA7DA8D6D}" type="presParOf" srcId="{EF2A491C-E65C-4BE6-9E99-2F43E2897700}" destId="{ADE5D555-11C4-466A-9AFA-2C16B268C86F}" srcOrd="8" destOrd="0" presId="urn:microsoft.com/office/officeart/2008/layout/VerticalCurvedList"/>
    <dgm:cxn modelId="{C4A0772D-8D36-47A1-BE54-D2514A6005D3}" type="presParOf" srcId="{ADE5D555-11C4-466A-9AFA-2C16B268C86F}" destId="{23B852CD-A3F4-434A-814A-1D517E7A9FEF}"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469294-8418-46F3-8BF2-8E5A557A66B5}"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EF2D1A97-3D28-43A6-93BF-0C95999ADEBE}">
      <dgm:prSet/>
      <dgm:spPr/>
      <dgm:t>
        <a:bodyPr/>
        <a:lstStyle/>
        <a:p>
          <a:pPr rtl="0"/>
          <a:r>
            <a:rPr lang="en-GB" smtClean="0"/>
            <a:t>The app is downloaded by pupils, staff and parents throughout the community </a:t>
          </a:r>
          <a:endParaRPr lang="en-GB"/>
        </a:p>
      </dgm:t>
    </dgm:pt>
    <dgm:pt modelId="{1B6E1FF4-A8AE-49B8-8F46-6EC152E12792}" type="parTrans" cxnId="{DE57B032-5F2A-4C62-9C43-D1C7DD989D6F}">
      <dgm:prSet/>
      <dgm:spPr/>
      <dgm:t>
        <a:bodyPr/>
        <a:lstStyle/>
        <a:p>
          <a:endParaRPr lang="en-US"/>
        </a:p>
      </dgm:t>
    </dgm:pt>
    <dgm:pt modelId="{732B697B-EEB5-42C2-A299-A300AA3A1A8B}" type="sibTrans" cxnId="{DE57B032-5F2A-4C62-9C43-D1C7DD989D6F}">
      <dgm:prSet/>
      <dgm:spPr/>
      <dgm:t>
        <a:bodyPr/>
        <a:lstStyle/>
        <a:p>
          <a:endParaRPr lang="en-US"/>
        </a:p>
      </dgm:t>
    </dgm:pt>
    <dgm:pt modelId="{D5D866B3-4B9E-46D0-87B3-F06A30C5EB91}">
      <dgm:prSet/>
      <dgm:spPr/>
      <dgm:t>
        <a:bodyPr/>
        <a:lstStyle/>
        <a:p>
          <a:pPr rtl="0"/>
          <a:r>
            <a:rPr lang="en-GB" smtClean="0"/>
            <a:t>New activities/strategies each month to ensure health and well-being is prominent </a:t>
          </a:r>
          <a:endParaRPr lang="en-GB"/>
        </a:p>
      </dgm:t>
    </dgm:pt>
    <dgm:pt modelId="{C4003C92-B0E3-4FE8-8FCE-C2772FD10198}" type="parTrans" cxnId="{1D9F87AD-14E0-48C7-AFF7-A5101F7873BE}">
      <dgm:prSet/>
      <dgm:spPr/>
      <dgm:t>
        <a:bodyPr/>
        <a:lstStyle/>
        <a:p>
          <a:endParaRPr lang="en-US"/>
        </a:p>
      </dgm:t>
    </dgm:pt>
    <dgm:pt modelId="{FB305770-FD20-4086-A0C1-B5715BAC3571}" type="sibTrans" cxnId="{1D9F87AD-14E0-48C7-AFF7-A5101F7873BE}">
      <dgm:prSet/>
      <dgm:spPr/>
      <dgm:t>
        <a:bodyPr/>
        <a:lstStyle/>
        <a:p>
          <a:endParaRPr lang="en-US"/>
        </a:p>
      </dgm:t>
    </dgm:pt>
    <dgm:pt modelId="{19833A29-BF0B-48E8-8C55-A862039CA9FF}">
      <dgm:prSet/>
      <dgm:spPr/>
      <dgm:t>
        <a:bodyPr/>
        <a:lstStyle/>
        <a:p>
          <a:pPr rtl="0"/>
          <a:r>
            <a:rPr lang="en-GB" smtClean="0"/>
            <a:t>Positive feedback from all members of staff and opportunities to voice their opinions and to give ideas </a:t>
          </a:r>
          <a:endParaRPr lang="en-GB"/>
        </a:p>
      </dgm:t>
    </dgm:pt>
    <dgm:pt modelId="{79B63734-A575-4E3A-B556-9F5280DBFCB9}" type="parTrans" cxnId="{162F87D3-C968-4EC2-BEA2-29CC6DABFECF}">
      <dgm:prSet/>
      <dgm:spPr/>
      <dgm:t>
        <a:bodyPr/>
        <a:lstStyle/>
        <a:p>
          <a:endParaRPr lang="en-US"/>
        </a:p>
      </dgm:t>
    </dgm:pt>
    <dgm:pt modelId="{B6F4BEB0-8ADD-4E12-A8FC-33C38D900774}" type="sibTrans" cxnId="{162F87D3-C968-4EC2-BEA2-29CC6DABFECF}">
      <dgm:prSet/>
      <dgm:spPr/>
      <dgm:t>
        <a:bodyPr/>
        <a:lstStyle/>
        <a:p>
          <a:endParaRPr lang="en-US"/>
        </a:p>
      </dgm:t>
    </dgm:pt>
    <dgm:pt modelId="{E2A9C658-BA2D-47BD-B7B7-F34EEE18FB4B}" type="pres">
      <dgm:prSet presAssocID="{25469294-8418-46F3-8BF2-8E5A557A66B5}" presName="Name0" presStyleCnt="0">
        <dgm:presLayoutVars>
          <dgm:dir/>
          <dgm:animLvl val="lvl"/>
          <dgm:resizeHandles val="exact"/>
        </dgm:presLayoutVars>
      </dgm:prSet>
      <dgm:spPr/>
      <dgm:t>
        <a:bodyPr/>
        <a:lstStyle/>
        <a:p>
          <a:endParaRPr lang="en-US"/>
        </a:p>
      </dgm:t>
    </dgm:pt>
    <dgm:pt modelId="{85739A2B-80CC-43C8-8C27-5DA4347A928C}" type="pres">
      <dgm:prSet presAssocID="{EF2D1A97-3D28-43A6-93BF-0C95999ADEBE}" presName="linNode" presStyleCnt="0"/>
      <dgm:spPr/>
    </dgm:pt>
    <dgm:pt modelId="{F1C024FF-308B-4E37-A77D-3B1CC538B626}" type="pres">
      <dgm:prSet presAssocID="{EF2D1A97-3D28-43A6-93BF-0C95999ADEBE}" presName="parentText" presStyleLbl="node1" presStyleIdx="0" presStyleCnt="3">
        <dgm:presLayoutVars>
          <dgm:chMax val="1"/>
          <dgm:bulletEnabled val="1"/>
        </dgm:presLayoutVars>
      </dgm:prSet>
      <dgm:spPr/>
      <dgm:t>
        <a:bodyPr/>
        <a:lstStyle/>
        <a:p>
          <a:endParaRPr lang="en-US"/>
        </a:p>
      </dgm:t>
    </dgm:pt>
    <dgm:pt modelId="{D041A258-EF27-44E7-8B52-7EEDCA120B7E}" type="pres">
      <dgm:prSet presAssocID="{732B697B-EEB5-42C2-A299-A300AA3A1A8B}" presName="sp" presStyleCnt="0"/>
      <dgm:spPr/>
    </dgm:pt>
    <dgm:pt modelId="{D7E2EC59-966A-4B8B-8D3B-655B9E865CD8}" type="pres">
      <dgm:prSet presAssocID="{D5D866B3-4B9E-46D0-87B3-F06A30C5EB91}" presName="linNode" presStyleCnt="0"/>
      <dgm:spPr/>
    </dgm:pt>
    <dgm:pt modelId="{73D177F5-7FCA-46CF-81E4-D7E07C2580A5}" type="pres">
      <dgm:prSet presAssocID="{D5D866B3-4B9E-46D0-87B3-F06A30C5EB91}" presName="parentText" presStyleLbl="node1" presStyleIdx="1" presStyleCnt="3">
        <dgm:presLayoutVars>
          <dgm:chMax val="1"/>
          <dgm:bulletEnabled val="1"/>
        </dgm:presLayoutVars>
      </dgm:prSet>
      <dgm:spPr/>
      <dgm:t>
        <a:bodyPr/>
        <a:lstStyle/>
        <a:p>
          <a:endParaRPr lang="en-US"/>
        </a:p>
      </dgm:t>
    </dgm:pt>
    <dgm:pt modelId="{3965F448-3138-4704-98C1-C7C6509C7286}" type="pres">
      <dgm:prSet presAssocID="{FB305770-FD20-4086-A0C1-B5715BAC3571}" presName="sp" presStyleCnt="0"/>
      <dgm:spPr/>
    </dgm:pt>
    <dgm:pt modelId="{706545E6-B642-4E37-AEE5-BA077DBC3EAF}" type="pres">
      <dgm:prSet presAssocID="{19833A29-BF0B-48E8-8C55-A862039CA9FF}" presName="linNode" presStyleCnt="0"/>
      <dgm:spPr/>
    </dgm:pt>
    <dgm:pt modelId="{ECD5DFCA-6718-4AA6-8E72-385E2D8DF060}" type="pres">
      <dgm:prSet presAssocID="{19833A29-BF0B-48E8-8C55-A862039CA9FF}" presName="parentText" presStyleLbl="node1" presStyleIdx="2" presStyleCnt="3">
        <dgm:presLayoutVars>
          <dgm:chMax val="1"/>
          <dgm:bulletEnabled val="1"/>
        </dgm:presLayoutVars>
      </dgm:prSet>
      <dgm:spPr/>
      <dgm:t>
        <a:bodyPr/>
        <a:lstStyle/>
        <a:p>
          <a:endParaRPr lang="en-US"/>
        </a:p>
      </dgm:t>
    </dgm:pt>
  </dgm:ptLst>
  <dgm:cxnLst>
    <dgm:cxn modelId="{524AA6B7-786E-42A9-B22A-E4D85F757AB4}" type="presOf" srcId="{19833A29-BF0B-48E8-8C55-A862039CA9FF}" destId="{ECD5DFCA-6718-4AA6-8E72-385E2D8DF060}" srcOrd="0" destOrd="0" presId="urn:microsoft.com/office/officeart/2005/8/layout/vList5"/>
    <dgm:cxn modelId="{D5946971-4A36-4659-B14F-65DBB0654823}" type="presOf" srcId="{25469294-8418-46F3-8BF2-8E5A557A66B5}" destId="{E2A9C658-BA2D-47BD-B7B7-F34EEE18FB4B}" srcOrd="0" destOrd="0" presId="urn:microsoft.com/office/officeart/2005/8/layout/vList5"/>
    <dgm:cxn modelId="{088023BE-F922-42D1-B006-2F194531F802}" type="presOf" srcId="{EF2D1A97-3D28-43A6-93BF-0C95999ADEBE}" destId="{F1C024FF-308B-4E37-A77D-3B1CC538B626}" srcOrd="0" destOrd="0" presId="urn:microsoft.com/office/officeart/2005/8/layout/vList5"/>
    <dgm:cxn modelId="{DE57B032-5F2A-4C62-9C43-D1C7DD989D6F}" srcId="{25469294-8418-46F3-8BF2-8E5A557A66B5}" destId="{EF2D1A97-3D28-43A6-93BF-0C95999ADEBE}" srcOrd="0" destOrd="0" parTransId="{1B6E1FF4-A8AE-49B8-8F46-6EC152E12792}" sibTransId="{732B697B-EEB5-42C2-A299-A300AA3A1A8B}"/>
    <dgm:cxn modelId="{162F87D3-C968-4EC2-BEA2-29CC6DABFECF}" srcId="{25469294-8418-46F3-8BF2-8E5A557A66B5}" destId="{19833A29-BF0B-48E8-8C55-A862039CA9FF}" srcOrd="2" destOrd="0" parTransId="{79B63734-A575-4E3A-B556-9F5280DBFCB9}" sibTransId="{B6F4BEB0-8ADD-4E12-A8FC-33C38D900774}"/>
    <dgm:cxn modelId="{1D9F87AD-14E0-48C7-AFF7-A5101F7873BE}" srcId="{25469294-8418-46F3-8BF2-8E5A557A66B5}" destId="{D5D866B3-4B9E-46D0-87B3-F06A30C5EB91}" srcOrd="1" destOrd="0" parTransId="{C4003C92-B0E3-4FE8-8FCE-C2772FD10198}" sibTransId="{FB305770-FD20-4086-A0C1-B5715BAC3571}"/>
    <dgm:cxn modelId="{ACB0F68D-8A3F-4E14-AE8A-2855CF329BD9}" type="presOf" srcId="{D5D866B3-4B9E-46D0-87B3-F06A30C5EB91}" destId="{73D177F5-7FCA-46CF-81E4-D7E07C2580A5}" srcOrd="0" destOrd="0" presId="urn:microsoft.com/office/officeart/2005/8/layout/vList5"/>
    <dgm:cxn modelId="{41C5466C-74A9-43C2-91DE-096374273BA2}" type="presParOf" srcId="{E2A9C658-BA2D-47BD-B7B7-F34EEE18FB4B}" destId="{85739A2B-80CC-43C8-8C27-5DA4347A928C}" srcOrd="0" destOrd="0" presId="urn:microsoft.com/office/officeart/2005/8/layout/vList5"/>
    <dgm:cxn modelId="{A0698A6E-F505-4E10-AEEA-CD678EDA49EE}" type="presParOf" srcId="{85739A2B-80CC-43C8-8C27-5DA4347A928C}" destId="{F1C024FF-308B-4E37-A77D-3B1CC538B626}" srcOrd="0" destOrd="0" presId="urn:microsoft.com/office/officeart/2005/8/layout/vList5"/>
    <dgm:cxn modelId="{FD201FC3-D495-4C78-83AA-21A81764CC37}" type="presParOf" srcId="{E2A9C658-BA2D-47BD-B7B7-F34EEE18FB4B}" destId="{D041A258-EF27-44E7-8B52-7EEDCA120B7E}" srcOrd="1" destOrd="0" presId="urn:microsoft.com/office/officeart/2005/8/layout/vList5"/>
    <dgm:cxn modelId="{E52C9DB2-3F92-4099-A7DE-CD0283A65DB3}" type="presParOf" srcId="{E2A9C658-BA2D-47BD-B7B7-F34EEE18FB4B}" destId="{D7E2EC59-966A-4B8B-8D3B-655B9E865CD8}" srcOrd="2" destOrd="0" presId="urn:microsoft.com/office/officeart/2005/8/layout/vList5"/>
    <dgm:cxn modelId="{279AA035-C73E-42FF-91DD-DB51C60792CB}" type="presParOf" srcId="{D7E2EC59-966A-4B8B-8D3B-655B9E865CD8}" destId="{73D177F5-7FCA-46CF-81E4-D7E07C2580A5}" srcOrd="0" destOrd="0" presId="urn:microsoft.com/office/officeart/2005/8/layout/vList5"/>
    <dgm:cxn modelId="{67BEEC11-3447-4B91-A032-2F0FA7F3B722}" type="presParOf" srcId="{E2A9C658-BA2D-47BD-B7B7-F34EEE18FB4B}" destId="{3965F448-3138-4704-98C1-C7C6509C7286}" srcOrd="3" destOrd="0" presId="urn:microsoft.com/office/officeart/2005/8/layout/vList5"/>
    <dgm:cxn modelId="{4C77655E-1BC3-43E8-B72D-B0778C582911}" type="presParOf" srcId="{E2A9C658-BA2D-47BD-B7B7-F34EEE18FB4B}" destId="{706545E6-B642-4E37-AEE5-BA077DBC3EAF}" srcOrd="4" destOrd="0" presId="urn:microsoft.com/office/officeart/2005/8/layout/vList5"/>
    <dgm:cxn modelId="{2CB7D57F-40B0-4220-A112-ED6556FC4384}" type="presParOf" srcId="{706545E6-B642-4E37-AEE5-BA077DBC3EAF}" destId="{ECD5DFCA-6718-4AA6-8E72-385E2D8DF060}" srcOrd="0" destOrd="0" presId="urn:microsoft.com/office/officeart/2005/8/layout/vList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0E6D1B-2F6E-420F-8AD1-9B315CA32F5D}"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US"/>
        </a:p>
      </dgm:t>
    </dgm:pt>
    <dgm:pt modelId="{35611489-2D52-48A6-82EC-F53FAA4E0E39}">
      <dgm:prSet/>
      <dgm:spPr/>
      <dgm:t>
        <a:bodyPr/>
        <a:lstStyle/>
        <a:p>
          <a:pPr rtl="0"/>
          <a:r>
            <a:rPr lang="en-GB" dirty="0" smtClean="0"/>
            <a:t>Data </a:t>
          </a:r>
          <a:endParaRPr lang="en-GB" dirty="0"/>
        </a:p>
      </dgm:t>
    </dgm:pt>
    <dgm:pt modelId="{D5C71B14-BC60-44EB-852E-3C33D8A2524D}" type="parTrans" cxnId="{ADCFB1BE-E315-4046-BF9B-394AE6E0E8F3}">
      <dgm:prSet/>
      <dgm:spPr/>
      <dgm:t>
        <a:bodyPr/>
        <a:lstStyle/>
        <a:p>
          <a:endParaRPr lang="en-US"/>
        </a:p>
      </dgm:t>
    </dgm:pt>
    <dgm:pt modelId="{A8FAAFEF-2701-4187-9627-8981A51C253D}" type="sibTrans" cxnId="{ADCFB1BE-E315-4046-BF9B-394AE6E0E8F3}">
      <dgm:prSet/>
      <dgm:spPr/>
      <dgm:t>
        <a:bodyPr/>
        <a:lstStyle/>
        <a:p>
          <a:endParaRPr lang="en-US"/>
        </a:p>
      </dgm:t>
    </dgm:pt>
    <dgm:pt modelId="{CE3010FB-745F-4BFD-8A02-07598FEB3E51}" type="pres">
      <dgm:prSet presAssocID="{5A0E6D1B-2F6E-420F-8AD1-9B315CA32F5D}" presName="Name0" presStyleCnt="0">
        <dgm:presLayoutVars>
          <dgm:dir/>
          <dgm:animLvl val="lvl"/>
          <dgm:resizeHandles val="exact"/>
        </dgm:presLayoutVars>
      </dgm:prSet>
      <dgm:spPr/>
      <dgm:t>
        <a:bodyPr/>
        <a:lstStyle/>
        <a:p>
          <a:endParaRPr lang="en-US"/>
        </a:p>
      </dgm:t>
    </dgm:pt>
    <dgm:pt modelId="{AF94BE9C-B241-4715-A7BD-5D324C225BC9}" type="pres">
      <dgm:prSet presAssocID="{35611489-2D52-48A6-82EC-F53FAA4E0E39}" presName="composite" presStyleCnt="0"/>
      <dgm:spPr/>
    </dgm:pt>
    <dgm:pt modelId="{8F802766-95EF-43FA-90F2-739A1C05CB99}" type="pres">
      <dgm:prSet presAssocID="{35611489-2D52-48A6-82EC-F53FAA4E0E39}" presName="parTx" presStyleLbl="alignNode1" presStyleIdx="0" presStyleCnt="1">
        <dgm:presLayoutVars>
          <dgm:chMax val="0"/>
          <dgm:chPref val="0"/>
          <dgm:bulletEnabled val="1"/>
        </dgm:presLayoutVars>
      </dgm:prSet>
      <dgm:spPr/>
      <dgm:t>
        <a:bodyPr/>
        <a:lstStyle/>
        <a:p>
          <a:endParaRPr lang="en-US"/>
        </a:p>
      </dgm:t>
    </dgm:pt>
    <dgm:pt modelId="{B0C2C652-CFC7-4C47-8183-1729C9D33C0D}" type="pres">
      <dgm:prSet presAssocID="{35611489-2D52-48A6-82EC-F53FAA4E0E39}" presName="desTx" presStyleLbl="alignAccFollowNode1" presStyleIdx="0" presStyleCnt="1">
        <dgm:presLayoutVars>
          <dgm:bulletEnabled val="1"/>
        </dgm:presLayoutVars>
      </dgm:prSet>
      <dgm:spPr/>
    </dgm:pt>
  </dgm:ptLst>
  <dgm:cxnLst>
    <dgm:cxn modelId="{ADCFB1BE-E315-4046-BF9B-394AE6E0E8F3}" srcId="{5A0E6D1B-2F6E-420F-8AD1-9B315CA32F5D}" destId="{35611489-2D52-48A6-82EC-F53FAA4E0E39}" srcOrd="0" destOrd="0" parTransId="{D5C71B14-BC60-44EB-852E-3C33D8A2524D}" sibTransId="{A8FAAFEF-2701-4187-9627-8981A51C253D}"/>
    <dgm:cxn modelId="{01AA438D-9D21-43E9-A906-EE75F3F256DB}" type="presOf" srcId="{5A0E6D1B-2F6E-420F-8AD1-9B315CA32F5D}" destId="{CE3010FB-745F-4BFD-8A02-07598FEB3E51}" srcOrd="0" destOrd="0" presId="urn:microsoft.com/office/officeart/2005/8/layout/hList1"/>
    <dgm:cxn modelId="{186EFE75-D7D5-4AEA-A46B-A5476BA87AC4}" type="presOf" srcId="{35611489-2D52-48A6-82EC-F53FAA4E0E39}" destId="{8F802766-95EF-43FA-90F2-739A1C05CB99}" srcOrd="0" destOrd="0" presId="urn:microsoft.com/office/officeart/2005/8/layout/hList1"/>
    <dgm:cxn modelId="{5B483F73-6702-4FD3-8014-DA1DAC32FDF3}" type="presParOf" srcId="{CE3010FB-745F-4BFD-8A02-07598FEB3E51}" destId="{AF94BE9C-B241-4715-A7BD-5D324C225BC9}" srcOrd="0" destOrd="0" presId="urn:microsoft.com/office/officeart/2005/8/layout/hList1"/>
    <dgm:cxn modelId="{B644395B-3C67-442E-AB5B-70EB5652A08C}" type="presParOf" srcId="{AF94BE9C-B241-4715-A7BD-5D324C225BC9}" destId="{8F802766-95EF-43FA-90F2-739A1C05CB99}" srcOrd="0" destOrd="0" presId="urn:microsoft.com/office/officeart/2005/8/layout/hList1"/>
    <dgm:cxn modelId="{E5EF6C36-2BBE-4FC3-A8F2-212D295055B3}" type="presParOf" srcId="{AF94BE9C-B241-4715-A7BD-5D324C225BC9}" destId="{B0C2C652-CFC7-4C47-8183-1729C9D33C0D}" srcOrd="1" destOrd="0" presId="urn:microsoft.com/office/officeart/2005/8/layout/h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B048DB-3BCB-4422-ACA7-D5CEA1253F8D}"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US"/>
        </a:p>
      </dgm:t>
    </dgm:pt>
    <dgm:pt modelId="{59FF4596-69C9-4D5C-B0F4-64118DAC23A9}">
      <dgm:prSet/>
      <dgm:spPr/>
      <dgm:t>
        <a:bodyPr/>
        <a:lstStyle/>
        <a:p>
          <a:pPr rtl="0"/>
          <a:r>
            <a:rPr lang="en-GB" smtClean="0"/>
            <a:t>Healthy, confident individuals </a:t>
          </a:r>
          <a:endParaRPr lang="en-GB"/>
        </a:p>
      </dgm:t>
    </dgm:pt>
    <dgm:pt modelId="{6B4F54A7-D22B-4EF6-91ED-684B625BCFC4}" type="parTrans" cxnId="{0A644935-35DA-4905-AE34-8DBBB73DD8BE}">
      <dgm:prSet/>
      <dgm:spPr/>
      <dgm:t>
        <a:bodyPr/>
        <a:lstStyle/>
        <a:p>
          <a:endParaRPr lang="en-US"/>
        </a:p>
      </dgm:t>
    </dgm:pt>
    <dgm:pt modelId="{F02962CE-57BC-461A-93C5-101804BB5BA5}" type="sibTrans" cxnId="{0A644935-35DA-4905-AE34-8DBBB73DD8BE}">
      <dgm:prSet/>
      <dgm:spPr/>
      <dgm:t>
        <a:bodyPr/>
        <a:lstStyle/>
        <a:p>
          <a:endParaRPr lang="en-US"/>
        </a:p>
      </dgm:t>
    </dgm:pt>
    <dgm:pt modelId="{6BB8BF4E-FA2F-403F-B023-793E5C93D338}">
      <dgm:prSet/>
      <dgm:spPr/>
      <dgm:t>
        <a:bodyPr/>
        <a:lstStyle/>
        <a:p>
          <a:pPr rtl="0"/>
          <a:r>
            <a:rPr lang="en-GB" dirty="0" smtClean="0"/>
            <a:t>Growth mind set </a:t>
          </a:r>
          <a:endParaRPr lang="en-GB" dirty="0"/>
        </a:p>
      </dgm:t>
    </dgm:pt>
    <dgm:pt modelId="{AC8744BF-79FE-4764-934A-124954C407EE}" type="parTrans" cxnId="{15EF0A0E-0516-43CF-A89A-74E0E2609E10}">
      <dgm:prSet/>
      <dgm:spPr/>
      <dgm:t>
        <a:bodyPr/>
        <a:lstStyle/>
        <a:p>
          <a:endParaRPr lang="en-US"/>
        </a:p>
      </dgm:t>
    </dgm:pt>
    <dgm:pt modelId="{F2480FEE-761A-4495-B964-3E46CC446D8F}" type="sibTrans" cxnId="{15EF0A0E-0516-43CF-A89A-74E0E2609E10}">
      <dgm:prSet/>
      <dgm:spPr/>
      <dgm:t>
        <a:bodyPr/>
        <a:lstStyle/>
        <a:p>
          <a:endParaRPr lang="en-US"/>
        </a:p>
      </dgm:t>
    </dgm:pt>
    <dgm:pt modelId="{501DAFF7-0EF2-4B5D-AF5D-A839C8D6670A}">
      <dgm:prSet/>
      <dgm:spPr/>
      <dgm:t>
        <a:bodyPr/>
        <a:lstStyle/>
        <a:p>
          <a:pPr rtl="0"/>
          <a:r>
            <a:rPr lang="en-GB" smtClean="0"/>
            <a:t>Continuous learning for all staff/more training opportunities </a:t>
          </a:r>
          <a:endParaRPr lang="en-GB"/>
        </a:p>
      </dgm:t>
    </dgm:pt>
    <dgm:pt modelId="{920DFDD0-54BF-4135-8D7E-B0A24FEBDB43}" type="parTrans" cxnId="{9B2184CA-45F8-4251-A3C2-BF85D5580C5B}">
      <dgm:prSet/>
      <dgm:spPr/>
      <dgm:t>
        <a:bodyPr/>
        <a:lstStyle/>
        <a:p>
          <a:endParaRPr lang="en-US"/>
        </a:p>
      </dgm:t>
    </dgm:pt>
    <dgm:pt modelId="{4CD2BE28-5F21-44A6-B9FF-A37DB881F8EE}" type="sibTrans" cxnId="{9B2184CA-45F8-4251-A3C2-BF85D5580C5B}">
      <dgm:prSet/>
      <dgm:spPr/>
      <dgm:t>
        <a:bodyPr/>
        <a:lstStyle/>
        <a:p>
          <a:endParaRPr lang="en-US"/>
        </a:p>
      </dgm:t>
    </dgm:pt>
    <dgm:pt modelId="{E512FAA4-DD88-4009-A303-793468C8DD4B}" type="pres">
      <dgm:prSet presAssocID="{55B048DB-3BCB-4422-ACA7-D5CEA1253F8D}" presName="compositeShape" presStyleCnt="0">
        <dgm:presLayoutVars>
          <dgm:dir/>
          <dgm:resizeHandles/>
        </dgm:presLayoutVars>
      </dgm:prSet>
      <dgm:spPr/>
      <dgm:t>
        <a:bodyPr/>
        <a:lstStyle/>
        <a:p>
          <a:endParaRPr lang="en-US"/>
        </a:p>
      </dgm:t>
    </dgm:pt>
    <dgm:pt modelId="{36E5A168-6B90-4D5F-9C6D-6A2A397DCFA9}" type="pres">
      <dgm:prSet presAssocID="{55B048DB-3BCB-4422-ACA7-D5CEA1253F8D}" presName="pyramid" presStyleLbl="node1" presStyleIdx="0" presStyleCnt="1" custScaleX="151951"/>
      <dgm:spPr/>
    </dgm:pt>
    <dgm:pt modelId="{272C322D-5FE7-47D6-8A01-54C76A466F70}" type="pres">
      <dgm:prSet presAssocID="{55B048DB-3BCB-4422-ACA7-D5CEA1253F8D}" presName="theList" presStyleCnt="0"/>
      <dgm:spPr/>
    </dgm:pt>
    <dgm:pt modelId="{20586DBF-1FFF-4376-AF13-E4A5E9CFDEEC}" type="pres">
      <dgm:prSet presAssocID="{59FF4596-69C9-4D5C-B0F4-64118DAC23A9}" presName="aNode" presStyleLbl="fgAcc1" presStyleIdx="0" presStyleCnt="3">
        <dgm:presLayoutVars>
          <dgm:bulletEnabled val="1"/>
        </dgm:presLayoutVars>
      </dgm:prSet>
      <dgm:spPr/>
      <dgm:t>
        <a:bodyPr/>
        <a:lstStyle/>
        <a:p>
          <a:endParaRPr lang="en-US"/>
        </a:p>
      </dgm:t>
    </dgm:pt>
    <dgm:pt modelId="{4A68009C-D237-4EB1-A04E-E2038B6242D4}" type="pres">
      <dgm:prSet presAssocID="{59FF4596-69C9-4D5C-B0F4-64118DAC23A9}" presName="aSpace" presStyleCnt="0"/>
      <dgm:spPr/>
    </dgm:pt>
    <dgm:pt modelId="{0388BF94-6A71-4464-B35F-D283DE864D50}" type="pres">
      <dgm:prSet presAssocID="{6BB8BF4E-FA2F-403F-B023-793E5C93D338}" presName="aNode" presStyleLbl="fgAcc1" presStyleIdx="1" presStyleCnt="3">
        <dgm:presLayoutVars>
          <dgm:bulletEnabled val="1"/>
        </dgm:presLayoutVars>
      </dgm:prSet>
      <dgm:spPr/>
      <dgm:t>
        <a:bodyPr/>
        <a:lstStyle/>
        <a:p>
          <a:endParaRPr lang="en-US"/>
        </a:p>
      </dgm:t>
    </dgm:pt>
    <dgm:pt modelId="{2B8E04EB-CF17-42CC-9B6B-4EA3F9F8572A}" type="pres">
      <dgm:prSet presAssocID="{6BB8BF4E-FA2F-403F-B023-793E5C93D338}" presName="aSpace" presStyleCnt="0"/>
      <dgm:spPr/>
    </dgm:pt>
    <dgm:pt modelId="{54CDC940-E743-48EE-AC54-4FFA8878923D}" type="pres">
      <dgm:prSet presAssocID="{501DAFF7-0EF2-4B5D-AF5D-A839C8D6670A}" presName="aNode" presStyleLbl="fgAcc1" presStyleIdx="2" presStyleCnt="3">
        <dgm:presLayoutVars>
          <dgm:bulletEnabled val="1"/>
        </dgm:presLayoutVars>
      </dgm:prSet>
      <dgm:spPr/>
      <dgm:t>
        <a:bodyPr/>
        <a:lstStyle/>
        <a:p>
          <a:endParaRPr lang="en-US"/>
        </a:p>
      </dgm:t>
    </dgm:pt>
    <dgm:pt modelId="{4AC0F34B-7955-4469-B78D-EF90C0DD89C1}" type="pres">
      <dgm:prSet presAssocID="{501DAFF7-0EF2-4B5D-AF5D-A839C8D6670A}" presName="aSpace" presStyleCnt="0"/>
      <dgm:spPr/>
    </dgm:pt>
  </dgm:ptLst>
  <dgm:cxnLst>
    <dgm:cxn modelId="{15EF0A0E-0516-43CF-A89A-74E0E2609E10}" srcId="{55B048DB-3BCB-4422-ACA7-D5CEA1253F8D}" destId="{6BB8BF4E-FA2F-403F-B023-793E5C93D338}" srcOrd="1" destOrd="0" parTransId="{AC8744BF-79FE-4764-934A-124954C407EE}" sibTransId="{F2480FEE-761A-4495-B964-3E46CC446D8F}"/>
    <dgm:cxn modelId="{0A644935-35DA-4905-AE34-8DBBB73DD8BE}" srcId="{55B048DB-3BCB-4422-ACA7-D5CEA1253F8D}" destId="{59FF4596-69C9-4D5C-B0F4-64118DAC23A9}" srcOrd="0" destOrd="0" parTransId="{6B4F54A7-D22B-4EF6-91ED-684B625BCFC4}" sibTransId="{F02962CE-57BC-461A-93C5-101804BB5BA5}"/>
    <dgm:cxn modelId="{9698B33B-3176-4DF4-A36B-E7D6760EFC85}" type="presOf" srcId="{55B048DB-3BCB-4422-ACA7-D5CEA1253F8D}" destId="{E512FAA4-DD88-4009-A303-793468C8DD4B}" srcOrd="0" destOrd="0" presId="urn:microsoft.com/office/officeart/2005/8/layout/pyramid2"/>
    <dgm:cxn modelId="{CAAEFD9F-6C68-4513-A26C-F6D19F92C00E}" type="presOf" srcId="{59FF4596-69C9-4D5C-B0F4-64118DAC23A9}" destId="{20586DBF-1FFF-4376-AF13-E4A5E9CFDEEC}" srcOrd="0" destOrd="0" presId="urn:microsoft.com/office/officeart/2005/8/layout/pyramid2"/>
    <dgm:cxn modelId="{07F6A372-1C61-411C-B026-AFAB47624474}" type="presOf" srcId="{6BB8BF4E-FA2F-403F-B023-793E5C93D338}" destId="{0388BF94-6A71-4464-B35F-D283DE864D50}" srcOrd="0" destOrd="0" presId="urn:microsoft.com/office/officeart/2005/8/layout/pyramid2"/>
    <dgm:cxn modelId="{D26912CF-07E6-4E86-AE71-5597F13BC1AE}" type="presOf" srcId="{501DAFF7-0EF2-4B5D-AF5D-A839C8D6670A}" destId="{54CDC940-E743-48EE-AC54-4FFA8878923D}" srcOrd="0" destOrd="0" presId="urn:microsoft.com/office/officeart/2005/8/layout/pyramid2"/>
    <dgm:cxn modelId="{9B2184CA-45F8-4251-A3C2-BF85D5580C5B}" srcId="{55B048DB-3BCB-4422-ACA7-D5CEA1253F8D}" destId="{501DAFF7-0EF2-4B5D-AF5D-A839C8D6670A}" srcOrd="2" destOrd="0" parTransId="{920DFDD0-54BF-4135-8D7E-B0A24FEBDB43}" sibTransId="{4CD2BE28-5F21-44A6-B9FF-A37DB881F8EE}"/>
    <dgm:cxn modelId="{8B840443-7FA7-4C47-A24E-BFD2C49BDD9D}" type="presParOf" srcId="{E512FAA4-DD88-4009-A303-793468C8DD4B}" destId="{36E5A168-6B90-4D5F-9C6D-6A2A397DCFA9}" srcOrd="0" destOrd="0" presId="urn:microsoft.com/office/officeart/2005/8/layout/pyramid2"/>
    <dgm:cxn modelId="{21EA2A86-4681-4227-ABEB-562329D21E43}" type="presParOf" srcId="{E512FAA4-DD88-4009-A303-793468C8DD4B}" destId="{272C322D-5FE7-47D6-8A01-54C76A466F70}" srcOrd="1" destOrd="0" presId="urn:microsoft.com/office/officeart/2005/8/layout/pyramid2"/>
    <dgm:cxn modelId="{06232F5D-CE50-4C47-AE6F-04EC02B04232}" type="presParOf" srcId="{272C322D-5FE7-47D6-8A01-54C76A466F70}" destId="{20586DBF-1FFF-4376-AF13-E4A5E9CFDEEC}" srcOrd="0" destOrd="0" presId="urn:microsoft.com/office/officeart/2005/8/layout/pyramid2"/>
    <dgm:cxn modelId="{1984EB7A-959A-4685-96C2-3E7E4AF08538}" type="presParOf" srcId="{272C322D-5FE7-47D6-8A01-54C76A466F70}" destId="{4A68009C-D237-4EB1-A04E-E2038B6242D4}" srcOrd="1" destOrd="0" presId="urn:microsoft.com/office/officeart/2005/8/layout/pyramid2"/>
    <dgm:cxn modelId="{DBBB4F2F-BA2D-44EB-AE9F-0F25CE56168E}" type="presParOf" srcId="{272C322D-5FE7-47D6-8A01-54C76A466F70}" destId="{0388BF94-6A71-4464-B35F-D283DE864D50}" srcOrd="2" destOrd="0" presId="urn:microsoft.com/office/officeart/2005/8/layout/pyramid2"/>
    <dgm:cxn modelId="{8D6C4799-08DB-49CA-BC66-EC92F23F9832}" type="presParOf" srcId="{272C322D-5FE7-47D6-8A01-54C76A466F70}" destId="{2B8E04EB-CF17-42CC-9B6B-4EA3F9F8572A}" srcOrd="3" destOrd="0" presId="urn:microsoft.com/office/officeart/2005/8/layout/pyramid2"/>
    <dgm:cxn modelId="{E7A2B087-6004-43E4-B62E-10EC01E13C75}" type="presParOf" srcId="{272C322D-5FE7-47D6-8A01-54C76A466F70}" destId="{54CDC940-E743-48EE-AC54-4FFA8878923D}" srcOrd="4" destOrd="0" presId="urn:microsoft.com/office/officeart/2005/8/layout/pyramid2"/>
    <dgm:cxn modelId="{7A51D60C-2299-4B38-8159-1B75545F2969}" type="presParOf" srcId="{272C322D-5FE7-47D6-8A01-54C76A466F70}" destId="{4AC0F34B-7955-4469-B78D-EF90C0DD89C1}" srcOrd="5" destOrd="0" presId="urn:microsoft.com/office/officeart/2005/8/layout/pyramid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23FBE4-1FB0-4838-BF04-96254CE9FAB9}">
      <dsp:nvSpPr>
        <dsp:cNvPr id="0" name=""/>
        <dsp:cNvSpPr/>
      </dsp:nvSpPr>
      <dsp:spPr>
        <a:xfrm>
          <a:off x="695" y="340168"/>
          <a:ext cx="1482452" cy="21819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en-GB" sz="1300" kern="1200" smtClean="0"/>
            <a:t>Community links</a:t>
          </a:r>
          <a:endParaRPr lang="en-GB" sz="1300" kern="1200"/>
        </a:p>
      </dsp:txBody>
      <dsp:txXfrm>
        <a:off x="44115" y="383588"/>
        <a:ext cx="1395612" cy="2095145"/>
      </dsp:txXfrm>
    </dsp:sp>
    <dsp:sp modelId="{7EA083F7-E88D-48DF-BEA6-72B504A57050}">
      <dsp:nvSpPr>
        <dsp:cNvPr id="0" name=""/>
        <dsp:cNvSpPr/>
      </dsp:nvSpPr>
      <dsp:spPr>
        <a:xfrm>
          <a:off x="1631393" y="1247336"/>
          <a:ext cx="314279" cy="36764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1631393" y="1320866"/>
        <a:ext cx="219995" cy="220588"/>
      </dsp:txXfrm>
    </dsp:sp>
    <dsp:sp modelId="{8E0EA0CE-41A0-458E-944A-B5E4401CF3B4}">
      <dsp:nvSpPr>
        <dsp:cNvPr id="0" name=""/>
        <dsp:cNvSpPr/>
      </dsp:nvSpPr>
      <dsp:spPr>
        <a:xfrm>
          <a:off x="2076129" y="340168"/>
          <a:ext cx="1482452" cy="21819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en-GB" sz="1300" kern="1200" smtClean="0"/>
            <a:t>Giving pupils the ability to transfer skills and information gained from school, in to experiences, opportunities, real-life situations and in tasks and strategies (Keyes, 1998). </a:t>
          </a:r>
          <a:endParaRPr lang="en-GB" sz="1300" kern="1200"/>
        </a:p>
      </dsp:txBody>
      <dsp:txXfrm>
        <a:off x="2119549" y="383588"/>
        <a:ext cx="1395612" cy="20951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1F5F44-E34B-4208-A931-4E8CC899C054}">
      <dsp:nvSpPr>
        <dsp:cNvPr id="0" name=""/>
        <dsp:cNvSpPr/>
      </dsp:nvSpPr>
      <dsp:spPr>
        <a:xfrm>
          <a:off x="-4479387" y="-686932"/>
          <a:ext cx="5336265" cy="5336265"/>
        </a:xfrm>
        <a:prstGeom prst="blockArc">
          <a:avLst>
            <a:gd name="adj1" fmla="val 18900000"/>
            <a:gd name="adj2" fmla="val 2700000"/>
            <a:gd name="adj3" fmla="val 405"/>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4AD54D9-E805-4CF9-9F62-64BCDEC1022E}">
      <dsp:nvSpPr>
        <dsp:cNvPr id="0" name=""/>
        <dsp:cNvSpPr/>
      </dsp:nvSpPr>
      <dsp:spPr>
        <a:xfrm>
          <a:off x="448850" y="304629"/>
          <a:ext cx="7953308" cy="6095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3851" tIns="81280" rIns="81280" bIns="81280" numCol="1" spcCol="1270" anchor="ctr" anchorCtr="0">
          <a:noAutofit/>
        </a:bodyPr>
        <a:lstStyle/>
        <a:p>
          <a:pPr lvl="0" algn="l" defTabSz="1422400" rtl="0">
            <a:lnSpc>
              <a:spcPct val="90000"/>
            </a:lnSpc>
            <a:spcBef>
              <a:spcPct val="0"/>
            </a:spcBef>
            <a:spcAft>
              <a:spcPct val="35000"/>
            </a:spcAft>
          </a:pPr>
          <a:r>
            <a:rPr lang="en-GB" sz="3200" kern="1200" smtClean="0"/>
            <a:t>Staff meetings</a:t>
          </a:r>
          <a:endParaRPr lang="en-GB" sz="3200" kern="1200"/>
        </a:p>
      </dsp:txBody>
      <dsp:txXfrm>
        <a:off x="448850" y="304629"/>
        <a:ext cx="7953308" cy="609575"/>
      </dsp:txXfrm>
    </dsp:sp>
    <dsp:sp modelId="{DE598727-B774-41F9-BB3D-0E7823DC55D0}">
      <dsp:nvSpPr>
        <dsp:cNvPr id="0" name=""/>
        <dsp:cNvSpPr/>
      </dsp:nvSpPr>
      <dsp:spPr>
        <a:xfrm>
          <a:off x="67865" y="228432"/>
          <a:ext cx="761969" cy="761969"/>
        </a:xfrm>
        <a:prstGeom prst="ellipse">
          <a:avLst/>
        </a:prstGeom>
        <a:blipFill rotWithShape="0">
          <a:blip xmlns:r="http://schemas.openxmlformats.org/officeDocument/2006/relationships" r:embed="rId1"/>
          <a:stretch>
            <a:fillRect/>
          </a:stretch>
        </a:blip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88FD0A3-E6BA-45F3-9C05-EB1A7B998171}">
      <dsp:nvSpPr>
        <dsp:cNvPr id="0" name=""/>
        <dsp:cNvSpPr/>
      </dsp:nvSpPr>
      <dsp:spPr>
        <a:xfrm>
          <a:off x="798334" y="1219151"/>
          <a:ext cx="7603825" cy="6095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3851" tIns="81280" rIns="81280" bIns="81280" numCol="1" spcCol="1270" anchor="ctr" anchorCtr="0">
          <a:noAutofit/>
        </a:bodyPr>
        <a:lstStyle/>
        <a:p>
          <a:pPr lvl="0" algn="l" defTabSz="1422400" rtl="0">
            <a:lnSpc>
              <a:spcPct val="90000"/>
            </a:lnSpc>
            <a:spcBef>
              <a:spcPct val="0"/>
            </a:spcBef>
            <a:spcAft>
              <a:spcPct val="35000"/>
            </a:spcAft>
          </a:pPr>
          <a:r>
            <a:rPr lang="en-GB" sz="3200" kern="1200" dirty="0" smtClean="0"/>
            <a:t>Health and well-being week </a:t>
          </a:r>
          <a:endParaRPr lang="en-GB" sz="3200" kern="1200" dirty="0"/>
        </a:p>
      </dsp:txBody>
      <dsp:txXfrm>
        <a:off x="798334" y="1219151"/>
        <a:ext cx="7603825" cy="609575"/>
      </dsp:txXfrm>
    </dsp:sp>
    <dsp:sp modelId="{06D253CF-2F41-44A1-9794-771573D2EE21}">
      <dsp:nvSpPr>
        <dsp:cNvPr id="0" name=""/>
        <dsp:cNvSpPr/>
      </dsp:nvSpPr>
      <dsp:spPr>
        <a:xfrm>
          <a:off x="417349" y="1142954"/>
          <a:ext cx="761969" cy="761969"/>
        </a:xfrm>
        <a:prstGeom prst="ellipse">
          <a:avLst/>
        </a:prstGeom>
        <a:blipFill rotWithShape="0">
          <a:blip xmlns:r="http://schemas.openxmlformats.org/officeDocument/2006/relationships" r:embed="rId2"/>
          <a:stretch>
            <a:fillRect/>
          </a:stretch>
        </a:blip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CB089D8-91CE-41C4-804B-0422CCBCB9EB}">
      <dsp:nvSpPr>
        <dsp:cNvPr id="0" name=""/>
        <dsp:cNvSpPr/>
      </dsp:nvSpPr>
      <dsp:spPr>
        <a:xfrm>
          <a:off x="798334" y="2133673"/>
          <a:ext cx="7603825" cy="6095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3851" tIns="81280" rIns="81280" bIns="81280" numCol="1" spcCol="1270" anchor="ctr" anchorCtr="0">
          <a:noAutofit/>
        </a:bodyPr>
        <a:lstStyle/>
        <a:p>
          <a:pPr lvl="0" algn="l" defTabSz="1422400" rtl="0">
            <a:lnSpc>
              <a:spcPct val="90000"/>
            </a:lnSpc>
            <a:spcBef>
              <a:spcPct val="0"/>
            </a:spcBef>
            <a:spcAft>
              <a:spcPct val="35000"/>
            </a:spcAft>
          </a:pPr>
          <a:r>
            <a:rPr lang="en-GB" sz="3200" kern="1200" smtClean="0"/>
            <a:t>iValueU app</a:t>
          </a:r>
          <a:endParaRPr lang="en-GB" sz="3200" kern="1200"/>
        </a:p>
      </dsp:txBody>
      <dsp:txXfrm>
        <a:off x="798334" y="2133673"/>
        <a:ext cx="7603825" cy="609575"/>
      </dsp:txXfrm>
    </dsp:sp>
    <dsp:sp modelId="{D5832FD2-1832-45D3-AA27-671334F72FE6}">
      <dsp:nvSpPr>
        <dsp:cNvPr id="0" name=""/>
        <dsp:cNvSpPr/>
      </dsp:nvSpPr>
      <dsp:spPr>
        <a:xfrm>
          <a:off x="417349" y="2057476"/>
          <a:ext cx="761969" cy="761969"/>
        </a:xfrm>
        <a:prstGeom prst="ellipse">
          <a:avLst/>
        </a:prstGeom>
        <a:blipFill rotWithShape="0">
          <a:blip xmlns:r="http://schemas.openxmlformats.org/officeDocument/2006/relationships" r:embed="rId3"/>
          <a:stretch>
            <a:fillRect/>
          </a:stretch>
        </a:blip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6648651-C712-4C27-A758-C19C67F3D892}">
      <dsp:nvSpPr>
        <dsp:cNvPr id="0" name=""/>
        <dsp:cNvSpPr/>
      </dsp:nvSpPr>
      <dsp:spPr>
        <a:xfrm>
          <a:off x="448850" y="3048195"/>
          <a:ext cx="7953308" cy="6095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3851" tIns="81280" rIns="81280" bIns="81280" numCol="1" spcCol="1270" anchor="ctr" anchorCtr="0">
          <a:noAutofit/>
        </a:bodyPr>
        <a:lstStyle/>
        <a:p>
          <a:pPr lvl="0" algn="l" defTabSz="1422400" rtl="0">
            <a:lnSpc>
              <a:spcPct val="90000"/>
            </a:lnSpc>
            <a:spcBef>
              <a:spcPct val="0"/>
            </a:spcBef>
            <a:spcAft>
              <a:spcPct val="35000"/>
            </a:spcAft>
          </a:pPr>
          <a:r>
            <a:rPr lang="en-GB" sz="3200" kern="1200" smtClean="0"/>
            <a:t>Twitter </a:t>
          </a:r>
          <a:endParaRPr lang="en-GB" sz="3200" kern="1200"/>
        </a:p>
      </dsp:txBody>
      <dsp:txXfrm>
        <a:off x="448850" y="3048195"/>
        <a:ext cx="7953308" cy="609575"/>
      </dsp:txXfrm>
    </dsp:sp>
    <dsp:sp modelId="{23B852CD-A3F4-434A-814A-1D517E7A9FEF}">
      <dsp:nvSpPr>
        <dsp:cNvPr id="0" name=""/>
        <dsp:cNvSpPr/>
      </dsp:nvSpPr>
      <dsp:spPr>
        <a:xfrm>
          <a:off x="67865" y="2971998"/>
          <a:ext cx="761969" cy="761969"/>
        </a:xfrm>
        <a:prstGeom prst="ellipse">
          <a:avLst/>
        </a:prstGeom>
        <a:blipFill rotWithShape="0">
          <a:blip xmlns:r="http://schemas.openxmlformats.org/officeDocument/2006/relationships" r:embed="rId4"/>
          <a:stretch>
            <a:fillRect/>
          </a:stretch>
        </a:blip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024FF-308B-4E37-A77D-3B1CC538B626}">
      <dsp:nvSpPr>
        <dsp:cNvPr id="0" name=""/>
        <dsp:cNvSpPr/>
      </dsp:nvSpPr>
      <dsp:spPr>
        <a:xfrm>
          <a:off x="2806582" y="1782"/>
          <a:ext cx="3157405" cy="1176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lvl="0" algn="ctr" defTabSz="755650" rtl="0">
            <a:lnSpc>
              <a:spcPct val="90000"/>
            </a:lnSpc>
            <a:spcBef>
              <a:spcPct val="0"/>
            </a:spcBef>
            <a:spcAft>
              <a:spcPct val="35000"/>
            </a:spcAft>
          </a:pPr>
          <a:r>
            <a:rPr lang="en-GB" sz="1700" kern="1200" smtClean="0"/>
            <a:t>The app is downloaded by pupils, staff and parents throughout the community </a:t>
          </a:r>
          <a:endParaRPr lang="en-GB" sz="1700" kern="1200"/>
        </a:p>
      </dsp:txBody>
      <dsp:txXfrm>
        <a:off x="2864026" y="59226"/>
        <a:ext cx="3042517" cy="1061866"/>
      </dsp:txXfrm>
    </dsp:sp>
    <dsp:sp modelId="{73D177F5-7FCA-46CF-81E4-D7E07C2580A5}">
      <dsp:nvSpPr>
        <dsp:cNvPr id="0" name=""/>
        <dsp:cNvSpPr/>
      </dsp:nvSpPr>
      <dsp:spPr>
        <a:xfrm>
          <a:off x="2806582" y="1237374"/>
          <a:ext cx="3157405" cy="1176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lvl="0" algn="ctr" defTabSz="755650" rtl="0">
            <a:lnSpc>
              <a:spcPct val="90000"/>
            </a:lnSpc>
            <a:spcBef>
              <a:spcPct val="0"/>
            </a:spcBef>
            <a:spcAft>
              <a:spcPct val="35000"/>
            </a:spcAft>
          </a:pPr>
          <a:r>
            <a:rPr lang="en-GB" sz="1700" kern="1200" smtClean="0"/>
            <a:t>New activities/strategies each month to ensure health and well-being is prominent </a:t>
          </a:r>
          <a:endParaRPr lang="en-GB" sz="1700" kern="1200"/>
        </a:p>
      </dsp:txBody>
      <dsp:txXfrm>
        <a:off x="2864026" y="1294818"/>
        <a:ext cx="3042517" cy="1061866"/>
      </dsp:txXfrm>
    </dsp:sp>
    <dsp:sp modelId="{ECD5DFCA-6718-4AA6-8E72-385E2D8DF060}">
      <dsp:nvSpPr>
        <dsp:cNvPr id="0" name=""/>
        <dsp:cNvSpPr/>
      </dsp:nvSpPr>
      <dsp:spPr>
        <a:xfrm>
          <a:off x="2806582" y="2472966"/>
          <a:ext cx="3157405" cy="1176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lvl="0" algn="ctr" defTabSz="755650" rtl="0">
            <a:lnSpc>
              <a:spcPct val="90000"/>
            </a:lnSpc>
            <a:spcBef>
              <a:spcPct val="0"/>
            </a:spcBef>
            <a:spcAft>
              <a:spcPct val="35000"/>
            </a:spcAft>
          </a:pPr>
          <a:r>
            <a:rPr lang="en-GB" sz="1700" kern="1200" smtClean="0"/>
            <a:t>Positive feedback from all members of staff and opportunities to voice their opinions and to give ideas </a:t>
          </a:r>
          <a:endParaRPr lang="en-GB" sz="1700" kern="1200"/>
        </a:p>
      </dsp:txBody>
      <dsp:txXfrm>
        <a:off x="2864026" y="2530410"/>
        <a:ext cx="3042517" cy="10618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02766-95EF-43FA-90F2-739A1C05CB99}">
      <dsp:nvSpPr>
        <dsp:cNvPr id="0" name=""/>
        <dsp:cNvSpPr/>
      </dsp:nvSpPr>
      <dsp:spPr>
        <a:xfrm>
          <a:off x="0" y="7752"/>
          <a:ext cx="8770571" cy="14400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0" tIns="203200" rIns="355600" bIns="203200" numCol="1" spcCol="1270" anchor="ctr" anchorCtr="0">
          <a:noAutofit/>
        </a:bodyPr>
        <a:lstStyle/>
        <a:p>
          <a:pPr lvl="0" algn="ctr" defTabSz="2222500" rtl="0">
            <a:lnSpc>
              <a:spcPct val="90000"/>
            </a:lnSpc>
            <a:spcBef>
              <a:spcPct val="0"/>
            </a:spcBef>
            <a:spcAft>
              <a:spcPct val="35000"/>
            </a:spcAft>
          </a:pPr>
          <a:r>
            <a:rPr lang="en-GB" sz="5000" kern="1200" dirty="0" smtClean="0"/>
            <a:t>Data </a:t>
          </a:r>
          <a:endParaRPr lang="en-GB" sz="5000" kern="1200" dirty="0"/>
        </a:p>
      </dsp:txBody>
      <dsp:txXfrm>
        <a:off x="0" y="7752"/>
        <a:ext cx="8770571" cy="1440000"/>
      </dsp:txXfrm>
    </dsp:sp>
    <dsp:sp modelId="{B0C2C652-CFC7-4C47-8183-1729C9D33C0D}">
      <dsp:nvSpPr>
        <dsp:cNvPr id="0" name=""/>
        <dsp:cNvSpPr/>
      </dsp:nvSpPr>
      <dsp:spPr>
        <a:xfrm>
          <a:off x="0" y="1447752"/>
          <a:ext cx="8770571" cy="219600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E5A168-6B90-4D5F-9C6D-6A2A397DCFA9}">
      <dsp:nvSpPr>
        <dsp:cNvPr id="0" name=""/>
        <dsp:cNvSpPr/>
      </dsp:nvSpPr>
      <dsp:spPr>
        <a:xfrm>
          <a:off x="1611037" y="0"/>
          <a:ext cx="5548496" cy="3651504"/>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586DBF-1FFF-4376-AF13-E4A5E9CFDEEC}">
      <dsp:nvSpPr>
        <dsp:cNvPr id="0" name=""/>
        <dsp:cNvSpPr/>
      </dsp:nvSpPr>
      <dsp:spPr>
        <a:xfrm>
          <a:off x="4385285" y="367111"/>
          <a:ext cx="2373477" cy="86437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en-GB" sz="1500" kern="1200" smtClean="0"/>
            <a:t>Healthy, confident individuals </a:t>
          </a:r>
          <a:endParaRPr lang="en-GB" sz="1500" kern="1200"/>
        </a:p>
      </dsp:txBody>
      <dsp:txXfrm>
        <a:off x="4427481" y="409307"/>
        <a:ext cx="2289085" cy="779987"/>
      </dsp:txXfrm>
    </dsp:sp>
    <dsp:sp modelId="{0388BF94-6A71-4464-B35F-D283DE864D50}">
      <dsp:nvSpPr>
        <dsp:cNvPr id="0" name=""/>
        <dsp:cNvSpPr/>
      </dsp:nvSpPr>
      <dsp:spPr>
        <a:xfrm>
          <a:off x="4385285" y="1339538"/>
          <a:ext cx="2373477" cy="86437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en-GB" sz="1500" kern="1200" dirty="0" smtClean="0"/>
            <a:t>Growth mind set </a:t>
          </a:r>
          <a:endParaRPr lang="en-GB" sz="1500" kern="1200" dirty="0"/>
        </a:p>
      </dsp:txBody>
      <dsp:txXfrm>
        <a:off x="4427481" y="1381734"/>
        <a:ext cx="2289085" cy="779987"/>
      </dsp:txXfrm>
    </dsp:sp>
    <dsp:sp modelId="{54CDC940-E743-48EE-AC54-4FFA8878923D}">
      <dsp:nvSpPr>
        <dsp:cNvPr id="0" name=""/>
        <dsp:cNvSpPr/>
      </dsp:nvSpPr>
      <dsp:spPr>
        <a:xfrm>
          <a:off x="4385285" y="2311965"/>
          <a:ext cx="2373477" cy="86437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en-GB" sz="1500" kern="1200" smtClean="0"/>
            <a:t>Continuous learning for all staff/more training opportunities </a:t>
          </a:r>
          <a:endParaRPr lang="en-GB" sz="1500" kern="1200"/>
        </a:p>
      </dsp:txBody>
      <dsp:txXfrm>
        <a:off x="4427481" y="2354161"/>
        <a:ext cx="2289085" cy="77998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6FAA85-DFD4-419E-A820-AE0C6E7A6D41}" type="datetimeFigureOut">
              <a:rPr lang="en-GB" smtClean="0"/>
              <a:t>15/04/2020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409B91-B8DB-45FC-9749-ABF56A12B554}" type="slidenum">
              <a:rPr lang="en-GB" smtClean="0"/>
              <a:t>‹#›</a:t>
            </a:fld>
            <a:endParaRPr lang="en-GB"/>
          </a:p>
        </p:txBody>
      </p:sp>
    </p:spTree>
    <p:extLst>
      <p:ext uri="{BB962C8B-B14F-4D97-AF65-F5344CB8AC3E}">
        <p14:creationId xmlns:p14="http://schemas.microsoft.com/office/powerpoint/2010/main" val="1691056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0409B91-B8DB-45FC-9749-ABF56A12B554}" type="slidenum">
              <a:rPr lang="en-GB" smtClean="0"/>
              <a:t>1</a:t>
            </a:fld>
            <a:endParaRPr lang="en-GB"/>
          </a:p>
        </p:txBody>
      </p:sp>
    </p:spTree>
    <p:extLst>
      <p:ext uri="{BB962C8B-B14F-4D97-AF65-F5344CB8AC3E}">
        <p14:creationId xmlns:p14="http://schemas.microsoft.com/office/powerpoint/2010/main" val="17060126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Donaldson</a:t>
            </a:r>
            <a:r>
              <a:rPr lang="en-GB" baseline="0" dirty="0" smtClean="0"/>
              <a:t> (2015) states that t</a:t>
            </a:r>
            <a:r>
              <a:rPr lang="en-GB" dirty="0" smtClean="0"/>
              <a:t>he</a:t>
            </a:r>
            <a:r>
              <a:rPr lang="en-GB" baseline="0" dirty="0" smtClean="0"/>
              <a:t> four purposes of the curriculum demonstrate key characteristics that should be developed throughout the curriculum. All our children will be ambitious, capable learners, enterprising creative contributors, ethical informed citizens and healthy, confident individuals. </a:t>
            </a:r>
          </a:p>
          <a:p>
            <a:endParaRPr lang="en-GB" dirty="0" smtClean="0"/>
          </a:p>
          <a:p>
            <a:r>
              <a:rPr lang="en-GB" dirty="0" smtClean="0"/>
              <a:t>In</a:t>
            </a:r>
            <a:r>
              <a:rPr lang="en-GB" baseline="0" dirty="0" smtClean="0"/>
              <a:t> relation to t</a:t>
            </a:r>
            <a:r>
              <a:rPr lang="en-GB" dirty="0" smtClean="0"/>
              <a:t>he learner,</a:t>
            </a:r>
            <a:r>
              <a:rPr lang="en-GB" baseline="0" dirty="0" smtClean="0"/>
              <a:t> the school and the community the purpose I have chosen to focus on is </a:t>
            </a:r>
            <a:r>
              <a:rPr lang="en-GB" dirty="0" smtClean="0"/>
              <a:t>Healthy,</a:t>
            </a:r>
            <a:r>
              <a:rPr lang="en-GB" baseline="0" dirty="0" smtClean="0"/>
              <a:t> confident individuals who are building their mental and emotional well-being  by developing conﬁdence, resilience and empathy, and have the skills and knowledge to manage everyday life as independently as they can. </a:t>
            </a:r>
            <a:endParaRPr lang="en-GB" dirty="0"/>
          </a:p>
        </p:txBody>
      </p:sp>
      <p:sp>
        <p:nvSpPr>
          <p:cNvPr id="4" name="Slide Number Placeholder 3"/>
          <p:cNvSpPr>
            <a:spLocks noGrp="1"/>
          </p:cNvSpPr>
          <p:nvPr>
            <p:ph type="sldNum" sz="quarter" idx="10"/>
          </p:nvPr>
        </p:nvSpPr>
        <p:spPr/>
        <p:txBody>
          <a:bodyPr/>
          <a:lstStyle/>
          <a:p>
            <a:fld id="{40409B91-B8DB-45FC-9749-ABF56A12B554}" type="slidenum">
              <a:rPr lang="en-GB" smtClean="0"/>
              <a:t>2</a:t>
            </a:fld>
            <a:endParaRPr lang="en-GB"/>
          </a:p>
        </p:txBody>
      </p:sp>
    </p:spTree>
    <p:extLst>
      <p:ext uri="{BB962C8B-B14F-4D97-AF65-F5344CB8AC3E}">
        <p14:creationId xmlns:p14="http://schemas.microsoft.com/office/powerpoint/2010/main" val="10389469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first</a:t>
            </a:r>
            <a:r>
              <a:rPr lang="en-GB" baseline="0" dirty="0" smtClean="0"/>
              <a:t> target in the school’s development plan is to promote and improve the profile/quality of provision for health and wellbeing for staff and pupils throughout the school. This target links with promoting healthy, confident individuals, as the focus is on improving wellbeing, whole school provision within the healthy schools programme and making the pupils aware of the importance of their health and wellbeing. Bammer et al (2010) states that good health and wellbeing in the early years are the foundations of well-adjusted and productive adult lives and fully functioning societies.</a:t>
            </a:r>
          </a:p>
          <a:p>
            <a:endParaRPr lang="en-GB" baseline="0" dirty="0" smtClean="0"/>
          </a:p>
          <a:p>
            <a:endParaRPr lang="en-GB" baseline="0" dirty="0" smtClean="0"/>
          </a:p>
          <a:p>
            <a:r>
              <a:rPr lang="en-GB" baseline="0" dirty="0" smtClean="0"/>
              <a:t>  </a:t>
            </a:r>
          </a:p>
          <a:p>
            <a:endParaRPr lang="en-GB" dirty="0"/>
          </a:p>
        </p:txBody>
      </p:sp>
      <p:sp>
        <p:nvSpPr>
          <p:cNvPr id="4" name="Slide Number Placeholder 3"/>
          <p:cNvSpPr>
            <a:spLocks noGrp="1"/>
          </p:cNvSpPr>
          <p:nvPr>
            <p:ph type="sldNum" sz="quarter" idx="10"/>
          </p:nvPr>
        </p:nvSpPr>
        <p:spPr/>
        <p:txBody>
          <a:bodyPr/>
          <a:lstStyle/>
          <a:p>
            <a:fld id="{40409B91-B8DB-45FC-9749-ABF56A12B554}" type="slidenum">
              <a:rPr lang="en-GB" smtClean="0"/>
              <a:t>3</a:t>
            </a:fld>
            <a:endParaRPr lang="en-GB"/>
          </a:p>
        </p:txBody>
      </p:sp>
    </p:spTree>
    <p:extLst>
      <p:ext uri="{BB962C8B-B14F-4D97-AF65-F5344CB8AC3E}">
        <p14:creationId xmlns:p14="http://schemas.microsoft.com/office/powerpoint/2010/main" val="37869483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School X decided to work together on this purpose as the head of health and well-being is strongly committed to implementing health and well being as a whole school approach, but understands the importance of home school links and ensuring that children transfer the skills and information they’ve gained from school, in to experiences and opportunities in real-life situations, and at home. Keyes (1998) believes that inquiries in to health and well-being have shown that health and well-being should embrace life in to tasks, activities and strategies, that will be discussed in further detail, throughout this presentation. </a:t>
            </a:r>
          </a:p>
          <a:p>
            <a:endParaRPr lang="en-GB" baseline="0" dirty="0" smtClean="0"/>
          </a:p>
          <a:p>
            <a:r>
              <a:rPr lang="en-GB" baseline="0" dirty="0" smtClean="0"/>
              <a:t> School X also identified the need to work on this particular purpose as health and well-being is becoming one of the six areas of learning and experiences in the new curriculum for Wales, successful Futures 2022. </a:t>
            </a:r>
          </a:p>
          <a:p>
            <a:endParaRPr lang="en-GB" baseline="0" dirty="0" smtClean="0"/>
          </a:p>
          <a:p>
            <a:r>
              <a:rPr lang="en-GB" baseline="0" dirty="0" smtClean="0"/>
              <a:t>Donaldson (2015) believes that improving health and well-being throughout Wales is being seen as important in Welsh Government policy and in schools, will help guide children when dealing with difficult issues and decisions. </a:t>
            </a:r>
            <a:r>
              <a:rPr lang="en-GB" baseline="0" dirty="0" err="1" smtClean="0"/>
              <a:t>Aggleton</a:t>
            </a:r>
            <a:r>
              <a:rPr lang="en-GB" baseline="0" dirty="0" smtClean="0"/>
              <a:t> et al. (2010) believes that life circumstances can have a major impact on children’s health and well-being.. It is important to take in to account socio-economic factors that may affect children in certain areas, as Dodge et al (2012) state that the first years of a child’s life are crucial to their holistic development and may affect children’s health and well-being, whether that’s positively or negatively. In relation to healthy confident individuals, School X is in a rural area of Wales and 4% of pupils are entitles to free school meals, the majority of parents work full time and a low number of pupils have parents who do not work. </a:t>
            </a:r>
            <a:r>
              <a:rPr lang="en-GB" baseline="0" dirty="0" err="1" smtClean="0"/>
              <a:t>Solari</a:t>
            </a:r>
            <a:r>
              <a:rPr lang="en-GB" baseline="0" dirty="0" smtClean="0"/>
              <a:t> and Mare (2012) discuss low income households and the aspect of social inequality, the effect this has on </a:t>
            </a:r>
            <a:r>
              <a:rPr lang="en-GB" baseline="0" dirty="0" err="1" smtClean="0"/>
              <a:t>behavious</a:t>
            </a:r>
            <a:r>
              <a:rPr lang="en-GB" baseline="0" dirty="0" smtClean="0"/>
              <a:t>, academic achievement and low self-esteem and an array of child wellbeing indicators. However, Evans (2006) believes that no matter your financial situation, many children and young adults deal with difficult situations, whether that be in their home life or at school and through the promotion of health and well being, and a better understanding of how to deal with these situations, we are helping our future generation be healthy, confident, informed and more knowledgeable. </a:t>
            </a:r>
          </a:p>
          <a:p>
            <a:endParaRPr lang="en-GB" baseline="0"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40409B91-B8DB-45FC-9749-ABF56A12B554}" type="slidenum">
              <a:rPr lang="en-GB" smtClean="0"/>
              <a:t>4</a:t>
            </a:fld>
            <a:endParaRPr lang="en-GB"/>
          </a:p>
        </p:txBody>
      </p:sp>
    </p:spTree>
    <p:extLst>
      <p:ext uri="{BB962C8B-B14F-4D97-AF65-F5344CB8AC3E}">
        <p14:creationId xmlns:p14="http://schemas.microsoft.com/office/powerpoint/2010/main" val="631566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At School X, health</a:t>
            </a:r>
            <a:r>
              <a:rPr lang="en-GB" baseline="0" dirty="0" smtClean="0"/>
              <a:t> and well-being is now being promoted throughout the school through different strategies and activities created by the head of health and well-being. </a:t>
            </a:r>
            <a:r>
              <a:rPr lang="en-GB" baseline="0" dirty="0" smtClean="0"/>
              <a:t>In regards to the learner, the school and the local community I have focused on the strategies and events that link with these home school and community links, as Denman (1998) highlights the benefit of home-school links in relation to education in general and health promotion. Hayes (2006) goes on to emphasise the increased importance of school-community links for students and a need for active communication between schools and their communities to build a shared understanding of the nature of community and of learning.</a:t>
            </a:r>
          </a:p>
          <a:p>
            <a:endParaRPr lang="en-GB" baseline="0" dirty="0" smtClean="0"/>
          </a:p>
          <a:p>
            <a:r>
              <a:rPr lang="en-GB" baseline="0" dirty="0" smtClean="0"/>
              <a:t>There are staff meetings organised by the head of health and well-being and the deputy head. During these staff meetings, the head of health and well-being introduces new activities and ideas for the staff to try out, as she feels this keeps it prominent and up to date. There is a whole-school approach, in regards to ideas and everyone’s views are </a:t>
            </a:r>
            <a:r>
              <a:rPr lang="en-GB" baseline="0" dirty="0" smtClean="0"/>
              <a:t>valued, including stake holders and governors.</a:t>
            </a:r>
          </a:p>
          <a:p>
            <a:endParaRPr lang="en-GB" baseline="0" dirty="0" smtClean="0"/>
          </a:p>
          <a:p>
            <a:r>
              <a:rPr lang="en-GB" baseline="0" dirty="0" smtClean="0"/>
              <a:t>At the end of the summer term, the school are having a health and well-being week, where parents will be invited in to the school and will have the opportunity to learn about all of the activities and strategies that their children are being shown in school, in the hope that they will transfer these skills from the classroom in to their homes. Hayes (2006) believes that through community links and communication with parents, they should be able to recognise that learning takes place beyond the school and that parents and extended family members have a role to play in facilitating young people’s social learning outcomes and their future success. </a:t>
            </a:r>
            <a:endParaRPr lang="en-GB" baseline="0" dirty="0" smtClean="0"/>
          </a:p>
          <a:p>
            <a:endParaRPr lang="en-GB" baseline="0" dirty="0" smtClean="0"/>
          </a:p>
          <a:p>
            <a:r>
              <a:rPr lang="en-GB" dirty="0" smtClean="0"/>
              <a:t>School X have created a health and well-being app </a:t>
            </a:r>
            <a:r>
              <a:rPr lang="en-GB" dirty="0" err="1" smtClean="0"/>
              <a:t>iValueU</a:t>
            </a:r>
            <a:r>
              <a:rPr lang="en-GB" dirty="0" smtClean="0"/>
              <a:t> which provides activities and support to improve your well-being and aim to take the positives from each day. This has a home-school link, as parents are able to access the app at home,</a:t>
            </a:r>
            <a:r>
              <a:rPr lang="en-GB" baseline="0" dirty="0" smtClean="0"/>
              <a:t> it’s available on the App store and on Google Play. </a:t>
            </a:r>
          </a:p>
          <a:p>
            <a:endParaRPr lang="en-GB" baseline="0" dirty="0" smtClean="0"/>
          </a:p>
          <a:p>
            <a:r>
              <a:rPr lang="en-GB" baseline="0" dirty="0" smtClean="0"/>
              <a:t>The school’s twitter page is interactive and all parents are invited to interact with posts and follow the school on Twitter. In regards to health and well-being, the school put #wellbeing, to make parents and pupils aware that the post is related to health and wellbeing. Pupils and parents are encouraged to tweet the school and create their own posts with the same hashtag, making their page more interactive and promoting healthy minds and attitudes outside the school. </a:t>
            </a:r>
            <a:endParaRPr lang="en-GB" dirty="0" smtClean="0"/>
          </a:p>
          <a:p>
            <a:endParaRPr lang="en-GB" dirty="0"/>
          </a:p>
        </p:txBody>
      </p:sp>
      <p:sp>
        <p:nvSpPr>
          <p:cNvPr id="4" name="Slide Number Placeholder 3"/>
          <p:cNvSpPr>
            <a:spLocks noGrp="1"/>
          </p:cNvSpPr>
          <p:nvPr>
            <p:ph type="sldNum" sz="quarter" idx="10"/>
          </p:nvPr>
        </p:nvSpPr>
        <p:spPr/>
        <p:txBody>
          <a:bodyPr/>
          <a:lstStyle/>
          <a:p>
            <a:fld id="{40409B91-B8DB-45FC-9749-ABF56A12B554}" type="slidenum">
              <a:rPr lang="en-GB" smtClean="0"/>
              <a:t>5</a:t>
            </a:fld>
            <a:endParaRPr lang="en-GB"/>
          </a:p>
        </p:txBody>
      </p:sp>
    </p:spTree>
    <p:extLst>
      <p:ext uri="{BB962C8B-B14F-4D97-AF65-F5344CB8AC3E}">
        <p14:creationId xmlns:p14="http://schemas.microsoft.com/office/powerpoint/2010/main" val="785946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iValueU</a:t>
            </a:r>
            <a:r>
              <a:rPr lang="en-GB" dirty="0" smtClean="0"/>
              <a:t> app.</a:t>
            </a:r>
            <a:r>
              <a:rPr lang="en-GB" baseline="0" dirty="0" smtClean="0"/>
              <a:t> I decided to focus on this app as it is the most personal strategy to the school and I was very interested in finding out more about how it is used throughout the school and in the local community. </a:t>
            </a:r>
            <a:r>
              <a:rPr lang="en-GB" dirty="0" smtClean="0"/>
              <a:t>The app was created by both the pupils and the head of health and well-being, </a:t>
            </a:r>
            <a:r>
              <a:rPr lang="en-GB" baseline="0" dirty="0" smtClean="0"/>
              <a:t>which makes it even more relevant, as they designed what they felt was essential for them in their setting and the support that they felt they needed.  </a:t>
            </a:r>
            <a:endParaRPr lang="en-GB" baseline="0" dirty="0" smtClean="0"/>
          </a:p>
          <a:p>
            <a:endParaRPr lang="en-GB" baseline="0" dirty="0" smtClean="0"/>
          </a:p>
          <a:p>
            <a:r>
              <a:rPr lang="en-GB" baseline="0" dirty="0" smtClean="0"/>
              <a:t>The target at School X  has an aim of creating a positive community, which links with encouraging parents to engage in the app</a:t>
            </a:r>
            <a:r>
              <a:rPr lang="en-GB" baseline="0" dirty="0" smtClean="0"/>
              <a:t>. </a:t>
            </a:r>
            <a:r>
              <a:rPr lang="en-GB" baseline="0" dirty="0" err="1" smtClean="0"/>
              <a:t>Heymann</a:t>
            </a:r>
            <a:r>
              <a:rPr lang="en-GB" baseline="0" dirty="0" smtClean="0"/>
              <a:t> and Earle (2000) have conducted research in to parental involvement and have come to the conclusion that student engagement is influences by parental involvement, and is particularly critical in low-income families.  </a:t>
            </a:r>
            <a:r>
              <a:rPr lang="en-GB" baseline="0" dirty="0" smtClean="0"/>
              <a:t>Parents are encouraged to let their children use the app, that provides activities and support to improve well-being and aim to take the positives from each day. The app has an aim of changing mind sets, which has a motto of ‘change your words, change your </a:t>
            </a:r>
            <a:r>
              <a:rPr lang="en-GB" baseline="0" dirty="0" err="1" smtClean="0"/>
              <a:t>mindset</a:t>
            </a:r>
            <a:r>
              <a:rPr lang="en-GB" baseline="0" dirty="0" smtClean="0"/>
              <a:t>’. Children are encouraged to have a growth </a:t>
            </a:r>
            <a:r>
              <a:rPr lang="en-GB" baseline="0" dirty="0" err="1" smtClean="0"/>
              <a:t>mindset</a:t>
            </a:r>
            <a:r>
              <a:rPr lang="en-GB" baseline="0" dirty="0" smtClean="0"/>
              <a:t>. </a:t>
            </a:r>
            <a:r>
              <a:rPr lang="en-GB" baseline="0" dirty="0" smtClean="0"/>
              <a:t>Hayes (2006) believes that teaching adults how to help children is effective across all social class. </a:t>
            </a:r>
          </a:p>
          <a:p>
            <a:endParaRPr lang="en-GB" dirty="0"/>
          </a:p>
        </p:txBody>
      </p:sp>
      <p:sp>
        <p:nvSpPr>
          <p:cNvPr id="4" name="Slide Number Placeholder 3"/>
          <p:cNvSpPr>
            <a:spLocks noGrp="1"/>
          </p:cNvSpPr>
          <p:nvPr>
            <p:ph type="sldNum" sz="quarter" idx="10"/>
          </p:nvPr>
        </p:nvSpPr>
        <p:spPr/>
        <p:txBody>
          <a:bodyPr/>
          <a:lstStyle/>
          <a:p>
            <a:fld id="{40409B91-B8DB-45FC-9749-ABF56A12B554}" type="slidenum">
              <a:rPr lang="en-GB" smtClean="0"/>
              <a:t>6</a:t>
            </a:fld>
            <a:endParaRPr lang="en-GB"/>
          </a:p>
        </p:txBody>
      </p:sp>
    </p:spTree>
    <p:extLst>
      <p:ext uri="{BB962C8B-B14F-4D97-AF65-F5344CB8AC3E}">
        <p14:creationId xmlns:p14="http://schemas.microsoft.com/office/powerpoint/2010/main" val="3106224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After</a:t>
            </a:r>
            <a:r>
              <a:rPr lang="en-GB" baseline="0" dirty="0" smtClean="0"/>
              <a:t> speaking to various members of staff, it was made clear that the majority of the children in the school have the App downloaded on a device at home, and interact with it on a regular basis. The app is regularly updated and the school add strategies and activities each month to ensure that health and well-being is prominent in their setting. There are regular staff meetings, that include all staff and also stakeholders. Staff are encouraged to engage in all areas of learning and development that may affect them and asks them to give their thoughts on ways to improve, in regards to the activities and strategies that they have been provided with. This is seen as a positive, as Plant (2006) believes that a positive transformation in the way that institutes plan, sees all employees making decisions and providing feedback to help during the strategic planning process. </a:t>
            </a:r>
          </a:p>
          <a:p>
            <a:endParaRPr lang="en-GB" baseline="0" dirty="0" smtClean="0"/>
          </a:p>
          <a:p>
            <a:r>
              <a:rPr lang="en-GB" baseline="0" dirty="0" smtClean="0"/>
              <a:t>Both pupils and parents are asked about their views in regards to the home school links provided which is positive to see as Flutter (2007) states that pupil voice is now seen as a high profile strategy that encourages communication between staff and pupils and should be evident in policies and decision making throughout settings around the world. In regards to community links, through teaching children and providing support and guidance, in regards to their health and well-being, we are giving them the tools to help them become more confident, happy adults, that will be ready to lead fulfilling lives and become valued members of society (Donaldson, 2015). </a:t>
            </a:r>
            <a:endParaRPr lang="en-GB" dirty="0"/>
          </a:p>
        </p:txBody>
      </p:sp>
      <p:sp>
        <p:nvSpPr>
          <p:cNvPr id="4" name="Slide Number Placeholder 3"/>
          <p:cNvSpPr>
            <a:spLocks noGrp="1"/>
          </p:cNvSpPr>
          <p:nvPr>
            <p:ph type="sldNum" sz="quarter" idx="10"/>
          </p:nvPr>
        </p:nvSpPr>
        <p:spPr/>
        <p:txBody>
          <a:bodyPr/>
          <a:lstStyle/>
          <a:p>
            <a:fld id="{40409B91-B8DB-45FC-9749-ABF56A12B554}" type="slidenum">
              <a:rPr lang="en-GB" smtClean="0"/>
              <a:t>7</a:t>
            </a:fld>
            <a:endParaRPr lang="en-GB"/>
          </a:p>
        </p:txBody>
      </p:sp>
    </p:spTree>
    <p:extLst>
      <p:ext uri="{BB962C8B-B14F-4D97-AF65-F5344CB8AC3E}">
        <p14:creationId xmlns:p14="http://schemas.microsoft.com/office/powerpoint/2010/main" val="37056280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Currie et al (2008) states</a:t>
            </a:r>
            <a:r>
              <a:rPr lang="en-GB" baseline="0" dirty="0" smtClean="0"/>
              <a:t> that a key issue when trying to offer detailed reviews of health and well being of school-aged pupils is usually difficult, as the data can be seen as unreliable, in regards to health and well-being of children of different ages, gender, socio-economic status and ethnicity. Health and well-being is difficult to measure, and although School X are carrying out </a:t>
            </a:r>
            <a:r>
              <a:rPr lang="en-GB" baseline="0" dirty="0" smtClean="0"/>
              <a:t>questionnaires with members of the community </a:t>
            </a:r>
            <a:r>
              <a:rPr lang="en-GB" baseline="0" dirty="0" smtClean="0"/>
              <a:t>and listening to learners, however, </a:t>
            </a:r>
            <a:r>
              <a:rPr lang="en-GB" dirty="0" smtClean="0"/>
              <a:t>Boehm and Weinberg (1997) and White</a:t>
            </a:r>
            <a:r>
              <a:rPr lang="en-GB" baseline="0" dirty="0" smtClean="0"/>
              <a:t> (2009)</a:t>
            </a:r>
            <a:r>
              <a:rPr lang="en-GB" dirty="0" smtClean="0"/>
              <a:t> believe that there is no way to be sure that the answers given by the participants are true, so this makes it difficult to make changes in practice that will positively affect </a:t>
            </a:r>
            <a:r>
              <a:rPr lang="en-GB" dirty="0" smtClean="0"/>
              <a:t>children, home-school links </a:t>
            </a:r>
            <a:r>
              <a:rPr lang="en-GB" dirty="0" smtClean="0"/>
              <a:t>and their </a:t>
            </a:r>
            <a:r>
              <a:rPr lang="en-GB" dirty="0" smtClean="0"/>
              <a:t>individual</a:t>
            </a:r>
            <a:r>
              <a:rPr lang="en-GB" baseline="0" dirty="0" smtClean="0"/>
              <a:t> </a:t>
            </a:r>
            <a:r>
              <a:rPr lang="en-GB" dirty="0" smtClean="0"/>
              <a:t>needs</a:t>
            </a:r>
            <a:r>
              <a:rPr lang="en-GB" dirty="0" smtClean="0"/>
              <a:t>.</a:t>
            </a:r>
            <a:r>
              <a:rPr lang="en-GB" baseline="0" dirty="0" smtClean="0"/>
              <a:t> On the other hand, listening to </a:t>
            </a:r>
            <a:r>
              <a:rPr lang="en-GB" baseline="0" dirty="0" smtClean="0"/>
              <a:t>learners and members of the community </a:t>
            </a:r>
            <a:r>
              <a:rPr lang="en-GB" baseline="0" dirty="0" smtClean="0"/>
              <a:t>can be seen as extremely positive as Green and Hogan (2005)  and O’Reilly and Dogra (2017) go on to state that through the promotion of child voice, their needs become an essential </a:t>
            </a:r>
            <a:r>
              <a:rPr lang="en-GB" baseline="0" dirty="0" smtClean="0"/>
              <a:t>interest. </a:t>
            </a:r>
          </a:p>
        </p:txBody>
      </p:sp>
      <p:sp>
        <p:nvSpPr>
          <p:cNvPr id="4" name="Slide Number Placeholder 3"/>
          <p:cNvSpPr>
            <a:spLocks noGrp="1"/>
          </p:cNvSpPr>
          <p:nvPr>
            <p:ph type="sldNum" sz="quarter" idx="10"/>
          </p:nvPr>
        </p:nvSpPr>
        <p:spPr/>
        <p:txBody>
          <a:bodyPr/>
          <a:lstStyle/>
          <a:p>
            <a:fld id="{40409B91-B8DB-45FC-9749-ABF56A12B554}" type="slidenum">
              <a:rPr lang="en-GB" smtClean="0"/>
              <a:t>8</a:t>
            </a:fld>
            <a:endParaRPr lang="en-GB"/>
          </a:p>
        </p:txBody>
      </p:sp>
    </p:spTree>
    <p:extLst>
      <p:ext uri="{BB962C8B-B14F-4D97-AF65-F5344CB8AC3E}">
        <p14:creationId xmlns:p14="http://schemas.microsoft.com/office/powerpoint/2010/main" val="40935585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conclusion, I feel that the implementation of health and well-being throughout School X has</a:t>
            </a:r>
            <a:r>
              <a:rPr lang="en-GB" baseline="0" dirty="0" smtClean="0"/>
              <a:t> been extremely positive and in relation to healthy, confident individuals, aims to promote a growth </a:t>
            </a:r>
            <a:r>
              <a:rPr lang="en-GB" baseline="0" dirty="0" err="1" smtClean="0"/>
              <a:t>mindset</a:t>
            </a:r>
            <a:r>
              <a:rPr lang="en-GB" baseline="0" dirty="0" smtClean="0"/>
              <a:t> and teaching children about the importance of looking after themselves and taking the positive out of every situation. One way in which I feel that they can further support health and well-being may be to have courses for more than one member of staff at the school, as </a:t>
            </a:r>
            <a:r>
              <a:rPr lang="en-GB" baseline="0" dirty="0" err="1" smtClean="0"/>
              <a:t>Earley</a:t>
            </a:r>
            <a:r>
              <a:rPr lang="en-GB" baseline="0" dirty="0" smtClean="0"/>
              <a:t> and </a:t>
            </a:r>
            <a:r>
              <a:rPr lang="en-GB" baseline="0" dirty="0" err="1" smtClean="0"/>
              <a:t>Greany</a:t>
            </a:r>
            <a:r>
              <a:rPr lang="en-GB" baseline="0" dirty="0" smtClean="0"/>
              <a:t> (2017) believe that to develop great teachers, you need to support development and provided learning opportunities to improve standards.  I understand that a possible implication of this may be school funding (Dayton, 1996) and having the time to complete the courses. Also, to develop their home school links and links with the community further, on the </a:t>
            </a:r>
            <a:r>
              <a:rPr lang="en-GB" baseline="0" dirty="0" err="1" smtClean="0"/>
              <a:t>iValueU</a:t>
            </a:r>
            <a:r>
              <a:rPr lang="en-GB" baseline="0" dirty="0" smtClean="0"/>
              <a:t> app, it may be an idea to include targets for parents and carers to complete, independently or with their children. This may help to develop growth mind sets in both parents and children.</a:t>
            </a:r>
            <a:endParaRPr lang="en-GB" dirty="0"/>
          </a:p>
        </p:txBody>
      </p:sp>
      <p:sp>
        <p:nvSpPr>
          <p:cNvPr id="4" name="Slide Number Placeholder 3"/>
          <p:cNvSpPr>
            <a:spLocks noGrp="1"/>
          </p:cNvSpPr>
          <p:nvPr>
            <p:ph type="sldNum" sz="quarter" idx="10"/>
          </p:nvPr>
        </p:nvSpPr>
        <p:spPr/>
        <p:txBody>
          <a:bodyPr/>
          <a:lstStyle/>
          <a:p>
            <a:fld id="{40409B91-B8DB-45FC-9749-ABF56A12B554}" type="slidenum">
              <a:rPr lang="en-GB" smtClean="0"/>
              <a:t>9</a:t>
            </a:fld>
            <a:endParaRPr lang="en-GB"/>
          </a:p>
        </p:txBody>
      </p:sp>
    </p:spTree>
    <p:extLst>
      <p:ext uri="{BB962C8B-B14F-4D97-AF65-F5344CB8AC3E}">
        <p14:creationId xmlns:p14="http://schemas.microsoft.com/office/powerpoint/2010/main" val="13443131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B6EB821F-8B58-4DDF-8345-5D07075468C5}" type="datetimeFigureOut">
              <a:rPr lang="en-GB" smtClean="0"/>
              <a:t>15/04/2020</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D9C49D0C-5AE6-4D86-9C6F-AC749E6404B2}"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4163786802"/>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EB821F-8B58-4DDF-8345-5D07075468C5}" type="datetimeFigureOut">
              <a:rPr lang="en-GB" smtClean="0"/>
              <a:t>15/04/2020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C49D0C-5AE6-4D86-9C6F-AC749E6404B2}" type="slidenum">
              <a:rPr lang="en-GB" smtClean="0"/>
              <a:t>‹#›</a:t>
            </a:fld>
            <a:endParaRPr lang="en-GB"/>
          </a:p>
        </p:txBody>
      </p:sp>
    </p:spTree>
    <p:extLst>
      <p:ext uri="{BB962C8B-B14F-4D97-AF65-F5344CB8AC3E}">
        <p14:creationId xmlns:p14="http://schemas.microsoft.com/office/powerpoint/2010/main" val="1500667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B6EB821F-8B58-4DDF-8345-5D07075468C5}" type="datetimeFigureOut">
              <a:rPr lang="en-GB" smtClean="0"/>
              <a:t>15/04/2020</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D9C49D0C-5AE6-4D86-9C6F-AC749E6404B2}"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Tree>
    <p:extLst>
      <p:ext uri="{BB962C8B-B14F-4D97-AF65-F5344CB8AC3E}">
        <p14:creationId xmlns:p14="http://schemas.microsoft.com/office/powerpoint/2010/main" val="9100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EB821F-8B58-4DDF-8345-5D07075468C5}" type="datetimeFigureOut">
              <a:rPr lang="en-GB" smtClean="0"/>
              <a:t>15/04/2020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C49D0C-5AE6-4D86-9C6F-AC749E6404B2}" type="slidenum">
              <a:rPr lang="en-GB" smtClean="0"/>
              <a:t>‹#›</a:t>
            </a:fld>
            <a:endParaRPr lang="en-GB"/>
          </a:p>
        </p:txBody>
      </p:sp>
    </p:spTree>
    <p:extLst>
      <p:ext uri="{BB962C8B-B14F-4D97-AF65-F5344CB8AC3E}">
        <p14:creationId xmlns:p14="http://schemas.microsoft.com/office/powerpoint/2010/main" val="3416194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EB821F-8B58-4DDF-8345-5D07075468C5}" type="datetimeFigureOut">
              <a:rPr lang="en-GB" smtClean="0"/>
              <a:t>15/04/2020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C49D0C-5AE6-4D86-9C6F-AC749E6404B2}" type="slidenum">
              <a:rPr lang="en-GB" smtClean="0"/>
              <a:t>‹#›</a:t>
            </a:fld>
            <a:endParaRPr lang="en-GB"/>
          </a:p>
        </p:txBody>
      </p:sp>
    </p:spTree>
    <p:extLst>
      <p:ext uri="{BB962C8B-B14F-4D97-AF65-F5344CB8AC3E}">
        <p14:creationId xmlns:p14="http://schemas.microsoft.com/office/powerpoint/2010/main" val="34517322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EB821F-8B58-4DDF-8345-5D07075468C5}" type="datetimeFigureOut">
              <a:rPr lang="en-GB" smtClean="0"/>
              <a:t>15/04/2020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C49D0C-5AE6-4D86-9C6F-AC749E6404B2}" type="slidenum">
              <a:rPr lang="en-GB" smtClean="0"/>
              <a:t>‹#›</a:t>
            </a:fld>
            <a:endParaRPr lang="en-GB"/>
          </a:p>
        </p:txBody>
      </p:sp>
    </p:spTree>
    <p:extLst>
      <p:ext uri="{BB962C8B-B14F-4D97-AF65-F5344CB8AC3E}">
        <p14:creationId xmlns:p14="http://schemas.microsoft.com/office/powerpoint/2010/main" val="24384014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B6EB821F-8B58-4DDF-8345-5D07075468C5}" type="datetimeFigureOut">
              <a:rPr lang="en-GB" smtClean="0"/>
              <a:t>15/04/2020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9C49D0C-5AE6-4D86-9C6F-AC749E6404B2}" type="slidenum">
              <a:rPr lang="en-GB" smtClean="0"/>
              <a:t>‹#›</a:t>
            </a:fld>
            <a:endParaRPr lang="en-GB"/>
          </a:p>
        </p:txBody>
      </p:sp>
    </p:spTree>
    <p:extLst>
      <p:ext uri="{BB962C8B-B14F-4D97-AF65-F5344CB8AC3E}">
        <p14:creationId xmlns:p14="http://schemas.microsoft.com/office/powerpoint/2010/main" val="59064928"/>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smtClean="0"/>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B6EB821F-8B58-4DDF-8345-5D07075468C5}" type="datetimeFigureOut">
              <a:rPr lang="en-GB" smtClean="0"/>
              <a:t>15/04/2020</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D9C49D0C-5AE6-4D86-9C6F-AC749E6404B2}" type="slidenum">
              <a:rPr lang="en-GB" smtClean="0"/>
              <a:t>‹#›</a:t>
            </a:fld>
            <a:endParaRPr lang="en-GB"/>
          </a:p>
        </p:txBody>
      </p:sp>
    </p:spTree>
    <p:extLst>
      <p:ext uri="{BB962C8B-B14F-4D97-AF65-F5344CB8AC3E}">
        <p14:creationId xmlns:p14="http://schemas.microsoft.com/office/powerpoint/2010/main" val="3604706175"/>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B6EB821F-8B58-4DDF-8345-5D07075468C5}" type="datetimeFigureOut">
              <a:rPr lang="en-GB" smtClean="0"/>
              <a:t>15/04/2020</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D9C49D0C-5AE6-4D86-9C6F-AC749E6404B2}" type="slidenum">
              <a:rPr lang="en-GB" smtClean="0"/>
              <a:t>‹#›</a:t>
            </a:fld>
            <a:endParaRPr lang="en-GB"/>
          </a:p>
        </p:txBody>
      </p:sp>
    </p:spTree>
    <p:extLst>
      <p:ext uri="{BB962C8B-B14F-4D97-AF65-F5344CB8AC3E}">
        <p14:creationId xmlns:p14="http://schemas.microsoft.com/office/powerpoint/2010/main" val="2316849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EB821F-8B58-4DDF-8345-5D07075468C5}" type="datetimeFigureOut">
              <a:rPr lang="en-GB" smtClean="0"/>
              <a:t>15/04/2020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C49D0C-5AE6-4D86-9C6F-AC749E6404B2}" type="slidenum">
              <a:rPr lang="en-GB" smtClean="0"/>
              <a:t>‹#›</a:t>
            </a:fld>
            <a:endParaRPr lang="en-GB"/>
          </a:p>
        </p:txBody>
      </p:sp>
    </p:spTree>
    <p:extLst>
      <p:ext uri="{BB962C8B-B14F-4D97-AF65-F5344CB8AC3E}">
        <p14:creationId xmlns:p14="http://schemas.microsoft.com/office/powerpoint/2010/main" val="26132521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B6EB821F-8B58-4DDF-8345-5D07075468C5}" type="datetimeFigureOut">
              <a:rPr lang="en-GB" smtClean="0"/>
              <a:t>15/04/2020</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D9C49D0C-5AE6-4D86-9C6F-AC749E6404B2}"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6100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B6EB821F-8B58-4DDF-8345-5D07075468C5}" type="datetimeFigureOut">
              <a:rPr lang="en-GB" smtClean="0"/>
              <a:t>15/04/2020</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D9C49D0C-5AE6-4D86-9C6F-AC749E6404B2}"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1782010"/>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1.xml"/><Relationship Id="rId11" Type="http://schemas.openxmlformats.org/officeDocument/2006/relationships/image" Target="../media/image2.png"/><Relationship Id="rId5" Type="http://schemas.openxmlformats.org/officeDocument/2006/relationships/image" Target="../media/image4.png"/><Relationship Id="rId10" Type="http://schemas.microsoft.com/office/2007/relationships/diagramDrawing" Target="../diagrams/drawing1.xml"/><Relationship Id="rId4" Type="http://schemas.openxmlformats.org/officeDocument/2006/relationships/notesSlide" Target="../notesSlides/notesSlide4.xml"/><Relationship Id="rId9" Type="http://schemas.openxmlformats.org/officeDocument/2006/relationships/diagramColors" Target="../diagrams/colors1.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8.xml"/><Relationship Id="rId9" Type="http://schemas.microsoft.com/office/2007/relationships/diagramDrawing" Target="../diagrams/drawing4.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notesSlide" Target="../notesSlides/notesSlide9.xml"/><Relationship Id="rId9" Type="http://schemas.microsoft.com/office/2007/relationships/diagramDrawing" Target="../diagrams/drawing5.xml"/></Relationships>
</file>

<file path=ppt/slides/_rels/slide10.xml.rels><?xml version="1.0" encoding="UTF-8" standalone="yes"?>
<Relationships xmlns="http://schemas.openxmlformats.org/package/2006/relationships"><Relationship Id="rId2" Type="http://schemas.openxmlformats.org/officeDocument/2006/relationships/hyperlink" Target="https://gov.wales/sites/default/files/publications/2018-03/successful-future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920752" y="944068"/>
            <a:ext cx="3793678" cy="3349641"/>
          </a:xfrm>
        </p:spPr>
        <p:txBody>
          <a:bodyPr>
            <a:noAutofit/>
          </a:bodyPr>
          <a:lstStyle/>
          <a:p>
            <a:r>
              <a:rPr lang="en-GB" sz="2600" dirty="0" smtClean="0"/>
              <a:t>Understanding how the learner, the school and the local community work together to deliver one of the four purposes of the new curriculum.</a:t>
            </a:r>
            <a:br>
              <a:rPr lang="en-GB" sz="2600" dirty="0" smtClean="0"/>
            </a:br>
            <a:r>
              <a:rPr lang="en-GB" sz="2600" dirty="0"/>
              <a:t/>
            </a:r>
            <a:br>
              <a:rPr lang="en-GB" sz="2600" dirty="0"/>
            </a:br>
            <a:r>
              <a:rPr lang="en-GB" sz="2000" dirty="0" smtClean="0"/>
              <a:t>603 seconds (10.05 minutes). </a:t>
            </a:r>
            <a:endParaRPr lang="en-GB" sz="2000" dirty="0"/>
          </a:p>
        </p:txBody>
      </p:sp>
      <p:sp>
        <p:nvSpPr>
          <p:cNvPr id="3" name="Subtitle 2"/>
          <p:cNvSpPr>
            <a:spLocks noGrp="1"/>
          </p:cNvSpPr>
          <p:nvPr>
            <p:ph type="subTitle" idx="1"/>
          </p:nvPr>
        </p:nvSpPr>
        <p:spPr/>
        <p:txBody>
          <a:bodyPr/>
          <a:lstStyle/>
          <a:p>
            <a:r>
              <a:rPr lang="en-GB" dirty="0" smtClean="0"/>
              <a:t>Module code: ECAD7003, Level 7</a:t>
            </a:r>
            <a:br>
              <a:rPr lang="en-GB" dirty="0" smtClean="0"/>
            </a:br>
            <a:r>
              <a:rPr lang="en-GB" dirty="0" smtClean="0"/>
              <a:t>Student number: 1300562</a:t>
            </a:r>
          </a:p>
          <a:p>
            <a:endParaRPr lang="en-GB" dirty="0"/>
          </a:p>
        </p:txBody>
      </p:sp>
    </p:spTree>
    <p:extLst>
      <p:ext uri="{BB962C8B-B14F-4D97-AF65-F5344CB8AC3E}">
        <p14:creationId xmlns:p14="http://schemas.microsoft.com/office/powerpoint/2010/main" val="15981994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4035" y="588010"/>
            <a:ext cx="8770571" cy="1560716"/>
          </a:xfrm>
        </p:spPr>
        <p:txBody>
          <a:bodyPr/>
          <a:lstStyle/>
          <a:p>
            <a:r>
              <a:rPr lang="en-GB" dirty="0" smtClean="0"/>
              <a:t/>
            </a:r>
            <a:br>
              <a:rPr lang="en-GB" dirty="0" smtClean="0"/>
            </a:br>
            <a:r>
              <a:rPr lang="en-GB" dirty="0" smtClean="0"/>
              <a:t>Four purposes of the curriculum</a:t>
            </a:r>
            <a:endParaRPr lang="en-GB" dirty="0"/>
          </a:p>
        </p:txBody>
      </p:sp>
      <p:pic>
        <p:nvPicPr>
          <p:cNvPr id="4"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6921910" y="2311373"/>
            <a:ext cx="4369406" cy="436940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33261547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1822"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3700" y="784654"/>
            <a:ext cx="8770571" cy="1560716"/>
          </a:xfrm>
        </p:spPr>
        <p:txBody>
          <a:bodyPr/>
          <a:lstStyle/>
          <a:p>
            <a:r>
              <a:rPr lang="en-GB" dirty="0" smtClean="0"/>
              <a:t/>
            </a:r>
            <a:br>
              <a:rPr lang="en-GB" dirty="0" smtClean="0"/>
            </a:br>
            <a:r>
              <a:rPr lang="en-GB" dirty="0" smtClean="0"/>
              <a:t>What is the school’s focus?</a:t>
            </a:r>
            <a:endParaRPr lang="en-GB" dirty="0"/>
          </a:p>
        </p:txBody>
      </p:sp>
      <p:pic>
        <p:nvPicPr>
          <p:cNvPr id="4" name="Content Placeholder 3"/>
          <p:cNvPicPr>
            <a:picLocks noGrp="1" noChangeAspect="1"/>
          </p:cNvPicPr>
          <p:nvPr>
            <p:ph idx="1"/>
          </p:nvPr>
        </p:nvPicPr>
        <p:blipFill>
          <a:blip r:embed="rId5"/>
          <a:stretch>
            <a:fillRect/>
          </a:stretch>
        </p:blipFill>
        <p:spPr>
          <a:xfrm>
            <a:off x="3948064" y="2793762"/>
            <a:ext cx="7364248" cy="2488102"/>
          </a:xfrm>
          <a:prstGeom prst="rect">
            <a:avLst/>
          </a:prstGeom>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9026869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6017"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3700" y="932139"/>
            <a:ext cx="8770571" cy="1560716"/>
          </a:xfrm>
        </p:spPr>
        <p:txBody>
          <a:bodyPr>
            <a:normAutofit/>
          </a:bodyPr>
          <a:lstStyle/>
          <a:p>
            <a:r>
              <a:rPr lang="en-GB" sz="3600" dirty="0"/>
              <a:t>How did they identify the need to work together on this particular purpose?</a:t>
            </a:r>
          </a:p>
        </p:txBody>
      </p:sp>
      <p:pic>
        <p:nvPicPr>
          <p:cNvPr id="9" name="Content Placeholder 8"/>
          <p:cNvPicPr>
            <a:picLocks noGrp="1" noChangeAspect="1"/>
          </p:cNvPicPr>
          <p:nvPr>
            <p:ph idx="1"/>
          </p:nvPr>
        </p:nvPicPr>
        <p:blipFill rotWithShape="1">
          <a:blip r:embed="rId5"/>
          <a:srcRect l="425" t="32001" r="41650" b="28869"/>
          <a:stretch/>
        </p:blipFill>
        <p:spPr>
          <a:xfrm>
            <a:off x="3764788" y="2620913"/>
            <a:ext cx="3554197" cy="2927310"/>
          </a:xfrm>
          <a:prstGeom prst="rect">
            <a:avLst/>
          </a:prstGeom>
          <a:solidFill>
            <a:schemeClr val="accent2"/>
          </a:solidFill>
        </p:spPr>
      </p:pic>
      <p:graphicFrame>
        <p:nvGraphicFramePr>
          <p:cNvPr id="5" name="Diagram 4"/>
          <p:cNvGraphicFramePr/>
          <p:nvPr/>
        </p:nvGraphicFramePr>
        <p:xfrm>
          <a:off x="7924800" y="2871019"/>
          <a:ext cx="3559277" cy="286232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2787018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996"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3700" y="784655"/>
            <a:ext cx="8770571" cy="1560716"/>
          </a:xfrm>
        </p:spPr>
        <p:txBody>
          <a:bodyPr/>
          <a:lstStyle/>
          <a:p>
            <a:r>
              <a:rPr lang="en-GB" dirty="0" smtClean="0"/>
              <a:t/>
            </a:r>
            <a:br>
              <a:rPr lang="en-GB" dirty="0" smtClean="0"/>
            </a:br>
            <a:r>
              <a:rPr lang="en-GB" dirty="0" smtClean="0"/>
              <a:t>What </a:t>
            </a:r>
            <a:r>
              <a:rPr lang="en-GB" dirty="0"/>
              <a:t>are they doing?</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4177332"/>
              </p:ext>
            </p:extLst>
          </p:nvPr>
        </p:nvGraphicFramePr>
        <p:xfrm>
          <a:off x="3529781" y="2271252"/>
          <a:ext cx="8455741" cy="3962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8170927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276"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3700" y="776084"/>
            <a:ext cx="8770571" cy="1560716"/>
          </a:xfrm>
        </p:spPr>
        <p:txBody>
          <a:bodyPr/>
          <a:lstStyle/>
          <a:p>
            <a:r>
              <a:rPr lang="en-GB" dirty="0" smtClean="0"/>
              <a:t/>
            </a:r>
            <a:br>
              <a:rPr lang="en-GB" dirty="0" smtClean="0"/>
            </a:br>
            <a:r>
              <a:rPr lang="en-GB" dirty="0" err="1" smtClean="0"/>
              <a:t>iValueU</a:t>
            </a:r>
            <a:r>
              <a:rPr lang="en-GB" dirty="0" smtClean="0"/>
              <a:t> App</a:t>
            </a:r>
            <a:endParaRPr lang="en-GB" dirty="0"/>
          </a:p>
        </p:txBody>
      </p:sp>
      <p:pic>
        <p:nvPicPr>
          <p:cNvPr id="5" name="Content Placeholder 4"/>
          <p:cNvPicPr>
            <a:picLocks noGrp="1" noChangeAspect="1"/>
          </p:cNvPicPr>
          <p:nvPr>
            <p:ph idx="1"/>
          </p:nvPr>
        </p:nvPicPr>
        <p:blipFill>
          <a:blip r:embed="rId5"/>
          <a:stretch>
            <a:fillRect/>
          </a:stretch>
        </p:blipFill>
        <p:spPr>
          <a:xfrm>
            <a:off x="7592540" y="2736704"/>
            <a:ext cx="3580328" cy="1597833"/>
          </a:xfrm>
          <a:prstGeom prst="rect">
            <a:avLst/>
          </a:prstGeom>
        </p:spPr>
      </p:pic>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35860975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865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3700" y="804319"/>
            <a:ext cx="8770571" cy="1560716"/>
          </a:xfrm>
        </p:spPr>
        <p:txBody>
          <a:bodyPr/>
          <a:lstStyle/>
          <a:p>
            <a:r>
              <a:rPr lang="en-GB" dirty="0" smtClean="0"/>
              <a:t/>
            </a:r>
            <a:br>
              <a:rPr lang="en-GB" dirty="0" smtClean="0"/>
            </a:br>
            <a:r>
              <a:rPr lang="en-GB" dirty="0" smtClean="0"/>
              <a:t>What </a:t>
            </a:r>
            <a:r>
              <a:rPr lang="en-GB" dirty="0"/>
              <a:t>is going well?</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61894319"/>
              </p:ext>
            </p:extLst>
          </p:nvPr>
        </p:nvGraphicFramePr>
        <p:xfrm>
          <a:off x="2933700" y="2438400"/>
          <a:ext cx="8770571" cy="365150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14885972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4371"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3700" y="764991"/>
            <a:ext cx="8770571" cy="1560716"/>
          </a:xfrm>
        </p:spPr>
        <p:txBody>
          <a:bodyPr/>
          <a:lstStyle/>
          <a:p>
            <a:r>
              <a:rPr lang="en-GB" dirty="0" smtClean="0"/>
              <a:t/>
            </a:r>
            <a:br>
              <a:rPr lang="en-GB" dirty="0" smtClean="0"/>
            </a:br>
            <a:r>
              <a:rPr lang="en-GB" dirty="0" smtClean="0"/>
              <a:t>What </a:t>
            </a:r>
            <a:r>
              <a:rPr lang="en-GB" dirty="0"/>
              <a:t>could be improved?</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87275164"/>
              </p:ext>
            </p:extLst>
          </p:nvPr>
        </p:nvGraphicFramePr>
        <p:xfrm>
          <a:off x="2933700" y="2438400"/>
          <a:ext cx="8770571" cy="365150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p:cNvSpPr txBox="1"/>
          <p:nvPr/>
        </p:nvSpPr>
        <p:spPr>
          <a:xfrm>
            <a:off x="3224981" y="4060723"/>
            <a:ext cx="8150942" cy="1477328"/>
          </a:xfrm>
          <a:prstGeom prst="rect">
            <a:avLst/>
          </a:prstGeom>
          <a:noFill/>
        </p:spPr>
        <p:txBody>
          <a:bodyPr wrap="square" rtlCol="0">
            <a:spAutoFit/>
          </a:bodyPr>
          <a:lstStyle/>
          <a:p>
            <a:pPr algn="ctr"/>
            <a:r>
              <a:rPr lang="en-GB" dirty="0" smtClean="0"/>
              <a:t>Data can be seen as unreliable, as there is no way to be sure that the answers given are honest representations of how each child is feeling (Boehm and Weinberg, 1997., White, 2009). </a:t>
            </a:r>
          </a:p>
          <a:p>
            <a:endParaRPr lang="en-GB" dirty="0"/>
          </a:p>
          <a:p>
            <a:r>
              <a:rPr lang="en-GB" dirty="0" smtClean="0"/>
              <a:t> </a:t>
            </a:r>
            <a:endParaRPr lang="en-GB" dirty="0"/>
          </a:p>
        </p:txBody>
      </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0191976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3177"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3700" y="789194"/>
            <a:ext cx="8770571" cy="1560716"/>
          </a:xfrm>
        </p:spPr>
        <p:txBody>
          <a:bodyPr/>
          <a:lstStyle/>
          <a:p>
            <a:r>
              <a:rPr lang="en-GB" dirty="0" smtClean="0"/>
              <a:t/>
            </a:r>
            <a:br>
              <a:rPr lang="en-GB" dirty="0" smtClean="0"/>
            </a:br>
            <a:r>
              <a:rPr lang="en-GB" dirty="0" smtClean="0"/>
              <a:t>Conclusion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54999088"/>
              </p:ext>
            </p:extLst>
          </p:nvPr>
        </p:nvGraphicFramePr>
        <p:xfrm>
          <a:off x="2933700" y="2438400"/>
          <a:ext cx="8770571" cy="365150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62336616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2254"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3700" y="764990"/>
            <a:ext cx="8770571" cy="1560716"/>
          </a:xfrm>
        </p:spPr>
        <p:txBody>
          <a:bodyPr/>
          <a:lstStyle/>
          <a:p>
            <a:r>
              <a:rPr lang="en-GB" dirty="0" smtClean="0"/>
              <a:t/>
            </a:r>
            <a:br>
              <a:rPr lang="en-GB" dirty="0" smtClean="0"/>
            </a:br>
            <a:r>
              <a:rPr lang="en-GB" dirty="0" smtClean="0"/>
              <a:t>Reference list</a:t>
            </a:r>
            <a:endParaRPr lang="en-GB" dirty="0"/>
          </a:p>
        </p:txBody>
      </p:sp>
      <p:sp>
        <p:nvSpPr>
          <p:cNvPr id="3" name="Content Placeholder 2"/>
          <p:cNvSpPr>
            <a:spLocks noGrp="1"/>
          </p:cNvSpPr>
          <p:nvPr>
            <p:ph idx="1"/>
          </p:nvPr>
        </p:nvSpPr>
        <p:spPr>
          <a:xfrm>
            <a:off x="2933699" y="2193303"/>
            <a:ext cx="8770571" cy="3651504"/>
          </a:xfrm>
        </p:spPr>
        <p:txBody>
          <a:bodyPr>
            <a:normAutofit fontScale="25000" lnSpcReduction="20000"/>
          </a:bodyPr>
          <a:lstStyle/>
          <a:p>
            <a:pPr marL="342900" lvl="0" indent="-342900">
              <a:lnSpc>
                <a:spcPct val="150000"/>
              </a:lnSpc>
              <a:spcAft>
                <a:spcPts val="0"/>
              </a:spcAft>
              <a:buFont typeface="Symbol" panose="05050102010706020507" pitchFamily="18" charset="2"/>
              <a:buChar char=""/>
            </a:pPr>
            <a:r>
              <a:rPr lang="en-GB" dirty="0" err="1">
                <a:latin typeface="Arial" panose="020B0604020202020204" pitchFamily="34" charset="0"/>
                <a:ea typeface="Calibri" panose="020F0502020204030204" pitchFamily="34" charset="0"/>
                <a:cs typeface="Times New Roman" panose="02020603050405020304" pitchFamily="18" charset="0"/>
              </a:rPr>
              <a:t>Aggleton</a:t>
            </a:r>
            <a:r>
              <a:rPr lang="en-GB" dirty="0">
                <a:latin typeface="Arial" panose="020B0604020202020204" pitchFamily="34" charset="0"/>
                <a:ea typeface="Calibri" panose="020F0502020204030204" pitchFamily="34" charset="0"/>
                <a:cs typeface="Times New Roman" panose="02020603050405020304" pitchFamily="18" charset="0"/>
              </a:rPr>
              <a:t>, P., Dennison, C., and Warwick, I. (2010) </a:t>
            </a:r>
            <a:r>
              <a:rPr lang="en-GB" i="1" dirty="0">
                <a:latin typeface="Arial" panose="020B0604020202020204" pitchFamily="34" charset="0"/>
                <a:ea typeface="Calibri" panose="020F0502020204030204" pitchFamily="34" charset="0"/>
                <a:cs typeface="Times New Roman" panose="02020603050405020304" pitchFamily="18" charset="0"/>
              </a:rPr>
              <a:t>Promoting Health and Wellbeing Through Schools. </a:t>
            </a:r>
            <a:r>
              <a:rPr lang="en-GB" dirty="0">
                <a:latin typeface="Arial" panose="020B0604020202020204" pitchFamily="34" charset="0"/>
                <a:ea typeface="Calibri" panose="020F0502020204030204" pitchFamily="34" charset="0"/>
                <a:cs typeface="Times New Roman" panose="02020603050405020304" pitchFamily="18" charset="0"/>
              </a:rPr>
              <a:t>London: Routledge</a:t>
            </a:r>
            <a:r>
              <a:rPr lang="en-GB" dirty="0" smtClean="0">
                <a:latin typeface="Arial" panose="020B0604020202020204" pitchFamily="34" charset="0"/>
                <a:ea typeface="Calibri" panose="020F0502020204030204" pitchFamily="34" charset="0"/>
                <a:cs typeface="Times New Roman" panose="02020603050405020304" pitchFamily="18" charset="0"/>
              </a:rPr>
              <a:t>.</a:t>
            </a:r>
          </a:p>
          <a:p>
            <a:pPr marL="342900" lvl="0" indent="-342900">
              <a:lnSpc>
                <a:spcPct val="150000"/>
              </a:lnSpc>
              <a:spcAft>
                <a:spcPts val="0"/>
              </a:spcAft>
              <a:buFont typeface="Symbol" panose="05050102010706020507" pitchFamily="18" charset="2"/>
              <a:buChar char=""/>
            </a:pPr>
            <a:r>
              <a:rPr lang="en-GB" dirty="0">
                <a:latin typeface="Arial" panose="020B0604020202020204" pitchFamily="34" charset="0"/>
                <a:ea typeface="Calibri" panose="020F0502020204030204" pitchFamily="34" charset="0"/>
                <a:cs typeface="Times New Roman" panose="02020603050405020304" pitchFamily="18" charset="0"/>
              </a:rPr>
              <a:t>Bammer, G., </a:t>
            </a:r>
            <a:r>
              <a:rPr lang="en-GB" dirty="0" err="1">
                <a:latin typeface="Arial" panose="020B0604020202020204" pitchFamily="34" charset="0"/>
                <a:ea typeface="Calibri" panose="020F0502020204030204" pitchFamily="34" charset="0"/>
                <a:cs typeface="Times New Roman" panose="02020603050405020304" pitchFamily="18" charset="0"/>
              </a:rPr>
              <a:t>Michaux</a:t>
            </a:r>
            <a:r>
              <a:rPr lang="en-GB" dirty="0">
                <a:latin typeface="Arial" panose="020B0604020202020204" pitchFamily="34" charset="0"/>
                <a:ea typeface="Calibri" panose="020F0502020204030204" pitchFamily="34" charset="0"/>
                <a:cs typeface="Times New Roman" panose="02020603050405020304" pitchFamily="18" charset="0"/>
              </a:rPr>
              <a:t>, A., &amp; </a:t>
            </a:r>
            <a:r>
              <a:rPr lang="en-GB" dirty="0" err="1">
                <a:latin typeface="Arial" panose="020B0604020202020204" pitchFamily="34" charset="0"/>
                <a:ea typeface="Calibri" panose="020F0502020204030204" pitchFamily="34" charset="0"/>
                <a:cs typeface="Times New Roman" panose="02020603050405020304" pitchFamily="18" charset="0"/>
              </a:rPr>
              <a:t>Sanson</a:t>
            </a:r>
            <a:r>
              <a:rPr lang="en-GB" dirty="0">
                <a:latin typeface="Arial" panose="020B0604020202020204" pitchFamily="34" charset="0"/>
                <a:ea typeface="Calibri" panose="020F0502020204030204" pitchFamily="34" charset="0"/>
                <a:cs typeface="Times New Roman" panose="02020603050405020304" pitchFamily="18" charset="0"/>
              </a:rPr>
              <a:t>, A. (2010) </a:t>
            </a:r>
            <a:r>
              <a:rPr lang="en-GB" i="1" dirty="0">
                <a:latin typeface="Arial" panose="020B0604020202020204" pitchFamily="34" charset="0"/>
                <a:ea typeface="Calibri" panose="020F0502020204030204" pitchFamily="34" charset="0"/>
                <a:cs typeface="Times New Roman" panose="02020603050405020304" pitchFamily="18" charset="0"/>
              </a:rPr>
              <a:t>Bridging the 'Know-Do' Gap: Knowledge brokering to improve child wellbeing. </a:t>
            </a:r>
            <a:r>
              <a:rPr lang="en-GB" dirty="0">
                <a:latin typeface="Arial" panose="020B0604020202020204" pitchFamily="34" charset="0"/>
                <a:ea typeface="Calibri" panose="020F0502020204030204" pitchFamily="34" charset="0"/>
                <a:cs typeface="Times New Roman" panose="02020603050405020304" pitchFamily="18" charset="0"/>
              </a:rPr>
              <a:t>Australia: ANU Press. </a:t>
            </a:r>
          </a:p>
          <a:p>
            <a:pPr marL="342900" lvl="0" indent="-342900">
              <a:lnSpc>
                <a:spcPct val="150000"/>
              </a:lnSpc>
              <a:spcAft>
                <a:spcPts val="0"/>
              </a:spcAft>
              <a:buFont typeface="Symbol" panose="05050102010706020507" pitchFamily="18" charset="2"/>
              <a:buChar char=""/>
            </a:pPr>
            <a:r>
              <a:rPr lang="en-GB" dirty="0" smtClean="0">
                <a:latin typeface="Arial" panose="020B0604020202020204" pitchFamily="34" charset="0"/>
                <a:ea typeface="Calibri" panose="020F0502020204030204" pitchFamily="34" charset="0"/>
                <a:cs typeface="Times New Roman" panose="02020603050405020304" pitchFamily="18" charset="0"/>
              </a:rPr>
              <a:t>Boehm</a:t>
            </a:r>
            <a:r>
              <a:rPr lang="en-GB" dirty="0">
                <a:latin typeface="Arial" panose="020B0604020202020204" pitchFamily="34" charset="0"/>
                <a:ea typeface="Calibri" panose="020F0502020204030204" pitchFamily="34" charset="0"/>
                <a:cs typeface="Times New Roman" panose="02020603050405020304" pitchFamily="18" charset="0"/>
              </a:rPr>
              <a:t>, A. E., and Weinberg, R. A. (1997) </a:t>
            </a:r>
            <a:r>
              <a:rPr lang="en-GB" i="1" dirty="0">
                <a:latin typeface="Arial" panose="020B0604020202020204" pitchFamily="34" charset="0"/>
                <a:ea typeface="Calibri" panose="020F0502020204030204" pitchFamily="34" charset="0"/>
                <a:cs typeface="Times New Roman" panose="02020603050405020304" pitchFamily="18" charset="0"/>
              </a:rPr>
              <a:t>The classroom observer: Developing observation skills in early childhood settings</a:t>
            </a:r>
            <a:r>
              <a:rPr lang="en-GB" dirty="0">
                <a:latin typeface="Arial" panose="020B0604020202020204" pitchFamily="34" charset="0"/>
                <a:ea typeface="Calibri" panose="020F0502020204030204" pitchFamily="34" charset="0"/>
                <a:cs typeface="Times New Roman" panose="02020603050405020304" pitchFamily="18" charset="0"/>
              </a:rPr>
              <a:t>. New York: Teachers College Press</a:t>
            </a:r>
            <a:r>
              <a:rPr lang="en-GB" dirty="0" smtClean="0">
                <a:latin typeface="Arial" panose="020B0604020202020204" pitchFamily="34" charset="0"/>
                <a:ea typeface="Calibri" panose="020F0502020204030204" pitchFamily="34" charset="0"/>
                <a:cs typeface="Times New Roman" panose="02020603050405020304" pitchFamily="18" charset="0"/>
              </a:rPr>
              <a:t>.</a:t>
            </a:r>
          </a:p>
          <a:p>
            <a:pPr marL="342900" indent="-342900">
              <a:lnSpc>
                <a:spcPct val="150000"/>
              </a:lnSpc>
              <a:buFont typeface="Symbol" panose="05050102010706020507" pitchFamily="18" charset="2"/>
              <a:buChar char=""/>
            </a:pPr>
            <a:r>
              <a:rPr lang="en-GB" dirty="0" err="1"/>
              <a:t>Carr</a:t>
            </a:r>
            <a:r>
              <a:rPr lang="en-GB" dirty="0"/>
              <a:t>, M. (2001) </a:t>
            </a:r>
            <a:r>
              <a:rPr lang="en-GB" i="1" dirty="0"/>
              <a:t>Assessment in Early Childhood Settings: Learning Stories</a:t>
            </a:r>
            <a:r>
              <a:rPr lang="en-GB" dirty="0"/>
              <a:t>. London: SAGE Publications Ltd</a:t>
            </a:r>
            <a:r>
              <a:rPr lang="en-GB" dirty="0" smtClean="0"/>
              <a:t>.</a:t>
            </a:r>
            <a:endParaRPr lang="en-GB" dirty="0" smtClean="0">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50000"/>
              </a:lnSpc>
              <a:spcAft>
                <a:spcPts val="0"/>
              </a:spcAft>
              <a:buFont typeface="Symbol" panose="05050102010706020507" pitchFamily="18" charset="2"/>
              <a:buChar char=""/>
            </a:pPr>
            <a:r>
              <a:rPr lang="en-GB" dirty="0" smtClean="0">
                <a:latin typeface="Arial" panose="020B0604020202020204" pitchFamily="34" charset="0"/>
                <a:ea typeface="Calibri" panose="020F0502020204030204" pitchFamily="34" charset="0"/>
                <a:cs typeface="Times New Roman" panose="02020603050405020304" pitchFamily="18" charset="0"/>
              </a:rPr>
              <a:t>Currie, C., </a:t>
            </a:r>
            <a:r>
              <a:rPr lang="en-GB" dirty="0" err="1" smtClean="0">
                <a:latin typeface="Arial" panose="020B0604020202020204" pitchFamily="34" charset="0"/>
                <a:ea typeface="Calibri" panose="020F0502020204030204" pitchFamily="34" charset="0"/>
                <a:cs typeface="Times New Roman" panose="02020603050405020304" pitchFamily="18" charset="0"/>
              </a:rPr>
              <a:t>Gabhainn</a:t>
            </a:r>
            <a:r>
              <a:rPr lang="en-GB" dirty="0" smtClean="0">
                <a:latin typeface="Arial" panose="020B0604020202020204" pitchFamily="34" charset="0"/>
                <a:ea typeface="Calibri" panose="020F0502020204030204" pitchFamily="34" charset="0"/>
                <a:cs typeface="Times New Roman" panose="02020603050405020304" pitchFamily="18" charset="0"/>
              </a:rPr>
              <a:t>, S., </a:t>
            </a:r>
            <a:r>
              <a:rPr lang="en-GB" dirty="0" err="1" smtClean="0">
                <a:latin typeface="Arial" panose="020B0604020202020204" pitchFamily="34" charset="0"/>
                <a:ea typeface="Calibri" panose="020F0502020204030204" pitchFamily="34" charset="0"/>
                <a:cs typeface="Times New Roman" panose="02020603050405020304" pitchFamily="18" charset="0"/>
              </a:rPr>
              <a:t>Godeau</a:t>
            </a:r>
            <a:r>
              <a:rPr lang="en-GB" dirty="0" smtClean="0">
                <a:latin typeface="Arial" panose="020B0604020202020204" pitchFamily="34" charset="0"/>
                <a:ea typeface="Calibri" panose="020F0502020204030204" pitchFamily="34" charset="0"/>
                <a:cs typeface="Times New Roman" panose="02020603050405020304" pitchFamily="18" charset="0"/>
              </a:rPr>
              <a:t>, E., Roberts, C., Smith, R., Currie, D., Picket, W., </a:t>
            </a:r>
            <a:r>
              <a:rPr lang="en-GB" dirty="0" err="1" smtClean="0">
                <a:latin typeface="Arial" panose="020B0604020202020204" pitchFamily="34" charset="0"/>
                <a:ea typeface="Calibri" panose="020F0502020204030204" pitchFamily="34" charset="0"/>
                <a:cs typeface="Times New Roman" panose="02020603050405020304" pitchFamily="18" charset="0"/>
              </a:rPr>
              <a:t>Ritcher</a:t>
            </a:r>
            <a:r>
              <a:rPr lang="en-GB" dirty="0" smtClean="0">
                <a:latin typeface="Arial" panose="020B0604020202020204" pitchFamily="34" charset="0"/>
                <a:ea typeface="Calibri" panose="020F0502020204030204" pitchFamily="34" charset="0"/>
                <a:cs typeface="Times New Roman" panose="02020603050405020304" pitchFamily="18" charset="0"/>
              </a:rPr>
              <a:t>, M., Morgan, A., and </a:t>
            </a:r>
            <a:r>
              <a:rPr lang="en-GB" dirty="0" err="1" smtClean="0">
                <a:latin typeface="Arial" panose="020B0604020202020204" pitchFamily="34" charset="0"/>
                <a:ea typeface="Calibri" panose="020F0502020204030204" pitchFamily="34" charset="0"/>
                <a:cs typeface="Times New Roman" panose="02020603050405020304" pitchFamily="18" charset="0"/>
              </a:rPr>
              <a:t>Barnekow</a:t>
            </a:r>
            <a:r>
              <a:rPr lang="en-GB" dirty="0" smtClean="0">
                <a:latin typeface="Arial" panose="020B0604020202020204" pitchFamily="34" charset="0"/>
                <a:ea typeface="Calibri" panose="020F0502020204030204" pitchFamily="34" charset="0"/>
                <a:cs typeface="Times New Roman" panose="02020603050405020304" pitchFamily="18" charset="0"/>
              </a:rPr>
              <a:t>, V. (2008) </a:t>
            </a:r>
            <a:r>
              <a:rPr lang="en-GB" i="1" dirty="0" smtClean="0">
                <a:latin typeface="Arial" panose="020B0604020202020204" pitchFamily="34" charset="0"/>
                <a:ea typeface="Calibri" panose="020F0502020204030204" pitchFamily="34" charset="0"/>
                <a:cs typeface="Times New Roman" panose="02020603050405020304" pitchFamily="18" charset="0"/>
              </a:rPr>
              <a:t>inequalities in Young people’s health: HSBC International Report from the 2005/06 Survey</a:t>
            </a:r>
            <a:r>
              <a:rPr lang="en-GB" dirty="0" smtClean="0">
                <a:latin typeface="Arial" panose="020B0604020202020204" pitchFamily="34" charset="0"/>
                <a:ea typeface="Calibri" panose="020F0502020204030204" pitchFamily="34" charset="0"/>
                <a:cs typeface="Times New Roman" panose="02020603050405020304" pitchFamily="18" charset="0"/>
              </a:rPr>
              <a:t>. WHO Policy: London.</a:t>
            </a:r>
          </a:p>
          <a:p>
            <a:pPr marL="342900" lvl="0" indent="-342900">
              <a:lnSpc>
                <a:spcPct val="150000"/>
              </a:lnSpc>
              <a:spcAft>
                <a:spcPts val="0"/>
              </a:spcAft>
              <a:buFont typeface="Symbol" panose="05050102010706020507" pitchFamily="18" charset="2"/>
              <a:buChar char=""/>
            </a:pPr>
            <a:r>
              <a:rPr lang="en-GB" dirty="0" smtClean="0">
                <a:latin typeface="Arial" panose="020B0604020202020204" pitchFamily="34" charset="0"/>
                <a:ea typeface="Calibri" panose="020F0502020204030204" pitchFamily="34" charset="0"/>
                <a:cs typeface="Times New Roman" panose="02020603050405020304" pitchFamily="18" charset="0"/>
              </a:rPr>
              <a:t>Dayton, J. (1996) Examining the Efficacy of Judicial Involvement In Public School Funding Reform, </a:t>
            </a:r>
            <a:r>
              <a:rPr lang="en-GB" i="1" dirty="0" smtClean="0">
                <a:latin typeface="Arial" panose="020B0604020202020204" pitchFamily="34" charset="0"/>
                <a:ea typeface="Calibri" panose="020F0502020204030204" pitchFamily="34" charset="0"/>
                <a:cs typeface="Times New Roman" panose="02020603050405020304" pitchFamily="18" charset="0"/>
              </a:rPr>
              <a:t>Journal of Educational Finance</a:t>
            </a:r>
            <a:r>
              <a:rPr lang="en-GB" dirty="0">
                <a:latin typeface="Arial" panose="020B0604020202020204" pitchFamily="34" charset="0"/>
                <a:ea typeface="Calibri" panose="020F0502020204030204" pitchFamily="34" charset="0"/>
                <a:cs typeface="Times New Roman" panose="02020603050405020304" pitchFamily="18" charset="0"/>
              </a:rPr>
              <a:t>,</a:t>
            </a:r>
            <a:r>
              <a:rPr lang="en-GB" dirty="0" smtClean="0">
                <a:latin typeface="Arial" panose="020B0604020202020204" pitchFamily="34" charset="0"/>
                <a:ea typeface="Calibri" panose="020F0502020204030204" pitchFamily="34" charset="0"/>
                <a:cs typeface="Times New Roman" panose="02020603050405020304" pitchFamily="18" charset="0"/>
              </a:rPr>
              <a:t> 22 (1), pp. 1-27/ </a:t>
            </a:r>
          </a:p>
          <a:p>
            <a:pPr marL="342900" lvl="0" indent="-342900">
              <a:lnSpc>
                <a:spcPct val="150000"/>
              </a:lnSpc>
              <a:spcAft>
                <a:spcPts val="0"/>
              </a:spcAft>
              <a:buFont typeface="Symbol" panose="05050102010706020507" pitchFamily="18" charset="2"/>
              <a:buChar char=""/>
            </a:pPr>
            <a:r>
              <a:rPr lang="en-GB" dirty="0" smtClean="0">
                <a:latin typeface="Arial" panose="020B0604020202020204" pitchFamily="34" charset="0"/>
                <a:ea typeface="Calibri" panose="020F0502020204030204" pitchFamily="34" charset="0"/>
                <a:cs typeface="Times New Roman" panose="02020603050405020304" pitchFamily="18" charset="0"/>
              </a:rPr>
              <a:t>Denman, S. (1998) The health-promoting school: reflections on school-parent links, </a:t>
            </a:r>
            <a:r>
              <a:rPr lang="en-GB" i="1" dirty="0" smtClean="0">
                <a:latin typeface="Arial" panose="020B0604020202020204" pitchFamily="34" charset="0"/>
                <a:ea typeface="Calibri" panose="020F0502020204030204" pitchFamily="34" charset="0"/>
                <a:cs typeface="Times New Roman" panose="02020603050405020304" pitchFamily="18" charset="0"/>
              </a:rPr>
              <a:t>Health Education</a:t>
            </a:r>
            <a:r>
              <a:rPr lang="en-GB" dirty="0" smtClean="0">
                <a:latin typeface="Arial" panose="020B0604020202020204" pitchFamily="34" charset="0"/>
                <a:ea typeface="Calibri" panose="020F0502020204030204" pitchFamily="34" charset="0"/>
                <a:cs typeface="Times New Roman" panose="02020603050405020304" pitchFamily="18" charset="0"/>
              </a:rPr>
              <a:t>, Vol. 98 (2), pp. 55-58.</a:t>
            </a:r>
          </a:p>
          <a:p>
            <a:pPr marL="342900" lvl="0" indent="-342900">
              <a:lnSpc>
                <a:spcPct val="150000"/>
              </a:lnSpc>
              <a:spcAft>
                <a:spcPts val="0"/>
              </a:spcAft>
              <a:buFont typeface="Symbol" panose="05050102010706020507" pitchFamily="18" charset="2"/>
              <a:buChar char=""/>
            </a:pPr>
            <a:r>
              <a:rPr lang="en-GB" dirty="0" smtClean="0">
                <a:latin typeface="Arial" panose="020B0604020202020204" pitchFamily="34" charset="0"/>
                <a:ea typeface="Calibri" panose="020F0502020204030204" pitchFamily="34" charset="0"/>
                <a:cs typeface="Times New Roman" panose="02020603050405020304" pitchFamily="18" charset="0"/>
              </a:rPr>
              <a:t>Dodge</a:t>
            </a:r>
            <a:r>
              <a:rPr lang="en-GB" dirty="0" smtClean="0">
                <a:latin typeface="Arial" panose="020B0604020202020204" pitchFamily="34" charset="0"/>
                <a:ea typeface="Calibri" panose="020F0502020204030204" pitchFamily="34" charset="0"/>
                <a:cs typeface="Times New Roman" panose="02020603050405020304" pitchFamily="18" charset="0"/>
              </a:rPr>
              <a:t>, R., Daly, A. P., </a:t>
            </a:r>
            <a:r>
              <a:rPr lang="en-GB" dirty="0" err="1" smtClean="0">
                <a:latin typeface="Arial" panose="020B0604020202020204" pitchFamily="34" charset="0"/>
                <a:ea typeface="Calibri" panose="020F0502020204030204" pitchFamily="34" charset="0"/>
                <a:cs typeface="Times New Roman" panose="02020603050405020304" pitchFamily="18" charset="0"/>
              </a:rPr>
              <a:t>Huyton</a:t>
            </a:r>
            <a:r>
              <a:rPr lang="en-GB" dirty="0" smtClean="0">
                <a:latin typeface="Arial" panose="020B0604020202020204" pitchFamily="34" charset="0"/>
                <a:ea typeface="Calibri" panose="020F0502020204030204" pitchFamily="34" charset="0"/>
                <a:cs typeface="Times New Roman" panose="02020603050405020304" pitchFamily="18" charset="0"/>
              </a:rPr>
              <a:t>, J., and Sanders, L. D. (2012) The challenge of defining wellbeing, </a:t>
            </a:r>
            <a:r>
              <a:rPr lang="en-GB" i="1" dirty="0" smtClean="0">
                <a:latin typeface="Arial" panose="020B0604020202020204" pitchFamily="34" charset="0"/>
                <a:ea typeface="Calibri" panose="020F0502020204030204" pitchFamily="34" charset="0"/>
                <a:cs typeface="Times New Roman" panose="02020603050405020304" pitchFamily="18" charset="0"/>
              </a:rPr>
              <a:t>International Journal of wellbeing</a:t>
            </a:r>
            <a:r>
              <a:rPr lang="en-GB" dirty="0" smtClean="0">
                <a:latin typeface="Arial" panose="020B0604020202020204" pitchFamily="34" charset="0"/>
                <a:ea typeface="Calibri" panose="020F0502020204030204" pitchFamily="34" charset="0"/>
                <a:cs typeface="Times New Roman" panose="02020603050405020304" pitchFamily="18" charset="0"/>
              </a:rPr>
              <a:t>, 2 (3), pp. 1-32. </a:t>
            </a:r>
          </a:p>
          <a:p>
            <a:pPr marL="342900" lvl="0" indent="-342900">
              <a:lnSpc>
                <a:spcPct val="150000"/>
              </a:lnSpc>
              <a:spcAft>
                <a:spcPts val="0"/>
              </a:spcAft>
              <a:buFont typeface="Symbol" panose="05050102010706020507" pitchFamily="18" charset="2"/>
              <a:buChar char=""/>
            </a:pPr>
            <a:r>
              <a:rPr lang="en-GB" dirty="0" smtClean="0">
                <a:latin typeface="Arial" panose="020B0604020202020204" pitchFamily="34" charset="0"/>
                <a:ea typeface="Calibri" panose="020F0502020204030204" pitchFamily="34" charset="0"/>
                <a:cs typeface="Times New Roman" panose="02020603050405020304" pitchFamily="18" charset="0"/>
              </a:rPr>
              <a:t>Donaldson</a:t>
            </a:r>
            <a:r>
              <a:rPr lang="en-GB" dirty="0">
                <a:latin typeface="Arial" panose="020B0604020202020204" pitchFamily="34" charset="0"/>
                <a:ea typeface="Calibri" panose="020F0502020204030204" pitchFamily="34" charset="0"/>
                <a:cs typeface="Times New Roman" panose="02020603050405020304" pitchFamily="18" charset="0"/>
              </a:rPr>
              <a:t>, G. (2015) ‘Successful Futures 2022’ </a:t>
            </a:r>
            <a:r>
              <a:rPr lang="en-GB"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2"/>
              </a:rPr>
              <a:t>https://gov.wales/sites/default/files/publications/2018-03/successful-futures.pdf</a:t>
            </a:r>
            <a:r>
              <a:rPr lang="en-GB" dirty="0">
                <a:latin typeface="Arial" panose="020B0604020202020204" pitchFamily="34" charset="0"/>
                <a:ea typeface="Calibri" panose="020F0502020204030204" pitchFamily="34" charset="0"/>
                <a:cs typeface="Times New Roman" panose="02020603050405020304" pitchFamily="18" charset="0"/>
              </a:rPr>
              <a:t> [Accessed: 2nd March 2020</a:t>
            </a:r>
            <a:r>
              <a:rPr lang="en-GB" dirty="0" smtClean="0">
                <a:latin typeface="Arial" panose="020B0604020202020204" pitchFamily="34" charset="0"/>
                <a:ea typeface="Calibri" panose="020F0502020204030204" pitchFamily="34" charset="0"/>
                <a:cs typeface="Times New Roman" panose="02020603050405020304" pitchFamily="18" charset="0"/>
              </a:rPr>
              <a:t>].</a:t>
            </a:r>
          </a:p>
          <a:p>
            <a:pPr marL="342900" lvl="0" indent="-342900">
              <a:lnSpc>
                <a:spcPct val="150000"/>
              </a:lnSpc>
              <a:spcAft>
                <a:spcPts val="0"/>
              </a:spcAft>
              <a:buFont typeface="Symbol" panose="05050102010706020507" pitchFamily="18" charset="2"/>
              <a:buChar char=""/>
            </a:pPr>
            <a:r>
              <a:rPr lang="en-GB" dirty="0" err="1" smtClean="0">
                <a:latin typeface="Arial" panose="020B0604020202020204" pitchFamily="34" charset="0"/>
                <a:ea typeface="Calibri" panose="020F0502020204030204" pitchFamily="34" charset="0"/>
                <a:cs typeface="Times New Roman" panose="02020603050405020304" pitchFamily="18" charset="0"/>
              </a:rPr>
              <a:t>Earley</a:t>
            </a:r>
            <a:r>
              <a:rPr lang="en-GB" dirty="0" smtClean="0">
                <a:latin typeface="Arial" panose="020B0604020202020204" pitchFamily="34" charset="0"/>
                <a:ea typeface="Calibri" panose="020F0502020204030204" pitchFamily="34" charset="0"/>
                <a:cs typeface="Times New Roman" panose="02020603050405020304" pitchFamily="18" charset="0"/>
              </a:rPr>
              <a:t>, P., and </a:t>
            </a:r>
            <a:r>
              <a:rPr lang="en-GB" dirty="0" err="1" smtClean="0">
                <a:latin typeface="Arial" panose="020B0604020202020204" pitchFamily="34" charset="0"/>
                <a:ea typeface="Calibri" panose="020F0502020204030204" pitchFamily="34" charset="0"/>
                <a:cs typeface="Times New Roman" panose="02020603050405020304" pitchFamily="18" charset="0"/>
              </a:rPr>
              <a:t>Greany</a:t>
            </a:r>
            <a:r>
              <a:rPr lang="en-GB" dirty="0" smtClean="0">
                <a:latin typeface="Arial" panose="020B0604020202020204" pitchFamily="34" charset="0"/>
                <a:ea typeface="Calibri" panose="020F0502020204030204" pitchFamily="34" charset="0"/>
                <a:cs typeface="Times New Roman" panose="02020603050405020304" pitchFamily="18" charset="0"/>
              </a:rPr>
              <a:t>, T. (2017) </a:t>
            </a:r>
            <a:r>
              <a:rPr lang="en-GB" i="1" dirty="0" smtClean="0">
                <a:latin typeface="Arial" panose="020B0604020202020204" pitchFamily="34" charset="0"/>
                <a:ea typeface="Calibri" panose="020F0502020204030204" pitchFamily="34" charset="0"/>
                <a:cs typeface="Times New Roman" panose="02020603050405020304" pitchFamily="18" charset="0"/>
              </a:rPr>
              <a:t>School leadership and education system reform. </a:t>
            </a:r>
            <a:r>
              <a:rPr lang="en-GB" dirty="0" smtClean="0">
                <a:latin typeface="Arial" panose="020B0604020202020204" pitchFamily="34" charset="0"/>
                <a:ea typeface="Calibri" panose="020F0502020204030204" pitchFamily="34" charset="0"/>
                <a:cs typeface="Times New Roman" panose="02020603050405020304" pitchFamily="18" charset="0"/>
              </a:rPr>
              <a:t>London: Bloomsbury Publishing.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0"/>
              </a:spcAft>
              <a:buFont typeface="Symbol" panose="05050102010706020507" pitchFamily="18" charset="2"/>
              <a:buChar char=""/>
            </a:pPr>
            <a:r>
              <a:rPr lang="en-GB" dirty="0" smtClean="0">
                <a:latin typeface="Arial" panose="020B0604020202020204" pitchFamily="34" charset="0"/>
                <a:ea typeface="Calibri" panose="020F0502020204030204" pitchFamily="34" charset="0"/>
                <a:cs typeface="Times New Roman" panose="02020603050405020304" pitchFamily="18" charset="0"/>
              </a:rPr>
              <a:t>Estyn (2018) ‘A report on </a:t>
            </a:r>
            <a:r>
              <a:rPr lang="en-GB" dirty="0" smtClean="0">
                <a:solidFill>
                  <a:schemeClr val="tx1"/>
                </a:solidFill>
                <a:highlight>
                  <a:srgbClr val="000000"/>
                </a:highlight>
                <a:latin typeface="Arial" panose="020B0604020202020204" pitchFamily="34" charset="0"/>
                <a:ea typeface="Calibri" panose="020F0502020204030204" pitchFamily="34" charset="0"/>
                <a:cs typeface="Times New Roman" panose="02020603050405020304" pitchFamily="18" charset="0"/>
              </a:rPr>
              <a:t>Maes </a:t>
            </a:r>
            <a:r>
              <a:rPr lang="en-GB" dirty="0" err="1" smtClean="0">
                <a:solidFill>
                  <a:schemeClr val="tx1"/>
                </a:solidFill>
                <a:highlight>
                  <a:srgbClr val="000000"/>
                </a:highlight>
                <a:latin typeface="Arial" panose="020B0604020202020204" pitchFamily="34" charset="0"/>
                <a:ea typeface="Calibri" panose="020F0502020204030204" pitchFamily="34" charset="0"/>
                <a:cs typeface="Times New Roman" panose="02020603050405020304" pitchFamily="18" charset="0"/>
              </a:rPr>
              <a:t>yr</a:t>
            </a:r>
            <a:r>
              <a:rPr lang="en-GB" dirty="0" smtClean="0">
                <a:solidFill>
                  <a:schemeClr val="tx1"/>
                </a:solidFill>
                <a:highlight>
                  <a:srgbClr val="000000"/>
                </a:highlight>
                <a:latin typeface="Arial" panose="020B0604020202020204" pitchFamily="34" charset="0"/>
                <a:ea typeface="Calibri" panose="020F0502020204030204" pitchFamily="34" charset="0"/>
                <a:cs typeface="Times New Roman" panose="02020603050405020304" pitchFamily="18" charset="0"/>
              </a:rPr>
              <a:t> Haul</a:t>
            </a:r>
            <a:r>
              <a:rPr lang="en-GB" dirty="0" smtClean="0">
                <a:solidFill>
                  <a:schemeClr val="tx1"/>
                </a:solidFill>
                <a:latin typeface="Arial" panose="020B0604020202020204" pitchFamily="34" charset="0"/>
                <a:ea typeface="Calibri" panose="020F0502020204030204" pitchFamily="34" charset="0"/>
                <a:cs typeface="Times New Roman" panose="02020603050405020304" pitchFamily="18" charset="0"/>
              </a:rPr>
              <a:t> </a:t>
            </a:r>
            <a:r>
              <a:rPr lang="en-GB" dirty="0" smtClean="0">
                <a:latin typeface="Arial" panose="020B0604020202020204" pitchFamily="34" charset="0"/>
                <a:ea typeface="Calibri" panose="020F0502020204030204" pitchFamily="34" charset="0"/>
                <a:cs typeface="Times New Roman" panose="02020603050405020304" pitchFamily="18" charset="0"/>
              </a:rPr>
              <a:t>Primary School’ https://www.estyn.gov.wales/provider/</a:t>
            </a:r>
            <a:r>
              <a:rPr lang="en-GB" dirty="0" smtClean="0">
                <a:solidFill>
                  <a:schemeClr val="tx1"/>
                </a:solidFill>
                <a:highlight>
                  <a:srgbClr val="000000"/>
                </a:highlight>
                <a:latin typeface="Arial" panose="020B0604020202020204" pitchFamily="34" charset="0"/>
                <a:ea typeface="Calibri" panose="020F0502020204030204" pitchFamily="34" charset="0"/>
                <a:cs typeface="Times New Roman" panose="02020603050405020304" pitchFamily="18" charset="0"/>
              </a:rPr>
              <a:t>maes-yr-haul-primary-school</a:t>
            </a:r>
            <a:r>
              <a:rPr lang="en-GB" dirty="0" smtClean="0">
                <a:solidFill>
                  <a:schemeClr val="tx1"/>
                </a:solidFill>
                <a:latin typeface="Arial" panose="020B0604020202020204" pitchFamily="34" charset="0"/>
                <a:ea typeface="Calibri" panose="020F0502020204030204" pitchFamily="34" charset="0"/>
                <a:cs typeface="Times New Roman" panose="02020603050405020304" pitchFamily="18" charset="0"/>
              </a:rPr>
              <a:t> </a:t>
            </a:r>
            <a:r>
              <a:rPr lang="en-GB" dirty="0" smtClean="0">
                <a:latin typeface="Arial" panose="020B0604020202020204" pitchFamily="34" charset="0"/>
                <a:ea typeface="Calibri" panose="020F0502020204030204" pitchFamily="34" charset="0"/>
                <a:cs typeface="Times New Roman" panose="02020603050405020304" pitchFamily="18" charset="0"/>
              </a:rPr>
              <a:t>[Accessed: 2nd March 2020].</a:t>
            </a:r>
          </a:p>
          <a:p>
            <a:pPr marL="342900" lvl="0" indent="-342900">
              <a:lnSpc>
                <a:spcPct val="150000"/>
              </a:lnSpc>
              <a:spcAft>
                <a:spcPts val="0"/>
              </a:spcAft>
              <a:buFont typeface="Symbol" panose="05050102010706020507" pitchFamily="18" charset="2"/>
              <a:buChar char=""/>
            </a:pPr>
            <a:r>
              <a:rPr lang="en-GB" dirty="0" smtClean="0">
                <a:latin typeface="Arial" panose="020B0604020202020204" pitchFamily="34" charset="0"/>
                <a:ea typeface="Calibri" panose="020F0502020204030204" pitchFamily="34" charset="0"/>
                <a:cs typeface="Times New Roman" panose="02020603050405020304" pitchFamily="18" charset="0"/>
              </a:rPr>
              <a:t>Evans, G. W.  (2006) Child development and the physical environment, </a:t>
            </a:r>
            <a:r>
              <a:rPr lang="en-GB" i="1" dirty="0" smtClean="0">
                <a:latin typeface="Arial" panose="020B0604020202020204" pitchFamily="34" charset="0"/>
                <a:ea typeface="Calibri" panose="020F0502020204030204" pitchFamily="34" charset="0"/>
                <a:cs typeface="Times New Roman" panose="02020603050405020304" pitchFamily="18" charset="0"/>
              </a:rPr>
              <a:t>Annual review of psychology</a:t>
            </a:r>
            <a:r>
              <a:rPr lang="en-GB" dirty="0" smtClean="0">
                <a:latin typeface="Arial" panose="020B0604020202020204" pitchFamily="34" charset="0"/>
                <a:ea typeface="Calibri" panose="020F0502020204030204" pitchFamily="34" charset="0"/>
                <a:cs typeface="Times New Roman" panose="02020603050405020304" pitchFamily="18" charset="0"/>
              </a:rPr>
              <a:t>, 57, pp. 423-451.</a:t>
            </a:r>
          </a:p>
          <a:p>
            <a:pPr marL="342900" lvl="0" indent="-342900">
              <a:lnSpc>
                <a:spcPct val="150000"/>
              </a:lnSpc>
              <a:spcAft>
                <a:spcPts val="0"/>
              </a:spcAft>
              <a:buFont typeface="Symbol" panose="05050102010706020507" pitchFamily="18" charset="2"/>
              <a:buChar char=""/>
            </a:pPr>
            <a:r>
              <a:rPr lang="en-GB" dirty="0" smtClean="0">
                <a:latin typeface="Arial" panose="020B0604020202020204" pitchFamily="34" charset="0"/>
                <a:ea typeface="Calibri" panose="020F0502020204030204" pitchFamily="34" charset="0"/>
                <a:cs typeface="Times New Roman" panose="02020603050405020304" pitchFamily="18" charset="0"/>
              </a:rPr>
              <a:t>Flutter, J. (2007) Teacher development and pupil voice, </a:t>
            </a:r>
            <a:r>
              <a:rPr lang="en-GB" i="1" dirty="0" smtClean="0">
                <a:latin typeface="Arial" panose="020B0604020202020204" pitchFamily="34" charset="0"/>
                <a:ea typeface="Calibri" panose="020F0502020204030204" pitchFamily="34" charset="0"/>
                <a:cs typeface="Times New Roman" panose="02020603050405020304" pitchFamily="18" charset="0"/>
              </a:rPr>
              <a:t>The curriculum Journal</a:t>
            </a:r>
            <a:r>
              <a:rPr lang="en-GB" dirty="0" smtClean="0">
                <a:latin typeface="Arial" panose="020B0604020202020204" pitchFamily="34" charset="0"/>
                <a:ea typeface="Calibri" panose="020F0502020204030204" pitchFamily="34" charset="0"/>
                <a:cs typeface="Times New Roman" panose="02020603050405020304" pitchFamily="18" charset="0"/>
              </a:rPr>
              <a:t>, 12 (3), pp. 243-354/ </a:t>
            </a:r>
          </a:p>
          <a:p>
            <a:pPr marL="342900" lvl="0" indent="-342900">
              <a:lnSpc>
                <a:spcPct val="150000"/>
              </a:lnSpc>
              <a:spcAft>
                <a:spcPts val="0"/>
              </a:spcAft>
              <a:buFont typeface="Symbol" panose="05050102010706020507" pitchFamily="18" charset="2"/>
              <a:buChar char=""/>
            </a:pPr>
            <a:r>
              <a:rPr lang="en-GB" dirty="0" smtClean="0">
                <a:latin typeface="Arial" panose="020B0604020202020204" pitchFamily="34" charset="0"/>
                <a:ea typeface="Calibri" panose="020F0502020204030204" pitchFamily="34" charset="0"/>
                <a:cs typeface="Times New Roman" panose="02020603050405020304" pitchFamily="18" charset="0"/>
              </a:rPr>
              <a:t>Green</a:t>
            </a:r>
            <a:r>
              <a:rPr lang="en-GB" dirty="0">
                <a:latin typeface="Arial" panose="020B0604020202020204" pitchFamily="34" charset="0"/>
                <a:ea typeface="Calibri" panose="020F0502020204030204" pitchFamily="34" charset="0"/>
                <a:cs typeface="Times New Roman" panose="02020603050405020304" pitchFamily="18" charset="0"/>
              </a:rPr>
              <a:t>, S., and Hogan, D. (2005) </a:t>
            </a:r>
            <a:r>
              <a:rPr lang="en-GB" i="1" dirty="0">
                <a:latin typeface="Arial" panose="020B0604020202020204" pitchFamily="34" charset="0"/>
                <a:ea typeface="Calibri" panose="020F0502020204030204" pitchFamily="34" charset="0"/>
                <a:cs typeface="Times New Roman" panose="02020603050405020304" pitchFamily="18" charset="0"/>
              </a:rPr>
              <a:t>Researching Children’s Experience: Approaches and Methods.</a:t>
            </a:r>
            <a:r>
              <a:rPr lang="en-GB" dirty="0">
                <a:latin typeface="Arial" panose="020B0604020202020204" pitchFamily="34" charset="0"/>
                <a:ea typeface="Calibri" panose="020F0502020204030204" pitchFamily="34" charset="0"/>
                <a:cs typeface="Times New Roman" panose="02020603050405020304" pitchFamily="18" charset="0"/>
              </a:rPr>
              <a:t> London: Sage Publications </a:t>
            </a:r>
            <a:r>
              <a:rPr lang="en-GB" dirty="0" smtClean="0">
                <a:latin typeface="Arial" panose="020B0604020202020204" pitchFamily="34" charset="0"/>
                <a:ea typeface="Calibri" panose="020F0502020204030204" pitchFamily="34" charset="0"/>
                <a:cs typeface="Times New Roman" panose="02020603050405020304" pitchFamily="18" charset="0"/>
              </a:rPr>
              <a:t>Ltd.</a:t>
            </a:r>
          </a:p>
          <a:p>
            <a:pPr marL="342900" lvl="0" indent="-342900">
              <a:lnSpc>
                <a:spcPct val="150000"/>
              </a:lnSpc>
              <a:spcAft>
                <a:spcPts val="0"/>
              </a:spcAft>
              <a:buFont typeface="Symbol" panose="05050102010706020507" pitchFamily="18" charset="2"/>
              <a:buChar char=""/>
            </a:pPr>
            <a:r>
              <a:rPr lang="en-GB" dirty="0" smtClean="0">
                <a:latin typeface="Arial" panose="020B0604020202020204" pitchFamily="34" charset="0"/>
                <a:ea typeface="Calibri" panose="020F0502020204030204" pitchFamily="34" charset="0"/>
                <a:cs typeface="Times New Roman" panose="02020603050405020304" pitchFamily="18" charset="0"/>
              </a:rPr>
              <a:t>Hayes, D. (2006) School-community links: supporting learning in the middle years, </a:t>
            </a:r>
            <a:r>
              <a:rPr lang="en-GB" i="1" dirty="0" smtClean="0">
                <a:latin typeface="Arial" panose="020B0604020202020204" pitchFamily="34" charset="0"/>
                <a:ea typeface="Calibri" panose="020F0502020204030204" pitchFamily="34" charset="0"/>
                <a:cs typeface="Times New Roman" panose="02020603050405020304" pitchFamily="18" charset="0"/>
              </a:rPr>
              <a:t>Research Paper in Education, </a:t>
            </a:r>
            <a:r>
              <a:rPr lang="en-GB" dirty="0" smtClean="0">
                <a:latin typeface="Arial" panose="020B0604020202020204" pitchFamily="34" charset="0"/>
                <a:ea typeface="Calibri" panose="020F0502020204030204" pitchFamily="34" charset="0"/>
                <a:cs typeface="Times New Roman" panose="02020603050405020304" pitchFamily="18" charset="0"/>
              </a:rPr>
              <a:t>21 (1), pp. 1-17. </a:t>
            </a:r>
          </a:p>
          <a:p>
            <a:pPr marL="342900" lvl="0" indent="-342900">
              <a:lnSpc>
                <a:spcPct val="150000"/>
              </a:lnSpc>
              <a:spcAft>
                <a:spcPts val="0"/>
              </a:spcAft>
              <a:buFont typeface="Symbol" panose="05050102010706020507" pitchFamily="18" charset="2"/>
              <a:buChar char=""/>
            </a:pPr>
            <a:r>
              <a:rPr lang="en-GB" dirty="0" err="1" smtClean="0">
                <a:latin typeface="Arial" panose="020B0604020202020204" pitchFamily="34" charset="0"/>
                <a:ea typeface="Calibri" panose="020F0502020204030204" pitchFamily="34" charset="0"/>
                <a:cs typeface="Times New Roman" panose="02020603050405020304" pitchFamily="18" charset="0"/>
              </a:rPr>
              <a:t>Heymann</a:t>
            </a:r>
            <a:r>
              <a:rPr lang="en-GB" dirty="0" smtClean="0">
                <a:latin typeface="Arial" panose="020B0604020202020204" pitchFamily="34" charset="0"/>
                <a:ea typeface="Calibri" panose="020F0502020204030204" pitchFamily="34" charset="0"/>
                <a:cs typeface="Times New Roman" panose="02020603050405020304" pitchFamily="18" charset="0"/>
              </a:rPr>
              <a:t>, S.J., </a:t>
            </a:r>
            <a:r>
              <a:rPr lang="en-GB" dirty="0" smtClean="0">
                <a:latin typeface="Arial" panose="020B0604020202020204" pitchFamily="34" charset="0"/>
                <a:ea typeface="Calibri" panose="020F0502020204030204" pitchFamily="34" charset="0"/>
                <a:cs typeface="Times New Roman" panose="02020603050405020304" pitchFamily="18" charset="0"/>
              </a:rPr>
              <a:t>and Earle, A. (2000) Low-income parents: how do working conditions affect their opportunity to help school-age children at risk? </a:t>
            </a:r>
            <a:r>
              <a:rPr lang="en-GB" i="1" dirty="0" smtClean="0">
                <a:latin typeface="Arial" panose="020B0604020202020204" pitchFamily="34" charset="0"/>
                <a:ea typeface="Calibri" panose="020F0502020204030204" pitchFamily="34" charset="0"/>
                <a:cs typeface="Times New Roman" panose="02020603050405020304" pitchFamily="18" charset="0"/>
              </a:rPr>
              <a:t>American Educational Research Journal</a:t>
            </a:r>
            <a:r>
              <a:rPr lang="en-GB" dirty="0" smtClean="0">
                <a:latin typeface="Arial" panose="020B0604020202020204" pitchFamily="34" charset="0"/>
                <a:ea typeface="Calibri" panose="020F0502020204030204" pitchFamily="34" charset="0"/>
                <a:cs typeface="Times New Roman" panose="02020603050405020304" pitchFamily="18" charset="0"/>
              </a:rPr>
              <a:t>, 37 (4), pp. 833-848).</a:t>
            </a:r>
          </a:p>
          <a:p>
            <a:pPr marL="342900" lvl="0" indent="-342900">
              <a:lnSpc>
                <a:spcPct val="150000"/>
              </a:lnSpc>
              <a:spcAft>
                <a:spcPts val="0"/>
              </a:spcAft>
              <a:buFont typeface="Symbol" panose="05050102010706020507" pitchFamily="18" charset="2"/>
              <a:buChar char=""/>
            </a:pPr>
            <a:r>
              <a:rPr lang="en-GB" dirty="0" smtClean="0">
                <a:latin typeface="Arial" panose="020B0604020202020204" pitchFamily="34" charset="0"/>
                <a:ea typeface="Calibri" panose="020F0502020204030204" pitchFamily="34" charset="0"/>
                <a:cs typeface="Times New Roman" panose="02020603050405020304" pitchFamily="18" charset="0"/>
              </a:rPr>
              <a:t>Keyes</a:t>
            </a:r>
            <a:r>
              <a:rPr lang="en-GB" dirty="0" smtClean="0">
                <a:latin typeface="Arial" panose="020B0604020202020204" pitchFamily="34" charset="0"/>
                <a:ea typeface="Calibri" panose="020F0502020204030204" pitchFamily="34" charset="0"/>
                <a:cs typeface="Times New Roman" panose="02020603050405020304" pitchFamily="18" charset="0"/>
              </a:rPr>
              <a:t>, C. L. M. (1998) Social Well-being, </a:t>
            </a:r>
            <a:r>
              <a:rPr lang="en-GB" i="1" dirty="0" smtClean="0">
                <a:latin typeface="Arial" panose="020B0604020202020204" pitchFamily="34" charset="0"/>
                <a:ea typeface="Calibri" panose="020F0502020204030204" pitchFamily="34" charset="0"/>
                <a:cs typeface="Times New Roman" panose="02020603050405020304" pitchFamily="18" charset="0"/>
              </a:rPr>
              <a:t>Social Psychology Quarterly</a:t>
            </a:r>
            <a:r>
              <a:rPr lang="en-GB" dirty="0" smtClean="0">
                <a:latin typeface="Arial" panose="020B0604020202020204" pitchFamily="34" charset="0"/>
                <a:ea typeface="Calibri" panose="020F0502020204030204" pitchFamily="34" charset="0"/>
                <a:cs typeface="Times New Roman" panose="02020603050405020304" pitchFamily="18" charset="0"/>
              </a:rPr>
              <a:t>, 61 (2), pp. 121-140. </a:t>
            </a:r>
          </a:p>
          <a:p>
            <a:pPr marL="342900" lvl="0" indent="-342900">
              <a:lnSpc>
                <a:spcPct val="150000"/>
              </a:lnSpc>
              <a:spcAft>
                <a:spcPts val="0"/>
              </a:spcAft>
              <a:buFont typeface="Symbol" panose="05050102010706020507" pitchFamily="18" charset="2"/>
              <a:buChar char=""/>
            </a:pPr>
            <a:r>
              <a:rPr lang="en-GB" dirty="0" err="1" smtClean="0">
                <a:latin typeface="Arial" panose="020B0604020202020204" pitchFamily="34" charset="0"/>
                <a:ea typeface="Calibri" panose="020F0502020204030204" pitchFamily="34" charset="0"/>
                <a:cs typeface="Times New Roman" panose="02020603050405020304" pitchFamily="18" charset="0"/>
              </a:rPr>
              <a:t>Laevers</a:t>
            </a:r>
            <a:r>
              <a:rPr lang="en-GB" dirty="0">
                <a:latin typeface="Arial" panose="020B0604020202020204" pitchFamily="34" charset="0"/>
                <a:ea typeface="Calibri" panose="020F0502020204030204" pitchFamily="34" charset="0"/>
                <a:cs typeface="Times New Roman" panose="02020603050405020304" pitchFamily="18" charset="0"/>
              </a:rPr>
              <a:t>, F. (2002) </a:t>
            </a:r>
            <a:r>
              <a:rPr lang="en-GB" i="1" dirty="0">
                <a:latin typeface="Arial" panose="020B0604020202020204" pitchFamily="34" charset="0"/>
                <a:ea typeface="Calibri" panose="020F0502020204030204" pitchFamily="34" charset="0"/>
                <a:cs typeface="Times New Roman" panose="02020603050405020304" pitchFamily="18" charset="0"/>
              </a:rPr>
              <a:t>A process-oriented Child Monitoring System for Young Children (Experiential education series</a:t>
            </a:r>
            <a:r>
              <a:rPr lang="en-GB" dirty="0">
                <a:latin typeface="Arial" panose="020B0604020202020204" pitchFamily="34" charset="0"/>
                <a:ea typeface="Calibri" panose="020F0502020204030204" pitchFamily="34" charset="0"/>
                <a:cs typeface="Times New Roman" panose="02020603050405020304" pitchFamily="18" charset="0"/>
              </a:rPr>
              <a:t>). New York: Centre for Experiential Education. </a:t>
            </a:r>
            <a:endParaRPr lang="en-GB" dirty="0" smtClean="0">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50000"/>
              </a:lnSpc>
              <a:spcAft>
                <a:spcPts val="0"/>
              </a:spcAft>
              <a:buFont typeface="Symbol" panose="05050102010706020507" pitchFamily="18" charset="2"/>
              <a:buChar char=""/>
            </a:pPr>
            <a:r>
              <a:rPr lang="en-GB" dirty="0" smtClean="0">
                <a:latin typeface="Arial" panose="020B0604020202020204" pitchFamily="34" charset="0"/>
                <a:ea typeface="Calibri" panose="020F0502020204030204" pitchFamily="34" charset="0"/>
                <a:cs typeface="Times New Roman" panose="02020603050405020304" pitchFamily="18" charset="0"/>
              </a:rPr>
              <a:t>Musgrave, J. (2017) </a:t>
            </a:r>
            <a:r>
              <a:rPr lang="en-GB" i="1" dirty="0" smtClean="0">
                <a:latin typeface="Arial" panose="020B0604020202020204" pitchFamily="34" charset="0"/>
                <a:ea typeface="Calibri" panose="020F0502020204030204" pitchFamily="34" charset="0"/>
                <a:cs typeface="Times New Roman" panose="02020603050405020304" pitchFamily="18" charset="0"/>
              </a:rPr>
              <a:t>Supporting children’s health and well-being</a:t>
            </a:r>
            <a:r>
              <a:rPr lang="en-GB" dirty="0" smtClean="0">
                <a:latin typeface="Arial" panose="020B0604020202020204" pitchFamily="34" charset="0"/>
                <a:ea typeface="Calibri" panose="020F0502020204030204" pitchFamily="34" charset="0"/>
                <a:cs typeface="Times New Roman" panose="02020603050405020304" pitchFamily="18" charset="0"/>
              </a:rPr>
              <a:t>. London: SAGE Publications Ltd. </a:t>
            </a:r>
          </a:p>
          <a:p>
            <a:pPr marL="342900" lvl="0" indent="-342900">
              <a:lnSpc>
                <a:spcPct val="150000"/>
              </a:lnSpc>
              <a:spcAft>
                <a:spcPts val="0"/>
              </a:spcAft>
              <a:buFont typeface="Symbol" panose="05050102010706020507" pitchFamily="18" charset="2"/>
              <a:buChar char=""/>
            </a:pPr>
            <a:r>
              <a:rPr lang="en-GB" dirty="0" smtClean="0">
                <a:latin typeface="Arial" panose="020B0604020202020204" pitchFamily="34" charset="0"/>
                <a:ea typeface="Calibri" panose="020F0502020204030204" pitchFamily="34" charset="0"/>
                <a:cs typeface="Times New Roman" panose="02020603050405020304" pitchFamily="18" charset="0"/>
              </a:rPr>
              <a:t>O’Reilly</a:t>
            </a:r>
            <a:r>
              <a:rPr lang="en-GB" dirty="0">
                <a:latin typeface="Arial" panose="020B0604020202020204" pitchFamily="34" charset="0"/>
                <a:ea typeface="Calibri" panose="020F0502020204030204" pitchFamily="34" charset="0"/>
                <a:cs typeface="Times New Roman" panose="02020603050405020304" pitchFamily="18" charset="0"/>
              </a:rPr>
              <a:t>, M., and Dogra, N. (2017) </a:t>
            </a:r>
            <a:r>
              <a:rPr lang="en-GB" i="1" dirty="0">
                <a:latin typeface="Arial" panose="020B0604020202020204" pitchFamily="34" charset="0"/>
                <a:ea typeface="Calibri" panose="020F0502020204030204" pitchFamily="34" charset="0"/>
                <a:cs typeface="Times New Roman" panose="02020603050405020304" pitchFamily="18" charset="0"/>
              </a:rPr>
              <a:t>Interviewing children and young people for research</a:t>
            </a:r>
            <a:r>
              <a:rPr lang="en-GB" dirty="0">
                <a:latin typeface="Arial" panose="020B0604020202020204" pitchFamily="34" charset="0"/>
                <a:ea typeface="Calibri" panose="020F0502020204030204" pitchFamily="34" charset="0"/>
                <a:cs typeface="Times New Roman" panose="02020603050405020304" pitchFamily="18" charset="0"/>
              </a:rPr>
              <a:t>. UK: SAGE Publications</a:t>
            </a:r>
            <a:r>
              <a:rPr lang="en-GB" dirty="0" smtClean="0">
                <a:latin typeface="Arial" panose="020B0604020202020204" pitchFamily="34" charset="0"/>
                <a:ea typeface="Calibri" panose="020F0502020204030204" pitchFamily="34" charset="0"/>
                <a:cs typeface="Times New Roman" panose="02020603050405020304" pitchFamily="18" charset="0"/>
              </a:rPr>
              <a:t>.</a:t>
            </a:r>
          </a:p>
          <a:p>
            <a:pPr marL="342900" lvl="0" indent="-342900">
              <a:lnSpc>
                <a:spcPct val="150000"/>
              </a:lnSpc>
              <a:spcAft>
                <a:spcPts val="0"/>
              </a:spcAft>
              <a:buFont typeface="Symbol" panose="05050102010706020507" pitchFamily="18" charset="2"/>
              <a:buChar char=""/>
            </a:pPr>
            <a:r>
              <a:rPr lang="en-GB" dirty="0" smtClean="0">
                <a:latin typeface="Arial" panose="020B0604020202020204" pitchFamily="34" charset="0"/>
                <a:ea typeface="Calibri" panose="020F0502020204030204" pitchFamily="34" charset="0"/>
                <a:cs typeface="Times New Roman" panose="02020603050405020304" pitchFamily="18" charset="0"/>
              </a:rPr>
              <a:t>Plant</a:t>
            </a:r>
            <a:r>
              <a:rPr lang="en-GB" dirty="0">
                <a:latin typeface="Arial" panose="020B0604020202020204" pitchFamily="34" charset="0"/>
                <a:ea typeface="Calibri" panose="020F0502020204030204" pitchFamily="34" charset="0"/>
                <a:cs typeface="Times New Roman" panose="02020603050405020304" pitchFamily="18" charset="0"/>
              </a:rPr>
              <a:t>, T. (2006) Public sector strategic planning: An emergent approach. </a:t>
            </a:r>
            <a:r>
              <a:rPr lang="en-GB" i="1" dirty="0">
                <a:latin typeface="Arial" panose="020B0604020202020204" pitchFamily="34" charset="0"/>
                <a:ea typeface="Calibri" panose="020F0502020204030204" pitchFamily="34" charset="0"/>
                <a:cs typeface="Times New Roman" panose="02020603050405020304" pitchFamily="18" charset="0"/>
              </a:rPr>
              <a:t>Performance Improvement</a:t>
            </a:r>
            <a:r>
              <a:rPr lang="en-GB" dirty="0">
                <a:latin typeface="Arial" panose="020B0604020202020204" pitchFamily="34" charset="0"/>
                <a:ea typeface="Calibri" panose="020F0502020204030204" pitchFamily="34" charset="0"/>
                <a:cs typeface="Times New Roman" panose="02020603050405020304" pitchFamily="18" charset="0"/>
              </a:rPr>
              <a:t>, 45 (5), </a:t>
            </a:r>
            <a:r>
              <a:rPr lang="en-GB" dirty="0" smtClean="0">
                <a:latin typeface="Arial" panose="020B0604020202020204" pitchFamily="34" charset="0"/>
                <a:ea typeface="Calibri" panose="020F0502020204030204" pitchFamily="34" charset="0"/>
                <a:cs typeface="Times New Roman" panose="02020603050405020304" pitchFamily="18" charset="0"/>
              </a:rPr>
              <a:t>pp.5–7.</a:t>
            </a:r>
          </a:p>
          <a:p>
            <a:pPr marL="342900" lvl="0" indent="-342900">
              <a:lnSpc>
                <a:spcPct val="150000"/>
              </a:lnSpc>
              <a:spcAft>
                <a:spcPts val="0"/>
              </a:spcAft>
              <a:buFont typeface="Symbol" panose="05050102010706020507" pitchFamily="18" charset="2"/>
              <a:buChar char=""/>
            </a:pPr>
            <a:r>
              <a:rPr lang="en-GB" dirty="0" err="1" smtClean="0">
                <a:latin typeface="Arial" panose="020B0604020202020204" pitchFamily="34" charset="0"/>
                <a:ea typeface="Calibri" panose="020F0502020204030204" pitchFamily="34" charset="0"/>
                <a:cs typeface="Times New Roman" panose="02020603050405020304" pitchFamily="18" charset="0"/>
              </a:rPr>
              <a:t>Solari</a:t>
            </a:r>
            <a:r>
              <a:rPr lang="en-GB" dirty="0" smtClean="0">
                <a:latin typeface="Arial" panose="020B0604020202020204" pitchFamily="34" charset="0"/>
                <a:ea typeface="Calibri" panose="020F0502020204030204" pitchFamily="34" charset="0"/>
                <a:cs typeface="Times New Roman" panose="02020603050405020304" pitchFamily="18" charset="0"/>
              </a:rPr>
              <a:t>, C.D., and Mare, R. D.(2012) Housing crowding effects on children’s wellbeing, </a:t>
            </a:r>
            <a:r>
              <a:rPr lang="en-GB" i="1" dirty="0" smtClean="0">
                <a:latin typeface="Arial" panose="020B0604020202020204" pitchFamily="34" charset="0"/>
                <a:ea typeface="Calibri" panose="020F0502020204030204" pitchFamily="34" charset="0"/>
                <a:cs typeface="Times New Roman" panose="02020603050405020304" pitchFamily="18" charset="0"/>
              </a:rPr>
              <a:t>Social Science Research</a:t>
            </a:r>
            <a:r>
              <a:rPr lang="en-GB" dirty="0" smtClean="0">
                <a:latin typeface="Arial" panose="020B0604020202020204" pitchFamily="34" charset="0"/>
                <a:ea typeface="Calibri" panose="020F0502020204030204" pitchFamily="34" charset="0"/>
                <a:cs typeface="Times New Roman" panose="02020603050405020304" pitchFamily="18" charset="0"/>
              </a:rPr>
              <a:t>, 41 (2), pp. 464-476.</a:t>
            </a:r>
          </a:p>
          <a:p>
            <a:pPr marL="342900" lvl="0" indent="-342900">
              <a:lnSpc>
                <a:spcPct val="150000"/>
              </a:lnSpc>
              <a:spcAft>
                <a:spcPts val="0"/>
              </a:spcAft>
              <a:buFont typeface="Symbol" panose="05050102010706020507" pitchFamily="18" charset="2"/>
              <a:buChar char=""/>
            </a:pPr>
            <a:r>
              <a:rPr lang="en-GB" dirty="0" err="1" smtClean="0">
                <a:latin typeface="Arial" panose="020B0604020202020204" pitchFamily="34" charset="0"/>
                <a:ea typeface="Calibri" panose="020F0502020204030204" pitchFamily="34" charset="0"/>
                <a:cs typeface="Times New Roman" panose="02020603050405020304" pitchFamily="18" charset="0"/>
              </a:rPr>
              <a:t>Underdown</a:t>
            </a:r>
            <a:r>
              <a:rPr lang="en-GB" dirty="0">
                <a:latin typeface="Arial" panose="020B0604020202020204" pitchFamily="34" charset="0"/>
                <a:ea typeface="Calibri" panose="020F0502020204030204" pitchFamily="34" charset="0"/>
                <a:cs typeface="Times New Roman" panose="02020603050405020304" pitchFamily="18" charset="0"/>
              </a:rPr>
              <a:t>, A. (2006) </a:t>
            </a:r>
            <a:r>
              <a:rPr lang="en-GB" i="1" dirty="0">
                <a:latin typeface="Arial" panose="020B0604020202020204" pitchFamily="34" charset="0"/>
                <a:ea typeface="Calibri" panose="020F0502020204030204" pitchFamily="34" charset="0"/>
                <a:cs typeface="Times New Roman" panose="02020603050405020304" pitchFamily="18" charset="0"/>
              </a:rPr>
              <a:t>Young children’s health and well-being. </a:t>
            </a:r>
            <a:r>
              <a:rPr lang="en-GB" i="1" dirty="0" smtClean="0">
                <a:latin typeface="Arial" panose="020B0604020202020204" pitchFamily="34" charset="0"/>
                <a:ea typeface="Calibri" panose="020F0502020204030204" pitchFamily="34" charset="0"/>
                <a:cs typeface="Times New Roman" panose="02020603050405020304" pitchFamily="18" charset="0"/>
              </a:rPr>
              <a:t>Maidenhead</a:t>
            </a:r>
            <a:r>
              <a:rPr lang="en-GB" dirty="0" smtClean="0">
                <a:latin typeface="Arial" panose="020B0604020202020204" pitchFamily="34" charset="0"/>
                <a:ea typeface="Calibri" panose="020F0502020204030204" pitchFamily="34" charset="0"/>
                <a:cs typeface="Times New Roman" panose="02020603050405020304" pitchFamily="18" charset="0"/>
              </a:rPr>
              <a:t>. </a:t>
            </a:r>
            <a:r>
              <a:rPr lang="en-GB" dirty="0">
                <a:latin typeface="Arial" panose="020B0604020202020204" pitchFamily="34" charset="0"/>
                <a:ea typeface="Calibri" panose="020F0502020204030204" pitchFamily="34" charset="0"/>
                <a:cs typeface="Times New Roman" panose="02020603050405020304" pitchFamily="18" charset="0"/>
              </a:rPr>
              <a:t>England: Open University Press. </a:t>
            </a:r>
            <a:endParaRPr lang="en-GB" dirty="0" smtClean="0">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50000"/>
              </a:lnSpc>
              <a:spcAft>
                <a:spcPts val="0"/>
              </a:spcAft>
              <a:buFont typeface="Symbol" panose="05050102010706020507" pitchFamily="18" charset="2"/>
              <a:buChar char=""/>
            </a:pPr>
            <a:r>
              <a:rPr lang="en-GB" dirty="0" smtClean="0">
                <a:latin typeface="Arial" panose="020B0604020202020204" pitchFamily="34" charset="0"/>
                <a:ea typeface="Calibri" panose="020F0502020204030204" pitchFamily="34" charset="0"/>
                <a:cs typeface="Times New Roman" panose="02020603050405020304" pitchFamily="18" charset="0"/>
              </a:rPr>
              <a:t>White, P. (2009</a:t>
            </a:r>
            <a:r>
              <a:rPr lang="en-GB" dirty="0">
                <a:latin typeface="Arial" panose="020B0604020202020204" pitchFamily="34" charset="0"/>
                <a:ea typeface="Calibri" panose="020F0502020204030204" pitchFamily="34" charset="0"/>
                <a:cs typeface="Times New Roman" panose="02020603050405020304" pitchFamily="18" charset="0"/>
              </a:rPr>
              <a:t>) </a:t>
            </a:r>
            <a:r>
              <a:rPr lang="en-GB" i="1" dirty="0">
                <a:latin typeface="Arial" panose="020B0604020202020204" pitchFamily="34" charset="0"/>
                <a:ea typeface="Calibri" panose="020F0502020204030204" pitchFamily="34" charset="0"/>
                <a:cs typeface="Times New Roman" panose="02020603050405020304" pitchFamily="18" charset="0"/>
              </a:rPr>
              <a:t>Developing research questions: A guide for social scientists.</a:t>
            </a:r>
            <a:r>
              <a:rPr lang="en-GB" dirty="0">
                <a:latin typeface="Arial" panose="020B0604020202020204" pitchFamily="34" charset="0"/>
                <a:ea typeface="Calibri" panose="020F0502020204030204" pitchFamily="34" charset="0"/>
                <a:cs typeface="Times New Roman" panose="02020603050405020304" pitchFamily="18" charset="0"/>
              </a:rPr>
              <a:t> </a:t>
            </a:r>
            <a:r>
              <a:rPr lang="en-GB" dirty="0" err="1">
                <a:latin typeface="Arial" panose="020B0604020202020204" pitchFamily="34" charset="0"/>
                <a:ea typeface="Calibri" panose="020F0502020204030204" pitchFamily="34" charset="0"/>
                <a:cs typeface="Times New Roman" panose="02020603050405020304" pitchFamily="18" charset="0"/>
              </a:rPr>
              <a:t>Basingtoke</a:t>
            </a:r>
            <a:r>
              <a:rPr lang="en-GB" dirty="0">
                <a:latin typeface="Arial" panose="020B0604020202020204" pitchFamily="34" charset="0"/>
                <a:ea typeface="Calibri" panose="020F0502020204030204" pitchFamily="34" charset="0"/>
                <a:cs typeface="Times New Roman" panose="02020603050405020304" pitchFamily="18" charset="0"/>
              </a:rPr>
              <a:t>, </a:t>
            </a:r>
            <a:r>
              <a:rPr lang="en-GB" dirty="0" err="1">
                <a:latin typeface="Arial" panose="020B0604020202020204" pitchFamily="34" charset="0"/>
                <a:ea typeface="Calibri" panose="020F0502020204030204" pitchFamily="34" charset="0"/>
                <a:cs typeface="Times New Roman" panose="02020603050405020304" pitchFamily="18" charset="0"/>
              </a:rPr>
              <a:t>Hampshite</a:t>
            </a:r>
            <a:r>
              <a:rPr lang="en-GB" dirty="0">
                <a:latin typeface="Arial" panose="020B0604020202020204" pitchFamily="34" charset="0"/>
                <a:ea typeface="Calibri" panose="020F0502020204030204" pitchFamily="34" charset="0"/>
                <a:cs typeface="Times New Roman" panose="02020603050405020304" pitchFamily="18" charset="0"/>
              </a:rPr>
              <a:t>: Palgrave MacMillan.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37338823"/>
      </p:ext>
    </p:extLst>
  </p:cSld>
  <p:clrMapOvr>
    <a:masterClrMapping/>
  </p:clrMapOvr>
  <p:timing>
    <p:tnLst>
      <p:par>
        <p:cTn id="1" dur="indefinite" restart="never" nodeType="tmRoot"/>
      </p:par>
    </p:tn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TM10001104[[fn=Feathered]]</Template>
  <TotalTime>37962</TotalTime>
  <Words>2728</Words>
  <Application>Microsoft Office PowerPoint</Application>
  <PresentationFormat>Widescreen</PresentationFormat>
  <Paragraphs>90</Paragraphs>
  <Slides>10</Slides>
  <Notes>9</Notes>
  <HiddenSlides>0</HiddenSlides>
  <MMClips>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Century Schoolbook</vt:lpstr>
      <vt:lpstr>Corbel</vt:lpstr>
      <vt:lpstr>Symbol</vt:lpstr>
      <vt:lpstr>Times New Roman</vt:lpstr>
      <vt:lpstr>Feathered</vt:lpstr>
      <vt:lpstr>Understanding how the learner, the school and the local community work together to deliver one of the four purposes of the new curriculum.  603 seconds (10.05 minutes). </vt:lpstr>
      <vt:lpstr> Four purposes of the curriculum</vt:lpstr>
      <vt:lpstr> What is the school’s focus?</vt:lpstr>
      <vt:lpstr>How did they identify the need to work together on this particular purpose?</vt:lpstr>
      <vt:lpstr> What are they doing?</vt:lpstr>
      <vt:lpstr> iValueU App</vt:lpstr>
      <vt:lpstr> What is going well?</vt:lpstr>
      <vt:lpstr> What could be improved?</vt:lpstr>
      <vt:lpstr> Conclusion  </vt:lpstr>
      <vt:lpstr> Reference list</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how the learner, the school and the local community work together to deliver one of the four purposes of the new curriculum.</dc:title>
  <dc:creator>katie rhodes</dc:creator>
  <cp:lastModifiedBy>katie rhodes</cp:lastModifiedBy>
  <cp:revision>69</cp:revision>
  <dcterms:created xsi:type="dcterms:W3CDTF">2020-03-05T09:06:28Z</dcterms:created>
  <dcterms:modified xsi:type="dcterms:W3CDTF">2020-04-15T09:26:58Z</dcterms:modified>
</cp:coreProperties>
</file>