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77" r:id="rId5"/>
    <p:sldId id="257" r:id="rId6"/>
    <p:sldId id="407" r:id="rId7"/>
    <p:sldId id="334" r:id="rId8"/>
    <p:sldId id="336" r:id="rId9"/>
    <p:sldId id="391" r:id="rId10"/>
    <p:sldId id="338" r:id="rId11"/>
    <p:sldId id="395" r:id="rId12"/>
    <p:sldId id="396" r:id="rId13"/>
    <p:sldId id="397" r:id="rId14"/>
    <p:sldId id="398" r:id="rId15"/>
    <p:sldId id="340" r:id="rId16"/>
    <p:sldId id="399" r:id="rId17"/>
    <p:sldId id="400" r:id="rId18"/>
    <p:sldId id="401" r:id="rId19"/>
    <p:sldId id="404" r:id="rId20"/>
    <p:sldId id="402" r:id="rId21"/>
    <p:sldId id="403" r:id="rId22"/>
    <p:sldId id="405" r:id="rId23"/>
    <p:sldId id="276" r:id="rId24"/>
    <p:sldId id="278" r:id="rId25"/>
    <p:sldId id="406"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87"/>
    <p:restoredTop sz="94572"/>
  </p:normalViewPr>
  <p:slideViewPr>
    <p:cSldViewPr>
      <p:cViewPr varScale="1">
        <p:scale>
          <a:sx n="102" d="100"/>
          <a:sy n="102" d="100"/>
        </p:scale>
        <p:origin x="172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2/23/26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A07285FB-8AAE-6F4C-BEB7-17087CD293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5632D7-F4B9-924F-9316-9AE0F3071BA8}" type="slidenum">
              <a:rPr lang="en-GB" altLang="en-US"/>
              <a:pPr>
                <a:spcBef>
                  <a:spcPct val="0"/>
                </a:spcBef>
              </a:pPr>
              <a:t>4</a:t>
            </a:fld>
            <a:endParaRPr lang="en-GB" altLang="en-US"/>
          </a:p>
        </p:txBody>
      </p:sp>
      <p:sp>
        <p:nvSpPr>
          <p:cNvPr id="22531" name="Rectangle 2">
            <a:extLst>
              <a:ext uri="{FF2B5EF4-FFF2-40B4-BE49-F238E27FC236}">
                <a16:creationId xmlns:a16="http://schemas.microsoft.com/office/drawing/2014/main" id="{9243AC5D-7A8F-2847-8713-DD3B995078BB}"/>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03C2E775-28B6-8047-89EB-381D30E10B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8006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5</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515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6</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0112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7</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333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8</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7279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9</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5023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10</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6690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11</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3403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6A79B8C-7AC7-654F-953A-E8080D3984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D8B8D-1026-EE40-9438-A1C4783D4B06}" type="slidenum">
              <a:rPr lang="en-GB" altLang="en-US"/>
              <a:pPr>
                <a:spcBef>
                  <a:spcPct val="0"/>
                </a:spcBef>
              </a:pPr>
              <a:t>12</a:t>
            </a:fld>
            <a:endParaRPr lang="en-GB" altLang="en-US"/>
          </a:p>
        </p:txBody>
      </p:sp>
      <p:sp>
        <p:nvSpPr>
          <p:cNvPr id="34819" name="Rectangle 2">
            <a:extLst>
              <a:ext uri="{FF2B5EF4-FFF2-40B4-BE49-F238E27FC236}">
                <a16:creationId xmlns:a16="http://schemas.microsoft.com/office/drawing/2014/main" id="{4DDBC4F9-7D38-2C42-96F0-87D10F02FB5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98827B4-E51C-0E41-8248-B1EC6D7AF6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8857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13</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645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14</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128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15</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5247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16</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0193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17</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59580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18</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8945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tif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f-Tu7OLK3fY?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139952" y="3717032"/>
            <a:ext cx="4896543" cy="749945"/>
          </a:xfrm>
          <a:prstGeom prst="rect">
            <a:avLst/>
          </a:prstGeom>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3: Session 1: </a:t>
            </a:r>
          </a:p>
          <a:p>
            <a:r>
              <a:rPr lang="en-GB" sz="2400" b="1" dirty="0"/>
              <a:t>Central Processing Unit (CPU)</a:t>
            </a:r>
          </a:p>
        </p:txBody>
      </p:sp>
    </p:spTree>
    <p:extLst>
      <p:ext uri="{BB962C8B-B14F-4D97-AF65-F5344CB8AC3E}">
        <p14:creationId xmlns:p14="http://schemas.microsoft.com/office/powerpoint/2010/main" val="3235437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755576" y="1600201"/>
            <a:ext cx="7704856" cy="391703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400" dirty="0"/>
              <a:t>What is CPU?</a:t>
            </a:r>
          </a:p>
          <a:p>
            <a:pPr>
              <a:spcBef>
                <a:spcPct val="0"/>
              </a:spcBef>
            </a:pPr>
            <a:r>
              <a:rPr lang="en-US" altLang="en-US" sz="2400" dirty="0"/>
              <a:t>Purposes of CPU </a:t>
            </a:r>
          </a:p>
          <a:p>
            <a:pPr>
              <a:spcBef>
                <a:spcPct val="0"/>
              </a:spcBef>
            </a:pPr>
            <a:r>
              <a:rPr lang="en-US" altLang="en-US" sz="2400" dirty="0"/>
              <a:t>Components of CPU</a:t>
            </a:r>
          </a:p>
          <a:p>
            <a:pPr>
              <a:spcBef>
                <a:spcPct val="0"/>
              </a:spcBef>
            </a:pPr>
            <a:r>
              <a:rPr lang="en-US" altLang="en-US" sz="2400" dirty="0"/>
              <a:t>Structure of CPU</a:t>
            </a:r>
          </a:p>
          <a:p>
            <a:pPr>
              <a:spcBef>
                <a:spcPct val="0"/>
              </a:spcBef>
            </a:pPr>
            <a:r>
              <a:rPr lang="en-US" altLang="en-US" sz="2400" dirty="0"/>
              <a:t>Functions of CPU</a:t>
            </a:r>
          </a:p>
          <a:p>
            <a:pPr>
              <a:spcBef>
                <a:spcPct val="0"/>
              </a:spcBef>
            </a:pPr>
            <a:r>
              <a:rPr lang="en-US" altLang="en-US" sz="2400" dirty="0"/>
              <a:t>Characteristics vs. Performance of CPU</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BFA80-E259-F7F6-3A62-48CC86CC8B64}"/>
              </a:ext>
            </a:extLst>
          </p:cNvPr>
          <p:cNvSpPr>
            <a:spLocks noGrp="1"/>
          </p:cNvSpPr>
          <p:nvPr>
            <p:ph type="title"/>
          </p:nvPr>
        </p:nvSpPr>
        <p:spPr/>
        <p:txBody>
          <a:bodyPr>
            <a:normAutofit/>
          </a:bodyPr>
          <a:lstStyle/>
          <a:p>
            <a:pPr algn="l"/>
            <a:r>
              <a:rPr lang="en-GB" sz="2800" dirty="0"/>
              <a:t>What is a CPU?</a:t>
            </a:r>
          </a:p>
        </p:txBody>
      </p:sp>
      <p:sp>
        <p:nvSpPr>
          <p:cNvPr id="3" name="Content Placeholder 2">
            <a:extLst>
              <a:ext uri="{FF2B5EF4-FFF2-40B4-BE49-F238E27FC236}">
                <a16:creationId xmlns:a16="http://schemas.microsoft.com/office/drawing/2014/main" id="{A41065AF-8982-7C14-07C8-F389347A852A}"/>
              </a:ext>
            </a:extLst>
          </p:cNvPr>
          <p:cNvSpPr>
            <a:spLocks noGrp="1"/>
          </p:cNvSpPr>
          <p:nvPr>
            <p:ph idx="1"/>
          </p:nvPr>
        </p:nvSpPr>
        <p:spPr/>
        <p:txBody>
          <a:bodyPr>
            <a:normAutofit/>
          </a:bodyPr>
          <a:lstStyle/>
          <a:p>
            <a:r>
              <a:rPr lang="en-GB" sz="2400" dirty="0"/>
              <a:t>In peers, please search on the Internet </a:t>
            </a:r>
            <a:r>
              <a:rPr lang="en-GB" sz="2400"/>
              <a:t>about CPU and </a:t>
            </a:r>
            <a:r>
              <a:rPr lang="en-GB" sz="2400" dirty="0"/>
              <a:t>come up with the best description you can about it.</a:t>
            </a:r>
            <a:br>
              <a:rPr lang="en-GB" sz="2400" dirty="0"/>
            </a:br>
            <a:br>
              <a:rPr lang="en-GB" sz="2400" dirty="0"/>
            </a:br>
            <a:endParaRPr lang="en-GB" sz="2400" dirty="0"/>
          </a:p>
          <a:p>
            <a:pPr algn="r"/>
            <a:endParaRPr lang="en-GB" sz="2400" dirty="0"/>
          </a:p>
          <a:p>
            <a:pPr algn="r"/>
            <a:r>
              <a:rPr lang="en-GB" sz="2400" dirty="0"/>
              <a:t>Take 10 minutes to compete this task</a:t>
            </a:r>
          </a:p>
          <a:p>
            <a:endParaRPr lang="en-GB" sz="2400" dirty="0"/>
          </a:p>
        </p:txBody>
      </p:sp>
    </p:spTree>
    <p:extLst>
      <p:ext uri="{BB962C8B-B14F-4D97-AF65-F5344CB8AC3E}">
        <p14:creationId xmlns:p14="http://schemas.microsoft.com/office/powerpoint/2010/main" val="3030429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EAE62BA-A502-46E4-A9A1-4A695E96F850}"/>
              </a:ext>
            </a:extLst>
          </p:cNvPr>
          <p:cNvSpPr>
            <a:spLocks noGrp="1" noChangeArrowheads="1"/>
          </p:cNvSpPr>
          <p:nvPr>
            <p:ph type="title"/>
          </p:nvPr>
        </p:nvSpPr>
        <p:spPr>
          <a:xfrm>
            <a:off x="827584" y="548680"/>
            <a:ext cx="6992938" cy="504825"/>
          </a:xfrm>
        </p:spPr>
        <p:txBody>
          <a:bodyPr>
            <a:normAutofit fontScale="90000"/>
          </a:bodyPr>
          <a:lstStyle/>
          <a:p>
            <a:pPr>
              <a:defRPr/>
            </a:pPr>
            <a:r>
              <a:rPr lang="en-GB" altLang="en-US" sz="3200" b="1" dirty="0"/>
              <a:t>What is CPU?</a:t>
            </a:r>
            <a:endParaRPr lang="en-US" altLang="en-US" sz="3200" b="1" dirty="0"/>
          </a:p>
        </p:txBody>
      </p:sp>
      <p:sp>
        <p:nvSpPr>
          <p:cNvPr id="12" name="TextBox 11">
            <a:extLst>
              <a:ext uri="{FF2B5EF4-FFF2-40B4-BE49-F238E27FC236}">
                <a16:creationId xmlns:a16="http://schemas.microsoft.com/office/drawing/2014/main" id="{2A495431-3E5E-B147-9ADE-2911EA5A1F6A}"/>
              </a:ext>
            </a:extLst>
          </p:cNvPr>
          <p:cNvSpPr txBox="1">
            <a:spLocks noChangeArrowheads="1"/>
          </p:cNvSpPr>
          <p:nvPr/>
        </p:nvSpPr>
        <p:spPr bwMode="auto">
          <a:xfrm>
            <a:off x="503548" y="1536174"/>
            <a:ext cx="8136903"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gn="just" eaLnBrk="1" hangingPunct="1">
              <a:buFont typeface="Arial" panose="020B0604020202020204" pitchFamily="34" charset="0"/>
              <a:buChar char="•"/>
            </a:pPr>
            <a:r>
              <a:rPr lang="en-IE" altLang="en-US" sz="2000" dirty="0">
                <a:latin typeface="+mj-lt"/>
              </a:rPr>
              <a:t>The CPU is the short form for the Central Processing Unit</a:t>
            </a:r>
          </a:p>
          <a:p>
            <a:pPr marL="457200" indent="-457200" algn="just" eaLnBrk="1" hangingPunct="1">
              <a:buFont typeface="Arial" panose="020B0604020202020204" pitchFamily="34" charset="0"/>
              <a:buChar char="•"/>
            </a:pPr>
            <a:r>
              <a:rPr lang="en-IE" altLang="en-US" sz="2000" dirty="0">
                <a:latin typeface="+mj-lt"/>
              </a:rPr>
              <a:t>It is the main part of the computer, where instructions are processed </a:t>
            </a:r>
          </a:p>
          <a:p>
            <a:pPr marL="457200" indent="-457200" algn="just" eaLnBrk="1" hangingPunct="1">
              <a:buFont typeface="Arial" panose="020B0604020202020204" pitchFamily="34" charset="0"/>
              <a:buChar char="•"/>
            </a:pPr>
            <a:r>
              <a:rPr lang="en-IE" altLang="en-US" sz="2000" dirty="0">
                <a:latin typeface="+mj-lt"/>
              </a:rPr>
              <a:t>The CPU includes the main memory </a:t>
            </a:r>
          </a:p>
          <a:p>
            <a:pPr marL="457200" indent="-457200" algn="just" eaLnBrk="1" hangingPunct="1">
              <a:buFont typeface="Arial" panose="020B0604020202020204" pitchFamily="34" charset="0"/>
              <a:buChar char="•"/>
            </a:pPr>
            <a:r>
              <a:rPr lang="en-IE" altLang="en-US" sz="2000" dirty="0">
                <a:latin typeface="+mj-lt"/>
              </a:rPr>
              <a:t>Now a day’s most modern computers have more than one CPU to provide better speed</a:t>
            </a:r>
          </a:p>
          <a:p>
            <a:pPr marL="457200" indent="-457200" algn="just" eaLnBrk="1" hangingPunct="1">
              <a:buFont typeface="Arial" panose="020B0604020202020204" pitchFamily="34" charset="0"/>
              <a:buChar char="•"/>
            </a:pPr>
            <a:r>
              <a:rPr lang="en-IE" altLang="en-US" sz="2000" dirty="0">
                <a:latin typeface="+mj-lt"/>
              </a:rPr>
              <a:t>CPU is the brain of the computer </a:t>
            </a:r>
          </a:p>
          <a:p>
            <a:pPr marL="457200" indent="-457200" algn="just" eaLnBrk="1" hangingPunct="1">
              <a:buFont typeface="Arial" panose="020B0604020202020204" pitchFamily="34" charset="0"/>
              <a:buChar char="•"/>
            </a:pPr>
            <a:r>
              <a:rPr lang="en-IE" altLang="en-US" sz="2000" dirty="0">
                <a:latin typeface="+mj-lt"/>
              </a:rPr>
              <a:t>CPU is the heart of the digital computer, responsible for reading a programs instruction from memory, executing it, and then control input’s and output’s within the machine</a:t>
            </a:r>
          </a:p>
          <a:p>
            <a:pPr marL="457200" indent="-457200" algn="just" eaLnBrk="1" hangingPunct="1">
              <a:buFont typeface="Arial" panose="020B0604020202020204" pitchFamily="34" charset="0"/>
              <a:buChar char="•"/>
            </a:pPr>
            <a:r>
              <a:rPr lang="en-IE" altLang="en-US" sz="2000" dirty="0">
                <a:latin typeface="+mj-lt"/>
              </a:rPr>
              <a:t>CPU is not usually the memory but holding the instructions and the input/output devices </a:t>
            </a:r>
          </a:p>
        </p:txBody>
      </p:sp>
    </p:spTree>
    <p:extLst>
      <p:ext uri="{BB962C8B-B14F-4D97-AF65-F5344CB8AC3E}">
        <p14:creationId xmlns:p14="http://schemas.microsoft.com/office/powerpoint/2010/main" val="684711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75531" y="167749"/>
            <a:ext cx="6992938" cy="504825"/>
          </a:xfrm>
        </p:spPr>
        <p:txBody>
          <a:bodyPr>
            <a:normAutofit fontScale="90000"/>
          </a:bodyPr>
          <a:lstStyle/>
          <a:p>
            <a:pPr>
              <a:defRPr/>
            </a:pPr>
            <a:r>
              <a:rPr lang="en-GB" altLang="en-US" sz="3200" b="1" dirty="0"/>
              <a:t>Purposes of CPU</a:t>
            </a:r>
            <a:endParaRPr lang="en-US" altLang="en-US" sz="3200" b="1" dirty="0"/>
          </a:p>
        </p:txBody>
      </p:sp>
      <p:sp>
        <p:nvSpPr>
          <p:cNvPr id="29" name="TextBox 28">
            <a:extLst>
              <a:ext uri="{FF2B5EF4-FFF2-40B4-BE49-F238E27FC236}">
                <a16:creationId xmlns:a16="http://schemas.microsoft.com/office/drawing/2014/main" id="{9A944312-DF20-9745-9F54-4630DC54F1BF}"/>
              </a:ext>
            </a:extLst>
          </p:cNvPr>
          <p:cNvSpPr txBox="1">
            <a:spLocks noChangeArrowheads="1"/>
          </p:cNvSpPr>
          <p:nvPr/>
        </p:nvSpPr>
        <p:spPr bwMode="auto">
          <a:xfrm>
            <a:off x="611560" y="683180"/>
            <a:ext cx="7920880"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The purpose of the CPU is to carry out program instructions (each CPU type is designed to understand a specific group of instructions, which is called the </a:t>
            </a:r>
            <a:r>
              <a:rPr lang="en-IE" altLang="en-US" sz="2000" b="1" dirty="0">
                <a:latin typeface="+mn-lt"/>
              </a:rPr>
              <a:t>instructions set</a:t>
            </a:r>
            <a:r>
              <a:rPr lang="en-IE" altLang="en-US" sz="2000" dirty="0">
                <a:latin typeface="+mn-lt"/>
              </a:rPr>
              <a:t>)</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purpose of the CPU is to process data. The CPU is where processes such as calculating, sorting and searching take place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On personal computer and small workstations, the CPU is housed in a single chip called </a:t>
            </a:r>
            <a:r>
              <a:rPr lang="en-IE" altLang="en-US" sz="2000" b="1" dirty="0">
                <a:latin typeface="+mn-lt"/>
              </a:rPr>
              <a:t>microprocessor </a:t>
            </a:r>
          </a:p>
          <a:p>
            <a:pPr marL="342900" indent="-342900" algn="just" eaLnBrk="1" hangingPunct="1">
              <a:buFont typeface="Arial" panose="020B0604020202020204" pitchFamily="34" charset="0"/>
              <a:buChar char="•"/>
            </a:pPr>
            <a:endParaRPr lang="en-IE" altLang="en-US" sz="2000" b="1" dirty="0">
              <a:latin typeface="+mn-lt"/>
            </a:endParaRPr>
          </a:p>
          <a:p>
            <a:pPr marL="342900" indent="-342900" algn="just" eaLnBrk="1" hangingPunct="1">
              <a:buFont typeface="Arial" panose="020B0604020202020204" pitchFamily="34" charset="0"/>
              <a:buChar char="•"/>
            </a:pPr>
            <a:endParaRPr lang="en-IE" altLang="en-US" sz="2000" dirty="0">
              <a:latin typeface="+mn-lt"/>
            </a:endParaRPr>
          </a:p>
          <a:p>
            <a:pPr algn="just" eaLnBrk="1" hangingPunct="1"/>
            <a:endParaRPr lang="en-IE" altLang="en-US" sz="2000" dirty="0">
              <a:latin typeface="+mn-lt"/>
            </a:endParaRPr>
          </a:p>
          <a:p>
            <a:pPr algn="just" eaLnBrk="1" hangingPunct="1"/>
            <a:endParaRPr lang="en-IE" altLang="en-US" sz="2000" dirty="0">
              <a:latin typeface="+mn-lt"/>
            </a:endParaRPr>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pic>
        <p:nvPicPr>
          <p:cNvPr id="30" name="Picture 7" descr="A typical CPU, turned over to show the pins that connect it to the motherboard - click in the centre to zoom in">
            <a:extLst>
              <a:ext uri="{FF2B5EF4-FFF2-40B4-BE49-F238E27FC236}">
                <a16:creationId xmlns:a16="http://schemas.microsoft.com/office/drawing/2014/main" id="{E3FCF1D3-6933-CE45-82FB-7BF69CFD5A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8830" y="3860800"/>
            <a:ext cx="3553258" cy="1728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3" name="Group 11">
            <a:extLst>
              <a:ext uri="{FF2B5EF4-FFF2-40B4-BE49-F238E27FC236}">
                <a16:creationId xmlns:a16="http://schemas.microsoft.com/office/drawing/2014/main" id="{8D0075AA-3C89-DB46-A6DB-996D3D5C1FC9}"/>
              </a:ext>
            </a:extLst>
          </p:cNvPr>
          <p:cNvGrpSpPr>
            <a:grpSpLocks/>
          </p:cNvGrpSpPr>
          <p:nvPr/>
        </p:nvGrpSpPr>
        <p:grpSpPr bwMode="auto">
          <a:xfrm>
            <a:off x="1303831" y="3860800"/>
            <a:ext cx="6508257" cy="1728440"/>
            <a:chOff x="1303181" y="3861048"/>
            <a:chExt cx="6509179" cy="1728297"/>
          </a:xfrm>
        </p:grpSpPr>
        <p:pic>
          <p:nvPicPr>
            <p:cNvPr id="34" name="Picture 7" descr="A typical CPU, turned over to show the pins that connect it to the motherboard - click in the centre to zoom in">
              <a:extLst>
                <a:ext uri="{FF2B5EF4-FFF2-40B4-BE49-F238E27FC236}">
                  <a16:creationId xmlns:a16="http://schemas.microsoft.com/office/drawing/2014/main" id="{814B3038-4FF3-784B-B414-BEA083BC4E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8598" y="3861048"/>
              <a:ext cx="3553762" cy="1728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 name="TextBox 34">
              <a:extLst>
                <a:ext uri="{FF2B5EF4-FFF2-40B4-BE49-F238E27FC236}">
                  <a16:creationId xmlns:a16="http://schemas.microsoft.com/office/drawing/2014/main" id="{1B372852-2E64-B646-8854-F5C826E5E4A9}"/>
                </a:ext>
              </a:extLst>
            </p:cNvPr>
            <p:cNvSpPr txBox="1"/>
            <p:nvPr/>
          </p:nvSpPr>
          <p:spPr bwMode="auto">
            <a:xfrm>
              <a:off x="1303181" y="4460879"/>
              <a:ext cx="2299026" cy="1090522"/>
            </a:xfrm>
            <a:prstGeom prst="rect">
              <a:avLst/>
            </a:prstGeom>
            <a:solidFill>
              <a:schemeClr val="accent1">
                <a:lumMod val="20000"/>
                <a:lumOff val="80000"/>
              </a:schemeClr>
            </a:solidFill>
          </p:spPr>
          <p:txBody>
            <a:bodyPr wrap="none">
              <a:spAutoFit/>
            </a:bodyPr>
            <a:lstStyle/>
            <a:p>
              <a:pPr>
                <a:defRPr/>
              </a:pPr>
              <a:r>
                <a:rPr lang="en-GB" sz="1600" dirty="0">
                  <a:latin typeface="Arial" pitchFamily="34" charset="0"/>
                  <a:cs typeface="Arial" pitchFamily="34" charset="0"/>
                </a:rPr>
                <a:t>A typical modern CPU</a:t>
              </a:r>
            </a:p>
            <a:p>
              <a:pPr>
                <a:defRPr/>
              </a:pPr>
              <a:r>
                <a:rPr lang="en-GB" sz="1600" dirty="0">
                  <a:latin typeface="Arial" pitchFamily="34" charset="0"/>
                  <a:cs typeface="Arial" pitchFamily="34" charset="0"/>
                </a:rPr>
                <a:t>design showing the</a:t>
              </a:r>
            </a:p>
            <a:p>
              <a:pPr>
                <a:defRPr/>
              </a:pPr>
              <a:r>
                <a:rPr lang="en-GB" sz="1600" dirty="0">
                  <a:latin typeface="Arial" pitchFamily="34" charset="0"/>
                  <a:cs typeface="Arial" pitchFamily="34" charset="0"/>
                </a:rPr>
                <a:t>pins that connect it</a:t>
              </a:r>
            </a:p>
            <a:p>
              <a:pPr>
                <a:defRPr/>
              </a:pPr>
              <a:r>
                <a:rPr lang="en-GB" sz="1600" dirty="0">
                  <a:latin typeface="Arial" pitchFamily="34" charset="0"/>
                  <a:cs typeface="Arial" pitchFamily="34" charset="0"/>
                </a:rPr>
                <a:t>to the motherboard</a:t>
              </a:r>
            </a:p>
          </p:txBody>
        </p:sp>
        <p:sp>
          <p:nvSpPr>
            <p:cNvPr id="36" name="Right Arrow 35">
              <a:extLst>
                <a:ext uri="{FF2B5EF4-FFF2-40B4-BE49-F238E27FC236}">
                  <a16:creationId xmlns:a16="http://schemas.microsoft.com/office/drawing/2014/main" id="{6B4645D8-A531-9241-A3FC-64F047FA652F}"/>
                </a:ext>
              </a:extLst>
            </p:cNvPr>
            <p:cNvSpPr/>
            <p:nvPr/>
          </p:nvSpPr>
          <p:spPr bwMode="auto">
            <a:xfrm>
              <a:off x="3728297" y="4757787"/>
              <a:ext cx="530300" cy="2936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Tree>
    <p:extLst>
      <p:ext uri="{BB962C8B-B14F-4D97-AF65-F5344CB8AC3E}">
        <p14:creationId xmlns:p14="http://schemas.microsoft.com/office/powerpoint/2010/main" val="332717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dissolve">
                                      <p:cBhvr>
                                        <p:cTn id="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What is Microprocessor? </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28" name="TextBox 27">
            <a:extLst>
              <a:ext uri="{FF2B5EF4-FFF2-40B4-BE49-F238E27FC236}">
                <a16:creationId xmlns:a16="http://schemas.microsoft.com/office/drawing/2014/main" id="{3C94DE2D-2FE5-F040-9287-188A9DA8A884}"/>
              </a:ext>
            </a:extLst>
          </p:cNvPr>
          <p:cNvSpPr txBox="1">
            <a:spLocks noChangeArrowheads="1"/>
          </p:cNvSpPr>
          <p:nvPr/>
        </p:nvSpPr>
        <p:spPr bwMode="auto">
          <a:xfrm>
            <a:off x="765175" y="1772816"/>
            <a:ext cx="755124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400" dirty="0">
                <a:latin typeface="+mn-lt"/>
              </a:rPr>
              <a:t>Microprocessor is the small computerised devices such as washing machines have small specialised CPUs known as microprocessor </a:t>
            </a:r>
          </a:p>
          <a:p>
            <a:pPr marL="342900" indent="-342900" algn="just" eaLnBrk="1" hangingPunct="1">
              <a:buFont typeface="Arial" panose="020B0604020202020204" pitchFamily="34" charset="0"/>
              <a:buChar char="•"/>
            </a:pPr>
            <a:endParaRPr lang="en-IE" altLang="en-US" sz="2400" dirty="0">
              <a:latin typeface="+mn-lt"/>
            </a:endParaRPr>
          </a:p>
          <a:p>
            <a:pPr marL="342900" indent="-342900" algn="just" eaLnBrk="1" hangingPunct="1">
              <a:buFont typeface="Arial" panose="020B0604020202020204" pitchFamily="34" charset="0"/>
              <a:buChar char="•"/>
            </a:pPr>
            <a:r>
              <a:rPr lang="en-IE" altLang="en-US" sz="2400" dirty="0">
                <a:latin typeface="+mn-lt"/>
              </a:rPr>
              <a:t>It is an integrated circuit as a single unit, which includes all that the CPU needs excluding main memory </a:t>
            </a:r>
          </a:p>
        </p:txBody>
      </p:sp>
    </p:spTree>
    <p:extLst>
      <p:ext uri="{BB962C8B-B14F-4D97-AF65-F5344CB8AC3E}">
        <p14:creationId xmlns:p14="http://schemas.microsoft.com/office/powerpoint/2010/main" val="3228633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1048407" y="1136476"/>
            <a:ext cx="7272808"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There are huge variations in CPU designs but most will share the following key components </a:t>
            </a:r>
          </a:p>
          <a:p>
            <a:pPr marL="342900" indent="-342900" algn="just" eaLnBrk="1" hangingPunct="1">
              <a:buFont typeface="Arial" panose="020B0604020202020204" pitchFamily="34" charset="0"/>
              <a:buChar char="•"/>
            </a:pPr>
            <a:endParaRPr lang="en-IE" altLang="en-US" sz="2400" dirty="0">
              <a:latin typeface="+mn-lt"/>
            </a:endParaRPr>
          </a:p>
          <a:p>
            <a:pPr marL="342900" indent="-342900" algn="just" eaLnBrk="1" hangingPunct="1">
              <a:buFont typeface="Arial" panose="020B0604020202020204" pitchFamily="34" charset="0"/>
              <a:buChar char="•"/>
            </a:pPr>
            <a:r>
              <a:rPr lang="en-IE" altLang="en-US" sz="2400" dirty="0">
                <a:latin typeface="+mn-lt"/>
              </a:rPr>
              <a:t>An </a:t>
            </a:r>
            <a:r>
              <a:rPr lang="en-IE" altLang="en-US" sz="2400" b="1" dirty="0">
                <a:latin typeface="+mn-lt"/>
              </a:rPr>
              <a:t>electronic clock</a:t>
            </a:r>
          </a:p>
          <a:p>
            <a:pPr marL="342900" indent="-342900" algn="just" eaLnBrk="1" hangingPunct="1">
              <a:buFont typeface="Arial" panose="020B0604020202020204" pitchFamily="34" charset="0"/>
              <a:buChar char="•"/>
            </a:pPr>
            <a:r>
              <a:rPr lang="en-IE" altLang="en-US" sz="2400" dirty="0">
                <a:latin typeface="+mn-lt"/>
              </a:rPr>
              <a:t>The </a:t>
            </a:r>
            <a:r>
              <a:rPr lang="en-IE" altLang="en-US" sz="2400" b="1" dirty="0">
                <a:latin typeface="+mn-lt"/>
              </a:rPr>
              <a:t>Control unit </a:t>
            </a:r>
          </a:p>
          <a:p>
            <a:pPr marL="342900" indent="-342900" algn="just" eaLnBrk="1" hangingPunct="1">
              <a:buFont typeface="Arial" panose="020B0604020202020204" pitchFamily="34" charset="0"/>
              <a:buChar char="•"/>
            </a:pPr>
            <a:r>
              <a:rPr lang="en-IE" altLang="en-US" sz="2400" dirty="0">
                <a:latin typeface="+mn-lt"/>
              </a:rPr>
              <a:t>An </a:t>
            </a:r>
            <a:r>
              <a:rPr lang="en-IE" altLang="en-US" sz="2400" b="1" dirty="0">
                <a:latin typeface="+mn-lt"/>
              </a:rPr>
              <a:t>Instruction unit, </a:t>
            </a:r>
            <a:r>
              <a:rPr lang="en-IE" altLang="en-US" sz="2400" dirty="0">
                <a:latin typeface="+mn-lt"/>
              </a:rPr>
              <a:t>which consists of: </a:t>
            </a:r>
          </a:p>
          <a:p>
            <a:pPr algn="just" eaLnBrk="1" hangingPunct="1"/>
            <a:r>
              <a:rPr lang="en-IE" altLang="en-US" sz="2400" dirty="0">
                <a:latin typeface="+mn-lt"/>
              </a:rPr>
              <a:t>	- The </a:t>
            </a:r>
            <a:r>
              <a:rPr lang="en-IE" altLang="en-US" sz="2400" b="1" dirty="0">
                <a:latin typeface="+mn-lt"/>
              </a:rPr>
              <a:t>arithmetic logic unit (ALU)</a:t>
            </a:r>
          </a:p>
          <a:p>
            <a:pPr algn="just" eaLnBrk="1" hangingPunct="1"/>
            <a:r>
              <a:rPr lang="en-IE" altLang="en-US" sz="2400" b="1" dirty="0">
                <a:latin typeface="+mn-lt"/>
              </a:rPr>
              <a:t>	</a:t>
            </a:r>
            <a:r>
              <a:rPr lang="en-IE" altLang="en-US" sz="2400" dirty="0">
                <a:latin typeface="+mn-lt"/>
              </a:rPr>
              <a:t>- The </a:t>
            </a:r>
            <a:r>
              <a:rPr lang="en-IE" altLang="en-US" sz="2400" b="1" dirty="0">
                <a:latin typeface="+mn-lt"/>
              </a:rPr>
              <a:t>floating point unit (FPU) </a:t>
            </a:r>
            <a:r>
              <a:rPr lang="en-IE" altLang="en-US" sz="2400" dirty="0">
                <a:latin typeface="+mn-lt"/>
              </a:rPr>
              <a:t>and </a:t>
            </a:r>
          </a:p>
          <a:p>
            <a:pPr algn="just" eaLnBrk="1" hangingPunct="1"/>
            <a:r>
              <a:rPr lang="en-IE" altLang="en-US" sz="2400" dirty="0">
                <a:latin typeface="+mn-lt"/>
              </a:rPr>
              <a:t>	- Various </a:t>
            </a:r>
            <a:r>
              <a:rPr lang="en-IE" altLang="en-US" sz="2400" b="1" dirty="0">
                <a:latin typeface="+mn-lt"/>
              </a:rPr>
              <a:t>registers </a:t>
            </a:r>
            <a:r>
              <a:rPr lang="en-IE" altLang="en-US" sz="2400" dirty="0">
                <a:latin typeface="+mn-lt"/>
              </a:rPr>
              <a:t>such as the </a:t>
            </a:r>
            <a:r>
              <a:rPr lang="en-IE" altLang="en-US" sz="2400" b="1" dirty="0">
                <a:latin typeface="+mn-lt"/>
              </a:rPr>
              <a:t>accumulator</a:t>
            </a:r>
          </a:p>
          <a:p>
            <a:pPr marL="342900" indent="-342900" algn="just" eaLnBrk="1" hangingPunct="1">
              <a:buFont typeface="Arial" panose="020B0604020202020204" pitchFamily="34" charset="0"/>
              <a:buChar char="•"/>
            </a:pPr>
            <a:endParaRPr lang="en-IE" altLang="en-US" sz="2400" b="1" dirty="0">
              <a:latin typeface="+mn-lt"/>
            </a:endParaRPr>
          </a:p>
          <a:p>
            <a:pPr marL="342900" indent="-342900" algn="just" eaLnBrk="1" hangingPunct="1">
              <a:buFont typeface="Arial" panose="020B0604020202020204" pitchFamily="34" charset="0"/>
              <a:buChar char="•"/>
            </a:pPr>
            <a:r>
              <a:rPr lang="en-IE" altLang="en-US" sz="2400" dirty="0">
                <a:latin typeface="+mn-lt"/>
              </a:rPr>
              <a:t>Various </a:t>
            </a:r>
            <a:r>
              <a:rPr lang="en-IE" altLang="en-US" sz="2400" b="1" dirty="0">
                <a:latin typeface="+mn-lt"/>
              </a:rPr>
              <a:t>buses </a:t>
            </a:r>
          </a:p>
          <a:p>
            <a:pPr marL="342900" indent="-342900" algn="just" eaLnBrk="1" hangingPunct="1">
              <a:buFont typeface="Arial" panose="020B0604020202020204" pitchFamily="34" charset="0"/>
              <a:buChar char="•"/>
            </a:pPr>
            <a:r>
              <a:rPr lang="en-IE" altLang="en-US" sz="2400" dirty="0">
                <a:latin typeface="+mn-lt"/>
              </a:rPr>
              <a:t>The </a:t>
            </a:r>
            <a:r>
              <a:rPr lang="en-IE" altLang="en-US" sz="2400" b="1" dirty="0">
                <a:latin typeface="+mn-lt"/>
              </a:rPr>
              <a:t>bus management unit </a:t>
            </a:r>
            <a:endParaRPr lang="en-IE" altLang="en-US" sz="2400" dirty="0"/>
          </a:p>
        </p:txBody>
      </p:sp>
    </p:spTree>
    <p:extLst>
      <p:ext uri="{BB962C8B-B14F-4D97-AF65-F5344CB8AC3E}">
        <p14:creationId xmlns:p14="http://schemas.microsoft.com/office/powerpoint/2010/main" val="1916610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Electronic Clock</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765174" y="1136476"/>
            <a:ext cx="7556041"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400" dirty="0">
                <a:latin typeface="+mn-lt"/>
              </a:rPr>
              <a:t>An electronic clock regulates the rate at which CPU runs and synchronises all the various computer components </a:t>
            </a:r>
          </a:p>
          <a:p>
            <a:pPr marL="342900" indent="-342900" algn="just" eaLnBrk="1" hangingPunct="1">
              <a:buFont typeface="Arial" panose="020B0604020202020204" pitchFamily="34" charset="0"/>
              <a:buChar char="•"/>
            </a:pPr>
            <a:endParaRPr lang="en-IE" altLang="en-US" sz="2400" dirty="0">
              <a:latin typeface="+mn-lt"/>
            </a:endParaRPr>
          </a:p>
          <a:p>
            <a:pPr marL="342900" indent="-342900" algn="just" eaLnBrk="1" hangingPunct="1">
              <a:buFont typeface="Arial" panose="020B0604020202020204" pitchFamily="34" charset="0"/>
              <a:buChar char="•"/>
            </a:pPr>
            <a:r>
              <a:rPr lang="en-IE" altLang="en-US" sz="2400" dirty="0">
                <a:latin typeface="+mn-lt"/>
              </a:rPr>
              <a:t>The higher the clock frequency, the more instructions the CPU can execute per second </a:t>
            </a:r>
          </a:p>
          <a:p>
            <a:pPr marL="342900" indent="-342900" algn="just" eaLnBrk="1" hangingPunct="1">
              <a:buFont typeface="Arial" panose="020B0604020202020204" pitchFamily="34" charset="0"/>
              <a:buChar char="•"/>
            </a:pPr>
            <a:endParaRPr lang="en-IE" altLang="en-US" sz="2400" dirty="0">
              <a:latin typeface="+mn-lt"/>
            </a:endParaRPr>
          </a:p>
          <a:p>
            <a:pPr marL="342900" indent="-342900" algn="just" eaLnBrk="1" hangingPunct="1">
              <a:buFont typeface="Arial" panose="020B0604020202020204" pitchFamily="34" charset="0"/>
              <a:buChar char="•"/>
            </a:pPr>
            <a:r>
              <a:rPr lang="en-IE" altLang="en-US" sz="2400" dirty="0">
                <a:latin typeface="+mn-lt"/>
              </a:rPr>
              <a:t>The speed of the clock (and therefore the speed of the CPU) is measured in Megahertz (MHz)</a:t>
            </a:r>
            <a:endParaRPr lang="en-IE" altLang="en-US" sz="2400" dirty="0"/>
          </a:p>
        </p:txBody>
      </p:sp>
    </p:spTree>
    <p:extLst>
      <p:ext uri="{BB962C8B-B14F-4D97-AF65-F5344CB8AC3E}">
        <p14:creationId xmlns:p14="http://schemas.microsoft.com/office/powerpoint/2010/main" val="116651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The Control Unit</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1136476"/>
            <a:ext cx="8064895"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dirty="0">
                <a:latin typeface="+mn-lt"/>
              </a:rPr>
              <a:t>The control unit performs the tasks of: </a:t>
            </a:r>
          </a:p>
          <a:p>
            <a:pPr algn="just"/>
            <a:r>
              <a:rPr lang="en-IE" altLang="en-US" dirty="0">
                <a:latin typeface="+mn-lt"/>
              </a:rPr>
              <a:t>	- </a:t>
            </a:r>
            <a:r>
              <a:rPr lang="en-IE" altLang="en-US" b="1" dirty="0">
                <a:latin typeface="+mn-lt"/>
              </a:rPr>
              <a:t>Fetching </a:t>
            </a:r>
            <a:r>
              <a:rPr lang="en-IE" altLang="en-US" dirty="0">
                <a:latin typeface="+mn-lt"/>
              </a:rPr>
              <a:t>instructions from memory </a:t>
            </a:r>
          </a:p>
          <a:p>
            <a:pPr algn="just"/>
            <a:r>
              <a:rPr lang="en-IE" altLang="en-US" dirty="0">
                <a:latin typeface="+mn-lt"/>
              </a:rPr>
              <a:t>	- </a:t>
            </a:r>
            <a:r>
              <a:rPr lang="en-IE" altLang="en-US" b="1" dirty="0">
                <a:latin typeface="+mn-lt"/>
              </a:rPr>
              <a:t>Decoding </a:t>
            </a:r>
            <a:r>
              <a:rPr lang="en-IE" altLang="en-US" dirty="0">
                <a:latin typeface="+mn-lt"/>
              </a:rPr>
              <a:t>the instructions and </a:t>
            </a:r>
          </a:p>
          <a:p>
            <a:pPr marL="1257300" lvl="2" indent="-342900" algn="just">
              <a:buFontTx/>
              <a:buChar char="-"/>
            </a:pPr>
            <a:r>
              <a:rPr lang="en-IE" altLang="en-US" dirty="0">
                <a:latin typeface="+mn-lt"/>
              </a:rPr>
              <a:t>Managing the </a:t>
            </a:r>
            <a:r>
              <a:rPr lang="en-IE" altLang="en-US" b="1" dirty="0">
                <a:latin typeface="+mn-lt"/>
              </a:rPr>
              <a:t>execution </a:t>
            </a:r>
            <a:r>
              <a:rPr lang="en-IE" altLang="en-US" dirty="0">
                <a:latin typeface="+mn-lt"/>
              </a:rPr>
              <a:t>of instructions and the storing of the results</a:t>
            </a:r>
          </a:p>
          <a:p>
            <a:pPr marL="1257300" lvl="2" indent="-342900" algn="just">
              <a:buFontTx/>
              <a:buChar char="-"/>
            </a:pPr>
            <a:r>
              <a:rPr lang="en-IE" altLang="en-US" b="1" dirty="0">
                <a:latin typeface="+mn-lt"/>
              </a:rPr>
              <a:t>Store: </a:t>
            </a:r>
            <a:r>
              <a:rPr lang="en-IE" altLang="en-US" dirty="0">
                <a:latin typeface="+mn-lt"/>
              </a:rPr>
              <a:t>CPU giving feedback after execution of an instruction</a:t>
            </a:r>
            <a:endParaRPr lang="en-IE" altLang="en-US" b="1" dirty="0">
              <a:latin typeface="+mn-lt"/>
            </a:endParaRPr>
          </a:p>
          <a:p>
            <a:pPr algn="just" eaLnBrk="1" hangingPunct="1"/>
            <a:endParaRPr lang="en-IE" altLang="en-US" dirty="0">
              <a:latin typeface="+mn-lt"/>
            </a:endParaRPr>
          </a:p>
          <a:p>
            <a:pPr marL="342900" indent="-342900" algn="just" eaLnBrk="1" hangingPunct="1">
              <a:buFont typeface="Arial" panose="020B0604020202020204" pitchFamily="34" charset="0"/>
              <a:buChar char="•"/>
            </a:pPr>
            <a:r>
              <a:rPr lang="en-IE" altLang="en-US" dirty="0">
                <a:latin typeface="+mn-lt"/>
              </a:rPr>
              <a:t>The control unit (CU) perform these tasks by controlling the links between the other components of the CPU </a:t>
            </a:r>
          </a:p>
          <a:p>
            <a:pPr marL="342900" indent="-342900" algn="just" eaLnBrk="1" hangingPunct="1">
              <a:buFont typeface="Arial" panose="020B0604020202020204" pitchFamily="34" charset="0"/>
              <a:buChar char="•"/>
            </a:pPr>
            <a:endParaRPr lang="en-IE" altLang="en-US" dirty="0">
              <a:latin typeface="+mn-lt"/>
            </a:endParaRPr>
          </a:p>
          <a:p>
            <a:pPr marL="342900" indent="-342900" algn="just" eaLnBrk="1" hangingPunct="1">
              <a:buFont typeface="Arial" panose="020B0604020202020204" pitchFamily="34" charset="0"/>
              <a:buChar char="•"/>
            </a:pPr>
            <a:r>
              <a:rPr lang="en-IE" altLang="en-US" dirty="0">
                <a:latin typeface="+mn-lt"/>
              </a:rPr>
              <a:t>CU also contains various registers such as: </a:t>
            </a:r>
          </a:p>
          <a:p>
            <a:pPr marL="1257300" lvl="2" indent="-342900" algn="just">
              <a:buFontTx/>
              <a:buChar char="-"/>
            </a:pPr>
            <a:r>
              <a:rPr lang="en-IE" altLang="en-US" dirty="0">
                <a:latin typeface="+mn-lt"/>
              </a:rPr>
              <a:t>The </a:t>
            </a:r>
            <a:r>
              <a:rPr lang="en-IE" altLang="en-US" b="1" dirty="0">
                <a:latin typeface="+mn-lt"/>
              </a:rPr>
              <a:t>Program Counter</a:t>
            </a:r>
            <a:r>
              <a:rPr lang="en-IE" altLang="en-US" dirty="0">
                <a:latin typeface="+mn-lt"/>
              </a:rPr>
              <a:t>, which stores the memory address of the next instruction</a:t>
            </a:r>
          </a:p>
          <a:p>
            <a:pPr marL="1257300" lvl="2" indent="-342900" algn="just">
              <a:buFontTx/>
              <a:buChar char="-"/>
            </a:pPr>
            <a:r>
              <a:rPr lang="en-IE" altLang="en-US" dirty="0">
                <a:latin typeface="+mn-lt"/>
              </a:rPr>
              <a:t>The </a:t>
            </a:r>
            <a:r>
              <a:rPr lang="en-IE" altLang="en-US" b="1" dirty="0">
                <a:latin typeface="+mn-lt"/>
              </a:rPr>
              <a:t>Current Instruction register, </a:t>
            </a:r>
            <a:r>
              <a:rPr lang="en-IE" altLang="en-US" dirty="0">
                <a:latin typeface="+mn-lt"/>
              </a:rPr>
              <a:t>which stores the instruction currently being executed</a:t>
            </a:r>
          </a:p>
        </p:txBody>
      </p:sp>
    </p:spTree>
    <p:extLst>
      <p:ext uri="{BB962C8B-B14F-4D97-AF65-F5344CB8AC3E}">
        <p14:creationId xmlns:p14="http://schemas.microsoft.com/office/powerpoint/2010/main" val="410198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The Instruction Unit</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1136476"/>
            <a:ext cx="8064895"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200" dirty="0">
                <a:latin typeface="+mn-lt"/>
              </a:rPr>
              <a:t>An instructions unit consists of: </a:t>
            </a:r>
          </a:p>
          <a:p>
            <a:pPr lvl="1" algn="just"/>
            <a:r>
              <a:rPr lang="en-IE" altLang="en-US" sz="2200" dirty="0">
                <a:latin typeface="+mn-lt"/>
              </a:rPr>
              <a:t>- The </a:t>
            </a:r>
            <a:r>
              <a:rPr lang="en-IE" altLang="en-US" sz="2200" b="1" dirty="0">
                <a:latin typeface="+mn-lt"/>
              </a:rPr>
              <a:t>arithmetic logic unit (ALU), </a:t>
            </a:r>
            <a:r>
              <a:rPr lang="en-IE" altLang="en-US" sz="2200" dirty="0">
                <a:latin typeface="+mn-lt"/>
              </a:rPr>
              <a:t>which executes basic arithmetic and logical operations on integer data that is linked to. </a:t>
            </a:r>
          </a:p>
          <a:p>
            <a:pPr marL="342900" indent="-342900" algn="just" eaLnBrk="1" hangingPunct="1">
              <a:buFontTx/>
              <a:buChar char="-"/>
            </a:pPr>
            <a:r>
              <a:rPr lang="en-IE" altLang="en-US" sz="2200" dirty="0">
                <a:latin typeface="+mn-lt"/>
              </a:rPr>
              <a:t>Example of such operations include: </a:t>
            </a:r>
          </a:p>
          <a:p>
            <a:pPr marL="1257300" lvl="1" indent="-342900" algn="just">
              <a:buFontTx/>
              <a:buChar char="-"/>
            </a:pPr>
            <a:r>
              <a:rPr lang="en-IE" altLang="en-US" sz="2200" dirty="0">
                <a:latin typeface="+mn-lt"/>
              </a:rPr>
              <a:t>Integer arithmetic operations (addition, subtraction)</a:t>
            </a:r>
          </a:p>
          <a:p>
            <a:pPr marL="1257300" lvl="1" indent="-342900" algn="just">
              <a:buFontTx/>
              <a:buChar char="-"/>
            </a:pPr>
            <a:r>
              <a:rPr lang="en-IE" altLang="en-US" sz="2200" dirty="0">
                <a:latin typeface="+mn-lt"/>
              </a:rPr>
              <a:t>Logic operations (AND, OR, NOT, XOR)</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a:t>
            </a:r>
            <a:r>
              <a:rPr lang="en-IE" altLang="en-US" sz="2000" b="1" dirty="0">
                <a:latin typeface="+mn-lt"/>
              </a:rPr>
              <a:t>Floating point unit (FPU), </a:t>
            </a:r>
            <a:r>
              <a:rPr lang="en-IE" altLang="en-US" sz="2000" dirty="0">
                <a:latin typeface="+mn-lt"/>
              </a:rPr>
              <a:t>which performs math functions on floating point numbers (non-integer numbers)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Various </a:t>
            </a:r>
            <a:r>
              <a:rPr lang="en-IE" altLang="en-US" sz="2000" b="1" dirty="0">
                <a:latin typeface="+mn-lt"/>
              </a:rPr>
              <a:t>registers </a:t>
            </a:r>
            <a:r>
              <a:rPr lang="en-IE" altLang="en-US" sz="2000" dirty="0">
                <a:latin typeface="+mn-lt"/>
              </a:rPr>
              <a:t>such as the accumulator that are used while instructions are being executed </a:t>
            </a:r>
          </a:p>
        </p:txBody>
      </p:sp>
    </p:spTree>
    <p:extLst>
      <p:ext uri="{BB962C8B-B14F-4D97-AF65-F5344CB8AC3E}">
        <p14:creationId xmlns:p14="http://schemas.microsoft.com/office/powerpoint/2010/main" val="3860246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Components of CPU – Buses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200" dirty="0">
                <a:latin typeface="+mn-lt"/>
              </a:rPr>
              <a:t>Buses are sets of tiny parallel wires that carry data between CPU components and between the CPU and external devices and RAM</a:t>
            </a:r>
          </a:p>
          <a:p>
            <a:pPr marL="342900" indent="-342900" algn="just" eaLnBrk="1" hangingPunct="1">
              <a:buFont typeface="Arial" panose="020B0604020202020204" pitchFamily="34" charset="0"/>
              <a:buChar char="•"/>
            </a:pPr>
            <a:endParaRPr lang="en-IE" altLang="en-US" sz="2200" dirty="0">
              <a:latin typeface="+mn-lt"/>
            </a:endParaRPr>
          </a:p>
          <a:p>
            <a:pPr marL="342900" indent="-342900" algn="just" eaLnBrk="1" hangingPunct="1">
              <a:buFont typeface="Arial" panose="020B0604020202020204" pitchFamily="34" charset="0"/>
              <a:buChar char="•"/>
            </a:pPr>
            <a:r>
              <a:rPr lang="en-IE" altLang="en-US" sz="2200" dirty="0">
                <a:latin typeface="+mn-lt"/>
              </a:rPr>
              <a:t>Buses are mainly divided into three main types: </a:t>
            </a:r>
          </a:p>
          <a:p>
            <a:pPr marL="1257300" lvl="1" indent="-342900" algn="just">
              <a:buFontTx/>
              <a:buChar char="-"/>
            </a:pPr>
            <a:r>
              <a:rPr lang="en-IE" altLang="en-US" b="1" dirty="0">
                <a:latin typeface="+mn-lt"/>
              </a:rPr>
              <a:t>Address bus: </a:t>
            </a:r>
            <a:r>
              <a:rPr lang="en-IE" altLang="en-US" dirty="0">
                <a:latin typeface="+mn-lt"/>
              </a:rPr>
              <a:t>used to set which memory address a CPU component is linked to for a read/write operation </a:t>
            </a:r>
          </a:p>
          <a:p>
            <a:pPr marL="1257300" lvl="1" indent="-342900" algn="just">
              <a:buFontTx/>
              <a:buChar char="-"/>
            </a:pPr>
            <a:r>
              <a:rPr lang="en-IE" altLang="en-US" b="1" dirty="0">
                <a:latin typeface="+mn-lt"/>
              </a:rPr>
              <a:t>Data bus: </a:t>
            </a:r>
            <a:r>
              <a:rPr lang="en-IE" altLang="en-US" dirty="0">
                <a:latin typeface="+mn-lt"/>
              </a:rPr>
              <a:t>used to exchange the data between a memory address and the CPU when a read/write operation is carried out</a:t>
            </a:r>
          </a:p>
          <a:p>
            <a:pPr marL="1257300" lvl="1" indent="-342900" algn="just">
              <a:buFontTx/>
              <a:buChar char="-"/>
            </a:pPr>
            <a:r>
              <a:rPr lang="en-IE" altLang="en-US" b="1" dirty="0">
                <a:latin typeface="+mn-lt"/>
              </a:rPr>
              <a:t>Control bus: </a:t>
            </a:r>
            <a:r>
              <a:rPr lang="en-IE" altLang="en-US" dirty="0">
                <a:latin typeface="+mn-lt"/>
              </a:rPr>
              <a:t>used to transfer command codes and return status signals between components of CPU and external devices </a:t>
            </a:r>
            <a:endParaRPr lang="en-IE" altLang="en-US" b="1" dirty="0">
              <a:latin typeface="+mn-lt"/>
            </a:endParaRPr>
          </a:p>
          <a:p>
            <a:pPr marL="342900" indent="-342900" algn="just" eaLnBrk="1" hangingPunct="1">
              <a:buFont typeface="Arial" panose="020B0604020202020204" pitchFamily="34" charset="0"/>
              <a:buChar char="•"/>
            </a:pPr>
            <a:endParaRPr lang="en-IE" altLang="en-US" sz="2200" dirty="0">
              <a:latin typeface="+mn-lt"/>
            </a:endParaRPr>
          </a:p>
          <a:p>
            <a:pPr marL="342900" indent="-342900" algn="just" eaLnBrk="1" hangingPunct="1">
              <a:buFont typeface="Arial" panose="020B0604020202020204" pitchFamily="34" charset="0"/>
              <a:buChar char="•"/>
            </a:pPr>
            <a:r>
              <a:rPr lang="en-IE" altLang="en-US" sz="2200" dirty="0">
                <a:latin typeface="+mn-lt"/>
              </a:rPr>
              <a:t>The </a:t>
            </a:r>
            <a:r>
              <a:rPr lang="en-IE" altLang="en-US" sz="2200" b="1" dirty="0">
                <a:latin typeface="+mn-lt"/>
              </a:rPr>
              <a:t>bus management unit </a:t>
            </a:r>
            <a:r>
              <a:rPr lang="en-IE" altLang="en-US" sz="2200" dirty="0">
                <a:latin typeface="+mn-lt"/>
              </a:rPr>
              <a:t>manages the transfer of data along the external bus connections, including the links to RAM</a:t>
            </a:r>
          </a:p>
        </p:txBody>
      </p:sp>
    </p:spTree>
    <p:extLst>
      <p:ext uri="{BB962C8B-B14F-4D97-AF65-F5344CB8AC3E}">
        <p14:creationId xmlns:p14="http://schemas.microsoft.com/office/powerpoint/2010/main" val="1450568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5DAD166-7270-4FBF-B4C7-5323FD2CAE63}"/>
              </a:ext>
            </a:extLst>
          </p:cNvPr>
          <p:cNvSpPr>
            <a:spLocks noGrp="1" noChangeArrowheads="1"/>
          </p:cNvSpPr>
          <p:nvPr>
            <p:ph type="title"/>
          </p:nvPr>
        </p:nvSpPr>
        <p:spPr>
          <a:xfrm>
            <a:off x="1075531" y="404664"/>
            <a:ext cx="6992938" cy="504825"/>
          </a:xfrm>
        </p:spPr>
        <p:txBody>
          <a:bodyPr>
            <a:normAutofit fontScale="90000"/>
          </a:bodyPr>
          <a:lstStyle/>
          <a:p>
            <a:pPr>
              <a:defRPr/>
            </a:pPr>
            <a:r>
              <a:rPr lang="en-GB" altLang="en-US" sz="3200" b="1" dirty="0"/>
              <a:t>Structure of CPU</a:t>
            </a:r>
            <a:endParaRPr lang="en-US" altLang="en-US" sz="3200" b="1" dirty="0"/>
          </a:p>
        </p:txBody>
      </p:sp>
      <p:grpSp>
        <p:nvGrpSpPr>
          <p:cNvPr id="5" name="Group 4">
            <a:extLst>
              <a:ext uri="{FF2B5EF4-FFF2-40B4-BE49-F238E27FC236}">
                <a16:creationId xmlns:a16="http://schemas.microsoft.com/office/drawing/2014/main" id="{12B6B3D9-D025-BC49-B516-7E2F4726B0B1}"/>
              </a:ext>
            </a:extLst>
          </p:cNvPr>
          <p:cNvGrpSpPr/>
          <p:nvPr/>
        </p:nvGrpSpPr>
        <p:grpSpPr>
          <a:xfrm>
            <a:off x="1078852" y="909489"/>
            <a:ext cx="7309572" cy="4751760"/>
            <a:chOff x="1078852" y="909489"/>
            <a:chExt cx="7309572" cy="4751760"/>
          </a:xfrm>
        </p:grpSpPr>
        <p:pic>
          <p:nvPicPr>
            <p:cNvPr id="2" name="Picture 1">
              <a:extLst>
                <a:ext uri="{FF2B5EF4-FFF2-40B4-BE49-F238E27FC236}">
                  <a16:creationId xmlns:a16="http://schemas.microsoft.com/office/drawing/2014/main" id="{D10D0146-9834-F044-81F4-00BC591CE734}"/>
                </a:ext>
              </a:extLst>
            </p:cNvPr>
            <p:cNvPicPr>
              <a:picLocks noChangeAspect="1"/>
            </p:cNvPicPr>
            <p:nvPr/>
          </p:nvPicPr>
          <p:blipFill>
            <a:blip r:embed="rId3"/>
            <a:stretch>
              <a:fillRect/>
            </a:stretch>
          </p:blipFill>
          <p:spPr>
            <a:xfrm>
              <a:off x="1078852" y="909489"/>
              <a:ext cx="7309572" cy="4751760"/>
            </a:xfrm>
            <a:prstGeom prst="rect">
              <a:avLst/>
            </a:prstGeom>
          </p:spPr>
        </p:pic>
        <p:sp>
          <p:nvSpPr>
            <p:cNvPr id="3" name="TextBox 2">
              <a:extLst>
                <a:ext uri="{FF2B5EF4-FFF2-40B4-BE49-F238E27FC236}">
                  <a16:creationId xmlns:a16="http://schemas.microsoft.com/office/drawing/2014/main" id="{F489181E-CA71-7E42-B72F-9B2D9E292D68}"/>
                </a:ext>
              </a:extLst>
            </p:cNvPr>
            <p:cNvSpPr txBox="1"/>
            <p:nvPr/>
          </p:nvSpPr>
          <p:spPr>
            <a:xfrm>
              <a:off x="7164288" y="909489"/>
              <a:ext cx="1224136" cy="504824"/>
            </a:xfrm>
            <a:prstGeom prst="rect">
              <a:avLst/>
            </a:prstGeom>
            <a:solidFill>
              <a:schemeClr val="bg1"/>
            </a:solidFill>
          </p:spPr>
          <p:txBody>
            <a:bodyPr wrap="square" rtlCol="0">
              <a:spAutoFit/>
            </a:bodyPr>
            <a:lstStyle/>
            <a:p>
              <a:endParaRPr lang="en-US" dirty="0"/>
            </a:p>
          </p:txBody>
        </p:sp>
      </p:grpSp>
    </p:spTree>
    <p:extLst>
      <p:ext uri="{BB962C8B-B14F-4D97-AF65-F5344CB8AC3E}">
        <p14:creationId xmlns:p14="http://schemas.microsoft.com/office/powerpoint/2010/main" val="3239201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816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gn="just" eaLnBrk="1" hangingPunct="1">
              <a:buAutoNum type="arabicPeriod"/>
            </a:pPr>
            <a:r>
              <a:rPr lang="en-IE" altLang="en-US" sz="2200" b="1" dirty="0">
                <a:latin typeface="+mn-lt"/>
              </a:rPr>
              <a:t>The Fetch Step: </a:t>
            </a:r>
          </a:p>
          <a:p>
            <a:pPr algn="just" eaLnBrk="1" hangingPunct="1"/>
            <a:endParaRPr lang="en-IE" altLang="en-US" sz="2200" b="1" dirty="0">
              <a:latin typeface="+mn-lt"/>
            </a:endParaRPr>
          </a:p>
          <a:p>
            <a:pPr marL="342900" indent="-342900" algn="just" eaLnBrk="1" hangingPunct="1">
              <a:buFontTx/>
              <a:buChar char="-"/>
            </a:pPr>
            <a:r>
              <a:rPr lang="en-IE" altLang="en-US" sz="2200" dirty="0">
                <a:latin typeface="+mn-lt"/>
              </a:rPr>
              <a:t>This involves retrieving a binary instruction from a memory address and storing it in the current instruction register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The memory address of the instruction is stored in a register called the Program Counter (PC) so the CPU can keep track of which instruction is next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After an instruction is fetched, the PC is updated so the CPU knows the address of the next instruction it has to fetch </a:t>
            </a:r>
          </a:p>
        </p:txBody>
      </p:sp>
      <p:pic>
        <p:nvPicPr>
          <p:cNvPr id="2" name="Picture 1">
            <a:extLst>
              <a:ext uri="{FF2B5EF4-FFF2-40B4-BE49-F238E27FC236}">
                <a16:creationId xmlns:a16="http://schemas.microsoft.com/office/drawing/2014/main" id="{83A1F10C-AEC6-E44D-A2B2-F899CA5CEE7C}"/>
              </a:ext>
            </a:extLst>
          </p:cNvPr>
          <p:cNvPicPr>
            <a:picLocks noChangeAspect="1"/>
          </p:cNvPicPr>
          <p:nvPr/>
        </p:nvPicPr>
        <p:blipFill>
          <a:blip r:embed="rId3"/>
          <a:stretch>
            <a:fillRect/>
          </a:stretch>
        </p:blipFill>
        <p:spPr>
          <a:xfrm>
            <a:off x="2699792" y="4581128"/>
            <a:ext cx="3429000" cy="1092200"/>
          </a:xfrm>
          <a:prstGeom prst="rect">
            <a:avLst/>
          </a:prstGeom>
        </p:spPr>
      </p:pic>
    </p:spTree>
    <p:extLst>
      <p:ext uri="{BB962C8B-B14F-4D97-AF65-F5344CB8AC3E}">
        <p14:creationId xmlns:p14="http://schemas.microsoft.com/office/powerpoint/2010/main" val="294627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2. The Decode Step: </a:t>
            </a:r>
          </a:p>
          <a:p>
            <a:pPr algn="just" eaLnBrk="1" hangingPunct="1"/>
            <a:endParaRPr lang="en-IE" altLang="en-US" sz="2200" b="1" dirty="0">
              <a:latin typeface="+mn-lt"/>
            </a:endParaRPr>
          </a:p>
          <a:p>
            <a:pPr marL="342900" indent="-342900" algn="just" eaLnBrk="1" hangingPunct="1">
              <a:buFontTx/>
              <a:buChar char="-"/>
            </a:pPr>
            <a:r>
              <a:rPr lang="en-IE" altLang="en-US" sz="2200" dirty="0">
                <a:latin typeface="+mn-lt"/>
              </a:rPr>
              <a:t>This involves the CPU identifying the operation code (op-code) part of the instruction which tells it which operation to perform </a:t>
            </a:r>
          </a:p>
          <a:p>
            <a:pPr marL="342900" indent="-342900" algn="just" eaLnBrk="1" hangingPunct="1">
              <a:buFontTx/>
              <a:buChar char="-"/>
            </a:pPr>
            <a:endParaRPr lang="en-IE" altLang="en-US" sz="2200" dirty="0">
              <a:latin typeface="+mn-lt"/>
            </a:endParaRPr>
          </a:p>
          <a:p>
            <a:pPr marL="342900" indent="-342900" algn="just" eaLnBrk="1" hangingPunct="1">
              <a:buFontTx/>
              <a:buChar char="-"/>
            </a:pPr>
            <a:r>
              <a:rPr lang="en-IE" altLang="en-US" sz="2200" dirty="0">
                <a:latin typeface="+mn-lt"/>
              </a:rPr>
              <a:t>If the op-code requires the CPU to act on some data then the second part of the instruction will contain either the data or the memory address where the data is stored </a:t>
            </a:r>
          </a:p>
        </p:txBody>
      </p:sp>
      <p:pic>
        <p:nvPicPr>
          <p:cNvPr id="3" name="Picture 2">
            <a:extLst>
              <a:ext uri="{FF2B5EF4-FFF2-40B4-BE49-F238E27FC236}">
                <a16:creationId xmlns:a16="http://schemas.microsoft.com/office/drawing/2014/main" id="{F940416B-9F8E-F447-AC4D-00A890CDEFDF}"/>
              </a:ext>
            </a:extLst>
          </p:cNvPr>
          <p:cNvPicPr>
            <a:picLocks noChangeAspect="1"/>
          </p:cNvPicPr>
          <p:nvPr/>
        </p:nvPicPr>
        <p:blipFill>
          <a:blip r:embed="rId3"/>
          <a:stretch>
            <a:fillRect/>
          </a:stretch>
        </p:blipFill>
        <p:spPr>
          <a:xfrm>
            <a:off x="1475656" y="4295006"/>
            <a:ext cx="2921000" cy="1080120"/>
          </a:xfrm>
          <a:prstGeom prst="rect">
            <a:avLst/>
          </a:prstGeom>
        </p:spPr>
      </p:pic>
      <p:pic>
        <p:nvPicPr>
          <p:cNvPr id="4" name="Picture 3">
            <a:extLst>
              <a:ext uri="{FF2B5EF4-FFF2-40B4-BE49-F238E27FC236}">
                <a16:creationId xmlns:a16="http://schemas.microsoft.com/office/drawing/2014/main" id="{15DF5A98-D3CE-5541-85B5-DD4639D16ED9}"/>
              </a:ext>
            </a:extLst>
          </p:cNvPr>
          <p:cNvPicPr>
            <a:picLocks noChangeAspect="1"/>
          </p:cNvPicPr>
          <p:nvPr/>
        </p:nvPicPr>
        <p:blipFill>
          <a:blip r:embed="rId4"/>
          <a:stretch>
            <a:fillRect/>
          </a:stretch>
        </p:blipFill>
        <p:spPr>
          <a:xfrm>
            <a:off x="4571999" y="4295006"/>
            <a:ext cx="3454400" cy="1080120"/>
          </a:xfrm>
          <a:prstGeom prst="rect">
            <a:avLst/>
          </a:prstGeom>
        </p:spPr>
      </p:pic>
    </p:spTree>
    <p:extLst>
      <p:ext uri="{BB962C8B-B14F-4D97-AF65-F5344CB8AC3E}">
        <p14:creationId xmlns:p14="http://schemas.microsoft.com/office/powerpoint/2010/main" val="1063797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188640"/>
            <a:ext cx="7839273" cy="504825"/>
          </a:xfrm>
        </p:spPr>
        <p:txBody>
          <a:bodyPr>
            <a:normAutofit fontScale="90000"/>
          </a:bodyPr>
          <a:lstStyle/>
          <a:p>
            <a:pPr>
              <a:defRPr/>
            </a:pPr>
            <a:r>
              <a:rPr lang="en-GB" altLang="en-US" sz="3200" b="1" dirty="0"/>
              <a:t>Functions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700664"/>
            <a:ext cx="8064895" cy="5124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b="1" dirty="0">
                <a:latin typeface="+mn-lt"/>
              </a:rPr>
              <a:t>3. The Execute Step: </a:t>
            </a:r>
          </a:p>
          <a:p>
            <a:pPr marL="342900" indent="-342900" algn="just" eaLnBrk="1" hangingPunct="1">
              <a:buFontTx/>
              <a:buChar char="-"/>
            </a:pPr>
            <a:r>
              <a:rPr lang="en-IE" altLang="en-US" dirty="0">
                <a:latin typeface="+mn-lt"/>
              </a:rPr>
              <a:t>In this step, the control unit (CU) links together the parts of the CPU that are needed to execute the instruction</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If the instruction involved integer arithmetic or logical operations then the arithmetic logic unit (ALU) would be connected to the relevant memory locations </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Some types of instructions alter the program counter rather than produce result data. This allows programs to carry out iteration loops and conditional program execution rather than stepping through instructions in sequence </a:t>
            </a:r>
          </a:p>
          <a:p>
            <a:pPr marL="342900" indent="-342900" algn="just" eaLnBrk="1" hangingPunct="1">
              <a:buFontTx/>
              <a:buChar char="-"/>
            </a:pPr>
            <a:endParaRPr lang="en-IE" altLang="en-US" dirty="0">
              <a:latin typeface="+mn-lt"/>
            </a:endParaRPr>
          </a:p>
          <a:p>
            <a:pPr marL="342900" indent="-342900" algn="just" eaLnBrk="1" hangingPunct="1">
              <a:buFontTx/>
              <a:buChar char="-"/>
            </a:pPr>
            <a:r>
              <a:rPr lang="en-IE" altLang="en-US" dirty="0">
                <a:latin typeface="+mn-lt"/>
              </a:rPr>
              <a:t>Some instructions involve an additional write-back step is data is written back to RAM</a:t>
            </a:r>
          </a:p>
          <a:p>
            <a:pPr marL="342900" indent="-342900" algn="just" eaLnBrk="1" hangingPunct="1">
              <a:buFontTx/>
              <a:buChar char="-"/>
            </a:pPr>
            <a:endParaRPr lang="en-IE" altLang="en-US" dirty="0">
              <a:latin typeface="+mn-lt"/>
            </a:endParaRPr>
          </a:p>
          <a:p>
            <a:pPr algn="just" eaLnBrk="1" hangingPunct="1"/>
            <a:r>
              <a:rPr lang="en-IE" altLang="en-US" b="1" dirty="0">
                <a:latin typeface="+mn-lt"/>
              </a:rPr>
              <a:t>4. Store: </a:t>
            </a:r>
            <a:r>
              <a:rPr lang="en-IE" altLang="en-US" dirty="0">
                <a:latin typeface="+mn-lt"/>
              </a:rPr>
              <a:t>The CPU must give feedback after executing an instruction, and the 	output data is written to the memory </a:t>
            </a:r>
            <a:endParaRPr lang="en-IE" altLang="en-US" b="1" dirty="0">
              <a:latin typeface="+mn-lt"/>
            </a:endParaRPr>
          </a:p>
        </p:txBody>
      </p:sp>
    </p:spTree>
    <p:extLst>
      <p:ext uri="{BB962C8B-B14F-4D97-AF65-F5344CB8AC3E}">
        <p14:creationId xmlns:p14="http://schemas.microsoft.com/office/powerpoint/2010/main" val="4071034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CPU - Summary</a:t>
            </a:r>
            <a:endParaRPr lang="en-US" altLang="en-US" sz="3200" b="1" dirty="0"/>
          </a:p>
        </p:txBody>
      </p:sp>
      <p:pic>
        <p:nvPicPr>
          <p:cNvPr id="2" name="Picture 1">
            <a:extLst>
              <a:ext uri="{FF2B5EF4-FFF2-40B4-BE49-F238E27FC236}">
                <a16:creationId xmlns:a16="http://schemas.microsoft.com/office/drawing/2014/main" id="{22A74E3E-6256-1B4F-816B-E6EBAEFFD6F6}"/>
              </a:ext>
            </a:extLst>
          </p:cNvPr>
          <p:cNvPicPr>
            <a:picLocks noChangeAspect="1"/>
          </p:cNvPicPr>
          <p:nvPr/>
        </p:nvPicPr>
        <p:blipFill>
          <a:blip r:embed="rId3"/>
          <a:stretch>
            <a:fillRect/>
          </a:stretch>
        </p:blipFill>
        <p:spPr>
          <a:xfrm>
            <a:off x="765174" y="1484784"/>
            <a:ext cx="7839272" cy="3816424"/>
          </a:xfrm>
          <a:prstGeom prst="rect">
            <a:avLst/>
          </a:prstGeom>
        </p:spPr>
      </p:pic>
    </p:spTree>
    <p:extLst>
      <p:ext uri="{BB962C8B-B14F-4D97-AF65-F5344CB8AC3E}">
        <p14:creationId xmlns:p14="http://schemas.microsoft.com/office/powerpoint/2010/main" val="1610115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Characteristics vs. Performance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2" y="908720"/>
            <a:ext cx="8064895" cy="364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100" b="1" dirty="0">
                <a:latin typeface="+mn-lt"/>
              </a:rPr>
              <a:t>Clock Speed:</a:t>
            </a:r>
          </a:p>
          <a:p>
            <a:pPr marL="342900" indent="-342900" algn="just" eaLnBrk="1" hangingPunct="1">
              <a:buFont typeface="Arial" panose="020B0604020202020204" pitchFamily="34" charset="0"/>
              <a:buChar char="•"/>
            </a:pPr>
            <a:r>
              <a:rPr lang="en-IE" altLang="en-US" sz="2100" dirty="0">
                <a:latin typeface="+mn-lt"/>
              </a:rPr>
              <a:t>Although it might seem that a computer is carrying out many tasks simultaneously, the CPU is actually only every processing one instruction at a time and is constantly switching between programs (sets of instructions)</a:t>
            </a:r>
          </a:p>
          <a:p>
            <a:pPr marL="342900" indent="-342900" algn="just" eaLnBrk="1" hangingPunct="1">
              <a:buFont typeface="Arial" panose="020B0604020202020204" pitchFamily="34" charset="0"/>
              <a:buChar char="•"/>
            </a:pPr>
            <a:endParaRPr lang="en-IE" altLang="en-US" sz="2100" dirty="0">
              <a:latin typeface="+mn-lt"/>
            </a:endParaRPr>
          </a:p>
          <a:p>
            <a:pPr marL="342900" indent="-342900" algn="just" eaLnBrk="1" hangingPunct="1">
              <a:buFont typeface="Arial" panose="020B0604020202020204" pitchFamily="34" charset="0"/>
              <a:buChar char="•"/>
            </a:pPr>
            <a:r>
              <a:rPr lang="en-IE" altLang="en-US" sz="2100" dirty="0">
                <a:latin typeface="+mn-lt"/>
              </a:rPr>
              <a:t>The CPU requires a fixed number of clock cycles to perform each instruction </a:t>
            </a:r>
          </a:p>
          <a:p>
            <a:pPr marL="342900" indent="-342900" algn="just" eaLnBrk="1" hangingPunct="1">
              <a:buFont typeface="Arial" panose="020B0604020202020204" pitchFamily="34" charset="0"/>
              <a:buChar char="•"/>
            </a:pPr>
            <a:endParaRPr lang="en-IE" altLang="en-US" sz="2100" dirty="0">
              <a:latin typeface="+mn-lt"/>
            </a:endParaRPr>
          </a:p>
          <a:p>
            <a:pPr marL="342900" indent="-342900" algn="just" eaLnBrk="1" hangingPunct="1">
              <a:buFont typeface="Arial" panose="020B0604020202020204" pitchFamily="34" charset="0"/>
              <a:buChar char="•"/>
            </a:pPr>
            <a:r>
              <a:rPr lang="en-IE" altLang="en-US" sz="2100" dirty="0">
                <a:latin typeface="+mn-lt"/>
              </a:rPr>
              <a:t>The higher the clock speed, more instructions can be executed per second, resulting in a faster running computer system</a:t>
            </a:r>
          </a:p>
        </p:txBody>
      </p:sp>
      <p:pic>
        <p:nvPicPr>
          <p:cNvPr id="2" name="Picture 1">
            <a:extLst>
              <a:ext uri="{FF2B5EF4-FFF2-40B4-BE49-F238E27FC236}">
                <a16:creationId xmlns:a16="http://schemas.microsoft.com/office/drawing/2014/main" id="{C9E1A77C-0F01-2441-8ADD-8554DE2E25A9}"/>
              </a:ext>
            </a:extLst>
          </p:cNvPr>
          <p:cNvPicPr>
            <a:picLocks noChangeAspect="1"/>
          </p:cNvPicPr>
          <p:nvPr/>
        </p:nvPicPr>
        <p:blipFill>
          <a:blip r:embed="rId3"/>
          <a:stretch>
            <a:fillRect/>
          </a:stretch>
        </p:blipFill>
        <p:spPr>
          <a:xfrm>
            <a:off x="1763688" y="4555872"/>
            <a:ext cx="5616623" cy="1138168"/>
          </a:xfrm>
          <a:prstGeom prst="rect">
            <a:avLst/>
          </a:prstGeom>
        </p:spPr>
      </p:pic>
    </p:spTree>
    <p:extLst>
      <p:ext uri="{BB962C8B-B14F-4D97-AF65-F5344CB8AC3E}">
        <p14:creationId xmlns:p14="http://schemas.microsoft.com/office/powerpoint/2010/main" val="782962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Characteristics vs. Performance of CPU</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539553" y="908720"/>
            <a:ext cx="4536504" cy="4939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100" b="1" dirty="0">
                <a:latin typeface="+mn-lt"/>
              </a:rPr>
              <a:t>Cache Size:</a:t>
            </a:r>
          </a:p>
          <a:p>
            <a:pPr marL="342900" indent="-342900" algn="just" eaLnBrk="1" hangingPunct="1">
              <a:buFont typeface="Arial" panose="020B0604020202020204" pitchFamily="34" charset="0"/>
              <a:buChar char="•"/>
            </a:pPr>
            <a:r>
              <a:rPr lang="en-IE" altLang="en-US" sz="2100" dirty="0">
                <a:latin typeface="+mn-lt"/>
              </a:rPr>
              <a:t>Cache memory is a small amount of very fast memory that is built into the CPU.  </a:t>
            </a:r>
          </a:p>
          <a:p>
            <a:pPr marL="342900" indent="-342900" algn="just" eaLnBrk="1" hangingPunct="1">
              <a:buFont typeface="Arial" panose="020B0604020202020204" pitchFamily="34" charset="0"/>
              <a:buChar char="•"/>
            </a:pPr>
            <a:r>
              <a:rPr lang="en-IE" altLang="en-US" sz="2100" dirty="0">
                <a:latin typeface="+mn-lt"/>
              </a:rPr>
              <a:t>Blocks of instructions and data that are in use by the CPU are copied from RAM into cache memory, along with the associated memory address </a:t>
            </a:r>
          </a:p>
          <a:p>
            <a:pPr marL="342900" indent="-342900" algn="just" eaLnBrk="1" hangingPunct="1">
              <a:buFont typeface="Arial" panose="020B0604020202020204" pitchFamily="34" charset="0"/>
              <a:buChar char="•"/>
            </a:pPr>
            <a:r>
              <a:rPr lang="en-IE" altLang="en-US" sz="2100" dirty="0">
                <a:latin typeface="+mn-lt"/>
              </a:rPr>
              <a:t>If the CPU needs to access a memory address, it first checks the cache memory to see if there is a match. If there is then it access the contents of the cache version  </a:t>
            </a:r>
          </a:p>
        </p:txBody>
      </p:sp>
      <p:pic>
        <p:nvPicPr>
          <p:cNvPr id="5" name="Picture 6" descr="A simplified diagram showing L2 cache memory buffering data transfer between CPU and ROM">
            <a:extLst>
              <a:ext uri="{FF2B5EF4-FFF2-40B4-BE49-F238E27FC236}">
                <a16:creationId xmlns:a16="http://schemas.microsoft.com/office/drawing/2014/main" id="{1BFCFFC5-CE62-7844-A5B9-C9A1DCF0196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124744"/>
            <a:ext cx="3656012"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6962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4EA30-E8F3-2173-595C-759760BE544F}"/>
              </a:ext>
            </a:extLst>
          </p:cNvPr>
          <p:cNvSpPr>
            <a:spLocks noGrp="1"/>
          </p:cNvSpPr>
          <p:nvPr>
            <p:ph type="title"/>
          </p:nvPr>
        </p:nvSpPr>
        <p:spPr/>
        <p:txBody>
          <a:bodyPr>
            <a:normAutofit/>
          </a:bodyPr>
          <a:lstStyle/>
          <a:p>
            <a:pPr algn="l"/>
            <a:r>
              <a:rPr lang="en-GB" sz="2800" dirty="0"/>
              <a:t>To Summaries – What is a CPU?</a:t>
            </a:r>
          </a:p>
        </p:txBody>
      </p:sp>
      <p:sp>
        <p:nvSpPr>
          <p:cNvPr id="3" name="Content Placeholder 2">
            <a:extLst>
              <a:ext uri="{FF2B5EF4-FFF2-40B4-BE49-F238E27FC236}">
                <a16:creationId xmlns:a16="http://schemas.microsoft.com/office/drawing/2014/main" id="{CC1C75A1-A9C0-E389-83B6-EA30BDEA3C47}"/>
              </a:ext>
            </a:extLst>
          </p:cNvPr>
          <p:cNvSpPr>
            <a:spLocks noGrp="1"/>
          </p:cNvSpPr>
          <p:nvPr>
            <p:ph idx="1"/>
          </p:nvPr>
        </p:nvSpPr>
        <p:spPr>
          <a:xfrm>
            <a:off x="1974540" y="5157192"/>
            <a:ext cx="5194920" cy="360041"/>
          </a:xfrm>
        </p:spPr>
        <p:txBody>
          <a:bodyPr>
            <a:normAutofit fontScale="92500" lnSpcReduction="10000"/>
          </a:bodyPr>
          <a:lstStyle/>
          <a:p>
            <a:pPr marL="0" indent="0">
              <a:buNone/>
            </a:pPr>
            <a:r>
              <a:rPr lang="en-GB" sz="2000" dirty="0"/>
              <a:t>https://</a:t>
            </a:r>
            <a:r>
              <a:rPr lang="en-GB" sz="2000" dirty="0" err="1"/>
              <a:t>www.youtube.com</a:t>
            </a:r>
            <a:r>
              <a:rPr lang="en-GB" sz="2000" dirty="0"/>
              <a:t>/</a:t>
            </a:r>
            <a:r>
              <a:rPr lang="en-GB" sz="2000" dirty="0" err="1"/>
              <a:t>watch?v</a:t>
            </a:r>
            <a:r>
              <a:rPr lang="en-GB" sz="2000" dirty="0"/>
              <a:t>=f-Tu7OLK3fY</a:t>
            </a:r>
          </a:p>
        </p:txBody>
      </p:sp>
      <p:pic>
        <p:nvPicPr>
          <p:cNvPr id="4" name="Online Media 3" descr="What is a CPU?">
            <a:hlinkClick r:id="" action="ppaction://media"/>
            <a:extLst>
              <a:ext uri="{FF2B5EF4-FFF2-40B4-BE49-F238E27FC236}">
                <a16:creationId xmlns:a16="http://schemas.microsoft.com/office/drawing/2014/main" id="{961A31F6-1FE0-7E79-1E29-F26103BC8CBC}"/>
              </a:ext>
            </a:extLst>
          </p:cNvPr>
          <p:cNvPicPr>
            <a:picLocks noRot="1" noChangeAspect="1"/>
          </p:cNvPicPr>
          <p:nvPr>
            <a:videoFile r:link="rId1"/>
          </p:nvPr>
        </p:nvPicPr>
        <p:blipFill>
          <a:blip r:embed="rId3"/>
          <a:stretch>
            <a:fillRect/>
          </a:stretch>
        </p:blipFill>
        <p:spPr>
          <a:xfrm>
            <a:off x="1133376" y="1196752"/>
            <a:ext cx="6877248" cy="3885645"/>
          </a:xfrm>
          <a:prstGeom prst="rect">
            <a:avLst/>
          </a:prstGeom>
        </p:spPr>
      </p:pic>
    </p:spTree>
    <p:extLst>
      <p:ext uri="{BB962C8B-B14F-4D97-AF65-F5344CB8AC3E}">
        <p14:creationId xmlns:p14="http://schemas.microsoft.com/office/powerpoint/2010/main" val="2485016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412776"/>
            <a:ext cx="7560840" cy="3816429"/>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W. Stallings, Computer Organisation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endParaRPr lang="en-US" sz="2200" dirty="0"/>
          </a:p>
        </p:txBody>
      </p:sp>
    </p:spTree>
    <p:extLst>
      <p:ext uri="{BB962C8B-B14F-4D97-AF65-F5344CB8AC3E}">
        <p14:creationId xmlns:p14="http://schemas.microsoft.com/office/powerpoint/2010/main" val="3981441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485485"/>
            <a:ext cx="8229600" cy="922114"/>
          </a:xfrm>
        </p:spPr>
        <p:txBody>
          <a:bodyPr>
            <a:normAutofit/>
          </a:bodyPr>
          <a:lstStyle/>
          <a:p>
            <a:r>
              <a:rPr lang="en-GB" sz="3200" b="1" dirty="0"/>
              <a:t>Any Questions? </a:t>
            </a:r>
          </a:p>
        </p:txBody>
      </p:sp>
    </p:spTree>
    <p:extLst>
      <p:ext uri="{BB962C8B-B14F-4D97-AF65-F5344CB8AC3E}">
        <p14:creationId xmlns:p14="http://schemas.microsoft.com/office/powerpoint/2010/main" val="2636851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8F2F9-8215-3CB1-C684-EC59FC815B2B}"/>
              </a:ext>
            </a:extLst>
          </p:cNvPr>
          <p:cNvSpPr>
            <a:spLocks noGrp="1"/>
          </p:cNvSpPr>
          <p:nvPr>
            <p:ph type="title"/>
          </p:nvPr>
        </p:nvSpPr>
        <p:spPr/>
        <p:txBody>
          <a:bodyPr>
            <a:normAutofit/>
          </a:bodyPr>
          <a:lstStyle/>
          <a:p>
            <a:pPr algn="l"/>
            <a:r>
              <a:rPr lang="en-GB" sz="2800" dirty="0"/>
              <a:t>Testing Your Understanding </a:t>
            </a:r>
          </a:p>
        </p:txBody>
      </p:sp>
      <p:pic>
        <p:nvPicPr>
          <p:cNvPr id="5" name="Content Placeholder 4" descr="A screenshot of a quiz&#10;&#10;AI-generated content may be incorrect.">
            <a:extLst>
              <a:ext uri="{FF2B5EF4-FFF2-40B4-BE49-F238E27FC236}">
                <a16:creationId xmlns:a16="http://schemas.microsoft.com/office/drawing/2014/main" id="{59C5EBEC-A700-6591-4908-406A15B4CFD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542329"/>
            <a:ext cx="8229600" cy="2032104"/>
          </a:xfrm>
        </p:spPr>
      </p:pic>
    </p:spTree>
    <p:extLst>
      <p:ext uri="{BB962C8B-B14F-4D97-AF65-F5344CB8AC3E}">
        <p14:creationId xmlns:p14="http://schemas.microsoft.com/office/powerpoint/2010/main" val="30148447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38578</TotalTime>
  <Words>1335</Words>
  <Application>Microsoft Macintosh PowerPoint</Application>
  <PresentationFormat>On-screen Show (4:3)</PresentationFormat>
  <Paragraphs>152</Paragraphs>
  <Slides>22</Slides>
  <Notes>15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Computer Architecture &amp; OS  ACCA4022</vt:lpstr>
      <vt:lpstr>Learning Outcome</vt:lpstr>
      <vt:lpstr>What is a CPU?</vt:lpstr>
      <vt:lpstr>What is CPU?</vt:lpstr>
      <vt:lpstr>Purposes of CPU</vt:lpstr>
      <vt:lpstr>What is Microprocessor? </vt:lpstr>
      <vt:lpstr>Components of CPU</vt:lpstr>
      <vt:lpstr>Components of CPU – Electronic Clock</vt:lpstr>
      <vt:lpstr>Components of CPU – The Control Unit</vt:lpstr>
      <vt:lpstr>Components of CPU – The Instruction Unit</vt:lpstr>
      <vt:lpstr>Components of CPU – Buses</vt:lpstr>
      <vt:lpstr>Structure of CPU</vt:lpstr>
      <vt:lpstr>Functions of CPU</vt:lpstr>
      <vt:lpstr>Functions of CPU</vt:lpstr>
      <vt:lpstr>Functions of CPU</vt:lpstr>
      <vt:lpstr>Functions of CPU - Summary</vt:lpstr>
      <vt:lpstr>Characteristics vs. Performance of CPU</vt:lpstr>
      <vt:lpstr>Characteristics vs. Performance of CPU</vt:lpstr>
      <vt:lpstr>To Summaries – What is a CPU?</vt:lpstr>
      <vt:lpstr>References</vt:lpstr>
      <vt:lpstr>Any Questions? </vt:lpstr>
      <vt:lpstr>Testing Your Understanding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Redhwan Al-amri</cp:lastModifiedBy>
  <cp:revision>208</cp:revision>
  <dcterms:created xsi:type="dcterms:W3CDTF">2015-04-14T15:21:28Z</dcterms:created>
  <dcterms:modified xsi:type="dcterms:W3CDTF">2026-02-23T08:01:05Z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