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14"/>
  </p:notesMasterIdLst>
  <p:handoutMasterIdLst>
    <p:handoutMasterId r:id="rId15"/>
  </p:handoutMasterIdLst>
  <p:sldIdLst>
    <p:sldId id="256" r:id="rId2"/>
    <p:sldId id="257" r:id="rId3"/>
    <p:sldId id="266" r:id="rId4"/>
    <p:sldId id="267" r:id="rId5"/>
    <p:sldId id="258" r:id="rId6"/>
    <p:sldId id="259" r:id="rId7"/>
    <p:sldId id="260" r:id="rId8"/>
    <p:sldId id="261" r:id="rId9"/>
    <p:sldId id="262" r:id="rId10"/>
    <p:sldId id="263" r:id="rId11"/>
    <p:sldId id="264" r:id="rId12"/>
    <p:sldId id="265" r:id="rId13"/>
  </p:sldIdLst>
  <p:sldSz cx="9144000" cy="6858000" type="letter"/>
  <p:notesSz cx="6858000" cy="9777413"/>
  <p:defaultTextStyle>
    <a:defPPr>
      <a:defRPr lang="en-GB"/>
    </a:defPPr>
    <a:lvl1pPr algn="l" rtl="0" fontAlgn="base">
      <a:spcBef>
        <a:spcPct val="0"/>
      </a:spcBef>
      <a:spcAft>
        <a:spcPct val="0"/>
      </a:spcAft>
      <a:defRPr sz="2400" kern="1200">
        <a:solidFill>
          <a:schemeClr val="tx1"/>
        </a:solidFill>
        <a:latin typeface="Tahoma" pitchFamily="34" charset="0"/>
        <a:ea typeface="+mn-ea"/>
        <a:cs typeface="+mn-cs"/>
      </a:defRPr>
    </a:lvl1pPr>
    <a:lvl2pPr marL="457200" algn="l" rtl="0" fontAlgn="base">
      <a:spcBef>
        <a:spcPct val="0"/>
      </a:spcBef>
      <a:spcAft>
        <a:spcPct val="0"/>
      </a:spcAft>
      <a:defRPr sz="2400" kern="1200">
        <a:solidFill>
          <a:schemeClr val="tx1"/>
        </a:solidFill>
        <a:latin typeface="Tahoma" pitchFamily="34" charset="0"/>
        <a:ea typeface="+mn-ea"/>
        <a:cs typeface="+mn-cs"/>
      </a:defRPr>
    </a:lvl2pPr>
    <a:lvl3pPr marL="914400" algn="l" rtl="0" fontAlgn="base">
      <a:spcBef>
        <a:spcPct val="0"/>
      </a:spcBef>
      <a:spcAft>
        <a:spcPct val="0"/>
      </a:spcAft>
      <a:defRPr sz="2400" kern="1200">
        <a:solidFill>
          <a:schemeClr val="tx1"/>
        </a:solidFill>
        <a:latin typeface="Tahoma" pitchFamily="34" charset="0"/>
        <a:ea typeface="+mn-ea"/>
        <a:cs typeface="+mn-cs"/>
      </a:defRPr>
    </a:lvl3pPr>
    <a:lvl4pPr marL="1371600" algn="l" rtl="0" fontAlgn="base">
      <a:spcBef>
        <a:spcPct val="0"/>
      </a:spcBef>
      <a:spcAft>
        <a:spcPct val="0"/>
      </a:spcAft>
      <a:defRPr sz="2400" kern="1200">
        <a:solidFill>
          <a:schemeClr val="tx1"/>
        </a:solidFill>
        <a:latin typeface="Tahoma" pitchFamily="34" charset="0"/>
        <a:ea typeface="+mn-ea"/>
        <a:cs typeface="+mn-cs"/>
      </a:defRPr>
    </a:lvl4pPr>
    <a:lvl5pPr marL="1828800" algn="l" rtl="0" fontAlgn="base">
      <a:spcBef>
        <a:spcPct val="0"/>
      </a:spcBef>
      <a:spcAft>
        <a:spcPct val="0"/>
      </a:spcAft>
      <a:defRPr sz="2400" kern="1200">
        <a:solidFill>
          <a:schemeClr val="tx1"/>
        </a:solidFill>
        <a:latin typeface="Tahoma" pitchFamily="34" charset="0"/>
        <a:ea typeface="+mn-ea"/>
        <a:cs typeface="+mn-cs"/>
      </a:defRPr>
    </a:lvl5pPr>
    <a:lvl6pPr marL="2286000" algn="l" defTabSz="914400" rtl="0" eaLnBrk="1" latinLnBrk="0" hangingPunct="1">
      <a:defRPr sz="2400" kern="1200">
        <a:solidFill>
          <a:schemeClr val="tx1"/>
        </a:solidFill>
        <a:latin typeface="Tahoma" pitchFamily="34" charset="0"/>
        <a:ea typeface="+mn-ea"/>
        <a:cs typeface="+mn-cs"/>
      </a:defRPr>
    </a:lvl6pPr>
    <a:lvl7pPr marL="2743200" algn="l" defTabSz="914400" rtl="0" eaLnBrk="1" latinLnBrk="0" hangingPunct="1">
      <a:defRPr sz="2400" kern="1200">
        <a:solidFill>
          <a:schemeClr val="tx1"/>
        </a:solidFill>
        <a:latin typeface="Tahoma" pitchFamily="34" charset="0"/>
        <a:ea typeface="+mn-ea"/>
        <a:cs typeface="+mn-cs"/>
      </a:defRPr>
    </a:lvl7pPr>
    <a:lvl8pPr marL="3200400" algn="l" defTabSz="914400" rtl="0" eaLnBrk="1" latinLnBrk="0" hangingPunct="1">
      <a:defRPr sz="2400" kern="1200">
        <a:solidFill>
          <a:schemeClr val="tx1"/>
        </a:solidFill>
        <a:latin typeface="Tahoma" pitchFamily="34" charset="0"/>
        <a:ea typeface="+mn-ea"/>
        <a:cs typeface="+mn-cs"/>
      </a:defRPr>
    </a:lvl8pPr>
    <a:lvl9pPr marL="3657600" algn="l" defTabSz="914400" rtl="0" eaLnBrk="1" latinLnBrk="0" hangingPunct="1">
      <a:defRPr sz="2400"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showPr>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84" d="100"/>
          <a:sy n="84" d="100"/>
        </p:scale>
        <p:origin x="-143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69850" y="98425"/>
            <a:ext cx="1147763" cy="301625"/>
          </a:xfrm>
          <a:prstGeom prst="rect">
            <a:avLst/>
          </a:prstGeom>
          <a:noFill/>
          <a:ln w="12700">
            <a:noFill/>
            <a:miter lim="800000"/>
            <a:headEnd/>
            <a:tailEnd/>
          </a:ln>
          <a:effectLst/>
        </p:spPr>
        <p:txBody>
          <a:bodyPr wrap="none" lIns="90488" tIns="44450" rIns="90488" bIns="44450" anchor="ctr">
            <a:spAutoFit/>
          </a:bodyPr>
          <a:lstStyle/>
          <a:p>
            <a:pPr eaLnBrk="0" hangingPunct="0"/>
            <a:r>
              <a:rPr lang="en-GB" sz="1400">
                <a:latin typeface="Times New Roman" pitchFamily="18" charset="0"/>
              </a:rPr>
              <a:t>END-USER1</a:t>
            </a:r>
          </a:p>
        </p:txBody>
      </p:sp>
      <p:sp>
        <p:nvSpPr>
          <p:cNvPr id="3075" name="Rectangle 3"/>
          <p:cNvSpPr>
            <a:spLocks noChangeArrowheads="1"/>
          </p:cNvSpPr>
          <p:nvPr/>
        </p:nvSpPr>
        <p:spPr bwMode="auto">
          <a:xfrm>
            <a:off x="6400800" y="9377363"/>
            <a:ext cx="387350" cy="301625"/>
          </a:xfrm>
          <a:prstGeom prst="rect">
            <a:avLst/>
          </a:prstGeom>
          <a:noFill/>
          <a:ln w="12700">
            <a:noFill/>
            <a:miter lim="800000"/>
            <a:headEnd/>
            <a:tailEnd/>
          </a:ln>
          <a:effectLst/>
        </p:spPr>
        <p:txBody>
          <a:bodyPr wrap="none" lIns="90488" tIns="44450" rIns="90488" bIns="44450" anchor="ctr">
            <a:spAutoFit/>
          </a:bodyPr>
          <a:lstStyle/>
          <a:p>
            <a:pPr algn="r" eaLnBrk="0" hangingPunct="0"/>
            <a:fld id="{9C1461E7-2C45-4594-AFFC-C90FE1B5F2C8}" type="slidenum">
              <a:rPr lang="en-GB" sz="1400">
                <a:latin typeface="Times New Roman" pitchFamily="18" charset="0"/>
              </a:rPr>
              <a:pPr algn="r" eaLnBrk="0" hangingPunct="0"/>
              <a:t>‹#›</a:t>
            </a:fld>
            <a:endParaRPr lang="en-GB" sz="1400">
              <a:latin typeface="Times New Roman" pitchFamily="18" charset="0"/>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body" sz="quarter" idx="3"/>
          </p:nvPr>
        </p:nvSpPr>
        <p:spPr bwMode="auto">
          <a:xfrm>
            <a:off x="914400" y="4648200"/>
            <a:ext cx="5029200" cy="4114800"/>
          </a:xfrm>
          <a:prstGeom prst="rect">
            <a:avLst/>
          </a:prstGeom>
          <a:noFill/>
          <a:ln w="12700">
            <a:noFill/>
            <a:miter lim="800000"/>
            <a:headEnd/>
            <a:tailEnd/>
          </a:ln>
          <a:effectLst/>
        </p:spPr>
        <p:txBody>
          <a:bodyPr vert="horz" wrap="square" lIns="90488" tIns="44450" rIns="90488" bIns="44450" numCol="1" anchor="t" anchorCtr="0" compatLnSpc="1">
            <a:prstTxWarp prst="textNoShape">
              <a:avLst/>
            </a:prstTxWarp>
          </a:bodyPr>
          <a:lstStyle/>
          <a:p>
            <a:pPr lvl="0"/>
            <a:r>
              <a:rPr lang="en-GB" smtClean="0"/>
              <a:t>Click to edit Master notes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2051" name="Rectangle 3"/>
          <p:cNvSpPr>
            <a:spLocks noChangeArrowheads="1" noTextEdit="1"/>
          </p:cNvSpPr>
          <p:nvPr>
            <p:ph type="sldImg" idx="2"/>
          </p:nvPr>
        </p:nvSpPr>
        <p:spPr bwMode="auto">
          <a:xfrm>
            <a:off x="1144588" y="852488"/>
            <a:ext cx="4568825" cy="3425825"/>
          </a:xfrm>
          <a:prstGeom prst="rect">
            <a:avLst/>
          </a:prstGeom>
          <a:noFill/>
          <a:ln w="12700">
            <a:solidFill>
              <a:schemeClr val="tx1"/>
            </a:solidFill>
            <a:miter lim="800000"/>
            <a:headEnd/>
            <a:tailEnd/>
          </a:ln>
          <a:effectLst/>
        </p:spPr>
      </p:sp>
      <p:sp>
        <p:nvSpPr>
          <p:cNvPr id="2052" name="Rectangle 4"/>
          <p:cNvSpPr>
            <a:spLocks noChangeArrowheads="1"/>
          </p:cNvSpPr>
          <p:nvPr/>
        </p:nvSpPr>
        <p:spPr bwMode="auto">
          <a:xfrm>
            <a:off x="69850" y="98425"/>
            <a:ext cx="1147763" cy="301625"/>
          </a:xfrm>
          <a:prstGeom prst="rect">
            <a:avLst/>
          </a:prstGeom>
          <a:noFill/>
          <a:ln w="12700">
            <a:noFill/>
            <a:miter lim="800000"/>
            <a:headEnd/>
            <a:tailEnd/>
          </a:ln>
          <a:effectLst/>
        </p:spPr>
        <p:txBody>
          <a:bodyPr wrap="none" lIns="90488" tIns="44450" rIns="90488" bIns="44450" anchor="ctr">
            <a:spAutoFit/>
          </a:bodyPr>
          <a:lstStyle/>
          <a:p>
            <a:pPr eaLnBrk="0" hangingPunct="0"/>
            <a:r>
              <a:rPr lang="en-GB" sz="1400">
                <a:latin typeface="Times New Roman" pitchFamily="18" charset="0"/>
              </a:rPr>
              <a:t>END-USER1</a:t>
            </a:r>
          </a:p>
        </p:txBody>
      </p:sp>
      <p:sp>
        <p:nvSpPr>
          <p:cNvPr id="2053" name="Rectangle 5"/>
          <p:cNvSpPr>
            <a:spLocks noChangeArrowheads="1"/>
          </p:cNvSpPr>
          <p:nvPr/>
        </p:nvSpPr>
        <p:spPr bwMode="auto">
          <a:xfrm>
            <a:off x="6400800" y="9377363"/>
            <a:ext cx="387350" cy="301625"/>
          </a:xfrm>
          <a:prstGeom prst="rect">
            <a:avLst/>
          </a:prstGeom>
          <a:noFill/>
          <a:ln w="12700">
            <a:noFill/>
            <a:miter lim="800000"/>
            <a:headEnd/>
            <a:tailEnd/>
          </a:ln>
          <a:effectLst/>
        </p:spPr>
        <p:txBody>
          <a:bodyPr wrap="none" lIns="90488" tIns="44450" rIns="90488" bIns="44450" anchor="ctr">
            <a:spAutoFit/>
          </a:bodyPr>
          <a:lstStyle/>
          <a:p>
            <a:pPr algn="r" eaLnBrk="0" hangingPunct="0"/>
            <a:fld id="{5F33375E-32FF-43B1-925D-EA7D5280473E}" type="slidenum">
              <a:rPr lang="en-GB" sz="1400">
                <a:latin typeface="Times New Roman" pitchFamily="18" charset="0"/>
              </a:rPr>
              <a:pPr algn="r" eaLnBrk="0" hangingPunct="0"/>
              <a:t>‹#›</a:t>
            </a:fld>
            <a:endParaRPr lang="en-GB" sz="1400">
              <a:latin typeface="Times New Roman" pitchFamily="18" charset="0"/>
            </a:endParaRPr>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ChangeArrowheads="1" noTextEdit="1"/>
          </p:cNvSpPr>
          <p:nvPr>
            <p:ph type="sldImg"/>
          </p:nvPr>
        </p:nvSpPr>
        <p:spPr>
          <a:ln/>
        </p:spPr>
      </p:sp>
      <p:sp>
        <p:nvSpPr>
          <p:cNvPr id="163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ChangeArrowheads="1" noTextEdit="1"/>
          </p:cNvSpPr>
          <p:nvPr>
            <p:ph type="sldImg"/>
          </p:nvPr>
        </p:nvSpPr>
        <p:spPr>
          <a:ln/>
        </p:spPr>
      </p:sp>
      <p:sp>
        <p:nvSpPr>
          <p:cNvPr id="1741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ChangeArrowheads="1" noTextEdit="1"/>
          </p:cNvSpPr>
          <p:nvPr>
            <p:ph type="sldImg"/>
          </p:nvPr>
        </p:nvSpPr>
        <p:spPr>
          <a:ln/>
        </p:spPr>
      </p:sp>
      <p:sp>
        <p:nvSpPr>
          <p:cNvPr id="1843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noTextEdit="1"/>
          </p:cNvSpPr>
          <p:nvPr>
            <p:ph type="sldImg"/>
          </p:nvPr>
        </p:nvSpPr>
        <p:spPr>
          <a:ln/>
        </p:spPr>
      </p:sp>
      <p:sp>
        <p:nvSpPr>
          <p:cNvPr id="1945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noTextEdit="1"/>
          </p:cNvSpPr>
          <p:nvPr>
            <p:ph type="sldImg"/>
          </p:nvPr>
        </p:nvSpPr>
        <p:spPr>
          <a:ln/>
        </p:spPr>
      </p:sp>
      <p:sp>
        <p:nvSpPr>
          <p:cNvPr id="2048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noTextEdit="1"/>
          </p:cNvSpPr>
          <p:nvPr>
            <p:ph type="sldImg"/>
          </p:nvPr>
        </p:nvSpPr>
        <p:spPr>
          <a:ln/>
        </p:spPr>
      </p:sp>
      <p:sp>
        <p:nvSpPr>
          <p:cNvPr id="2150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noTextEdit="1"/>
          </p:cNvSpPr>
          <p:nvPr>
            <p:ph type="sldImg"/>
          </p:nvPr>
        </p:nvSpPr>
        <p:spPr>
          <a:ln/>
        </p:spPr>
      </p:sp>
      <p:sp>
        <p:nvSpPr>
          <p:cNvPr id="2253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noTextEdit="1"/>
          </p:cNvSpPr>
          <p:nvPr>
            <p:ph type="sldImg"/>
          </p:nvPr>
        </p:nvSpPr>
        <p:spPr>
          <a:ln/>
        </p:spPr>
      </p:sp>
      <p:sp>
        <p:nvSpPr>
          <p:cNvPr id="235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noTextEdit="1"/>
          </p:cNvSpPr>
          <p:nvPr>
            <p:ph type="sldImg"/>
          </p:nvPr>
        </p:nvSpPr>
        <p:spPr>
          <a:ln/>
        </p:spPr>
      </p:sp>
      <p:sp>
        <p:nvSpPr>
          <p:cNvPr id="2457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ChangeArrowheads="1" noTextEdit="1"/>
          </p:cNvSpPr>
          <p:nvPr>
            <p:ph type="sldImg"/>
          </p:nvPr>
        </p:nvSpPr>
        <p:spPr>
          <a:ln/>
        </p:spPr>
      </p:sp>
      <p:sp>
        <p:nvSpPr>
          <p:cNvPr id="2560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ChangeArrowheads="1" noTextEdit="1"/>
          </p:cNvSpPr>
          <p:nvPr>
            <p:ph type="sldImg"/>
          </p:nvPr>
        </p:nvSpPr>
        <p:spPr>
          <a:ln/>
        </p:spPr>
      </p:sp>
      <p:sp>
        <p:nvSpPr>
          <p:cNvPr id="2662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ChangeArrowheads="1" noTextEdit="1"/>
          </p:cNvSpPr>
          <p:nvPr>
            <p:ph type="sldImg"/>
          </p:nvPr>
        </p:nvSpPr>
        <p:spPr>
          <a:ln/>
        </p:spPr>
      </p:sp>
      <p:sp>
        <p:nvSpPr>
          <p:cNvPr id="27651"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5DCBB2E4-1537-42BD-BA3A-E82CCC31F8C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4B636E9-05B8-4F89-9042-99857AE596EF}"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42E48B2-C6F0-4F6E-BE3B-353BE21484A4}"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BAFF5D1-8ACB-4705-9F7D-C27BDAFA2EBE}"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7A30132-C93D-4778-8FAD-B09AA7E15FD0}"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A04EC353-2BBA-46C1-A5A0-EE4C6B255B00}"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B9986EE-637E-4230-9B17-D76A2A7F95D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29CFDD70-C0B2-41AD-B1E5-E6032CD2A52F}"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0CD99EC3-0F26-487B-B577-DDB4FC41A12A}"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74998CAF-5A8F-47B2-B862-15C2FE6E2EF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00C8DE84-EE42-4807-BF0C-5BCA734A4BC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51DD83E6-537A-464A-B4FA-E1B4DA6E0F2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noFill/>
          <a:ln/>
        </p:spPr>
        <p:txBody>
          <a:bodyPr lIns="90488" tIns="44450" rIns="90488" bIns="44450" anchor="ctr">
            <a:normAutofit fontScale="90000"/>
          </a:bodyPr>
          <a:lstStyle/>
          <a:p>
            <a:pPr algn="ctr"/>
            <a:r>
              <a:rPr lang="en-GB" sz="6000"/>
              <a:t>What is End-User Computing?</a:t>
            </a:r>
          </a:p>
        </p:txBody>
      </p:sp>
      <p:sp>
        <p:nvSpPr>
          <p:cNvPr id="4099" name="Rectangle 3" descr="Rectangle: Click to edit Master text styles&#10;Second level&#10;Third level&#10;Fourth level&#10;Fifth level"/>
          <p:cNvSpPr>
            <a:spLocks noGrp="1" noChangeArrowheads="1"/>
          </p:cNvSpPr>
          <p:nvPr>
            <p:ph type="subTitle" idx="1"/>
          </p:nvPr>
        </p:nvSpPr>
        <p:spPr>
          <a:xfrm>
            <a:off x="1295400" y="3581400"/>
            <a:ext cx="6400800" cy="1752600"/>
          </a:xfrm>
          <a:noFill/>
          <a:ln/>
        </p:spPr>
        <p:txBody>
          <a:bodyPr lIns="90488" tIns="44450" rIns="90488" bIns="44450"/>
          <a:lstStyle/>
          <a:p>
            <a:pPr marL="342900" indent="-342900"/>
            <a:r>
              <a:rPr lang="en-GB"/>
              <a:t>Business Application Development for End-Users</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3" descr="Rectangle: Click to edit Master text styles&#10;Second level&#10;Third level&#10;Fourth level&#10;Fifth level"/>
          <p:cNvSpPr>
            <a:spLocks noGrp="1" noChangeArrowheads="1"/>
          </p:cNvSpPr>
          <p:nvPr>
            <p:ph idx="1"/>
          </p:nvPr>
        </p:nvSpPr>
        <p:spPr>
          <a:noFill/>
          <a:ln/>
        </p:spPr>
        <p:txBody>
          <a:bodyPr lIns="90488" tIns="44450" rIns="90488" bIns="44450">
            <a:normAutofit lnSpcReduction="10000"/>
          </a:bodyPr>
          <a:lstStyle/>
          <a:p>
            <a:pPr>
              <a:lnSpc>
                <a:spcPct val="90000"/>
              </a:lnSpc>
            </a:pPr>
            <a:r>
              <a:rPr lang="en-GB" sz="2400"/>
              <a:t>Many practitioners and researchers would identify the advent of end-user computing (EUC) as the most important development in information systems (IS) in the last decade.</a:t>
            </a:r>
          </a:p>
          <a:p>
            <a:pPr>
              <a:lnSpc>
                <a:spcPct val="90000"/>
              </a:lnSpc>
              <a:buFont typeface="Wingdings" pitchFamily="2" charset="2"/>
              <a:buNone/>
            </a:pPr>
            <a:endParaRPr lang="en-GB" sz="2400"/>
          </a:p>
          <a:p>
            <a:pPr>
              <a:lnSpc>
                <a:spcPct val="90000"/>
              </a:lnSpc>
            </a:pPr>
            <a:r>
              <a:rPr lang="en-GB" sz="2400"/>
              <a:t>Our understanding of EUC has been altered as the use of new technologies has spread and as the needs of managers have developed.</a:t>
            </a:r>
          </a:p>
          <a:p>
            <a:pPr>
              <a:lnSpc>
                <a:spcPct val="90000"/>
              </a:lnSpc>
            </a:pPr>
            <a:endParaRPr lang="en-GB" sz="2400"/>
          </a:p>
          <a:p>
            <a:pPr>
              <a:lnSpc>
                <a:spcPct val="90000"/>
              </a:lnSpc>
            </a:pPr>
            <a:r>
              <a:rPr lang="en-GB" sz="2400"/>
              <a:t>Traditionally, the only people who had direct contact with computer were the systems professionals ( programmers, systems analysts etc.)</a:t>
            </a:r>
          </a:p>
          <a:p>
            <a:pPr>
              <a:lnSpc>
                <a:spcPct val="90000"/>
              </a:lnSpc>
            </a:pPr>
            <a:endParaRPr lang="en-GB" sz="2400"/>
          </a:p>
        </p:txBody>
      </p:sp>
      <p:sp>
        <p:nvSpPr>
          <p:cNvPr id="5122" name="Rectangle 2"/>
          <p:cNvSpPr>
            <a:spLocks noGrp="1" noChangeArrowheads="1"/>
          </p:cNvSpPr>
          <p:nvPr>
            <p:ph type="title"/>
          </p:nvPr>
        </p:nvSpPr>
        <p:spPr>
          <a:noFill/>
          <a:ln/>
        </p:spPr>
        <p:txBody>
          <a:bodyPr lIns="90488" tIns="44450" rIns="90488" bIns="44450"/>
          <a:lstStyle/>
          <a:p>
            <a:r>
              <a:rPr lang="en-GB"/>
              <a:t>Chronology of Definition</a:t>
            </a:r>
          </a:p>
        </p:txBody>
      </p:sp>
    </p:spTree>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descr="Rectangle: Click to edit Master text styles&#10;Second level&#10;Third level&#10;Fourth level&#10;Fifth level"/>
          <p:cNvSpPr>
            <a:spLocks noGrp="1" noChangeArrowheads="1"/>
          </p:cNvSpPr>
          <p:nvPr>
            <p:ph idx="1"/>
          </p:nvPr>
        </p:nvSpPr>
        <p:spPr/>
        <p:txBody>
          <a:bodyPr/>
          <a:lstStyle/>
          <a:p>
            <a:pPr>
              <a:lnSpc>
                <a:spcPct val="90000"/>
              </a:lnSpc>
            </a:pPr>
            <a:r>
              <a:rPr lang="en-GB"/>
              <a:t>Although the boundaries between them are blurred it is possible to distinguish three major areas of application of IT in information systems. These are:</a:t>
            </a:r>
          </a:p>
          <a:p>
            <a:pPr>
              <a:lnSpc>
                <a:spcPct val="90000"/>
              </a:lnSpc>
            </a:pPr>
            <a:endParaRPr lang="en-GB"/>
          </a:p>
          <a:p>
            <a:pPr>
              <a:lnSpc>
                <a:spcPct val="90000"/>
              </a:lnSpc>
            </a:pPr>
            <a:r>
              <a:rPr lang="en-GB"/>
              <a:t>Office support systems</a:t>
            </a:r>
          </a:p>
          <a:p>
            <a:pPr>
              <a:lnSpc>
                <a:spcPct val="90000"/>
              </a:lnSpc>
            </a:pPr>
            <a:r>
              <a:rPr lang="en-GB"/>
              <a:t>Data ( transaction ) Processing</a:t>
            </a:r>
          </a:p>
          <a:p>
            <a:pPr>
              <a:lnSpc>
                <a:spcPct val="90000"/>
              </a:lnSpc>
            </a:pPr>
            <a:r>
              <a:rPr lang="en-GB"/>
              <a:t>End User computing</a:t>
            </a:r>
          </a:p>
        </p:txBody>
      </p:sp>
      <p:sp>
        <p:nvSpPr>
          <p:cNvPr id="14338" name="Rectangle 2"/>
          <p:cNvSpPr>
            <a:spLocks noGrp="1" noChangeArrowheads="1"/>
          </p:cNvSpPr>
          <p:nvPr>
            <p:ph type="title"/>
          </p:nvPr>
        </p:nvSpPr>
        <p:spPr/>
        <p:txBody>
          <a:bodyPr/>
          <a:lstStyle/>
          <a:p>
            <a:r>
              <a:rPr lang="en-GB"/>
              <a:t>IT and Information systems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Cont…</a:t>
            </a:r>
          </a:p>
        </p:txBody>
      </p:sp>
      <p:sp>
        <p:nvSpPr>
          <p:cNvPr id="15363" name="Rectangle 3"/>
          <p:cNvSpPr>
            <a:spLocks noChangeArrowheads="1"/>
          </p:cNvSpPr>
          <p:nvPr/>
        </p:nvSpPr>
        <p:spPr bwMode="auto">
          <a:xfrm>
            <a:off x="3429000" y="2286000"/>
            <a:ext cx="2057400" cy="1295400"/>
          </a:xfrm>
          <a:prstGeom prst="rect">
            <a:avLst/>
          </a:prstGeom>
          <a:solidFill>
            <a:schemeClr val="accent1"/>
          </a:solidFill>
          <a:ln w="12700">
            <a:solidFill>
              <a:schemeClr val="tx1"/>
            </a:solidFill>
            <a:miter lim="800000"/>
            <a:headEnd/>
            <a:tailEnd/>
          </a:ln>
          <a:effectLst/>
        </p:spPr>
        <p:txBody>
          <a:bodyPr wrap="none" anchor="ctr"/>
          <a:lstStyle/>
          <a:p>
            <a:pPr algn="ctr" eaLnBrk="0" hangingPunct="0"/>
            <a:r>
              <a:rPr lang="en-GB" sz="1600" b="1">
                <a:latin typeface="Times New Roman" pitchFamily="18" charset="0"/>
              </a:rPr>
              <a:t>Office Support systems</a:t>
            </a:r>
          </a:p>
          <a:p>
            <a:pPr algn="ctr" eaLnBrk="0" hangingPunct="0"/>
            <a:r>
              <a:rPr lang="en-GB" sz="1600">
                <a:latin typeface="Times New Roman" pitchFamily="18" charset="0"/>
              </a:rPr>
              <a:t>Communication,filing,</a:t>
            </a:r>
          </a:p>
          <a:p>
            <a:pPr algn="ctr" eaLnBrk="0" hangingPunct="0"/>
            <a:r>
              <a:rPr lang="en-GB" sz="1600">
                <a:latin typeface="Times New Roman" pitchFamily="18" charset="0"/>
              </a:rPr>
              <a:t>Word processing,</a:t>
            </a:r>
          </a:p>
          <a:p>
            <a:pPr algn="ctr" eaLnBrk="0" hangingPunct="0"/>
            <a:r>
              <a:rPr lang="en-GB" sz="1600">
                <a:latin typeface="Times New Roman" pitchFamily="18" charset="0"/>
              </a:rPr>
              <a:t>image voice and </a:t>
            </a:r>
          </a:p>
          <a:p>
            <a:pPr algn="ctr" eaLnBrk="0" hangingPunct="0"/>
            <a:r>
              <a:rPr lang="en-GB" sz="1600">
                <a:latin typeface="Times New Roman" pitchFamily="18" charset="0"/>
              </a:rPr>
              <a:t>data transmission etc</a:t>
            </a:r>
            <a:r>
              <a:rPr lang="en-GB">
                <a:latin typeface="Times New Roman" pitchFamily="18" charset="0"/>
              </a:rPr>
              <a:t>.</a:t>
            </a:r>
          </a:p>
        </p:txBody>
      </p:sp>
      <p:sp>
        <p:nvSpPr>
          <p:cNvPr id="15364" name="Rectangle 4"/>
          <p:cNvSpPr>
            <a:spLocks noChangeArrowheads="1"/>
          </p:cNvSpPr>
          <p:nvPr/>
        </p:nvSpPr>
        <p:spPr bwMode="auto">
          <a:xfrm>
            <a:off x="5410200" y="4343400"/>
            <a:ext cx="2057400" cy="1371600"/>
          </a:xfrm>
          <a:prstGeom prst="rect">
            <a:avLst/>
          </a:prstGeom>
          <a:solidFill>
            <a:schemeClr val="accent1"/>
          </a:solidFill>
          <a:ln w="12700">
            <a:solidFill>
              <a:schemeClr val="tx1"/>
            </a:solidFill>
            <a:miter lim="800000"/>
            <a:headEnd/>
            <a:tailEnd/>
          </a:ln>
          <a:effectLst/>
        </p:spPr>
        <p:txBody>
          <a:bodyPr wrap="none" anchor="ctr"/>
          <a:lstStyle/>
          <a:p>
            <a:pPr algn="ctr" eaLnBrk="0" hangingPunct="0"/>
            <a:r>
              <a:rPr lang="en-GB" sz="1600" b="1">
                <a:latin typeface="Times New Roman" pitchFamily="18" charset="0"/>
              </a:rPr>
              <a:t>Data Processing</a:t>
            </a:r>
          </a:p>
          <a:p>
            <a:pPr algn="ctr" eaLnBrk="0" hangingPunct="0"/>
            <a:r>
              <a:rPr lang="en-GB" sz="1600">
                <a:latin typeface="Times New Roman" pitchFamily="18" charset="0"/>
              </a:rPr>
              <a:t>Leger,file and</a:t>
            </a:r>
          </a:p>
          <a:p>
            <a:pPr algn="ctr" eaLnBrk="0" hangingPunct="0"/>
            <a:r>
              <a:rPr lang="en-GB" sz="1600">
                <a:latin typeface="Times New Roman" pitchFamily="18" charset="0"/>
              </a:rPr>
              <a:t> transaction processing,</a:t>
            </a:r>
          </a:p>
          <a:p>
            <a:pPr algn="ctr" eaLnBrk="0" hangingPunct="0"/>
            <a:r>
              <a:rPr lang="en-GB" sz="1600">
                <a:latin typeface="Times New Roman" pitchFamily="18" charset="0"/>
              </a:rPr>
              <a:t>Operational and</a:t>
            </a:r>
          </a:p>
          <a:p>
            <a:pPr algn="ctr" eaLnBrk="0" hangingPunct="0"/>
            <a:r>
              <a:rPr lang="en-GB" sz="1600">
                <a:latin typeface="Times New Roman" pitchFamily="18" charset="0"/>
              </a:rPr>
              <a:t> tactical control systems</a:t>
            </a:r>
          </a:p>
        </p:txBody>
      </p:sp>
      <p:sp>
        <p:nvSpPr>
          <p:cNvPr id="15365" name="Rectangle 5"/>
          <p:cNvSpPr>
            <a:spLocks noChangeArrowheads="1"/>
          </p:cNvSpPr>
          <p:nvPr/>
        </p:nvSpPr>
        <p:spPr bwMode="auto">
          <a:xfrm>
            <a:off x="1219200" y="4267200"/>
            <a:ext cx="2286000" cy="1447800"/>
          </a:xfrm>
          <a:prstGeom prst="rect">
            <a:avLst/>
          </a:prstGeom>
          <a:solidFill>
            <a:schemeClr val="accent1"/>
          </a:solidFill>
          <a:ln w="12700">
            <a:solidFill>
              <a:schemeClr val="tx1"/>
            </a:solidFill>
            <a:miter lim="800000"/>
            <a:headEnd/>
            <a:tailEnd/>
          </a:ln>
          <a:effectLst/>
        </p:spPr>
        <p:txBody>
          <a:bodyPr wrap="none" anchor="ctr"/>
          <a:lstStyle/>
          <a:p>
            <a:pPr algn="ctr" eaLnBrk="0" hangingPunct="0"/>
            <a:r>
              <a:rPr lang="en-GB" sz="1600" b="1">
                <a:latin typeface="Times New Roman" pitchFamily="18" charset="0"/>
              </a:rPr>
              <a:t>End User Systems</a:t>
            </a:r>
          </a:p>
          <a:p>
            <a:pPr algn="ctr" eaLnBrk="0" hangingPunct="0"/>
            <a:r>
              <a:rPr lang="en-GB" sz="1600">
                <a:latin typeface="Times New Roman" pitchFamily="18" charset="0"/>
              </a:rPr>
              <a:t>Decision Support Systems, </a:t>
            </a:r>
          </a:p>
          <a:p>
            <a:pPr algn="ctr" eaLnBrk="0" hangingPunct="0"/>
            <a:r>
              <a:rPr lang="en-GB" sz="1600">
                <a:latin typeface="Times New Roman" pitchFamily="18" charset="0"/>
              </a:rPr>
              <a:t>Expert System, </a:t>
            </a:r>
          </a:p>
          <a:p>
            <a:pPr algn="ctr" eaLnBrk="0" hangingPunct="0"/>
            <a:r>
              <a:rPr lang="en-GB" sz="1600">
                <a:latin typeface="Times New Roman" pitchFamily="18" charset="0"/>
              </a:rPr>
              <a:t>Executive</a:t>
            </a:r>
          </a:p>
          <a:p>
            <a:pPr algn="ctr" eaLnBrk="0" hangingPunct="0"/>
            <a:r>
              <a:rPr lang="en-GB" sz="1600">
                <a:latin typeface="Times New Roman" pitchFamily="18" charset="0"/>
              </a:rPr>
              <a:t> Information Systems</a:t>
            </a:r>
          </a:p>
        </p:txBody>
      </p:sp>
      <p:sp>
        <p:nvSpPr>
          <p:cNvPr id="15369" name="Line 9"/>
          <p:cNvSpPr>
            <a:spLocks noChangeShapeType="1"/>
          </p:cNvSpPr>
          <p:nvPr/>
        </p:nvSpPr>
        <p:spPr bwMode="auto">
          <a:xfrm flipV="1">
            <a:off x="1600200" y="2895600"/>
            <a:ext cx="1600200" cy="1219200"/>
          </a:xfrm>
          <a:prstGeom prst="line">
            <a:avLst/>
          </a:prstGeom>
          <a:noFill/>
          <a:ln w="12700">
            <a:solidFill>
              <a:schemeClr val="tx1"/>
            </a:solidFill>
            <a:round/>
            <a:headEnd/>
            <a:tailEnd type="triangle" w="med" len="med"/>
          </a:ln>
          <a:effectLst/>
        </p:spPr>
        <p:txBody>
          <a:bodyPr/>
          <a:lstStyle/>
          <a:p>
            <a:endParaRPr lang="en-GB"/>
          </a:p>
        </p:txBody>
      </p:sp>
      <p:sp>
        <p:nvSpPr>
          <p:cNvPr id="15370" name="Line 10"/>
          <p:cNvSpPr>
            <a:spLocks noChangeShapeType="1"/>
          </p:cNvSpPr>
          <p:nvPr/>
        </p:nvSpPr>
        <p:spPr bwMode="auto">
          <a:xfrm>
            <a:off x="5638800" y="2971800"/>
            <a:ext cx="1219200" cy="1219200"/>
          </a:xfrm>
          <a:prstGeom prst="line">
            <a:avLst/>
          </a:prstGeom>
          <a:noFill/>
          <a:ln w="12700">
            <a:solidFill>
              <a:schemeClr val="tx1"/>
            </a:solidFill>
            <a:round/>
            <a:headEnd/>
            <a:tailEnd type="triangle" w="med" len="med"/>
          </a:ln>
          <a:effectLst/>
        </p:spPr>
        <p:txBody>
          <a:bodyPr/>
          <a:lstStyle/>
          <a:p>
            <a:endParaRPr lang="en-GB"/>
          </a:p>
        </p:txBody>
      </p:sp>
      <p:sp>
        <p:nvSpPr>
          <p:cNvPr id="15371" name="Line 11"/>
          <p:cNvSpPr>
            <a:spLocks noChangeShapeType="1"/>
          </p:cNvSpPr>
          <p:nvPr/>
        </p:nvSpPr>
        <p:spPr bwMode="auto">
          <a:xfrm flipH="1">
            <a:off x="3581400" y="5257800"/>
            <a:ext cx="1676400" cy="0"/>
          </a:xfrm>
          <a:prstGeom prst="line">
            <a:avLst/>
          </a:prstGeom>
          <a:noFill/>
          <a:ln w="12700">
            <a:solidFill>
              <a:schemeClr val="tx1"/>
            </a:solidFill>
            <a:round/>
            <a:headEnd/>
            <a:tailEnd type="triangle" w="med" len="med"/>
          </a:ln>
          <a:effectLst/>
        </p:spPr>
        <p:txBody>
          <a:bodyPr/>
          <a:lstStyle/>
          <a:p>
            <a:endParaRPr lang="en-GB"/>
          </a:p>
        </p:txBody>
      </p:sp>
      <p:sp>
        <p:nvSpPr>
          <p:cNvPr id="15372" name="Line 12"/>
          <p:cNvSpPr>
            <a:spLocks noChangeShapeType="1"/>
          </p:cNvSpPr>
          <p:nvPr/>
        </p:nvSpPr>
        <p:spPr bwMode="auto">
          <a:xfrm>
            <a:off x="3581400" y="4800600"/>
            <a:ext cx="1676400" cy="0"/>
          </a:xfrm>
          <a:prstGeom prst="line">
            <a:avLst/>
          </a:prstGeom>
          <a:noFill/>
          <a:ln w="12700">
            <a:solidFill>
              <a:schemeClr val="tx1"/>
            </a:solidFill>
            <a:round/>
            <a:headEnd/>
            <a:tailEnd type="triangle" w="med" len="med"/>
          </a:ln>
          <a:effectLst/>
        </p:spPr>
        <p:txBody>
          <a:bodyPr/>
          <a:lstStyle/>
          <a:p>
            <a:endParaRPr lang="en-GB"/>
          </a:p>
        </p:txBody>
      </p:sp>
      <p:sp>
        <p:nvSpPr>
          <p:cNvPr id="15373" name="Line 13"/>
          <p:cNvSpPr>
            <a:spLocks noChangeShapeType="1"/>
          </p:cNvSpPr>
          <p:nvPr/>
        </p:nvSpPr>
        <p:spPr bwMode="auto">
          <a:xfrm flipH="1">
            <a:off x="2133600" y="3200400"/>
            <a:ext cx="1219200" cy="914400"/>
          </a:xfrm>
          <a:prstGeom prst="line">
            <a:avLst/>
          </a:prstGeom>
          <a:noFill/>
          <a:ln w="12700">
            <a:solidFill>
              <a:schemeClr val="tx1"/>
            </a:solidFill>
            <a:round/>
            <a:headEnd/>
            <a:tailEnd type="triangle" w="med" len="med"/>
          </a:ln>
          <a:effectLst/>
        </p:spPr>
        <p:txBody>
          <a:bodyPr/>
          <a:lstStyle/>
          <a:p>
            <a:endParaRPr lang="en-GB"/>
          </a:p>
        </p:txBody>
      </p:sp>
      <p:sp>
        <p:nvSpPr>
          <p:cNvPr id="15374" name="Line 14"/>
          <p:cNvSpPr>
            <a:spLocks noChangeShapeType="1"/>
          </p:cNvSpPr>
          <p:nvPr/>
        </p:nvSpPr>
        <p:spPr bwMode="auto">
          <a:xfrm flipH="1" flipV="1">
            <a:off x="5791200" y="2590800"/>
            <a:ext cx="1447800" cy="1371600"/>
          </a:xfrm>
          <a:prstGeom prst="line">
            <a:avLst/>
          </a:prstGeom>
          <a:noFill/>
          <a:ln w="12700">
            <a:solidFill>
              <a:schemeClr val="tx1"/>
            </a:solidFill>
            <a:round/>
            <a:headEnd/>
            <a:tailEnd type="triangle" w="med" len="med"/>
          </a:ln>
          <a:effectLst/>
        </p:spPr>
        <p:txBody>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descr="Rectangle: Click to edit Master text styles&#10;Second level&#10;Third level&#10;Fourth level&#10;Fifth level"/>
          <p:cNvSpPr>
            <a:spLocks noGrp="1" noChangeArrowheads="1"/>
          </p:cNvSpPr>
          <p:nvPr>
            <p:ph idx="1"/>
          </p:nvPr>
        </p:nvSpPr>
        <p:spPr>
          <a:noFill/>
          <a:ln/>
        </p:spPr>
        <p:txBody>
          <a:bodyPr lIns="90488" tIns="44450" rIns="90488" bIns="44450"/>
          <a:lstStyle/>
          <a:p>
            <a:pPr>
              <a:lnSpc>
                <a:spcPct val="90000"/>
              </a:lnSpc>
            </a:pPr>
            <a:r>
              <a:rPr lang="en-GB" sz="2400"/>
              <a:t>Benjamin (1982).  </a:t>
            </a:r>
          </a:p>
          <a:p>
            <a:pPr lvl="1">
              <a:lnSpc>
                <a:spcPct val="90000"/>
              </a:lnSpc>
            </a:pPr>
            <a:r>
              <a:rPr lang="en-GB" sz="2000"/>
              <a:t>defines EUC as those applications beyond data processing.  While this definition obviously depends upon one’s definition of “data processing”, it certainly includes employees doing their own (non-IS) work on host computers.</a:t>
            </a:r>
          </a:p>
          <a:p>
            <a:pPr>
              <a:lnSpc>
                <a:spcPct val="90000"/>
              </a:lnSpc>
            </a:pPr>
            <a:r>
              <a:rPr lang="en-GB" sz="2400"/>
              <a:t>Davis and Olson (1985) define EUC as </a:t>
            </a:r>
          </a:p>
          <a:p>
            <a:pPr lvl="1">
              <a:lnSpc>
                <a:spcPct val="90000"/>
              </a:lnSpc>
            </a:pPr>
            <a:r>
              <a:rPr lang="en-GB" sz="2000"/>
              <a:t>“</a:t>
            </a:r>
            <a:r>
              <a:rPr lang="en-GB" sz="2000" i="1"/>
              <a:t>The capability of users to have direct control of their own computing needs”.  </a:t>
            </a:r>
          </a:p>
          <a:p>
            <a:pPr lvl="1">
              <a:lnSpc>
                <a:spcPct val="90000"/>
              </a:lnSpc>
            </a:pPr>
            <a:r>
              <a:rPr lang="en-GB" sz="2000" i="1"/>
              <a:t>“Users are provided with terminals or personal computers and powerful software for accessing data, developing models and performing information processing directly”.  </a:t>
            </a:r>
          </a:p>
          <a:p>
            <a:pPr lvl="1">
              <a:lnSpc>
                <a:spcPct val="90000"/>
              </a:lnSpc>
            </a:pPr>
            <a:r>
              <a:rPr lang="en-GB" sz="2000" i="1"/>
              <a:t>“One of the most powerful capabilities supplied directly to users is the facility to develop their own applications</a:t>
            </a:r>
            <a:r>
              <a:rPr lang="en-GB" sz="2000"/>
              <a:t>”.</a:t>
            </a:r>
          </a:p>
        </p:txBody>
      </p:sp>
      <p:sp>
        <p:nvSpPr>
          <p:cNvPr id="6146" name="Rectangle 2"/>
          <p:cNvSpPr>
            <a:spLocks noGrp="1" noChangeArrowheads="1"/>
          </p:cNvSpPr>
          <p:nvPr>
            <p:ph type="title"/>
          </p:nvPr>
        </p:nvSpPr>
        <p:spPr>
          <a:noFill/>
          <a:ln/>
        </p:spPr>
        <p:txBody>
          <a:bodyPr lIns="90488" tIns="44450" rIns="90488" bIns="44450">
            <a:normAutofit fontScale="90000"/>
          </a:bodyPr>
          <a:lstStyle/>
          <a:p>
            <a:r>
              <a:rPr lang="en-GB"/>
              <a:t>Benjamin (1982)</a:t>
            </a:r>
            <a:br>
              <a:rPr lang="en-GB"/>
            </a:br>
            <a:r>
              <a:rPr lang="en-GB"/>
              <a:t>Davies and Olson (1985)</a:t>
            </a:r>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3" descr="Rectangle: Click to edit Master text styles&#10;Second level&#10;Third level&#10;Fourth level&#10;Fifth level"/>
          <p:cNvSpPr>
            <a:spLocks noGrp="1" noChangeArrowheads="1"/>
          </p:cNvSpPr>
          <p:nvPr>
            <p:ph idx="1"/>
          </p:nvPr>
        </p:nvSpPr>
        <p:spPr>
          <a:noFill/>
          <a:ln/>
        </p:spPr>
        <p:txBody>
          <a:bodyPr lIns="90488" tIns="44450" rIns="90488" bIns="44450"/>
          <a:lstStyle/>
          <a:p>
            <a:pPr>
              <a:lnSpc>
                <a:spcPct val="90000"/>
              </a:lnSpc>
            </a:pPr>
            <a:r>
              <a:rPr lang="en-GB" sz="2400"/>
              <a:t>Sein et al (1987) define end-user computing as </a:t>
            </a:r>
          </a:p>
          <a:p>
            <a:pPr lvl="1">
              <a:lnSpc>
                <a:spcPct val="90000"/>
              </a:lnSpc>
            </a:pPr>
            <a:r>
              <a:rPr lang="en-GB" sz="2000"/>
              <a:t>“</a:t>
            </a:r>
            <a:r>
              <a:rPr lang="en-GB" sz="2000" i="1"/>
              <a:t>the practice of end-users developing, maintaining and using their own information systems</a:t>
            </a:r>
            <a:r>
              <a:rPr lang="en-GB" sz="2000"/>
              <a:t>”.</a:t>
            </a:r>
          </a:p>
          <a:p>
            <a:pPr>
              <a:lnSpc>
                <a:spcPct val="90000"/>
              </a:lnSpc>
            </a:pPr>
            <a:r>
              <a:rPr lang="en-GB" sz="2400"/>
              <a:t>Rivard (1987)</a:t>
            </a:r>
          </a:p>
          <a:p>
            <a:pPr lvl="1">
              <a:lnSpc>
                <a:spcPct val="90000"/>
              </a:lnSpc>
            </a:pPr>
            <a:r>
              <a:rPr lang="en-GB" sz="2000"/>
              <a:t>“</a:t>
            </a:r>
            <a:r>
              <a:rPr lang="en-GB" sz="2000" i="1"/>
              <a:t>In most organisations, EUC is implemented in response to users’ dissatisfaction with their IS environment.  The major causes of dissatisfaction are well known: long waiting times to large backlogs, a mismatch between the information provided by a system and the information required by the user, a poor fit between the system and the people who have to use it, and so on.  By implementing EUC tools and facilities, IS management tries to eliminate some of these problems and thereby improve user satisfaction with IS services</a:t>
            </a:r>
            <a:r>
              <a:rPr lang="en-GB" sz="2000"/>
              <a:t>”.</a:t>
            </a:r>
          </a:p>
        </p:txBody>
      </p:sp>
      <p:sp>
        <p:nvSpPr>
          <p:cNvPr id="7170" name="Rectangle 2"/>
          <p:cNvSpPr>
            <a:spLocks noGrp="1" noChangeArrowheads="1"/>
          </p:cNvSpPr>
          <p:nvPr>
            <p:ph type="title"/>
          </p:nvPr>
        </p:nvSpPr>
        <p:spPr>
          <a:noFill/>
          <a:ln/>
        </p:spPr>
        <p:txBody>
          <a:bodyPr lIns="90488" tIns="44450" rIns="90488" bIns="44450">
            <a:normAutofit fontScale="90000"/>
          </a:bodyPr>
          <a:lstStyle/>
          <a:p>
            <a:r>
              <a:rPr lang="en-GB"/>
              <a:t>Sein et al (1987)</a:t>
            </a:r>
            <a:br>
              <a:rPr lang="en-GB"/>
            </a:br>
            <a:r>
              <a:rPr lang="en-GB"/>
              <a:t>Rivard (1987)</a:t>
            </a:r>
          </a:p>
        </p:txBody>
      </p:sp>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descr="Rectangle: Click to edit Master text styles&#10;Second level&#10;Third level&#10;Fourth level&#10;Fifth level"/>
          <p:cNvSpPr>
            <a:spLocks noGrp="1" noChangeArrowheads="1"/>
          </p:cNvSpPr>
          <p:nvPr>
            <p:ph idx="1"/>
          </p:nvPr>
        </p:nvSpPr>
        <p:spPr>
          <a:noFill/>
          <a:ln/>
        </p:spPr>
        <p:txBody>
          <a:bodyPr lIns="90488" tIns="44450" rIns="90488" bIns="44450"/>
          <a:lstStyle/>
          <a:p>
            <a:pPr>
              <a:lnSpc>
                <a:spcPct val="90000"/>
              </a:lnSpc>
            </a:pPr>
            <a:r>
              <a:rPr lang="en-GB" sz="2400"/>
              <a:t>The perspective of an EUC manager is provided by Arnold Danberg of Transamerica Financial Services, quoted in Panko (1987).  He defines EUC as </a:t>
            </a:r>
          </a:p>
          <a:p>
            <a:pPr lvl="1">
              <a:lnSpc>
                <a:spcPct val="90000"/>
              </a:lnSpc>
            </a:pPr>
            <a:r>
              <a:rPr lang="en-GB" sz="2000"/>
              <a:t>“</a:t>
            </a:r>
            <a:r>
              <a:rPr lang="en-GB" sz="2000" i="1"/>
              <a:t>an environment in which the user has free control and latitude over the process.  He may use data that is interchanged through the mainframe of the MIS division, or he may create his own data.  But he’s in control, he’s responsible for the product and the effectiveness of the use of the equipment</a:t>
            </a:r>
            <a:r>
              <a:rPr lang="en-GB" sz="2000"/>
              <a:t>”.</a:t>
            </a:r>
          </a:p>
          <a:p>
            <a:pPr>
              <a:lnSpc>
                <a:spcPct val="90000"/>
              </a:lnSpc>
            </a:pPr>
            <a:r>
              <a:rPr lang="en-GB" sz="2400"/>
              <a:t>The user’s perspective on end-user computing is shown by Junk and Sargent (1987):</a:t>
            </a:r>
          </a:p>
          <a:p>
            <a:pPr lvl="1">
              <a:lnSpc>
                <a:spcPct val="90000"/>
              </a:lnSpc>
            </a:pPr>
            <a:r>
              <a:rPr lang="en-GB" sz="2000"/>
              <a:t> “</a:t>
            </a:r>
            <a:r>
              <a:rPr lang="en-GB" sz="2000" i="1"/>
              <a:t>The goal of end-user computing is to maximise the effectiveness and efficiency of business operations through the use of technology</a:t>
            </a:r>
            <a:r>
              <a:rPr lang="en-GB" sz="2000"/>
              <a:t>”.</a:t>
            </a:r>
          </a:p>
        </p:txBody>
      </p:sp>
      <p:sp>
        <p:nvSpPr>
          <p:cNvPr id="8194" name="Rectangle 2"/>
          <p:cNvSpPr>
            <a:spLocks noGrp="1" noChangeArrowheads="1"/>
          </p:cNvSpPr>
          <p:nvPr>
            <p:ph type="title"/>
          </p:nvPr>
        </p:nvSpPr>
        <p:spPr>
          <a:noFill/>
          <a:ln/>
        </p:spPr>
        <p:txBody>
          <a:bodyPr lIns="90488" tIns="44450" rIns="90488" bIns="44450">
            <a:normAutofit fontScale="90000"/>
          </a:bodyPr>
          <a:lstStyle/>
          <a:p>
            <a:r>
              <a:rPr lang="en-GB"/>
              <a:t>Panko (1987)</a:t>
            </a:r>
            <a:br>
              <a:rPr lang="en-GB"/>
            </a:br>
            <a:r>
              <a:rPr lang="en-GB"/>
              <a:t>Junk and Sargent (1987)</a:t>
            </a: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3" descr="Rectangle: Click to edit Master text styles&#10;Second level&#10;Third level&#10;Fourth level&#10;Fifth level"/>
          <p:cNvSpPr>
            <a:spLocks noGrp="1" noChangeArrowheads="1"/>
          </p:cNvSpPr>
          <p:nvPr>
            <p:ph idx="1"/>
          </p:nvPr>
        </p:nvSpPr>
        <p:spPr>
          <a:noFill/>
          <a:ln/>
        </p:spPr>
        <p:txBody>
          <a:bodyPr lIns="90488" tIns="44450" rIns="90488" bIns="44450"/>
          <a:lstStyle/>
          <a:p>
            <a:r>
              <a:rPr lang="en-GB" sz="2400"/>
              <a:t>Early efforts at EUC were described by Panko (1987): </a:t>
            </a:r>
          </a:p>
          <a:p>
            <a:pPr lvl="1"/>
            <a:r>
              <a:rPr lang="en-GB" sz="2000"/>
              <a:t> “</a:t>
            </a:r>
            <a:r>
              <a:rPr lang="en-GB" sz="2000" i="1"/>
              <a:t>First, applications were normally built around data process...</a:t>
            </a:r>
          </a:p>
          <a:p>
            <a:pPr lvl="1"/>
            <a:r>
              <a:rPr lang="en-GB" sz="2000" i="1"/>
              <a:t>Second, most early EUC applications were small and simple projects build around data processing...</a:t>
            </a:r>
          </a:p>
          <a:p>
            <a:pPr lvl="1"/>
            <a:r>
              <a:rPr lang="en-GB" sz="2000" i="1"/>
              <a:t>Third, end-users were expected to be extremely self-reliant, that is, to do most or all of their own computer work, with only modest initial consulting, training and hotline assistance from the central information systems departments.  These three characteristics, especially the second and third, are still viewed as central defining characteristics of end-user computing</a:t>
            </a:r>
            <a:r>
              <a:rPr lang="en-GB" sz="2000"/>
              <a:t>”.</a:t>
            </a:r>
          </a:p>
        </p:txBody>
      </p:sp>
      <p:sp>
        <p:nvSpPr>
          <p:cNvPr id="9218" name="Rectangle 2"/>
          <p:cNvSpPr>
            <a:spLocks noGrp="1" noChangeArrowheads="1"/>
          </p:cNvSpPr>
          <p:nvPr>
            <p:ph type="title"/>
          </p:nvPr>
        </p:nvSpPr>
        <p:spPr>
          <a:noFill/>
          <a:ln/>
        </p:spPr>
        <p:txBody>
          <a:bodyPr lIns="90488" tIns="44450" rIns="90488" bIns="44450"/>
          <a:lstStyle/>
          <a:p>
            <a:r>
              <a:rPr lang="en-GB"/>
              <a:t>Panko (1987)</a:t>
            </a:r>
          </a:p>
        </p:txBody>
      </p:sp>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descr="Rectangle: Click to edit Master text styles&#10;Second level&#10;Third level&#10;Fourth level&#10;Fifth level"/>
          <p:cNvSpPr>
            <a:spLocks noGrp="1" noChangeArrowheads="1"/>
          </p:cNvSpPr>
          <p:nvPr>
            <p:ph idx="1"/>
          </p:nvPr>
        </p:nvSpPr>
        <p:spPr>
          <a:noFill/>
          <a:ln/>
        </p:spPr>
        <p:txBody>
          <a:bodyPr lIns="90488" tIns="44450" rIns="90488" bIns="44450">
            <a:normAutofit lnSpcReduction="10000"/>
          </a:bodyPr>
          <a:lstStyle/>
          <a:p>
            <a:pPr>
              <a:lnSpc>
                <a:spcPct val="90000"/>
              </a:lnSpc>
            </a:pPr>
            <a:r>
              <a:rPr lang="en-GB" sz="2400"/>
              <a:t>Archer (1988) defines EUC as a situation in which </a:t>
            </a:r>
          </a:p>
          <a:p>
            <a:pPr lvl="1">
              <a:lnSpc>
                <a:spcPct val="90000"/>
              </a:lnSpc>
            </a:pPr>
            <a:r>
              <a:rPr lang="en-GB" sz="2000"/>
              <a:t>“</a:t>
            </a:r>
            <a:r>
              <a:rPr lang="en-GB" sz="2000" i="1"/>
              <a:t>the user of the results of computing also has an impact on how the computing itself is done, in specifying application software requirements and/or in developing the application itself</a:t>
            </a:r>
            <a:r>
              <a:rPr lang="en-GB" sz="2000"/>
              <a:t>”.</a:t>
            </a:r>
          </a:p>
          <a:p>
            <a:pPr>
              <a:lnSpc>
                <a:spcPct val="90000"/>
              </a:lnSpc>
              <a:buFont typeface="Wingdings" pitchFamily="2" charset="2"/>
              <a:buNone/>
            </a:pPr>
            <a:endParaRPr lang="en-GB" sz="2400"/>
          </a:p>
          <a:p>
            <a:pPr>
              <a:lnSpc>
                <a:spcPct val="90000"/>
              </a:lnSpc>
            </a:pPr>
            <a:r>
              <a:rPr lang="en-GB" sz="2400"/>
              <a:t>Panko (1988) </a:t>
            </a:r>
          </a:p>
          <a:p>
            <a:pPr lvl="1">
              <a:lnSpc>
                <a:spcPct val="90000"/>
              </a:lnSpc>
            </a:pPr>
            <a:r>
              <a:rPr lang="en-GB" sz="2000"/>
              <a:t>“</a:t>
            </a:r>
            <a:r>
              <a:rPr lang="en-GB" sz="2000" i="1"/>
              <a:t>When this term first appeared in the early 1970s, its meaning was restricted to data retrieval on time-shared hosts.  Now, however, the term has expanded to embrace most or all of the applications that characterise the post-DP revolution, including applications on time-shared hosts, personal computer applications, nonclerical office automation, decision support systems, and executive information systems</a:t>
            </a:r>
            <a:r>
              <a:rPr lang="en-GB" sz="2000"/>
              <a:t>”.</a:t>
            </a:r>
          </a:p>
        </p:txBody>
      </p:sp>
      <p:sp>
        <p:nvSpPr>
          <p:cNvPr id="10242" name="Rectangle 2"/>
          <p:cNvSpPr>
            <a:spLocks noGrp="1" noChangeArrowheads="1"/>
          </p:cNvSpPr>
          <p:nvPr>
            <p:ph type="title"/>
          </p:nvPr>
        </p:nvSpPr>
        <p:spPr>
          <a:noFill/>
          <a:ln/>
        </p:spPr>
        <p:txBody>
          <a:bodyPr lIns="90488" tIns="44450" rIns="90488" bIns="44450">
            <a:normAutofit fontScale="90000"/>
          </a:bodyPr>
          <a:lstStyle/>
          <a:p>
            <a:r>
              <a:rPr lang="en-GB"/>
              <a:t>Archer (1988)</a:t>
            </a:r>
            <a:br>
              <a:rPr lang="en-GB"/>
            </a:br>
            <a:r>
              <a:rPr lang="en-GB"/>
              <a:t>Panko (1988)</a:t>
            </a:r>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descr="Rectangle: Click to edit Master text styles&#10;Second level&#10;Third level&#10;Fourth level&#10;Fifth level"/>
          <p:cNvSpPr>
            <a:spLocks noGrp="1" noChangeArrowheads="1"/>
          </p:cNvSpPr>
          <p:nvPr>
            <p:ph idx="1"/>
          </p:nvPr>
        </p:nvSpPr>
        <p:spPr>
          <a:xfrm>
            <a:off x="685800" y="1752600"/>
            <a:ext cx="7772400" cy="4343400"/>
          </a:xfrm>
          <a:noFill/>
          <a:ln/>
        </p:spPr>
        <p:txBody>
          <a:bodyPr lIns="90488" tIns="44450" rIns="90488" bIns="44450">
            <a:normAutofit lnSpcReduction="10000"/>
          </a:bodyPr>
          <a:lstStyle/>
          <a:p>
            <a:pPr>
              <a:lnSpc>
                <a:spcPct val="90000"/>
              </a:lnSpc>
            </a:pPr>
            <a:r>
              <a:rPr lang="en-GB" sz="2400"/>
              <a:t>Parker (1989)  End-user computing is </a:t>
            </a:r>
          </a:p>
          <a:p>
            <a:pPr lvl="1">
              <a:lnSpc>
                <a:spcPct val="90000"/>
              </a:lnSpc>
            </a:pPr>
            <a:r>
              <a:rPr lang="en-GB" sz="2000"/>
              <a:t>“(1) </a:t>
            </a:r>
            <a:r>
              <a:rPr lang="en-GB" sz="2000" i="1"/>
              <a:t>a term covering both development and computing activities performed by end-users, and </a:t>
            </a:r>
            <a:endParaRPr lang="en-GB" sz="2000"/>
          </a:p>
          <a:p>
            <a:pPr lvl="1">
              <a:lnSpc>
                <a:spcPct val="90000"/>
              </a:lnSpc>
            </a:pPr>
            <a:r>
              <a:rPr lang="en-GB" sz="2000"/>
              <a:t>(2) </a:t>
            </a:r>
            <a:r>
              <a:rPr lang="en-GB" sz="2000" i="1"/>
              <a:t>hands-on use of a computer system by an end-user</a:t>
            </a:r>
            <a:r>
              <a:rPr lang="en-GB" sz="2000"/>
              <a:t>”.  An end-user is “</a:t>
            </a:r>
            <a:r>
              <a:rPr lang="en-GB" sz="2000" i="1"/>
              <a:t>any person who uses information technology to better perform his or her job</a:t>
            </a:r>
            <a:r>
              <a:rPr lang="en-GB" sz="2000"/>
              <a:t>”.  </a:t>
            </a:r>
          </a:p>
          <a:p>
            <a:pPr lvl="2">
              <a:lnSpc>
                <a:spcPct val="90000"/>
              </a:lnSpc>
            </a:pPr>
            <a:r>
              <a:rPr lang="en-GB" sz="1800"/>
              <a:t>This is a broad definition, which includes many business activities.</a:t>
            </a:r>
          </a:p>
          <a:p>
            <a:pPr>
              <a:lnSpc>
                <a:spcPct val="90000"/>
              </a:lnSpc>
            </a:pPr>
            <a:r>
              <a:rPr lang="en-GB" sz="2400"/>
              <a:t>Nelson (1989) </a:t>
            </a:r>
          </a:p>
          <a:p>
            <a:pPr lvl="1">
              <a:lnSpc>
                <a:spcPct val="90000"/>
              </a:lnSpc>
            </a:pPr>
            <a:r>
              <a:rPr lang="en-GB" sz="2000"/>
              <a:t>“</a:t>
            </a:r>
            <a:r>
              <a:rPr lang="en-GB" sz="2000" i="1"/>
              <a:t>Ten years ago, the IS function maintained a virtual monopoly over the acquisition, deployment and operation of an organisation’s information resources.  Today, these responsibilities have been transferred to the end-users, who ultimately use IS output</a:t>
            </a:r>
            <a:r>
              <a:rPr lang="en-GB" sz="2000"/>
              <a:t>”.</a:t>
            </a:r>
          </a:p>
        </p:txBody>
      </p:sp>
      <p:sp>
        <p:nvSpPr>
          <p:cNvPr id="11266" name="Rectangle 2"/>
          <p:cNvSpPr>
            <a:spLocks noGrp="1" noChangeArrowheads="1"/>
          </p:cNvSpPr>
          <p:nvPr>
            <p:ph type="title"/>
          </p:nvPr>
        </p:nvSpPr>
        <p:spPr>
          <a:noFill/>
          <a:ln/>
        </p:spPr>
        <p:txBody>
          <a:bodyPr lIns="90488" tIns="44450" rIns="90488" bIns="44450">
            <a:normAutofit fontScale="90000"/>
          </a:bodyPr>
          <a:lstStyle/>
          <a:p>
            <a:r>
              <a:rPr lang="en-GB"/>
              <a:t>Parker (1989)</a:t>
            </a:r>
            <a:br>
              <a:rPr lang="en-GB"/>
            </a:br>
            <a:r>
              <a:rPr lang="en-GB"/>
              <a:t>Nelson (1989)</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descr="Rectangle: Click to edit Master text styles&#10;Second level&#10;Third level&#10;Fourth level&#10;Fifth level"/>
          <p:cNvSpPr>
            <a:spLocks noGrp="1" noChangeArrowheads="1"/>
          </p:cNvSpPr>
          <p:nvPr>
            <p:ph idx="1"/>
          </p:nvPr>
        </p:nvSpPr>
        <p:spPr>
          <a:noFill/>
          <a:ln/>
        </p:spPr>
        <p:txBody>
          <a:bodyPr lIns="90488" tIns="44450" rIns="90488" bIns="44450"/>
          <a:lstStyle/>
          <a:p>
            <a:pPr>
              <a:lnSpc>
                <a:spcPct val="90000"/>
              </a:lnSpc>
            </a:pPr>
            <a:r>
              <a:rPr lang="en-GB" sz="2400"/>
              <a:t>Liu (1989):	</a:t>
            </a:r>
          </a:p>
          <a:p>
            <a:pPr lvl="1">
              <a:lnSpc>
                <a:spcPct val="90000"/>
              </a:lnSpc>
            </a:pPr>
            <a:r>
              <a:rPr lang="en-GB" sz="2000"/>
              <a:t>“</a:t>
            </a:r>
            <a:r>
              <a:rPr lang="en-GB" sz="2000" i="1"/>
              <a:t>The role of the end-user in system definition has transformed from participation to domination...  There are many factors which promote the user’s dominant role in systems development.  </a:t>
            </a:r>
          </a:p>
          <a:p>
            <a:pPr lvl="1">
              <a:lnSpc>
                <a:spcPct val="90000"/>
              </a:lnSpc>
            </a:pPr>
            <a:r>
              <a:rPr lang="en-GB" sz="2000" i="1"/>
              <a:t>First, general computer literacy of non-technical personnel has been enhanced in the 1980s.  </a:t>
            </a:r>
          </a:p>
          <a:p>
            <a:pPr lvl="1">
              <a:lnSpc>
                <a:spcPct val="90000"/>
              </a:lnSpc>
            </a:pPr>
            <a:r>
              <a:rPr lang="en-GB" sz="2000" i="1"/>
              <a:t>Second, the introduction of the information centre approach by IBM in 1976 facilitated end-user computing by using tools such as database management, fourth-generation languages and spreadsheet packages.  </a:t>
            </a:r>
          </a:p>
          <a:p>
            <a:pPr lvl="1">
              <a:lnSpc>
                <a:spcPct val="90000"/>
              </a:lnSpc>
            </a:pPr>
            <a:r>
              <a:rPr lang="en-GB" sz="2000" i="1"/>
              <a:t>This approach has provided the user with more control of their own applications.  Consequently, end-user computing has helped the cause of end-user developing</a:t>
            </a:r>
            <a:r>
              <a:rPr lang="en-GB" sz="2000"/>
              <a:t>”.</a:t>
            </a:r>
          </a:p>
        </p:txBody>
      </p:sp>
      <p:sp>
        <p:nvSpPr>
          <p:cNvPr id="12290" name="Rectangle 2"/>
          <p:cNvSpPr>
            <a:spLocks noGrp="1" noChangeArrowheads="1"/>
          </p:cNvSpPr>
          <p:nvPr>
            <p:ph type="title"/>
          </p:nvPr>
        </p:nvSpPr>
        <p:spPr>
          <a:noFill/>
          <a:ln/>
        </p:spPr>
        <p:txBody>
          <a:bodyPr lIns="90488" tIns="44450" rIns="90488" bIns="44450"/>
          <a:lstStyle/>
          <a:p>
            <a:r>
              <a:rPr lang="en-GB"/>
              <a:t>Liu (1989)</a:t>
            </a:r>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3" descr="Rectangle: Click to edit Master text styles&#10;Second level&#10;Third level&#10;Fourth level&#10;Fifth level"/>
          <p:cNvSpPr>
            <a:spLocks noGrp="1" noChangeArrowheads="1"/>
          </p:cNvSpPr>
          <p:nvPr>
            <p:ph idx="1"/>
          </p:nvPr>
        </p:nvSpPr>
        <p:spPr>
          <a:noFill/>
          <a:ln/>
        </p:spPr>
        <p:txBody>
          <a:bodyPr lIns="90488" tIns="44450" rIns="90488" bIns="44450"/>
          <a:lstStyle/>
          <a:p>
            <a:pPr>
              <a:lnSpc>
                <a:spcPct val="90000"/>
              </a:lnSpc>
            </a:pPr>
            <a:r>
              <a:rPr lang="en-GB" sz="2800"/>
              <a:t>Doll and Torkzadeh (1989):  </a:t>
            </a:r>
          </a:p>
          <a:p>
            <a:pPr lvl="1">
              <a:lnSpc>
                <a:spcPct val="90000"/>
              </a:lnSpc>
            </a:pPr>
            <a:r>
              <a:rPr lang="en-GB" sz="2400"/>
              <a:t>“</a:t>
            </a:r>
            <a:r>
              <a:rPr lang="en-GB" sz="2400" i="1"/>
              <a:t>End-user computing refers to direct interaction with application software by managerial, professional and operating level personnel in user departments.  </a:t>
            </a:r>
          </a:p>
          <a:p>
            <a:pPr lvl="1">
              <a:lnSpc>
                <a:spcPct val="90000"/>
              </a:lnSpc>
            </a:pPr>
            <a:r>
              <a:rPr lang="en-GB" sz="2400" i="1"/>
              <a:t>Some of these end-users may develop their own applications using database or decision support software.  However, they are not professional software developers.  </a:t>
            </a:r>
          </a:p>
          <a:p>
            <a:pPr lvl="1">
              <a:lnSpc>
                <a:spcPct val="90000"/>
              </a:lnSpc>
            </a:pPr>
            <a:r>
              <a:rPr lang="en-GB" sz="2400" i="1"/>
              <a:t>For the most part, they are non-data processing trained users who use code written by others in the course of their work</a:t>
            </a:r>
            <a:r>
              <a:rPr lang="en-GB" sz="2400"/>
              <a:t>”.</a:t>
            </a:r>
          </a:p>
        </p:txBody>
      </p:sp>
      <p:sp>
        <p:nvSpPr>
          <p:cNvPr id="13314" name="Rectangle 2"/>
          <p:cNvSpPr>
            <a:spLocks noGrp="1" noChangeArrowheads="1"/>
          </p:cNvSpPr>
          <p:nvPr>
            <p:ph type="title"/>
          </p:nvPr>
        </p:nvSpPr>
        <p:spPr>
          <a:noFill/>
          <a:ln/>
        </p:spPr>
        <p:txBody>
          <a:bodyPr lIns="90488" tIns="44450" rIns="90488" bIns="44450"/>
          <a:lstStyle/>
          <a:p>
            <a:r>
              <a:rPr lang="en-GB"/>
              <a:t>Doll and Torkzadeh (1989)</a:t>
            </a:r>
          </a:p>
        </p:txBody>
      </p:sp>
    </p:spTree>
  </p:cSld>
  <p:clrMapOvr>
    <a:masterClrMapping/>
  </p:clrMapOv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29</TotalTime>
  <Pages>10</Pages>
  <Words>976</Words>
  <Application>Microsoft Office PowerPoint</Application>
  <PresentationFormat>Letter Paper (8.5x11 in)</PresentationFormat>
  <Paragraphs>76</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Times New Roman</vt:lpstr>
      <vt:lpstr>Tahoma</vt:lpstr>
      <vt:lpstr>Wingdings</vt:lpstr>
      <vt:lpstr>Concourse</vt:lpstr>
      <vt:lpstr>What is End-User Computing?</vt:lpstr>
      <vt:lpstr>Chronology of Definition</vt:lpstr>
      <vt:lpstr>IT and Information systems</vt:lpstr>
      <vt:lpstr>Cont…</vt:lpstr>
      <vt:lpstr>Benjamin (1982) Davies and Olson (1985)</vt:lpstr>
      <vt:lpstr>Sein et al (1987) Rivard (1987)</vt:lpstr>
      <vt:lpstr>Panko (1987) Junk and Sargent (1987)</vt:lpstr>
      <vt:lpstr>Panko (1987)</vt:lpstr>
      <vt:lpstr>Archer (1988) Panko (1988)</vt:lpstr>
      <vt:lpstr>Parker (1989) Nelson (1989)</vt:lpstr>
      <vt:lpstr>Liu (1989)</vt:lpstr>
      <vt:lpstr>Doll and Torkzadeh (1989)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is End-User Computing</dc:title>
  <dc:subject/>
  <dc:creator>Stephrn Hole</dc:creator>
  <cp:keywords/>
  <dc:description/>
  <cp:lastModifiedBy>sc-bf</cp:lastModifiedBy>
  <cp:revision>7</cp:revision>
  <cp:lastPrinted>1996-10-01T08:50:20Z</cp:lastPrinted>
  <dcterms:created xsi:type="dcterms:W3CDTF">1996-10-01T08:22:46Z</dcterms:created>
  <dcterms:modified xsi:type="dcterms:W3CDTF">2010-09-30T10:19:46Z</dcterms:modified>
</cp:coreProperties>
</file>