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74E8"/>
    <a:srgbClr val="EFB7DB"/>
    <a:srgbClr val="F37DC9"/>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E89E9F-7A3D-47E7-BE09-CEE80E9B0035}" v="41" dt="2023-01-15T02:41:39.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0" d="100"/>
          <a:sy n="50" d="100"/>
        </p:scale>
        <p:origin x="1917"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t>% of free school meals in school A</a:t>
            </a:r>
          </a:p>
        </c:rich>
      </c:tx>
      <c:layout>
        <c:manualLayout>
          <c:xMode val="edge"/>
          <c:yMode val="edge"/>
          <c:x val="0.22901132722023038"/>
          <c:y val="4.1001358640821106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 of free school meals in school A</c:v>
                </c:pt>
              </c:strCache>
            </c:strRef>
          </c:tx>
          <c:dPt>
            <c:idx val="0"/>
            <c:bubble3D val="0"/>
            <c:spPr>
              <a:solidFill>
                <a:schemeClr val="accent4">
                  <a:tint val="58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6DDE-4D1A-A4B6-601E7DAA8E64}"/>
              </c:ext>
            </c:extLst>
          </c:dPt>
          <c:dPt>
            <c:idx val="1"/>
            <c:bubble3D val="0"/>
            <c:spPr>
              <a:solidFill>
                <a:schemeClr val="accent4">
                  <a:tint val="86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6DDE-4D1A-A4B6-601E7DAA8E64}"/>
              </c:ext>
            </c:extLst>
          </c:dPt>
          <c:dPt>
            <c:idx val="2"/>
            <c:bubble3D val="0"/>
            <c:spPr>
              <a:solidFill>
                <a:schemeClr val="accent4">
                  <a:shade val="86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6DDE-4D1A-A4B6-601E7DAA8E64}"/>
              </c:ext>
            </c:extLst>
          </c:dPt>
          <c:dPt>
            <c:idx val="3"/>
            <c:bubble3D val="0"/>
            <c:spPr>
              <a:solidFill>
                <a:schemeClr val="accent4">
                  <a:shade val="58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6DDE-4D1A-A4B6-601E7DAA8E64}"/>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2"/>
                <c:pt idx="0">
                  <c:v>fsm</c:v>
                </c:pt>
                <c:pt idx="1">
                  <c:v>payed meals70</c:v>
                </c:pt>
              </c:strCache>
            </c:strRef>
          </c:cat>
          <c:val>
            <c:numRef>
              <c:f>Sheet1!$B$2:$B$5</c:f>
              <c:numCache>
                <c:formatCode>General</c:formatCode>
                <c:ptCount val="4"/>
                <c:pt idx="0">
                  <c:v>30</c:v>
                </c:pt>
                <c:pt idx="1">
                  <c:v>70</c:v>
                </c:pt>
              </c:numCache>
            </c:numRef>
          </c:val>
          <c:extLst>
            <c:ext xmlns:c16="http://schemas.microsoft.com/office/drawing/2014/chart" uri="{C3380CC4-5D6E-409C-BE32-E72D297353CC}">
              <c16:uniqueId val="{00000000-ABDC-434C-B5C0-E3566BCCD8BF}"/>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4">
  <a:schemeClr val="accent4"/>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A6530A-6DD7-489B-BE31-ECCAF9C91C5E}"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3659139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6530A-6DD7-489B-BE31-ECCAF9C91C5E}"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3138410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A6530A-6DD7-489B-BE31-ECCAF9C91C5E}"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3429874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6530A-6DD7-489B-BE31-ECCAF9C91C5E}"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2187686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A6530A-6DD7-489B-BE31-ECCAF9C91C5E}"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943832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A6530A-6DD7-489B-BE31-ECCAF9C91C5E}"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271759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A6530A-6DD7-489B-BE31-ECCAF9C91C5E}"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2613735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E5A6530A-6DD7-489B-BE31-ECCAF9C91C5E}"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4239895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E5A6530A-6DD7-489B-BE31-ECCAF9C91C5E}"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1931506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6530A-6DD7-489B-BE31-ECCAF9C91C5E}"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3015900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6530A-6DD7-489B-BE31-ECCAF9C91C5E}"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AD091-5CE6-487F-AE75-D55293199A8A}" type="slidenum">
              <a:rPr lang="en-GB" smtClean="0"/>
              <a:t>‹#›</a:t>
            </a:fld>
            <a:endParaRPr lang="en-GB"/>
          </a:p>
        </p:txBody>
      </p:sp>
    </p:spTree>
    <p:extLst>
      <p:ext uri="{BB962C8B-B14F-4D97-AF65-F5344CB8AC3E}">
        <p14:creationId xmlns:p14="http://schemas.microsoft.com/office/powerpoint/2010/main" val="2786902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E5A6530A-6DD7-489B-BE31-ECCAF9C91C5E}" type="datetimeFigureOut">
              <a:rPr lang="en-GB" smtClean="0"/>
              <a:t>17/01/2023</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E1DAD091-5CE6-487F-AE75-D55293199A8A}" type="slidenum">
              <a:rPr lang="en-GB" smtClean="0"/>
              <a:t>‹#›</a:t>
            </a:fld>
            <a:endParaRPr lang="en-GB"/>
          </a:p>
        </p:txBody>
      </p:sp>
    </p:spTree>
    <p:extLst>
      <p:ext uri="{BB962C8B-B14F-4D97-AF65-F5344CB8AC3E}">
        <p14:creationId xmlns:p14="http://schemas.microsoft.com/office/powerpoint/2010/main" val="232265934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svg"/><Relationship Id="rId7"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svg"/><Relationship Id="rId11" Type="http://schemas.openxmlformats.org/officeDocument/2006/relationships/hyperlink" Target="https://westwalesriverstrust.org/pembroke-dock-community-school-enjoy-an-otter-education-field-trip-at-treffgarne-angling-centre/" TargetMode="External"/><Relationship Id="rId5" Type="http://schemas.openxmlformats.org/officeDocument/2006/relationships/image" Target="../media/image4.svg"/><Relationship Id="rId10" Type="http://schemas.openxmlformats.org/officeDocument/2006/relationships/image" Target="../media/image8.jpg"/><Relationship Id="rId4" Type="http://schemas.openxmlformats.org/officeDocument/2006/relationships/image" Target="../media/image3.png"/><Relationship Id="rId9"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A89A8C4-FD12-60FE-3776-D2B7A644A793}"/>
              </a:ext>
            </a:extLst>
          </p:cNvPr>
          <p:cNvSpPr txBox="1"/>
          <p:nvPr/>
        </p:nvSpPr>
        <p:spPr>
          <a:xfrm>
            <a:off x="0" y="1628435"/>
            <a:ext cx="5999268" cy="7242719"/>
          </a:xfrm>
          <a:prstGeom prst="rect">
            <a:avLst/>
          </a:prstGeom>
          <a:solidFill>
            <a:srgbClr val="F37DC9"/>
          </a:solidFill>
        </p:spPr>
        <p:txBody>
          <a:bodyPr wrap="square" rtlCol="0">
            <a:spAutoFit/>
          </a:bodyPr>
          <a:lstStyle/>
          <a:p>
            <a:r>
              <a:rPr lang="en-GB" sz="1600" b="1" dirty="0"/>
              <a:t>How does school A ensures a positive relationship with their local community?</a:t>
            </a:r>
          </a:p>
          <a:p>
            <a:endParaRPr lang="en-GB" sz="1200" b="1" dirty="0"/>
          </a:p>
          <a:p>
            <a:r>
              <a:rPr lang="en-GB" sz="1200" b="1" dirty="0"/>
              <a:t>School A is within an area of high poverty and therefore have a high rate of free school meals pupils (30%). Because of this, they have a well put together system that allows them to build a strong connection within the community. These elements include:</a:t>
            </a:r>
          </a:p>
          <a:p>
            <a:endParaRPr lang="en-GB" sz="1200" b="1" dirty="0"/>
          </a:p>
          <a:p>
            <a:pPr marL="285750" indent="-285750">
              <a:buFontTx/>
              <a:buChar char="-"/>
            </a:pPr>
            <a:r>
              <a:rPr lang="en-GB" sz="1200" b="1" dirty="0"/>
              <a:t>Coffee mornings for family and friends to help build bonds between the school and family. </a:t>
            </a:r>
          </a:p>
          <a:p>
            <a:pPr marL="285750" indent="-285750">
              <a:buFontTx/>
              <a:buChar char="-"/>
            </a:pPr>
            <a:r>
              <a:rPr lang="en-GB" sz="1200" b="1" dirty="0"/>
              <a:t>- A free supply trolley which is available to anyone in the community. This is especially useful within the area of high poverty and makes sure families do not go without having essentials such as nappies and milk.</a:t>
            </a:r>
          </a:p>
          <a:p>
            <a:pPr marL="285750" indent="-285750">
              <a:buFontTx/>
              <a:buChar char="-"/>
            </a:pPr>
            <a:r>
              <a:rPr lang="en-GB" sz="1200" b="1" dirty="0"/>
              <a:t>Questionnaires are released to the community throughout social media and email to ensure stakeholders feed back is heard.</a:t>
            </a:r>
          </a:p>
          <a:p>
            <a:pPr marL="285750" indent="-285750">
              <a:buFontTx/>
              <a:buChar char="-"/>
            </a:pPr>
            <a:endParaRPr lang="en-GB" sz="1200" b="1" dirty="0"/>
          </a:p>
          <a:p>
            <a:r>
              <a:rPr lang="en-GB" sz="1200" b="1" dirty="0"/>
              <a:t>Due to the high level of unemployment in the schools local community, this school provides a free NVQ course for all members of the local community, where they have managed to put £5 million back into this community. This is a very good opportunity for those in the community and ensures a strong relationship between the school and locals.</a:t>
            </a:r>
          </a:p>
          <a:p>
            <a:endParaRPr lang="en-GB" sz="1200" b="1" dirty="0"/>
          </a:p>
          <a:p>
            <a:r>
              <a:rPr lang="en-GB" sz="1200" b="1" dirty="0"/>
              <a:t>Other things School A does to help the community:</a:t>
            </a:r>
          </a:p>
          <a:p>
            <a:pPr marL="285750" indent="-285750">
              <a:buFontTx/>
              <a:buChar char="-"/>
            </a:pPr>
            <a:r>
              <a:rPr lang="en-GB" sz="1200" b="1" dirty="0"/>
              <a:t>Flying start and full time early years.</a:t>
            </a:r>
          </a:p>
          <a:p>
            <a:pPr marL="285750" indent="-285750">
              <a:buFontTx/>
              <a:buChar char="-"/>
            </a:pPr>
            <a:r>
              <a:rPr lang="en-GB" sz="1200" b="1" dirty="0"/>
              <a:t>Design a smile program where children brush their teeth in school.</a:t>
            </a:r>
          </a:p>
          <a:p>
            <a:pPr marL="285750" indent="-285750">
              <a:buFontTx/>
              <a:buChar char="-"/>
            </a:pPr>
            <a:r>
              <a:rPr lang="en-GB" sz="1200" b="1" dirty="0"/>
              <a:t>PDG grant</a:t>
            </a:r>
          </a:p>
          <a:p>
            <a:pPr marL="285750" indent="-285750">
              <a:buFontTx/>
              <a:buChar char="-"/>
            </a:pPr>
            <a:r>
              <a:rPr lang="en-GB" sz="1200" b="1" dirty="0"/>
              <a:t>Credit union saving scheme</a:t>
            </a:r>
          </a:p>
          <a:p>
            <a:pPr marL="285750" indent="-285750">
              <a:buFontTx/>
              <a:buChar char="-"/>
            </a:pPr>
            <a:r>
              <a:rPr lang="en-GB" sz="1200" b="1" dirty="0"/>
              <a:t>Young carers group.</a:t>
            </a:r>
          </a:p>
          <a:p>
            <a:pPr marL="285750" indent="-285750">
              <a:buFontTx/>
              <a:buChar char="-"/>
            </a:pPr>
            <a:r>
              <a:rPr lang="en-GB" sz="1200" b="1" dirty="0"/>
              <a:t>Emotional literacy support assistant</a:t>
            </a:r>
          </a:p>
          <a:p>
            <a:pPr marL="285750" indent="-285750">
              <a:buFontTx/>
              <a:buChar char="-"/>
            </a:pPr>
            <a:endParaRPr lang="en-GB" sz="1600" b="1" dirty="0"/>
          </a:p>
          <a:p>
            <a:pPr marL="285750" indent="-285750">
              <a:buFontTx/>
              <a:buChar char="-"/>
            </a:pPr>
            <a:endParaRPr lang="en-GB" sz="1600" b="1" dirty="0"/>
          </a:p>
          <a:p>
            <a:pPr marL="285750" indent="-285750">
              <a:buFontTx/>
              <a:buChar char="-"/>
            </a:pPr>
            <a:endParaRPr lang="en-GB" b="1" dirty="0"/>
          </a:p>
          <a:p>
            <a:pPr marL="285750" indent="-285750">
              <a:buFontTx/>
              <a:buChar char="-"/>
            </a:pPr>
            <a:endParaRPr lang="en-GB" b="1" dirty="0"/>
          </a:p>
          <a:p>
            <a:pPr marL="285750" indent="-285750">
              <a:buFontTx/>
              <a:buChar char="-"/>
            </a:pPr>
            <a:endParaRPr lang="en-GB" b="1" dirty="0"/>
          </a:p>
          <a:p>
            <a:pPr marL="285750" indent="-285750">
              <a:buFontTx/>
              <a:buChar char="-"/>
            </a:pPr>
            <a:endParaRPr lang="en-GB" b="1" dirty="0"/>
          </a:p>
          <a:p>
            <a:pPr marL="285750" indent="-285750">
              <a:buFontTx/>
              <a:buChar char="-"/>
            </a:pPr>
            <a:endParaRPr lang="en-GB" b="1" dirty="0"/>
          </a:p>
        </p:txBody>
      </p:sp>
      <p:sp>
        <p:nvSpPr>
          <p:cNvPr id="10" name="TextBox 9">
            <a:extLst>
              <a:ext uri="{FF2B5EF4-FFF2-40B4-BE49-F238E27FC236}">
                <a16:creationId xmlns:a16="http://schemas.microsoft.com/office/drawing/2014/main" id="{DCE46747-45D7-5487-1908-EE0E978543FC}"/>
              </a:ext>
            </a:extLst>
          </p:cNvPr>
          <p:cNvSpPr txBox="1"/>
          <p:nvPr/>
        </p:nvSpPr>
        <p:spPr>
          <a:xfrm>
            <a:off x="2429523" y="8585061"/>
            <a:ext cx="7190769" cy="3108543"/>
          </a:xfrm>
          <a:prstGeom prst="rect">
            <a:avLst/>
          </a:prstGeom>
          <a:solidFill>
            <a:srgbClr val="92D050"/>
          </a:solidFill>
        </p:spPr>
        <p:txBody>
          <a:bodyPr wrap="square" rtlCol="0">
            <a:spAutoFit/>
          </a:bodyPr>
          <a:lstStyle/>
          <a:p>
            <a:r>
              <a:rPr lang="en-GB" sz="1600" b="1" dirty="0"/>
              <a:t>School A’s relationship with learners:</a:t>
            </a:r>
          </a:p>
          <a:p>
            <a:r>
              <a:rPr lang="en-GB" sz="1200" b="1" dirty="0"/>
              <a:t>The learners are the main focus in school. Primary school is where children first learn and develop skills that they would not learn in the home environment. For most children, early years and flying start is the first time that they will interact with children their own age. It  could also be the first time said child is away from their parents for so long. Primary schools are a vital part of children's development which means  the school has to create the best possible experience for the children as possible.</a:t>
            </a:r>
          </a:p>
          <a:p>
            <a:endParaRPr lang="en-GB" sz="1200" b="1" dirty="0"/>
          </a:p>
          <a:p>
            <a:r>
              <a:rPr lang="en-GB" sz="1200" b="1" dirty="0"/>
              <a:t>School A goes above and beyond for these children to make them comfortable and make sure they have the best quality of education. In line with the new curriculum in Wales, school A has a more creative approach to learning with a more interactive set of classrooms which endorse pupil led learning. They also have an interactive room  which includes different senses to involve children with sensory issues to ensure no one is left out.</a:t>
            </a:r>
          </a:p>
          <a:p>
            <a:r>
              <a:rPr lang="en-GB" sz="1200" b="1" dirty="0"/>
              <a:t>They also have a bus collection service available to children, specifically those with low attendance issues to ensure they can get to school. They also provide a breakfast club so children can come in early to ensure they eat something before school and are fuelled for the day.</a:t>
            </a:r>
          </a:p>
          <a:p>
            <a:endParaRPr lang="en-GB" sz="1200" b="1" dirty="0"/>
          </a:p>
        </p:txBody>
      </p:sp>
      <p:sp>
        <p:nvSpPr>
          <p:cNvPr id="16" name="TextBox 15">
            <a:extLst>
              <a:ext uri="{FF2B5EF4-FFF2-40B4-BE49-F238E27FC236}">
                <a16:creationId xmlns:a16="http://schemas.microsoft.com/office/drawing/2014/main" id="{B6AC6182-7311-F439-CE71-5E671D037AA0}"/>
              </a:ext>
            </a:extLst>
          </p:cNvPr>
          <p:cNvSpPr txBox="1"/>
          <p:nvPr/>
        </p:nvSpPr>
        <p:spPr>
          <a:xfrm>
            <a:off x="5999268" y="1597207"/>
            <a:ext cx="3621024" cy="7171194"/>
          </a:xfrm>
          <a:prstGeom prst="rect">
            <a:avLst/>
          </a:prstGeom>
          <a:solidFill>
            <a:schemeClr val="accent4">
              <a:lumMod val="60000"/>
              <a:lumOff val="40000"/>
            </a:schemeClr>
          </a:solidFill>
        </p:spPr>
        <p:txBody>
          <a:bodyPr wrap="square" rtlCol="0">
            <a:spAutoFit/>
          </a:bodyPr>
          <a:lstStyle/>
          <a:p>
            <a:r>
              <a:rPr lang="en-GB" sz="1600" b="1" dirty="0"/>
              <a:t>How does school A approach parents to ensure their child has a positive experience in school?</a:t>
            </a:r>
          </a:p>
          <a:p>
            <a:endParaRPr lang="en-GB" sz="1600" b="1" dirty="0"/>
          </a:p>
          <a:p>
            <a:r>
              <a:rPr lang="en-GB" sz="1200" b="1" dirty="0"/>
              <a:t>To ensure pupils have a positive and impactful experience within the school environment the school must ensure that they create a healthy relationship with parents and showcase the school as best as possible. It is especially important within this school due to the high level of unemployment. </a:t>
            </a:r>
          </a:p>
          <a:p>
            <a:r>
              <a:rPr lang="en-GB" sz="1200" b="1" dirty="0"/>
              <a:t>Below is a list of opportunities school A provides for parents, guardians and carers.</a:t>
            </a:r>
          </a:p>
          <a:p>
            <a:endParaRPr lang="en-GB" sz="1200" b="1" dirty="0"/>
          </a:p>
          <a:p>
            <a:pPr marL="171450" indent="-171450">
              <a:buFontTx/>
              <a:buChar char="-"/>
            </a:pPr>
            <a:r>
              <a:rPr lang="en-GB" sz="1200" b="1" dirty="0"/>
              <a:t>They provide a family emotional literacy support assistant which helps parents and carers deal with issues such as bereavement, sleeping issues and attachment issues which is helpful in tackling the lack of professional support in the community.</a:t>
            </a:r>
          </a:p>
          <a:p>
            <a:pPr marL="171450" indent="-171450">
              <a:buFontTx/>
              <a:buChar char="-"/>
            </a:pPr>
            <a:r>
              <a:rPr lang="en-GB" sz="1200" b="1" dirty="0"/>
              <a:t>Welcome sessions and opening visits for new pupils parents’ which allow them to view the learning environment and ask any questions they may have.</a:t>
            </a:r>
          </a:p>
          <a:p>
            <a:pPr marL="171450" indent="-171450">
              <a:buFontTx/>
              <a:buChar char="-"/>
            </a:pPr>
            <a:r>
              <a:rPr lang="en-GB" sz="1200" b="1" dirty="0"/>
              <a:t>The school also provides home visits to get to know the children before they join the school which helps parents feel more confident and comfortable.</a:t>
            </a:r>
          </a:p>
          <a:p>
            <a:pPr marL="171450" indent="-171450">
              <a:buFontTx/>
              <a:buChar char="-"/>
            </a:pPr>
            <a:r>
              <a:rPr lang="en-GB" sz="1200" b="1" dirty="0"/>
              <a:t>Parents and toddler lunches to help them connect with each other. Helps the parent feel more at ease with their children being at school for the first time and helps tackle the child's nerves.</a:t>
            </a:r>
          </a:p>
          <a:p>
            <a:pPr marL="171450" indent="-171450">
              <a:buFontTx/>
              <a:buChar char="-"/>
            </a:pPr>
            <a:r>
              <a:rPr lang="en-GB" sz="1200" b="1" dirty="0"/>
              <a:t>Weekly coffee mornings. All family members are invited to the school for hot drinks and cakes every week to gai support from staff members, but also acts as a free, warm place for those to go and enjoy a free coffee who perhaps wouldn’t be able to afford otherwise. Family's can use this time as an opportunity to discuss any problems and opportunities.</a:t>
            </a:r>
          </a:p>
        </p:txBody>
      </p:sp>
      <p:sp>
        <p:nvSpPr>
          <p:cNvPr id="20" name="TextBox 19">
            <a:extLst>
              <a:ext uri="{FF2B5EF4-FFF2-40B4-BE49-F238E27FC236}">
                <a16:creationId xmlns:a16="http://schemas.microsoft.com/office/drawing/2014/main" id="{03A42103-ACEB-7D6E-2CCD-6466F5530683}"/>
              </a:ext>
            </a:extLst>
          </p:cNvPr>
          <p:cNvSpPr txBox="1"/>
          <p:nvPr/>
        </p:nvSpPr>
        <p:spPr>
          <a:xfrm>
            <a:off x="-18690" y="8831282"/>
            <a:ext cx="2469282" cy="3970318"/>
          </a:xfrm>
          <a:prstGeom prst="rect">
            <a:avLst/>
          </a:prstGeom>
          <a:solidFill>
            <a:schemeClr val="accent2">
              <a:lumMod val="60000"/>
              <a:lumOff val="40000"/>
            </a:schemeClr>
          </a:solidFill>
        </p:spPr>
        <p:txBody>
          <a:bodyPr wrap="square" rtlCol="0">
            <a:spAutoFit/>
          </a:bodyPr>
          <a:lstStyle/>
          <a:p>
            <a:r>
              <a:rPr lang="en-GB" sz="1600" b="1" dirty="0"/>
              <a:t>School A’s relationship with teachers and staff</a:t>
            </a:r>
            <a:r>
              <a:rPr lang="en-GB" sz="1600" dirty="0"/>
              <a:t>:</a:t>
            </a:r>
          </a:p>
          <a:p>
            <a:endParaRPr lang="en-GB" sz="1600" dirty="0"/>
          </a:p>
          <a:p>
            <a:r>
              <a:rPr lang="en-GB" sz="1200" b="1" dirty="0"/>
              <a:t>In order to create a strong work environment for the children to learn to their best capabilities, staff must be happy and motivated to work. This motivation should come naturally to teachers, but there is a threat of them becoming burnt out due to the vast work load and sometimes no breaks! School A saw this as an opportunity and created a scheme where staff all meet for home made soup in the staff room (for free!) to ensure that they all get well rested and fed. It also allows staff the opportunity to engage with each other outside of the classroom.</a:t>
            </a:r>
          </a:p>
        </p:txBody>
      </p:sp>
      <p:sp>
        <p:nvSpPr>
          <p:cNvPr id="2" name="TextBox 1">
            <a:extLst>
              <a:ext uri="{FF2B5EF4-FFF2-40B4-BE49-F238E27FC236}">
                <a16:creationId xmlns:a16="http://schemas.microsoft.com/office/drawing/2014/main" id="{859040F0-4023-FEB8-E782-FAB5913BF740}"/>
              </a:ext>
            </a:extLst>
          </p:cNvPr>
          <p:cNvSpPr txBox="1"/>
          <p:nvPr/>
        </p:nvSpPr>
        <p:spPr>
          <a:xfrm>
            <a:off x="-18690" y="1228795"/>
            <a:ext cx="9638982" cy="400110"/>
          </a:xfrm>
          <a:prstGeom prst="rect">
            <a:avLst/>
          </a:prstGeom>
          <a:solidFill>
            <a:schemeClr val="accent5">
              <a:lumMod val="60000"/>
              <a:lumOff val="40000"/>
            </a:schemeClr>
          </a:solidFill>
        </p:spPr>
        <p:txBody>
          <a:bodyPr wrap="square" rtlCol="0">
            <a:spAutoFit/>
          </a:bodyPr>
          <a:lstStyle/>
          <a:p>
            <a:r>
              <a:rPr lang="en-GB" sz="2000" b="1" dirty="0"/>
              <a:t>How does a school work with their stakeholders to build a strong relationship …</a:t>
            </a:r>
          </a:p>
        </p:txBody>
      </p:sp>
      <p:pic>
        <p:nvPicPr>
          <p:cNvPr id="4" name="Graphic 3" descr="Girl wearing cape">
            <a:extLst>
              <a:ext uri="{FF2B5EF4-FFF2-40B4-BE49-F238E27FC236}">
                <a16:creationId xmlns:a16="http://schemas.microsoft.com/office/drawing/2014/main" id="{5C800BCF-49E5-1D66-2159-7CE1522214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09002" y="6128699"/>
            <a:ext cx="1125254" cy="2503041"/>
          </a:xfrm>
          <a:prstGeom prst="rect">
            <a:avLst/>
          </a:prstGeom>
        </p:spPr>
      </p:pic>
      <p:sp>
        <p:nvSpPr>
          <p:cNvPr id="5" name="Thought Bubble: Cloud 4">
            <a:extLst>
              <a:ext uri="{FF2B5EF4-FFF2-40B4-BE49-F238E27FC236}">
                <a16:creationId xmlns:a16="http://schemas.microsoft.com/office/drawing/2014/main" id="{704A473B-2539-EBED-69DF-20AF48622F26}"/>
              </a:ext>
            </a:extLst>
          </p:cNvPr>
          <p:cNvSpPr/>
          <p:nvPr/>
        </p:nvSpPr>
        <p:spPr>
          <a:xfrm rot="265053">
            <a:off x="4005605" y="6346181"/>
            <a:ext cx="1908863" cy="1466287"/>
          </a:xfrm>
          <a:prstGeom prst="cloudCallout">
            <a:avLst>
              <a:gd name="adj1" fmla="val -20551"/>
              <a:gd name="adj2" fmla="val 76715"/>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50" b="1" dirty="0"/>
              <a:t>These support systems that are in place show how much the school cares about the community</a:t>
            </a:r>
            <a:r>
              <a:rPr lang="en-GB" sz="1200" b="1" dirty="0"/>
              <a:t>!</a:t>
            </a:r>
          </a:p>
        </p:txBody>
      </p:sp>
      <p:pic>
        <p:nvPicPr>
          <p:cNvPr id="7" name="Graphic 6" descr="Footprints with solid fill">
            <a:extLst>
              <a:ext uri="{FF2B5EF4-FFF2-40B4-BE49-F238E27FC236}">
                <a16:creationId xmlns:a16="http://schemas.microsoft.com/office/drawing/2014/main" id="{84B5704D-2AF5-D073-9F45-66138CAC444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7105" y="34410"/>
            <a:ext cx="1181553" cy="1133280"/>
          </a:xfrm>
          <a:prstGeom prst="rect">
            <a:avLst/>
          </a:prstGeom>
        </p:spPr>
      </p:pic>
      <p:pic>
        <p:nvPicPr>
          <p:cNvPr id="12" name="Graphic 11" descr="Footprints with solid fill">
            <a:extLst>
              <a:ext uri="{FF2B5EF4-FFF2-40B4-BE49-F238E27FC236}">
                <a16:creationId xmlns:a16="http://schemas.microsoft.com/office/drawing/2014/main" id="{45A8DBF1-CC05-68CD-8C3E-191DF1AFC99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715559" y="48274"/>
            <a:ext cx="1181553" cy="1133279"/>
          </a:xfrm>
          <a:prstGeom prst="rect">
            <a:avLst/>
          </a:prstGeom>
        </p:spPr>
      </p:pic>
      <p:sp>
        <p:nvSpPr>
          <p:cNvPr id="13" name="Rectangle 12">
            <a:extLst>
              <a:ext uri="{FF2B5EF4-FFF2-40B4-BE49-F238E27FC236}">
                <a16:creationId xmlns:a16="http://schemas.microsoft.com/office/drawing/2014/main" id="{C75CBEBE-BA81-5119-F0F1-D93E72F0DA96}"/>
              </a:ext>
            </a:extLst>
          </p:cNvPr>
          <p:cNvSpPr/>
          <p:nvPr/>
        </p:nvSpPr>
        <p:spPr>
          <a:xfrm>
            <a:off x="2310825" y="304302"/>
            <a:ext cx="4928442" cy="923330"/>
          </a:xfrm>
          <a:prstGeom prst="rect">
            <a:avLst/>
          </a:prstGeom>
          <a:noFill/>
        </p:spPr>
        <p:txBody>
          <a:bodyPr wrap="squar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Start at my feet</a:t>
            </a:r>
          </a:p>
        </p:txBody>
      </p:sp>
      <p:graphicFrame>
        <p:nvGraphicFramePr>
          <p:cNvPr id="21" name="Chart 20">
            <a:extLst>
              <a:ext uri="{FF2B5EF4-FFF2-40B4-BE49-F238E27FC236}">
                <a16:creationId xmlns:a16="http://schemas.microsoft.com/office/drawing/2014/main" id="{D6A61D8A-DF40-CF6B-941F-D01680A5F0B8}"/>
              </a:ext>
            </a:extLst>
          </p:cNvPr>
          <p:cNvGraphicFramePr/>
          <p:nvPr>
            <p:extLst>
              <p:ext uri="{D42A27DB-BD31-4B8C-83A1-F6EECF244321}">
                <p14:modId xmlns:p14="http://schemas.microsoft.com/office/powerpoint/2010/main" val="256970494"/>
              </p:ext>
            </p:extLst>
          </p:nvPr>
        </p:nvGraphicFramePr>
        <p:xfrm>
          <a:off x="988191" y="6731618"/>
          <a:ext cx="2143156" cy="1858475"/>
        </p:xfrm>
        <a:graphic>
          <a:graphicData uri="http://schemas.openxmlformats.org/drawingml/2006/chart">
            <c:chart xmlns:c="http://schemas.openxmlformats.org/drawingml/2006/chart" xmlns:r="http://schemas.openxmlformats.org/officeDocument/2006/relationships" r:id="rId7"/>
          </a:graphicData>
        </a:graphic>
      </p:graphicFrame>
      <p:sp>
        <p:nvSpPr>
          <p:cNvPr id="22" name="Speech Bubble: Rectangle 21">
            <a:extLst>
              <a:ext uri="{FF2B5EF4-FFF2-40B4-BE49-F238E27FC236}">
                <a16:creationId xmlns:a16="http://schemas.microsoft.com/office/drawing/2014/main" id="{AB607DC8-B556-331F-0680-24C7DEC5B0BE}"/>
              </a:ext>
            </a:extLst>
          </p:cNvPr>
          <p:cNvSpPr/>
          <p:nvPr/>
        </p:nvSpPr>
        <p:spPr>
          <a:xfrm>
            <a:off x="215661" y="6894778"/>
            <a:ext cx="694876" cy="1408952"/>
          </a:xfrm>
          <a:prstGeom prst="wedge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100" dirty="0"/>
              <a:t>This is 16.3% higher than the average primary school in Britain!</a:t>
            </a:r>
          </a:p>
        </p:txBody>
      </p:sp>
      <p:pic>
        <p:nvPicPr>
          <p:cNvPr id="24" name="Graphic 23" descr="Lunch Box with solid fill">
            <a:extLst>
              <a:ext uri="{FF2B5EF4-FFF2-40B4-BE49-F238E27FC236}">
                <a16:creationId xmlns:a16="http://schemas.microsoft.com/office/drawing/2014/main" id="{BC22E099-46D4-E26B-118E-0BE31E676B5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28107" y="7239582"/>
            <a:ext cx="612773" cy="421273"/>
          </a:xfrm>
          <a:prstGeom prst="rect">
            <a:avLst/>
          </a:prstGeom>
        </p:spPr>
      </p:pic>
      <p:sp>
        <p:nvSpPr>
          <p:cNvPr id="27" name="TextBox 26">
            <a:extLst>
              <a:ext uri="{FF2B5EF4-FFF2-40B4-BE49-F238E27FC236}">
                <a16:creationId xmlns:a16="http://schemas.microsoft.com/office/drawing/2014/main" id="{29C01422-E865-C0E6-670A-A2B102C04403}"/>
              </a:ext>
            </a:extLst>
          </p:cNvPr>
          <p:cNvSpPr txBox="1"/>
          <p:nvPr/>
        </p:nvSpPr>
        <p:spPr>
          <a:xfrm>
            <a:off x="4114800" y="11421162"/>
            <a:ext cx="5486400" cy="1446550"/>
          </a:xfrm>
          <a:prstGeom prst="rect">
            <a:avLst/>
          </a:prstGeom>
          <a:solidFill>
            <a:srgbClr val="CF74E8"/>
          </a:solidFill>
        </p:spPr>
        <p:txBody>
          <a:bodyPr wrap="square" rtlCol="0">
            <a:spAutoFit/>
          </a:bodyPr>
          <a:lstStyle/>
          <a:p>
            <a:r>
              <a:rPr lang="en-GB" sz="1600" b="1" dirty="0"/>
              <a:t>Vulnerable children</a:t>
            </a:r>
          </a:p>
          <a:p>
            <a:r>
              <a:rPr lang="en-GB" sz="1200" b="1" dirty="0"/>
              <a:t>School A ensures that vulnerable children get the extra support they need to succeed. They have four special groups for those children which are: Young carers, service children, multi-lingual children and ALN children. They host a numerous activities such as forest school which fits in with the new curriculum framework. They also host creative sessions with the multi-lingual group where they can bake and share recipes from their home country with their family.</a:t>
            </a:r>
          </a:p>
        </p:txBody>
      </p:sp>
      <p:sp>
        <p:nvSpPr>
          <p:cNvPr id="28" name="AutoShape 4" descr="Marc Tierney visits Pembroke Dock school – The Pembrokeshire Herald">
            <a:extLst>
              <a:ext uri="{FF2B5EF4-FFF2-40B4-BE49-F238E27FC236}">
                <a16:creationId xmlns:a16="http://schemas.microsoft.com/office/drawing/2014/main" id="{6030FBB3-1020-FC7E-FAFB-09D8F26F3A90}"/>
              </a:ext>
            </a:extLst>
          </p:cNvPr>
          <p:cNvSpPr>
            <a:spLocks noChangeAspect="1" noChangeArrowheads="1"/>
          </p:cNvSpPr>
          <p:nvPr/>
        </p:nvSpPr>
        <p:spPr bwMode="auto">
          <a:xfrm>
            <a:off x="4648200" y="6248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 name="Picture 29" descr="A group of people in a forest&#10;&#10;Description automatically generated with low confidence">
            <a:extLst>
              <a:ext uri="{FF2B5EF4-FFF2-40B4-BE49-F238E27FC236}">
                <a16:creationId xmlns:a16="http://schemas.microsoft.com/office/drawing/2014/main" id="{02EF9C30-4406-D4AF-CFFB-A82829848E77}"/>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2414619" y="11476026"/>
            <a:ext cx="1700181" cy="1325574"/>
          </a:xfrm>
          <a:prstGeom prst="rect">
            <a:avLst/>
          </a:prstGeom>
        </p:spPr>
      </p:pic>
    </p:spTree>
    <p:extLst>
      <p:ext uri="{BB962C8B-B14F-4D97-AF65-F5344CB8AC3E}">
        <p14:creationId xmlns:p14="http://schemas.microsoft.com/office/powerpoint/2010/main" val="4045468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1011</Words>
  <Application>Microsoft Office PowerPoint</Application>
  <PresentationFormat>A3 Paper (297x420 mm)</PresentationFormat>
  <Paragraphs>47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lewis</dc:creator>
  <cp:lastModifiedBy>Jayne Morgan</cp:lastModifiedBy>
  <cp:revision>2</cp:revision>
  <dcterms:created xsi:type="dcterms:W3CDTF">2023-01-09T20:32:01Z</dcterms:created>
  <dcterms:modified xsi:type="dcterms:W3CDTF">2023-01-17T09:59:36Z</dcterms:modified>
</cp:coreProperties>
</file>