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4"/>
  </p:notesMasterIdLst>
  <p:sldIdLst>
    <p:sldId id="256" r:id="rId2"/>
    <p:sldId id="317" r:id="rId3"/>
    <p:sldId id="318" r:id="rId4"/>
    <p:sldId id="297" r:id="rId5"/>
    <p:sldId id="303" r:id="rId6"/>
    <p:sldId id="304" r:id="rId7"/>
    <p:sldId id="305" r:id="rId8"/>
    <p:sldId id="306" r:id="rId9"/>
    <p:sldId id="310" r:id="rId10"/>
    <p:sldId id="311" r:id="rId11"/>
    <p:sldId id="314" r:id="rId12"/>
    <p:sldId id="320" r:id="rId13"/>
    <p:sldId id="324" r:id="rId14"/>
    <p:sldId id="325" r:id="rId15"/>
    <p:sldId id="331" r:id="rId16"/>
    <p:sldId id="332" r:id="rId17"/>
    <p:sldId id="321" r:id="rId18"/>
    <p:sldId id="322" r:id="rId19"/>
    <p:sldId id="312" r:id="rId20"/>
    <p:sldId id="313" r:id="rId21"/>
    <p:sldId id="345" r:id="rId22"/>
    <p:sldId id="346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91" autoAdjust="0"/>
    <p:restoredTop sz="97800" autoAdjust="0"/>
  </p:normalViewPr>
  <p:slideViewPr>
    <p:cSldViewPr>
      <p:cViewPr>
        <p:scale>
          <a:sx n="60" d="100"/>
          <a:sy n="60" d="100"/>
        </p:scale>
        <p:origin x="-4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40" d="100"/>
        <a:sy n="4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F6104A-291A-4E10-828F-B978A3EC0137}" type="datetimeFigureOut">
              <a:rPr lang="en-GB" smtClean="0"/>
              <a:pPr/>
              <a:t>23/01/2013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DF3FFB-9E7A-41E9-A88D-979F33AA0A6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7999878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3FFB-9E7A-41E9-A88D-979F33AA0A69}" type="slidenum">
              <a:rPr lang="en-GB" smtClean="0"/>
              <a:pPr/>
              <a:t>16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8A66930B-CB4C-46C6-AF9E-062A1C852C97}" type="datetimeFigureOut">
              <a:rPr lang="en-GB" smtClean="0"/>
              <a:pPr/>
              <a:t>23/01/2013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50D19C1-F830-4401-AD4A-A843838A76F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66930B-CB4C-46C6-AF9E-062A1C852C97}" type="datetimeFigureOut">
              <a:rPr lang="en-GB" smtClean="0"/>
              <a:pPr/>
              <a:t>23/01/2013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0D19C1-F830-4401-AD4A-A843838A76F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66930B-CB4C-46C6-AF9E-062A1C852C97}" type="datetimeFigureOut">
              <a:rPr lang="en-GB" smtClean="0"/>
              <a:pPr/>
              <a:t>23/01/2013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0D19C1-F830-4401-AD4A-A843838A76F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66930B-CB4C-46C6-AF9E-062A1C852C97}" type="datetimeFigureOut">
              <a:rPr lang="en-GB" smtClean="0"/>
              <a:pPr/>
              <a:t>23/01/2013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0D19C1-F830-4401-AD4A-A843838A76F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66930B-CB4C-46C6-AF9E-062A1C852C97}" type="datetimeFigureOut">
              <a:rPr lang="en-GB" smtClean="0"/>
              <a:pPr/>
              <a:t>23/01/2013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0D19C1-F830-4401-AD4A-A843838A76F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66930B-CB4C-46C6-AF9E-062A1C852C97}" type="datetimeFigureOut">
              <a:rPr lang="en-GB" smtClean="0"/>
              <a:pPr/>
              <a:t>23/01/2013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0D19C1-F830-4401-AD4A-A843838A76F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66930B-CB4C-46C6-AF9E-062A1C852C97}" type="datetimeFigureOut">
              <a:rPr lang="en-GB" smtClean="0"/>
              <a:pPr/>
              <a:t>23/01/2013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0D19C1-F830-4401-AD4A-A843838A76F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8A66930B-CB4C-46C6-AF9E-062A1C852C97}" type="datetimeFigureOut">
              <a:rPr lang="en-GB" smtClean="0"/>
              <a:pPr/>
              <a:t>23/01/2013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0D19C1-F830-4401-AD4A-A843838A76F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A66930B-CB4C-46C6-AF9E-062A1C852C97}" type="datetimeFigureOut">
              <a:rPr lang="en-GB" smtClean="0"/>
              <a:pPr/>
              <a:t>23/01/2013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50D19C1-F830-4401-AD4A-A843838A76F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66930B-CB4C-46C6-AF9E-062A1C852C97}" type="datetimeFigureOut">
              <a:rPr lang="en-GB" smtClean="0"/>
              <a:pPr/>
              <a:t>23/01/2013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0D19C1-F830-4401-AD4A-A843838A76F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66930B-CB4C-46C6-AF9E-062A1C852C97}" type="datetimeFigureOut">
              <a:rPr lang="en-GB" smtClean="0"/>
              <a:pPr/>
              <a:t>23/01/2013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0D19C1-F830-4401-AD4A-A843838A76F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8A66930B-CB4C-46C6-AF9E-062A1C852C97}" type="datetimeFigureOut">
              <a:rPr lang="en-GB" smtClean="0"/>
              <a:pPr/>
              <a:t>23/01/2013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150D19C1-F830-4401-AD4A-A843838A76F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w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hyperlink" Target="http://www.internetworldstats.com/stats.htm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sites.google.com/" TargetMode="External"/><Relationship Id="rId2" Type="http://schemas.openxmlformats.org/officeDocument/2006/relationships/hyperlink" Target="http://www.beautifullife.info/web-design/15-best-free-website-builders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hyperlink" Target="http://www.1stwebdesigner.com/design/best-web-builders-create-free-website/" TargetMode="External"/><Relationship Id="rId4" Type="http://schemas.openxmlformats.org/officeDocument/2006/relationships/hyperlink" Target="http://www.weebly.com/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Inventory_management_systems" TargetMode="External"/><Relationship Id="rId3" Type="http://schemas.openxmlformats.org/officeDocument/2006/relationships/hyperlink" Target="http://en.wikipedia.org/wiki/Electronic_funds_transfer" TargetMode="External"/><Relationship Id="rId7" Type="http://schemas.openxmlformats.org/officeDocument/2006/relationships/hyperlink" Target="http://en.wikipedia.org/wiki/Electronic_data_interchange" TargetMode="External"/><Relationship Id="rId2" Type="http://schemas.openxmlformats.org/officeDocument/2006/relationships/hyperlink" Target="http://en.wikipedia.org/wiki/Mobile_commerc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Online_transaction_processing" TargetMode="External"/><Relationship Id="rId5" Type="http://schemas.openxmlformats.org/officeDocument/2006/relationships/hyperlink" Target="http://en.wikipedia.org/wiki/Internet_marketing" TargetMode="External"/><Relationship Id="rId10" Type="http://schemas.openxmlformats.org/officeDocument/2006/relationships/hyperlink" Target="http://en.wikipedia.org/wiki/Electronic_commerce" TargetMode="External"/><Relationship Id="rId4" Type="http://schemas.openxmlformats.org/officeDocument/2006/relationships/hyperlink" Target="http://en.wikipedia.org/wiki/Supply_chain_management" TargetMode="External"/><Relationship Id="rId9" Type="http://schemas.openxmlformats.org/officeDocument/2006/relationships/hyperlink" Target="http://en.wikipedia.org/wiki/Data_collection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hyperlink" Target="http://en.wikipedia.org/wiki/Electronic_commerce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mashable.com/2012/09/04/ecommerce-infographic/" TargetMode="External"/><Relationship Id="rId2" Type="http://schemas.openxmlformats.org/officeDocument/2006/relationships/hyperlink" Target="http://www.indez.com/statistics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igitsmith.com/ecommerce-definition.html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igitsmith.com/ecommerce-definition.html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ebappers.com/2010/07/09/15-best-free-open-source-ecommerce-platforms" TargetMode="External"/><Relationship Id="rId2" Type="http://schemas.openxmlformats.org/officeDocument/2006/relationships/hyperlink" Target="http://ecommerce-software-review.toptenreviews.com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uCgkjyHbYBY" TargetMode="External"/><Relationship Id="rId2" Type="http://schemas.openxmlformats.org/officeDocument/2006/relationships/hyperlink" Target="http://www.youtube.com/watch?v=JWMKXb1Guq4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wwktURzQBno" TargetMode="External"/><Relationship Id="rId2" Type="http://schemas.openxmlformats.org/officeDocument/2006/relationships/hyperlink" Target="http://www.youtube.com/watch?v=I9xTMUP60Xs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q7aBvRQsq7U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mashable.com/2011/02/22/ebay-storefront/" TargetMode="External"/><Relationship Id="rId2" Type="http://schemas.openxmlformats.org/officeDocument/2006/relationships/hyperlink" Target="http://pages.ebay.com/storefronts/building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wikihow.com/Create-an-Amazon-Storefront" TargetMode="External"/><Relationship Id="rId4" Type="http://schemas.openxmlformats.org/officeDocument/2006/relationships/hyperlink" Target="http://webstore.amazon.co.uk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preadshirt.co.uk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Ed234DMlpjM" TargetMode="External"/><Relationship Id="rId2" Type="http://schemas.openxmlformats.org/officeDocument/2006/relationships/hyperlink" Target="http://www.youtube.com/watch?v=ndEwNqWR1y4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sSlSFFr7uSs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hyperlink" Target="http://www.youtube.com/watch?v=wHwcbJI3Ryc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searchcio.techtarget.com/definition/e-business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96752"/>
            <a:ext cx="8101042" cy="2255843"/>
          </a:xfrm>
        </p:spPr>
        <p:txBody>
          <a:bodyPr>
            <a:normAutofit/>
          </a:bodyPr>
          <a:lstStyle/>
          <a:p>
            <a:pPr algn="ctr"/>
            <a:r>
              <a:rPr lang="en-GB" b="1" dirty="0" smtClean="0"/>
              <a:t>E-Commerce </a:t>
            </a:r>
            <a:br>
              <a:rPr lang="en-GB" b="1" dirty="0" smtClean="0"/>
            </a:br>
            <a:endParaRPr lang="en-GB" b="1" dirty="0"/>
          </a:p>
        </p:txBody>
      </p:sp>
      <p:pic>
        <p:nvPicPr>
          <p:cNvPr id="9221" name="Picture 5" descr="C:\Users\James Williams\AppData\Local\Microsoft\Windows\Temporary Internet Files\Content.IE5\81VZ3FP9\MC90035853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96291" y="3212976"/>
            <a:ext cx="3031893" cy="1864086"/>
          </a:xfrm>
          <a:prstGeom prst="rect">
            <a:avLst/>
          </a:prstGeom>
          <a:noFill/>
        </p:spPr>
      </p:pic>
      <p:pic>
        <p:nvPicPr>
          <p:cNvPr id="9222" name="Picture 6" descr="C:\Users\James Williams\AppData\Local\Microsoft\Windows\Temporary Internet Files\Content.IE5\R3AOYA3N\MC90035854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3501008"/>
            <a:ext cx="1887322" cy="1160374"/>
          </a:xfrm>
          <a:prstGeom prst="rect">
            <a:avLst/>
          </a:prstGeom>
          <a:noFill/>
        </p:spPr>
      </p:pic>
      <p:pic>
        <p:nvPicPr>
          <p:cNvPr id="9223" name="Picture 7" descr="C:\Users\James Williams\AppData\Local\Microsoft\Windows\Temporary Internet Files\Content.IE5\S7I2EJ1A\MC90035855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4208" y="3501008"/>
            <a:ext cx="1887322" cy="116037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Global Internet Stats</a:t>
            </a:r>
            <a:endParaRPr lang="en-GB" dirty="0"/>
          </a:p>
        </p:txBody>
      </p:sp>
      <p:pic>
        <p:nvPicPr>
          <p:cNvPr id="4098" name="Picture 2" descr="C:\Users\James Williams\AppData\Local\Microsoft\Windows\Temporary Internet Files\Content.IE5\334DQBRT\MM900395726[1].gif">
            <a:hlinkClick r:id="rId2"/>
          </p:cNvPr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2564904"/>
            <a:ext cx="4129870" cy="2808312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323528" y="1556792"/>
            <a:ext cx="84249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Q. Which Country has the most people online?</a:t>
            </a:r>
            <a:endParaRPr lang="en-GB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07504" y="1567333"/>
            <a:ext cx="8784976" cy="4525963"/>
          </a:xfrm>
        </p:spPr>
        <p:txBody>
          <a:bodyPr>
            <a:normAutofit/>
          </a:bodyPr>
          <a:lstStyle/>
          <a:p>
            <a:r>
              <a:rPr lang="en-GB" sz="2400" b="1" dirty="0" smtClean="0"/>
              <a:t>15 Free Website Creators: </a:t>
            </a:r>
            <a:r>
              <a:rPr lang="en-GB" sz="2400" dirty="0" smtClean="0">
                <a:hlinkClick r:id="rId2"/>
              </a:rPr>
              <a:t>http://www.beautifullife.info/web-design/15-best-free-website-builders/</a:t>
            </a:r>
            <a:r>
              <a:rPr lang="en-GB" sz="2400" dirty="0" smtClean="0"/>
              <a:t>  </a:t>
            </a:r>
          </a:p>
          <a:p>
            <a:r>
              <a:rPr lang="en-GB" sz="2400" b="1" dirty="0" smtClean="0"/>
              <a:t>Note: </a:t>
            </a:r>
            <a:r>
              <a:rPr lang="en-GB" sz="2400" dirty="0" smtClean="0"/>
              <a:t>Some solutions such as </a:t>
            </a:r>
            <a:r>
              <a:rPr lang="en-GB" sz="2400" dirty="0" err="1" smtClean="0"/>
              <a:t>WoPop</a:t>
            </a:r>
            <a:r>
              <a:rPr lang="en-GB" sz="2400" dirty="0" smtClean="0"/>
              <a:t> have free e-commerce built-in.</a:t>
            </a:r>
          </a:p>
          <a:p>
            <a:r>
              <a:rPr lang="en-GB" sz="2400" b="1" dirty="0" smtClean="0"/>
              <a:t>Others include:</a:t>
            </a:r>
          </a:p>
          <a:p>
            <a:r>
              <a:rPr lang="en-GB" sz="2400" dirty="0" smtClean="0"/>
              <a:t>Google Sites: </a:t>
            </a:r>
            <a:r>
              <a:rPr lang="en-GB" sz="2400" dirty="0" smtClean="0">
                <a:hlinkClick r:id="rId3"/>
              </a:rPr>
              <a:t>https://sites.google.com</a:t>
            </a:r>
            <a:r>
              <a:rPr lang="en-GB" sz="2400" dirty="0" smtClean="0"/>
              <a:t> </a:t>
            </a:r>
          </a:p>
          <a:p>
            <a:r>
              <a:rPr lang="en-GB" sz="2400" dirty="0" err="1" smtClean="0"/>
              <a:t>Weebly</a:t>
            </a:r>
            <a:r>
              <a:rPr lang="en-GB" sz="2400" dirty="0" smtClean="0"/>
              <a:t>: </a:t>
            </a:r>
            <a:r>
              <a:rPr lang="en-GB" sz="2400" dirty="0" smtClean="0">
                <a:hlinkClick r:id="rId4"/>
              </a:rPr>
              <a:t>http://www.weebly.com</a:t>
            </a:r>
            <a:r>
              <a:rPr lang="en-GB" sz="2400" dirty="0" smtClean="0"/>
              <a:t> </a:t>
            </a:r>
          </a:p>
          <a:p>
            <a:r>
              <a:rPr lang="en-GB" sz="2400" b="1" dirty="0" smtClean="0"/>
              <a:t>Comprehensive list: </a:t>
            </a:r>
            <a:r>
              <a:rPr lang="en-GB" sz="2400" dirty="0" smtClean="0"/>
              <a:t>45 Free Web Builders: </a:t>
            </a:r>
            <a:r>
              <a:rPr lang="en-GB" sz="2400" dirty="0" smtClean="0">
                <a:hlinkClick r:id="rId5"/>
              </a:rPr>
              <a:t>http://www.1stwebdesigner.com/design/best-web-builders-create-free-website/</a:t>
            </a:r>
            <a:r>
              <a:rPr lang="en-GB" sz="2400" dirty="0" smtClean="0"/>
              <a:t> </a:t>
            </a:r>
          </a:p>
          <a:p>
            <a:endParaRPr lang="en-GB" sz="24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69776"/>
            <a:ext cx="8229600" cy="1143000"/>
          </a:xfrm>
        </p:spPr>
        <p:txBody>
          <a:bodyPr>
            <a:normAutofit/>
          </a:bodyPr>
          <a:lstStyle/>
          <a:p>
            <a:r>
              <a:rPr lang="en-GB" b="0" dirty="0" smtClean="0"/>
              <a:t>Free Website Builders</a:t>
            </a:r>
            <a:endParaRPr lang="en-GB" dirty="0"/>
          </a:p>
        </p:txBody>
      </p:sp>
      <p:pic>
        <p:nvPicPr>
          <p:cNvPr id="6146" name="Picture 2" descr="C:\Users\James Williams\AppData\Local\Microsoft\Windows\Temporary Internet Files\Content.IE5\S7I2EJ1A\MC90036611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88224" y="3140968"/>
            <a:ext cx="1953158" cy="154076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E-commerce (electronic commerce or EC) is the buying and selling of goods and services on the Internet, especially the World Wide Web.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E-commerce</a:t>
            </a:r>
            <a:endParaRPr lang="en-GB" dirty="0"/>
          </a:p>
        </p:txBody>
      </p:sp>
      <p:pic>
        <p:nvPicPr>
          <p:cNvPr id="1026" name="Picture 2" descr="C:\Users\James Williams\AppData\Local\Microsoft\Windows\Temporary Internet Files\Content.IE5\81VZ3FP9\MC90035650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3284984"/>
            <a:ext cx="2736316" cy="302153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E-Business &amp; e-Commerce are often used interchangeably, typically they use the Web at least at one point in their transactions and include:</a:t>
            </a:r>
          </a:p>
          <a:p>
            <a:r>
              <a:rPr lang="en-GB" dirty="0" smtClean="0">
                <a:hlinkClick r:id="rId2"/>
              </a:rPr>
              <a:t>mobile commerce</a:t>
            </a:r>
            <a:endParaRPr lang="en-GB" dirty="0" smtClean="0"/>
          </a:p>
          <a:p>
            <a:r>
              <a:rPr lang="en-GB" dirty="0" smtClean="0">
                <a:hlinkClick r:id="rId3" tooltip="Electronic funds transfer"/>
              </a:rPr>
              <a:t>electronic funds transfer</a:t>
            </a:r>
            <a:endParaRPr lang="en-GB" dirty="0" smtClean="0"/>
          </a:p>
          <a:p>
            <a:r>
              <a:rPr lang="en-GB" dirty="0" smtClean="0">
                <a:hlinkClick r:id="rId4" tooltip="Supply chain management"/>
              </a:rPr>
              <a:t>supply chain management</a:t>
            </a:r>
            <a:endParaRPr lang="en-GB" dirty="0" smtClean="0"/>
          </a:p>
          <a:p>
            <a:r>
              <a:rPr lang="en-GB" dirty="0" smtClean="0">
                <a:hlinkClick r:id="rId5" tooltip="Internet marketing"/>
              </a:rPr>
              <a:t>Internet marketing</a:t>
            </a:r>
            <a:r>
              <a:rPr lang="en-GB" dirty="0" smtClean="0"/>
              <a:t> </a:t>
            </a:r>
          </a:p>
          <a:p>
            <a:r>
              <a:rPr lang="en-GB" dirty="0" smtClean="0">
                <a:hlinkClick r:id="rId6" tooltip="Online transaction processing"/>
              </a:rPr>
              <a:t>online transaction processing</a:t>
            </a:r>
            <a:endParaRPr lang="en-GB" dirty="0" smtClean="0"/>
          </a:p>
          <a:p>
            <a:r>
              <a:rPr lang="en-GB" dirty="0" smtClean="0">
                <a:hlinkClick r:id="rId7" tooltip="Electronic data interchange"/>
              </a:rPr>
              <a:t>electronic data interchange</a:t>
            </a:r>
            <a:r>
              <a:rPr lang="en-GB" dirty="0" smtClean="0"/>
              <a:t> (EDI)</a:t>
            </a:r>
          </a:p>
          <a:p>
            <a:r>
              <a:rPr lang="en-GB" dirty="0" smtClean="0">
                <a:hlinkClick r:id="rId8" tooltip="Inventory management systems"/>
              </a:rPr>
              <a:t>inventory management systems</a:t>
            </a:r>
            <a:r>
              <a:rPr lang="en-GB" dirty="0" smtClean="0"/>
              <a:t>, and </a:t>
            </a:r>
          </a:p>
          <a:p>
            <a:r>
              <a:rPr lang="en-GB" dirty="0" smtClean="0"/>
              <a:t>automated </a:t>
            </a:r>
            <a:r>
              <a:rPr lang="en-GB" dirty="0" smtClean="0">
                <a:hlinkClick r:id="rId9" tooltip="Data collection"/>
              </a:rPr>
              <a:t>data collection</a:t>
            </a:r>
            <a:r>
              <a:rPr lang="en-GB" dirty="0" smtClean="0"/>
              <a:t> systems.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e-Business / e-Commerce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0" y="6669940"/>
            <a:ext cx="766834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smtClean="0"/>
              <a:t>Ref: Based on </a:t>
            </a:r>
            <a:r>
              <a:rPr lang="en-GB" sz="800" dirty="0" smtClean="0">
                <a:hlinkClick r:id="rId10"/>
              </a:rPr>
              <a:t>http://en.wikipedia.org/wiki/Electronic_commerce</a:t>
            </a:r>
            <a:r>
              <a:rPr lang="en-GB" sz="800" dirty="0" smtClean="0"/>
              <a:t> </a:t>
            </a:r>
            <a:endParaRPr lang="en-GB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Electronic commerce is generally considered to be the </a:t>
            </a:r>
            <a:r>
              <a:rPr lang="en-GB" b="1" dirty="0" smtClean="0"/>
              <a:t>sales aspect of e-business</a:t>
            </a:r>
            <a:r>
              <a:rPr lang="en-GB" dirty="0" smtClean="0"/>
              <a:t>. It also consists of the exchange of data to facilitate the financing and payment aspects of business transactions.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What’s the difference?</a:t>
            </a:r>
            <a:endParaRPr lang="en-GB" dirty="0"/>
          </a:p>
        </p:txBody>
      </p:sp>
      <p:pic>
        <p:nvPicPr>
          <p:cNvPr id="2054" name="Picture 6" descr="C:\Users\James Williams\AppData\Local\Microsoft\Windows\Temporary Internet Files\Content.IE5\R3AOYA3N\MC90043386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3789040"/>
            <a:ext cx="1828572" cy="1828572"/>
          </a:xfrm>
          <a:prstGeom prst="rect">
            <a:avLst/>
          </a:prstGeom>
          <a:noFill/>
        </p:spPr>
      </p:pic>
      <p:pic>
        <p:nvPicPr>
          <p:cNvPr id="2057" name="Picture 9" descr="C:\Users\James Williams\AppData\Local\Microsoft\Windows\Temporary Internet Files\Content.IE5\R3AOYA3N\MC90043755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3933056"/>
            <a:ext cx="1857375" cy="14541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E-Commerce Timeline</a:t>
            </a:r>
            <a:endParaRPr lang="en-GB" dirty="0"/>
          </a:p>
        </p:txBody>
      </p:sp>
      <p:pic>
        <p:nvPicPr>
          <p:cNvPr id="3074" name="Picture 2" descr="C:\Users\James Williams\AppData\Local\Microsoft\Windows\Temporary Internet Files\Content.IE5\334DQBRT\MM900395726[1].gif">
            <a:hlinkClick r:id="rId2"/>
          </p:cNvPr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2132856"/>
            <a:ext cx="3335391" cy="226806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sz="2800" dirty="0" smtClean="0"/>
              <a:t>Q. How much do you think the UK spends online?</a:t>
            </a:r>
          </a:p>
          <a:p>
            <a:pPr>
              <a:buNone/>
            </a:pPr>
            <a:endParaRPr lang="en-GB" sz="2800" dirty="0" smtClean="0"/>
          </a:p>
          <a:p>
            <a:r>
              <a:rPr lang="en-GB" dirty="0" smtClean="0">
                <a:hlinkClick r:id="rId2"/>
              </a:rPr>
              <a:t>http://www.indez.com/statistics</a:t>
            </a:r>
            <a:r>
              <a:rPr lang="en-GB" dirty="0" smtClean="0"/>
              <a:t> </a:t>
            </a:r>
          </a:p>
          <a:p>
            <a:r>
              <a:rPr lang="en-GB" dirty="0" smtClean="0"/>
              <a:t>E-commerce (see graphic) </a:t>
            </a:r>
            <a:r>
              <a:rPr lang="en-GB" dirty="0" smtClean="0">
                <a:hlinkClick r:id="rId3"/>
              </a:rPr>
              <a:t>http://mashable.com/2012/09/04/ecommerce-infographic/</a:t>
            </a:r>
            <a:r>
              <a:rPr lang="en-GB" dirty="0" smtClean="0"/>
              <a:t>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E-commerce statistics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24078" indent="-514350">
              <a:buFont typeface="+mj-lt"/>
              <a:buAutoNum type="arabicPeriod"/>
            </a:pPr>
            <a:r>
              <a:rPr lang="en-GB" dirty="0" smtClean="0"/>
              <a:t>B2C e-commerce?</a:t>
            </a:r>
          </a:p>
          <a:p>
            <a:pPr marL="861822" lvl="2" indent="-514350">
              <a:spcBef>
                <a:spcPts val="400"/>
              </a:spcBef>
              <a:buSzPct val="68000"/>
            </a:pPr>
            <a:r>
              <a:rPr lang="en-GB" dirty="0" smtClean="0"/>
              <a:t>Q. Can you think of an Example?</a:t>
            </a:r>
          </a:p>
          <a:p>
            <a:pPr marL="624078" indent="-514350">
              <a:buFont typeface="+mj-lt"/>
              <a:buAutoNum type="arabicPeriod"/>
            </a:pPr>
            <a:endParaRPr lang="en-GB" dirty="0" smtClean="0"/>
          </a:p>
          <a:p>
            <a:pPr marL="624078" indent="-514350">
              <a:buFont typeface="+mj-lt"/>
              <a:buAutoNum type="arabicPeriod"/>
            </a:pPr>
            <a:r>
              <a:rPr lang="en-GB" dirty="0" smtClean="0"/>
              <a:t>C2C e-commerce?</a:t>
            </a:r>
          </a:p>
          <a:p>
            <a:pPr marL="907542" lvl="3" indent="-514350">
              <a:spcBef>
                <a:spcPts val="400"/>
              </a:spcBef>
              <a:buClr>
                <a:schemeClr val="accent1"/>
              </a:buClr>
              <a:buSzPct val="68000"/>
            </a:pPr>
            <a:r>
              <a:rPr lang="en-GB" sz="2100" dirty="0" smtClean="0"/>
              <a:t>Q. Can you think of an Example?</a:t>
            </a:r>
          </a:p>
          <a:p>
            <a:pPr marL="624078" indent="-514350">
              <a:buNone/>
            </a:pPr>
            <a:endParaRPr lang="en-GB" dirty="0" smtClean="0"/>
          </a:p>
          <a:p>
            <a:pPr marL="624078" indent="-514350">
              <a:buFont typeface="+mj-lt"/>
              <a:buAutoNum type="arabicPeriod" startAt="3"/>
            </a:pPr>
            <a:r>
              <a:rPr lang="en-GB" dirty="0" smtClean="0"/>
              <a:t>B2B e-commerce?</a:t>
            </a:r>
          </a:p>
          <a:p>
            <a:pPr marL="907542" lvl="3" indent="-514350">
              <a:spcBef>
                <a:spcPts val="400"/>
              </a:spcBef>
              <a:buClr>
                <a:schemeClr val="accent1"/>
              </a:buClr>
              <a:buSzPct val="68000"/>
            </a:pPr>
            <a:r>
              <a:rPr lang="en-GB" sz="2100" dirty="0" smtClean="0"/>
              <a:t>Q. Can you think of an Example?</a:t>
            </a:r>
          </a:p>
          <a:p>
            <a:pPr marL="907542" lvl="3" indent="-514350">
              <a:spcBef>
                <a:spcPts val="400"/>
              </a:spcBef>
              <a:buClr>
                <a:schemeClr val="accent1"/>
              </a:buClr>
              <a:buSzPct val="68000"/>
            </a:pPr>
            <a:endParaRPr lang="en-GB" dirty="0" smtClean="0"/>
          </a:p>
          <a:p>
            <a:pPr marL="907542" lvl="3" indent="-514350">
              <a:spcBef>
                <a:spcPts val="400"/>
              </a:spcBef>
              <a:buClr>
                <a:schemeClr val="accent1"/>
              </a:buClr>
              <a:buSzPct val="68000"/>
              <a:buNone/>
            </a:pPr>
            <a:r>
              <a:rPr lang="en-GB" sz="1200" dirty="0" smtClean="0"/>
              <a:t>More information: </a:t>
            </a:r>
            <a:br>
              <a:rPr lang="en-GB" sz="1200" dirty="0" smtClean="0"/>
            </a:br>
            <a:r>
              <a:rPr lang="en-GB" sz="1200" dirty="0" smtClean="0">
                <a:hlinkClick r:id="rId2"/>
              </a:rPr>
              <a:t>http://www.digitsmith.com/ecommerce-definition.html</a:t>
            </a:r>
            <a:r>
              <a:rPr lang="en-GB" sz="1200" dirty="0" smtClean="0"/>
              <a:t>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1520" y="1481328"/>
            <a:ext cx="8640960" cy="4525963"/>
          </a:xfrm>
        </p:spPr>
        <p:txBody>
          <a:bodyPr/>
          <a:lstStyle/>
          <a:p>
            <a:pPr>
              <a:buNone/>
            </a:pPr>
            <a:r>
              <a:rPr lang="en-GB" dirty="0" smtClean="0"/>
              <a:t>E-commerce can be subdivided into three main categories: </a:t>
            </a:r>
          </a:p>
          <a:p>
            <a:pPr>
              <a:buNone/>
            </a:pPr>
            <a:endParaRPr lang="en-GB" dirty="0" smtClean="0"/>
          </a:p>
          <a:p>
            <a:pPr marL="624078" indent="-514350">
              <a:buFont typeface="+mj-lt"/>
              <a:buAutoNum type="arabicPeriod"/>
            </a:pPr>
            <a:r>
              <a:rPr lang="en-GB" dirty="0" smtClean="0"/>
              <a:t>B2C Business to Consumer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 smtClean="0"/>
              <a:t>B2B Business to Business 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 smtClean="0"/>
              <a:t>C2C Consumer to Consumer.</a:t>
            </a:r>
            <a:br>
              <a:rPr lang="en-GB" dirty="0" smtClean="0"/>
            </a:br>
            <a:endParaRPr lang="en-GB" dirty="0" smtClean="0"/>
          </a:p>
          <a:p>
            <a:pPr marL="624078" indent="-514350">
              <a:buNone/>
            </a:pPr>
            <a:endParaRPr lang="en-GB" sz="1200" dirty="0" smtClean="0"/>
          </a:p>
          <a:p>
            <a:pPr marL="624078" indent="-514350">
              <a:buNone/>
            </a:pPr>
            <a:endParaRPr lang="en-GB" sz="1200" dirty="0" smtClean="0"/>
          </a:p>
          <a:p>
            <a:pPr marL="624078" indent="-514350">
              <a:buNone/>
            </a:pPr>
            <a:endParaRPr lang="en-GB" sz="1200" dirty="0" smtClean="0"/>
          </a:p>
          <a:p>
            <a:pPr marL="624078" indent="-514350">
              <a:buNone/>
            </a:pPr>
            <a:r>
              <a:rPr lang="en-GB" sz="1200" dirty="0" smtClean="0"/>
              <a:t>Although there are others, for more information:</a:t>
            </a:r>
          </a:p>
          <a:p>
            <a:pPr marL="624078" indent="-514350">
              <a:buNone/>
            </a:pPr>
            <a:r>
              <a:rPr lang="en-GB" sz="1200" dirty="0" smtClean="0">
                <a:hlinkClick r:id="rId2"/>
              </a:rPr>
              <a:t>http://www.digitsmith.com/ecommerce-definition.html</a:t>
            </a:r>
            <a:r>
              <a:rPr lang="en-GB" sz="1200" dirty="0" smtClean="0"/>
              <a:t> </a:t>
            </a:r>
            <a:endParaRPr lang="en-GB" sz="12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E-commerce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Solutions &amp; reviews: </a:t>
            </a:r>
            <a:r>
              <a:rPr lang="en-GB" dirty="0" smtClean="0">
                <a:hlinkClick r:id="rId2"/>
              </a:rPr>
              <a:t>http://ecommerce-software-review.toptenreviews.com</a:t>
            </a:r>
            <a:r>
              <a:rPr lang="en-GB" dirty="0" smtClean="0"/>
              <a:t> </a:t>
            </a:r>
          </a:p>
          <a:p>
            <a:endParaRPr lang="en-GB" dirty="0" smtClean="0"/>
          </a:p>
          <a:p>
            <a:r>
              <a:rPr lang="en-GB" dirty="0" smtClean="0"/>
              <a:t>15 Free e-Commerce Solutions: </a:t>
            </a:r>
            <a:r>
              <a:rPr lang="en-GB" dirty="0" smtClean="0">
                <a:hlinkClick r:id="rId3"/>
              </a:rPr>
              <a:t>http://www.webappers.com/2010/07/09/15-best-free-open-source-ecommerce-platforms</a:t>
            </a:r>
            <a:r>
              <a:rPr lang="en-GB" dirty="0" smtClean="0"/>
              <a:t>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E-Commerce Solutions</a:t>
            </a: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24078" indent="-514350">
              <a:buFont typeface="+mj-lt"/>
              <a:buAutoNum type="arabicPeriod"/>
            </a:pPr>
            <a:r>
              <a:rPr lang="en-GB" dirty="0" smtClean="0"/>
              <a:t>Overview: </a:t>
            </a:r>
            <a:r>
              <a:rPr lang="en-GB" dirty="0" smtClean="0">
                <a:hlinkClick r:id="rId2"/>
              </a:rPr>
              <a:t>http://www.youtube.com/watch?v=JWMKXb1Guq4</a:t>
            </a:r>
            <a:r>
              <a:rPr lang="en-GB" dirty="0" smtClean="0"/>
              <a:t> </a:t>
            </a:r>
          </a:p>
          <a:p>
            <a:pPr>
              <a:buNone/>
            </a:pPr>
            <a:endParaRPr lang="en-GB" dirty="0" smtClean="0"/>
          </a:p>
          <a:p>
            <a:pPr marL="624078" indent="-514350">
              <a:buFont typeface="+mj-lt"/>
              <a:buAutoNum type="arabicPeriod"/>
            </a:pPr>
            <a:r>
              <a:rPr lang="en-GB" dirty="0" smtClean="0"/>
              <a:t>Embed </a:t>
            </a:r>
            <a:r>
              <a:rPr lang="en-GB" dirty="0" err="1" smtClean="0"/>
              <a:t>Shopify</a:t>
            </a:r>
            <a:r>
              <a:rPr lang="en-GB" dirty="0" smtClean="0"/>
              <a:t> products into your website / blog / Social Network: </a:t>
            </a:r>
            <a:r>
              <a:rPr lang="en-GB" dirty="0" smtClean="0">
                <a:hlinkClick r:id="rId3"/>
              </a:rPr>
              <a:t>http://www.youtube.com/watch?v=uCgkjyHbYBY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Video review: </a:t>
            </a:r>
            <a:r>
              <a:rPr lang="en-GB" dirty="0" err="1" smtClean="0"/>
              <a:t>Shopify</a:t>
            </a: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Buttons: </a:t>
            </a:r>
            <a:r>
              <a:rPr lang="en-GB" dirty="0" smtClean="0">
                <a:hlinkClick r:id="rId2"/>
              </a:rPr>
              <a:t>http://www.youtube.com/watch?v=I9xTMUP60Xs</a:t>
            </a:r>
            <a:r>
              <a:rPr lang="en-GB" dirty="0" smtClean="0"/>
              <a:t> </a:t>
            </a:r>
          </a:p>
          <a:p>
            <a:endParaRPr lang="en-GB" dirty="0" smtClean="0"/>
          </a:p>
          <a:p>
            <a:r>
              <a:rPr lang="en-GB" dirty="0" smtClean="0"/>
              <a:t>Paypal payment Options: </a:t>
            </a:r>
            <a:r>
              <a:rPr lang="en-GB" dirty="0" smtClean="0">
                <a:hlinkClick r:id="rId3"/>
              </a:rPr>
              <a:t>http://www.youtube.com/watch?v=wwktURzQBno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E-Commerce Solution: Paypal</a:t>
            </a:r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Google checkout: </a:t>
            </a:r>
            <a:r>
              <a:rPr lang="en-GB" dirty="0" smtClean="0">
                <a:hlinkClick r:id="rId2"/>
              </a:rPr>
              <a:t>http://www.youtube.com/watch?v=q7aBvRQsq7U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E-Commerce Solution: Google</a:t>
            </a:r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 smtClean="0"/>
              <a:t>e-Bay e-Commerce Shop: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>
                <a:hlinkClick r:id="rId2"/>
              </a:rPr>
              <a:t>e-Bay Storefront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>
                <a:hlinkClick r:id="rId3"/>
              </a:rPr>
              <a:t>8-Tips for Creating a Successful e-Bay Storefront</a:t>
            </a:r>
            <a:endParaRPr lang="en-GB" dirty="0" smtClean="0"/>
          </a:p>
          <a:p>
            <a:pPr>
              <a:buNone/>
            </a:pPr>
            <a:endParaRPr lang="en-GB" dirty="0" smtClean="0"/>
          </a:p>
          <a:p>
            <a:r>
              <a:rPr lang="en-GB" b="1" u="sng" dirty="0" smtClean="0"/>
              <a:t>Amazon e-Commerce Shop:</a:t>
            </a:r>
            <a:br>
              <a:rPr lang="en-GB" b="1" u="sng" dirty="0" smtClean="0"/>
            </a:br>
            <a:r>
              <a:rPr lang="en-GB" dirty="0" smtClean="0">
                <a:hlinkClick r:id="rId4"/>
              </a:rPr>
              <a:t>Amazon Storefront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>
                <a:hlinkClick r:id="rId5"/>
              </a:rPr>
              <a:t>How to 'Guide' to create an Amazon Storefront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Amazon &amp; e-Bay Storefronts</a:t>
            </a:r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 Example: IF you would like to create your own products, for yourself or for your business, to enhance a brand, and embed into your Website Blog or Social Network:</a:t>
            </a:r>
          </a:p>
          <a:p>
            <a:r>
              <a:rPr lang="en-GB" dirty="0" smtClean="0"/>
              <a:t>Click: </a:t>
            </a:r>
            <a:r>
              <a:rPr lang="en-GB" dirty="0" smtClean="0">
                <a:hlinkClick r:id="rId3"/>
              </a:rPr>
              <a:t>http://www.spreadshirt.co.uk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Online Shop Creators</a:t>
            </a:r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Video review: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 smtClean="0"/>
              <a:t>4mins: </a:t>
            </a:r>
            <a:r>
              <a:rPr lang="en-GB" dirty="0" smtClean="0">
                <a:hlinkClick r:id="rId2"/>
              </a:rPr>
              <a:t>http://www.youtube.com/watch?v=ndEwNqWR1y4</a:t>
            </a:r>
            <a:r>
              <a:rPr lang="en-GB" dirty="0" smtClean="0"/>
              <a:t> 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 smtClean="0">
                <a:hlinkClick r:id="rId3"/>
              </a:rPr>
              <a:t>http://www.youtube.com/watch?v=Ed234DMlpjM</a:t>
            </a:r>
            <a:r>
              <a:rPr lang="en-GB" dirty="0" smtClean="0"/>
              <a:t> 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 smtClean="0">
                <a:hlinkClick r:id="rId4"/>
              </a:rPr>
              <a:t>http://www.youtube.com/watch?v=sSlSFFr7uSs</a:t>
            </a:r>
            <a:r>
              <a:rPr lang="en-GB" dirty="0" smtClean="0"/>
              <a:t>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05680" y="274638"/>
            <a:ext cx="86868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Online Shop &amp; Payment Processing </a:t>
            </a:r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4" y="1567333"/>
            <a:ext cx="8229600" cy="4525963"/>
          </a:xfrm>
        </p:spPr>
        <p:txBody>
          <a:bodyPr/>
          <a:lstStyle/>
          <a:p>
            <a:r>
              <a:rPr lang="en-GB" b="1" dirty="0" smtClean="0"/>
              <a:t>Watch first 5mins:</a:t>
            </a:r>
          </a:p>
          <a:p>
            <a:r>
              <a:rPr lang="en-GB" b="1" dirty="0" smtClean="0"/>
              <a:t>1 hour Complete tutorial:</a:t>
            </a:r>
          </a:p>
          <a:p>
            <a:r>
              <a:rPr lang="en-GB" dirty="0" smtClean="0">
                <a:hlinkClick r:id="rId2"/>
              </a:rPr>
              <a:t>http://www.youtube.com/watch?v=wHwcbJI3Ryc</a:t>
            </a:r>
            <a:r>
              <a:rPr lang="en-GB" dirty="0" smtClean="0"/>
              <a:t> 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How to create a Web &amp; Mobile commerce site using </a:t>
            </a:r>
            <a:r>
              <a:rPr lang="en-GB" dirty="0" err="1" smtClean="0"/>
              <a:t>Wordpress</a:t>
            </a:r>
            <a:r>
              <a:rPr lang="en-GB" dirty="0" smtClean="0"/>
              <a:t>:</a:t>
            </a:r>
            <a:endParaRPr lang="en-GB" dirty="0"/>
          </a:p>
        </p:txBody>
      </p:sp>
      <p:pic>
        <p:nvPicPr>
          <p:cNvPr id="8195" name="Picture 3" descr="C:\Users\James Williams\AppData\Local\Microsoft\Windows\Temporary Internet Files\Content.IE5\334DQBRT\MC900435646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3356992"/>
            <a:ext cx="2880320" cy="288032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24078" indent="-514350">
              <a:buFont typeface="+mj-lt"/>
              <a:buAutoNum type="arabicPeriod"/>
            </a:pPr>
            <a:r>
              <a:rPr lang="en-GB" dirty="0" smtClean="0"/>
              <a:t>e-Business?</a:t>
            </a:r>
          </a:p>
          <a:p>
            <a:pPr marL="624078" indent="-514350">
              <a:buFont typeface="+mj-lt"/>
              <a:buAutoNum type="arabicPeriod"/>
            </a:pPr>
            <a:endParaRPr lang="en-GB" dirty="0" smtClean="0"/>
          </a:p>
          <a:p>
            <a:pPr marL="624078" indent="-514350">
              <a:buFont typeface="+mj-lt"/>
              <a:buAutoNum type="arabicPeriod"/>
            </a:pPr>
            <a:r>
              <a:rPr lang="en-GB" dirty="0" smtClean="0"/>
              <a:t>How is it different from e-Commerce?</a:t>
            </a:r>
          </a:p>
          <a:p>
            <a:pPr marL="624078" indent="-514350">
              <a:buFont typeface="+mj-lt"/>
              <a:buAutoNum type="arabicPeriod"/>
            </a:pPr>
            <a:endParaRPr lang="en-GB" dirty="0" smtClean="0"/>
          </a:p>
          <a:p>
            <a:pPr marL="624078" indent="-514350">
              <a:buFont typeface="+mj-lt"/>
              <a:buAutoNum type="arabicPeriod"/>
            </a:pPr>
            <a:r>
              <a:rPr lang="en-GB" dirty="0" smtClean="0"/>
              <a:t>Example?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is?</a:t>
            </a:r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9512" y="1196752"/>
            <a:ext cx="8640960" cy="4525963"/>
          </a:xfrm>
        </p:spPr>
        <p:txBody>
          <a:bodyPr>
            <a:noAutofit/>
          </a:bodyPr>
          <a:lstStyle/>
          <a:p>
            <a:r>
              <a:rPr lang="en-GB" sz="2000" dirty="0" smtClean="0"/>
              <a:t>E-business (electronic business) is the conduct of business on the Internet, not only buying and selling to customers but also transactions with other business partners such as suppliers.</a:t>
            </a:r>
          </a:p>
          <a:p>
            <a:endParaRPr lang="en-GB" sz="1000" dirty="0" smtClean="0"/>
          </a:p>
          <a:p>
            <a:r>
              <a:rPr lang="en-GB" sz="2000" dirty="0" smtClean="0"/>
              <a:t>e-Business also involves the automation of internal business processes through an Organisation.</a:t>
            </a:r>
          </a:p>
          <a:p>
            <a:pPr>
              <a:buNone/>
            </a:pPr>
            <a:endParaRPr lang="en-GB" sz="1000" dirty="0" smtClean="0"/>
          </a:p>
          <a:p>
            <a:r>
              <a:rPr lang="en-GB" sz="2000" dirty="0" smtClean="0"/>
              <a:t>The Web also allows businesses today to easily liaise and collaborate with it’s customers, suppliers and other business partners to improve and enhance products services and operating procedures.</a:t>
            </a:r>
          </a:p>
          <a:p>
            <a:pPr>
              <a:buNone/>
            </a:pPr>
            <a:endParaRPr lang="en-GB" sz="1000" dirty="0" smtClean="0"/>
          </a:p>
          <a:p>
            <a:r>
              <a:rPr lang="en-GB" sz="2000" dirty="0" smtClean="0"/>
              <a:t>One of the first to use the term was IBM, when, in 1997.</a:t>
            </a:r>
          </a:p>
          <a:p>
            <a:pPr>
              <a:buNone/>
            </a:pPr>
            <a:endParaRPr lang="en-GB" sz="1000" dirty="0" smtClean="0"/>
          </a:p>
          <a:p>
            <a:r>
              <a:rPr lang="en-GB" sz="2000" dirty="0" smtClean="0"/>
              <a:t>Today, Organisations are using Web &amp; Mobile Technology to re-model how they do business.</a:t>
            </a:r>
          </a:p>
          <a:p>
            <a:endParaRPr lang="en-GB" sz="20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e-Business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0" y="6597352"/>
            <a:ext cx="89644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/>
              <a:t>Ref: based on </a:t>
            </a:r>
            <a:r>
              <a:rPr lang="en-GB" sz="1000" dirty="0" smtClean="0">
                <a:hlinkClick r:id="rId2"/>
              </a:rPr>
              <a:t>http://searchcio.techtarget.com/definition/e-business</a:t>
            </a:r>
            <a:r>
              <a:rPr lang="en-GB" sz="1000" dirty="0" smtClean="0"/>
              <a:t> </a:t>
            </a:r>
          </a:p>
          <a:p>
            <a:endParaRPr lang="en-GB" sz="100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24078" indent="-514350">
              <a:buFont typeface="+mj-lt"/>
              <a:buAutoNum type="arabicPeriod"/>
            </a:pPr>
            <a:r>
              <a:rPr lang="en-GB" dirty="0" smtClean="0"/>
              <a:t>Get into small groups 2/3s</a:t>
            </a:r>
          </a:p>
          <a:p>
            <a:pPr marL="624078" indent="-514350">
              <a:buFont typeface="+mj-lt"/>
              <a:buAutoNum type="arabicPeriod"/>
            </a:pPr>
            <a:endParaRPr lang="en-GB" dirty="0" smtClean="0"/>
          </a:p>
          <a:p>
            <a:pPr marL="624078" indent="-514350">
              <a:buFont typeface="+mj-lt"/>
              <a:buAutoNum type="arabicPeriod"/>
            </a:pPr>
            <a:r>
              <a:rPr lang="en-GB" dirty="0" smtClean="0"/>
              <a:t>You will be allocated </a:t>
            </a:r>
            <a:r>
              <a:rPr lang="en-GB" dirty="0" smtClean="0"/>
              <a:t>an E-commerce solution </a:t>
            </a:r>
            <a:r>
              <a:rPr lang="en-GB" dirty="0" smtClean="0"/>
              <a:t>to try-out and feedback your review to the group next week.</a:t>
            </a:r>
          </a:p>
          <a:p>
            <a:pPr marL="624078" indent="-514350">
              <a:buFont typeface="+mj-lt"/>
              <a:buAutoNum type="arabicPeriod"/>
            </a:pPr>
            <a:endParaRPr lang="en-GB" dirty="0" smtClean="0"/>
          </a:p>
          <a:p>
            <a:pPr marL="624078" indent="-514350">
              <a:buFont typeface="+mj-lt"/>
              <a:buAutoNum type="arabicPeriod"/>
            </a:pPr>
            <a:r>
              <a:rPr lang="en-GB" dirty="0" smtClean="0"/>
              <a:t>The review should include a </a:t>
            </a:r>
            <a:r>
              <a:rPr lang="en-GB" b="1" dirty="0" smtClean="0"/>
              <a:t>brief description</a:t>
            </a:r>
            <a:r>
              <a:rPr lang="en-GB" dirty="0" smtClean="0"/>
              <a:t> and </a:t>
            </a:r>
            <a:r>
              <a:rPr lang="en-GB" b="1" dirty="0" smtClean="0"/>
              <a:t>several screenshots </a:t>
            </a:r>
            <a:r>
              <a:rPr lang="en-GB" dirty="0" smtClean="0"/>
              <a:t>to illustrate your analysis.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Activity:</a:t>
            </a:r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Users\James Williams\AppData\Local\Microsoft\Windows\Temporary Internet Files\Content.IE5\334DQBRT\MC900286930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05954" y="2346356"/>
            <a:ext cx="2132091" cy="216528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1432</TotalTime>
  <Words>583</Words>
  <Application>Microsoft Office PowerPoint</Application>
  <PresentationFormat>On-screen Show (4:3)</PresentationFormat>
  <Paragraphs>107</Paragraphs>
  <Slides>22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Concourse</vt:lpstr>
      <vt:lpstr>E-Commerce  </vt:lpstr>
      <vt:lpstr>Global Internet Stats</vt:lpstr>
      <vt:lpstr>Free Website Builders</vt:lpstr>
      <vt:lpstr>E-commerce</vt:lpstr>
      <vt:lpstr>e-Business / e-Commerce</vt:lpstr>
      <vt:lpstr>What’s the difference?</vt:lpstr>
      <vt:lpstr>E-Commerce Timeline</vt:lpstr>
      <vt:lpstr>E-commerce statistics</vt:lpstr>
      <vt:lpstr>What is?</vt:lpstr>
      <vt:lpstr>E-commerce</vt:lpstr>
      <vt:lpstr>E-Commerce Solutions</vt:lpstr>
      <vt:lpstr>Video review: Shopify</vt:lpstr>
      <vt:lpstr>E-Commerce Solution: Paypal</vt:lpstr>
      <vt:lpstr>E-Commerce Solution: Google</vt:lpstr>
      <vt:lpstr>Amazon &amp; e-Bay Storefronts</vt:lpstr>
      <vt:lpstr>Online Shop Creators</vt:lpstr>
      <vt:lpstr>Online Shop &amp; Payment Processing </vt:lpstr>
      <vt:lpstr>How to create a Web &amp; Mobile commerce site using Wordpress:</vt:lpstr>
      <vt:lpstr>What is?</vt:lpstr>
      <vt:lpstr>e-Business</vt:lpstr>
      <vt:lpstr>Activity: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M-Commerce</dc:title>
  <dc:creator>Lukey</dc:creator>
  <cp:lastModifiedBy>James Williams</cp:lastModifiedBy>
  <cp:revision>144</cp:revision>
  <dcterms:created xsi:type="dcterms:W3CDTF">2012-11-20T04:19:15Z</dcterms:created>
  <dcterms:modified xsi:type="dcterms:W3CDTF">2013-01-23T18:30:05Z</dcterms:modified>
</cp:coreProperties>
</file>