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85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A6D0A6-26CE-4355-9C54-6AC92D7F93AC}" v="2" dt="2021-12-15T14:27:04.6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68160" autoAdjust="0"/>
  </p:normalViewPr>
  <p:slideViewPr>
    <p:cSldViewPr snapToGrid="0">
      <p:cViewPr varScale="1">
        <p:scale>
          <a:sx n="75" d="100"/>
          <a:sy n="75" d="100"/>
        </p:scale>
        <p:origin x="195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Evans" userId="70671642-1cab-4673-91d4-479775f6974b" providerId="ADAL" clId="{B0A6D0A6-26CE-4355-9C54-6AC92D7F93AC}"/>
    <pc:docChg chg="modSld">
      <pc:chgData name="Alison Evans" userId="70671642-1cab-4673-91d4-479775f6974b" providerId="ADAL" clId="{B0A6D0A6-26CE-4355-9C54-6AC92D7F93AC}" dt="2021-12-15T14:01:20.287" v="316" actId="20577"/>
      <pc:docMkLst>
        <pc:docMk/>
      </pc:docMkLst>
      <pc:sldChg chg="modNotesTx">
        <pc:chgData name="Alison Evans" userId="70671642-1cab-4673-91d4-479775f6974b" providerId="ADAL" clId="{B0A6D0A6-26CE-4355-9C54-6AC92D7F93AC}" dt="2021-12-15T14:01:20.287" v="316" actId="20577"/>
        <pc:sldMkLst>
          <pc:docMk/>
          <pc:sldMk cId="0" sldId="28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E9D8C6-B998-4F48-8D0C-BFA8FE610480}" type="datetimeFigureOut">
              <a:rPr lang="en-GB" smtClean="0"/>
              <a:t>15/12/2021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F5C8AB-B746-4357-9B51-66BD7C287B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9052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>
            <a:extLst>
              <a:ext uri="{FF2B5EF4-FFF2-40B4-BE49-F238E27FC236}">
                <a16:creationId xmlns:a16="http://schemas.microsoft.com/office/drawing/2014/main" id="{E7792447-D308-4D72-BC42-8C060DCA603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267A0B8-3C3F-4C97-9ADB-8FEA2EB104C7}" type="slidenum">
              <a:rPr lang="en-GB" altLang="en-US"/>
              <a:pPr eaLnBrk="1" hangingPunct="1">
                <a:spcBef>
                  <a:spcPct val="0"/>
                </a:spcBef>
              </a:pPr>
              <a:t>1</a:t>
            </a:fld>
            <a:endParaRPr lang="en-GB" altLang="en-US"/>
          </a:p>
        </p:txBody>
      </p:sp>
      <p:sp>
        <p:nvSpPr>
          <p:cNvPr id="7171" name="Rectangle 2">
            <a:extLst>
              <a:ext uri="{FF2B5EF4-FFF2-40B4-BE49-F238E27FC236}">
                <a16:creationId xmlns:a16="http://schemas.microsoft.com/office/drawing/2014/main" id="{E8DA4021-B362-46A9-9D3D-60AFBA694D6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2" name="Rectangle 3">
            <a:extLst>
              <a:ext uri="{FF2B5EF4-FFF2-40B4-BE49-F238E27FC236}">
                <a16:creationId xmlns:a16="http://schemas.microsoft.com/office/drawing/2014/main" id="{249007D2-8DF6-4A06-9A7A-551F8FA02CD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171450" indent="-171450" eaLnBrk="1" hangingPunct="1">
              <a:buFont typeface="Arial" panose="020B0604020202020204" pitchFamily="34" charset="0"/>
              <a:buChar char="•"/>
            </a:pPr>
            <a:r>
              <a:rPr lang="en-US" altLang="en-US" b="0" dirty="0">
                <a:latin typeface="Arial" panose="020B0604020202020204" pitchFamily="34" charset="0"/>
                <a:cs typeface="Arial" panose="020B0604020202020204" pitchFamily="34" charset="0"/>
              </a:rPr>
              <a:t>There are 12 statements and 9 spaces on the Diamond 9 diagram</a:t>
            </a:r>
          </a:p>
          <a:p>
            <a:pPr marL="171450" indent="-171450" eaLnBrk="1" hangingPunct="1">
              <a:buFont typeface="Arial" panose="020B0604020202020204" pitchFamily="34" charset="0"/>
              <a:buChar char="•"/>
            </a:pPr>
            <a:r>
              <a:rPr lang="en-US" altLang="en-US" b="0" dirty="0">
                <a:latin typeface="Arial" panose="020B0604020202020204" pitchFamily="34" charset="0"/>
                <a:cs typeface="Arial" panose="020B0604020202020204" pitchFamily="34" charset="0"/>
              </a:rPr>
              <a:t>Make a rough copy of the Diamond 9 diagram.  </a:t>
            </a:r>
          </a:p>
          <a:p>
            <a:pPr marL="171450" indent="-171450" eaLnBrk="1" hangingPunct="1">
              <a:buFont typeface="Arial" panose="020B0604020202020204" pitchFamily="34" charset="0"/>
              <a:buChar char="•"/>
            </a:pPr>
            <a:r>
              <a:rPr lang="en-US" altLang="en-US" b="0" dirty="0">
                <a:latin typeface="Arial" panose="020B0604020202020204" pitchFamily="34" charset="0"/>
                <a:cs typeface="Arial" panose="020B0604020202020204" pitchFamily="34" charset="0"/>
              </a:rPr>
              <a:t>In pairs or small groups, consider each of the statements and rank the most important 9 on the diagram.  You will have to discount three statements. </a:t>
            </a:r>
          </a:p>
          <a:p>
            <a:pPr marL="171450" indent="-171450" eaLnBrk="1" hangingPunct="1">
              <a:buFont typeface="Arial" panose="020B0604020202020204" pitchFamily="34" charset="0"/>
              <a:buChar char="•"/>
            </a:pPr>
            <a:r>
              <a:rPr lang="en-US" altLang="en-US" b="0" dirty="0">
                <a:latin typeface="Arial" panose="020B0604020202020204" pitchFamily="34" charset="0"/>
                <a:cs typeface="Arial" panose="020B0604020202020204" pitchFamily="34" charset="0"/>
              </a:rPr>
              <a:t>Make brief notes to justify your top 3 decisions 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DD0C6-8F3E-419A-992B-9343101D93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0C250A-26AE-4CCB-889A-18506F57BC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EA1684-DE0B-4FAD-B4CB-C6ABA6BBE6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F5455-48AE-4C83-8DEF-58DD11AF00F3}" type="datetimeFigureOut">
              <a:rPr lang="en-GB" smtClean="0"/>
              <a:t>15/12/2021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39601C-495B-4EDE-AF63-13A4852B4E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93286C-2D32-449C-962A-0857B40FD9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DA945-A057-4A93-B2C2-9E0913EBB7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84353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9DD8A-2CDB-4C9C-AB77-055A954E3C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7E9876-33A0-4F44-8CBD-2F853C98AF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3157A2-957A-4893-8B29-3664424007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F5455-48AE-4C83-8DEF-58DD11AF00F3}" type="datetimeFigureOut">
              <a:rPr lang="en-GB" smtClean="0"/>
              <a:t>15/12/2021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6EBAB3-9C60-4859-8713-A19A2B5D3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081D4A-D230-47B4-882F-29D69F32FD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DA945-A057-4A93-B2C2-9E0913EBB7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6097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65802-9C3F-498E-AB2C-089385167D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8E1035-9833-4002-8ADE-5F20A4C8C6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54CF07-2B37-4259-A7D1-550FE47EE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F5455-48AE-4C83-8DEF-58DD11AF00F3}" type="datetimeFigureOut">
              <a:rPr lang="en-GB" smtClean="0"/>
              <a:t>15/12/2021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ECE505-6E1F-4E6B-9838-CC87DFBC17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80CAF-4A9D-42CB-9303-6AD9747081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DA945-A057-4A93-B2C2-9E0913EBB7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5210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D6A48-5CC4-4D0E-9C8D-BEC79D8143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34E5C9-D1C2-46DC-8DF1-CA85134E82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6CF9DB-F5AF-4250-9863-8A8DBA888F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C99C8A-EFB1-4309-9F4D-2F5462657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F5455-48AE-4C83-8DEF-58DD11AF00F3}" type="datetimeFigureOut">
              <a:rPr lang="en-GB" smtClean="0"/>
              <a:t>15/12/2021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FA7634-C33E-46CB-9E64-7B3FD1A685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905979-9C79-4D47-971C-EBE8998364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DA945-A057-4A93-B2C2-9E0913EBB7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4534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2C891-9685-43A6-B9C9-CF6B69CB49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95322A-3C43-46CA-A4F7-8A0DEFA7FB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489DEB-BF0D-4F05-A90C-BDA78A49FB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7B3FF8F-B28B-44A8-9B8C-F9F0ED9D94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51BF4F-9737-4113-BE28-84A5657DFE7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57825D1-058E-4323-8BDD-CAB38216C9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F5455-48AE-4C83-8DEF-58DD11AF00F3}" type="datetimeFigureOut">
              <a:rPr lang="en-GB" smtClean="0"/>
              <a:t>15/12/2021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4AB6EEC-0678-4F32-8B38-78765F8BD5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81C094-69F4-4850-A6D1-69474D2039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DA945-A057-4A93-B2C2-9E0913EBB7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9323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DC379-C5F1-4370-8293-147C83332A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105EBB-2225-4D95-9E6B-28903CEFEB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F5455-48AE-4C83-8DEF-58DD11AF00F3}" type="datetimeFigureOut">
              <a:rPr lang="en-GB" smtClean="0"/>
              <a:t>15/12/2021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8D97F7-3CF8-4937-A7F2-A527D094E1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4C0240-EB43-4955-9512-AFC53CB0E7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DA945-A057-4A93-B2C2-9E0913EBB7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9813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14A7B83-25F9-43CD-9416-13ADB4E1E9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F5455-48AE-4C83-8DEF-58DD11AF00F3}" type="datetimeFigureOut">
              <a:rPr lang="en-GB" smtClean="0"/>
              <a:t>15/12/2021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EB173B6-C5D6-49D2-B9C8-DDE829052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70ED42-4FF1-4F1A-8BF5-1E48DBFD9C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DA945-A057-4A93-B2C2-9E0913EBB7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400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5148F-1FD6-4D83-AF3C-33D749DC6A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7FE7C-7216-4042-B1B1-1D7F56D64E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9D3A6C-EC0A-48A7-8D05-B76B79E220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AAB7F6-C533-4D3A-BE91-AB78EAC0FC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F5455-48AE-4C83-8DEF-58DD11AF00F3}" type="datetimeFigureOut">
              <a:rPr lang="en-GB" smtClean="0"/>
              <a:t>15/12/2021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4770EF-053C-4EC1-9B8A-88F24394B0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EE7F9E-CFD5-457B-93A2-24C33339E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DA945-A057-4A93-B2C2-9E0913EBB7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973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B25AE-E6FC-4283-A12B-6879D5B57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1B19C51-E4BD-46CD-90E9-9D0F2003D11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69474F-56F7-4FA4-A130-35AEAAD376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D60ED2-8C30-4F78-B0AC-215472DCDE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F5455-48AE-4C83-8DEF-58DD11AF00F3}" type="datetimeFigureOut">
              <a:rPr lang="en-GB" smtClean="0"/>
              <a:t>15/12/2021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C5FB00-D9C5-428D-9592-023098FB5D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6970A2-B5D5-4010-B578-3315ED42D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DA945-A057-4A93-B2C2-9E0913EBB7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35998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ECB29-387A-4B16-BF68-87787176CA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AF8E2-B86F-47B9-BEFF-53B3E5F6B4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3C70DF-875F-445C-92C6-29A2BE588E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F5455-48AE-4C83-8DEF-58DD11AF00F3}" type="datetimeFigureOut">
              <a:rPr lang="en-GB" smtClean="0"/>
              <a:t>15/12/2021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EC046F-5B4C-4C20-A5FD-03D4B6886C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534FF-8324-4621-97AB-557F1766C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DA945-A057-4A93-B2C2-9E0913EBB7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7235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16A8236-48AD-45F9-B414-A03C3606555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A07292-A303-47C0-82BF-E507CE253C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79EC87-6C2B-43B0-941E-E7E88181E2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F5455-48AE-4C83-8DEF-58DD11AF00F3}" type="datetimeFigureOut">
              <a:rPr lang="en-GB" smtClean="0"/>
              <a:t>15/12/2021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B1B1B7-33FD-4FB4-8B08-FD68B36C6F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11DECC-0D83-412B-88AD-E3337C1E23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DA945-A057-4A93-B2C2-9E0913EBB7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087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49C7B9-4C27-4FA3-A44B-D578FCA43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9122B5-E840-4A12-962F-09DF7DB237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75917C-7EE1-4236-820E-10B1D8CF3A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CF5455-48AE-4C83-8DEF-58DD11AF00F3}" type="datetimeFigureOut">
              <a:rPr lang="en-GB" smtClean="0"/>
              <a:t>15/12/2021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3B033F-E0DD-4870-88B0-4BA666BA1AD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8BA290-9E90-405F-BF18-2130BA1E4C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7DA945-A057-4A93-B2C2-9E0913EBB7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7678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12">
            <a:extLst>
              <a:ext uri="{FF2B5EF4-FFF2-40B4-BE49-F238E27FC236}">
                <a16:creationId xmlns:a16="http://schemas.microsoft.com/office/drawing/2014/main" id="{8273E863-6D90-48A8-A492-DF3B91842E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52739" y="327025"/>
            <a:ext cx="6700873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800" b="1" u="sng"/>
              <a:t>Research and the teaching profession</a:t>
            </a:r>
          </a:p>
        </p:txBody>
      </p:sp>
      <p:grpSp>
        <p:nvGrpSpPr>
          <p:cNvPr id="2051" name="Group 46">
            <a:extLst>
              <a:ext uri="{FF2B5EF4-FFF2-40B4-BE49-F238E27FC236}">
                <a16:creationId xmlns:a16="http://schemas.microsoft.com/office/drawing/2014/main" id="{327CDB74-6814-4BDF-A21A-80FA4AF22DDC}"/>
              </a:ext>
            </a:extLst>
          </p:cNvPr>
          <p:cNvGrpSpPr>
            <a:grpSpLocks/>
          </p:cNvGrpSpPr>
          <p:nvPr/>
        </p:nvGrpSpPr>
        <p:grpSpPr bwMode="auto">
          <a:xfrm>
            <a:off x="7374577" y="1245080"/>
            <a:ext cx="4633686" cy="3846142"/>
            <a:chOff x="971550" y="260350"/>
            <a:chExt cx="7200900" cy="6337300"/>
          </a:xfrm>
        </p:grpSpPr>
        <p:sp>
          <p:nvSpPr>
            <p:cNvPr id="2056" name="AutoShape 2">
              <a:extLst>
                <a:ext uri="{FF2B5EF4-FFF2-40B4-BE49-F238E27FC236}">
                  <a16:creationId xmlns:a16="http://schemas.microsoft.com/office/drawing/2014/main" id="{12FA5B83-1453-4F70-B4B1-9B6B917213F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71550" y="260350"/>
              <a:ext cx="7200900" cy="6337300"/>
            </a:xfrm>
            <a:prstGeom prst="diamond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057" name="Rectangle 3">
              <a:extLst>
                <a:ext uri="{FF2B5EF4-FFF2-40B4-BE49-F238E27FC236}">
                  <a16:creationId xmlns:a16="http://schemas.microsoft.com/office/drawing/2014/main" id="{0C2A2E10-D5EA-41CA-943D-AA8805D87F8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75125" y="908050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058" name="Rectangle 4">
              <a:extLst>
                <a:ext uri="{FF2B5EF4-FFF2-40B4-BE49-F238E27FC236}">
                  <a16:creationId xmlns:a16="http://schemas.microsoft.com/office/drawing/2014/main" id="{8FF10D8E-5DDA-4221-B20F-65DCCE2CA6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87675" y="1989138"/>
              <a:ext cx="792163" cy="36036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059" name="Rectangle 5">
              <a:extLst>
                <a:ext uri="{FF2B5EF4-FFF2-40B4-BE49-F238E27FC236}">
                  <a16:creationId xmlns:a16="http://schemas.microsoft.com/office/drawing/2014/main" id="{BA265FD6-9A8B-4BB7-B3F7-371FF4F8F5B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588125" y="32480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060" name="Rectangle 6">
              <a:extLst>
                <a:ext uri="{FF2B5EF4-FFF2-40B4-BE49-F238E27FC236}">
                  <a16:creationId xmlns:a16="http://schemas.microsoft.com/office/drawing/2014/main" id="{9DE2960E-B1E7-42FA-BF08-7DBE8547BC1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75125" y="32480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061" name="Rectangle 7">
              <a:extLst>
                <a:ext uri="{FF2B5EF4-FFF2-40B4-BE49-F238E27FC236}">
                  <a16:creationId xmlns:a16="http://schemas.microsoft.com/office/drawing/2014/main" id="{03C9CE6C-5933-44D1-A58C-AEE9F645F2A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79613" y="3248025"/>
              <a:ext cx="792162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062" name="Rectangle 8">
              <a:extLst>
                <a:ext uri="{FF2B5EF4-FFF2-40B4-BE49-F238E27FC236}">
                  <a16:creationId xmlns:a16="http://schemas.microsoft.com/office/drawing/2014/main" id="{81D5D8E4-BCD2-4FE4-936E-D12D03CA73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19700" y="43656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063" name="Rectangle 9">
              <a:extLst>
                <a:ext uri="{FF2B5EF4-FFF2-40B4-BE49-F238E27FC236}">
                  <a16:creationId xmlns:a16="http://schemas.microsoft.com/office/drawing/2014/main" id="{E6E91113-1589-4DE4-A307-B8986A0AB1E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32138" y="4365625"/>
              <a:ext cx="792162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064" name="Rectangle 10">
              <a:extLst>
                <a:ext uri="{FF2B5EF4-FFF2-40B4-BE49-F238E27FC236}">
                  <a16:creationId xmlns:a16="http://schemas.microsoft.com/office/drawing/2014/main" id="{FD9641E4-7E5B-4175-A09D-C7135C88479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75125" y="5516563"/>
              <a:ext cx="792163" cy="36036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065" name="Rectangle 11">
              <a:extLst>
                <a:ext uri="{FF2B5EF4-FFF2-40B4-BE49-F238E27FC236}">
                  <a16:creationId xmlns:a16="http://schemas.microsoft.com/office/drawing/2014/main" id="{9B5B6A50-6D5C-4356-91BD-FBFF676C44C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19700" y="206057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DE35CCE6-5DB3-4D52-8336-EEFD984CDC6F}"/>
              </a:ext>
            </a:extLst>
          </p:cNvPr>
          <p:cNvSpPr txBox="1"/>
          <p:nvPr/>
        </p:nvSpPr>
        <p:spPr>
          <a:xfrm>
            <a:off x="689986" y="2094560"/>
            <a:ext cx="7241299" cy="32316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1200" b="1">
                <a:latin typeface="Arial" charset="0"/>
                <a:cs typeface="Arial" charset="0"/>
              </a:rPr>
              <a:t>Reasons for research in the teaching profession:</a:t>
            </a:r>
          </a:p>
          <a:p>
            <a:pPr>
              <a:defRPr/>
            </a:pPr>
            <a:endParaRPr lang="en-GB" sz="1200" b="1">
              <a:latin typeface="Arial" charset="0"/>
              <a:cs typeface="Arial" charset="0"/>
            </a:endParaRPr>
          </a:p>
          <a:p>
            <a:pPr marL="228600" indent="-228600">
              <a:buFont typeface="+mj-lt"/>
              <a:buAutoNum type="arabicPeriod"/>
              <a:defRPr/>
            </a:pPr>
            <a:r>
              <a:rPr lang="en-GB" sz="1200">
                <a:latin typeface="Arial" charset="0"/>
                <a:cs typeface="Arial" charset="0"/>
              </a:rPr>
              <a:t> To ensure that pedagogy is informed by the latest research</a:t>
            </a:r>
          </a:p>
          <a:p>
            <a:pPr marL="228600" indent="-228600">
              <a:buFont typeface="+mj-lt"/>
              <a:buAutoNum type="arabicPeriod"/>
              <a:defRPr/>
            </a:pPr>
            <a:r>
              <a:rPr lang="en-GB" sz="1200">
                <a:latin typeface="Arial" charset="0"/>
                <a:cs typeface="Arial" charset="0"/>
              </a:rPr>
              <a:t>To enable teachers to collaborate with colleagues</a:t>
            </a:r>
          </a:p>
          <a:p>
            <a:pPr marL="228600" indent="-228600">
              <a:buFont typeface="+mj-lt"/>
              <a:buAutoNum type="arabicPeriod"/>
              <a:defRPr/>
            </a:pPr>
            <a:r>
              <a:rPr lang="en-GB" sz="1200">
                <a:latin typeface="Arial" charset="0"/>
                <a:cs typeface="Arial" charset="0"/>
              </a:rPr>
              <a:t>To be accountable to inspection frameworks (Estyn)</a:t>
            </a:r>
          </a:p>
          <a:p>
            <a:pPr marL="228600" indent="-228600">
              <a:buFont typeface="+mj-lt"/>
              <a:buAutoNum type="arabicPeriod"/>
              <a:defRPr/>
            </a:pPr>
            <a:r>
              <a:rPr lang="en-GB" sz="1200">
                <a:latin typeface="Arial" charset="0"/>
                <a:cs typeface="Arial" charset="0"/>
              </a:rPr>
              <a:t>To influence policy makers</a:t>
            </a:r>
          </a:p>
          <a:p>
            <a:pPr marL="228600" indent="-228600">
              <a:buFont typeface="+mj-lt"/>
              <a:buAutoNum type="arabicPeriod"/>
              <a:defRPr/>
            </a:pPr>
            <a:r>
              <a:rPr lang="en-GB" sz="1200">
                <a:latin typeface="Arial" charset="0"/>
                <a:cs typeface="Arial" charset="0"/>
              </a:rPr>
              <a:t>For teachers to gain extra qualifications</a:t>
            </a:r>
          </a:p>
          <a:p>
            <a:pPr marL="228600" indent="-228600">
              <a:buFont typeface="+mj-lt"/>
              <a:buAutoNum type="arabicPeriod"/>
              <a:defRPr/>
            </a:pPr>
            <a:r>
              <a:rPr lang="en-GB" sz="1200">
                <a:latin typeface="Arial" charset="0"/>
                <a:cs typeface="Arial" charset="0"/>
              </a:rPr>
              <a:t>To embed a research culture into the school</a:t>
            </a:r>
          </a:p>
          <a:p>
            <a:pPr marL="228600" indent="-228600">
              <a:buFont typeface="+mj-lt"/>
              <a:buAutoNum type="arabicPeriod"/>
              <a:defRPr/>
            </a:pPr>
            <a:r>
              <a:rPr lang="en-GB" sz="1200">
                <a:latin typeface="Arial" charset="0"/>
                <a:cs typeface="Arial" charset="0"/>
              </a:rPr>
              <a:t>For career progression</a:t>
            </a:r>
          </a:p>
          <a:p>
            <a:pPr marL="228600" indent="-228600">
              <a:buFont typeface="+mj-lt"/>
              <a:buAutoNum type="arabicPeriod"/>
              <a:defRPr/>
            </a:pPr>
            <a:r>
              <a:rPr lang="en-GB" sz="1200">
                <a:latin typeface="Arial" charset="0"/>
                <a:cs typeface="Arial" charset="0"/>
              </a:rPr>
              <a:t>To share findings with others</a:t>
            </a:r>
          </a:p>
          <a:p>
            <a:pPr marL="228600" indent="-228600">
              <a:buFont typeface="+mj-lt"/>
              <a:buAutoNum type="arabicPeriod"/>
              <a:defRPr/>
            </a:pPr>
            <a:r>
              <a:rPr lang="en-GB" sz="1200">
                <a:latin typeface="Arial" charset="0"/>
                <a:cs typeface="Arial" charset="0"/>
              </a:rPr>
              <a:t>To conduct own private research into an area of interest</a:t>
            </a:r>
          </a:p>
          <a:p>
            <a:pPr marL="228600" indent="-228600">
              <a:buFont typeface="+mj-lt"/>
              <a:buAutoNum type="arabicPeriod"/>
              <a:defRPr/>
            </a:pPr>
            <a:r>
              <a:rPr lang="en-GB" sz="1200">
                <a:latin typeface="Arial" charset="0"/>
                <a:cs typeface="Arial" charset="0"/>
              </a:rPr>
              <a:t>To raise the profile of the teaching profession – nationally and internationally</a:t>
            </a:r>
          </a:p>
          <a:p>
            <a:pPr marL="228600" indent="-228600">
              <a:buFont typeface="+mj-lt"/>
              <a:buAutoNum type="arabicPeriod"/>
              <a:defRPr/>
            </a:pPr>
            <a:r>
              <a:rPr lang="en-GB" sz="1200">
                <a:latin typeface="Arial" charset="0"/>
                <a:cs typeface="Arial" charset="0"/>
              </a:rPr>
              <a:t>To improve the outcomes of learners (FP to A Levels)</a:t>
            </a:r>
          </a:p>
          <a:p>
            <a:pPr marL="228600" indent="-228600">
              <a:buFont typeface="+mj-lt"/>
              <a:buAutoNum type="arabicPeriod"/>
              <a:defRPr/>
            </a:pPr>
            <a:r>
              <a:rPr lang="en-GB" sz="1200">
                <a:latin typeface="Arial" charset="0"/>
                <a:cs typeface="Arial" charset="0"/>
              </a:rPr>
              <a:t>To reflect on own performance </a:t>
            </a:r>
          </a:p>
          <a:p>
            <a:pPr marL="228600" indent="-228600">
              <a:buFont typeface="+mj-lt"/>
              <a:buAutoNum type="arabicPeriod"/>
              <a:defRPr/>
            </a:pPr>
            <a:endParaRPr lang="en-GB" sz="1200" b="1">
              <a:latin typeface="Arial" charset="0"/>
              <a:cs typeface="Arial" charset="0"/>
            </a:endParaRPr>
          </a:p>
          <a:p>
            <a:pPr>
              <a:defRPr/>
            </a:pPr>
            <a:endParaRPr lang="en-GB" sz="1200" b="1">
              <a:latin typeface="Arial" charset="0"/>
              <a:cs typeface="Arial" charset="0"/>
            </a:endParaRPr>
          </a:p>
          <a:p>
            <a:pPr marL="228600" indent="-228600">
              <a:buFontTx/>
              <a:buAutoNum type="arabicPeriod"/>
              <a:defRPr/>
            </a:pPr>
            <a:endParaRPr lang="en-GB" sz="1200">
              <a:latin typeface="Arial" charset="0"/>
              <a:cs typeface="Arial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F81F91D-F130-4AD4-8259-7B45BDB5DC43}"/>
              </a:ext>
            </a:extLst>
          </p:cNvPr>
          <p:cNvSpPr txBox="1"/>
          <p:nvPr/>
        </p:nvSpPr>
        <p:spPr>
          <a:xfrm>
            <a:off x="1919288" y="5251450"/>
            <a:ext cx="8424862" cy="120015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en-GB" sz="1200" b="1">
                <a:latin typeface="Arial" charset="0"/>
                <a:cs typeface="Arial" charset="0"/>
              </a:rPr>
              <a:t>Justification of preferred approaches:</a:t>
            </a:r>
          </a:p>
          <a:p>
            <a:pPr>
              <a:defRPr/>
            </a:pPr>
            <a:endParaRPr lang="en-GB" sz="1200" b="1">
              <a:latin typeface="Arial" charset="0"/>
              <a:cs typeface="Arial" charset="0"/>
            </a:endParaRPr>
          </a:p>
          <a:p>
            <a:pPr>
              <a:defRPr/>
            </a:pPr>
            <a:endParaRPr lang="en-GB" sz="1200" b="1">
              <a:latin typeface="Arial" charset="0"/>
              <a:cs typeface="Arial" charset="0"/>
            </a:endParaRPr>
          </a:p>
          <a:p>
            <a:pPr>
              <a:defRPr/>
            </a:pPr>
            <a:endParaRPr lang="en-GB" sz="1200" b="1">
              <a:latin typeface="Arial" charset="0"/>
              <a:cs typeface="Arial" charset="0"/>
            </a:endParaRPr>
          </a:p>
          <a:p>
            <a:pPr>
              <a:defRPr/>
            </a:pPr>
            <a:endParaRPr lang="en-GB" sz="1200" b="1">
              <a:latin typeface="Arial" charset="0"/>
              <a:cs typeface="Arial" charset="0"/>
            </a:endParaRPr>
          </a:p>
          <a:p>
            <a:pPr>
              <a:defRPr/>
            </a:pPr>
            <a:r>
              <a:rPr lang="en-GB" sz="1200" b="1">
                <a:latin typeface="Arial" charset="0"/>
                <a:cs typeface="Arial" charset="0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A432A9A-73A3-4477-B42D-FE05899BE699}"/>
              </a:ext>
            </a:extLst>
          </p:cNvPr>
          <p:cNvSpPr txBox="1"/>
          <p:nvPr/>
        </p:nvSpPr>
        <p:spPr>
          <a:xfrm>
            <a:off x="689986" y="1056904"/>
            <a:ext cx="871527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/>
              <a:t>Teachers and students thrive in the kind of settings that we describe as ‘research rich’, and research-rich schools and colleges are those that are likely to have the greatest capacity for self-evaluation and self-improvement.  BERA (2014:4)</a:t>
            </a:r>
            <a:endParaRPr lang="en-US" sz="14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213</Words>
  <Application>Microsoft Office PowerPoint</Application>
  <PresentationFormat>Widescreen</PresentationFormat>
  <Paragraphs>28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</dc:creator>
  <cp:lastModifiedBy>Alison Evans</cp:lastModifiedBy>
  <cp:revision>1</cp:revision>
  <dcterms:created xsi:type="dcterms:W3CDTF">2021-12-15T13:58:05Z</dcterms:created>
  <dcterms:modified xsi:type="dcterms:W3CDTF">2021-12-15T14:27:11Z</dcterms:modified>
</cp:coreProperties>
</file>