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10.xml" ContentType="application/vnd.openxmlformats-officedocument.presentationml.slideLayout+xml"/>
  <Override PartName="/ppt/theme/theme7.xml" ContentType="application/vnd.openxmlformats-officedocument.theme+xml"/>
  <Override PartName="/ppt/slideLayouts/slideLayout11.xml" ContentType="application/vnd.openxmlformats-officedocument.presentationml.slideLayout+xml"/>
  <Override PartName="/ppt/theme/theme8.xml" ContentType="application/vnd.openxmlformats-officedocument.theme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0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1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16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theme/theme18.xml" ContentType="application/vnd.openxmlformats-officedocument.theme+xml"/>
  <Override PartName="/ppt/slideLayouts/slideLayout68.xml" ContentType="application/vnd.openxmlformats-officedocument.presentationml.slideLayout+xml"/>
  <Override PartName="/ppt/theme/theme19.xml" ContentType="application/vnd.openxmlformats-officedocument.theme+xml"/>
  <Override PartName="/ppt/slideLayouts/slideLayout69.xml" ContentType="application/vnd.openxmlformats-officedocument.presentationml.slideLayout+xml"/>
  <Override PartName="/ppt/theme/theme20.xml" ContentType="application/vnd.openxmlformats-officedocument.theme+xml"/>
  <Override PartName="/ppt/slideLayouts/slideLayout70.xml" ContentType="application/vnd.openxmlformats-officedocument.presentationml.slideLayout+xml"/>
  <Override PartName="/ppt/theme/theme21.xml" ContentType="application/vnd.openxmlformats-officedocument.theme+xml"/>
  <Override PartName="/ppt/slideLayouts/slideLayout71.xml" ContentType="application/vnd.openxmlformats-officedocument.presentationml.slideLayout+xml"/>
  <Override PartName="/ppt/theme/theme22.xml" ContentType="application/vnd.openxmlformats-officedocument.theme+xml"/>
  <Override PartName="/ppt/slideLayouts/slideLayout72.xml" ContentType="application/vnd.openxmlformats-officedocument.presentationml.slideLayout+xml"/>
  <Override PartName="/ppt/theme/theme23.xml" ContentType="application/vnd.openxmlformats-officedocument.theme+xml"/>
  <Override PartName="/ppt/slideLayouts/slideLayout73.xml" ContentType="application/vnd.openxmlformats-officedocument.presentationml.slideLayout+xml"/>
  <Override PartName="/ppt/theme/theme24.xml" ContentType="application/vnd.openxmlformats-officedocument.theme+xml"/>
  <Override PartName="/ppt/slideLayouts/slideLayout74.xml" ContentType="application/vnd.openxmlformats-officedocument.presentationml.slideLayout+xml"/>
  <Override PartName="/ppt/theme/theme25.xml" ContentType="application/vnd.openxmlformats-officedocument.theme+xml"/>
  <Override PartName="/ppt/slideLayouts/slideLayout75.xml" ContentType="application/vnd.openxmlformats-officedocument.presentationml.slideLayout+xml"/>
  <Override PartName="/ppt/theme/theme26.xml" ContentType="application/vnd.openxmlformats-officedocument.theme+xml"/>
  <Override PartName="/ppt/slideLayouts/slideLayout76.xml" ContentType="application/vnd.openxmlformats-officedocument.presentationml.slideLayout+xml"/>
  <Override PartName="/ppt/theme/theme27.xml" ContentType="application/vnd.openxmlformats-officedocument.theme+xml"/>
  <Override PartName="/ppt/slideLayouts/slideLayout77.xml" ContentType="application/vnd.openxmlformats-officedocument.presentationml.slideLayout+xml"/>
  <Override PartName="/ppt/theme/theme28.xml" ContentType="application/vnd.openxmlformats-officedocument.theme+xml"/>
  <Override PartName="/ppt/slideLayouts/slideLayout78.xml" ContentType="application/vnd.openxmlformats-officedocument.presentationml.slideLayout+xml"/>
  <Override PartName="/ppt/theme/theme29.xml" ContentType="application/vnd.openxmlformats-officedocument.theme+xml"/>
  <Override PartName="/ppt/slideLayouts/slideLayout79.xml" ContentType="application/vnd.openxmlformats-officedocument.presentationml.slideLayout+xml"/>
  <Override PartName="/ppt/theme/theme30.xml" ContentType="application/vnd.openxmlformats-officedocument.theme+xml"/>
  <Override PartName="/ppt/slideLayouts/slideLayout80.xml" ContentType="application/vnd.openxmlformats-officedocument.presentationml.slideLayout+xml"/>
  <Override PartName="/ppt/theme/theme31.xml" ContentType="application/vnd.openxmlformats-officedocument.theme+xml"/>
  <Override PartName="/ppt/slideLayouts/slideLayout81.xml" ContentType="application/vnd.openxmlformats-officedocument.presentationml.slideLayout+xml"/>
  <Override PartName="/ppt/theme/theme32.xml" ContentType="application/vnd.openxmlformats-officedocument.theme+xml"/>
  <Override PartName="/ppt/slideLayouts/slideLayout82.xml" ContentType="application/vnd.openxmlformats-officedocument.presentationml.slideLayout+xml"/>
  <Override PartName="/ppt/theme/theme33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34.xml" ContentType="application/vnd.openxmlformats-officedocument.theme+xml"/>
  <Override PartName="/ppt/slideLayouts/slideLayout91.xml" ContentType="application/vnd.openxmlformats-officedocument.presentationml.slideLayout+xml"/>
  <Override PartName="/ppt/theme/theme35.xml" ContentType="application/vnd.openxmlformats-officedocument.theme+xml"/>
  <Override PartName="/ppt/slideLayouts/slideLayout92.xml" ContentType="application/vnd.openxmlformats-officedocument.presentationml.slideLayout+xml"/>
  <Override PartName="/ppt/theme/theme36.xml" ContentType="application/vnd.openxmlformats-officedocument.theme+xml"/>
  <Override PartName="/ppt/slideLayouts/slideLayout93.xml" ContentType="application/vnd.openxmlformats-officedocument.presentationml.slideLayout+xml"/>
  <Override PartName="/ppt/theme/theme37.xml" ContentType="application/vnd.openxmlformats-officedocument.theme+xml"/>
  <Override PartName="/ppt/theme/theme3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3" r:id="rId1"/>
    <p:sldMasterId id="2147483747" r:id="rId2"/>
    <p:sldMasterId id="2147483749" r:id="rId3"/>
    <p:sldMasterId id="2147483751" r:id="rId4"/>
    <p:sldMasterId id="2147483753" r:id="rId5"/>
    <p:sldMasterId id="2147483755" r:id="rId6"/>
    <p:sldMasterId id="2147483758" r:id="rId7"/>
    <p:sldMasterId id="2147483760" r:id="rId8"/>
    <p:sldMasterId id="2147483762" r:id="rId9"/>
    <p:sldMasterId id="2147483764" r:id="rId10"/>
    <p:sldMasterId id="2147483776" r:id="rId11"/>
    <p:sldMasterId id="2147483781" r:id="rId12"/>
    <p:sldMasterId id="2147483785" r:id="rId13"/>
    <p:sldMasterId id="2147483789" r:id="rId14"/>
    <p:sldMasterId id="2147483801" r:id="rId15"/>
    <p:sldMasterId id="2147483813" r:id="rId16"/>
    <p:sldMasterId id="2147483822" r:id="rId17"/>
    <p:sldMasterId id="2147483826" r:id="rId18"/>
    <p:sldMasterId id="2147483828" r:id="rId19"/>
    <p:sldMasterId id="2147483830" r:id="rId20"/>
    <p:sldMasterId id="2147483832" r:id="rId21"/>
    <p:sldMasterId id="2147483834" r:id="rId22"/>
    <p:sldMasterId id="2147483836" r:id="rId23"/>
    <p:sldMasterId id="2147483838" r:id="rId24"/>
    <p:sldMasterId id="2147483840" r:id="rId25"/>
    <p:sldMasterId id="2147483842" r:id="rId26"/>
    <p:sldMasterId id="2147483844" r:id="rId27"/>
    <p:sldMasterId id="2147483846" r:id="rId28"/>
    <p:sldMasterId id="2147483848" r:id="rId29"/>
    <p:sldMasterId id="2147483850" r:id="rId30"/>
    <p:sldMasterId id="2147483852" r:id="rId31"/>
    <p:sldMasterId id="2147483854" r:id="rId32"/>
    <p:sldMasterId id="2147483856" r:id="rId33"/>
    <p:sldMasterId id="2147483858" r:id="rId34"/>
    <p:sldMasterId id="2147483867" r:id="rId35"/>
    <p:sldMasterId id="2147483869" r:id="rId36"/>
    <p:sldMasterId id="2147483871" r:id="rId37"/>
  </p:sldMasterIdLst>
  <p:notesMasterIdLst>
    <p:notesMasterId r:id="rId79"/>
  </p:notesMasterIdLst>
  <p:sldIdLst>
    <p:sldId id="552" r:id="rId38"/>
    <p:sldId id="258" r:id="rId39"/>
    <p:sldId id="554" r:id="rId40"/>
    <p:sldId id="576" r:id="rId41"/>
    <p:sldId id="577" r:id="rId42"/>
    <p:sldId id="578" r:id="rId43"/>
    <p:sldId id="580" r:id="rId44"/>
    <p:sldId id="579" r:id="rId45"/>
    <p:sldId id="581" r:id="rId46"/>
    <p:sldId id="582" r:id="rId47"/>
    <p:sldId id="603" r:id="rId48"/>
    <p:sldId id="583" r:id="rId49"/>
    <p:sldId id="584" r:id="rId50"/>
    <p:sldId id="606" r:id="rId51"/>
    <p:sldId id="615" r:id="rId52"/>
    <p:sldId id="585" r:id="rId53"/>
    <p:sldId id="604" r:id="rId54"/>
    <p:sldId id="611" r:id="rId55"/>
    <p:sldId id="588" r:id="rId56"/>
    <p:sldId id="589" r:id="rId57"/>
    <p:sldId id="590" r:id="rId58"/>
    <p:sldId id="592" r:id="rId59"/>
    <p:sldId id="599" r:id="rId60"/>
    <p:sldId id="600" r:id="rId61"/>
    <p:sldId id="601" r:id="rId62"/>
    <p:sldId id="602" r:id="rId63"/>
    <p:sldId id="593" r:id="rId64"/>
    <p:sldId id="594" r:id="rId65"/>
    <p:sldId id="595" r:id="rId66"/>
    <p:sldId id="596" r:id="rId67"/>
    <p:sldId id="598" r:id="rId68"/>
    <p:sldId id="597" r:id="rId69"/>
    <p:sldId id="587" r:id="rId70"/>
    <p:sldId id="612" r:id="rId71"/>
    <p:sldId id="607" r:id="rId72"/>
    <p:sldId id="613" r:id="rId73"/>
    <p:sldId id="614" r:id="rId74"/>
    <p:sldId id="608" r:id="rId75"/>
    <p:sldId id="609" r:id="rId76"/>
    <p:sldId id="301" r:id="rId77"/>
    <p:sldId id="610" r:id="rId7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42" autoAdjust="0"/>
    <p:restoredTop sz="80408" autoAdjust="0"/>
  </p:normalViewPr>
  <p:slideViewPr>
    <p:cSldViewPr snapToGrid="0">
      <p:cViewPr varScale="1">
        <p:scale>
          <a:sx n="102" d="100"/>
          <a:sy n="102" d="100"/>
        </p:scale>
        <p:origin x="66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2480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Master" Target="slideMasters/slideMaster26.xml"/><Relationship Id="rId21" Type="http://schemas.openxmlformats.org/officeDocument/2006/relationships/slideMaster" Target="slideMasters/slideMaster21.xml"/><Relationship Id="rId42" Type="http://schemas.openxmlformats.org/officeDocument/2006/relationships/slide" Target="slides/slide5.xml"/><Relationship Id="rId47" Type="http://schemas.openxmlformats.org/officeDocument/2006/relationships/slide" Target="slides/slide10.xml"/><Relationship Id="rId63" Type="http://schemas.openxmlformats.org/officeDocument/2006/relationships/slide" Target="slides/slide26.xml"/><Relationship Id="rId68" Type="http://schemas.openxmlformats.org/officeDocument/2006/relationships/slide" Target="slides/slide31.xml"/><Relationship Id="rId16" Type="http://schemas.openxmlformats.org/officeDocument/2006/relationships/slideMaster" Target="slideMasters/slideMaster16.xml"/><Relationship Id="rId11" Type="http://schemas.openxmlformats.org/officeDocument/2006/relationships/slideMaster" Target="slideMasters/slideMaster11.xml"/><Relationship Id="rId32" Type="http://schemas.openxmlformats.org/officeDocument/2006/relationships/slideMaster" Target="slideMasters/slideMaster32.xml"/><Relationship Id="rId37" Type="http://schemas.openxmlformats.org/officeDocument/2006/relationships/slideMaster" Target="slideMasters/slideMaster37.xml"/><Relationship Id="rId53" Type="http://schemas.openxmlformats.org/officeDocument/2006/relationships/slide" Target="slides/slide16.xml"/><Relationship Id="rId58" Type="http://schemas.openxmlformats.org/officeDocument/2006/relationships/slide" Target="slides/slide21.xml"/><Relationship Id="rId74" Type="http://schemas.openxmlformats.org/officeDocument/2006/relationships/slide" Target="slides/slide37.xml"/><Relationship Id="rId79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24.xml"/><Relationship Id="rId82" Type="http://schemas.openxmlformats.org/officeDocument/2006/relationships/theme" Target="theme/theme1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Master" Target="slideMasters/slideMaster30.xml"/><Relationship Id="rId35" Type="http://schemas.openxmlformats.org/officeDocument/2006/relationships/slideMaster" Target="slideMasters/slideMaster35.xml"/><Relationship Id="rId43" Type="http://schemas.openxmlformats.org/officeDocument/2006/relationships/slide" Target="slides/slide6.xml"/><Relationship Id="rId48" Type="http://schemas.openxmlformats.org/officeDocument/2006/relationships/slide" Target="slides/slide11.xml"/><Relationship Id="rId56" Type="http://schemas.openxmlformats.org/officeDocument/2006/relationships/slide" Target="slides/slide19.xml"/><Relationship Id="rId64" Type="http://schemas.openxmlformats.org/officeDocument/2006/relationships/slide" Target="slides/slide27.xml"/><Relationship Id="rId69" Type="http://schemas.openxmlformats.org/officeDocument/2006/relationships/slide" Target="slides/slide32.xml"/><Relationship Id="rId77" Type="http://schemas.openxmlformats.org/officeDocument/2006/relationships/slide" Target="slides/slide40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14.xml"/><Relationship Id="rId72" Type="http://schemas.openxmlformats.org/officeDocument/2006/relationships/slide" Target="slides/slide35.xml"/><Relationship Id="rId80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Master" Target="slideMasters/slideMaster33.xml"/><Relationship Id="rId38" Type="http://schemas.openxmlformats.org/officeDocument/2006/relationships/slide" Target="slides/slide1.xml"/><Relationship Id="rId46" Type="http://schemas.openxmlformats.org/officeDocument/2006/relationships/slide" Target="slides/slide9.xml"/><Relationship Id="rId59" Type="http://schemas.openxmlformats.org/officeDocument/2006/relationships/slide" Target="slides/slide22.xml"/><Relationship Id="rId67" Type="http://schemas.openxmlformats.org/officeDocument/2006/relationships/slide" Target="slides/slide30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4.xml"/><Relationship Id="rId54" Type="http://schemas.openxmlformats.org/officeDocument/2006/relationships/slide" Target="slides/slide17.xml"/><Relationship Id="rId62" Type="http://schemas.openxmlformats.org/officeDocument/2006/relationships/slide" Target="slides/slide25.xml"/><Relationship Id="rId70" Type="http://schemas.openxmlformats.org/officeDocument/2006/relationships/slide" Target="slides/slide33.xml"/><Relationship Id="rId75" Type="http://schemas.openxmlformats.org/officeDocument/2006/relationships/slide" Target="slides/slide38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36" Type="http://schemas.openxmlformats.org/officeDocument/2006/relationships/slideMaster" Target="slideMasters/slideMaster36.xml"/><Relationship Id="rId49" Type="http://schemas.openxmlformats.org/officeDocument/2006/relationships/slide" Target="slides/slide12.xml"/><Relationship Id="rId57" Type="http://schemas.openxmlformats.org/officeDocument/2006/relationships/slide" Target="slides/slide20.xml"/><Relationship Id="rId10" Type="http://schemas.openxmlformats.org/officeDocument/2006/relationships/slideMaster" Target="slideMasters/slideMaster10.xml"/><Relationship Id="rId31" Type="http://schemas.openxmlformats.org/officeDocument/2006/relationships/slideMaster" Target="slideMasters/slideMaster31.xml"/><Relationship Id="rId44" Type="http://schemas.openxmlformats.org/officeDocument/2006/relationships/slide" Target="slides/slide7.xml"/><Relationship Id="rId52" Type="http://schemas.openxmlformats.org/officeDocument/2006/relationships/slide" Target="slides/slide15.xml"/><Relationship Id="rId60" Type="http://schemas.openxmlformats.org/officeDocument/2006/relationships/slide" Target="slides/slide23.xml"/><Relationship Id="rId65" Type="http://schemas.openxmlformats.org/officeDocument/2006/relationships/slide" Target="slides/slide28.xml"/><Relationship Id="rId73" Type="http://schemas.openxmlformats.org/officeDocument/2006/relationships/slide" Target="slides/slide36.xml"/><Relationship Id="rId78" Type="http://schemas.openxmlformats.org/officeDocument/2006/relationships/slide" Target="slides/slide41.xml"/><Relationship Id="rId8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2.xml"/><Relationship Id="rId34" Type="http://schemas.openxmlformats.org/officeDocument/2006/relationships/slideMaster" Target="slideMasters/slideMaster34.xml"/><Relationship Id="rId50" Type="http://schemas.openxmlformats.org/officeDocument/2006/relationships/slide" Target="slides/slide13.xml"/><Relationship Id="rId55" Type="http://schemas.openxmlformats.org/officeDocument/2006/relationships/slide" Target="slides/slide18.xml"/><Relationship Id="rId76" Type="http://schemas.openxmlformats.org/officeDocument/2006/relationships/slide" Target="slides/slide39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34.xml"/><Relationship Id="rId2" Type="http://schemas.openxmlformats.org/officeDocument/2006/relationships/slideMaster" Target="slideMasters/slideMaster2.xml"/><Relationship Id="rId29" Type="http://schemas.openxmlformats.org/officeDocument/2006/relationships/slideMaster" Target="slideMasters/slideMaster29.xml"/><Relationship Id="rId24" Type="http://schemas.openxmlformats.org/officeDocument/2006/relationships/slideMaster" Target="slideMasters/slideMaster24.xml"/><Relationship Id="rId40" Type="http://schemas.openxmlformats.org/officeDocument/2006/relationships/slide" Target="slides/slide3.xml"/><Relationship Id="rId45" Type="http://schemas.openxmlformats.org/officeDocument/2006/relationships/slide" Target="slides/slide8.xml"/><Relationship Id="rId66" Type="http://schemas.openxmlformats.org/officeDocument/2006/relationships/slide" Target="slides/slide2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311B0A-A7AB-4B9A-BC8D-B13CAEB8FAD1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CEAF5D-A94A-4955-B82E-8236CC92B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63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22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00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308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201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78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43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086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803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271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22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21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450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360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9986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4834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383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13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5253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066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014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Emphasise how businesses can adopt soft wellness approaches. They do not need to build a fancy new gym and spa to focus on wellness!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73858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8304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7373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1964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001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40082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9317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483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57862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2760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0239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7199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6864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9404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9776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98468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15204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63995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41649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083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34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Master" Target="../slideMasters/slideMaster34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34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Master" Target="../slideMasters/slideMaster34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Master" Target="../slideMasters/slideMaster34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Master" Target="../slideMasters/slideMaster34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Master" Target="../slideMasters/slideMaster34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Master" Target="../slideMasters/slideMaster34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813173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9/24/21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05843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9/24/21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818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39814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618190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84307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967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6030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710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1925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53277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576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548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7912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444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444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2222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933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2934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0069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008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1096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1811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0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931955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16734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152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4524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11998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9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45722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41770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52017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7138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9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159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1470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288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653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1226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20923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5228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488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16391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44152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22408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2599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84310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72042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9264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95489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6369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93757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8204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93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02687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73670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08455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1141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7529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69072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47996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20047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7414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54587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07498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6092450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34019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333811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8313345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582620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6843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17082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71258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4573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55532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6800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4537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91706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02457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99941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81501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54559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78347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93619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5700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0785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822977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45816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667965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65507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03182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2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7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5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9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6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5" Type="http://schemas.openxmlformats.org/officeDocument/2006/relationships/image" Target="../media/image24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6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6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69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70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71.xml"/></Relationships>
</file>

<file path=ppt/slideMasters/_rels/slideMaster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72.xml"/></Relationships>
</file>

<file path=ppt/slideMasters/_rels/slideMaster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73.xml"/></Relationships>
</file>

<file path=ppt/slideMasters/_rels/slideMaster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74.xml"/></Relationships>
</file>

<file path=ppt/slideMasters/_rels/slideMaster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theme" Target="../theme/theme26.xml"/><Relationship Id="rId1" Type="http://schemas.openxmlformats.org/officeDocument/2006/relationships/slideLayout" Target="../slideLayouts/slideLayout75.xml"/></Relationships>
</file>

<file path=ppt/slideMasters/_rels/slideMaster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theme" Target="../theme/theme27.xml"/><Relationship Id="rId1" Type="http://schemas.openxmlformats.org/officeDocument/2006/relationships/slideLayout" Target="../slideLayouts/slideLayout76.xml"/></Relationships>
</file>

<file path=ppt/slideMasters/_rels/slideMaster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theme" Target="../theme/theme28.xml"/><Relationship Id="rId1" Type="http://schemas.openxmlformats.org/officeDocument/2006/relationships/slideLayout" Target="../slideLayouts/slideLayout77.xml"/></Relationships>
</file>

<file path=ppt/slideMasters/_rels/slideMaster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theme" Target="../theme/theme29.xml"/><Relationship Id="rId1" Type="http://schemas.openxmlformats.org/officeDocument/2006/relationships/slideLayout" Target="../slideLayouts/slideLayout78.xml"/></Relationships>
</file>

<file path=ppt/slideMasters/_rels/slideMaster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theme" Target="../theme/theme30.xml"/><Relationship Id="rId1" Type="http://schemas.openxmlformats.org/officeDocument/2006/relationships/slideLayout" Target="../slideLayouts/slideLayout79.xml"/></Relationships>
</file>

<file path=ppt/slideMasters/_rels/slideMaster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theme" Target="../theme/theme31.xml"/><Relationship Id="rId1" Type="http://schemas.openxmlformats.org/officeDocument/2006/relationships/slideLayout" Target="../slideLayouts/slideLayout80.xml"/></Relationships>
</file>

<file path=ppt/slideMasters/_rels/slideMaster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theme" Target="../theme/theme32.xml"/><Relationship Id="rId1" Type="http://schemas.openxmlformats.org/officeDocument/2006/relationships/slideLayout" Target="../slideLayouts/slideLayout81.xml"/></Relationships>
</file>

<file path=ppt/slideMasters/_rels/slideMaster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theme" Target="../theme/theme33.xml"/><Relationship Id="rId1" Type="http://schemas.openxmlformats.org/officeDocument/2006/relationships/slideLayout" Target="../slideLayouts/slideLayout82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6.xml"/><Relationship Id="rId9" Type="http://schemas.openxmlformats.org/officeDocument/2006/relationships/theme" Target="../theme/theme34.xml"/></Relationships>
</file>

<file path=ppt/slideMasters/_rels/slideMaster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theme" Target="../theme/theme35.xml"/><Relationship Id="rId1" Type="http://schemas.openxmlformats.org/officeDocument/2006/relationships/slideLayout" Target="../slideLayouts/slideLayout91.xml"/></Relationships>
</file>

<file path=ppt/slideMasters/_rels/slideMaster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theme" Target="../theme/theme36.xml"/><Relationship Id="rId1" Type="http://schemas.openxmlformats.org/officeDocument/2006/relationships/slideLayout" Target="../slideLayouts/slideLayout92.xml"/></Relationships>
</file>

<file path=ppt/slideMasters/_rels/slideMaster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theme" Target="../theme/theme37.xml"/><Relationship Id="rId1" Type="http://schemas.openxmlformats.org/officeDocument/2006/relationships/slideLayout" Target="../slideLayouts/slideLayout9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762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65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179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760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358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3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361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92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118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842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87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86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411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539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5323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698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458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174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276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7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2137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0352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59173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36732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891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0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523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19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822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5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033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165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3749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034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34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226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1.png"/><Relationship Id="rId4" Type="http://schemas.openxmlformats.org/officeDocument/2006/relationships/hyperlink" Target="http://hiv-aids-resources.is.ed.ac.uk/health-wellbe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hyperlink" Target="https://westin.marriott.com/wellness/move-runwestin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2.tiff"/><Relationship Id="rId4" Type="http://schemas.openxmlformats.org/officeDocument/2006/relationships/image" Target="../media/image61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53.pn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whRgX0T8njg?feature=oembed" TargetMode="External"/><Relationship Id="rId6" Type="http://schemas.openxmlformats.org/officeDocument/2006/relationships/hyperlink" Target="https://www.ihg.com/evenhotels/hotels/us/en/reservation?_PMID=99634986&amp;cm_mmc=CJ-_-5370367-_-100097331-_-Hotel+Indigo+Brand+Homepage-_-9783c314b32e11ea836101770a18050e&amp;glat=AFFI&amp;setPMCookies=true&amp;cjevent=9783c314b32e11ea836101770a18050e" TargetMode="External"/><Relationship Id="rId5" Type="http://schemas.openxmlformats.org/officeDocument/2006/relationships/hyperlink" Target="https://en.wikipedia.org/wiki/Even_Hotels" TargetMode="External"/><Relationship Id="rId4" Type="http://schemas.openxmlformats.org/officeDocument/2006/relationships/image" Target="../media/image63.png"/><Relationship Id="rId9" Type="http://schemas.openxmlformats.org/officeDocument/2006/relationships/image" Target="../media/image6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_3njw0JR_JE" TargetMode="External"/><Relationship Id="rId6" Type="http://schemas.openxmlformats.org/officeDocument/2006/relationships/hyperlink" Target="https://en.wikipedia.org/wiki/Hilton_Hotels_%26_Resorts" TargetMode="Externa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7.tiff"/><Relationship Id="rId7" Type="http://schemas.openxmlformats.org/officeDocument/2006/relationships/image" Target="../media/image68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4.svg"/><Relationship Id="rId11" Type="http://schemas.openxmlformats.org/officeDocument/2006/relationships/hyperlink" Target="https://www.standard.co.uk/lifestyle/travel/womb-room-london-zed-rooms-a4013131.html" TargetMode="External"/><Relationship Id="rId5" Type="http://schemas.openxmlformats.org/officeDocument/2006/relationships/image" Target="../media/image53.png"/><Relationship Id="rId10" Type="http://schemas.openxmlformats.org/officeDocument/2006/relationships/image" Target="../media/image71.tiff"/><Relationship Id="rId4" Type="http://schemas.openxmlformats.org/officeDocument/2006/relationships/hyperlink" Target="https://www.cladglobal.com/CLADnews/architecture-design/Lithuanian-spa-to-focus-on-sleep-wellness/340619" TargetMode="External"/><Relationship Id="rId9" Type="http://schemas.openxmlformats.org/officeDocument/2006/relationships/image" Target="../media/image70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3" Type="http://schemas.openxmlformats.org/officeDocument/2006/relationships/notesSlide" Target="../notesSlides/notesSlide13.xml"/><Relationship Id="rId7" Type="http://schemas.openxmlformats.org/officeDocument/2006/relationships/hyperlink" Target="https://equinox-hotels.com/?_ga=2.122975628.689514336.1553868871-581581769.1553868871" TargetMode="Externa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3JqRLCj_bmQ?feature=oembed" TargetMode="External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10" Type="http://schemas.openxmlformats.org/officeDocument/2006/relationships/hyperlink" Target="http://brandchannel.com/2017/06/09/brand-hotels-060917/" TargetMode="External"/><Relationship Id="rId4" Type="http://schemas.openxmlformats.org/officeDocument/2006/relationships/hyperlink" Target="https://www.standard.co.uk/lifestyle/esmagazine/equinox-hotel-new-york-fitness-a4107496.html" TargetMode="External"/><Relationship Id="rId9" Type="http://schemas.openxmlformats.org/officeDocument/2006/relationships/image" Target="../media/image7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scJifQA2rjw?feature=oembed" TargetMode="External"/><Relationship Id="rId4" Type="http://schemas.openxmlformats.org/officeDocument/2006/relationships/image" Target="../media/image7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1.png"/><Relationship Id="rId4" Type="http://schemas.openxmlformats.org/officeDocument/2006/relationships/hyperlink" Target="http://hiv-aids-resources.is.ed.ac.uk/health-wellbein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travelpulse.com/news/hotels-and-resorts/this-nyc-hotel-will-give-you-a-discount-if-you-ditch-your-phone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BHbzuzTPQYo" TargetMode="External"/><Relationship Id="rId4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7.png"/><Relationship Id="rId5" Type="http://schemas.openxmlformats.org/officeDocument/2006/relationships/image" Target="../media/image75.png"/><Relationship Id="rId4" Type="http://schemas.openxmlformats.org/officeDocument/2006/relationships/image" Target="../media/image7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Y4ewLXpdvXI?feature=oembed" TargetMode="External"/><Relationship Id="rId4" Type="http://schemas.openxmlformats.org/officeDocument/2006/relationships/image" Target="../media/image8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4TOUUwK8GBI?feature=oembed" TargetMode="External"/><Relationship Id="rId4" Type="http://schemas.openxmlformats.org/officeDocument/2006/relationships/image" Target="../media/image8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X28D55cshAg?start=12&amp;feature=oembed" TargetMode="External"/><Relationship Id="rId4" Type="http://schemas.openxmlformats.org/officeDocument/2006/relationships/image" Target="../media/image8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Md4858vmwTg?feature=oembed" TargetMode="External"/><Relationship Id="rId4" Type="http://schemas.openxmlformats.org/officeDocument/2006/relationships/image" Target="../media/image8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2.png"/><Relationship Id="rId4" Type="http://schemas.openxmlformats.org/officeDocument/2006/relationships/image" Target="../media/image91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QfN51EWbbgY?feature=oembed" TargetMode="External"/><Relationship Id="rId6" Type="http://schemas.openxmlformats.org/officeDocument/2006/relationships/image" Target="../media/image101.jpeg"/><Relationship Id="rId5" Type="http://schemas.openxmlformats.org/officeDocument/2006/relationships/hyperlink" Target="https://www.lightcms.com/outbox" TargetMode="External"/><Relationship Id="rId4" Type="http://schemas.openxmlformats.org/officeDocument/2006/relationships/image" Target="../media/image100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5lGUEQNV_18?feature=oembed" TargetMode="External"/><Relationship Id="rId4" Type="http://schemas.openxmlformats.org/officeDocument/2006/relationships/image" Target="../media/image102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hyperlink" Target="https://www.boutiquehotelier.com/wellness-related-business-could-unlock-revenue-boost-for-hotel-industry/" TargetMode="External"/><Relationship Id="rId7" Type="http://schemas.openxmlformats.org/officeDocument/2006/relationships/image" Target="../media/image10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3.png"/><Relationship Id="rId11" Type="http://schemas.openxmlformats.org/officeDocument/2006/relationships/image" Target="../media/image107.svg"/><Relationship Id="rId5" Type="http://schemas.openxmlformats.org/officeDocument/2006/relationships/image" Target="../media/image54.svg"/><Relationship Id="rId10" Type="http://schemas.openxmlformats.org/officeDocument/2006/relationships/image" Target="../media/image106.png"/><Relationship Id="rId4" Type="http://schemas.openxmlformats.org/officeDocument/2006/relationships/image" Target="../media/image53.png"/><Relationship Id="rId9" Type="http://schemas.openxmlformats.org/officeDocument/2006/relationships/hyperlink" Target="https://www.euronews.com/travel/2021/01/13/what-will-travel-look-like-in-a-post-covid-world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spitalitynet.org/panel/125000051.html" TargetMode="External"/><Relationship Id="rId3" Type="http://schemas.openxmlformats.org/officeDocument/2006/relationships/image" Target="../media/image108.png"/><Relationship Id="rId7" Type="http://schemas.openxmlformats.org/officeDocument/2006/relationships/image" Target="../media/image10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7.svg"/><Relationship Id="rId5" Type="http://schemas.openxmlformats.org/officeDocument/2006/relationships/image" Target="../media/image106.png"/><Relationship Id="rId4" Type="http://schemas.openxmlformats.org/officeDocument/2006/relationships/hyperlink" Target="https://www.psdgroup.com/tackling-mental-health-wellbeing-in-the-hospitality-industry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hyperlink" Target="https://www.hospitalitynet.org/video/69001092.html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://hiv-aids-resources.is.ed.ac.uk/health-wellbeing/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svg"/><Relationship Id="rId3" Type="http://schemas.openxmlformats.org/officeDocument/2006/relationships/image" Target="../media/image112.png"/><Relationship Id="rId7" Type="http://schemas.openxmlformats.org/officeDocument/2006/relationships/image" Target="../media/image11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4.svg"/><Relationship Id="rId5" Type="http://schemas.openxmlformats.org/officeDocument/2006/relationships/image" Target="../media/image113.png"/><Relationship Id="rId4" Type="http://schemas.openxmlformats.org/officeDocument/2006/relationships/hyperlink" Target="https://www.hotelieracademy.org/hotel-gym-how-to-shape-the-perfect-fitness-experience-in-every-type-of-accommodation/?utm_source=Hotelier+Academy+-+Subscribers+-+International&amp;utm_campaign=3e6524ae5d-EMAIL_CAMPAIGN_2018_02_16_COPY_01&amp;utm_medium=email&amp;utm_term=0_684e1cda66-3e6524ae5d-108072122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tiff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9802" y="288098"/>
            <a:ext cx="5221185" cy="1691445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b="1" dirty="0">
                <a:ea typeface="+mj-lt"/>
                <a:cs typeface="+mj-lt"/>
              </a:rPr>
              <a:t>Operating Hotel Facilities</a:t>
            </a:r>
            <a:r>
              <a:rPr lang="en-GB" dirty="0">
                <a:ea typeface="+mj-lt"/>
                <a:cs typeface="+mj-lt"/>
              </a:rPr>
              <a:t>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9802" y="1988938"/>
            <a:ext cx="5221185" cy="21021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en-GB" sz="1500" dirty="0">
                <a:cs typeface="Calibri Light"/>
              </a:rPr>
              <a:t>BMIH4006</a:t>
            </a:r>
          </a:p>
          <a:p>
            <a:pPr algn="l"/>
            <a:r>
              <a:rPr lang="en-GB" sz="1500" dirty="0">
                <a:ea typeface="+mj-lt"/>
                <a:cs typeface="+mj-lt"/>
              </a:rPr>
              <a:t>LEVEL 4 </a:t>
            </a:r>
          </a:p>
          <a:p>
            <a:pPr algn="l"/>
            <a:r>
              <a:rPr lang="en-GB" sz="3600" b="1" dirty="0">
                <a:ea typeface="+mj-lt"/>
                <a:cs typeface="+mj-lt"/>
              </a:rPr>
              <a:t>WEEK 2</a:t>
            </a:r>
          </a:p>
          <a:p>
            <a:pPr algn="l"/>
            <a:endParaRPr lang="en-GB" sz="3600" b="1" dirty="0">
              <a:ea typeface="+mj-lt"/>
              <a:cs typeface="+mj-lt"/>
            </a:endParaRPr>
          </a:p>
          <a:p>
            <a:pPr algn="l"/>
            <a:r>
              <a:rPr lang="en-GB" sz="3600" b="1" dirty="0">
                <a:ea typeface="+mj-lt"/>
                <a:cs typeface="+mj-lt"/>
              </a:rPr>
              <a:t>Health &amp; Wellbeing</a:t>
            </a:r>
          </a:p>
          <a:p>
            <a:pPr algn="l"/>
            <a:endParaRPr lang="en-US" altLang="en-US" sz="15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45DFA5-7139-AE4B-A8A3-225D5D8CC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332" y="681925"/>
            <a:ext cx="6176075" cy="61760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D50534C-EBB7-C640-A461-37F8A33FF11D}"/>
              </a:ext>
            </a:extLst>
          </p:cNvPr>
          <p:cNvSpPr txBox="1"/>
          <p:nvPr/>
        </p:nvSpPr>
        <p:spPr>
          <a:xfrm>
            <a:off x="549802" y="3983277"/>
            <a:ext cx="4564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Freestyle Script" panose="030804020302050B0404" pitchFamily="66" charset="77"/>
                <a:ea typeface="Brush Script MT" panose="03060802040406070304" pitchFamily="66" charset="-122"/>
                <a:cs typeface="Brush Script MT" panose="03060802040406070304" pitchFamily="66" charset="-122"/>
              </a:rPr>
              <a:t>Ryan Anthony Peters BA(Hons) PGDip MIH</a:t>
            </a:r>
          </a:p>
        </p:txBody>
      </p:sp>
    </p:spTree>
    <p:extLst>
      <p:ext uri="{BB962C8B-B14F-4D97-AF65-F5344CB8AC3E}">
        <p14:creationId xmlns:p14="http://schemas.microsoft.com/office/powerpoint/2010/main" val="787274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device&#10;&#10;Description automatically generated">
            <a:extLst>
              <a:ext uri="{FF2B5EF4-FFF2-40B4-BE49-F238E27FC236}">
                <a16:creationId xmlns:a16="http://schemas.microsoft.com/office/drawing/2014/main" id="{373AD27E-282D-5C4A-899D-56B161D528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690" r="1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5D26A-889E-4327-96FC-11EB6E9F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7" y="4399723"/>
            <a:ext cx="10592174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/>
              <a:t>A state of complete physical, mental and social well-being and not merely the absence of disease or infirmity.</a:t>
            </a:r>
            <a:endParaRPr lang="en-US" sz="3200" b="1" dirty="0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33549F-741B-7046-9B18-D3AD5B421CA1}"/>
              </a:ext>
            </a:extLst>
          </p:cNvPr>
          <p:cNvSpPr/>
          <p:nvPr/>
        </p:nvSpPr>
        <p:spPr>
          <a:xfrm>
            <a:off x="481853" y="5400378"/>
            <a:ext cx="33932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(World Health Organization,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61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uilding&#10;&#10;Description automatically generated">
            <a:extLst>
              <a:ext uri="{FF2B5EF4-FFF2-40B4-BE49-F238E27FC236}">
                <a16:creationId xmlns:a16="http://schemas.microsoft.com/office/drawing/2014/main" id="{352A301B-4676-4BBB-A338-ECD45F78AE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19429" r="9435" b="-1"/>
          <a:stretch/>
        </p:blipFill>
        <p:spPr>
          <a:xfrm>
            <a:off x="1542126" y="0"/>
            <a:ext cx="10648059" cy="5987441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92EAE7-40EE-4F85-ABC9-64314A45E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9843" y="2092447"/>
            <a:ext cx="10263540" cy="439398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000" dirty="0"/>
              <a:t>Wellness is one of the fastest growing sectors in the hospitality industry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When it comes to booking a hotel, cost and location are always top things to consider. But for a growing number of health-conscious  travellers, there’s another determining factor that’s helping them decide where to lay their heads while they’re away from home </a:t>
            </a:r>
            <a:r>
              <a:rPr lang="en-GB" sz="2000" b="1" dirty="0"/>
              <a:t>– leisure and health facilities available.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It’s hard to maintain healthy habits while travelling—but not impossible. And it’s become exponentially easier in recent years as hotels (both mainstream and boutique) have started offering </a:t>
            </a:r>
            <a:r>
              <a:rPr lang="en-GB" sz="2000" b="1" dirty="0"/>
              <a:t>more wellness amenities to their rosters</a:t>
            </a:r>
            <a:r>
              <a:rPr lang="en-GB" sz="2000" dirty="0"/>
              <a:t>. For example, Westin enables travellers to hit the town running (literally) with one of its running concierges.</a:t>
            </a:r>
          </a:p>
          <a:p>
            <a:pPr marL="0" indent="0" algn="just">
              <a:buNone/>
            </a:pPr>
            <a:endParaRPr lang="en-GB" sz="2000" dirty="0">
              <a:hlinkClick r:id="rId4"/>
            </a:endParaRPr>
          </a:p>
          <a:p>
            <a:pPr marL="0" indent="0" algn="just">
              <a:buNone/>
            </a:pPr>
            <a:endParaRPr lang="en-GB" sz="2000" dirty="0">
              <a:hlinkClick r:id="rId4"/>
            </a:endParaRPr>
          </a:p>
          <a:p>
            <a:pPr marL="0" indent="0" algn="just">
              <a:buNone/>
            </a:pPr>
            <a:endParaRPr lang="en-GB" sz="2000" dirty="0">
              <a:hlinkClick r:id="rId4"/>
            </a:endParaRPr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https://</a:t>
            </a:r>
            <a:r>
              <a:rPr lang="en-GB" sz="2000" dirty="0" err="1"/>
              <a:t>blog.guestrevu.com</a:t>
            </a:r>
            <a:r>
              <a:rPr lang="en-GB" sz="2000" dirty="0"/>
              <a:t>/trend-digest-health-and-wellness-in-hospitality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A233820-D5F9-734A-904E-6127BEA5B656}"/>
              </a:ext>
            </a:extLst>
          </p:cNvPr>
          <p:cNvSpPr/>
          <p:nvPr/>
        </p:nvSpPr>
        <p:spPr>
          <a:xfrm>
            <a:off x="1649843" y="226150"/>
            <a:ext cx="74790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Health and Wellness in Hospitality</a:t>
            </a:r>
          </a:p>
        </p:txBody>
      </p:sp>
      <p:pic>
        <p:nvPicPr>
          <p:cNvPr id="5" name="Graphic 4" descr="Web design">
            <a:extLst>
              <a:ext uri="{FF2B5EF4-FFF2-40B4-BE49-F238E27FC236}">
                <a16:creationId xmlns:a16="http://schemas.microsoft.com/office/drawing/2014/main" id="{80817C17-1FC6-4649-B848-D145233FE6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980" y="4233797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C31724-20B1-5446-B6B5-DC915CD90C20}"/>
              </a:ext>
            </a:extLst>
          </p:cNvPr>
          <p:cNvSpPr txBox="1"/>
          <p:nvPr/>
        </p:nvSpPr>
        <p:spPr>
          <a:xfrm>
            <a:off x="105980" y="5047989"/>
            <a:ext cx="11173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WESTIN</a:t>
            </a:r>
          </a:p>
          <a:p>
            <a:r>
              <a:rPr lang="en-GB" dirty="0">
                <a:hlinkClick r:id="rId4"/>
              </a:rPr>
              <a:t>Running</a:t>
            </a:r>
          </a:p>
          <a:p>
            <a:r>
              <a:rPr lang="en-GB" dirty="0">
                <a:hlinkClick r:id="rId4"/>
              </a:rPr>
              <a:t>Concierge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795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0138FE8-DBE7-044F-8545-5D4818653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8625" y="345061"/>
            <a:ext cx="8589134" cy="554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86617" y="146986"/>
            <a:ext cx="4329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36B0E1-4D5A-3744-A35D-EEEEF8927F83}"/>
              </a:ext>
            </a:extLst>
          </p:cNvPr>
          <p:cNvSpPr txBox="1"/>
          <p:nvPr/>
        </p:nvSpPr>
        <p:spPr>
          <a:xfrm>
            <a:off x="359227" y="2899262"/>
            <a:ext cx="31015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the active pursuit of activities, choices, and lifestyles that lead to a state of holistic health</a:t>
            </a:r>
            <a:endParaRPr lang="en-GB" sz="2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01B3-7B40-DF49-92D7-12458895DBD1}"/>
              </a:ext>
            </a:extLst>
          </p:cNvPr>
          <p:cNvSpPr/>
          <p:nvPr/>
        </p:nvSpPr>
        <p:spPr>
          <a:xfrm>
            <a:off x="427063" y="2018483"/>
            <a:ext cx="29379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4"/>
                </a:solidFill>
                <a:effectLst/>
              </a:rPr>
              <a:t>Wellness: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9CF438-873A-8842-A5B1-A9D27E1783FD}"/>
              </a:ext>
            </a:extLst>
          </p:cNvPr>
          <p:cNvSpPr/>
          <p:nvPr/>
        </p:nvSpPr>
        <p:spPr>
          <a:xfrm>
            <a:off x="8623916" y="5521218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072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95137" y="23183"/>
            <a:ext cx="4329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003831-111E-D84D-A45E-F993AEDF6BAE}"/>
              </a:ext>
            </a:extLst>
          </p:cNvPr>
          <p:cNvSpPr/>
          <p:nvPr/>
        </p:nvSpPr>
        <p:spPr>
          <a:xfrm>
            <a:off x="195137" y="585700"/>
            <a:ext cx="93964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AF1E72"/>
                </a:solidFill>
                <a:latin typeface="Gotham"/>
              </a:rPr>
              <a:t>At $639 billion, wellness tourism is a significant and fast- growing segment of global tourism. </a:t>
            </a:r>
            <a:endParaRPr lang="en-GB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C14AE9FC-E6E4-A44E-9DEB-606671A71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137" y="955032"/>
            <a:ext cx="8326260" cy="49658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F7F0224-EAF8-2242-AE91-D2798B7C058B}"/>
              </a:ext>
            </a:extLst>
          </p:cNvPr>
          <p:cNvSpPr txBox="1"/>
          <p:nvPr/>
        </p:nvSpPr>
        <p:spPr>
          <a:xfrm>
            <a:off x="8828041" y="2546976"/>
            <a:ext cx="31015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travel associated with the pursuit of maintaining or enhancing one’s personal wellbeing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E115A7-A0DC-A441-A5A1-D5FDE4032A8C}"/>
              </a:ext>
            </a:extLst>
          </p:cNvPr>
          <p:cNvSpPr/>
          <p:nvPr/>
        </p:nvSpPr>
        <p:spPr>
          <a:xfrm>
            <a:off x="8973829" y="877427"/>
            <a:ext cx="280998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rgbClr val="990033"/>
                </a:solidFill>
                <a:effectLst/>
              </a:rPr>
              <a:t>Wellness tourism: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83D2B35-754C-7540-864B-68B9D59C3FF1}"/>
              </a:ext>
            </a:extLst>
          </p:cNvPr>
          <p:cNvSpPr/>
          <p:nvPr/>
        </p:nvSpPr>
        <p:spPr>
          <a:xfrm>
            <a:off x="8547737" y="5551525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746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89728" y="29108"/>
            <a:ext cx="2322431" cy="14003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4000" b="1" dirty="0"/>
              <a:t>Wellbeing</a:t>
            </a:r>
          </a:p>
        </p:txBody>
      </p:sp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FC5FE5BB-D700-8046-BDE0-5B07AD781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792" y="29108"/>
            <a:ext cx="9585930" cy="590512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B0B13C1-8819-F04A-85E8-20620F425028}"/>
              </a:ext>
            </a:extLst>
          </p:cNvPr>
          <p:cNvSpPr/>
          <p:nvPr/>
        </p:nvSpPr>
        <p:spPr>
          <a:xfrm>
            <a:off x="161152" y="3132657"/>
            <a:ext cx="23302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AF1E72"/>
                </a:solidFill>
                <a:latin typeface="Gotham"/>
              </a:rPr>
              <a:t>Primary Wellness travellers (11%)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62B4C1A-48EC-464E-825E-A7B4B4AEE8EE}"/>
              </a:ext>
            </a:extLst>
          </p:cNvPr>
          <p:cNvSpPr/>
          <p:nvPr/>
        </p:nvSpPr>
        <p:spPr>
          <a:xfrm>
            <a:off x="189728" y="4210754"/>
            <a:ext cx="23302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AF1E72"/>
                </a:solidFill>
                <a:latin typeface="Gotham"/>
              </a:rPr>
              <a:t>Secondary Wellness travellers (89%)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CC169F-9D84-624F-B5D3-3239E3933F72}"/>
              </a:ext>
            </a:extLst>
          </p:cNvPr>
          <p:cNvSpPr txBox="1"/>
          <p:nvPr/>
        </p:nvSpPr>
        <p:spPr>
          <a:xfrm>
            <a:off x="1138524" y="3667725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+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4A166F-DB20-494E-A8EE-623B5C855178}"/>
              </a:ext>
            </a:extLst>
          </p:cNvPr>
          <p:cNvSpPr/>
          <p:nvPr/>
        </p:nvSpPr>
        <p:spPr>
          <a:xfrm>
            <a:off x="8603262" y="5564899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024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22661ACA-0005-944C-805D-2A0CBAB4B1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703" y="513455"/>
            <a:ext cx="10944225" cy="51616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49038" y="58809"/>
            <a:ext cx="2322431" cy="14003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4000" b="1" dirty="0"/>
              <a:t>Wellbeing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906E61-73C6-7E49-8FB0-110D20C621F0}"/>
              </a:ext>
            </a:extLst>
          </p:cNvPr>
          <p:cNvSpPr/>
          <p:nvPr/>
        </p:nvSpPr>
        <p:spPr>
          <a:xfrm>
            <a:off x="8574008" y="5615651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772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45250DE-1E52-8B45-BDF4-0D3E83A9C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3016" y="113124"/>
            <a:ext cx="10050049" cy="57984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98935" y="113124"/>
            <a:ext cx="2322431" cy="14003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4000" b="1" dirty="0"/>
              <a:t>Wellbeing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B6938D-C31E-8647-94B7-A63ABDB4319E}"/>
              </a:ext>
            </a:extLst>
          </p:cNvPr>
          <p:cNvSpPr/>
          <p:nvPr/>
        </p:nvSpPr>
        <p:spPr>
          <a:xfrm>
            <a:off x="8514322" y="5602174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198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56226" y="123003"/>
            <a:ext cx="4329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9FACDE6-48B2-7E4C-8332-41BE89FF1A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8133" y="163031"/>
            <a:ext cx="3231043" cy="32310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B4D3D1-6CFE-2247-8D7F-717AC79A27D3}"/>
              </a:ext>
            </a:extLst>
          </p:cNvPr>
          <p:cNvSpPr txBox="1"/>
          <p:nvPr/>
        </p:nvSpPr>
        <p:spPr>
          <a:xfrm>
            <a:off x="9107024" y="3463927"/>
            <a:ext cx="2928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Vitamin C Filter Shower Head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84E73F-6FA3-0344-8D7F-5F1FF99ADF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8901" y="3959455"/>
            <a:ext cx="3946873" cy="19613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113283-1839-A944-B5F5-19767E38A7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226" y="1505684"/>
            <a:ext cx="7730474" cy="43547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89A1218-B408-C642-B9CC-58272DDF2093}"/>
              </a:ext>
            </a:extLst>
          </p:cNvPr>
          <p:cNvSpPr txBox="1"/>
          <p:nvPr/>
        </p:nvSpPr>
        <p:spPr>
          <a:xfrm>
            <a:off x="156226" y="797798"/>
            <a:ext cx="19238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Trends…</a:t>
            </a:r>
          </a:p>
        </p:txBody>
      </p:sp>
    </p:spTree>
    <p:extLst>
      <p:ext uri="{BB962C8B-B14F-4D97-AF65-F5344CB8AC3E}">
        <p14:creationId xmlns:p14="http://schemas.microsoft.com/office/powerpoint/2010/main" val="505902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CE136F3-341E-4B44-9211-15CCA2A5D5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21294" y="289184"/>
            <a:ext cx="2076150" cy="99655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32A4F3-1CEB-A94A-80DB-96C779C42A07}"/>
              </a:ext>
            </a:extLst>
          </p:cNvPr>
          <p:cNvSpPr txBox="1"/>
          <p:nvPr/>
        </p:nvSpPr>
        <p:spPr>
          <a:xfrm>
            <a:off x="9921294" y="5478344"/>
            <a:ext cx="2159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6"/>
              </a:rPr>
              <a:t>EVEN Hotels Website</a:t>
            </a:r>
            <a:endParaRPr lang="en-GB" dirty="0"/>
          </a:p>
        </p:txBody>
      </p:sp>
      <p:pic>
        <p:nvPicPr>
          <p:cNvPr id="4" name="Graphic 3" descr="Web design">
            <a:extLst>
              <a:ext uri="{FF2B5EF4-FFF2-40B4-BE49-F238E27FC236}">
                <a16:creationId xmlns:a16="http://schemas.microsoft.com/office/drawing/2014/main" id="{A2973987-3687-4E43-B94B-FAD6B50528B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502169" y="4563758"/>
            <a:ext cx="914400" cy="914400"/>
          </a:xfrm>
          <a:prstGeom prst="rect">
            <a:avLst/>
          </a:prstGeom>
        </p:spPr>
      </p:pic>
      <p:pic>
        <p:nvPicPr>
          <p:cNvPr id="3" name="Online Media 2" descr="Introducing EVEN® Hotels - where wellness is built in.">
            <a:hlinkClick r:id="" action="ppaction://media"/>
            <a:extLst>
              <a:ext uri="{FF2B5EF4-FFF2-40B4-BE49-F238E27FC236}">
                <a16:creationId xmlns:a16="http://schemas.microsoft.com/office/drawing/2014/main" id="{7ECC4D1B-7189-074A-91F9-89B14C9E317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9"/>
          <a:stretch>
            <a:fillRect/>
          </a:stretch>
        </p:blipFill>
        <p:spPr>
          <a:xfrm>
            <a:off x="194556" y="599053"/>
            <a:ext cx="9330885" cy="5248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3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E8A28-63B9-443A-924E-8A430C4AE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5496" y="3983473"/>
            <a:ext cx="8540852" cy="65753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Five feet to fitness</a:t>
            </a:r>
            <a:br>
              <a:rPr lang="en-GB" sz="3200" dirty="0"/>
            </a:br>
            <a:r>
              <a:rPr lang="en-GB" sz="3200" dirty="0"/>
              <a:t>@ the Hilton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53ED2BCD-AC2A-4920-A9F7-E814F15501A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5990" y="122332"/>
            <a:ext cx="7687725" cy="57649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C67249C-2D62-4532-8E9C-CAD77D729783}"/>
              </a:ext>
            </a:extLst>
          </p:cNvPr>
          <p:cNvSpPr/>
          <p:nvPr/>
        </p:nvSpPr>
        <p:spPr>
          <a:xfrm>
            <a:off x="7925496" y="4849949"/>
            <a:ext cx="41505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Hilton Hotels are moving in another direction — incorporating equipment for fitness into their rooms and offerings.</a:t>
            </a:r>
          </a:p>
        </p:txBody>
      </p:sp>
      <p:pic>
        <p:nvPicPr>
          <p:cNvPr id="6" name="Picture 5" descr="A black sign with white text&#10;&#10;Description automatically generated">
            <a:extLst>
              <a:ext uri="{FF2B5EF4-FFF2-40B4-BE49-F238E27FC236}">
                <a16:creationId xmlns:a16="http://schemas.microsoft.com/office/drawing/2014/main" id="{D2192276-0FB8-D44F-A3D3-E421CAE582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393314" y="125903"/>
            <a:ext cx="2561317" cy="195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250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1944E84-F5B1-5D4A-A70F-FACA1B3046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44" y="3705490"/>
            <a:ext cx="2064207" cy="20642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3110383" y="60734"/>
            <a:ext cx="9136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 – The Science of Sleep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47B6969-40D2-FE47-A3A1-8960E028F4F0}"/>
              </a:ext>
            </a:extLst>
          </p:cNvPr>
          <p:cNvSpPr/>
          <p:nvPr/>
        </p:nvSpPr>
        <p:spPr>
          <a:xfrm>
            <a:off x="1003473" y="5425900"/>
            <a:ext cx="4115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Gotham SSm A"/>
                <a:hlinkClick r:id="rId4"/>
              </a:rPr>
              <a:t>Lithuanian spa to focus on sleep wellness</a:t>
            </a:r>
            <a:endParaRPr lang="en-GB" b="1" i="0" u="none" strike="noStrike" dirty="0">
              <a:solidFill>
                <a:srgbClr val="000000"/>
              </a:solidFill>
              <a:effectLst/>
              <a:latin typeface="Gotham SSm A"/>
            </a:endParaRPr>
          </a:p>
        </p:txBody>
      </p:sp>
      <p:pic>
        <p:nvPicPr>
          <p:cNvPr id="6" name="Graphic 5" descr="Web design">
            <a:extLst>
              <a:ext uri="{FF2B5EF4-FFF2-40B4-BE49-F238E27FC236}">
                <a16:creationId xmlns:a16="http://schemas.microsoft.com/office/drawing/2014/main" id="{4C4BAFF1-4EB3-804A-AEDC-BCA58F0988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7753" y="5153366"/>
            <a:ext cx="914400" cy="914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6BB8E6-58AB-8543-87CB-4BFAAC8AFF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895" y="790234"/>
            <a:ext cx="4855320" cy="3329362"/>
          </a:xfrm>
          <a:prstGeom prst="rect">
            <a:avLst/>
          </a:prstGeom>
        </p:spPr>
      </p:pic>
      <p:pic>
        <p:nvPicPr>
          <p:cNvPr id="11" name="Graphic 10" descr="Sleep">
            <a:extLst>
              <a:ext uri="{FF2B5EF4-FFF2-40B4-BE49-F238E27FC236}">
                <a16:creationId xmlns:a16="http://schemas.microsoft.com/office/drawing/2014/main" id="{BCC9577F-D211-8D47-A4E2-CD82A3D0AE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65005" y="3822752"/>
            <a:ext cx="1763056" cy="17630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9DA3274-D82F-B44C-9659-E2734AE4970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3043" y="1601535"/>
            <a:ext cx="6381657" cy="4254437"/>
          </a:xfrm>
          <a:prstGeom prst="rect">
            <a:avLst/>
          </a:prstGeom>
        </p:spPr>
      </p:pic>
      <p:pic>
        <p:nvPicPr>
          <p:cNvPr id="21" name="Graphic 20" descr="Web design">
            <a:extLst>
              <a:ext uri="{FF2B5EF4-FFF2-40B4-BE49-F238E27FC236}">
                <a16:creationId xmlns:a16="http://schemas.microsoft.com/office/drawing/2014/main" id="{8BE824C3-7F21-E44E-8E90-2FF5F9BD1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52588" y="768620"/>
            <a:ext cx="914400" cy="9144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DD0A1B1-82EB-F640-8D0D-25C021B4E5FE}"/>
              </a:ext>
            </a:extLst>
          </p:cNvPr>
          <p:cNvSpPr/>
          <p:nvPr/>
        </p:nvSpPr>
        <p:spPr>
          <a:xfrm>
            <a:off x="6096000" y="89937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b="1" dirty="0">
                <a:solidFill>
                  <a:srgbClr val="000000"/>
                </a:solidFill>
                <a:latin typeface="inherit"/>
                <a:hlinkClick r:id="rId11"/>
              </a:rPr>
              <a:t>A London hotel has designed a 'womb room' to help you sleep like a baby</a:t>
            </a:r>
            <a:endParaRPr lang="en-GB" b="1" i="0" u="none" strike="noStrike" dirty="0">
              <a:solidFill>
                <a:srgbClr val="000000"/>
              </a:solidFill>
              <a:effectLst/>
              <a:latin typeface="Standard Text"/>
            </a:endParaRPr>
          </a:p>
        </p:txBody>
      </p:sp>
    </p:spTree>
    <p:extLst>
      <p:ext uri="{BB962C8B-B14F-4D97-AF65-F5344CB8AC3E}">
        <p14:creationId xmlns:p14="http://schemas.microsoft.com/office/powerpoint/2010/main" val="2048935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212817" y="170201"/>
            <a:ext cx="8012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 – Gyms and Spas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0F5525-053E-CD4D-A937-1B839C53E39B}"/>
              </a:ext>
            </a:extLst>
          </p:cNvPr>
          <p:cNvSpPr/>
          <p:nvPr/>
        </p:nvSpPr>
        <p:spPr>
          <a:xfrm>
            <a:off x="8701493" y="4743348"/>
            <a:ext cx="27623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>
                <a:solidFill>
                  <a:srgbClr val="000000"/>
                </a:solidFill>
                <a:latin typeface="inherit"/>
                <a:hlinkClick r:id="rId4"/>
              </a:rPr>
              <a:t>Is this the fittest hotel in the world? Equinox to open first of its kind New York hotel</a:t>
            </a:r>
            <a:endParaRPr lang="en-GB" b="1" i="0" u="none" strike="noStrike" dirty="0">
              <a:solidFill>
                <a:srgbClr val="000000"/>
              </a:solidFill>
              <a:effectLst/>
              <a:latin typeface="Standard Text"/>
            </a:endParaRPr>
          </a:p>
        </p:txBody>
      </p:sp>
      <p:pic>
        <p:nvPicPr>
          <p:cNvPr id="12" name="Graphic 11" descr="Web design">
            <a:extLst>
              <a:ext uri="{FF2B5EF4-FFF2-40B4-BE49-F238E27FC236}">
                <a16:creationId xmlns:a16="http://schemas.microsoft.com/office/drawing/2014/main" id="{F2CA370C-904A-DD41-ACF6-906F28803D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01493" y="3965215"/>
            <a:ext cx="914400" cy="91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B1A2A7-F875-514D-99F4-2BA4A1F7CA53}"/>
              </a:ext>
            </a:extLst>
          </p:cNvPr>
          <p:cNvSpPr txBox="1"/>
          <p:nvPr/>
        </p:nvSpPr>
        <p:spPr>
          <a:xfrm>
            <a:off x="10014570" y="3032874"/>
            <a:ext cx="1580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Equinox Hotels</a:t>
            </a:r>
            <a:endParaRPr lang="en-GB" dirty="0"/>
          </a:p>
        </p:txBody>
      </p:sp>
      <p:pic>
        <p:nvPicPr>
          <p:cNvPr id="8" name="Graphic 7" descr="Web design">
            <a:extLst>
              <a:ext uri="{FF2B5EF4-FFF2-40B4-BE49-F238E27FC236}">
                <a16:creationId xmlns:a16="http://schemas.microsoft.com/office/drawing/2014/main" id="{CEE34EE4-D6F3-404D-9D8C-4076B4B62A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32472" y="2760340"/>
            <a:ext cx="914400" cy="914400"/>
          </a:xfrm>
          <a:prstGeom prst="rect">
            <a:avLst/>
          </a:prstGeom>
        </p:spPr>
      </p:pic>
      <p:pic>
        <p:nvPicPr>
          <p:cNvPr id="9" name="Online Media 8" descr="For Those Who Want It All | Equinox Hotels | EQUINOX">
            <a:hlinkClick r:id="" action="ppaction://media"/>
            <a:extLst>
              <a:ext uri="{FF2B5EF4-FFF2-40B4-BE49-F238E27FC236}">
                <a16:creationId xmlns:a16="http://schemas.microsoft.com/office/drawing/2014/main" id="{BE45FCF7-75DC-E74F-AB3B-7F1F15CF433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256418" y="1126693"/>
            <a:ext cx="8281787" cy="4658505"/>
          </a:xfrm>
          <a:prstGeom prst="rect">
            <a:avLst/>
          </a:prstGeom>
        </p:spPr>
      </p:pic>
      <p:pic>
        <p:nvPicPr>
          <p:cNvPr id="11" name="Picture 10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79C76A72-007A-4349-B0D2-BB24A487D7E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701493" y="1074288"/>
            <a:ext cx="3490507" cy="1549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5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98935" y="49816"/>
            <a:ext cx="6059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Health &amp; Wellbeing – Wellness at Accor</a:t>
            </a:r>
          </a:p>
        </p:txBody>
      </p:sp>
      <p:pic>
        <p:nvPicPr>
          <p:cNvPr id="2" name="Online Media 1" descr="Well-being is more than just a trend">
            <a:hlinkClick r:id="" action="ppaction://media"/>
            <a:extLst>
              <a:ext uri="{FF2B5EF4-FFF2-40B4-BE49-F238E27FC236}">
                <a16:creationId xmlns:a16="http://schemas.microsoft.com/office/drawing/2014/main" id="{C110E00D-4EE6-9848-84F2-BAFC54B59C4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8935" y="526896"/>
            <a:ext cx="9652476" cy="542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99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device&#10;&#10;Description automatically generated">
            <a:extLst>
              <a:ext uri="{FF2B5EF4-FFF2-40B4-BE49-F238E27FC236}">
                <a16:creationId xmlns:a16="http://schemas.microsoft.com/office/drawing/2014/main" id="{373AD27E-282D-5C4A-899D-56B161D528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690" r="1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5D26A-889E-4327-96FC-11EB6E9F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686" y="4507147"/>
            <a:ext cx="11874625" cy="10006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/>
              <a:t>Activity #1</a:t>
            </a:r>
            <a:r>
              <a:rPr lang="en-GB" sz="2000" dirty="0"/>
              <a:t>: Arrange some health &amp; wellness activities for your hotel employees. Provide some examples of what you could do…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Activity #2</a:t>
            </a:r>
            <a:r>
              <a:rPr lang="en-GB" sz="2000" dirty="0"/>
              <a:t>: The power of sleep. Find some facts that promote how important sleep is. </a:t>
            </a:r>
            <a:endParaRPr 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24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2491406" y="284772"/>
            <a:ext cx="78776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 – A Healthy Feel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EB28EDE-478F-AE4C-B465-9F73306F3255}"/>
              </a:ext>
            </a:extLst>
          </p:cNvPr>
          <p:cNvSpPr/>
          <p:nvPr/>
        </p:nvSpPr>
        <p:spPr>
          <a:xfrm>
            <a:off x="490538" y="1443841"/>
            <a:ext cx="110109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rgbClr val="0A0A0A"/>
                </a:solidFill>
                <a:latin typeface="Lora"/>
              </a:rPr>
              <a:t>Beyond technology and facilities, design and services can be brought together to infuse a sense of wellness into hotels’ broader operations. Calming colour schemes, natural light, furniture layout, restaurant menus and tranquil common areas can all help align a hotel’s branding with its wellness objectives.</a:t>
            </a:r>
          </a:p>
          <a:p>
            <a:pPr algn="just"/>
            <a:endParaRPr lang="en-GB" dirty="0">
              <a:solidFill>
                <a:srgbClr val="0A0A0A"/>
              </a:solidFill>
              <a:latin typeface="Lora"/>
            </a:endParaRPr>
          </a:p>
          <a:p>
            <a:pPr algn="just"/>
            <a:r>
              <a:rPr lang="en-GB" dirty="0">
                <a:solidFill>
                  <a:srgbClr val="0A0A0A"/>
                </a:solidFill>
                <a:latin typeface="Lora"/>
              </a:rPr>
              <a:t>From juice bars to antibacterial cedar elements, there’s no shortage of options for hospitality businesses looking to boost their wellness credentials. Smart hotel policies and special offers can also play a role at very little cost. The James New York </a:t>
            </a:r>
            <a:r>
              <a:rPr lang="en-GB" dirty="0" err="1">
                <a:solidFill>
                  <a:srgbClr val="0A0A0A"/>
                </a:solidFill>
                <a:latin typeface="Lora"/>
              </a:rPr>
              <a:t>NoMad</a:t>
            </a:r>
            <a:r>
              <a:rPr lang="en-GB" dirty="0">
                <a:solidFill>
                  <a:srgbClr val="0A0A0A"/>
                </a:solidFill>
                <a:latin typeface="Lora"/>
              </a:rPr>
              <a:t> Hotel, for example, started offering in October a ‘</a:t>
            </a:r>
            <a:r>
              <a:rPr lang="en-GB" dirty="0">
                <a:solidFill>
                  <a:srgbClr val="0A0A0A"/>
                </a:solidFill>
                <a:latin typeface="Lora"/>
                <a:hlinkClick r:id="rId4"/>
              </a:rPr>
              <a:t>Digital Detox Package</a:t>
            </a:r>
            <a:r>
              <a:rPr lang="en-GB" dirty="0">
                <a:solidFill>
                  <a:srgbClr val="0A0A0A"/>
                </a:solidFill>
                <a:latin typeface="Lora"/>
              </a:rPr>
              <a:t>’, which gives a 10% discount on room rates if guests lock away their phones and tablets in a secure safe, trading away the stresses of always-online life for workout sessions, meditation lounges and counselling services.</a:t>
            </a:r>
            <a:endParaRPr lang="en-GB" b="0" i="0" u="none" strike="noStrike" dirty="0">
              <a:solidFill>
                <a:srgbClr val="0A0A0A"/>
              </a:solidFill>
              <a:effectLst/>
              <a:latin typeface="Lor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A9653D-3DD7-0D4E-B483-68112FABC1D1}"/>
              </a:ext>
            </a:extLst>
          </p:cNvPr>
          <p:cNvSpPr txBox="1"/>
          <p:nvPr/>
        </p:nvSpPr>
        <p:spPr>
          <a:xfrm>
            <a:off x="10369075" y="4642774"/>
            <a:ext cx="117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(Lo, 2019).</a:t>
            </a:r>
          </a:p>
        </p:txBody>
      </p:sp>
    </p:spTree>
    <p:extLst>
      <p:ext uri="{BB962C8B-B14F-4D97-AF65-F5344CB8AC3E}">
        <p14:creationId xmlns:p14="http://schemas.microsoft.com/office/powerpoint/2010/main" val="3696878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B1F4-4EB0-483F-B640-F68458F4B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8975" y="12357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Llanelli</a:t>
            </a:r>
            <a:br>
              <a:rPr lang="en-GB" sz="3600" b="1" dirty="0"/>
            </a:br>
            <a:r>
              <a:rPr lang="en-GB" sz="3600" b="1" dirty="0"/>
              <a:t>Wellness</a:t>
            </a:r>
            <a:br>
              <a:rPr lang="en-GB" sz="3600" b="1" dirty="0"/>
            </a:br>
            <a:r>
              <a:rPr lang="en-GB" sz="3600" b="1" dirty="0"/>
              <a:t>Life</a:t>
            </a:r>
            <a:br>
              <a:rPr lang="en-GB" sz="3600" b="1" dirty="0"/>
            </a:br>
            <a:r>
              <a:rPr lang="en-GB" sz="3600" b="1" dirty="0"/>
              <a:t>Science</a:t>
            </a:r>
            <a:br>
              <a:rPr lang="en-GB" sz="3600" b="1" dirty="0"/>
            </a:br>
            <a:r>
              <a:rPr lang="en-GB" sz="3600" b="1" dirty="0"/>
              <a:t>Village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5A17E0C-1F8A-4077-A6B7-72976B605C9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6816" y="123572"/>
            <a:ext cx="7684477" cy="5762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44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312934" y="1246474"/>
            <a:ext cx="4329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</a:t>
            </a:r>
          </a:p>
        </p:txBody>
      </p:sp>
      <p:pic>
        <p:nvPicPr>
          <p:cNvPr id="4" name="Picture 3" descr="A picture containing toy, table, holding, people&#10;&#10;Description automatically generated">
            <a:extLst>
              <a:ext uri="{FF2B5EF4-FFF2-40B4-BE49-F238E27FC236}">
                <a16:creationId xmlns:a16="http://schemas.microsoft.com/office/drawing/2014/main" id="{5FB69BE6-F6CB-104F-B621-8D3FECDEFD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0951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1815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A85FA50-6A48-354D-8F1A-43C193C154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5538" y="-32112"/>
            <a:ext cx="8219665" cy="7304450"/>
          </a:xfrm>
          <a:prstGeom prst="rect">
            <a:avLst/>
          </a:prstGeom>
        </p:spPr>
      </p:pic>
      <p:pic>
        <p:nvPicPr>
          <p:cNvPr id="12" name="Picture 11" descr="A picture containing toy, table, holding, people&#10;&#10;Description automatically generated">
            <a:extLst>
              <a:ext uri="{FF2B5EF4-FFF2-40B4-BE49-F238E27FC236}">
                <a16:creationId xmlns:a16="http://schemas.microsoft.com/office/drawing/2014/main" id="{9E046690-B054-5242-87FC-AEB0BCFF1A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3929" y="4253427"/>
            <a:ext cx="2373811" cy="2373811"/>
          </a:xfrm>
          <a:prstGeom prst="rect">
            <a:avLst/>
          </a:prstGeom>
        </p:spPr>
      </p:pic>
      <p:pic>
        <p:nvPicPr>
          <p:cNvPr id="6" name="Picture 5" descr="A picture containing person, sport, indoor, people&#10;&#10;Description automatically generated">
            <a:extLst>
              <a:ext uri="{FF2B5EF4-FFF2-40B4-BE49-F238E27FC236}">
                <a16:creationId xmlns:a16="http://schemas.microsoft.com/office/drawing/2014/main" id="{B089C299-FEF2-E74B-ADFF-8C8051562F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951" y="1456637"/>
            <a:ext cx="4312056" cy="432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7719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0050EA3D-6471-3644-A450-C6C70757F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7052"/>
            <a:ext cx="6859713" cy="6751320"/>
          </a:xfrm>
          <a:prstGeom prst="rect">
            <a:avLst/>
          </a:prstGeom>
        </p:spPr>
      </p:pic>
      <p:pic>
        <p:nvPicPr>
          <p:cNvPr id="6" name="Picture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BCCC507D-B514-AD41-BAE0-1C8E074B90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3688" y="81915"/>
            <a:ext cx="55626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38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E699EB66-487A-7E40-AA1B-14B22C213C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7983" y="0"/>
            <a:ext cx="7294418" cy="6858000"/>
          </a:xfrm>
          <a:prstGeom prst="rect">
            <a:avLst/>
          </a:prstGeom>
        </p:spPr>
      </p:pic>
      <p:pic>
        <p:nvPicPr>
          <p:cNvPr id="9" name="Picture 8" descr="A glass of water on a sunny window&#10;&#10;Description automatically generated">
            <a:extLst>
              <a:ext uri="{FF2B5EF4-FFF2-40B4-BE49-F238E27FC236}">
                <a16:creationId xmlns:a16="http://schemas.microsoft.com/office/drawing/2014/main" id="{81FA49AE-D71A-8C49-B1C0-31292F3BAA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15" y="185108"/>
            <a:ext cx="4485677" cy="230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577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3130742B-6BD0-544E-9704-C6250E7ED8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94" y="0"/>
            <a:ext cx="11411211" cy="586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0223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Miraval Arizona Resort &amp; Spa">
            <a:hlinkClick r:id="" action="ppaction://media"/>
            <a:extLst>
              <a:ext uri="{FF2B5EF4-FFF2-40B4-BE49-F238E27FC236}">
                <a16:creationId xmlns:a16="http://schemas.microsoft.com/office/drawing/2014/main" id="{2F01C5FB-D0D9-2D42-8B0E-C95B4E52F75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3728" y="281259"/>
            <a:ext cx="9775583" cy="54987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2656C6-8E75-444C-B0AF-F3C569FAE3EC}"/>
              </a:ext>
            </a:extLst>
          </p:cNvPr>
          <p:cNvSpPr txBox="1"/>
          <p:nvPr/>
        </p:nvSpPr>
        <p:spPr>
          <a:xfrm>
            <a:off x="10346207" y="103052"/>
            <a:ext cx="17338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4000" dirty="0"/>
              <a:t>Miraval</a:t>
            </a:r>
          </a:p>
          <a:p>
            <a:pPr algn="r"/>
            <a:r>
              <a:rPr lang="en-GB" sz="4000" dirty="0"/>
              <a:t>Resorts</a:t>
            </a:r>
          </a:p>
        </p:txBody>
      </p:sp>
    </p:spTree>
    <p:extLst>
      <p:ext uri="{BB962C8B-B14F-4D97-AF65-F5344CB8AC3E}">
        <p14:creationId xmlns:p14="http://schemas.microsoft.com/office/powerpoint/2010/main" val="261342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CFFF8F7-9628-C74B-98F2-383D3F451720}"/>
              </a:ext>
            </a:extLst>
          </p:cNvPr>
          <p:cNvSpPr txBox="1"/>
          <p:nvPr/>
        </p:nvSpPr>
        <p:spPr>
          <a:xfrm>
            <a:off x="10257472" y="111255"/>
            <a:ext cx="17508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4000" dirty="0"/>
              <a:t>COMO</a:t>
            </a:r>
          </a:p>
          <a:p>
            <a:pPr algn="r"/>
            <a:r>
              <a:rPr lang="en-GB" sz="4000" dirty="0"/>
              <a:t>London</a:t>
            </a:r>
          </a:p>
        </p:txBody>
      </p:sp>
      <p:pic>
        <p:nvPicPr>
          <p:cNvPr id="3" name="Online Media 2" descr="COMO Metropolitan London | Westminster Borough , London">
            <a:hlinkClick r:id="" action="ppaction://media"/>
            <a:extLst>
              <a:ext uri="{FF2B5EF4-FFF2-40B4-BE49-F238E27FC236}">
                <a16:creationId xmlns:a16="http://schemas.microsoft.com/office/drawing/2014/main" id="{57E8E981-6CD7-AC4C-A3A2-2622C819D1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3728" y="527828"/>
            <a:ext cx="9508530" cy="534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05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B953BB-EEEB-3C46-8CDF-4B6626568B69}"/>
              </a:ext>
            </a:extLst>
          </p:cNvPr>
          <p:cNvSpPr txBox="1"/>
          <p:nvPr/>
        </p:nvSpPr>
        <p:spPr>
          <a:xfrm>
            <a:off x="9936190" y="352599"/>
            <a:ext cx="22558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3600" dirty="0"/>
              <a:t>The Scarlet</a:t>
            </a:r>
          </a:p>
          <a:p>
            <a:pPr algn="r"/>
            <a:r>
              <a:rPr lang="en-GB" sz="3600" dirty="0"/>
              <a:t>Cornwall</a:t>
            </a:r>
          </a:p>
        </p:txBody>
      </p:sp>
      <p:pic>
        <p:nvPicPr>
          <p:cNvPr id="5" name="Online Media 4" descr="The Scarlet Hotel">
            <a:hlinkClick r:id="" action="ppaction://media"/>
            <a:extLst>
              <a:ext uri="{FF2B5EF4-FFF2-40B4-BE49-F238E27FC236}">
                <a16:creationId xmlns:a16="http://schemas.microsoft.com/office/drawing/2014/main" id="{1E42B8FF-408B-1947-9B62-5FEB06C9C3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6775" y="413019"/>
            <a:ext cx="9654511" cy="543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53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B953BB-EEEB-3C46-8CDF-4B6626568B69}"/>
              </a:ext>
            </a:extLst>
          </p:cNvPr>
          <p:cNvSpPr txBox="1"/>
          <p:nvPr/>
        </p:nvSpPr>
        <p:spPr>
          <a:xfrm>
            <a:off x="10067695" y="238732"/>
            <a:ext cx="201561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4000" dirty="0"/>
              <a:t>The</a:t>
            </a:r>
          </a:p>
          <a:p>
            <a:pPr algn="r"/>
            <a:r>
              <a:rPr lang="en-GB" sz="4000" dirty="0"/>
              <a:t>Scarlet</a:t>
            </a:r>
          </a:p>
          <a:p>
            <a:pPr algn="r"/>
            <a:r>
              <a:rPr lang="en-GB" sz="4000" dirty="0"/>
              <a:t>Cornwall</a:t>
            </a:r>
          </a:p>
        </p:txBody>
      </p:sp>
      <p:pic>
        <p:nvPicPr>
          <p:cNvPr id="3" name="Online Media 2" descr="Scarlet Hotel Cornwall Room Review">
            <a:hlinkClick r:id="" action="ppaction://media"/>
            <a:extLst>
              <a:ext uri="{FF2B5EF4-FFF2-40B4-BE49-F238E27FC236}">
                <a16:creationId xmlns:a16="http://schemas.microsoft.com/office/drawing/2014/main" id="{5B180183-84B9-6549-BF3B-5FE273435A8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03" y="338210"/>
            <a:ext cx="9775583" cy="5498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096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6186C34-BA70-704F-9B0A-6C775C84A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6363222" cy="5915698"/>
          </a:xfrm>
          <a:prstGeom prst="rect">
            <a:avLst/>
          </a:prstGeom>
        </p:spPr>
      </p:pic>
      <p:pic>
        <p:nvPicPr>
          <p:cNvPr id="3" name="Picture 2" descr="A picture containing indoor, table, window, sitting&#10;&#10;Description automatically generated">
            <a:extLst>
              <a:ext uri="{FF2B5EF4-FFF2-40B4-BE49-F238E27FC236}">
                <a16:creationId xmlns:a16="http://schemas.microsoft.com/office/drawing/2014/main" id="{303037BB-FD89-024C-BC78-FEC4DA7FBC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3246" y="949022"/>
            <a:ext cx="4700562" cy="4598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3889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F79D949-45F3-2249-A30D-959C304C33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6659994" cy="5995226"/>
          </a:xfrm>
          <a:prstGeom prst="rect">
            <a:avLst/>
          </a:prstGeom>
        </p:spPr>
      </p:pic>
      <p:pic>
        <p:nvPicPr>
          <p:cNvPr id="4" name="Picture 3" descr="A picture containing map&#10;&#10;Description automatically generated">
            <a:extLst>
              <a:ext uri="{FF2B5EF4-FFF2-40B4-BE49-F238E27FC236}">
                <a16:creationId xmlns:a16="http://schemas.microsoft.com/office/drawing/2014/main" id="{B5C6EBC5-37F1-524C-A757-D0EAF4756A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637089"/>
            <a:ext cx="575310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7808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C5FB037-4200-3C48-9392-B4B238174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39" y="232580"/>
            <a:ext cx="1865538" cy="62184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5AB9DC-3038-1946-88DD-0F390EF06C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087006"/>
            <a:ext cx="12192000" cy="6858000"/>
          </a:xfrm>
          <a:prstGeom prst="rect">
            <a:avLst/>
          </a:prstGeom>
        </p:spPr>
      </p:pic>
      <p:pic>
        <p:nvPicPr>
          <p:cNvPr id="6" name="Picture 5" descr="A circuit board&#10;&#10;Description automatically generated">
            <a:extLst>
              <a:ext uri="{FF2B5EF4-FFF2-40B4-BE49-F238E27FC236}">
                <a16:creationId xmlns:a16="http://schemas.microsoft.com/office/drawing/2014/main" id="{EBF52B3A-8D3C-2442-99EC-EFECB398EA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9158" y="348865"/>
            <a:ext cx="4675103" cy="46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7826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462162C-6DD4-F34D-B401-15230EAED1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50" y="0"/>
            <a:ext cx="6317374" cy="5955999"/>
          </a:xfrm>
          <a:prstGeom prst="rect">
            <a:avLst/>
          </a:prstGeom>
        </p:spPr>
      </p:pic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8F0FF96E-8769-0C48-8C3D-4D6D64D1C5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7989" y="40700"/>
            <a:ext cx="4127130" cy="5929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2961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80B0993-9867-CE45-998F-73D9EF233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25" y="274202"/>
            <a:ext cx="5816600" cy="5524500"/>
          </a:xfrm>
          <a:prstGeom prst="rect">
            <a:avLst/>
          </a:prstGeom>
        </p:spPr>
      </p:pic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E36D9C4-C35E-AA42-94BC-935D0F7B91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475" y="274202"/>
            <a:ext cx="5943600" cy="3022600"/>
          </a:xfrm>
          <a:prstGeom prst="rect">
            <a:avLst/>
          </a:prstGeom>
        </p:spPr>
      </p:pic>
      <p:pic>
        <p:nvPicPr>
          <p:cNvPr id="6" name="Picture 5" descr="A picture containing water, sitting, green, table&#10;&#10;Description automatically generated">
            <a:extLst>
              <a:ext uri="{FF2B5EF4-FFF2-40B4-BE49-F238E27FC236}">
                <a16:creationId xmlns:a16="http://schemas.microsoft.com/office/drawing/2014/main" id="{EC15C721-E9CB-2446-A5EB-DB6122FD93E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448"/>
          <a:stretch/>
        </p:blipFill>
        <p:spPr>
          <a:xfrm>
            <a:off x="6094475" y="3304219"/>
            <a:ext cx="5943600" cy="2494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6935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C5FB037-4200-3C48-9392-B4B238174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39" y="232580"/>
            <a:ext cx="1865538" cy="62184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D42FD04-C037-4543-8E44-C62D3555F0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000" y="232580"/>
            <a:ext cx="5842000" cy="5626100"/>
          </a:xfrm>
          <a:prstGeom prst="rect">
            <a:avLst/>
          </a:prstGeom>
        </p:spPr>
      </p:pic>
      <p:pic>
        <p:nvPicPr>
          <p:cNvPr id="4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91C03784-31BD-AE4D-A74F-C9C7952011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9739" y="394733"/>
            <a:ext cx="5798261" cy="546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0587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0442787" y="4326869"/>
            <a:ext cx="1678665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2800" b="1" dirty="0"/>
              <a:t>Health</a:t>
            </a:r>
          </a:p>
          <a:p>
            <a:pPr algn="r">
              <a:spcAft>
                <a:spcPts val="600"/>
              </a:spcAft>
            </a:pPr>
            <a:r>
              <a:rPr lang="en-GB" sz="2800" b="1" dirty="0"/>
              <a:t>&amp;</a:t>
            </a:r>
          </a:p>
          <a:p>
            <a:pPr algn="r">
              <a:spcAft>
                <a:spcPts val="600"/>
              </a:spcAft>
            </a:pPr>
            <a:r>
              <a:rPr lang="en-GB" sz="2800" b="1" dirty="0"/>
              <a:t>Wellbeing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9D5A4865-E432-0F45-801E-5FC29972EA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51378" y="284772"/>
            <a:ext cx="1778000" cy="520700"/>
          </a:xfrm>
          <a:prstGeom prst="rect">
            <a:avLst/>
          </a:prstGeom>
        </p:spPr>
      </p:pic>
      <p:pic>
        <p:nvPicPr>
          <p:cNvPr id="2" name="Online Media 1" descr="Wellness Tourism">
            <a:hlinkClick r:id="" action="ppaction://media"/>
            <a:extLst>
              <a:ext uri="{FF2B5EF4-FFF2-40B4-BE49-F238E27FC236}">
                <a16:creationId xmlns:a16="http://schemas.microsoft.com/office/drawing/2014/main" id="{99DC7358-06E1-7443-8BF4-C2F610067C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62622" y="284772"/>
            <a:ext cx="9788132" cy="5505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61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61565" y="0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2" name="Online Media 1" descr="What will travel look like in a post-Covid world?">
            <a:hlinkClick r:id="" action="ppaction://media"/>
            <a:extLst>
              <a:ext uri="{FF2B5EF4-FFF2-40B4-BE49-F238E27FC236}">
                <a16:creationId xmlns:a16="http://schemas.microsoft.com/office/drawing/2014/main" id="{EF55435B-2212-5440-A6E7-A5FAD7CEF98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565" y="707886"/>
            <a:ext cx="9062317" cy="5120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094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13506" y="101606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22E7BB-11C6-E345-8B67-56D84C63DC67}"/>
              </a:ext>
            </a:extLst>
          </p:cNvPr>
          <p:cNvSpPr/>
          <p:nvPr/>
        </p:nvSpPr>
        <p:spPr>
          <a:xfrm>
            <a:off x="5335079" y="510104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www.boutiquehotelier.com</a:t>
            </a:r>
            <a:r>
              <a:rPr lang="en-GB" dirty="0">
                <a:hlinkClick r:id="rId3"/>
              </a:rPr>
              <a:t>/wellness-related-business-could-unlock-revenue-boost-for-hotel-industry/</a:t>
            </a:r>
            <a:endParaRPr lang="en-GB" dirty="0"/>
          </a:p>
        </p:txBody>
      </p:sp>
      <p:pic>
        <p:nvPicPr>
          <p:cNvPr id="13" name="Graphic 12" descr="Web design">
            <a:extLst>
              <a:ext uri="{FF2B5EF4-FFF2-40B4-BE49-F238E27FC236}">
                <a16:creationId xmlns:a16="http://schemas.microsoft.com/office/drawing/2014/main" id="{77906A2E-AE84-DB4F-ADBF-14E0C2556B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0679" y="4967014"/>
            <a:ext cx="914400" cy="914400"/>
          </a:xfrm>
          <a:prstGeom prst="rect">
            <a:avLst/>
          </a:prstGeom>
        </p:spPr>
      </p:pic>
      <p:pic>
        <p:nvPicPr>
          <p:cNvPr id="8" name="Picture 7" descr="A screenshot of a social media post of a bed&#10;&#10;Description automatically generated">
            <a:extLst>
              <a:ext uri="{FF2B5EF4-FFF2-40B4-BE49-F238E27FC236}">
                <a16:creationId xmlns:a16="http://schemas.microsoft.com/office/drawing/2014/main" id="{571A6314-3C95-9840-B0C5-7CB53390F4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999" y="2151627"/>
            <a:ext cx="3824945" cy="37042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1B35B540-E6C5-F348-9172-E694925EEF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2268" y="1002089"/>
            <a:ext cx="4149372" cy="37042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2" name="Picture 1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7091F38-8A8E-4844-A151-3E12A99520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28242" y="1275849"/>
            <a:ext cx="4021155" cy="32376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095991-9802-B546-98EF-C19090D0E019}"/>
              </a:ext>
            </a:extLst>
          </p:cNvPr>
          <p:cNvSpPr txBox="1"/>
          <p:nvPr/>
        </p:nvSpPr>
        <p:spPr>
          <a:xfrm>
            <a:off x="1027906" y="1151635"/>
            <a:ext cx="28717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9"/>
              </a:rPr>
              <a:t>What will travel look like in a</a:t>
            </a:r>
          </a:p>
          <a:p>
            <a:r>
              <a:rPr lang="en-GB" dirty="0">
                <a:hlinkClick r:id="rId9"/>
              </a:rPr>
              <a:t>Post-</a:t>
            </a:r>
            <a:r>
              <a:rPr lang="en-GB" dirty="0" err="1">
                <a:hlinkClick r:id="rId9"/>
              </a:rPr>
              <a:t>Covid</a:t>
            </a:r>
            <a:r>
              <a:rPr lang="en-GB" dirty="0">
                <a:hlinkClick r:id="rId9"/>
              </a:rPr>
              <a:t> world?</a:t>
            </a:r>
            <a:endParaRPr lang="en-GB" dirty="0"/>
          </a:p>
        </p:txBody>
      </p:sp>
      <p:pic>
        <p:nvPicPr>
          <p:cNvPr id="7" name="Graphic 6" descr="Newspaper with solid fill">
            <a:extLst>
              <a:ext uri="{FF2B5EF4-FFF2-40B4-BE49-F238E27FC236}">
                <a16:creationId xmlns:a16="http://schemas.microsoft.com/office/drawing/2014/main" id="{F866AC8D-6D12-F34B-B215-50E011391E4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5999" y="10020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3866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11460" y="29672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2B691D-DAC2-8D46-AF08-920ED23477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8" y="674514"/>
            <a:ext cx="5696269" cy="52649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DF13A8-6D36-C348-8F5A-B15A6A19513B}"/>
              </a:ext>
            </a:extLst>
          </p:cNvPr>
          <p:cNvSpPr txBox="1"/>
          <p:nvPr/>
        </p:nvSpPr>
        <p:spPr>
          <a:xfrm>
            <a:off x="6489378" y="5537145"/>
            <a:ext cx="4761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Tackling mental health in the Hospitality industry.</a:t>
            </a:r>
            <a:endParaRPr lang="en-GB" dirty="0"/>
          </a:p>
        </p:txBody>
      </p:sp>
      <p:pic>
        <p:nvPicPr>
          <p:cNvPr id="21" name="Graphic 20" descr="Newspaper with solid fill">
            <a:extLst>
              <a:ext uri="{FF2B5EF4-FFF2-40B4-BE49-F238E27FC236}">
                <a16:creationId xmlns:a16="http://schemas.microsoft.com/office/drawing/2014/main" id="{3B91A2CC-936E-0343-9ACC-4C59DEF973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54412" y="4976536"/>
            <a:ext cx="1083175" cy="1083175"/>
          </a:xfrm>
          <a:prstGeom prst="rect">
            <a:avLst/>
          </a:prstGeom>
        </p:spPr>
      </p:pic>
      <p:pic>
        <p:nvPicPr>
          <p:cNvPr id="22" name="Picture 21" descr="A wooden sign on a beach&#10;&#10;Description automatically generated with medium confidence">
            <a:extLst>
              <a:ext uri="{FF2B5EF4-FFF2-40B4-BE49-F238E27FC236}">
                <a16:creationId xmlns:a16="http://schemas.microsoft.com/office/drawing/2014/main" id="{462856C5-40E2-C646-BE73-E641ED51F0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5058" y="798289"/>
            <a:ext cx="5324008" cy="3455823"/>
          </a:xfrm>
          <a:prstGeom prst="rect">
            <a:avLst/>
          </a:prstGeom>
        </p:spPr>
      </p:pic>
      <p:pic>
        <p:nvPicPr>
          <p:cNvPr id="23" name="Graphic 22" descr="Newspaper with solid fill">
            <a:extLst>
              <a:ext uri="{FF2B5EF4-FFF2-40B4-BE49-F238E27FC236}">
                <a16:creationId xmlns:a16="http://schemas.microsoft.com/office/drawing/2014/main" id="{837E7E2B-5857-5742-93ED-05F7CFE16C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59044" y="4385296"/>
            <a:ext cx="1083175" cy="108317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606876A-6DAB-014C-A606-D742857450D9}"/>
              </a:ext>
            </a:extLst>
          </p:cNvPr>
          <p:cNvSpPr txBox="1"/>
          <p:nvPr/>
        </p:nvSpPr>
        <p:spPr>
          <a:xfrm>
            <a:off x="7981649" y="4453389"/>
            <a:ext cx="378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8"/>
              </a:rPr>
              <a:t>Top Strategies for Post-Crisis Planning in Urgent Times of Wellbeing and Health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0508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349455" y="222142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249757-25CD-C74B-89CF-9B7AF05E0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558" y="1189748"/>
            <a:ext cx="5412201" cy="46146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B23FFF-8E90-2B49-9E1E-A962FCBE8DE4}"/>
              </a:ext>
            </a:extLst>
          </p:cNvPr>
          <p:cNvSpPr txBox="1"/>
          <p:nvPr/>
        </p:nvSpPr>
        <p:spPr>
          <a:xfrm>
            <a:off x="7417596" y="4646102"/>
            <a:ext cx="33820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4"/>
              </a:rPr>
              <a:t>A great webinar about supporting mental health and wellbeing in the industry.</a:t>
            </a:r>
            <a:endParaRPr lang="en-GB" dirty="0"/>
          </a:p>
        </p:txBody>
      </p:sp>
      <p:pic>
        <p:nvPicPr>
          <p:cNvPr id="10" name="Graphic 9" descr="Web design with solid fill">
            <a:extLst>
              <a:ext uri="{FF2B5EF4-FFF2-40B4-BE49-F238E27FC236}">
                <a16:creationId xmlns:a16="http://schemas.microsoft.com/office/drawing/2014/main" id="{889D6710-A65C-4D48-A099-CBDADF6794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41379" y="464036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22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2491406" y="284772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21" name="Picture 20" descr="Website&#10;&#10;Description automatically generated">
            <a:extLst>
              <a:ext uri="{FF2B5EF4-FFF2-40B4-BE49-F238E27FC236}">
                <a16:creationId xmlns:a16="http://schemas.microsoft.com/office/drawing/2014/main" id="{6012C8CA-1D20-AA48-8E93-95FCD09042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104"/>
            <a:ext cx="12192000" cy="6837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3489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device&#10;&#10;Description automatically generated">
            <a:extLst>
              <a:ext uri="{FF2B5EF4-FFF2-40B4-BE49-F238E27FC236}">
                <a16:creationId xmlns:a16="http://schemas.microsoft.com/office/drawing/2014/main" id="{373AD27E-282D-5C4A-899D-56B161D528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9252" t="7692" r="22828"/>
          <a:stretch/>
        </p:blipFill>
        <p:spPr>
          <a:xfrm>
            <a:off x="4597052" y="10"/>
            <a:ext cx="7594948" cy="60086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5D26A-889E-4327-96FC-11EB6E9F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73" y="366339"/>
            <a:ext cx="3438144" cy="112471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dirty="0"/>
              <a:t>Assignment 1:</a:t>
            </a:r>
            <a:br>
              <a:rPr lang="en-US" sz="4000" b="1" dirty="0"/>
            </a:br>
            <a:r>
              <a:rPr lang="en-US" sz="4000" b="1" dirty="0"/>
              <a:t>Student Journal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FD6A3-81F1-144C-9E09-9393E557A7FB}"/>
              </a:ext>
            </a:extLst>
          </p:cNvPr>
          <p:cNvSpPr txBox="1"/>
          <p:nvPr/>
        </p:nvSpPr>
        <p:spPr>
          <a:xfrm>
            <a:off x="135238" y="2719046"/>
            <a:ext cx="43490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Summarise </a:t>
            </a:r>
            <a:r>
              <a:rPr lang="en-GB" b="1" u="sng" dirty="0"/>
              <a:t>briefly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Expand with further knowledge through wider reading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Include personal reflections. What will you look for in the future, when booking a hotel? Is health &amp; wellbeing of importance to you? Why?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Why is wellness important in this industry moving forward?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D6E71-697F-D546-B0B0-0889E650BA3F}"/>
              </a:ext>
            </a:extLst>
          </p:cNvPr>
          <p:cNvSpPr txBox="1"/>
          <p:nvPr/>
        </p:nvSpPr>
        <p:spPr>
          <a:xfrm>
            <a:off x="247973" y="1491051"/>
            <a:ext cx="2838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Due: 21</a:t>
            </a:r>
            <a:r>
              <a:rPr lang="en-GB" baseline="30000" dirty="0"/>
              <a:t>st</a:t>
            </a:r>
            <a:r>
              <a:rPr lang="en-GB" dirty="0"/>
              <a:t> October 2021 4pm</a:t>
            </a:r>
          </a:p>
          <a:p>
            <a:r>
              <a:rPr lang="en-GB" dirty="0"/>
              <a:t>750 words (+/- 10%)</a:t>
            </a:r>
          </a:p>
        </p:txBody>
      </p:sp>
    </p:spTree>
    <p:extLst>
      <p:ext uri="{BB962C8B-B14F-4D97-AF65-F5344CB8AC3E}">
        <p14:creationId xmlns:p14="http://schemas.microsoft.com/office/powerpoint/2010/main" val="82909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A76980-C7B7-48A3-8911-82EA7DB559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"/>
          </a:blip>
          <a:srcRect l="9818" t="23610" r="18884"/>
          <a:stretch/>
        </p:blipFill>
        <p:spPr>
          <a:xfrm>
            <a:off x="0" y="-375415"/>
            <a:ext cx="12192000" cy="68580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17578A-0D3A-42A2-87A6-F088EEA0A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1" y="214312"/>
            <a:ext cx="11634918" cy="68579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</a:rPr>
              <a:t>Bibliography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E27E8A-F938-EB4B-AB17-8F5FD3A84CB1}"/>
              </a:ext>
            </a:extLst>
          </p:cNvPr>
          <p:cNvSpPr/>
          <p:nvPr/>
        </p:nvSpPr>
        <p:spPr>
          <a:xfrm>
            <a:off x="171452" y="1986138"/>
            <a:ext cx="116349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Global Wellness Institute (2018) </a:t>
            </a:r>
            <a:r>
              <a:rPr lang="en-GB" i="1" dirty="0">
                <a:solidFill>
                  <a:srgbClr val="000000"/>
                </a:solidFill>
                <a:latin typeface="Open Sans"/>
              </a:rPr>
              <a:t>Europe Wellness Economy Monitor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[online] 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Globalwellnessinstitute.org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. Available at: https://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globalwellnessinstitute.org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/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wp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-content/uploads/2019/06/GWI_Europe_WellnessEconomyMonitor2018.pdf (Accessed: 19 March 2020).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10BE95-8B98-CB41-A6F3-B548B8C42019}"/>
              </a:ext>
            </a:extLst>
          </p:cNvPr>
          <p:cNvSpPr/>
          <p:nvPr/>
        </p:nvSpPr>
        <p:spPr>
          <a:xfrm>
            <a:off x="171451" y="4064428"/>
            <a:ext cx="11501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World Health Organization (2020) </a:t>
            </a:r>
            <a:r>
              <a:rPr lang="en-GB" i="1" dirty="0">
                <a:solidFill>
                  <a:srgbClr val="000000"/>
                </a:solidFill>
                <a:latin typeface="Open Sans"/>
              </a:rPr>
              <a:t>Constitution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[online] 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Who.int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. Available at: &lt;https://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www.who.int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/about/who-we-are/constitution&gt; (Accessed: 19 March 2020).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9ACB6B-6B29-3D49-9585-71C098AF9A88}"/>
              </a:ext>
            </a:extLst>
          </p:cNvPr>
          <p:cNvSpPr/>
          <p:nvPr/>
        </p:nvSpPr>
        <p:spPr>
          <a:xfrm>
            <a:off x="143815" y="5602792"/>
            <a:ext cx="49534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=RhZIeawE6NY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78B7853-2241-B945-ADE3-BE8B2417BBA4}"/>
              </a:ext>
            </a:extLst>
          </p:cNvPr>
          <p:cNvSpPr/>
          <p:nvPr/>
        </p:nvSpPr>
        <p:spPr>
          <a:xfrm>
            <a:off x="171450" y="5183569"/>
            <a:ext cx="49257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=658O3YiA_40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E0D704E-759E-E547-855D-F3A499B04C22}"/>
              </a:ext>
            </a:extLst>
          </p:cNvPr>
          <p:cNvSpPr/>
          <p:nvPr/>
        </p:nvSpPr>
        <p:spPr>
          <a:xfrm>
            <a:off x="171450" y="3187264"/>
            <a:ext cx="115014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Lo, C. (2019) </a:t>
            </a:r>
            <a:r>
              <a:rPr lang="en-GB" i="1" dirty="0">
                <a:solidFill>
                  <a:srgbClr val="000000"/>
                </a:solidFill>
                <a:latin typeface="Open Sans"/>
              </a:rPr>
              <a:t>Hotel Wellness: Making The Most Of A Rising Hospitality Trend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[online] 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Hotelmanagement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. Available at: https://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www.hotelmanagement-network.com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/features/hotel-wellness-trend/ (Accessed: 19 March 2020).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8505C1-4DE4-3F46-B937-1E76E5C32164}"/>
              </a:ext>
            </a:extLst>
          </p:cNvPr>
          <p:cNvSpPr/>
          <p:nvPr/>
        </p:nvSpPr>
        <p:spPr>
          <a:xfrm>
            <a:off x="171450" y="894673"/>
            <a:ext cx="115014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Avison Young (2019) </a:t>
            </a:r>
            <a:r>
              <a:rPr lang="en-GB" i="1" dirty="0">
                <a:solidFill>
                  <a:srgbClr val="000000"/>
                </a:solidFill>
                <a:latin typeface="Open Sans"/>
              </a:rPr>
              <a:t>The Future Of Wellness In Hospitality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[online] 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Avisonyoung.co.uk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. Available at: https://www.avisonyoung.co.uk/documents/38901/59345308/The+Future+of+Wellness+in+Hospitality+-+Oct+19.pdf/44123f9b-a8d3-40f1-9bd3-2510c6c609e3 (Accessed: 19 March 2020).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FD8361-4E0A-8447-AB5C-B5EE9C41E7CD}"/>
              </a:ext>
            </a:extLst>
          </p:cNvPr>
          <p:cNvSpPr/>
          <p:nvPr/>
        </p:nvSpPr>
        <p:spPr>
          <a:xfrm>
            <a:off x="171450" y="4837121"/>
            <a:ext cx="28715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Further Reading / Viewing…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D0853C-CBF7-7344-BE10-4E4D27151B12}"/>
              </a:ext>
            </a:extLst>
          </p:cNvPr>
          <p:cNvSpPr/>
          <p:nvPr/>
        </p:nvSpPr>
        <p:spPr>
          <a:xfrm>
            <a:off x="5654698" y="5616236"/>
            <a:ext cx="62294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How to shape the perfect fitness experience in any hotel setting</a:t>
            </a:r>
            <a:endParaRPr lang="en-GB" dirty="0"/>
          </a:p>
        </p:txBody>
      </p:sp>
      <p:pic>
        <p:nvPicPr>
          <p:cNvPr id="11" name="Graphic 10" descr="Newspaper outline">
            <a:extLst>
              <a:ext uri="{FF2B5EF4-FFF2-40B4-BE49-F238E27FC236}">
                <a16:creationId xmlns:a16="http://schemas.microsoft.com/office/drawing/2014/main" id="{B3F4C320-0F90-664B-8710-56CF08C8A8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70616" y="4872648"/>
            <a:ext cx="914400" cy="914400"/>
          </a:xfrm>
          <a:prstGeom prst="rect">
            <a:avLst/>
          </a:prstGeom>
        </p:spPr>
      </p:pic>
      <p:pic>
        <p:nvPicPr>
          <p:cNvPr id="15" name="Graphic 14" descr="Arrow Down with solid fill">
            <a:extLst>
              <a:ext uri="{FF2B5EF4-FFF2-40B4-BE49-F238E27FC236}">
                <a16:creationId xmlns:a16="http://schemas.microsoft.com/office/drawing/2014/main" id="{DDB7B95B-E6C8-0248-8FF9-DF1AC480EF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14308" y="4977954"/>
            <a:ext cx="638282" cy="63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2437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9417" y="275573"/>
            <a:ext cx="5221185" cy="1800616"/>
          </a:xfrm>
        </p:spPr>
        <p:txBody>
          <a:bodyPr anchor="b">
            <a:normAutofit/>
          </a:bodyPr>
          <a:lstStyle/>
          <a:p>
            <a:pPr algn="l"/>
            <a:r>
              <a:rPr lang="en-GB" b="1" dirty="0">
                <a:ea typeface="+mj-lt"/>
                <a:cs typeface="+mj-lt"/>
              </a:rPr>
              <a:t>Operating Hotel Facilities</a:t>
            </a:r>
            <a:r>
              <a:rPr lang="en-GB" dirty="0">
                <a:ea typeface="+mj-lt"/>
                <a:cs typeface="+mj-lt"/>
              </a:rPr>
              <a:t>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9521" y="2176397"/>
            <a:ext cx="5221185" cy="21021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en-GB" sz="1500" dirty="0">
                <a:cs typeface="Calibri Light"/>
              </a:rPr>
              <a:t>BMIH4006</a:t>
            </a:r>
          </a:p>
          <a:p>
            <a:pPr algn="l"/>
            <a:r>
              <a:rPr lang="en-GB" sz="1500" dirty="0">
                <a:ea typeface="+mj-lt"/>
                <a:cs typeface="+mj-lt"/>
              </a:rPr>
              <a:t>LEVEL 4 </a:t>
            </a:r>
          </a:p>
          <a:p>
            <a:pPr algn="l"/>
            <a:r>
              <a:rPr lang="en-GB" sz="3600" b="1" dirty="0">
                <a:ea typeface="+mj-lt"/>
                <a:cs typeface="+mj-lt"/>
              </a:rPr>
              <a:t>WEEK 2</a:t>
            </a:r>
          </a:p>
          <a:p>
            <a:pPr algn="l"/>
            <a:endParaRPr lang="en-GB" sz="3600" b="1" dirty="0">
              <a:ea typeface="+mj-lt"/>
              <a:cs typeface="+mj-lt"/>
            </a:endParaRPr>
          </a:p>
          <a:p>
            <a:pPr algn="l"/>
            <a:r>
              <a:rPr lang="en-GB" sz="3600" b="1" dirty="0">
                <a:ea typeface="+mj-lt"/>
                <a:cs typeface="+mj-lt"/>
              </a:rPr>
              <a:t>Health &amp; Wellbeing</a:t>
            </a:r>
          </a:p>
          <a:p>
            <a:pPr algn="l"/>
            <a:endParaRPr lang="en-US" altLang="en-US" sz="15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45DFA5-7139-AE4B-A8A3-225D5D8CC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332" y="681925"/>
            <a:ext cx="6176075" cy="6176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227A3A-25A5-284F-82F1-EEEFFB331017}"/>
              </a:ext>
            </a:extLst>
          </p:cNvPr>
          <p:cNvSpPr txBox="1"/>
          <p:nvPr/>
        </p:nvSpPr>
        <p:spPr>
          <a:xfrm>
            <a:off x="549521" y="4117103"/>
            <a:ext cx="4564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Freestyle Script" panose="030804020302050B0404" pitchFamily="66" charset="77"/>
                <a:ea typeface="Brush Script MT" panose="03060802040406070304" pitchFamily="66" charset="-122"/>
                <a:cs typeface="Brush Script MT" panose="03060802040406070304" pitchFamily="66" charset="-122"/>
              </a:rPr>
              <a:t>Ryan Anthony Peters BA(Hons) PGDip MIH</a:t>
            </a:r>
          </a:p>
        </p:txBody>
      </p:sp>
    </p:spTree>
    <p:extLst>
      <p:ext uri="{BB962C8B-B14F-4D97-AF65-F5344CB8AC3E}">
        <p14:creationId xmlns:p14="http://schemas.microsoft.com/office/powerpoint/2010/main" val="3552090308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4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7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8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9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0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1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2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3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4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5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6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7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 Powerpoint Template Standard 4x3</Template>
  <TotalTime>1242</TotalTime>
  <Words>1119</Words>
  <Application>Microsoft Macintosh PowerPoint</Application>
  <PresentationFormat>Widescreen</PresentationFormat>
  <Paragraphs>161</Paragraphs>
  <Slides>41</Slides>
  <Notes>41</Notes>
  <HiddenSlides>0</HiddenSlides>
  <MMClips>11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37</vt:i4>
      </vt:variant>
      <vt:variant>
        <vt:lpstr>Slide Titles</vt:lpstr>
      </vt:variant>
      <vt:variant>
        <vt:i4>41</vt:i4>
      </vt:variant>
    </vt:vector>
  </HeadingPairs>
  <TitlesOfParts>
    <vt:vector size="88" baseType="lpstr">
      <vt:lpstr>Arial</vt:lpstr>
      <vt:lpstr>Calibri</vt:lpstr>
      <vt:lpstr>Calibri Light</vt:lpstr>
      <vt:lpstr>Freestyle Script</vt:lpstr>
      <vt:lpstr>Gotham</vt:lpstr>
      <vt:lpstr>Gotham SSm A</vt:lpstr>
      <vt:lpstr>inherit</vt:lpstr>
      <vt:lpstr>Lora</vt:lpstr>
      <vt:lpstr>Open Sans</vt:lpstr>
      <vt:lpstr>Standard Text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UWTSD 200_Title Page 2</vt:lpstr>
      <vt:lpstr>UWTSD 200 Holding Page</vt:lpstr>
      <vt:lpstr>UWTSD 200_Title Page</vt:lpstr>
      <vt:lpstr>UWTSD 200_Title Page 1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Operating Hotel Facilities </vt:lpstr>
      <vt:lpstr>A state of complete physical, mental and social well-being and not merely the absence of disease or infirmity.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Five feet to fitness @ the Hilton</vt:lpstr>
      <vt:lpstr>PowerPoint Presentation</vt:lpstr>
      <vt:lpstr>PowerPoint Presentation</vt:lpstr>
      <vt:lpstr>PowerPoint Presentation</vt:lpstr>
      <vt:lpstr>Activity #1: Arrange some health &amp; wellness activities for your hotel employees. Provide some examples of what you could do…  Activity #2: The power of sleep. Find some facts that promote how important sleep is. </vt:lpstr>
      <vt:lpstr>PowerPoint Presentation</vt:lpstr>
      <vt:lpstr>Llanelli Wellness Life Science Village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Assignment 1: Student Journal</vt:lpstr>
      <vt:lpstr>PowerPoint Presentation</vt:lpstr>
      <vt:lpstr>Operating Hotel Facilities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 </dc:title>
  <dc:creator>Ryan Peters</dc:creator>
  <cp:lastModifiedBy>Ryan Peters</cp:lastModifiedBy>
  <cp:revision>11</cp:revision>
  <dcterms:created xsi:type="dcterms:W3CDTF">2020-12-03T21:47:37Z</dcterms:created>
  <dcterms:modified xsi:type="dcterms:W3CDTF">2021-09-24T16:11:12Z</dcterms:modified>
</cp:coreProperties>
</file>