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84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57C3F-0FB2-4B2E-BA6A-FEEEFF1AF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685801"/>
            <a:ext cx="8115300" cy="3046228"/>
          </a:xfrm>
        </p:spPr>
        <p:txBody>
          <a:bodyPr anchor="b">
            <a:normAutofit/>
          </a:bodyPr>
          <a:lstStyle>
            <a:lvl1pPr algn="ctr">
              <a:defRPr sz="36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583AE9-1CC1-4572-A6E5-E97F80E47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4114800"/>
            <a:ext cx="8115300" cy="2057400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4DE7C-68AB-403D-B9D8-7398C292C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EA57E-7C1A-457B-A4CD-5DCEB057B502}" type="datetime1">
              <a:rPr lang="en-US" smtClean="0"/>
              <a:t>11/2/2021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03E50-6613-4D86-AA22-43B14E727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69AB5-A56D-471F-9236-EFA981E2E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4756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9B412-EBAB-4569-B3D9-6B346BF83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>
            <a:normAutofit/>
          </a:bodyPr>
          <a:lstStyle>
            <a:lvl1pPr algn="l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7C8AE-B0F4-404F-BCAD-A14C18E50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A9CAD-DAFB-4DE3-9C41-7FD03EA8D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AF2CE-4F37-411C-A3EE-BBBE223265BF}" type="datetime1">
              <a:rPr lang="en-US" smtClean="0"/>
              <a:t>11/2/2021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E3137-8136-46C5-AC2F-49E5F55E4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AB6EF-A0B1-4706-AE44-253A6B182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09445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02F68-BF19-468D-B422-54B6D189F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77407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CBF7D7-84D4-4A39-B44E-9B029EEB1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641624"/>
            <a:ext cx="10515600" cy="1448026"/>
          </a:xfrm>
        </p:spPr>
        <p:txBody>
          <a:bodyPr/>
          <a:lstStyle>
            <a:lvl1pPr marL="0" indent="0" algn="ctr">
              <a:buNone/>
              <a:defRPr sz="2400" i="1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29709-D243-41E8-89FA-62FA7AEB5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083D4-708C-4BB5-B4FD-30CE9FA12FD5}" type="datetime1">
              <a:rPr lang="en-US" smtClean="0"/>
              <a:t>11/2/2021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B99C0-DC2A-4133-A10D-D43A1E05B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22EFD-A17E-47F5-8AC9-EFD6D813D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76109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C668D-BFBE-4765-A294-8303931B5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071" y="566278"/>
            <a:ext cx="9512429" cy="965458"/>
          </a:xfrm>
        </p:spPr>
        <p:txBody>
          <a:bodyPr/>
          <a:lstStyle>
            <a:lvl1pPr algn="ctr">
              <a:defRPr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3C212-F55F-4D0D-BFA7-F00A33CAA1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9758" y="2057400"/>
            <a:ext cx="5031521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54BDD7-2575-4E82-887D-DCAF9EB159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5408" y="2057401"/>
            <a:ext cx="5016834" cy="4119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AECC8-3C3A-4A5D-AB7A-1F99E5023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239B2-65BC-4C2A-A62B-3EABFE9590E4}" type="datetime1">
              <a:rPr lang="en-US" smtClean="0"/>
              <a:t>11/2/2021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47609B-ACA4-4323-9340-C7DB166D7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409EA3-C5C7-4AC6-956A-DB9A3B4F3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53285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0CDE0-7431-4F05-AA47-F10EB46C9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276552" cy="1149350"/>
          </a:xfrm>
        </p:spPr>
        <p:txBody>
          <a:bodyPr>
            <a:normAutofit/>
          </a:bodyPr>
          <a:lstStyle>
            <a:lvl1pPr algn="ctr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D9FFA7-D3EA-4CB8-A471-94235AD625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5360D2-88E8-43C8-92D1-67AB23BBE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C768F6-20A1-47A1-90FE-903135EEFD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555EC1-268F-4324-A003-3608AA0D84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55C8E4-FCB8-4E06-9C43-0ACD949A7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F5A-E4A3-476F-A89E-C2B73F2431E4}" type="datetime1">
              <a:rPr lang="en-US" smtClean="0"/>
              <a:t>11/2/2021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01C005-C973-4D82-942A-334F1D431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FB6186-6570-4DE8-8603-70B0A51DF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8667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5ADD3-88C8-4B01-8CC6-808C0E416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34E6A-1390-4101-B78E-759231340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61515-4A26-4F31-9F61-5A10B1FABBFC}" type="datetime1">
              <a:rPr lang="en-US" smtClean="0"/>
              <a:t>11/2/2021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BC7B90-4C99-4653-872A-3572A02DA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B03516-4D31-49D2-9488-33C734A7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6141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0D8488-CF25-431B-A87A-AAF141BD0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DC65-7D1F-4BAB-9695-F7E734143E14}" type="datetime1">
              <a:rPr lang="en-US" smtClean="0"/>
              <a:t>11/2/2021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2F58E5-C92D-4C64-B867-0576B1EAD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216797-ABEC-4FE0-AFDE-36107B967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75954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8F2B0-990D-418E-9D10-2464E9866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81131-AFFD-4339-9F30-D408B5105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7C47F4-7968-4698-8BD3-A583099FAA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12BC6F-3996-4B2B-B8F2-DD3A82CCF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24077-BD55-4036-8E92-6558FDF3B653}" type="datetime1">
              <a:rPr lang="en-US" smtClean="0"/>
              <a:t>11/2/2021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832E66-581A-4CF2-A40A-4E24FAAC4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3B1C89-C625-4618-81A2-FB34E4DA0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92931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1486F-443A-4F2D-AB1F-8B1F4C4DE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A21213-E7FB-406A-B8CD-735AAC7AD0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F41A03-500E-49F7-8D99-A1EAFE4D34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91523D-69E9-4EAE-A610-B3A237B7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225F2-7107-4609-BCC2-77C63064A5E8}" type="datetime1">
              <a:rPr lang="en-US" smtClean="0"/>
              <a:t>11/2/2021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DB852F-4134-4AB5-BA87-483B1E1AD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4C5CB-918E-4A09-8222-D36E37B63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7444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744C-12E6-455B-B646-2EA92DE0E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D71C4D-C062-4EEE-9A9A-31ADCC5C87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4DC97-C26E-407A-9E29-68C52D547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89749-A4CD-447F-8298-2B7988C91CEA}" type="datetime1">
              <a:rPr lang="en-US" smtClean="0"/>
              <a:t>11/2/2021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2E9353-B771-47FF-975E-72337414E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5A858-B8B2-4364-A7D0-B2E8FAE0A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28767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A6BABE-D80C-4F54-A03C-E1F9EBCA83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85191-EF5B-48BE-AB5D-B7BA4C3D09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A387A-1231-4FE3-8574-D4331A343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444D3-C0BA-4587-A56C-581AB9F841BE}" type="datetime1">
              <a:rPr lang="en-US" smtClean="0"/>
              <a:t>11/2/2021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F21559-4901-4AD3-ABE7-DF0235457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F6C18E-B751-4E7B-9CD8-1BF44DAB8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66907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AA0686-7BAC-45C0-BA30-0D0CBCE5C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202DE-82CD-407D-8C68-174B0CBB57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599" y="2254103"/>
            <a:ext cx="9486901" cy="39180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4AC9D-6E1B-46D3-959F-A068A1EDBD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9800022" y="3223751"/>
            <a:ext cx="4114801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D3FE42E8-8B57-452D-A122-4DCE9AC771EF}" type="datetime1">
              <a:rPr lang="en-US" smtClean="0"/>
              <a:t>11/2/2021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C0015-9EFB-40F8-BC00-AC2483D609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08136" y="3223750"/>
            <a:ext cx="4114800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2C732-0E3E-49E0-A72E-D4C08CB445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6340" y="6356350"/>
            <a:ext cx="8718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spc="30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F8E28480-1C08-4458-AD97-0283E6FFD09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98337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jpg"/><Relationship Id="rId18" Type="http://schemas.openxmlformats.org/officeDocument/2006/relationships/image" Target="../media/image16.png"/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12" Type="http://schemas.openxmlformats.org/officeDocument/2006/relationships/image" Target="../media/image10.jpg"/><Relationship Id="rId17" Type="http://schemas.openxmlformats.org/officeDocument/2006/relationships/image" Target="../media/image15.jpg"/><Relationship Id="rId2" Type="http://schemas.openxmlformats.org/officeDocument/2006/relationships/image" Target="../media/image1.jpeg"/><Relationship Id="rId16" Type="http://schemas.openxmlformats.org/officeDocument/2006/relationships/image" Target="../media/image14.jpg"/><Relationship Id="rId20" Type="http://schemas.openxmlformats.org/officeDocument/2006/relationships/image" Target="../media/image18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5" Type="http://schemas.openxmlformats.org/officeDocument/2006/relationships/image" Target="../media/image13.jpg"/><Relationship Id="rId10" Type="http://schemas.openxmlformats.org/officeDocument/2006/relationships/image" Target="../media/image8.png"/><Relationship Id="rId19" Type="http://schemas.openxmlformats.org/officeDocument/2006/relationships/image" Target="../media/image17.jpg"/><Relationship Id="rId4" Type="http://schemas.openxmlformats.org/officeDocument/2006/relationships/hyperlink" Target="https://commons.wikimedia.org/wiki/File:4_Star.svg" TargetMode="External"/><Relationship Id="rId9" Type="http://schemas.openxmlformats.org/officeDocument/2006/relationships/image" Target="../media/image7.png"/><Relationship Id="rId14" Type="http://schemas.openxmlformats.org/officeDocument/2006/relationships/image" Target="../media/image1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g"/><Relationship Id="rId13" Type="http://schemas.openxmlformats.org/officeDocument/2006/relationships/image" Target="../media/image6.png"/><Relationship Id="rId3" Type="http://schemas.openxmlformats.org/officeDocument/2006/relationships/image" Target="../media/image1.jpeg"/><Relationship Id="rId7" Type="http://schemas.openxmlformats.org/officeDocument/2006/relationships/image" Target="../media/image23.jpg"/><Relationship Id="rId12" Type="http://schemas.openxmlformats.org/officeDocument/2006/relationships/image" Target="../media/image18.jpg"/><Relationship Id="rId2" Type="http://schemas.openxmlformats.org/officeDocument/2006/relationships/image" Target="../media/image19.jpg"/><Relationship Id="rId16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g"/><Relationship Id="rId11" Type="http://schemas.openxmlformats.org/officeDocument/2006/relationships/image" Target="../media/image17.jpg"/><Relationship Id="rId5" Type="http://schemas.openxmlformats.org/officeDocument/2006/relationships/image" Target="../media/image21.jpg"/><Relationship Id="rId15" Type="http://schemas.openxmlformats.org/officeDocument/2006/relationships/image" Target="../media/image26.png"/><Relationship Id="rId10" Type="http://schemas.openxmlformats.org/officeDocument/2006/relationships/image" Target="../media/image16.png"/><Relationship Id="rId4" Type="http://schemas.openxmlformats.org/officeDocument/2006/relationships/image" Target="../media/image20.png"/><Relationship Id="rId9" Type="http://schemas.openxmlformats.org/officeDocument/2006/relationships/image" Target="../media/image25.jpg"/><Relationship Id="rId1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6">
            <a:extLst>
              <a:ext uri="{FF2B5EF4-FFF2-40B4-BE49-F238E27FC236}">
                <a16:creationId xmlns:a16="http://schemas.microsoft.com/office/drawing/2014/main" id="{324B96B7-F07C-4E9B-86F3-BC4691135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1" descr="Bright white natural marble texture pattern">
            <a:extLst>
              <a:ext uri="{FF2B5EF4-FFF2-40B4-BE49-F238E27FC236}">
                <a16:creationId xmlns:a16="http://schemas.microsoft.com/office/drawing/2014/main" id="{0F3C292C-2B05-4D85-843C-B426F82256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615" b="9116"/>
          <a:stretch/>
        </p:blipFill>
        <p:spPr>
          <a:xfrm>
            <a:off x="20" y="66573"/>
            <a:ext cx="12191980" cy="685798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EA636D8-046A-449B-8F64-A67BD3FDDCEA}"/>
              </a:ext>
            </a:extLst>
          </p:cNvPr>
          <p:cNvSpPr txBox="1"/>
          <p:nvPr/>
        </p:nvSpPr>
        <p:spPr>
          <a:xfrm rot="20879708">
            <a:off x="7303" y="300451"/>
            <a:ext cx="42468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Algerian" panose="04020705040A02060702" pitchFamily="82" charset="0"/>
              </a:rPr>
              <a:t>Hotel Trinity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E764171-BB1C-412A-B222-B856BB711309}"/>
              </a:ext>
            </a:extLst>
          </p:cNvPr>
          <p:cNvSpPr txBox="1"/>
          <p:nvPr/>
        </p:nvSpPr>
        <p:spPr>
          <a:xfrm>
            <a:off x="4418784" y="557721"/>
            <a:ext cx="33281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latin typeface="Castellar" panose="020A0402060406010301" pitchFamily="18" charset="0"/>
              </a:rPr>
              <a:t>TAKEAWAY MENU</a:t>
            </a:r>
          </a:p>
        </p:txBody>
      </p:sp>
      <p:pic>
        <p:nvPicPr>
          <p:cNvPr id="13" name="Picture 12" descr="Shape&#10;&#10;Description automatically generated">
            <a:extLst>
              <a:ext uri="{FF2B5EF4-FFF2-40B4-BE49-F238E27FC236}">
                <a16:creationId xmlns:a16="http://schemas.microsoft.com/office/drawing/2014/main" id="{66B6B481-0FD4-447A-819E-27DEF1A2FDB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rot="20910072">
            <a:off x="1014923" y="134400"/>
            <a:ext cx="1496044" cy="358687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B2722352-3DF3-4003-8E84-B3999C1D2ACF}"/>
              </a:ext>
            </a:extLst>
          </p:cNvPr>
          <p:cNvCxnSpPr/>
          <p:nvPr/>
        </p:nvCxnSpPr>
        <p:spPr>
          <a:xfrm>
            <a:off x="6082862" y="1352552"/>
            <a:ext cx="0" cy="45404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D7B054B9-A5A0-432E-B6FB-AF8998D7AFCC}"/>
              </a:ext>
            </a:extLst>
          </p:cNvPr>
          <p:cNvSpPr txBox="1"/>
          <p:nvPr/>
        </p:nvSpPr>
        <p:spPr>
          <a:xfrm>
            <a:off x="297669" y="1575558"/>
            <a:ext cx="4025420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STARTERS</a:t>
            </a:r>
          </a:p>
          <a:p>
            <a:endParaRPr lang="en-GB" sz="1400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/>
              <a:t>Coconut Prawn Soup </a:t>
            </a:r>
          </a:p>
          <a:p>
            <a:r>
              <a:rPr lang="en-GB" sz="1200" dirty="0"/>
              <a:t>Ginger aroma blended mixture of prawns, sweet potatoes and coconut milk, topped with fried turmeric prawns with wholewheat sourdough bread.  20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/>
              <a:t>Smoked Salmon Spread</a:t>
            </a:r>
          </a:p>
          <a:p>
            <a:r>
              <a:rPr lang="en-GB" sz="1200" dirty="0"/>
              <a:t>Creamy refreshing salmon and spring onions spread with wholewheat crackers.  18</a:t>
            </a:r>
          </a:p>
          <a:p>
            <a:r>
              <a:rPr lang="en-GB" sz="1400" dirty="0"/>
              <a:t>This starter goes well with Conundrum Sparkling (Blanc de Blanc) Wine.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/>
              <a:t>Fritto Misto in tomato sauce </a:t>
            </a:r>
          </a:p>
          <a:p>
            <a:r>
              <a:rPr lang="en-GB" sz="1200" dirty="0"/>
              <a:t>Garlic and basil aroma mix of prawns, clams, scallops with tomato passata with wholewheat homemade focaccia. 22</a:t>
            </a:r>
          </a:p>
          <a:p>
            <a:endParaRPr lang="en-GB" sz="1400" dirty="0"/>
          </a:p>
          <a:p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DE651B7-9B29-4CD1-9110-53F2453A189B}"/>
              </a:ext>
            </a:extLst>
          </p:cNvPr>
          <p:cNvSpPr txBox="1"/>
          <p:nvPr/>
        </p:nvSpPr>
        <p:spPr>
          <a:xfrm>
            <a:off x="6302394" y="1343723"/>
            <a:ext cx="3927443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r>
              <a:rPr lang="en-GB" sz="1600" dirty="0"/>
              <a:t>MAINS</a:t>
            </a:r>
          </a:p>
          <a:p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Pollock with potato and squash crust with Citrus sauce  </a:t>
            </a:r>
          </a:p>
          <a:p>
            <a:r>
              <a:rPr lang="en-GB" sz="1200" dirty="0"/>
              <a:t>A fillet cooked in the crust that goes well with Domaine Nathalie et Gilles Fevre Chablis 2019 Wine. 27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Locally sourced Sea Bass with Lemon &amp; Herb Couscous </a:t>
            </a:r>
          </a:p>
          <a:p>
            <a:r>
              <a:rPr lang="en-GB" sz="1200" dirty="0"/>
              <a:t>Steamed together in paper parcel for saving aromas. 31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Seasonal Sardine Parcels with Green Bean Salad</a:t>
            </a:r>
          </a:p>
          <a:p>
            <a:r>
              <a:rPr lang="en-GB" sz="1200" dirty="0"/>
              <a:t>Delicious fish served with a fresh salad. 28</a:t>
            </a:r>
          </a:p>
          <a:p>
            <a:endParaRPr lang="en-GB" sz="1400" dirty="0"/>
          </a:p>
          <a:p>
            <a:endParaRPr lang="en-GB" dirty="0"/>
          </a:p>
        </p:txBody>
      </p:sp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E00E2E92-91C8-41FF-96CF-D4E0EABC35A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5960" y="2111073"/>
            <a:ext cx="237341" cy="228300"/>
          </a:xfrm>
          <a:prstGeom prst="rect">
            <a:avLst/>
          </a:prstGeom>
        </p:spPr>
      </p:pic>
      <p:pic>
        <p:nvPicPr>
          <p:cNvPr id="8" name="Picture 7" descr="A blue circle with a white circle in the middle&#10;&#10;Description automatically generated with low confidence">
            <a:extLst>
              <a:ext uri="{FF2B5EF4-FFF2-40B4-BE49-F238E27FC236}">
                <a16:creationId xmlns:a16="http://schemas.microsoft.com/office/drawing/2014/main" id="{4DF4557B-4250-44D0-AB40-1039BC1B908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3285" y="3449467"/>
            <a:ext cx="247881" cy="233981"/>
          </a:xfrm>
          <a:prstGeom prst="rect">
            <a:avLst/>
          </a:prstGeom>
        </p:spPr>
      </p:pic>
      <p:pic>
        <p:nvPicPr>
          <p:cNvPr id="12" name="Picture 11" descr="A picture containing clipart&#10;&#10;Description automatically generated">
            <a:extLst>
              <a:ext uri="{FF2B5EF4-FFF2-40B4-BE49-F238E27FC236}">
                <a16:creationId xmlns:a16="http://schemas.microsoft.com/office/drawing/2014/main" id="{0CEA8EFB-84C8-4564-87D1-6CA4ADAC87E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7562" y="3441830"/>
            <a:ext cx="239357" cy="210217"/>
          </a:xfrm>
          <a:prstGeom prst="rect">
            <a:avLst/>
          </a:prstGeom>
        </p:spPr>
      </p:pic>
      <p:pic>
        <p:nvPicPr>
          <p:cNvPr id="15" name="Picture 1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89A5709F-A3C0-46BC-93B4-BA0B9ED6334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1694" y="3456154"/>
            <a:ext cx="214016" cy="205863"/>
          </a:xfrm>
          <a:prstGeom prst="rect">
            <a:avLst/>
          </a:prstGeom>
        </p:spPr>
      </p:pic>
      <p:pic>
        <p:nvPicPr>
          <p:cNvPr id="18" name="Picture 17" descr="A picture containing logo&#10;&#10;Description automatically generated">
            <a:extLst>
              <a:ext uri="{FF2B5EF4-FFF2-40B4-BE49-F238E27FC236}">
                <a16:creationId xmlns:a16="http://schemas.microsoft.com/office/drawing/2014/main" id="{DB25FADC-7B68-423E-A051-0318AA89977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8045" y="5124965"/>
            <a:ext cx="220536" cy="193688"/>
          </a:xfrm>
          <a:prstGeom prst="rect">
            <a:avLst/>
          </a:prstGeom>
        </p:spPr>
      </p:pic>
      <p:pic>
        <p:nvPicPr>
          <p:cNvPr id="23" name="Picture 22" descr="A picture containing clipart&#10;&#10;Description automatically generated">
            <a:extLst>
              <a:ext uri="{FF2B5EF4-FFF2-40B4-BE49-F238E27FC236}">
                <a16:creationId xmlns:a16="http://schemas.microsoft.com/office/drawing/2014/main" id="{17CECF0E-B1C3-4559-A88B-11BA6E34135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6056" y="5124965"/>
            <a:ext cx="250704" cy="205863"/>
          </a:xfrm>
          <a:prstGeom prst="rect">
            <a:avLst/>
          </a:prstGeom>
        </p:spPr>
      </p:pic>
      <p:pic>
        <p:nvPicPr>
          <p:cNvPr id="24" name="Picture 23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44D751C4-0A80-4172-82CE-47D8A80B38D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3719" y="2160093"/>
            <a:ext cx="217478" cy="209193"/>
          </a:xfrm>
          <a:prstGeom prst="rect">
            <a:avLst/>
          </a:prstGeom>
        </p:spPr>
      </p:pic>
      <p:pic>
        <p:nvPicPr>
          <p:cNvPr id="26" name="Picture 25" descr="A blue circle with a white circle in the middle&#10;&#10;Description automatically generated with low confidence">
            <a:extLst>
              <a:ext uri="{FF2B5EF4-FFF2-40B4-BE49-F238E27FC236}">
                <a16:creationId xmlns:a16="http://schemas.microsoft.com/office/drawing/2014/main" id="{51232B6D-A74F-4DAD-9CDC-8C10443D4AC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7375" y="2339373"/>
            <a:ext cx="199903" cy="188693"/>
          </a:xfrm>
          <a:prstGeom prst="rect">
            <a:avLst/>
          </a:prstGeom>
        </p:spPr>
      </p:pic>
      <p:pic>
        <p:nvPicPr>
          <p:cNvPr id="27" name="Picture 26" descr="A blue circle with a white circle in the middle&#10;&#10;Description automatically generated with low confidence">
            <a:extLst>
              <a:ext uri="{FF2B5EF4-FFF2-40B4-BE49-F238E27FC236}">
                <a16:creationId xmlns:a16="http://schemas.microsoft.com/office/drawing/2014/main" id="{D98A35F9-E147-4D4E-8245-839E696F69A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7374" y="3751444"/>
            <a:ext cx="199903" cy="188693"/>
          </a:xfrm>
          <a:prstGeom prst="rect">
            <a:avLst/>
          </a:prstGeom>
        </p:spPr>
      </p:pic>
      <p:pic>
        <p:nvPicPr>
          <p:cNvPr id="28" name="Picture 27" descr="A blue circle with a white circle in the middle&#10;&#10;Description automatically generated with low confidence">
            <a:extLst>
              <a:ext uri="{FF2B5EF4-FFF2-40B4-BE49-F238E27FC236}">
                <a16:creationId xmlns:a16="http://schemas.microsoft.com/office/drawing/2014/main" id="{1FFA4C0D-EC8F-415E-987A-491B6F449E3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8700" y="5262936"/>
            <a:ext cx="199903" cy="188693"/>
          </a:xfrm>
          <a:prstGeom prst="rect">
            <a:avLst/>
          </a:prstGeom>
        </p:spPr>
      </p:pic>
      <p:pic>
        <p:nvPicPr>
          <p:cNvPr id="30" name="Picture 29" descr="Icon&#10;&#10;Description automatically generated">
            <a:extLst>
              <a:ext uri="{FF2B5EF4-FFF2-40B4-BE49-F238E27FC236}">
                <a16:creationId xmlns:a16="http://schemas.microsoft.com/office/drawing/2014/main" id="{9384CF70-48E3-4C67-A283-F6A7093B01A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3105" y="5246020"/>
            <a:ext cx="254315" cy="17409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DF86212-EB85-4283-8758-A71C5D71F44D}"/>
              </a:ext>
            </a:extLst>
          </p:cNvPr>
          <p:cNvSpPr txBox="1"/>
          <p:nvPr/>
        </p:nvSpPr>
        <p:spPr>
          <a:xfrm>
            <a:off x="1171510" y="6342016"/>
            <a:ext cx="1014473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 err="1"/>
              <a:t>Ewch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food.gov.uk/ratings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ganfod</a:t>
            </a:r>
            <a:r>
              <a:rPr lang="en-GB" sz="1100" dirty="0"/>
              <a:t> </a:t>
            </a:r>
            <a:r>
              <a:rPr lang="en-GB" sz="1100" dirty="0" err="1"/>
              <a:t>sgôr</a:t>
            </a:r>
            <a:r>
              <a:rPr lang="en-GB" sz="1100" dirty="0"/>
              <a:t> </a:t>
            </a:r>
            <a:r>
              <a:rPr lang="en-GB" sz="1100" dirty="0" err="1"/>
              <a:t>hylendid</a:t>
            </a:r>
            <a:r>
              <a:rPr lang="en-GB" sz="1100" dirty="0"/>
              <a:t> </a:t>
            </a:r>
            <a:r>
              <a:rPr lang="en-GB" sz="1100" dirty="0" err="1"/>
              <a:t>bwyd</a:t>
            </a:r>
            <a:r>
              <a:rPr lang="en-GB" sz="1100" dirty="0"/>
              <a:t> </a:t>
            </a:r>
            <a:r>
              <a:rPr lang="en-GB" sz="1100" dirty="0" err="1"/>
              <a:t>ein</a:t>
            </a:r>
            <a:r>
              <a:rPr lang="en-GB" sz="1100" dirty="0"/>
              <a:t> </a:t>
            </a:r>
            <a:r>
              <a:rPr lang="en-GB" sz="1100" dirty="0" err="1"/>
              <a:t>busnes</a:t>
            </a:r>
            <a:r>
              <a:rPr lang="en-GB" sz="1100" dirty="0"/>
              <a:t> neu </a:t>
            </a:r>
            <a:r>
              <a:rPr lang="en-GB" sz="1100" dirty="0" err="1"/>
              <a:t>gofynnwch</a:t>
            </a:r>
            <a:r>
              <a:rPr lang="en-GB" sz="1100" dirty="0"/>
              <a:t> </a:t>
            </a:r>
            <a:r>
              <a:rPr lang="en-GB" sz="1100" dirty="0" err="1"/>
              <a:t>inni</a:t>
            </a:r>
            <a:r>
              <a:rPr lang="en-GB" sz="1100" dirty="0"/>
              <a:t> </a:t>
            </a:r>
            <a:r>
              <a:rPr lang="en-GB" sz="1100" dirty="0" err="1"/>
              <a:t>beth</a:t>
            </a:r>
            <a:r>
              <a:rPr lang="en-GB" sz="1100" dirty="0"/>
              <a:t> </a:t>
            </a:r>
            <a:r>
              <a:rPr lang="en-GB" sz="1100" dirty="0" err="1"/>
              <a:t>yw</a:t>
            </a:r>
            <a:r>
              <a:rPr lang="en-GB" sz="1100" dirty="0"/>
              <a:t> </a:t>
            </a:r>
            <a:r>
              <a:rPr lang="en-GB" sz="1100" dirty="0" err="1"/>
              <a:t>ein</a:t>
            </a:r>
            <a:r>
              <a:rPr lang="en-GB" sz="1100" dirty="0"/>
              <a:t> </a:t>
            </a:r>
            <a:r>
              <a:rPr lang="en-GB" sz="1100" dirty="0" err="1"/>
              <a:t>sgôr</a:t>
            </a:r>
            <a:r>
              <a:rPr lang="en-GB" sz="1100" dirty="0"/>
              <a:t> </a:t>
            </a:r>
            <a:r>
              <a:rPr lang="en-GB" sz="1100" dirty="0" err="1"/>
              <a:t>hylendid</a:t>
            </a:r>
            <a:r>
              <a:rPr lang="en-GB" sz="1100" dirty="0"/>
              <a:t> </a:t>
            </a:r>
            <a:r>
              <a:rPr lang="en-GB" sz="1100" dirty="0" err="1"/>
              <a:t>bwyd</a:t>
            </a:r>
            <a:r>
              <a:rPr lang="en-GB" sz="1100" dirty="0"/>
              <a:t> </a:t>
            </a:r>
            <a:r>
              <a:rPr lang="en-GB" sz="1100" dirty="0" err="1"/>
              <a:t>wrth</a:t>
            </a:r>
            <a:r>
              <a:rPr lang="en-GB" sz="1100" dirty="0"/>
              <a:t> </a:t>
            </a:r>
            <a:r>
              <a:rPr lang="en-GB" sz="1100" dirty="0" err="1"/>
              <a:t>archebu</a:t>
            </a:r>
            <a:r>
              <a:rPr lang="en-GB" sz="1100" dirty="0"/>
              <a:t> / Go to food.gov.uk/ratings to find out the food hygiene rating of our business or ask us for our food hygiene rating when you order. </a:t>
            </a:r>
          </a:p>
        </p:txBody>
      </p:sp>
      <p:pic>
        <p:nvPicPr>
          <p:cNvPr id="32" name="Picture 31" descr="A bowl of soup with a spoon&#10;&#10;Description automatically generated with medium confidence">
            <a:extLst>
              <a:ext uri="{FF2B5EF4-FFF2-40B4-BE49-F238E27FC236}">
                <a16:creationId xmlns:a16="http://schemas.microsoft.com/office/drawing/2014/main" id="{6BD1E8BB-20EA-4E26-B2E3-E739F665A6CC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4809" y="1563483"/>
            <a:ext cx="1507380" cy="1402414"/>
          </a:xfrm>
          <a:prstGeom prst="rect">
            <a:avLst/>
          </a:prstGeom>
        </p:spPr>
      </p:pic>
      <p:pic>
        <p:nvPicPr>
          <p:cNvPr id="34" name="Picture 33" descr="A bowl of soup with a lemon slice on top&#10;&#10;Description automatically generated with medium confidence">
            <a:extLst>
              <a:ext uri="{FF2B5EF4-FFF2-40B4-BE49-F238E27FC236}">
                <a16:creationId xmlns:a16="http://schemas.microsoft.com/office/drawing/2014/main" id="{416AC4AF-1A89-480E-B3A9-19CDF6196C1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9916" y="3158828"/>
            <a:ext cx="1512273" cy="1402414"/>
          </a:xfrm>
          <a:prstGeom prst="rect">
            <a:avLst/>
          </a:prstGeom>
        </p:spPr>
      </p:pic>
      <p:pic>
        <p:nvPicPr>
          <p:cNvPr id="36" name="Picture 35" descr="A picture containing food, plate, dish, breakfast&#10;&#10;Description automatically generated">
            <a:extLst>
              <a:ext uri="{FF2B5EF4-FFF2-40B4-BE49-F238E27FC236}">
                <a16:creationId xmlns:a16="http://schemas.microsoft.com/office/drawing/2014/main" id="{22B1ADC2-1DB4-4958-93A1-0E2B7C62097D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6206" y="4711832"/>
            <a:ext cx="1515983" cy="1402413"/>
          </a:xfrm>
          <a:prstGeom prst="rect">
            <a:avLst/>
          </a:prstGeom>
        </p:spPr>
      </p:pic>
      <p:pic>
        <p:nvPicPr>
          <p:cNvPr id="38" name="Picture 37" descr="A plate with food on it&#10;&#10;Description automatically generated with medium confidence">
            <a:extLst>
              <a:ext uri="{FF2B5EF4-FFF2-40B4-BE49-F238E27FC236}">
                <a16:creationId xmlns:a16="http://schemas.microsoft.com/office/drawing/2014/main" id="{08D2BFF4-B399-4433-99C7-8A3217ED10A7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08261" y="1628996"/>
            <a:ext cx="1541039" cy="1420754"/>
          </a:xfrm>
          <a:prstGeom prst="rect">
            <a:avLst/>
          </a:prstGeom>
        </p:spPr>
      </p:pic>
      <p:pic>
        <p:nvPicPr>
          <p:cNvPr id="40" name="Picture 39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20C85316-1072-4AB4-A363-2B10BADEEBD3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04775" y="3140488"/>
            <a:ext cx="1544525" cy="1420754"/>
          </a:xfrm>
          <a:prstGeom prst="rect">
            <a:avLst/>
          </a:prstGeom>
        </p:spPr>
      </p:pic>
      <p:pic>
        <p:nvPicPr>
          <p:cNvPr id="42" name="Picture 41" descr="A plate of food&#10;&#10;Description automatically generated with low confidence">
            <a:extLst>
              <a:ext uri="{FF2B5EF4-FFF2-40B4-BE49-F238E27FC236}">
                <a16:creationId xmlns:a16="http://schemas.microsoft.com/office/drawing/2014/main" id="{ED53807B-9239-4826-9650-B8B4BB8FCE20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03286" y="4651979"/>
            <a:ext cx="1541031" cy="1486319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E2F444E0-4FF5-403F-B4BD-3536F0294010}"/>
              </a:ext>
            </a:extLst>
          </p:cNvPr>
          <p:cNvSpPr txBox="1"/>
          <p:nvPr/>
        </p:nvSpPr>
        <p:spPr>
          <a:xfrm rot="20849312">
            <a:off x="1294925" y="902882"/>
            <a:ext cx="141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Restaurant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9844B3A-0708-4ECB-AF92-7B7FD59B12A0}"/>
              </a:ext>
            </a:extLst>
          </p:cNvPr>
          <p:cNvSpPr txBox="1"/>
          <p:nvPr/>
        </p:nvSpPr>
        <p:spPr>
          <a:xfrm>
            <a:off x="7147115" y="124325"/>
            <a:ext cx="49030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This menu is available from </a:t>
            </a:r>
            <a:r>
              <a:rPr lang="en-GB" sz="1200" b="1" dirty="0"/>
              <a:t>Monday to Friday 17.00-22.00</a:t>
            </a:r>
            <a:r>
              <a:rPr lang="en-GB" sz="1200" dirty="0"/>
              <a:t> and </a:t>
            </a:r>
            <a:r>
              <a:rPr lang="en-GB" sz="1200" b="1" dirty="0"/>
              <a:t>Saturday and Sunday 19.00-22.00 </a:t>
            </a:r>
            <a:r>
              <a:rPr lang="en-GB" sz="1200" dirty="0"/>
              <a:t>on </a:t>
            </a:r>
            <a:r>
              <a:rPr lang="en-GB" sz="1200" b="1" dirty="0"/>
              <a:t>JustEat</a:t>
            </a:r>
            <a:r>
              <a:rPr lang="en-GB" sz="1200" dirty="0"/>
              <a:t> platform. </a:t>
            </a:r>
            <a:r>
              <a:rPr lang="en-GB" sz="1200" b="1" dirty="0"/>
              <a:t>No</a:t>
            </a:r>
            <a:r>
              <a:rPr lang="en-GB" sz="1200" dirty="0"/>
              <a:t> click and collect service and </a:t>
            </a:r>
            <a:r>
              <a:rPr lang="en-GB" sz="1200" b="1" dirty="0"/>
              <a:t>no</a:t>
            </a:r>
            <a:r>
              <a:rPr lang="en-GB" sz="1200" dirty="0"/>
              <a:t> cash.</a:t>
            </a:r>
          </a:p>
        </p:txBody>
      </p:sp>
      <p:pic>
        <p:nvPicPr>
          <p:cNvPr id="7" name="Picture 6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307E1A0C-CF0F-49FA-85DE-53677D4C9891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22399" y="719702"/>
            <a:ext cx="621918" cy="621918"/>
          </a:xfrm>
          <a:prstGeom prst="rect">
            <a:avLst/>
          </a:prstGeom>
        </p:spPr>
      </p:pic>
      <p:pic>
        <p:nvPicPr>
          <p:cNvPr id="14" name="Picture 13" descr="A red and white sign&#10;&#10;Description automatically generated with low confidence">
            <a:extLst>
              <a:ext uri="{FF2B5EF4-FFF2-40B4-BE49-F238E27FC236}">
                <a16:creationId xmlns:a16="http://schemas.microsoft.com/office/drawing/2014/main" id="{51617475-E863-49E4-B9EC-C6C833B10F27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70606" y="740550"/>
            <a:ext cx="624992" cy="624992"/>
          </a:xfrm>
          <a:prstGeom prst="rect">
            <a:avLst/>
          </a:prstGeom>
        </p:spPr>
      </p:pic>
      <p:pic>
        <p:nvPicPr>
          <p:cNvPr id="17" name="Picture 16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DA47F657-9279-4939-AABB-138E01F23DD8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96548" y="828408"/>
            <a:ext cx="1047257" cy="496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28321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7EC8B-F8A5-428D-ACCC-0E07337876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A12F2449-99DD-4C73-B216-A3535A39CC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0609" y="2254250"/>
            <a:ext cx="4268882" cy="3917950"/>
          </a:xfrm>
        </p:spPr>
      </p:pic>
      <p:pic>
        <p:nvPicPr>
          <p:cNvPr id="4" name="Picture 1" descr="Bright white natural marble texture pattern">
            <a:extLst>
              <a:ext uri="{FF2B5EF4-FFF2-40B4-BE49-F238E27FC236}">
                <a16:creationId xmlns:a16="http://schemas.microsoft.com/office/drawing/2014/main" id="{25536EE6-49D7-4B30-820B-401DCEC38B2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615" b="9116"/>
          <a:stretch/>
        </p:blipFill>
        <p:spPr>
          <a:xfrm>
            <a:off x="20" y="0"/>
            <a:ext cx="12191980" cy="685798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2132F57-C83B-43F2-8194-AE11ABC3FF1E}"/>
              </a:ext>
            </a:extLst>
          </p:cNvPr>
          <p:cNvSpPr txBox="1"/>
          <p:nvPr/>
        </p:nvSpPr>
        <p:spPr>
          <a:xfrm>
            <a:off x="461180" y="685799"/>
            <a:ext cx="3799490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r>
              <a:rPr lang="en-GB" sz="1600" dirty="0"/>
              <a:t>SIDES</a:t>
            </a:r>
          </a:p>
          <a:p>
            <a:endParaRPr lang="en-GB" sz="1600" dirty="0"/>
          </a:p>
          <a:p>
            <a:r>
              <a:rPr lang="en-GB" sz="1400" dirty="0"/>
              <a:t>- Seasonal Steamed Vegetables (mix of courgettes, carrots and sweet potatoes) </a:t>
            </a:r>
            <a:r>
              <a:rPr lang="en-GB" sz="1200" dirty="0"/>
              <a:t>8</a:t>
            </a:r>
          </a:p>
          <a:p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- Mixed Salad with honey dressing (wild rocket, red radicchio, lettuce and avocado) </a:t>
            </a:r>
            <a:r>
              <a:rPr lang="en-GB" sz="1200" dirty="0"/>
              <a:t>5</a:t>
            </a:r>
          </a:p>
          <a:p>
            <a:pPr marL="285750" indent="-285750">
              <a:buFontTx/>
              <a:buChar char="-"/>
            </a:pPr>
            <a:endParaRPr lang="en-GB" sz="1400" dirty="0"/>
          </a:p>
          <a:p>
            <a:pPr marL="285750" indent="-285750">
              <a:buFontTx/>
              <a:buChar char="-"/>
            </a:pPr>
            <a:endParaRPr lang="en-GB" sz="1400" dirty="0"/>
          </a:p>
          <a:p>
            <a:r>
              <a:rPr lang="en-GB" sz="1400" dirty="0"/>
              <a:t>- Aromatic Tomato Sauce (with garlic, onion, cayenne paprika, dried herbs) </a:t>
            </a:r>
            <a:r>
              <a:rPr lang="en-GB" sz="1200" dirty="0"/>
              <a:t>5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r>
              <a:rPr lang="en-GB" sz="1600" dirty="0"/>
              <a:t>DRINKS and BEVARAGE </a:t>
            </a:r>
          </a:p>
          <a:p>
            <a:endParaRPr lang="en-GB" sz="1400" dirty="0"/>
          </a:p>
          <a:p>
            <a:r>
              <a:rPr lang="en-GB" sz="1400" dirty="0"/>
              <a:t>Still and Sparkling water </a:t>
            </a:r>
            <a:r>
              <a:rPr lang="en-GB" sz="1200" dirty="0"/>
              <a:t>2/bottle</a:t>
            </a:r>
          </a:p>
          <a:p>
            <a:r>
              <a:rPr lang="en-GB" sz="1400" dirty="0"/>
              <a:t>Fresh Squeezed Orange Juice </a:t>
            </a:r>
            <a:r>
              <a:rPr lang="en-GB" sz="1200" dirty="0"/>
              <a:t>5/bottle</a:t>
            </a:r>
          </a:p>
          <a:p>
            <a:r>
              <a:rPr lang="en-GB" sz="1400" dirty="0"/>
              <a:t>Mint Lemonade </a:t>
            </a:r>
            <a:r>
              <a:rPr lang="en-GB" sz="1200" dirty="0"/>
              <a:t>3/bottle</a:t>
            </a:r>
          </a:p>
          <a:p>
            <a:endParaRPr lang="en-GB" sz="1400" dirty="0"/>
          </a:p>
          <a:p>
            <a:endParaRPr lang="en-GB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F351D3D-3EB5-45C4-8502-4443BAC74D79}"/>
              </a:ext>
            </a:extLst>
          </p:cNvPr>
          <p:cNvCxnSpPr/>
          <p:nvPr/>
        </p:nvCxnSpPr>
        <p:spPr>
          <a:xfrm>
            <a:off x="6085490" y="485448"/>
            <a:ext cx="0" cy="45404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D85D5883-4B89-488B-848D-6AEEC3D78891}"/>
              </a:ext>
            </a:extLst>
          </p:cNvPr>
          <p:cNvSpPr txBox="1"/>
          <p:nvPr/>
        </p:nvSpPr>
        <p:spPr>
          <a:xfrm>
            <a:off x="6507060" y="4263044"/>
            <a:ext cx="490306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WINE LIST</a:t>
            </a:r>
          </a:p>
          <a:p>
            <a:endParaRPr lang="en-GB" sz="1400" dirty="0"/>
          </a:p>
          <a:p>
            <a:r>
              <a:rPr lang="en-GB" sz="1400" dirty="0"/>
              <a:t>Conundrum Sparkling (Blanc de Blanc) </a:t>
            </a:r>
            <a:r>
              <a:rPr lang="en-GB" sz="1200" dirty="0"/>
              <a:t>22/bottle</a:t>
            </a:r>
            <a:endParaRPr lang="it-IT" sz="1200" b="0" i="0" dirty="0">
              <a:effectLst/>
            </a:endParaRPr>
          </a:p>
          <a:p>
            <a:r>
              <a:rPr lang="it-IT" sz="1400" dirty="0"/>
              <a:t>Domaine Nathalie et Gilles Fevre Chablis 2019 </a:t>
            </a:r>
            <a:r>
              <a:rPr lang="it-IT" sz="1200" dirty="0"/>
              <a:t>17/bottle</a:t>
            </a:r>
          </a:p>
          <a:p>
            <a:r>
              <a:rPr lang="it-IT" sz="1400" dirty="0"/>
              <a:t>Juan Gil Moscatel Seco 2019 </a:t>
            </a:r>
            <a:r>
              <a:rPr lang="it-IT" sz="1200" dirty="0"/>
              <a:t>15/bottle</a:t>
            </a:r>
            <a:endParaRPr lang="en-GB" sz="1200" dirty="0"/>
          </a:p>
          <a:p>
            <a:endParaRPr lang="en-GB" dirty="0"/>
          </a:p>
        </p:txBody>
      </p:sp>
      <p:pic>
        <p:nvPicPr>
          <p:cNvPr id="8" name="Picture 7" descr="A picture containing text, clipart, screenshot&#10;&#10;Description automatically generated">
            <a:extLst>
              <a:ext uri="{FF2B5EF4-FFF2-40B4-BE49-F238E27FC236}">
                <a16:creationId xmlns:a16="http://schemas.microsoft.com/office/drawing/2014/main" id="{D816143D-06F8-4ECD-978F-0FA45A96A15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98124" y="5630009"/>
            <a:ext cx="1206422" cy="59005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E51D9BF-CD1F-49F8-BBAB-04991F72AA35}"/>
              </a:ext>
            </a:extLst>
          </p:cNvPr>
          <p:cNvSpPr txBox="1"/>
          <p:nvPr/>
        </p:nvSpPr>
        <p:spPr>
          <a:xfrm>
            <a:off x="1171510" y="6342016"/>
            <a:ext cx="1014473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 err="1"/>
              <a:t>Ewch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food.gov.uk/ratings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ganfod</a:t>
            </a:r>
            <a:r>
              <a:rPr lang="en-GB" sz="1100" dirty="0"/>
              <a:t> </a:t>
            </a:r>
            <a:r>
              <a:rPr lang="en-GB" sz="1100" dirty="0" err="1"/>
              <a:t>sgôr</a:t>
            </a:r>
            <a:r>
              <a:rPr lang="en-GB" sz="1100" dirty="0"/>
              <a:t> </a:t>
            </a:r>
            <a:r>
              <a:rPr lang="en-GB" sz="1100" dirty="0" err="1"/>
              <a:t>hylendid</a:t>
            </a:r>
            <a:r>
              <a:rPr lang="en-GB" sz="1100" dirty="0"/>
              <a:t> </a:t>
            </a:r>
            <a:r>
              <a:rPr lang="en-GB" sz="1100" dirty="0" err="1"/>
              <a:t>bwyd</a:t>
            </a:r>
            <a:r>
              <a:rPr lang="en-GB" sz="1100" dirty="0"/>
              <a:t> </a:t>
            </a:r>
            <a:r>
              <a:rPr lang="en-GB" sz="1100" dirty="0" err="1"/>
              <a:t>ein</a:t>
            </a:r>
            <a:r>
              <a:rPr lang="en-GB" sz="1100" dirty="0"/>
              <a:t> </a:t>
            </a:r>
            <a:r>
              <a:rPr lang="en-GB" sz="1100" dirty="0" err="1"/>
              <a:t>busnes</a:t>
            </a:r>
            <a:r>
              <a:rPr lang="en-GB" sz="1100" dirty="0"/>
              <a:t> neu </a:t>
            </a:r>
            <a:r>
              <a:rPr lang="en-GB" sz="1100" dirty="0" err="1"/>
              <a:t>gofynnwch</a:t>
            </a:r>
            <a:r>
              <a:rPr lang="en-GB" sz="1100" dirty="0"/>
              <a:t> </a:t>
            </a:r>
            <a:r>
              <a:rPr lang="en-GB" sz="1100" dirty="0" err="1"/>
              <a:t>inni</a:t>
            </a:r>
            <a:r>
              <a:rPr lang="en-GB" sz="1100" dirty="0"/>
              <a:t> </a:t>
            </a:r>
            <a:r>
              <a:rPr lang="en-GB" sz="1100" dirty="0" err="1"/>
              <a:t>beth</a:t>
            </a:r>
            <a:r>
              <a:rPr lang="en-GB" sz="1100" dirty="0"/>
              <a:t> </a:t>
            </a:r>
            <a:r>
              <a:rPr lang="en-GB" sz="1100" dirty="0" err="1"/>
              <a:t>yw</a:t>
            </a:r>
            <a:r>
              <a:rPr lang="en-GB" sz="1100" dirty="0"/>
              <a:t> </a:t>
            </a:r>
            <a:r>
              <a:rPr lang="en-GB" sz="1100" dirty="0" err="1"/>
              <a:t>ein</a:t>
            </a:r>
            <a:r>
              <a:rPr lang="en-GB" sz="1100" dirty="0"/>
              <a:t> </a:t>
            </a:r>
            <a:r>
              <a:rPr lang="en-GB" sz="1100" dirty="0" err="1"/>
              <a:t>sgôr</a:t>
            </a:r>
            <a:r>
              <a:rPr lang="en-GB" sz="1100" dirty="0"/>
              <a:t> </a:t>
            </a:r>
            <a:r>
              <a:rPr lang="en-GB" sz="1100" dirty="0" err="1"/>
              <a:t>hylendid</a:t>
            </a:r>
            <a:r>
              <a:rPr lang="en-GB" sz="1100" dirty="0"/>
              <a:t> </a:t>
            </a:r>
            <a:r>
              <a:rPr lang="en-GB" sz="1100" dirty="0" err="1"/>
              <a:t>bwyd</a:t>
            </a:r>
            <a:r>
              <a:rPr lang="en-GB" sz="1100" dirty="0"/>
              <a:t> </a:t>
            </a:r>
            <a:r>
              <a:rPr lang="en-GB" sz="1100" dirty="0" err="1"/>
              <a:t>wrth</a:t>
            </a:r>
            <a:r>
              <a:rPr lang="en-GB" sz="1100" dirty="0"/>
              <a:t> </a:t>
            </a:r>
            <a:r>
              <a:rPr lang="en-GB" sz="1100" dirty="0" err="1"/>
              <a:t>archebu</a:t>
            </a:r>
            <a:r>
              <a:rPr lang="en-GB" sz="1100" dirty="0"/>
              <a:t> / Go to food.gov.uk/ratings to find out the food hygiene rating of our business or ask us for our food hygiene rating when you order.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5D390F5-DA5C-4F8A-B8FA-5669B4226B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1281" y="696399"/>
            <a:ext cx="1032640" cy="94774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A34DE24-CBB9-4AE1-99DD-0DACC1AA947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6541" y="1955139"/>
            <a:ext cx="1057060" cy="947749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336AED27-39CE-4F69-8969-3C620093F95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6541" y="3219531"/>
            <a:ext cx="1080261" cy="99369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D17158D-9EEC-432D-B4EB-052802EA72C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65247" y="642714"/>
            <a:ext cx="1082700" cy="993694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D55EFDF0-60F7-4FCF-B242-A01B258466C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71343" y="1909194"/>
            <a:ext cx="1070508" cy="993694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DE724568-5D18-4C98-9109-7EE0A9803B9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62898" y="3175674"/>
            <a:ext cx="1027988" cy="947749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361E00B4-A03A-4668-8CE0-0E96E0F05692}"/>
              </a:ext>
            </a:extLst>
          </p:cNvPr>
          <p:cNvSpPr txBox="1"/>
          <p:nvPr/>
        </p:nvSpPr>
        <p:spPr>
          <a:xfrm flipH="1">
            <a:off x="6519345" y="827153"/>
            <a:ext cx="424354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DESSERT</a:t>
            </a:r>
          </a:p>
          <a:p>
            <a:endParaRPr lang="en-GB" sz="1400" dirty="0"/>
          </a:p>
          <a:p>
            <a:pPr marL="285750" indent="-285750">
              <a:buFontTx/>
              <a:buChar char="-"/>
            </a:pPr>
            <a:r>
              <a:rPr lang="en-GB" sz="1400" dirty="0"/>
              <a:t>Homemade Raspberry Peach Crumb Cake </a:t>
            </a:r>
            <a:r>
              <a:rPr lang="en-GB" sz="1200" dirty="0"/>
              <a:t>10/slice</a:t>
            </a:r>
          </a:p>
          <a:p>
            <a:r>
              <a:rPr lang="en-GB" sz="1400" dirty="0"/>
              <a:t>This dessert goes well with Juan Gil Moscatel 2019 Wine.</a:t>
            </a:r>
          </a:p>
          <a:p>
            <a:endParaRPr lang="en-GB" sz="1400" dirty="0"/>
          </a:p>
          <a:p>
            <a:endParaRPr lang="en-GB" sz="1400" dirty="0"/>
          </a:p>
          <a:p>
            <a:pPr marL="285750" indent="-285750">
              <a:buFontTx/>
              <a:buChar char="-"/>
            </a:pPr>
            <a:r>
              <a:rPr lang="en-GB" sz="1400" dirty="0"/>
              <a:t>Chef’s Frangipane Cake </a:t>
            </a:r>
            <a:r>
              <a:rPr lang="en-GB" sz="1200" dirty="0"/>
              <a:t>12/slice</a:t>
            </a:r>
          </a:p>
          <a:p>
            <a:pPr marL="285750" indent="-285750">
              <a:buFontTx/>
              <a:buChar char="-"/>
            </a:pPr>
            <a:endParaRPr lang="en-GB" sz="1400" dirty="0"/>
          </a:p>
          <a:p>
            <a:pPr marL="285750" indent="-285750">
              <a:buFontTx/>
              <a:buChar char="-"/>
            </a:pPr>
            <a:endParaRPr lang="en-GB" sz="1400" dirty="0"/>
          </a:p>
          <a:p>
            <a:pPr marL="285750" indent="-285750">
              <a:buFontTx/>
              <a:buChar char="-"/>
            </a:pPr>
            <a:endParaRPr lang="en-GB" sz="1400" dirty="0"/>
          </a:p>
          <a:p>
            <a:pPr marL="285750" indent="-285750">
              <a:buFontTx/>
              <a:buChar char="-"/>
            </a:pPr>
            <a:endParaRPr lang="en-GB" sz="1400" dirty="0"/>
          </a:p>
          <a:p>
            <a:pPr marL="285750" indent="-285750">
              <a:buFontTx/>
              <a:buChar char="-"/>
            </a:pPr>
            <a:r>
              <a:rPr lang="en-GB" sz="1400" dirty="0"/>
              <a:t>Locally Sourced Rhubarb Swiss Roll </a:t>
            </a:r>
            <a:r>
              <a:rPr lang="en-GB" sz="1200" dirty="0"/>
              <a:t>11/slice</a:t>
            </a:r>
            <a:endParaRPr lang="en-GB" sz="1400" dirty="0"/>
          </a:p>
          <a:p>
            <a:endParaRPr lang="en-GB" sz="14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97F0F38-EADB-4578-92E3-9289D2452D0E}"/>
              </a:ext>
            </a:extLst>
          </p:cNvPr>
          <p:cNvSpPr txBox="1"/>
          <p:nvPr/>
        </p:nvSpPr>
        <p:spPr>
          <a:xfrm>
            <a:off x="4535740" y="5556244"/>
            <a:ext cx="30994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Address: </a:t>
            </a:r>
            <a:r>
              <a:rPr lang="en-GB" sz="1200" i="0" strike="noStrike" dirty="0">
                <a:effectLst/>
              </a:rPr>
              <a:t>Unit </a:t>
            </a:r>
            <a:r>
              <a:rPr lang="en-GB" sz="1200" dirty="0"/>
              <a:t>Q</a:t>
            </a:r>
            <a:r>
              <a:rPr lang="en-GB" sz="1200" i="0" strike="noStrike" dirty="0">
                <a:effectLst/>
              </a:rPr>
              <a:t> Meridian Wharf Trawler Road, Swansea SA1 1LB Wales</a:t>
            </a:r>
          </a:p>
          <a:p>
            <a:pPr algn="ctr"/>
            <a:r>
              <a:rPr lang="en-GB" sz="1200" dirty="0"/>
              <a:t>Contact details: </a:t>
            </a:r>
            <a:r>
              <a:rPr lang="en-GB" sz="1200" i="0" strike="noStrike" dirty="0">
                <a:effectLst/>
              </a:rPr>
              <a:t>1792 464047</a:t>
            </a:r>
            <a:endParaRPr lang="en-GB" sz="1200" dirty="0"/>
          </a:p>
        </p:txBody>
      </p:sp>
      <p:pic>
        <p:nvPicPr>
          <p:cNvPr id="21" name="Picture 20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9AEA9013-7257-4BC7-B294-36D20403FF3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9650" y="5635190"/>
            <a:ext cx="621918" cy="621918"/>
          </a:xfrm>
          <a:prstGeom prst="rect">
            <a:avLst/>
          </a:prstGeom>
        </p:spPr>
      </p:pic>
      <p:pic>
        <p:nvPicPr>
          <p:cNvPr id="23" name="Picture 22" descr="A red and white sign&#10;&#10;Description automatically generated with low confidence">
            <a:extLst>
              <a:ext uri="{FF2B5EF4-FFF2-40B4-BE49-F238E27FC236}">
                <a16:creationId xmlns:a16="http://schemas.microsoft.com/office/drawing/2014/main" id="{801E54A8-2C2A-495E-955D-770A017E0B7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8163" y="5632116"/>
            <a:ext cx="624992" cy="624992"/>
          </a:xfrm>
          <a:prstGeom prst="rect">
            <a:avLst/>
          </a:prstGeom>
        </p:spPr>
      </p:pic>
      <p:pic>
        <p:nvPicPr>
          <p:cNvPr id="26" name="Picture 25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36EAD158-FAC0-4022-834B-1F6D34A87D68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411" y="5696543"/>
            <a:ext cx="1047257" cy="496138"/>
          </a:xfrm>
          <a:prstGeom prst="rect">
            <a:avLst/>
          </a:prstGeom>
        </p:spPr>
      </p:pic>
      <p:pic>
        <p:nvPicPr>
          <p:cNvPr id="10" name="Picture 9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0061929A-8554-4D67-9A06-D1F5C23F91BB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7228" y="1791644"/>
            <a:ext cx="276281" cy="265756"/>
          </a:xfrm>
          <a:prstGeom prst="rect">
            <a:avLst/>
          </a:prstGeom>
        </p:spPr>
      </p:pic>
      <p:pic>
        <p:nvPicPr>
          <p:cNvPr id="13" name="Picture 12" descr="Icon&#10;&#10;Description automatically generated">
            <a:extLst>
              <a:ext uri="{FF2B5EF4-FFF2-40B4-BE49-F238E27FC236}">
                <a16:creationId xmlns:a16="http://schemas.microsoft.com/office/drawing/2014/main" id="{0A100BFC-0CDA-417A-B082-B2BA92B387D9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959" y="1798391"/>
            <a:ext cx="323719" cy="221606"/>
          </a:xfrm>
          <a:prstGeom prst="rect">
            <a:avLst/>
          </a:prstGeom>
        </p:spPr>
      </p:pic>
      <p:pic>
        <p:nvPicPr>
          <p:cNvPr id="17" name="Picture 16" descr="A picture containing icon&#10;&#10;Description automatically generated">
            <a:extLst>
              <a:ext uri="{FF2B5EF4-FFF2-40B4-BE49-F238E27FC236}">
                <a16:creationId xmlns:a16="http://schemas.microsoft.com/office/drawing/2014/main" id="{39E193DB-A83C-47D2-84F5-746DBAF0D35D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8441" y="2652419"/>
            <a:ext cx="295068" cy="242292"/>
          </a:xfrm>
          <a:prstGeom prst="rect">
            <a:avLst/>
          </a:prstGeom>
        </p:spPr>
      </p:pic>
      <p:pic>
        <p:nvPicPr>
          <p:cNvPr id="28" name="Picture 27" descr="A picture containing clipart&#10;&#10;Description automatically generated">
            <a:extLst>
              <a:ext uri="{FF2B5EF4-FFF2-40B4-BE49-F238E27FC236}">
                <a16:creationId xmlns:a16="http://schemas.microsoft.com/office/drawing/2014/main" id="{09D60528-4B62-4530-A7A2-0A6493E651A4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3509" y="2660596"/>
            <a:ext cx="275877" cy="242292"/>
          </a:xfrm>
          <a:prstGeom prst="rect">
            <a:avLst/>
          </a:prstGeom>
        </p:spPr>
      </p:pic>
      <p:pic>
        <p:nvPicPr>
          <p:cNvPr id="30" name="Picture 29" descr="A picture containing clipart&#10;&#10;Description automatically generated">
            <a:extLst>
              <a:ext uri="{FF2B5EF4-FFF2-40B4-BE49-F238E27FC236}">
                <a16:creationId xmlns:a16="http://schemas.microsoft.com/office/drawing/2014/main" id="{EABDFC05-30D3-44D5-B47D-F9D123749102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5986" y="3766636"/>
            <a:ext cx="275877" cy="242292"/>
          </a:xfrm>
          <a:prstGeom prst="rect">
            <a:avLst/>
          </a:prstGeom>
        </p:spPr>
      </p:pic>
      <p:pic>
        <p:nvPicPr>
          <p:cNvPr id="32" name="Picture 31" descr="Icon&#10;&#10;Description automatically generated">
            <a:extLst>
              <a:ext uri="{FF2B5EF4-FFF2-40B4-BE49-F238E27FC236}">
                <a16:creationId xmlns:a16="http://schemas.microsoft.com/office/drawing/2014/main" id="{923239AB-7350-4D65-A99D-17FE729D24C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9587" y="3776275"/>
            <a:ext cx="323719" cy="221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7363270"/>
      </p:ext>
    </p:extLst>
  </p:cSld>
  <p:clrMapOvr>
    <a:masterClrMapping/>
  </p:clrMapOvr>
</p:sld>
</file>

<file path=ppt/theme/theme1.xml><?xml version="1.0" encoding="utf-8"?>
<a:theme xmlns:a="http://schemas.openxmlformats.org/drawingml/2006/main" name="ClassicFrameVTI">
  <a:themeElements>
    <a:clrScheme name="AnalogousFromLightSeedLeftStep">
      <a:dk1>
        <a:srgbClr val="000000"/>
      </a:dk1>
      <a:lt1>
        <a:srgbClr val="FFFFFF"/>
      </a:lt1>
      <a:dk2>
        <a:srgbClr val="242841"/>
      </a:dk2>
      <a:lt2>
        <a:srgbClr val="E8E7E2"/>
      </a:lt2>
      <a:accent1>
        <a:srgbClr val="969DC6"/>
      </a:accent1>
      <a:accent2>
        <a:srgbClr val="7FA0BA"/>
      </a:accent2>
      <a:accent3>
        <a:srgbClr val="83ABAC"/>
      </a:accent3>
      <a:accent4>
        <a:srgbClr val="76AD98"/>
      </a:accent4>
      <a:accent5>
        <a:srgbClr val="84AE8C"/>
      </a:accent5>
      <a:accent6>
        <a:srgbClr val="85B078"/>
      </a:accent6>
      <a:hlink>
        <a:srgbClr val="8B8354"/>
      </a:hlink>
      <a:folHlink>
        <a:srgbClr val="7F7F7F"/>
      </a:folHlink>
    </a:clrScheme>
    <a:fontScheme name="Goudy and Gill Sans">
      <a:majorFont>
        <a:latin typeface="Goudy Old Style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FrameVTI" id="{4FA2A165-EC65-4FB0-B019-8C8876A1D8E3}" vid="{9D78F1F1-8226-42FD-A1A3-975EDF6D60F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584</TotalTime>
  <Words>452</Words>
  <Application>Microsoft Office PowerPoint</Application>
  <PresentationFormat>Widescreen</PresentationFormat>
  <Paragraphs>75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Algerian</vt:lpstr>
      <vt:lpstr>Arial</vt:lpstr>
      <vt:lpstr>Castellar</vt:lpstr>
      <vt:lpstr>Gill Sans MT</vt:lpstr>
      <vt:lpstr>Goudy Old Style</vt:lpstr>
      <vt:lpstr>Wingdings</vt:lpstr>
      <vt:lpstr>ClassicFrameVTI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Ancuta Andreea Chiriac (2022583)</dc:creator>
  <cp:lastModifiedBy>Ancuta Andreea Chiriac (2022583)</cp:lastModifiedBy>
  <cp:revision>24</cp:revision>
  <dcterms:created xsi:type="dcterms:W3CDTF">2021-10-19T11:22:32Z</dcterms:created>
  <dcterms:modified xsi:type="dcterms:W3CDTF">2021-11-02T09:19:41Z</dcterms:modified>
</cp:coreProperties>
</file>