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bib Ullah Khan (2426594)" userId="aac7b809-7775-4441-9348-d4afad292a65" providerId="ADAL" clId="{8EF00BF8-1459-47D7-811E-9571581BE2CC}"/>
    <pc:docChg chg="modSld">
      <pc:chgData name="Habib Ullah Khan (2426594)" userId="aac7b809-7775-4441-9348-d4afad292a65" providerId="ADAL" clId="{8EF00BF8-1459-47D7-811E-9571581BE2CC}" dt="2025-11-15T22:36:01.605" v="57" actId="20577"/>
      <pc:docMkLst>
        <pc:docMk/>
      </pc:docMkLst>
      <pc:sldChg chg="modSp mod">
        <pc:chgData name="Habib Ullah Khan (2426594)" userId="aac7b809-7775-4441-9348-d4afad292a65" providerId="ADAL" clId="{8EF00BF8-1459-47D7-811E-9571581BE2CC}" dt="2025-11-15T22:36:01.605" v="57" actId="20577"/>
        <pc:sldMkLst>
          <pc:docMk/>
          <pc:sldMk cId="4214608272" sldId="262"/>
        </pc:sldMkLst>
        <pc:spChg chg="mod">
          <ac:chgData name="Habib Ullah Khan (2426594)" userId="aac7b809-7775-4441-9348-d4afad292a65" providerId="ADAL" clId="{8EF00BF8-1459-47D7-811E-9571581BE2CC}" dt="2025-11-15T22:36:01.605" v="57" actId="20577"/>
          <ac:spMkLst>
            <pc:docMk/>
            <pc:sldMk cId="4214608272" sldId="262"/>
            <ac:spMk id="3" creationId="{0EAC8368-7BB7-0EF5-24AA-30DBEDE8CCE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11/15/2025</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64940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11/15/2025</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78465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11/15/2025</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555850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11/15/2025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45549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11/15/2025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621454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11/15/2025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31795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11/15/2025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128798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11/15/2025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639820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11/15/2025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26140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11/15/2025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878390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11/15/2025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57087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11/15/2025</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63238117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2F82AA70-2650-7772-ABB1-DAEE18C5D1F7}"/>
              </a:ext>
            </a:extLst>
          </p:cNvPr>
          <p:cNvPicPr>
            <a:picLocks noChangeAspect="1"/>
          </p:cNvPicPr>
          <p:nvPr/>
        </p:nvPicPr>
        <p:blipFill>
          <a:blip r:embed="rId2">
            <a:alphaModFix amt="40000"/>
          </a:blip>
          <a:srcRect l="2303" r="8831"/>
          <a:stretch>
            <a:fillRect/>
          </a:stretch>
        </p:blipFill>
        <p:spPr>
          <a:xfrm>
            <a:off x="20" y="10"/>
            <a:ext cx="12188932" cy="6857990"/>
          </a:xfrm>
          <a:prstGeom prst="rect">
            <a:avLst/>
          </a:prstGeom>
        </p:spPr>
      </p:pic>
      <p:sp>
        <p:nvSpPr>
          <p:cNvPr id="2" name="Title 1">
            <a:extLst>
              <a:ext uri="{FF2B5EF4-FFF2-40B4-BE49-F238E27FC236}">
                <a16:creationId xmlns:a16="http://schemas.microsoft.com/office/drawing/2014/main" id="{895155CA-ABCE-EB3B-608C-0566964697AE}"/>
              </a:ext>
            </a:extLst>
          </p:cNvPr>
          <p:cNvSpPr>
            <a:spLocks noGrp="1"/>
          </p:cNvSpPr>
          <p:nvPr>
            <p:ph type="ctrTitle"/>
          </p:nvPr>
        </p:nvSpPr>
        <p:spPr>
          <a:xfrm>
            <a:off x="1549199" y="750477"/>
            <a:ext cx="9090476" cy="1081484"/>
          </a:xfrm>
        </p:spPr>
        <p:txBody>
          <a:bodyPr anchor="b">
            <a:normAutofit fontScale="90000"/>
          </a:bodyPr>
          <a:lstStyle/>
          <a:p>
            <a:pPr algn="ctr"/>
            <a:r>
              <a:rPr lang="en-GB">
                <a:solidFill>
                  <a:srgbClr val="FFFFFF"/>
                </a:solidFill>
              </a:rPr>
              <a:t>Title: Individual  PowerPoint Presentation Assignment 1</a:t>
            </a:r>
            <a:endParaRPr lang="en-GB" dirty="0">
              <a:solidFill>
                <a:srgbClr val="FFFFFF"/>
              </a:solidFill>
            </a:endParaRPr>
          </a:p>
        </p:txBody>
      </p:sp>
      <p:sp>
        <p:nvSpPr>
          <p:cNvPr id="3" name="Subtitle 2">
            <a:extLst>
              <a:ext uri="{FF2B5EF4-FFF2-40B4-BE49-F238E27FC236}">
                <a16:creationId xmlns:a16="http://schemas.microsoft.com/office/drawing/2014/main" id="{F750D64D-C5A0-41AB-B242-DE0D8AFFE1DC}"/>
              </a:ext>
            </a:extLst>
          </p:cNvPr>
          <p:cNvSpPr>
            <a:spLocks noGrp="1"/>
          </p:cNvSpPr>
          <p:nvPr>
            <p:ph type="subTitle" idx="1"/>
          </p:nvPr>
        </p:nvSpPr>
        <p:spPr>
          <a:xfrm>
            <a:off x="2994320" y="2273573"/>
            <a:ext cx="6190895" cy="3498773"/>
          </a:xfrm>
        </p:spPr>
        <p:txBody>
          <a:bodyPr anchor="t">
            <a:normAutofit fontScale="92500" lnSpcReduction="10000"/>
          </a:bodyPr>
          <a:lstStyle/>
          <a:p>
            <a:pPr algn="ctr"/>
            <a:r>
              <a:rPr lang="en-GB">
                <a:solidFill>
                  <a:srgbClr val="FFFFFF"/>
                </a:solidFill>
                <a:latin typeface="Arial" panose="020B0604020202020204" pitchFamily="34" charset="0"/>
                <a:cs typeface="Arial" panose="020B0604020202020204" pitchFamily="34" charset="0"/>
              </a:rPr>
              <a:t>Module Name: </a:t>
            </a:r>
            <a:r>
              <a:rPr lang="en-GB">
                <a:solidFill>
                  <a:schemeClr val="bg2"/>
                </a:solidFill>
                <a:latin typeface="Arial" panose="020B0604020202020204" pitchFamily="34" charset="0"/>
                <a:cs typeface="Arial" panose="020B0604020202020204" pitchFamily="34" charset="0"/>
              </a:rPr>
              <a:t>Psychology in Health and Social Care</a:t>
            </a:r>
            <a:br>
              <a:rPr lang="en-GB">
                <a:solidFill>
                  <a:schemeClr val="bg2"/>
                </a:solidFill>
                <a:latin typeface="Arial" panose="020B0604020202020204" pitchFamily="34" charset="0"/>
                <a:cs typeface="Arial" panose="020B0604020202020204" pitchFamily="34" charset="0"/>
              </a:rPr>
            </a:br>
            <a:endParaRPr lang="en-GB">
              <a:solidFill>
                <a:schemeClr val="bg2"/>
              </a:solidFill>
              <a:latin typeface="Arial" panose="020B0604020202020204" pitchFamily="34" charset="0"/>
              <a:cs typeface="Arial" panose="020B0604020202020204" pitchFamily="34" charset="0"/>
            </a:endParaRPr>
          </a:p>
          <a:p>
            <a:pPr algn="ctr"/>
            <a:r>
              <a:rPr lang="en-GB">
                <a:solidFill>
                  <a:schemeClr val="bg1"/>
                </a:solidFill>
              </a:rPr>
              <a:t>Module Code: LCHS4010</a:t>
            </a:r>
            <a:br>
              <a:rPr lang="en-GB">
                <a:solidFill>
                  <a:schemeClr val="bg1"/>
                </a:solidFill>
              </a:rPr>
            </a:br>
            <a:br>
              <a:rPr lang="en-GB">
                <a:solidFill>
                  <a:schemeClr val="bg1"/>
                </a:solidFill>
              </a:rPr>
            </a:br>
            <a:r>
              <a:rPr lang="en-GB">
                <a:solidFill>
                  <a:schemeClr val="bg1"/>
                </a:solidFill>
              </a:rPr>
              <a:t>Lecturer Name: Peace Ukachukwu</a:t>
            </a:r>
            <a:br>
              <a:rPr lang="en-GB">
                <a:solidFill>
                  <a:schemeClr val="bg1"/>
                </a:solidFill>
              </a:rPr>
            </a:br>
            <a:br>
              <a:rPr lang="en-GB">
                <a:solidFill>
                  <a:schemeClr val="bg1"/>
                </a:solidFill>
              </a:rPr>
            </a:br>
            <a:r>
              <a:rPr lang="en-GB">
                <a:solidFill>
                  <a:schemeClr val="bg1"/>
                </a:solidFill>
              </a:rPr>
              <a:t>Student Name: Habib Ullah Khan</a:t>
            </a:r>
            <a:br>
              <a:rPr lang="en-GB">
                <a:solidFill>
                  <a:schemeClr val="bg1"/>
                </a:solidFill>
              </a:rPr>
            </a:br>
            <a:br>
              <a:rPr lang="en-GB">
                <a:solidFill>
                  <a:schemeClr val="bg1"/>
                </a:solidFill>
              </a:rPr>
            </a:br>
            <a:r>
              <a:rPr lang="en-GB">
                <a:solidFill>
                  <a:schemeClr val="bg1"/>
                </a:solidFill>
              </a:rPr>
              <a:t>Student ID: 2426594</a:t>
            </a:r>
            <a:br>
              <a:rPr lang="en-GB">
                <a:solidFill>
                  <a:schemeClr val="bg1"/>
                </a:solidFill>
              </a:rPr>
            </a:br>
            <a:br>
              <a:rPr lang="en-GB">
                <a:solidFill>
                  <a:schemeClr val="bg1"/>
                </a:solidFill>
              </a:rPr>
            </a:br>
            <a:r>
              <a:rPr lang="en-GB">
                <a:solidFill>
                  <a:schemeClr val="bg1"/>
                </a:solidFill>
              </a:rPr>
              <a:t>Date Of Submission: 15/11/25</a:t>
            </a:r>
            <a:endParaRPr lang="en-GB" dirty="0">
              <a:solidFill>
                <a:schemeClr val="bg1"/>
              </a:solidFill>
            </a:endParaRPr>
          </a:p>
        </p:txBody>
      </p:sp>
      <p:sp>
        <p:nvSpPr>
          <p:cNvPr id="11" name="Freeform: Shape 1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21" name="Freeform: Shape 2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71673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BE0B8-CC25-FB40-3F01-CDB55D9D85B0}"/>
              </a:ext>
            </a:extLst>
          </p:cNvPr>
          <p:cNvSpPr>
            <a:spLocks noGrp="1"/>
          </p:cNvSpPr>
          <p:nvPr>
            <p:ph type="title"/>
          </p:nvPr>
        </p:nvSpPr>
        <p:spPr/>
        <p:txBody>
          <a:bodyPr/>
          <a:lstStyle/>
          <a:p>
            <a:r>
              <a:rPr lang="en-GB" dirty="0"/>
              <a:t>Acknowledgement of AI</a:t>
            </a:r>
          </a:p>
        </p:txBody>
      </p:sp>
      <p:sp>
        <p:nvSpPr>
          <p:cNvPr id="3" name="Content Placeholder 2">
            <a:extLst>
              <a:ext uri="{FF2B5EF4-FFF2-40B4-BE49-F238E27FC236}">
                <a16:creationId xmlns:a16="http://schemas.microsoft.com/office/drawing/2014/main" id="{AC5A4224-D2F1-7FC8-5141-C5B9FECBF84B}"/>
              </a:ext>
            </a:extLst>
          </p:cNvPr>
          <p:cNvSpPr>
            <a:spLocks noGrp="1"/>
          </p:cNvSpPr>
          <p:nvPr>
            <p:ph idx="1"/>
          </p:nvPr>
        </p:nvSpPr>
        <p:spPr/>
        <p:txBody>
          <a:bodyPr>
            <a:normAutofit/>
          </a:bodyPr>
          <a:lstStyle/>
          <a:p>
            <a:r>
              <a:rPr lang="en-GB" sz="2800" dirty="0"/>
              <a:t>I did not use AI for this task.</a:t>
            </a:r>
          </a:p>
        </p:txBody>
      </p:sp>
    </p:spTree>
    <p:extLst>
      <p:ext uri="{BB962C8B-B14F-4D97-AF65-F5344CB8AC3E}">
        <p14:creationId xmlns:p14="http://schemas.microsoft.com/office/powerpoint/2010/main" val="3803278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67" name="Rectangle 1166">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081B25-2157-5CE1-1DDC-8BA37ECADC83}"/>
              </a:ext>
            </a:extLst>
          </p:cNvPr>
          <p:cNvSpPr>
            <a:spLocks noGrp="1"/>
          </p:cNvSpPr>
          <p:nvPr>
            <p:ph type="title"/>
          </p:nvPr>
        </p:nvSpPr>
        <p:spPr>
          <a:xfrm>
            <a:off x="556595" y="1084336"/>
            <a:ext cx="4767930" cy="1432962"/>
          </a:xfrm>
        </p:spPr>
        <p:txBody>
          <a:bodyPr>
            <a:normAutofit/>
          </a:bodyPr>
          <a:lstStyle/>
          <a:p>
            <a:r>
              <a:rPr lang="en-GB" dirty="0"/>
              <a:t>Piaget’s cognitive development theory</a:t>
            </a:r>
          </a:p>
        </p:txBody>
      </p:sp>
      <p:sp>
        <p:nvSpPr>
          <p:cNvPr id="1168" name="Freeform: Shape 1032">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69"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170"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37"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171"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72"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73"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174"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175" name="Content Placeholder 2">
            <a:extLst>
              <a:ext uri="{FF2B5EF4-FFF2-40B4-BE49-F238E27FC236}">
                <a16:creationId xmlns:a16="http://schemas.microsoft.com/office/drawing/2014/main" id="{30FB4D2C-DD4E-DA29-A237-B431A1B67E77}"/>
              </a:ext>
            </a:extLst>
          </p:cNvPr>
          <p:cNvSpPr>
            <a:spLocks noGrp="1"/>
          </p:cNvSpPr>
          <p:nvPr>
            <p:ph idx="1"/>
          </p:nvPr>
        </p:nvSpPr>
        <p:spPr>
          <a:xfrm>
            <a:off x="16035" y="3039261"/>
            <a:ext cx="5948673" cy="4573053"/>
          </a:xfrm>
        </p:spPr>
        <p:txBody>
          <a:bodyPr>
            <a:noAutofit/>
          </a:bodyPr>
          <a:lstStyle/>
          <a:p>
            <a:r>
              <a:rPr lang="en-GB" sz="2400" dirty="0"/>
              <a:t>Piaget said that children think differently at different ages. He believed that children learn best when they explore the world around them. Their thinking slowly changes as they gain new experiences and make sense of what they see and do (Piaget, 1964; Berk, 2013).</a:t>
            </a:r>
          </a:p>
        </p:txBody>
      </p:sp>
      <p:pic>
        <p:nvPicPr>
          <p:cNvPr id="1026" name="Picture 2" descr="A person wearing glasses and a suit&#10;&#10;AI-generated content may be incorrect.">
            <a:extLst>
              <a:ext uri="{FF2B5EF4-FFF2-40B4-BE49-F238E27FC236}">
                <a16:creationId xmlns:a16="http://schemas.microsoft.com/office/drawing/2014/main" id="{D7AB36AF-9080-6F9F-1E36-C3DB1730E0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000" r="-1" b="22249"/>
          <a:stretch>
            <a:fillRect/>
          </a:stretch>
        </p:blipFill>
        <p:spPr bwMode="auto">
          <a:xfrm>
            <a:off x="5980742" y="565167"/>
            <a:ext cx="5654663" cy="5654663"/>
          </a:xfrm>
          <a:prstGeom prst="rect">
            <a:avLst/>
          </a:prstGeom>
          <a:noFill/>
          <a:extLst>
            <a:ext uri="{909E8E84-426E-40DD-AFC4-6F175D3DCCD1}">
              <a14:hiddenFill xmlns:a14="http://schemas.microsoft.com/office/drawing/2010/main">
                <a:solidFill>
                  <a:srgbClr val="FFFFFF"/>
                </a:solidFill>
              </a14:hiddenFill>
            </a:ext>
          </a:extLst>
        </p:spPr>
      </p:pic>
      <p:sp>
        <p:nvSpPr>
          <p:cNvPr id="1176" name="Freeform: Shape 1042">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77" name="Group 1176">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1178" name="Freeform: Shape 1045">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79" name="Freeform: Shape 1046">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80" name="Freeform: Shape 1047">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181"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182"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183"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184" name="Freeform: Shape 1051">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77301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03D8272-068E-C566-0B5E-825C1906A332}"/>
              </a:ext>
            </a:extLst>
          </p:cNvPr>
          <p:cNvSpPr>
            <a:spLocks noGrp="1"/>
          </p:cNvSpPr>
          <p:nvPr>
            <p:ph type="title"/>
          </p:nvPr>
        </p:nvSpPr>
        <p:spPr>
          <a:xfrm>
            <a:off x="525717" y="787068"/>
            <a:ext cx="5566263" cy="1455091"/>
          </a:xfrm>
        </p:spPr>
        <p:txBody>
          <a:bodyPr>
            <a:normAutofit/>
          </a:bodyPr>
          <a:lstStyle/>
          <a:p>
            <a:r>
              <a:rPr lang="en-GB" dirty="0"/>
              <a:t>Key Concepts of the Theory</a:t>
            </a:r>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CB593DC0-96AD-B656-DB76-F26C9F26D563}"/>
              </a:ext>
            </a:extLst>
          </p:cNvPr>
          <p:cNvSpPr>
            <a:spLocks noGrp="1"/>
          </p:cNvSpPr>
          <p:nvPr>
            <p:ph idx="1"/>
          </p:nvPr>
        </p:nvSpPr>
        <p:spPr>
          <a:xfrm>
            <a:off x="525717" y="2796426"/>
            <a:ext cx="5877561" cy="3821565"/>
          </a:xfrm>
        </p:spPr>
        <p:txBody>
          <a:bodyPr>
            <a:normAutofit fontScale="92500"/>
          </a:bodyPr>
          <a:lstStyle/>
          <a:p>
            <a:r>
              <a:rPr lang="en-GB" sz="2400" dirty="0"/>
              <a:t>Piaget explained that children use schemas, which are mental ideas that help them understand things (Piaget, 1952). </a:t>
            </a:r>
            <a:br>
              <a:rPr lang="en-GB" sz="2400" dirty="0"/>
            </a:br>
            <a:br>
              <a:rPr lang="en-GB" sz="2400" dirty="0"/>
            </a:br>
            <a:r>
              <a:rPr lang="en-GB" sz="2400" dirty="0"/>
              <a:t>When something is new or confusing, they change their thinking through accommodation (Piaget, 1964). According to Piaget, learning is not taught directly but it happens as children explore and make sense of new experiences.</a:t>
            </a:r>
          </a:p>
          <a:p>
            <a:endParaRPr lang="en-GB" dirty="0"/>
          </a:p>
        </p:txBody>
      </p:sp>
      <p:pic>
        <p:nvPicPr>
          <p:cNvPr id="5" name="Picture 4" descr="Chalk drawing of people representing different genders">
            <a:extLst>
              <a:ext uri="{FF2B5EF4-FFF2-40B4-BE49-F238E27FC236}">
                <a16:creationId xmlns:a16="http://schemas.microsoft.com/office/drawing/2014/main" id="{8D671A09-D326-3D13-65AB-D9EBFCC1653A}"/>
              </a:ext>
            </a:extLst>
          </p:cNvPr>
          <p:cNvPicPr>
            <a:picLocks noChangeAspect="1"/>
          </p:cNvPicPr>
          <p:nvPr/>
        </p:nvPicPr>
        <p:blipFill>
          <a:blip r:embed="rId2"/>
          <a:srcRect l="20388" r="24519" b="-1"/>
          <a:stretch>
            <a:fillRect/>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83986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FE0DD09-2779-D8F1-5B74-4CE9E6DBC58A}"/>
              </a:ext>
            </a:extLst>
          </p:cNvPr>
          <p:cNvSpPr>
            <a:spLocks noGrp="1"/>
          </p:cNvSpPr>
          <p:nvPr>
            <p:ph type="title"/>
          </p:nvPr>
        </p:nvSpPr>
        <p:spPr>
          <a:xfrm>
            <a:off x="525717" y="787068"/>
            <a:ext cx="4663649" cy="1455091"/>
          </a:xfrm>
        </p:spPr>
        <p:txBody>
          <a:bodyPr>
            <a:normAutofit/>
          </a:bodyPr>
          <a:lstStyle/>
          <a:p>
            <a:pPr>
              <a:lnSpc>
                <a:spcPct val="90000"/>
              </a:lnSpc>
            </a:pPr>
            <a:r>
              <a:rPr lang="en-GB" sz="3300"/>
              <a:t>Why the Theory Is Relevant to Amira’s Early Childhood</a:t>
            </a:r>
          </a:p>
        </p:txBody>
      </p:sp>
      <p:sp>
        <p:nvSpPr>
          <p:cNvPr id="12" name="Freeform: Shape 1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BCE46C5-B2EB-8D36-7133-461EA08034BB}"/>
              </a:ext>
            </a:extLst>
          </p:cNvPr>
          <p:cNvSpPr>
            <a:spLocks noGrp="1"/>
          </p:cNvSpPr>
          <p:nvPr>
            <p:ph idx="1"/>
          </p:nvPr>
        </p:nvSpPr>
        <p:spPr>
          <a:xfrm>
            <a:off x="525717" y="2796427"/>
            <a:ext cx="7055286" cy="3760151"/>
          </a:xfrm>
        </p:spPr>
        <p:txBody>
          <a:bodyPr>
            <a:normAutofit/>
          </a:bodyPr>
          <a:lstStyle/>
          <a:p>
            <a:pPr>
              <a:lnSpc>
                <a:spcPct val="100000"/>
              </a:lnSpc>
            </a:pPr>
            <a:r>
              <a:rPr lang="en-GB" sz="2400" dirty="0"/>
              <a:t>Piaget’s theory matters in Amira’s early childhood because it shows how important play, exploration, and physical activities are for learning (Ginsburg, 2007). </a:t>
            </a:r>
            <a:br>
              <a:rPr lang="en-GB" sz="2400" dirty="0"/>
            </a:br>
            <a:br>
              <a:rPr lang="en-GB" sz="2400" dirty="0"/>
            </a:br>
            <a:r>
              <a:rPr lang="en-GB" sz="2400" dirty="0"/>
              <a:t>The child in the scenario is in the preoperational stage, where imagination and language grow, but logical thinking and understanding other people’s views are still developing (Smith et al., 2018).</a:t>
            </a:r>
          </a:p>
        </p:txBody>
      </p:sp>
      <p:pic>
        <p:nvPicPr>
          <p:cNvPr id="7" name="Graphic 6" descr="Child with Balloon">
            <a:extLst>
              <a:ext uri="{FF2B5EF4-FFF2-40B4-BE49-F238E27FC236}">
                <a16:creationId xmlns:a16="http://schemas.microsoft.com/office/drawing/2014/main" id="{75241F40-D38A-4D4C-CF8A-53103335FE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53780" y="553415"/>
            <a:ext cx="5660211" cy="5660211"/>
          </a:xfrm>
          <a:prstGeom prst="rect">
            <a:avLst/>
          </a:prstGeom>
        </p:spPr>
      </p:pic>
      <p:sp>
        <p:nvSpPr>
          <p:cNvPr id="22" name="Freeform: Shape 2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4" name="Group 2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5" name="Freeform: Shape 2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77161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2D1608-160A-E733-3724-668DB3430468}"/>
              </a:ext>
            </a:extLst>
          </p:cNvPr>
          <p:cNvSpPr>
            <a:spLocks noGrp="1"/>
          </p:cNvSpPr>
          <p:nvPr>
            <p:ph type="title"/>
          </p:nvPr>
        </p:nvSpPr>
        <p:spPr>
          <a:xfrm>
            <a:off x="517870" y="976160"/>
            <a:ext cx="8192177" cy="1848734"/>
          </a:xfrm>
        </p:spPr>
        <p:txBody>
          <a:bodyPr>
            <a:normAutofit/>
          </a:bodyPr>
          <a:lstStyle/>
          <a:p>
            <a:r>
              <a:rPr lang="en-GB" dirty="0"/>
              <a:t>Applying the Theory to Amira’s Situation</a:t>
            </a:r>
          </a:p>
        </p:txBody>
      </p:sp>
      <p:grpSp>
        <p:nvGrpSpPr>
          <p:cNvPr id="12"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3"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5"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64" name="Freeform: Shape 19">
            <a:extLst>
              <a:ext uri="{FF2B5EF4-FFF2-40B4-BE49-F238E27FC236}">
                <a16:creationId xmlns:a16="http://schemas.microsoft.com/office/drawing/2014/main" id="{A2597A8B-414A-4F6D-9710-2F1BE256E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94598" y="4164981"/>
            <a:ext cx="5997401" cy="2693020"/>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tx2">
              <a:lumMod val="40000"/>
              <a:lumOff val="6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F96E770-AD31-8BBF-16C8-8A6C45635D5D}"/>
              </a:ext>
            </a:extLst>
          </p:cNvPr>
          <p:cNvSpPr>
            <a:spLocks noGrp="1"/>
          </p:cNvSpPr>
          <p:nvPr>
            <p:ph idx="1"/>
          </p:nvPr>
        </p:nvSpPr>
        <p:spPr>
          <a:xfrm>
            <a:off x="517870" y="3299404"/>
            <a:ext cx="7827350" cy="3292114"/>
          </a:xfrm>
        </p:spPr>
        <p:txBody>
          <a:bodyPr>
            <a:normAutofit fontScale="92500" lnSpcReduction="10000"/>
          </a:bodyPr>
          <a:lstStyle/>
          <a:p>
            <a:pPr>
              <a:lnSpc>
                <a:spcPct val="100000"/>
              </a:lnSpc>
            </a:pPr>
            <a:r>
              <a:rPr lang="en-GB" sz="2400" dirty="0"/>
              <a:t>Piaget’s theory helps explain why the Amira may talk less. This is because language is still developing during this stage (Berk, 2013). </a:t>
            </a:r>
            <a:br>
              <a:rPr lang="en-GB" sz="2400" dirty="0"/>
            </a:br>
            <a:br>
              <a:rPr lang="en-GB" sz="2400" dirty="0"/>
            </a:br>
            <a:r>
              <a:rPr lang="en-GB" sz="2400" dirty="0"/>
              <a:t>The child’s difficulty joining others in play time is normal because children at this age are egocentric, meaning they struggle to see things from someone else’s point of view (Piaget, 1952). Amira having the separation worries can also be linked to the developing sense of time and routines (Smith et al., 2018).</a:t>
            </a:r>
          </a:p>
          <a:p>
            <a:pPr>
              <a:lnSpc>
                <a:spcPct val="100000"/>
              </a:lnSpc>
            </a:pPr>
            <a:endParaRPr lang="en-GB" dirty="0"/>
          </a:p>
        </p:txBody>
      </p:sp>
      <p:grpSp>
        <p:nvGrpSpPr>
          <p:cNvPr id="22" name="Group 21">
            <a:extLst>
              <a:ext uri="{FF2B5EF4-FFF2-40B4-BE49-F238E27FC236}">
                <a16:creationId xmlns:a16="http://schemas.microsoft.com/office/drawing/2014/main" id="{09BA142B-E03A-4CCD-8C46-8BDDD96AB3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95435" y="4632160"/>
            <a:ext cx="886141" cy="802496"/>
            <a:chOff x="10948005" y="3272152"/>
            <a:chExt cx="868640" cy="786648"/>
          </a:xfrm>
          <a:solidFill>
            <a:schemeClr val="tx2">
              <a:lumMod val="60000"/>
              <a:lumOff val="40000"/>
            </a:schemeClr>
          </a:solidFill>
        </p:grpSpPr>
        <p:sp>
          <p:nvSpPr>
            <p:cNvPr id="65" name="Freeform: Shape 22">
              <a:extLst>
                <a:ext uri="{FF2B5EF4-FFF2-40B4-BE49-F238E27FC236}">
                  <a16:creationId xmlns:a16="http://schemas.microsoft.com/office/drawing/2014/main" id="{DD6B7380-D890-4F06-9C8B-9810CF45B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Freeform: Shape 23">
              <a:extLst>
                <a:ext uri="{FF2B5EF4-FFF2-40B4-BE49-F238E27FC236}">
                  <a16:creationId xmlns:a16="http://schemas.microsoft.com/office/drawing/2014/main" id="{E9071096-5B07-42AC-9C76-6B3D847D0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E86A8581-41D2-4ED9-94DE-6EE3A38B2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Graphic 12">
              <a:extLst>
                <a:ext uri="{FF2B5EF4-FFF2-40B4-BE49-F238E27FC236}">
                  <a16:creationId xmlns:a16="http://schemas.microsoft.com/office/drawing/2014/main" id="{CA390FC2-3FC4-4A52-A729-F9F03EE12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7" name="Graphic 15">
              <a:extLst>
                <a:ext uri="{FF2B5EF4-FFF2-40B4-BE49-F238E27FC236}">
                  <a16:creationId xmlns:a16="http://schemas.microsoft.com/office/drawing/2014/main" id="{DA930EF0-907F-46F9-B728-0C189FCB4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F8E83A83-33D7-4E07-98AC-CA07C0F1E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DA03248-3CE4-4D20-8293-BFDF226CD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1334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D7CF359-7F79-7545-E976-14F679AB997D}"/>
              </a:ext>
            </a:extLst>
          </p:cNvPr>
          <p:cNvSpPr>
            <a:spLocks noGrp="1"/>
          </p:cNvSpPr>
          <p:nvPr>
            <p:ph type="title"/>
          </p:nvPr>
        </p:nvSpPr>
        <p:spPr>
          <a:xfrm>
            <a:off x="525718" y="1524000"/>
            <a:ext cx="3763141" cy="4359964"/>
          </a:xfrm>
        </p:spPr>
        <p:txBody>
          <a:bodyPr anchor="t">
            <a:normAutofit/>
          </a:bodyPr>
          <a:lstStyle/>
          <a:p>
            <a:r>
              <a:rPr lang="en-GB" dirty="0"/>
              <a:t>Strategies and Interventions Based on the Theory</a:t>
            </a:r>
          </a:p>
        </p:txBody>
      </p:sp>
      <p:sp>
        <p:nvSpPr>
          <p:cNvPr id="72" name="Freeform: Shape 71">
            <a:extLst>
              <a:ext uri="{FF2B5EF4-FFF2-40B4-BE49-F238E27FC236}">
                <a16:creationId xmlns:a16="http://schemas.microsoft.com/office/drawing/2014/main" id="{3AB5BF24-836F-4A13-AAE6-3EEB92256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5870" y="-1272272"/>
            <a:ext cx="1349830" cy="3894372"/>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tx2">
              <a:lumMod val="60000"/>
              <a:lumOff val="4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74" name="Graphic 78">
            <a:extLst>
              <a:ext uri="{FF2B5EF4-FFF2-40B4-BE49-F238E27FC236}">
                <a16:creationId xmlns:a16="http://schemas.microsoft.com/office/drawing/2014/main" id="{AFA309B8-3551-4D00-8F72-F8224F39C8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14577" y="1628048"/>
            <a:ext cx="972241" cy="45718"/>
            <a:chOff x="4886325" y="3371754"/>
            <a:chExt cx="2418492" cy="113728"/>
          </a:xfrm>
          <a:solidFill>
            <a:schemeClr val="accent1"/>
          </a:solidFill>
        </p:grpSpPr>
        <p:sp>
          <p:nvSpPr>
            <p:cNvPr id="75" name="Graphic 78">
              <a:extLst>
                <a:ext uri="{FF2B5EF4-FFF2-40B4-BE49-F238E27FC236}">
                  <a16:creationId xmlns:a16="http://schemas.microsoft.com/office/drawing/2014/main" id="{8C5ABE74-2784-4339-960F-DE07433564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6" name="Graphic 78">
              <a:extLst>
                <a:ext uri="{FF2B5EF4-FFF2-40B4-BE49-F238E27FC236}">
                  <a16:creationId xmlns:a16="http://schemas.microsoft.com/office/drawing/2014/main" id="{9B02DBFF-C7B0-4205-8D48-C39852D943B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7" name="Graphic 78">
                <a:extLst>
                  <a:ext uri="{FF2B5EF4-FFF2-40B4-BE49-F238E27FC236}">
                    <a16:creationId xmlns:a16="http://schemas.microsoft.com/office/drawing/2014/main" id="{0AE5FE2D-F4EC-428F-94E7-AAE7762219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8" name="Graphic 78">
                <a:extLst>
                  <a:ext uri="{FF2B5EF4-FFF2-40B4-BE49-F238E27FC236}">
                    <a16:creationId xmlns:a16="http://schemas.microsoft.com/office/drawing/2014/main" id="{BA1B0A68-AF93-4CFA-A1EE-324301A9B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9" name="Graphic 78">
                <a:extLst>
                  <a:ext uri="{FF2B5EF4-FFF2-40B4-BE49-F238E27FC236}">
                    <a16:creationId xmlns:a16="http://schemas.microsoft.com/office/drawing/2014/main" id="{4F9EB863-21D4-401D-9E61-1D25B48C9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80" name="Graphic 78">
                <a:extLst>
                  <a:ext uri="{FF2B5EF4-FFF2-40B4-BE49-F238E27FC236}">
                    <a16:creationId xmlns:a16="http://schemas.microsoft.com/office/drawing/2014/main" id="{F3093249-66A1-4C01-B378-49E15A9AB7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887E46FC-420D-6A50-0A46-6AA58BA47CC7}"/>
              </a:ext>
            </a:extLst>
          </p:cNvPr>
          <p:cNvSpPr>
            <a:spLocks noGrp="1"/>
          </p:cNvSpPr>
          <p:nvPr>
            <p:ph idx="1"/>
          </p:nvPr>
        </p:nvSpPr>
        <p:spPr>
          <a:xfrm>
            <a:off x="4288859" y="1797206"/>
            <a:ext cx="6320212" cy="4773131"/>
          </a:xfrm>
        </p:spPr>
        <p:txBody>
          <a:bodyPr>
            <a:noAutofit/>
          </a:bodyPr>
          <a:lstStyle/>
          <a:p>
            <a:pPr>
              <a:lnSpc>
                <a:spcPct val="100000"/>
              </a:lnSpc>
            </a:pPr>
            <a:r>
              <a:rPr lang="en-GB" sz="2400" dirty="0"/>
              <a:t>Using Piaget’s ideas, adults can support the child by giving lots of physical and sensory activities that help them learn through doing (Ginsburg, 2007). Simple language, visual signs, and modelling help with communication (Mooney, 2013). </a:t>
            </a:r>
            <a:br>
              <a:rPr lang="en-GB" sz="2400" dirty="0"/>
            </a:br>
            <a:br>
              <a:rPr lang="en-GB" sz="2400" dirty="0"/>
            </a:br>
            <a:r>
              <a:rPr lang="en-GB" sz="2400" dirty="0"/>
              <a:t>Pretend play also supports imagination and speech, while starting with parallel play helps the child feel safe before joining group play and using real objects also helps because the child learns best with real life experiences (Berk, 2013).</a:t>
            </a:r>
          </a:p>
        </p:txBody>
      </p:sp>
      <p:sp>
        <p:nvSpPr>
          <p:cNvPr id="82" name="Freeform: Shape 81">
            <a:extLst>
              <a:ext uri="{FF2B5EF4-FFF2-40B4-BE49-F238E27FC236}">
                <a16:creationId xmlns:a16="http://schemas.microsoft.com/office/drawing/2014/main" id="{01AB72E4-85FE-4925-94E8-F8DC756A0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4" name="Group 83">
            <a:extLst>
              <a:ext uri="{FF2B5EF4-FFF2-40B4-BE49-F238E27FC236}">
                <a16:creationId xmlns:a16="http://schemas.microsoft.com/office/drawing/2014/main" id="{2B5F2BAA-9430-49D4-AFB2-873C0C5B32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lumMod val="60000"/>
              <a:lumOff val="40000"/>
            </a:schemeClr>
          </a:solidFill>
        </p:grpSpPr>
        <p:sp>
          <p:nvSpPr>
            <p:cNvPr id="85" name="Freeform: Shape 84">
              <a:extLst>
                <a:ext uri="{FF2B5EF4-FFF2-40B4-BE49-F238E27FC236}">
                  <a16:creationId xmlns:a16="http://schemas.microsoft.com/office/drawing/2014/main" id="{934902B3-2AE0-4E5A-A88A-6F2E21C69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6" name="Freeform: Shape 85">
              <a:extLst>
                <a:ext uri="{FF2B5EF4-FFF2-40B4-BE49-F238E27FC236}">
                  <a16:creationId xmlns:a16="http://schemas.microsoft.com/office/drawing/2014/main" id="{9207F540-3EC2-4C41-BB1C-64800269E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7" name="Freeform: Shape 86">
              <a:extLst>
                <a:ext uri="{FF2B5EF4-FFF2-40B4-BE49-F238E27FC236}">
                  <a16:creationId xmlns:a16="http://schemas.microsoft.com/office/drawing/2014/main" id="{00680360-D392-4B29-AAE9-59D48E548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8" name="Graphic 12">
              <a:extLst>
                <a:ext uri="{FF2B5EF4-FFF2-40B4-BE49-F238E27FC236}">
                  <a16:creationId xmlns:a16="http://schemas.microsoft.com/office/drawing/2014/main" id="{9E693E54-E127-4A47-A6B4-2D6169CF3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9" name="Graphic 15">
              <a:extLst>
                <a:ext uri="{FF2B5EF4-FFF2-40B4-BE49-F238E27FC236}">
                  <a16:creationId xmlns:a16="http://schemas.microsoft.com/office/drawing/2014/main" id="{AE27342A-086B-4F33-95AE-81BCA416D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0" name="Graphic 15">
              <a:extLst>
                <a:ext uri="{FF2B5EF4-FFF2-40B4-BE49-F238E27FC236}">
                  <a16:creationId xmlns:a16="http://schemas.microsoft.com/office/drawing/2014/main" id="{3EEBDF54-E0D8-4010-A38F-616CF8255A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EE4438AD-CF0A-44D7-9B3E-5C0102497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81945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5228-F18C-4B0E-E514-9240FB3F8FB7}"/>
              </a:ext>
            </a:extLst>
          </p:cNvPr>
          <p:cNvSpPr>
            <a:spLocks noGrp="1"/>
          </p:cNvSpPr>
          <p:nvPr>
            <p:ph type="title"/>
          </p:nvPr>
        </p:nvSpPr>
        <p:spPr>
          <a:xfrm>
            <a:off x="525716" y="532236"/>
            <a:ext cx="10077557" cy="1325563"/>
          </a:xfrm>
        </p:spPr>
        <p:txBody>
          <a:bodyPr/>
          <a:lstStyle/>
          <a:p>
            <a:r>
              <a:rPr lang="en-GB" dirty="0"/>
              <a:t>Considering Biological Influences (Nature and Nurture)</a:t>
            </a:r>
          </a:p>
        </p:txBody>
      </p:sp>
      <p:sp>
        <p:nvSpPr>
          <p:cNvPr id="3" name="Content Placeholder 2">
            <a:extLst>
              <a:ext uri="{FF2B5EF4-FFF2-40B4-BE49-F238E27FC236}">
                <a16:creationId xmlns:a16="http://schemas.microsoft.com/office/drawing/2014/main" id="{0EAC8368-7BB7-0EF5-24AA-30DBEDE8CCEC}"/>
              </a:ext>
            </a:extLst>
          </p:cNvPr>
          <p:cNvSpPr>
            <a:spLocks noGrp="1"/>
          </p:cNvSpPr>
          <p:nvPr>
            <p:ph idx="1"/>
          </p:nvPr>
        </p:nvSpPr>
        <p:spPr>
          <a:xfrm>
            <a:off x="525715" y="2342005"/>
            <a:ext cx="10077557" cy="3549045"/>
          </a:xfrm>
        </p:spPr>
        <p:txBody>
          <a:bodyPr>
            <a:noAutofit/>
          </a:bodyPr>
          <a:lstStyle/>
          <a:p>
            <a:r>
              <a:rPr lang="en-GB" sz="2400" dirty="0"/>
              <a:t>Nature: Biological factors, such as the child’s brain development, can affect how quickly they learn and adapt (Berk, 2013). These natural differences affect how confident the child feels, and also how they explore new things, and how fast their language and thinking skills grow.</a:t>
            </a:r>
            <a:br>
              <a:rPr lang="en-GB" sz="2400" dirty="0"/>
            </a:br>
            <a:br>
              <a:rPr lang="en-GB" sz="2400" dirty="0"/>
            </a:br>
            <a:r>
              <a:rPr lang="en-GB" sz="2400" dirty="0"/>
              <a:t>Nurture: Environmental influences also affect the development. Experiences at home, the language adults use, routines, emotional support, and chances to play with others all help shape how a child learns and builds new ideas (Smith et al., 2018). Piaget believed children need rich, real experiences to support learning (Piaget, 1964).</a:t>
            </a:r>
          </a:p>
        </p:txBody>
      </p:sp>
    </p:spTree>
    <p:extLst>
      <p:ext uri="{BB962C8B-B14F-4D97-AF65-F5344CB8AC3E}">
        <p14:creationId xmlns:p14="http://schemas.microsoft.com/office/powerpoint/2010/main" val="4214608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A8D802EC-725B-80B4-88AA-94F315156C0A}"/>
              </a:ext>
            </a:extLst>
          </p:cNvPr>
          <p:cNvSpPr>
            <a:spLocks noGrp="1"/>
          </p:cNvSpPr>
          <p:nvPr>
            <p:ph type="title"/>
          </p:nvPr>
        </p:nvSpPr>
        <p:spPr>
          <a:xfrm>
            <a:off x="525718" y="775402"/>
            <a:ext cx="5512288" cy="3926561"/>
          </a:xfrm>
        </p:spPr>
        <p:txBody>
          <a:bodyPr anchor="t">
            <a:normAutofit/>
          </a:bodyPr>
          <a:lstStyle/>
          <a:p>
            <a:r>
              <a:rPr lang="en-GB" dirty="0"/>
              <a:t>The Usefulness and Limitations of the Theory</a:t>
            </a:r>
          </a:p>
        </p:txBody>
      </p:sp>
      <p:grpSp>
        <p:nvGrpSpPr>
          <p:cNvPr id="10"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1"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2"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3"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5"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6"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CC13B9F7-702A-5765-1315-73589CE9E6D0}"/>
              </a:ext>
            </a:extLst>
          </p:cNvPr>
          <p:cNvSpPr>
            <a:spLocks noGrp="1"/>
          </p:cNvSpPr>
          <p:nvPr>
            <p:ph idx="1"/>
          </p:nvPr>
        </p:nvSpPr>
        <p:spPr>
          <a:xfrm>
            <a:off x="6444040" y="1114690"/>
            <a:ext cx="5222242" cy="4879036"/>
          </a:xfrm>
        </p:spPr>
        <p:txBody>
          <a:bodyPr>
            <a:normAutofit/>
          </a:bodyPr>
          <a:lstStyle/>
          <a:p>
            <a:pPr>
              <a:lnSpc>
                <a:spcPct val="100000"/>
              </a:lnSpc>
            </a:pPr>
            <a:r>
              <a:rPr lang="en-GB" sz="2400" dirty="0"/>
              <a:t>Piaget’s theory is helpful because it encourages physical activity learning and helps adults plan activities that are suited to a child’s way of thinking (Mooney, 2013).</a:t>
            </a:r>
            <a:br>
              <a:rPr lang="en-GB" sz="2400" dirty="0"/>
            </a:br>
            <a:br>
              <a:rPr lang="en-GB" sz="2400" dirty="0"/>
            </a:br>
            <a:r>
              <a:rPr lang="en-GB" sz="2400" dirty="0"/>
              <a:t>However, the theory also has limits. It sometimes underestimates what children can do, and it does not fully consider how culture, emotions, or adult support can help learning (Berk, 2013; Smith et al., 2018). </a:t>
            </a:r>
          </a:p>
        </p:txBody>
      </p:sp>
      <p:sp>
        <p:nvSpPr>
          <p:cNvPr id="18" name="Freeform: Shape 17">
            <a:extLst>
              <a:ext uri="{FF2B5EF4-FFF2-40B4-BE49-F238E27FC236}">
                <a16:creationId xmlns:a16="http://schemas.microsoft.com/office/drawing/2014/main" id="{808D4A0C-A317-468C-ABC7-9713599D8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100515"/>
            <a:ext cx="5486401" cy="1757485"/>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66D15788-48EC-465C-BB15-0E2B97EE0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364" y="4799663"/>
            <a:ext cx="886141" cy="802496"/>
            <a:chOff x="10948005" y="3272152"/>
            <a:chExt cx="868640" cy="786648"/>
          </a:xfrm>
          <a:solidFill>
            <a:schemeClr val="accent1"/>
          </a:solidFill>
        </p:grpSpPr>
        <p:sp>
          <p:nvSpPr>
            <p:cNvPr id="21" name="Freeform: Shape 20">
              <a:extLst>
                <a:ext uri="{FF2B5EF4-FFF2-40B4-BE49-F238E27FC236}">
                  <a16:creationId xmlns:a16="http://schemas.microsoft.com/office/drawing/2014/main" id="{25CD05F5-33B9-4797-9B70-3606E7518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77568428-5E56-452D-92CF-4FEBA58E08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ADF9CDED-1081-4C5D-B9D8-E4FFA1F2A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3CC9677D-E092-475D-8E7E-C43C89DDA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AC9D903-294F-42DE-B314-62EA405CB2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BC6A8352-AF17-4A33-BC11-6D8E09184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427F3A2-6126-4803-9D2F-46C1F5F2BB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18306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6C81DBE-496E-5E0D-726A-A207D8AAA78F}"/>
              </a:ext>
            </a:extLst>
          </p:cNvPr>
          <p:cNvSpPr>
            <a:spLocks noGrp="1"/>
          </p:cNvSpPr>
          <p:nvPr>
            <p:ph type="title"/>
          </p:nvPr>
        </p:nvSpPr>
        <p:spPr>
          <a:xfrm>
            <a:off x="2314145" y="1524000"/>
            <a:ext cx="3781856" cy="4359964"/>
          </a:xfrm>
        </p:spPr>
        <p:txBody>
          <a:bodyPr anchor="t">
            <a:normAutofit/>
          </a:bodyPr>
          <a:lstStyle/>
          <a:p>
            <a:r>
              <a:rPr lang="en-GB" dirty="0"/>
              <a:t>References</a:t>
            </a:r>
          </a:p>
        </p:txBody>
      </p:sp>
      <p:sp>
        <p:nvSpPr>
          <p:cNvPr id="31" name="Freeform: Shape 9">
            <a:extLst>
              <a:ext uri="{FF2B5EF4-FFF2-40B4-BE49-F238E27FC236}">
                <a16:creationId xmlns:a16="http://schemas.microsoft.com/office/drawing/2014/main" id="{A707F4F1-79FE-4E99-AF42-242AC08A3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64840" cy="6858001"/>
          </a:xfrm>
          <a:custGeom>
            <a:avLst/>
            <a:gdLst>
              <a:gd name="connsiteX0" fmla="*/ 0 w 888736"/>
              <a:gd name="connsiteY0" fmla="*/ 0 h 2458832"/>
              <a:gd name="connsiteX1" fmla="*/ 177394 w 888736"/>
              <a:gd name="connsiteY1" fmla="*/ 125361 h 2458832"/>
              <a:gd name="connsiteX2" fmla="*/ 881856 w 888736"/>
              <a:gd name="connsiteY2" fmla="*/ 1189003 h 2458832"/>
              <a:gd name="connsiteX3" fmla="*/ 691256 w 888736"/>
              <a:gd name="connsiteY3" fmla="*/ 1628147 h 2458832"/>
              <a:gd name="connsiteX4" fmla="*/ 118397 w 888736"/>
              <a:gd name="connsiteY4" fmla="*/ 2331723 h 2458832"/>
              <a:gd name="connsiteX5" fmla="*/ 0 w 888736"/>
              <a:gd name="connsiteY5" fmla="*/ 2458832 h 2458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8736" h="2458832">
                <a:moveTo>
                  <a:pt x="0" y="0"/>
                </a:moveTo>
                <a:lnTo>
                  <a:pt x="177394" y="125361"/>
                </a:lnTo>
                <a:cubicBezTo>
                  <a:pt x="548898" y="378359"/>
                  <a:pt x="946091" y="744358"/>
                  <a:pt x="881856" y="1189003"/>
                </a:cubicBezTo>
                <a:cubicBezTo>
                  <a:pt x="858787" y="1347884"/>
                  <a:pt x="777253" y="1491554"/>
                  <a:pt x="691256" y="1628147"/>
                </a:cubicBezTo>
                <a:cubicBezTo>
                  <a:pt x="609261" y="1758448"/>
                  <a:pt x="399047" y="2022344"/>
                  <a:pt x="118397" y="2331723"/>
                </a:cubicBezTo>
                <a:lnTo>
                  <a:pt x="0" y="2458832"/>
                </a:lnTo>
                <a:close/>
              </a:path>
            </a:pathLst>
          </a:custGeom>
          <a:solidFill>
            <a:schemeClr val="accent6">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aphic 78">
            <a:extLst>
              <a:ext uri="{FF2B5EF4-FFF2-40B4-BE49-F238E27FC236}">
                <a16:creationId xmlns:a16="http://schemas.microsoft.com/office/drawing/2014/main" id="{C5035748-E666-464D-B95F-ED81463468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42299" y="1617538"/>
            <a:ext cx="972241" cy="45718"/>
            <a:chOff x="4886325" y="3371754"/>
            <a:chExt cx="2418492" cy="113728"/>
          </a:xfrm>
          <a:solidFill>
            <a:schemeClr val="accent1"/>
          </a:solidFill>
        </p:grpSpPr>
        <p:sp>
          <p:nvSpPr>
            <p:cNvPr id="33" name="Graphic 78">
              <a:extLst>
                <a:ext uri="{FF2B5EF4-FFF2-40B4-BE49-F238E27FC236}">
                  <a16:creationId xmlns:a16="http://schemas.microsoft.com/office/drawing/2014/main" id="{4D85EFE8-5037-4E99-8D29-64B5CE9D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4" name="Graphic 78">
              <a:extLst>
                <a:ext uri="{FF2B5EF4-FFF2-40B4-BE49-F238E27FC236}">
                  <a16:creationId xmlns:a16="http://schemas.microsoft.com/office/drawing/2014/main" id="{9FD653C8-CB16-40C0-BA61-6FA0587D7A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5" name="Graphic 78">
                <a:extLst>
                  <a:ext uri="{FF2B5EF4-FFF2-40B4-BE49-F238E27FC236}">
                    <a16:creationId xmlns:a16="http://schemas.microsoft.com/office/drawing/2014/main" id="{ABA973BF-958C-4267-A9F2-CEA64D284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6" name="Graphic 78">
                <a:extLst>
                  <a:ext uri="{FF2B5EF4-FFF2-40B4-BE49-F238E27FC236}">
                    <a16:creationId xmlns:a16="http://schemas.microsoft.com/office/drawing/2014/main" id="{B0DAD6C4-EBF1-4DBF-928B-3F52E02440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B2BD6CA6-C90E-4CC3-B99B-93CE2622E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8E83D65E-8C50-430E-8331-F293349EF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grpSp>
        <p:nvGrpSpPr>
          <p:cNvPr id="20" name="Group 19">
            <a:extLst>
              <a:ext uri="{FF2B5EF4-FFF2-40B4-BE49-F238E27FC236}">
                <a16:creationId xmlns:a16="http://schemas.microsoft.com/office/drawing/2014/main" id="{D5E51A3D-2FA6-4FB0-8E96-240CD790AF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3046134" flipH="1">
            <a:off x="862428" y="4444126"/>
            <a:ext cx="886141" cy="802496"/>
            <a:chOff x="10948005" y="3272152"/>
            <a:chExt cx="868640" cy="786648"/>
          </a:xfrm>
          <a:solidFill>
            <a:schemeClr val="accent6"/>
          </a:solidFill>
        </p:grpSpPr>
        <p:sp>
          <p:nvSpPr>
            <p:cNvPr id="39" name="Freeform: Shape 20">
              <a:extLst>
                <a:ext uri="{FF2B5EF4-FFF2-40B4-BE49-F238E27FC236}">
                  <a16:creationId xmlns:a16="http://schemas.microsoft.com/office/drawing/2014/main" id="{A9077F9C-631A-40ED-8DF2-6F7CE48C1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0" name="Freeform: Shape 21">
              <a:extLst>
                <a:ext uri="{FF2B5EF4-FFF2-40B4-BE49-F238E27FC236}">
                  <a16:creationId xmlns:a16="http://schemas.microsoft.com/office/drawing/2014/main" id="{AB5F57A0-CC7E-443D-8694-A244B50F8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EC28A3D1-4D8C-4C0C-9C35-6A60D2262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1" name="Graphic 12">
              <a:extLst>
                <a:ext uri="{FF2B5EF4-FFF2-40B4-BE49-F238E27FC236}">
                  <a16:creationId xmlns:a16="http://schemas.microsoft.com/office/drawing/2014/main" id="{F730EC4F-7921-4623-84EE-AD5E059F9E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2" name="Graphic 15">
              <a:extLst>
                <a:ext uri="{FF2B5EF4-FFF2-40B4-BE49-F238E27FC236}">
                  <a16:creationId xmlns:a16="http://schemas.microsoft.com/office/drawing/2014/main" id="{6C52E193-84A5-4949-8431-6CF8BED868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3" name="Graphic 15">
              <a:extLst>
                <a:ext uri="{FF2B5EF4-FFF2-40B4-BE49-F238E27FC236}">
                  <a16:creationId xmlns:a16="http://schemas.microsoft.com/office/drawing/2014/main" id="{9E948C20-2509-497E-8A43-AC9A26FD6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4" name="Freeform: Shape 26">
              <a:extLst>
                <a:ext uri="{FF2B5EF4-FFF2-40B4-BE49-F238E27FC236}">
                  <a16:creationId xmlns:a16="http://schemas.microsoft.com/office/drawing/2014/main" id="{5719FF44-226D-4A47-A1C7-BB6FA4315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Freeform: Shape 28">
            <a:extLst>
              <a:ext uri="{FF2B5EF4-FFF2-40B4-BE49-F238E27FC236}">
                <a16:creationId xmlns:a16="http://schemas.microsoft.com/office/drawing/2014/main" id="{825CBD1C-2583-4689-9336-2E92126B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0428708" y="5094708"/>
            <a:ext cx="1446380" cy="2080204"/>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9109BCF-A13F-8F90-1379-8B3D0DEBE3E5}"/>
              </a:ext>
            </a:extLst>
          </p:cNvPr>
          <p:cNvSpPr>
            <a:spLocks noGrp="1"/>
          </p:cNvSpPr>
          <p:nvPr>
            <p:ph idx="1"/>
          </p:nvPr>
        </p:nvSpPr>
        <p:spPr>
          <a:xfrm>
            <a:off x="6397956" y="1822976"/>
            <a:ext cx="4193458" cy="4648946"/>
          </a:xfrm>
        </p:spPr>
        <p:txBody>
          <a:bodyPr>
            <a:normAutofit fontScale="92500" lnSpcReduction="10000"/>
          </a:bodyPr>
          <a:lstStyle/>
          <a:p>
            <a:pPr>
              <a:lnSpc>
                <a:spcPct val="100000"/>
              </a:lnSpc>
            </a:pPr>
            <a:r>
              <a:rPr lang="en-GB" sz="1700" dirty="0"/>
              <a:t>Berk, L. (2013) </a:t>
            </a:r>
            <a:r>
              <a:rPr lang="en-GB" sz="1700" i="1" dirty="0"/>
              <a:t>Child Development</a:t>
            </a:r>
            <a:r>
              <a:rPr lang="en-GB" sz="1700" dirty="0"/>
              <a:t>. Boston: Pearson.</a:t>
            </a:r>
            <a:br>
              <a:rPr lang="en-GB" sz="1700" dirty="0"/>
            </a:br>
            <a:br>
              <a:rPr lang="en-GB" sz="1700" dirty="0"/>
            </a:br>
            <a:r>
              <a:rPr lang="en-GB" sz="1700" dirty="0"/>
              <a:t>Ginsburg, K. (2007) ‘The importance of play’, </a:t>
            </a:r>
            <a:r>
              <a:rPr lang="en-GB" sz="1700" i="1" dirty="0" err="1"/>
              <a:t>Pediatrics</a:t>
            </a:r>
            <a:r>
              <a:rPr lang="en-GB" sz="1700" dirty="0"/>
              <a:t>, 119(1), pp. 182–191.</a:t>
            </a:r>
            <a:br>
              <a:rPr lang="en-GB" sz="1700" dirty="0"/>
            </a:br>
            <a:br>
              <a:rPr lang="en-GB" sz="1700" dirty="0"/>
            </a:br>
            <a:r>
              <a:rPr lang="en-GB" sz="1700" dirty="0"/>
              <a:t>Mooney, C. (2013) </a:t>
            </a:r>
            <a:r>
              <a:rPr lang="en-GB" sz="1700" i="1" dirty="0"/>
              <a:t>Theories of Childhood</a:t>
            </a:r>
            <a:r>
              <a:rPr lang="en-GB" sz="1700" dirty="0"/>
              <a:t>. St Paul: Redleaf Press.</a:t>
            </a:r>
            <a:br>
              <a:rPr lang="en-GB" sz="1700" dirty="0"/>
            </a:br>
            <a:br>
              <a:rPr lang="en-GB" sz="1700" dirty="0"/>
            </a:br>
            <a:r>
              <a:rPr lang="en-GB" sz="1700" dirty="0"/>
              <a:t>Piaget, J. (1952) </a:t>
            </a:r>
            <a:r>
              <a:rPr lang="en-GB" sz="1700" i="1" dirty="0"/>
              <a:t>The Origins of Intelligence in Children</a:t>
            </a:r>
            <a:r>
              <a:rPr lang="en-GB" sz="1700" dirty="0"/>
              <a:t>. New York: International Universities Press.</a:t>
            </a:r>
            <a:br>
              <a:rPr lang="en-GB" sz="1700" dirty="0"/>
            </a:br>
            <a:br>
              <a:rPr lang="en-GB" sz="1700" dirty="0"/>
            </a:br>
            <a:r>
              <a:rPr lang="en-GB" sz="1700" dirty="0"/>
              <a:t>Piaget, J. (1964) ‘Development and learning’, </a:t>
            </a:r>
            <a:r>
              <a:rPr lang="en-GB" sz="1700" i="1" dirty="0"/>
              <a:t>Journal of Research in Science Teaching</a:t>
            </a:r>
            <a:r>
              <a:rPr lang="en-GB" sz="1700" dirty="0"/>
              <a:t>, 2(3), pp. 176–186.</a:t>
            </a:r>
            <a:br>
              <a:rPr lang="en-GB" sz="1700" dirty="0"/>
            </a:br>
            <a:br>
              <a:rPr lang="en-GB" sz="1700" dirty="0"/>
            </a:br>
            <a:r>
              <a:rPr lang="en-GB" sz="1700" dirty="0"/>
              <a:t>Smith, P., Cowie, H. and Blades, M. (2018) </a:t>
            </a:r>
            <a:r>
              <a:rPr lang="en-GB" sz="1700" i="1" dirty="0"/>
              <a:t>Understanding Children’s Development</a:t>
            </a:r>
            <a:r>
              <a:rPr lang="en-GB" sz="1700" dirty="0"/>
              <a:t>. 6th </a:t>
            </a:r>
            <a:r>
              <a:rPr lang="en-GB" sz="1700" dirty="0" err="1"/>
              <a:t>edn</a:t>
            </a:r>
            <a:r>
              <a:rPr lang="en-GB" sz="1700" dirty="0"/>
              <a:t>. London: Wiley.</a:t>
            </a:r>
          </a:p>
        </p:txBody>
      </p:sp>
    </p:spTree>
    <p:extLst>
      <p:ext uri="{BB962C8B-B14F-4D97-AF65-F5344CB8AC3E}">
        <p14:creationId xmlns:p14="http://schemas.microsoft.com/office/powerpoint/2010/main" val="742907132"/>
      </p:ext>
    </p:extLst>
  </p:cSld>
  <p:clrMapOvr>
    <a:masterClrMapping/>
  </p:clrMapOvr>
</p:sld>
</file>

<file path=ppt/theme/theme1.xml><?xml version="1.0" encoding="utf-8"?>
<a:theme xmlns:a="http://schemas.openxmlformats.org/drawingml/2006/main" name="Roca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Depth</Template>
  <TotalTime>133</TotalTime>
  <Words>789</Words>
  <Application>Microsoft Office PowerPoint</Application>
  <PresentationFormat>Widescreen</PresentationFormat>
  <Paragraphs>21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Avenir Next LT Pro Light</vt:lpstr>
      <vt:lpstr>Georgia Pro Semibold</vt:lpstr>
      <vt:lpstr>RocaVTI</vt:lpstr>
      <vt:lpstr>Title: Individual  PowerPoint Presentation Assignment 1</vt:lpstr>
      <vt:lpstr>Acknowledgement of AI</vt:lpstr>
      <vt:lpstr>Piaget’s cognitive development theory</vt:lpstr>
      <vt:lpstr>Key Concepts of the Theory</vt:lpstr>
      <vt:lpstr>Why the Theory Is Relevant to Amira’s Early Childhood</vt:lpstr>
      <vt:lpstr>Applying the Theory to Amira’s Situation</vt:lpstr>
      <vt:lpstr>Strategies and Interventions Based on the Theory</vt:lpstr>
      <vt:lpstr>Considering Biological Influences (Nature and Nurture)</vt:lpstr>
      <vt:lpstr>The Usefulness and Limitations of the Theory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Habib Ullah Khan (2426594)</dc:creator>
  <cp:lastModifiedBy>Habib Ullah Khan (2426594)</cp:lastModifiedBy>
  <cp:revision>2</cp:revision>
  <dcterms:created xsi:type="dcterms:W3CDTF">2025-11-14T20:49:03Z</dcterms:created>
  <dcterms:modified xsi:type="dcterms:W3CDTF">2025-11-15T22:36:08Z</dcterms:modified>
</cp:coreProperties>
</file>