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25"/>
    <p:restoredTop sz="94694"/>
  </p:normalViewPr>
  <p:slideViewPr>
    <p:cSldViewPr snapToGrid="0">
      <p:cViewPr varScale="1">
        <p:scale>
          <a:sx n="98" d="100"/>
          <a:sy n="98" d="100"/>
        </p:scale>
        <p:origin x="208"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0CE81C-4627-41D6-B3BE-0E2BA6077210}"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101A9EE6-47EA-4CB2-8F7E-DA71883707DC}">
      <dgm:prSet/>
      <dgm:spPr/>
      <dgm:t>
        <a:bodyPr/>
        <a:lstStyle/>
        <a:p>
          <a:r>
            <a:rPr lang="en-US"/>
            <a:t>Interpretivist + Transformative (a layered approach)</a:t>
          </a:r>
        </a:p>
      </dgm:t>
    </dgm:pt>
    <dgm:pt modelId="{9E4A4FBA-7DFC-48CB-9547-08676A105AFA}" type="parTrans" cxnId="{DEC42143-BD8B-4BEE-A2CB-634CAD7FE5B2}">
      <dgm:prSet/>
      <dgm:spPr/>
      <dgm:t>
        <a:bodyPr/>
        <a:lstStyle/>
        <a:p>
          <a:endParaRPr lang="en-US"/>
        </a:p>
      </dgm:t>
    </dgm:pt>
    <dgm:pt modelId="{AFE81636-8C4C-48A3-994E-D9DD066F1A0D}" type="sibTrans" cxnId="{DEC42143-BD8B-4BEE-A2CB-634CAD7FE5B2}">
      <dgm:prSet/>
      <dgm:spPr/>
      <dgm:t>
        <a:bodyPr/>
        <a:lstStyle/>
        <a:p>
          <a:endParaRPr lang="en-US"/>
        </a:p>
      </dgm:t>
    </dgm:pt>
    <dgm:pt modelId="{FC094126-72DC-473A-B38B-F5E5050D6883}">
      <dgm:prSet/>
      <dgm:spPr/>
      <dgm:t>
        <a:bodyPr/>
        <a:lstStyle/>
        <a:p>
          <a:r>
            <a:rPr lang="en-US"/>
            <a:t>Relativist ontological position </a:t>
          </a:r>
          <a:r>
            <a:rPr lang="en-GB"/>
            <a:t>(Easterby-Smith, 2012). </a:t>
          </a:r>
          <a:endParaRPr lang="en-US"/>
        </a:p>
      </dgm:t>
    </dgm:pt>
    <dgm:pt modelId="{BDD93A4F-8E17-474D-948D-4E4FE8A4053D}" type="parTrans" cxnId="{9E7D4004-C11A-4740-BBA7-C45C21C470C2}">
      <dgm:prSet/>
      <dgm:spPr/>
      <dgm:t>
        <a:bodyPr/>
        <a:lstStyle/>
        <a:p>
          <a:endParaRPr lang="en-US"/>
        </a:p>
      </dgm:t>
    </dgm:pt>
    <dgm:pt modelId="{697B0B99-811D-4DD1-836F-CB904F20802F}" type="sibTrans" cxnId="{9E7D4004-C11A-4740-BBA7-C45C21C470C2}">
      <dgm:prSet/>
      <dgm:spPr/>
      <dgm:t>
        <a:bodyPr/>
        <a:lstStyle/>
        <a:p>
          <a:endParaRPr lang="en-US"/>
        </a:p>
      </dgm:t>
    </dgm:pt>
    <dgm:pt modelId="{90746B51-0351-4A84-BA04-5FBB470FC670}">
      <dgm:prSet/>
      <dgm:spPr/>
      <dgm:t>
        <a:bodyPr/>
        <a:lstStyle/>
        <a:p>
          <a:r>
            <a:rPr lang="en-US"/>
            <a:t>Mounce’s Glasses Analogy</a:t>
          </a:r>
        </a:p>
      </dgm:t>
    </dgm:pt>
    <dgm:pt modelId="{3BB1B63B-93F2-4416-989F-2034EAC1EAC4}" type="parTrans" cxnId="{59E21DBC-0ED0-4C29-A8E1-58F669AC8342}">
      <dgm:prSet/>
      <dgm:spPr/>
      <dgm:t>
        <a:bodyPr/>
        <a:lstStyle/>
        <a:p>
          <a:endParaRPr lang="en-US"/>
        </a:p>
      </dgm:t>
    </dgm:pt>
    <dgm:pt modelId="{70A86FDC-A1D3-4913-BE89-909B5207C542}" type="sibTrans" cxnId="{59E21DBC-0ED0-4C29-A8E1-58F669AC8342}">
      <dgm:prSet/>
      <dgm:spPr/>
      <dgm:t>
        <a:bodyPr/>
        <a:lstStyle/>
        <a:p>
          <a:endParaRPr lang="en-US"/>
        </a:p>
      </dgm:t>
    </dgm:pt>
    <dgm:pt modelId="{7165F027-FC35-48BA-9349-8524897C5D09}">
      <dgm:prSet/>
      <dgm:spPr/>
      <dgm:t>
        <a:bodyPr/>
        <a:lstStyle/>
        <a:p>
          <a:r>
            <a:rPr lang="en-US"/>
            <a:t>Qualitative Approach</a:t>
          </a:r>
        </a:p>
      </dgm:t>
    </dgm:pt>
    <dgm:pt modelId="{F9B1C4C9-AAEE-4167-A34A-092614E0278B}" type="parTrans" cxnId="{77A1AB05-9DF6-4933-A1F3-AD7C08DD2EE0}">
      <dgm:prSet/>
      <dgm:spPr/>
      <dgm:t>
        <a:bodyPr/>
        <a:lstStyle/>
        <a:p>
          <a:endParaRPr lang="en-US"/>
        </a:p>
      </dgm:t>
    </dgm:pt>
    <dgm:pt modelId="{807CB865-84D1-4124-879F-F864EB03C791}" type="sibTrans" cxnId="{77A1AB05-9DF6-4933-A1F3-AD7C08DD2EE0}">
      <dgm:prSet/>
      <dgm:spPr/>
      <dgm:t>
        <a:bodyPr/>
        <a:lstStyle/>
        <a:p>
          <a:endParaRPr lang="en-US"/>
        </a:p>
      </dgm:t>
    </dgm:pt>
    <dgm:pt modelId="{34ADA4BB-0631-4232-A0E9-0DCD427436F7}">
      <dgm:prSet/>
      <dgm:spPr/>
      <dgm:t>
        <a:bodyPr/>
        <a:lstStyle/>
        <a:p>
          <a:r>
            <a:rPr lang="en-US"/>
            <a:t>Hermeneutic Phenomenology </a:t>
          </a:r>
        </a:p>
      </dgm:t>
    </dgm:pt>
    <dgm:pt modelId="{FBDD0A2C-9B67-4A6C-B7BE-453CD47196D4}" type="parTrans" cxnId="{C0D491AC-DCFC-4F32-A0E9-700488ADBAB2}">
      <dgm:prSet/>
      <dgm:spPr/>
      <dgm:t>
        <a:bodyPr/>
        <a:lstStyle/>
        <a:p>
          <a:endParaRPr lang="en-US"/>
        </a:p>
      </dgm:t>
    </dgm:pt>
    <dgm:pt modelId="{18F7D6AE-C14A-4DC9-8EAB-58A7E19C6452}" type="sibTrans" cxnId="{C0D491AC-DCFC-4F32-A0E9-700488ADBAB2}">
      <dgm:prSet/>
      <dgm:spPr/>
      <dgm:t>
        <a:bodyPr/>
        <a:lstStyle/>
        <a:p>
          <a:endParaRPr lang="en-US"/>
        </a:p>
      </dgm:t>
    </dgm:pt>
    <dgm:pt modelId="{24A54B30-BE4E-1F45-A94C-DDC59F6FC13A}" type="pres">
      <dgm:prSet presAssocID="{650CE81C-4627-41D6-B3BE-0E2BA6077210}" presName="linear" presStyleCnt="0">
        <dgm:presLayoutVars>
          <dgm:animLvl val="lvl"/>
          <dgm:resizeHandles val="exact"/>
        </dgm:presLayoutVars>
      </dgm:prSet>
      <dgm:spPr/>
    </dgm:pt>
    <dgm:pt modelId="{BF3E11A4-4CD6-B34B-98E5-E86CC1DA5851}" type="pres">
      <dgm:prSet presAssocID="{101A9EE6-47EA-4CB2-8F7E-DA71883707DC}" presName="parentText" presStyleLbl="node1" presStyleIdx="0" presStyleCnt="5">
        <dgm:presLayoutVars>
          <dgm:chMax val="0"/>
          <dgm:bulletEnabled val="1"/>
        </dgm:presLayoutVars>
      </dgm:prSet>
      <dgm:spPr/>
    </dgm:pt>
    <dgm:pt modelId="{D06F2816-770E-414E-81F1-0C9D2B028C1E}" type="pres">
      <dgm:prSet presAssocID="{AFE81636-8C4C-48A3-994E-D9DD066F1A0D}" presName="spacer" presStyleCnt="0"/>
      <dgm:spPr/>
    </dgm:pt>
    <dgm:pt modelId="{670F9E50-8ABA-2E47-88FF-5F73FC40CCB0}" type="pres">
      <dgm:prSet presAssocID="{FC094126-72DC-473A-B38B-F5E5050D6883}" presName="parentText" presStyleLbl="node1" presStyleIdx="1" presStyleCnt="5">
        <dgm:presLayoutVars>
          <dgm:chMax val="0"/>
          <dgm:bulletEnabled val="1"/>
        </dgm:presLayoutVars>
      </dgm:prSet>
      <dgm:spPr/>
    </dgm:pt>
    <dgm:pt modelId="{C0770201-D1DA-7B47-83DE-F72321284E58}" type="pres">
      <dgm:prSet presAssocID="{697B0B99-811D-4DD1-836F-CB904F20802F}" presName="spacer" presStyleCnt="0"/>
      <dgm:spPr/>
    </dgm:pt>
    <dgm:pt modelId="{86437BA1-53FD-274A-8E9E-8F178EE01082}" type="pres">
      <dgm:prSet presAssocID="{90746B51-0351-4A84-BA04-5FBB470FC670}" presName="parentText" presStyleLbl="node1" presStyleIdx="2" presStyleCnt="5">
        <dgm:presLayoutVars>
          <dgm:chMax val="0"/>
          <dgm:bulletEnabled val="1"/>
        </dgm:presLayoutVars>
      </dgm:prSet>
      <dgm:spPr/>
    </dgm:pt>
    <dgm:pt modelId="{0D363F44-6756-4B4A-888D-57E8AFF97AEA}" type="pres">
      <dgm:prSet presAssocID="{70A86FDC-A1D3-4913-BE89-909B5207C542}" presName="spacer" presStyleCnt="0"/>
      <dgm:spPr/>
    </dgm:pt>
    <dgm:pt modelId="{4A3348D4-0E50-234A-A293-922A6546F91C}" type="pres">
      <dgm:prSet presAssocID="{7165F027-FC35-48BA-9349-8524897C5D09}" presName="parentText" presStyleLbl="node1" presStyleIdx="3" presStyleCnt="5">
        <dgm:presLayoutVars>
          <dgm:chMax val="0"/>
          <dgm:bulletEnabled val="1"/>
        </dgm:presLayoutVars>
      </dgm:prSet>
      <dgm:spPr/>
    </dgm:pt>
    <dgm:pt modelId="{5F25B049-B8A7-7346-96D0-231167EB9DCA}" type="pres">
      <dgm:prSet presAssocID="{807CB865-84D1-4124-879F-F864EB03C791}" presName="spacer" presStyleCnt="0"/>
      <dgm:spPr/>
    </dgm:pt>
    <dgm:pt modelId="{1FBC4F71-481A-524F-B0AD-02FC9B58859D}" type="pres">
      <dgm:prSet presAssocID="{34ADA4BB-0631-4232-A0E9-0DCD427436F7}" presName="parentText" presStyleLbl="node1" presStyleIdx="4" presStyleCnt="5">
        <dgm:presLayoutVars>
          <dgm:chMax val="0"/>
          <dgm:bulletEnabled val="1"/>
        </dgm:presLayoutVars>
      </dgm:prSet>
      <dgm:spPr/>
    </dgm:pt>
  </dgm:ptLst>
  <dgm:cxnLst>
    <dgm:cxn modelId="{9E7D4004-C11A-4740-BBA7-C45C21C470C2}" srcId="{650CE81C-4627-41D6-B3BE-0E2BA6077210}" destId="{FC094126-72DC-473A-B38B-F5E5050D6883}" srcOrd="1" destOrd="0" parTransId="{BDD93A4F-8E17-474D-948D-4E4FE8A4053D}" sibTransId="{697B0B99-811D-4DD1-836F-CB904F20802F}"/>
    <dgm:cxn modelId="{77A1AB05-9DF6-4933-A1F3-AD7C08DD2EE0}" srcId="{650CE81C-4627-41D6-B3BE-0E2BA6077210}" destId="{7165F027-FC35-48BA-9349-8524897C5D09}" srcOrd="3" destOrd="0" parTransId="{F9B1C4C9-AAEE-4167-A34A-092614E0278B}" sibTransId="{807CB865-84D1-4124-879F-F864EB03C791}"/>
    <dgm:cxn modelId="{87A2B715-F581-2249-8F0A-287D969800EC}" type="presOf" srcId="{650CE81C-4627-41D6-B3BE-0E2BA6077210}" destId="{24A54B30-BE4E-1F45-A94C-DDC59F6FC13A}" srcOrd="0" destOrd="0" presId="urn:microsoft.com/office/officeart/2005/8/layout/vList2"/>
    <dgm:cxn modelId="{F548872C-95D2-0048-84E0-08B5584F2626}" type="presOf" srcId="{FC094126-72DC-473A-B38B-F5E5050D6883}" destId="{670F9E50-8ABA-2E47-88FF-5F73FC40CCB0}" srcOrd="0" destOrd="0" presId="urn:microsoft.com/office/officeart/2005/8/layout/vList2"/>
    <dgm:cxn modelId="{DEC42143-BD8B-4BEE-A2CB-634CAD7FE5B2}" srcId="{650CE81C-4627-41D6-B3BE-0E2BA6077210}" destId="{101A9EE6-47EA-4CB2-8F7E-DA71883707DC}" srcOrd="0" destOrd="0" parTransId="{9E4A4FBA-7DFC-48CB-9547-08676A105AFA}" sibTransId="{AFE81636-8C4C-48A3-994E-D9DD066F1A0D}"/>
    <dgm:cxn modelId="{31282568-F1C1-D94E-A076-EBDEDA9E1AB0}" type="presOf" srcId="{34ADA4BB-0631-4232-A0E9-0DCD427436F7}" destId="{1FBC4F71-481A-524F-B0AD-02FC9B58859D}" srcOrd="0" destOrd="0" presId="urn:microsoft.com/office/officeart/2005/8/layout/vList2"/>
    <dgm:cxn modelId="{DA100B87-4840-614C-82DF-90027CC34377}" type="presOf" srcId="{7165F027-FC35-48BA-9349-8524897C5D09}" destId="{4A3348D4-0E50-234A-A293-922A6546F91C}" srcOrd="0" destOrd="0" presId="urn:microsoft.com/office/officeart/2005/8/layout/vList2"/>
    <dgm:cxn modelId="{66B9DB95-992B-9A43-9B79-EF26965D8841}" type="presOf" srcId="{90746B51-0351-4A84-BA04-5FBB470FC670}" destId="{86437BA1-53FD-274A-8E9E-8F178EE01082}" srcOrd="0" destOrd="0" presId="urn:microsoft.com/office/officeart/2005/8/layout/vList2"/>
    <dgm:cxn modelId="{C0D491AC-DCFC-4F32-A0E9-700488ADBAB2}" srcId="{650CE81C-4627-41D6-B3BE-0E2BA6077210}" destId="{34ADA4BB-0631-4232-A0E9-0DCD427436F7}" srcOrd="4" destOrd="0" parTransId="{FBDD0A2C-9B67-4A6C-B7BE-453CD47196D4}" sibTransId="{18F7D6AE-C14A-4DC9-8EAB-58A7E19C6452}"/>
    <dgm:cxn modelId="{59E21DBC-0ED0-4C29-A8E1-58F669AC8342}" srcId="{650CE81C-4627-41D6-B3BE-0E2BA6077210}" destId="{90746B51-0351-4A84-BA04-5FBB470FC670}" srcOrd="2" destOrd="0" parTransId="{3BB1B63B-93F2-4416-989F-2034EAC1EAC4}" sibTransId="{70A86FDC-A1D3-4913-BE89-909B5207C542}"/>
    <dgm:cxn modelId="{8632FECD-717A-B543-8945-D31983FB0FC6}" type="presOf" srcId="{101A9EE6-47EA-4CB2-8F7E-DA71883707DC}" destId="{BF3E11A4-4CD6-B34B-98E5-E86CC1DA5851}" srcOrd="0" destOrd="0" presId="urn:microsoft.com/office/officeart/2005/8/layout/vList2"/>
    <dgm:cxn modelId="{9D91BE78-7652-F34B-928D-F5572D0C423F}" type="presParOf" srcId="{24A54B30-BE4E-1F45-A94C-DDC59F6FC13A}" destId="{BF3E11A4-4CD6-B34B-98E5-E86CC1DA5851}" srcOrd="0" destOrd="0" presId="urn:microsoft.com/office/officeart/2005/8/layout/vList2"/>
    <dgm:cxn modelId="{9BF9B60E-4A4F-9C40-B8BA-83095001DB54}" type="presParOf" srcId="{24A54B30-BE4E-1F45-A94C-DDC59F6FC13A}" destId="{D06F2816-770E-414E-81F1-0C9D2B028C1E}" srcOrd="1" destOrd="0" presId="urn:microsoft.com/office/officeart/2005/8/layout/vList2"/>
    <dgm:cxn modelId="{CD8DDE17-8A8A-934F-9B87-197A65ACE272}" type="presParOf" srcId="{24A54B30-BE4E-1F45-A94C-DDC59F6FC13A}" destId="{670F9E50-8ABA-2E47-88FF-5F73FC40CCB0}" srcOrd="2" destOrd="0" presId="urn:microsoft.com/office/officeart/2005/8/layout/vList2"/>
    <dgm:cxn modelId="{BC88FD9F-A708-DD47-A5AF-7BECCFDE9517}" type="presParOf" srcId="{24A54B30-BE4E-1F45-A94C-DDC59F6FC13A}" destId="{C0770201-D1DA-7B47-83DE-F72321284E58}" srcOrd="3" destOrd="0" presId="urn:microsoft.com/office/officeart/2005/8/layout/vList2"/>
    <dgm:cxn modelId="{2BCB1DF5-F312-C845-B593-E1744F1D3634}" type="presParOf" srcId="{24A54B30-BE4E-1F45-A94C-DDC59F6FC13A}" destId="{86437BA1-53FD-274A-8E9E-8F178EE01082}" srcOrd="4" destOrd="0" presId="urn:microsoft.com/office/officeart/2005/8/layout/vList2"/>
    <dgm:cxn modelId="{CD595279-65D2-C14C-A3BB-8E678057E164}" type="presParOf" srcId="{24A54B30-BE4E-1F45-A94C-DDC59F6FC13A}" destId="{0D363F44-6756-4B4A-888D-57E8AFF97AEA}" srcOrd="5" destOrd="0" presId="urn:microsoft.com/office/officeart/2005/8/layout/vList2"/>
    <dgm:cxn modelId="{19D1F0E6-557C-2148-B149-E1F5DECB90ED}" type="presParOf" srcId="{24A54B30-BE4E-1F45-A94C-DDC59F6FC13A}" destId="{4A3348D4-0E50-234A-A293-922A6546F91C}" srcOrd="6" destOrd="0" presId="urn:microsoft.com/office/officeart/2005/8/layout/vList2"/>
    <dgm:cxn modelId="{15427CFF-192A-5947-B7A6-14D3C89640C1}" type="presParOf" srcId="{24A54B30-BE4E-1F45-A94C-DDC59F6FC13A}" destId="{5F25B049-B8A7-7346-96D0-231167EB9DCA}" srcOrd="7" destOrd="0" presId="urn:microsoft.com/office/officeart/2005/8/layout/vList2"/>
    <dgm:cxn modelId="{4E0C6FA7-2C60-0C4D-ADF8-BA23C464C996}" type="presParOf" srcId="{24A54B30-BE4E-1F45-A94C-DDC59F6FC13A}" destId="{1FBC4F71-481A-524F-B0AD-02FC9B58859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277B7B-27AB-4303-A5FA-0246996F4C81}"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EF50B7CE-5C06-4EE5-BF5D-53C7C639181F}">
      <dgm:prSet/>
      <dgm:spPr/>
      <dgm:t>
        <a:bodyPr/>
        <a:lstStyle/>
        <a:p>
          <a:pPr>
            <a:lnSpc>
              <a:spcPct val="100000"/>
            </a:lnSpc>
          </a:pPr>
          <a:r>
            <a:rPr lang="en-US" dirty="0"/>
            <a:t>Hermeneutic Circling </a:t>
          </a:r>
          <a:r>
            <a:rPr lang="en-GB" dirty="0"/>
            <a:t>(</a:t>
          </a:r>
          <a:r>
            <a:rPr lang="en-GB" dirty="0" err="1"/>
            <a:t>Boell</a:t>
          </a:r>
          <a:r>
            <a:rPr lang="en-GB" dirty="0"/>
            <a:t> &amp; </a:t>
          </a:r>
          <a:r>
            <a:rPr lang="en-GB" dirty="0" err="1"/>
            <a:t>Cecez-Kecmanovic</a:t>
          </a:r>
          <a:r>
            <a:rPr lang="en-GB" dirty="0"/>
            <a:t>, 2010)</a:t>
          </a:r>
          <a:endParaRPr lang="en-US" dirty="0"/>
        </a:p>
      </dgm:t>
    </dgm:pt>
    <dgm:pt modelId="{9EFC1F2D-E488-47A0-A609-A5BA5DC0DF1E}" type="parTrans" cxnId="{B73529CC-B93C-4816-A54C-758F8C5C06F0}">
      <dgm:prSet/>
      <dgm:spPr/>
      <dgm:t>
        <a:bodyPr/>
        <a:lstStyle/>
        <a:p>
          <a:endParaRPr lang="en-US"/>
        </a:p>
      </dgm:t>
    </dgm:pt>
    <dgm:pt modelId="{F8AD0A86-C533-4AF6-B996-5F8FE78C7739}" type="sibTrans" cxnId="{B73529CC-B93C-4816-A54C-758F8C5C06F0}">
      <dgm:prSet/>
      <dgm:spPr/>
      <dgm:t>
        <a:bodyPr/>
        <a:lstStyle/>
        <a:p>
          <a:endParaRPr lang="en-US"/>
        </a:p>
      </dgm:t>
    </dgm:pt>
    <dgm:pt modelId="{1402519C-C936-4057-913E-3E66DB7E1EE6}">
      <dgm:prSet/>
      <dgm:spPr/>
      <dgm:t>
        <a:bodyPr/>
        <a:lstStyle/>
        <a:p>
          <a:pPr>
            <a:lnSpc>
              <a:spcPct val="100000"/>
            </a:lnSpc>
          </a:pPr>
          <a:r>
            <a:rPr lang="en-US"/>
            <a:t>Narrative Literature Review </a:t>
          </a:r>
        </a:p>
      </dgm:t>
    </dgm:pt>
    <dgm:pt modelId="{6B658951-BE6D-41A8-9123-A8D0F887F96D}" type="parTrans" cxnId="{8FB2A320-A27E-4018-9FCD-98CEC1C7166E}">
      <dgm:prSet/>
      <dgm:spPr/>
      <dgm:t>
        <a:bodyPr/>
        <a:lstStyle/>
        <a:p>
          <a:endParaRPr lang="en-US"/>
        </a:p>
      </dgm:t>
    </dgm:pt>
    <dgm:pt modelId="{939201CB-14BE-4EAC-8C56-25CE2A3D97C6}" type="sibTrans" cxnId="{8FB2A320-A27E-4018-9FCD-98CEC1C7166E}">
      <dgm:prSet/>
      <dgm:spPr/>
      <dgm:t>
        <a:bodyPr/>
        <a:lstStyle/>
        <a:p>
          <a:endParaRPr lang="en-US"/>
        </a:p>
      </dgm:t>
    </dgm:pt>
    <dgm:pt modelId="{98909E4B-6F68-4873-BB65-4F0D99CA274F}">
      <dgm:prSet/>
      <dgm:spPr/>
      <dgm:t>
        <a:bodyPr/>
        <a:lstStyle/>
        <a:p>
          <a:pPr>
            <a:lnSpc>
              <a:spcPct val="100000"/>
            </a:lnSpc>
          </a:pPr>
          <a:r>
            <a:rPr lang="en-US" dirty="0"/>
            <a:t>Semi-Structured Interviews with participants who have experience of improvisation (</a:t>
          </a:r>
          <a:r>
            <a:rPr lang="en-US" dirty="0" err="1"/>
            <a:t>Ramsook</a:t>
          </a:r>
          <a:r>
            <a:rPr lang="en-US" dirty="0"/>
            <a:t>, 2018) </a:t>
          </a:r>
        </a:p>
      </dgm:t>
    </dgm:pt>
    <dgm:pt modelId="{11299985-EC92-4163-996D-EEED5E1F5A43}" type="parTrans" cxnId="{0819587F-7F1D-49A9-8ECF-5C4A21196F34}">
      <dgm:prSet/>
      <dgm:spPr/>
      <dgm:t>
        <a:bodyPr/>
        <a:lstStyle/>
        <a:p>
          <a:endParaRPr lang="en-US"/>
        </a:p>
      </dgm:t>
    </dgm:pt>
    <dgm:pt modelId="{AC1F5A65-33F9-4754-BCCB-7420CC337262}" type="sibTrans" cxnId="{0819587F-7F1D-49A9-8ECF-5C4A21196F34}">
      <dgm:prSet/>
      <dgm:spPr/>
      <dgm:t>
        <a:bodyPr/>
        <a:lstStyle/>
        <a:p>
          <a:endParaRPr lang="en-US"/>
        </a:p>
      </dgm:t>
    </dgm:pt>
    <dgm:pt modelId="{B3E2CCBF-BB8C-1B4F-A4B4-697557C34622}" type="pres">
      <dgm:prSet presAssocID="{7B277B7B-27AB-4303-A5FA-0246996F4C81}" presName="outerComposite" presStyleCnt="0">
        <dgm:presLayoutVars>
          <dgm:chMax val="5"/>
          <dgm:dir/>
          <dgm:resizeHandles val="exact"/>
        </dgm:presLayoutVars>
      </dgm:prSet>
      <dgm:spPr/>
    </dgm:pt>
    <dgm:pt modelId="{861914A4-FFA1-E74E-A9AE-E9566068B6F9}" type="pres">
      <dgm:prSet presAssocID="{7B277B7B-27AB-4303-A5FA-0246996F4C81}" presName="dummyMaxCanvas" presStyleCnt="0">
        <dgm:presLayoutVars/>
      </dgm:prSet>
      <dgm:spPr/>
    </dgm:pt>
    <dgm:pt modelId="{8DF8D1C9-D725-F548-B801-B51AE7561255}" type="pres">
      <dgm:prSet presAssocID="{7B277B7B-27AB-4303-A5FA-0246996F4C81}" presName="ThreeNodes_1" presStyleLbl="node1" presStyleIdx="0" presStyleCnt="3">
        <dgm:presLayoutVars>
          <dgm:bulletEnabled val="1"/>
        </dgm:presLayoutVars>
      </dgm:prSet>
      <dgm:spPr/>
    </dgm:pt>
    <dgm:pt modelId="{9A06C2D0-68FE-7F4D-AF87-0415F3A47B3A}" type="pres">
      <dgm:prSet presAssocID="{7B277B7B-27AB-4303-A5FA-0246996F4C81}" presName="ThreeNodes_2" presStyleLbl="node1" presStyleIdx="1" presStyleCnt="3">
        <dgm:presLayoutVars>
          <dgm:bulletEnabled val="1"/>
        </dgm:presLayoutVars>
      </dgm:prSet>
      <dgm:spPr/>
    </dgm:pt>
    <dgm:pt modelId="{9460D5A6-3EE2-9C41-893C-C620EE0CFEFD}" type="pres">
      <dgm:prSet presAssocID="{7B277B7B-27AB-4303-A5FA-0246996F4C81}" presName="ThreeNodes_3" presStyleLbl="node1" presStyleIdx="2" presStyleCnt="3">
        <dgm:presLayoutVars>
          <dgm:bulletEnabled val="1"/>
        </dgm:presLayoutVars>
      </dgm:prSet>
      <dgm:spPr/>
    </dgm:pt>
    <dgm:pt modelId="{A272A880-950A-974E-A9FD-9F85E6C80A49}" type="pres">
      <dgm:prSet presAssocID="{7B277B7B-27AB-4303-A5FA-0246996F4C81}" presName="ThreeConn_1-2" presStyleLbl="fgAccFollowNode1" presStyleIdx="0" presStyleCnt="2">
        <dgm:presLayoutVars>
          <dgm:bulletEnabled val="1"/>
        </dgm:presLayoutVars>
      </dgm:prSet>
      <dgm:spPr/>
    </dgm:pt>
    <dgm:pt modelId="{E23C9881-7774-044C-A43F-EAA96C02E004}" type="pres">
      <dgm:prSet presAssocID="{7B277B7B-27AB-4303-A5FA-0246996F4C81}" presName="ThreeConn_2-3" presStyleLbl="fgAccFollowNode1" presStyleIdx="1" presStyleCnt="2">
        <dgm:presLayoutVars>
          <dgm:bulletEnabled val="1"/>
        </dgm:presLayoutVars>
      </dgm:prSet>
      <dgm:spPr/>
    </dgm:pt>
    <dgm:pt modelId="{CA283518-149D-624D-83F2-378E0DE27362}" type="pres">
      <dgm:prSet presAssocID="{7B277B7B-27AB-4303-A5FA-0246996F4C81}" presName="ThreeNodes_1_text" presStyleLbl="node1" presStyleIdx="2" presStyleCnt="3">
        <dgm:presLayoutVars>
          <dgm:bulletEnabled val="1"/>
        </dgm:presLayoutVars>
      </dgm:prSet>
      <dgm:spPr/>
    </dgm:pt>
    <dgm:pt modelId="{39EEAE54-1E70-8A4F-8038-93B41471A058}" type="pres">
      <dgm:prSet presAssocID="{7B277B7B-27AB-4303-A5FA-0246996F4C81}" presName="ThreeNodes_2_text" presStyleLbl="node1" presStyleIdx="2" presStyleCnt="3">
        <dgm:presLayoutVars>
          <dgm:bulletEnabled val="1"/>
        </dgm:presLayoutVars>
      </dgm:prSet>
      <dgm:spPr/>
    </dgm:pt>
    <dgm:pt modelId="{635611AA-91F5-E847-B7BF-A5CE211F98DC}" type="pres">
      <dgm:prSet presAssocID="{7B277B7B-27AB-4303-A5FA-0246996F4C81}" presName="ThreeNodes_3_text" presStyleLbl="node1" presStyleIdx="2" presStyleCnt="3">
        <dgm:presLayoutVars>
          <dgm:bulletEnabled val="1"/>
        </dgm:presLayoutVars>
      </dgm:prSet>
      <dgm:spPr/>
    </dgm:pt>
  </dgm:ptLst>
  <dgm:cxnLst>
    <dgm:cxn modelId="{EE23DE18-34BA-7F4C-96C0-89624B586E6F}" type="presOf" srcId="{EF50B7CE-5C06-4EE5-BF5D-53C7C639181F}" destId="{8DF8D1C9-D725-F548-B801-B51AE7561255}" srcOrd="0" destOrd="0" presId="urn:microsoft.com/office/officeart/2005/8/layout/vProcess5"/>
    <dgm:cxn modelId="{8FB2A320-A27E-4018-9FCD-98CEC1C7166E}" srcId="{7B277B7B-27AB-4303-A5FA-0246996F4C81}" destId="{1402519C-C936-4057-913E-3E66DB7E1EE6}" srcOrd="1" destOrd="0" parTransId="{6B658951-BE6D-41A8-9123-A8D0F887F96D}" sibTransId="{939201CB-14BE-4EAC-8C56-25CE2A3D97C6}"/>
    <dgm:cxn modelId="{0819587F-7F1D-49A9-8ECF-5C4A21196F34}" srcId="{7B277B7B-27AB-4303-A5FA-0246996F4C81}" destId="{98909E4B-6F68-4873-BB65-4F0D99CA274F}" srcOrd="2" destOrd="0" parTransId="{11299985-EC92-4163-996D-EEED5E1F5A43}" sibTransId="{AC1F5A65-33F9-4754-BCCB-7420CC337262}"/>
    <dgm:cxn modelId="{5522B986-4CC7-E64C-8188-D8E102245E88}" type="presOf" srcId="{1402519C-C936-4057-913E-3E66DB7E1EE6}" destId="{39EEAE54-1E70-8A4F-8038-93B41471A058}" srcOrd="1" destOrd="0" presId="urn:microsoft.com/office/officeart/2005/8/layout/vProcess5"/>
    <dgm:cxn modelId="{4289DA91-2502-AB4E-B3F7-F2F21E23FC17}" type="presOf" srcId="{F8AD0A86-C533-4AF6-B996-5F8FE78C7739}" destId="{A272A880-950A-974E-A9FD-9F85E6C80A49}" srcOrd="0" destOrd="0" presId="urn:microsoft.com/office/officeart/2005/8/layout/vProcess5"/>
    <dgm:cxn modelId="{CCDE5795-AB3A-DF42-812E-806F7FA8CA37}" type="presOf" srcId="{7B277B7B-27AB-4303-A5FA-0246996F4C81}" destId="{B3E2CCBF-BB8C-1B4F-A4B4-697557C34622}" srcOrd="0" destOrd="0" presId="urn:microsoft.com/office/officeart/2005/8/layout/vProcess5"/>
    <dgm:cxn modelId="{56F5FC9A-9711-4640-A682-94FFA6DD8BD3}" type="presOf" srcId="{1402519C-C936-4057-913E-3E66DB7E1EE6}" destId="{9A06C2D0-68FE-7F4D-AF87-0415F3A47B3A}" srcOrd="0" destOrd="0" presId="urn:microsoft.com/office/officeart/2005/8/layout/vProcess5"/>
    <dgm:cxn modelId="{CB089DAF-415A-6540-A650-7D4DCCB8051A}" type="presOf" srcId="{98909E4B-6F68-4873-BB65-4F0D99CA274F}" destId="{635611AA-91F5-E847-B7BF-A5CE211F98DC}" srcOrd="1" destOrd="0" presId="urn:microsoft.com/office/officeart/2005/8/layout/vProcess5"/>
    <dgm:cxn modelId="{DB4F88CA-18AF-8E43-8C84-E3F066BF9CEC}" type="presOf" srcId="{939201CB-14BE-4EAC-8C56-25CE2A3D97C6}" destId="{E23C9881-7774-044C-A43F-EAA96C02E004}" srcOrd="0" destOrd="0" presId="urn:microsoft.com/office/officeart/2005/8/layout/vProcess5"/>
    <dgm:cxn modelId="{B73529CC-B93C-4816-A54C-758F8C5C06F0}" srcId="{7B277B7B-27AB-4303-A5FA-0246996F4C81}" destId="{EF50B7CE-5C06-4EE5-BF5D-53C7C639181F}" srcOrd="0" destOrd="0" parTransId="{9EFC1F2D-E488-47A0-A609-A5BA5DC0DF1E}" sibTransId="{F8AD0A86-C533-4AF6-B996-5F8FE78C7739}"/>
    <dgm:cxn modelId="{BBC0F6D2-44D8-DE49-994E-CFCF5E20AF05}" type="presOf" srcId="{98909E4B-6F68-4873-BB65-4F0D99CA274F}" destId="{9460D5A6-3EE2-9C41-893C-C620EE0CFEFD}" srcOrd="0" destOrd="0" presId="urn:microsoft.com/office/officeart/2005/8/layout/vProcess5"/>
    <dgm:cxn modelId="{EE3F37E3-D122-7046-8E05-347DCC9EAC07}" type="presOf" srcId="{EF50B7CE-5C06-4EE5-BF5D-53C7C639181F}" destId="{CA283518-149D-624D-83F2-378E0DE27362}" srcOrd="1" destOrd="0" presId="urn:microsoft.com/office/officeart/2005/8/layout/vProcess5"/>
    <dgm:cxn modelId="{65A5F2FE-280B-7F4D-91E6-CDEF03F1C9ED}" type="presParOf" srcId="{B3E2CCBF-BB8C-1B4F-A4B4-697557C34622}" destId="{861914A4-FFA1-E74E-A9AE-E9566068B6F9}" srcOrd="0" destOrd="0" presId="urn:microsoft.com/office/officeart/2005/8/layout/vProcess5"/>
    <dgm:cxn modelId="{933013BF-79FF-1843-A2B0-95038C824655}" type="presParOf" srcId="{B3E2CCBF-BB8C-1B4F-A4B4-697557C34622}" destId="{8DF8D1C9-D725-F548-B801-B51AE7561255}" srcOrd="1" destOrd="0" presId="urn:microsoft.com/office/officeart/2005/8/layout/vProcess5"/>
    <dgm:cxn modelId="{143B2A0A-78D8-7F4B-9944-3CE729D9065D}" type="presParOf" srcId="{B3E2CCBF-BB8C-1B4F-A4B4-697557C34622}" destId="{9A06C2D0-68FE-7F4D-AF87-0415F3A47B3A}" srcOrd="2" destOrd="0" presId="urn:microsoft.com/office/officeart/2005/8/layout/vProcess5"/>
    <dgm:cxn modelId="{589EA6CA-2900-AA46-AB73-9683BD0B41E4}" type="presParOf" srcId="{B3E2CCBF-BB8C-1B4F-A4B4-697557C34622}" destId="{9460D5A6-3EE2-9C41-893C-C620EE0CFEFD}" srcOrd="3" destOrd="0" presId="urn:microsoft.com/office/officeart/2005/8/layout/vProcess5"/>
    <dgm:cxn modelId="{81F3AEAC-EC2D-6A4C-BDC3-617B9E748138}" type="presParOf" srcId="{B3E2CCBF-BB8C-1B4F-A4B4-697557C34622}" destId="{A272A880-950A-974E-A9FD-9F85E6C80A49}" srcOrd="4" destOrd="0" presId="urn:microsoft.com/office/officeart/2005/8/layout/vProcess5"/>
    <dgm:cxn modelId="{F724844F-B71F-3C4B-84D9-47E1F582242F}" type="presParOf" srcId="{B3E2CCBF-BB8C-1B4F-A4B4-697557C34622}" destId="{E23C9881-7774-044C-A43F-EAA96C02E004}" srcOrd="5" destOrd="0" presId="urn:microsoft.com/office/officeart/2005/8/layout/vProcess5"/>
    <dgm:cxn modelId="{8242EAFA-8505-F043-ACE4-947D4F2D130D}" type="presParOf" srcId="{B3E2CCBF-BB8C-1B4F-A4B4-697557C34622}" destId="{CA283518-149D-624D-83F2-378E0DE27362}" srcOrd="6" destOrd="0" presId="urn:microsoft.com/office/officeart/2005/8/layout/vProcess5"/>
    <dgm:cxn modelId="{80F9D544-6BE9-BB4A-B0B1-0DE893A153EB}" type="presParOf" srcId="{B3E2CCBF-BB8C-1B4F-A4B4-697557C34622}" destId="{39EEAE54-1E70-8A4F-8038-93B41471A058}" srcOrd="7" destOrd="0" presId="urn:microsoft.com/office/officeart/2005/8/layout/vProcess5"/>
    <dgm:cxn modelId="{C1B62684-96F7-AE4A-B17E-CA2E943939EE}" type="presParOf" srcId="{B3E2CCBF-BB8C-1B4F-A4B4-697557C34622}" destId="{635611AA-91F5-E847-B7BF-A5CE211F98D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93C468-44DC-4B11-93C9-C04FD2ACBF2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2A8DA0D-F822-4E34-A971-F0636232B282}">
      <dgm:prSet/>
      <dgm:spPr/>
      <dgm:t>
        <a:bodyPr/>
        <a:lstStyle/>
        <a:p>
          <a:r>
            <a:rPr lang="en-US" dirty="0"/>
            <a:t>6 Adolescent Females (ages 13 – 19)</a:t>
          </a:r>
        </a:p>
      </dgm:t>
    </dgm:pt>
    <dgm:pt modelId="{10C77963-C2A2-4B4D-99C1-EEBA275A1CAE}" type="parTrans" cxnId="{373C65AA-7C5E-4B13-8CDA-4ECD69F659F7}">
      <dgm:prSet/>
      <dgm:spPr/>
      <dgm:t>
        <a:bodyPr/>
        <a:lstStyle/>
        <a:p>
          <a:endParaRPr lang="en-US"/>
        </a:p>
      </dgm:t>
    </dgm:pt>
    <dgm:pt modelId="{296944C8-1F85-48E6-8305-9A3632A0E418}" type="sibTrans" cxnId="{373C65AA-7C5E-4B13-8CDA-4ECD69F659F7}">
      <dgm:prSet/>
      <dgm:spPr/>
      <dgm:t>
        <a:bodyPr/>
        <a:lstStyle/>
        <a:p>
          <a:endParaRPr lang="en-US"/>
        </a:p>
      </dgm:t>
    </dgm:pt>
    <dgm:pt modelId="{190A7E56-79C8-414D-AB85-732B561C80B1}">
      <dgm:prSet/>
      <dgm:spPr/>
      <dgm:t>
        <a:bodyPr/>
        <a:lstStyle/>
        <a:p>
          <a:r>
            <a:rPr lang="en-US"/>
            <a:t>Student vocalists </a:t>
          </a:r>
        </a:p>
      </dgm:t>
    </dgm:pt>
    <dgm:pt modelId="{1FC028AF-1380-48C9-B02D-D63EB703736E}" type="parTrans" cxnId="{20F0315F-370C-4A7B-B68A-5E0876C6B3A7}">
      <dgm:prSet/>
      <dgm:spPr/>
      <dgm:t>
        <a:bodyPr/>
        <a:lstStyle/>
        <a:p>
          <a:endParaRPr lang="en-US"/>
        </a:p>
      </dgm:t>
    </dgm:pt>
    <dgm:pt modelId="{269770B5-1838-4CD3-AE57-DC1BE33919F7}" type="sibTrans" cxnId="{20F0315F-370C-4A7B-B68A-5E0876C6B3A7}">
      <dgm:prSet/>
      <dgm:spPr/>
      <dgm:t>
        <a:bodyPr/>
        <a:lstStyle/>
        <a:p>
          <a:endParaRPr lang="en-US"/>
        </a:p>
      </dgm:t>
    </dgm:pt>
    <dgm:pt modelId="{57E6C82D-7219-46B8-95E8-CE96E301BEE7}">
      <dgm:prSet/>
      <dgm:spPr/>
      <dgm:t>
        <a:bodyPr/>
        <a:lstStyle/>
        <a:p>
          <a:r>
            <a:rPr lang="en-US"/>
            <a:t>Grade 5+ </a:t>
          </a:r>
        </a:p>
      </dgm:t>
    </dgm:pt>
    <dgm:pt modelId="{C5DDBA5A-BFD6-4834-BFF9-85CA1E5F96D6}" type="parTrans" cxnId="{74FB9B5A-02BD-40A5-A08A-CA0CE048DC8D}">
      <dgm:prSet/>
      <dgm:spPr/>
      <dgm:t>
        <a:bodyPr/>
        <a:lstStyle/>
        <a:p>
          <a:endParaRPr lang="en-US"/>
        </a:p>
      </dgm:t>
    </dgm:pt>
    <dgm:pt modelId="{764035F8-FCC2-4C5F-9777-A2942A544C2F}" type="sibTrans" cxnId="{74FB9B5A-02BD-40A5-A08A-CA0CE048DC8D}">
      <dgm:prSet/>
      <dgm:spPr/>
      <dgm:t>
        <a:bodyPr/>
        <a:lstStyle/>
        <a:p>
          <a:endParaRPr lang="en-US"/>
        </a:p>
      </dgm:t>
    </dgm:pt>
    <dgm:pt modelId="{5BAE98CD-ED14-4919-9691-EBB88A74CD88}">
      <dgm:prSet/>
      <dgm:spPr/>
      <dgm:t>
        <a:bodyPr/>
        <a:lstStyle/>
        <a:p>
          <a:r>
            <a:rPr lang="en-US"/>
            <a:t>All experience of improvising within performance, exam, or lesson context </a:t>
          </a:r>
        </a:p>
      </dgm:t>
    </dgm:pt>
    <dgm:pt modelId="{AA08605E-3640-4531-8CCE-B6B7681C9921}" type="parTrans" cxnId="{A5608AAF-8661-4C6A-821C-E7A45BAFD57D}">
      <dgm:prSet/>
      <dgm:spPr/>
      <dgm:t>
        <a:bodyPr/>
        <a:lstStyle/>
        <a:p>
          <a:endParaRPr lang="en-US"/>
        </a:p>
      </dgm:t>
    </dgm:pt>
    <dgm:pt modelId="{2D4AFE69-3CE0-4265-8943-68A25C244170}" type="sibTrans" cxnId="{A5608AAF-8661-4C6A-821C-E7A45BAFD57D}">
      <dgm:prSet/>
      <dgm:spPr/>
      <dgm:t>
        <a:bodyPr/>
        <a:lstStyle/>
        <a:p>
          <a:endParaRPr lang="en-US"/>
        </a:p>
      </dgm:t>
    </dgm:pt>
    <dgm:pt modelId="{29028664-599F-4DF6-9959-3FCDF9FFA01D}">
      <dgm:prSet/>
      <dgm:spPr/>
      <dgm:t>
        <a:bodyPr/>
        <a:lstStyle/>
        <a:p>
          <a:r>
            <a:rPr lang="en-US"/>
            <a:t>All from my student pool </a:t>
          </a:r>
        </a:p>
      </dgm:t>
    </dgm:pt>
    <dgm:pt modelId="{A35BA598-D330-4F71-89B2-7A48FB6FE691}" type="parTrans" cxnId="{BB216B17-195C-4A0E-A24E-FB5E91D99AB0}">
      <dgm:prSet/>
      <dgm:spPr/>
      <dgm:t>
        <a:bodyPr/>
        <a:lstStyle/>
        <a:p>
          <a:endParaRPr lang="en-US"/>
        </a:p>
      </dgm:t>
    </dgm:pt>
    <dgm:pt modelId="{B930B661-8BC9-4F63-99F2-928C728BEFF0}" type="sibTrans" cxnId="{BB216B17-195C-4A0E-A24E-FB5E91D99AB0}">
      <dgm:prSet/>
      <dgm:spPr/>
      <dgm:t>
        <a:bodyPr/>
        <a:lstStyle/>
        <a:p>
          <a:endParaRPr lang="en-US"/>
        </a:p>
      </dgm:t>
    </dgm:pt>
    <dgm:pt modelId="{DF190D27-F997-2C4F-AFCF-4F5F855F95AF}" type="pres">
      <dgm:prSet presAssocID="{F893C468-44DC-4B11-93C9-C04FD2ACBF24}" presName="outerComposite" presStyleCnt="0">
        <dgm:presLayoutVars>
          <dgm:chMax val="5"/>
          <dgm:dir/>
          <dgm:resizeHandles val="exact"/>
        </dgm:presLayoutVars>
      </dgm:prSet>
      <dgm:spPr/>
    </dgm:pt>
    <dgm:pt modelId="{E88B92E5-FD97-CC4F-8EA8-58554CCF5402}" type="pres">
      <dgm:prSet presAssocID="{F893C468-44DC-4B11-93C9-C04FD2ACBF24}" presName="dummyMaxCanvas" presStyleCnt="0">
        <dgm:presLayoutVars/>
      </dgm:prSet>
      <dgm:spPr/>
    </dgm:pt>
    <dgm:pt modelId="{33D7C941-2413-6F42-88B8-9718B865E14B}" type="pres">
      <dgm:prSet presAssocID="{F893C468-44DC-4B11-93C9-C04FD2ACBF24}" presName="FiveNodes_1" presStyleLbl="node1" presStyleIdx="0" presStyleCnt="5">
        <dgm:presLayoutVars>
          <dgm:bulletEnabled val="1"/>
        </dgm:presLayoutVars>
      </dgm:prSet>
      <dgm:spPr/>
    </dgm:pt>
    <dgm:pt modelId="{82F16C9B-8560-0845-B1B0-F70F2FA04DE0}" type="pres">
      <dgm:prSet presAssocID="{F893C468-44DC-4B11-93C9-C04FD2ACBF24}" presName="FiveNodes_2" presStyleLbl="node1" presStyleIdx="1" presStyleCnt="5">
        <dgm:presLayoutVars>
          <dgm:bulletEnabled val="1"/>
        </dgm:presLayoutVars>
      </dgm:prSet>
      <dgm:spPr/>
    </dgm:pt>
    <dgm:pt modelId="{95186CD0-252A-F848-8F0B-170291C539B2}" type="pres">
      <dgm:prSet presAssocID="{F893C468-44DC-4B11-93C9-C04FD2ACBF24}" presName="FiveNodes_3" presStyleLbl="node1" presStyleIdx="2" presStyleCnt="5">
        <dgm:presLayoutVars>
          <dgm:bulletEnabled val="1"/>
        </dgm:presLayoutVars>
      </dgm:prSet>
      <dgm:spPr/>
    </dgm:pt>
    <dgm:pt modelId="{EC8C9CA3-E548-254E-ACE8-A7943E77FC60}" type="pres">
      <dgm:prSet presAssocID="{F893C468-44DC-4B11-93C9-C04FD2ACBF24}" presName="FiveNodes_4" presStyleLbl="node1" presStyleIdx="3" presStyleCnt="5">
        <dgm:presLayoutVars>
          <dgm:bulletEnabled val="1"/>
        </dgm:presLayoutVars>
      </dgm:prSet>
      <dgm:spPr/>
    </dgm:pt>
    <dgm:pt modelId="{426742C0-60D9-8E46-A290-7941F07AC595}" type="pres">
      <dgm:prSet presAssocID="{F893C468-44DC-4B11-93C9-C04FD2ACBF24}" presName="FiveNodes_5" presStyleLbl="node1" presStyleIdx="4" presStyleCnt="5">
        <dgm:presLayoutVars>
          <dgm:bulletEnabled val="1"/>
        </dgm:presLayoutVars>
      </dgm:prSet>
      <dgm:spPr/>
    </dgm:pt>
    <dgm:pt modelId="{66D0A5E5-BEE8-944D-94AE-21B90C0EDD13}" type="pres">
      <dgm:prSet presAssocID="{F893C468-44DC-4B11-93C9-C04FD2ACBF24}" presName="FiveConn_1-2" presStyleLbl="fgAccFollowNode1" presStyleIdx="0" presStyleCnt="4">
        <dgm:presLayoutVars>
          <dgm:bulletEnabled val="1"/>
        </dgm:presLayoutVars>
      </dgm:prSet>
      <dgm:spPr/>
    </dgm:pt>
    <dgm:pt modelId="{F02E78F6-37D0-D440-9714-B6A663304972}" type="pres">
      <dgm:prSet presAssocID="{F893C468-44DC-4B11-93C9-C04FD2ACBF24}" presName="FiveConn_2-3" presStyleLbl="fgAccFollowNode1" presStyleIdx="1" presStyleCnt="4">
        <dgm:presLayoutVars>
          <dgm:bulletEnabled val="1"/>
        </dgm:presLayoutVars>
      </dgm:prSet>
      <dgm:spPr/>
    </dgm:pt>
    <dgm:pt modelId="{6BCDD7BC-64E8-724C-A913-4D7F07E2FFC5}" type="pres">
      <dgm:prSet presAssocID="{F893C468-44DC-4B11-93C9-C04FD2ACBF24}" presName="FiveConn_3-4" presStyleLbl="fgAccFollowNode1" presStyleIdx="2" presStyleCnt="4">
        <dgm:presLayoutVars>
          <dgm:bulletEnabled val="1"/>
        </dgm:presLayoutVars>
      </dgm:prSet>
      <dgm:spPr/>
    </dgm:pt>
    <dgm:pt modelId="{9A55F624-5F33-6A43-8244-B2BC09E21295}" type="pres">
      <dgm:prSet presAssocID="{F893C468-44DC-4B11-93C9-C04FD2ACBF24}" presName="FiveConn_4-5" presStyleLbl="fgAccFollowNode1" presStyleIdx="3" presStyleCnt="4">
        <dgm:presLayoutVars>
          <dgm:bulletEnabled val="1"/>
        </dgm:presLayoutVars>
      </dgm:prSet>
      <dgm:spPr/>
    </dgm:pt>
    <dgm:pt modelId="{98D2F524-42AD-7A4D-8A46-F4EF9A7007BE}" type="pres">
      <dgm:prSet presAssocID="{F893C468-44DC-4B11-93C9-C04FD2ACBF24}" presName="FiveNodes_1_text" presStyleLbl="node1" presStyleIdx="4" presStyleCnt="5">
        <dgm:presLayoutVars>
          <dgm:bulletEnabled val="1"/>
        </dgm:presLayoutVars>
      </dgm:prSet>
      <dgm:spPr/>
    </dgm:pt>
    <dgm:pt modelId="{BFDFDC42-2194-E444-9763-AE24DE9C47C9}" type="pres">
      <dgm:prSet presAssocID="{F893C468-44DC-4B11-93C9-C04FD2ACBF24}" presName="FiveNodes_2_text" presStyleLbl="node1" presStyleIdx="4" presStyleCnt="5">
        <dgm:presLayoutVars>
          <dgm:bulletEnabled val="1"/>
        </dgm:presLayoutVars>
      </dgm:prSet>
      <dgm:spPr/>
    </dgm:pt>
    <dgm:pt modelId="{865B6AC4-7F52-E04E-B2E0-08785869A232}" type="pres">
      <dgm:prSet presAssocID="{F893C468-44DC-4B11-93C9-C04FD2ACBF24}" presName="FiveNodes_3_text" presStyleLbl="node1" presStyleIdx="4" presStyleCnt="5">
        <dgm:presLayoutVars>
          <dgm:bulletEnabled val="1"/>
        </dgm:presLayoutVars>
      </dgm:prSet>
      <dgm:spPr/>
    </dgm:pt>
    <dgm:pt modelId="{3A2EDF0F-BB7A-9C40-B8C9-893F0BDCA9DF}" type="pres">
      <dgm:prSet presAssocID="{F893C468-44DC-4B11-93C9-C04FD2ACBF24}" presName="FiveNodes_4_text" presStyleLbl="node1" presStyleIdx="4" presStyleCnt="5">
        <dgm:presLayoutVars>
          <dgm:bulletEnabled val="1"/>
        </dgm:presLayoutVars>
      </dgm:prSet>
      <dgm:spPr/>
    </dgm:pt>
    <dgm:pt modelId="{D36FE3FD-0367-9D49-B247-228EDB5FAA0C}" type="pres">
      <dgm:prSet presAssocID="{F893C468-44DC-4B11-93C9-C04FD2ACBF24}" presName="FiveNodes_5_text" presStyleLbl="node1" presStyleIdx="4" presStyleCnt="5">
        <dgm:presLayoutVars>
          <dgm:bulletEnabled val="1"/>
        </dgm:presLayoutVars>
      </dgm:prSet>
      <dgm:spPr/>
    </dgm:pt>
  </dgm:ptLst>
  <dgm:cxnLst>
    <dgm:cxn modelId="{BB216B17-195C-4A0E-A24E-FB5E91D99AB0}" srcId="{F893C468-44DC-4B11-93C9-C04FD2ACBF24}" destId="{29028664-599F-4DF6-9959-3FCDF9FFA01D}" srcOrd="4" destOrd="0" parTransId="{A35BA598-D330-4F71-89B2-7A48FB6FE691}" sibTransId="{B930B661-8BC9-4F63-99F2-928C728BEFF0}"/>
    <dgm:cxn modelId="{F4D2251C-0BDF-0142-9873-D51BF2062032}" type="presOf" srcId="{764035F8-FCC2-4C5F-9777-A2942A544C2F}" destId="{6BCDD7BC-64E8-724C-A913-4D7F07E2FFC5}" srcOrd="0" destOrd="0" presId="urn:microsoft.com/office/officeart/2005/8/layout/vProcess5"/>
    <dgm:cxn modelId="{7029B241-328D-B245-946B-4E95F2214AC1}" type="presOf" srcId="{269770B5-1838-4CD3-AE57-DC1BE33919F7}" destId="{F02E78F6-37D0-D440-9714-B6A663304972}" srcOrd="0" destOrd="0" presId="urn:microsoft.com/office/officeart/2005/8/layout/vProcess5"/>
    <dgm:cxn modelId="{74FB9B5A-02BD-40A5-A08A-CA0CE048DC8D}" srcId="{F893C468-44DC-4B11-93C9-C04FD2ACBF24}" destId="{57E6C82D-7219-46B8-95E8-CE96E301BEE7}" srcOrd="2" destOrd="0" parTransId="{C5DDBA5A-BFD6-4834-BFF9-85CA1E5F96D6}" sibTransId="{764035F8-FCC2-4C5F-9777-A2942A544C2F}"/>
    <dgm:cxn modelId="{20F0315F-370C-4A7B-B68A-5E0876C6B3A7}" srcId="{F893C468-44DC-4B11-93C9-C04FD2ACBF24}" destId="{190A7E56-79C8-414D-AB85-732B561C80B1}" srcOrd="1" destOrd="0" parTransId="{1FC028AF-1380-48C9-B02D-D63EB703736E}" sibTransId="{269770B5-1838-4CD3-AE57-DC1BE33919F7}"/>
    <dgm:cxn modelId="{F604066C-0136-6F41-8BD9-615748F21D31}" type="presOf" srcId="{C2A8DA0D-F822-4E34-A971-F0636232B282}" destId="{98D2F524-42AD-7A4D-8A46-F4EF9A7007BE}" srcOrd="1" destOrd="0" presId="urn:microsoft.com/office/officeart/2005/8/layout/vProcess5"/>
    <dgm:cxn modelId="{979E9874-2470-E14E-B5C3-740286DD25BF}" type="presOf" srcId="{5BAE98CD-ED14-4919-9691-EBB88A74CD88}" destId="{EC8C9CA3-E548-254E-ACE8-A7943E77FC60}" srcOrd="0" destOrd="0" presId="urn:microsoft.com/office/officeart/2005/8/layout/vProcess5"/>
    <dgm:cxn modelId="{DEC5797C-1BD4-2E40-80B4-31DFBF45481D}" type="presOf" srcId="{190A7E56-79C8-414D-AB85-732B561C80B1}" destId="{82F16C9B-8560-0845-B1B0-F70F2FA04DE0}" srcOrd="0" destOrd="0" presId="urn:microsoft.com/office/officeart/2005/8/layout/vProcess5"/>
    <dgm:cxn modelId="{B47C6A8E-BBEA-F44D-B6CC-8176C90C7355}" type="presOf" srcId="{57E6C82D-7219-46B8-95E8-CE96E301BEE7}" destId="{865B6AC4-7F52-E04E-B2E0-08785869A232}" srcOrd="1" destOrd="0" presId="urn:microsoft.com/office/officeart/2005/8/layout/vProcess5"/>
    <dgm:cxn modelId="{07609A97-3FEB-1A44-AE01-C1FF90EA8126}" type="presOf" srcId="{2D4AFE69-3CE0-4265-8943-68A25C244170}" destId="{9A55F624-5F33-6A43-8244-B2BC09E21295}" srcOrd="0" destOrd="0" presId="urn:microsoft.com/office/officeart/2005/8/layout/vProcess5"/>
    <dgm:cxn modelId="{8BA3F79B-9CAE-C343-99AF-B953A0A60746}" type="presOf" srcId="{C2A8DA0D-F822-4E34-A971-F0636232B282}" destId="{33D7C941-2413-6F42-88B8-9718B865E14B}" srcOrd="0" destOrd="0" presId="urn:microsoft.com/office/officeart/2005/8/layout/vProcess5"/>
    <dgm:cxn modelId="{140321A1-765F-AA45-930B-03B32EE6271A}" type="presOf" srcId="{F893C468-44DC-4B11-93C9-C04FD2ACBF24}" destId="{DF190D27-F997-2C4F-AFCF-4F5F855F95AF}" srcOrd="0" destOrd="0" presId="urn:microsoft.com/office/officeart/2005/8/layout/vProcess5"/>
    <dgm:cxn modelId="{8507DBA6-119F-3D4E-AE14-A65EE28954C2}" type="presOf" srcId="{5BAE98CD-ED14-4919-9691-EBB88A74CD88}" destId="{3A2EDF0F-BB7A-9C40-B8C9-893F0BDCA9DF}" srcOrd="1" destOrd="0" presId="urn:microsoft.com/office/officeart/2005/8/layout/vProcess5"/>
    <dgm:cxn modelId="{373C65AA-7C5E-4B13-8CDA-4ECD69F659F7}" srcId="{F893C468-44DC-4B11-93C9-C04FD2ACBF24}" destId="{C2A8DA0D-F822-4E34-A971-F0636232B282}" srcOrd="0" destOrd="0" parTransId="{10C77963-C2A2-4B4D-99C1-EEBA275A1CAE}" sibTransId="{296944C8-1F85-48E6-8305-9A3632A0E418}"/>
    <dgm:cxn modelId="{A5608AAF-8661-4C6A-821C-E7A45BAFD57D}" srcId="{F893C468-44DC-4B11-93C9-C04FD2ACBF24}" destId="{5BAE98CD-ED14-4919-9691-EBB88A74CD88}" srcOrd="3" destOrd="0" parTransId="{AA08605E-3640-4531-8CCE-B6B7681C9921}" sibTransId="{2D4AFE69-3CE0-4265-8943-68A25C244170}"/>
    <dgm:cxn modelId="{6C2B92C5-44E5-C846-B90F-ECC13F0BC895}" type="presOf" srcId="{29028664-599F-4DF6-9959-3FCDF9FFA01D}" destId="{426742C0-60D9-8E46-A290-7941F07AC595}" srcOrd="0" destOrd="0" presId="urn:microsoft.com/office/officeart/2005/8/layout/vProcess5"/>
    <dgm:cxn modelId="{EC9559CB-96F2-CF4E-8617-2ED287E6F974}" type="presOf" srcId="{29028664-599F-4DF6-9959-3FCDF9FFA01D}" destId="{D36FE3FD-0367-9D49-B247-228EDB5FAA0C}" srcOrd="1" destOrd="0" presId="urn:microsoft.com/office/officeart/2005/8/layout/vProcess5"/>
    <dgm:cxn modelId="{94EAEBE2-D526-B846-B71B-B54760AE2A89}" type="presOf" srcId="{296944C8-1F85-48E6-8305-9A3632A0E418}" destId="{66D0A5E5-BEE8-944D-94AE-21B90C0EDD13}" srcOrd="0" destOrd="0" presId="urn:microsoft.com/office/officeart/2005/8/layout/vProcess5"/>
    <dgm:cxn modelId="{E10100F9-0F2F-9E42-B767-40E6E993E9FC}" type="presOf" srcId="{57E6C82D-7219-46B8-95E8-CE96E301BEE7}" destId="{95186CD0-252A-F848-8F0B-170291C539B2}" srcOrd="0" destOrd="0" presId="urn:microsoft.com/office/officeart/2005/8/layout/vProcess5"/>
    <dgm:cxn modelId="{19AF73FE-0BFF-884D-B36B-6A4DC9648EB8}" type="presOf" srcId="{190A7E56-79C8-414D-AB85-732B561C80B1}" destId="{BFDFDC42-2194-E444-9763-AE24DE9C47C9}" srcOrd="1" destOrd="0" presId="urn:microsoft.com/office/officeart/2005/8/layout/vProcess5"/>
    <dgm:cxn modelId="{33954E23-FCDA-4D41-973D-237AC3B218CB}" type="presParOf" srcId="{DF190D27-F997-2C4F-AFCF-4F5F855F95AF}" destId="{E88B92E5-FD97-CC4F-8EA8-58554CCF5402}" srcOrd="0" destOrd="0" presId="urn:microsoft.com/office/officeart/2005/8/layout/vProcess5"/>
    <dgm:cxn modelId="{FA08C2E6-13C9-D54E-BCFC-443DF2665FD1}" type="presParOf" srcId="{DF190D27-F997-2C4F-AFCF-4F5F855F95AF}" destId="{33D7C941-2413-6F42-88B8-9718B865E14B}" srcOrd="1" destOrd="0" presId="urn:microsoft.com/office/officeart/2005/8/layout/vProcess5"/>
    <dgm:cxn modelId="{1F0CC32C-FF08-554A-B26B-850DFBBD5DF4}" type="presParOf" srcId="{DF190D27-F997-2C4F-AFCF-4F5F855F95AF}" destId="{82F16C9B-8560-0845-B1B0-F70F2FA04DE0}" srcOrd="2" destOrd="0" presId="urn:microsoft.com/office/officeart/2005/8/layout/vProcess5"/>
    <dgm:cxn modelId="{55F6D8F5-01B7-8E4D-80D2-8006A22D46B5}" type="presParOf" srcId="{DF190D27-F997-2C4F-AFCF-4F5F855F95AF}" destId="{95186CD0-252A-F848-8F0B-170291C539B2}" srcOrd="3" destOrd="0" presId="urn:microsoft.com/office/officeart/2005/8/layout/vProcess5"/>
    <dgm:cxn modelId="{AC3A785E-102A-534F-9D8B-5E2DDD50CBF5}" type="presParOf" srcId="{DF190D27-F997-2C4F-AFCF-4F5F855F95AF}" destId="{EC8C9CA3-E548-254E-ACE8-A7943E77FC60}" srcOrd="4" destOrd="0" presId="urn:microsoft.com/office/officeart/2005/8/layout/vProcess5"/>
    <dgm:cxn modelId="{9D0AAC50-E22B-B543-A905-3644807C8A88}" type="presParOf" srcId="{DF190D27-F997-2C4F-AFCF-4F5F855F95AF}" destId="{426742C0-60D9-8E46-A290-7941F07AC595}" srcOrd="5" destOrd="0" presId="urn:microsoft.com/office/officeart/2005/8/layout/vProcess5"/>
    <dgm:cxn modelId="{243EF801-30EB-FA43-8E9D-7DDBD454E51E}" type="presParOf" srcId="{DF190D27-F997-2C4F-AFCF-4F5F855F95AF}" destId="{66D0A5E5-BEE8-944D-94AE-21B90C0EDD13}" srcOrd="6" destOrd="0" presId="urn:microsoft.com/office/officeart/2005/8/layout/vProcess5"/>
    <dgm:cxn modelId="{4C93D756-E9DD-A54D-AE32-FB6B15EB8895}" type="presParOf" srcId="{DF190D27-F997-2C4F-AFCF-4F5F855F95AF}" destId="{F02E78F6-37D0-D440-9714-B6A663304972}" srcOrd="7" destOrd="0" presId="urn:microsoft.com/office/officeart/2005/8/layout/vProcess5"/>
    <dgm:cxn modelId="{84FDF939-117D-9E45-BC95-63E2C8C730C9}" type="presParOf" srcId="{DF190D27-F997-2C4F-AFCF-4F5F855F95AF}" destId="{6BCDD7BC-64E8-724C-A913-4D7F07E2FFC5}" srcOrd="8" destOrd="0" presId="urn:microsoft.com/office/officeart/2005/8/layout/vProcess5"/>
    <dgm:cxn modelId="{0374201E-89BB-7247-962E-904BE9081AA0}" type="presParOf" srcId="{DF190D27-F997-2C4F-AFCF-4F5F855F95AF}" destId="{9A55F624-5F33-6A43-8244-B2BC09E21295}" srcOrd="9" destOrd="0" presId="urn:microsoft.com/office/officeart/2005/8/layout/vProcess5"/>
    <dgm:cxn modelId="{FDC10CDE-6D70-4440-845B-B8AD238E81DB}" type="presParOf" srcId="{DF190D27-F997-2C4F-AFCF-4F5F855F95AF}" destId="{98D2F524-42AD-7A4D-8A46-F4EF9A7007BE}" srcOrd="10" destOrd="0" presId="urn:microsoft.com/office/officeart/2005/8/layout/vProcess5"/>
    <dgm:cxn modelId="{B842739B-5EFE-6D49-8A8A-0E04B22FF169}" type="presParOf" srcId="{DF190D27-F997-2C4F-AFCF-4F5F855F95AF}" destId="{BFDFDC42-2194-E444-9763-AE24DE9C47C9}" srcOrd="11" destOrd="0" presId="urn:microsoft.com/office/officeart/2005/8/layout/vProcess5"/>
    <dgm:cxn modelId="{BF31F250-6D24-444D-934C-3390BAF34442}" type="presParOf" srcId="{DF190D27-F997-2C4F-AFCF-4F5F855F95AF}" destId="{865B6AC4-7F52-E04E-B2E0-08785869A232}" srcOrd="12" destOrd="0" presId="urn:microsoft.com/office/officeart/2005/8/layout/vProcess5"/>
    <dgm:cxn modelId="{523B6D3C-9F6D-CB4D-9A4A-3401F163C3EF}" type="presParOf" srcId="{DF190D27-F997-2C4F-AFCF-4F5F855F95AF}" destId="{3A2EDF0F-BB7A-9C40-B8C9-893F0BDCA9DF}" srcOrd="13" destOrd="0" presId="urn:microsoft.com/office/officeart/2005/8/layout/vProcess5"/>
    <dgm:cxn modelId="{B8D2E06D-6847-994F-9919-2FE430E809D2}" type="presParOf" srcId="{DF190D27-F997-2C4F-AFCF-4F5F855F95AF}" destId="{D36FE3FD-0367-9D49-B247-228EDB5FAA0C}"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93C468-44DC-4B11-93C9-C04FD2ACBF2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C2A8DA0D-F822-4E34-A971-F0636232B282}">
      <dgm:prSet/>
      <dgm:spPr/>
      <dgm:t>
        <a:bodyPr/>
        <a:lstStyle/>
        <a:p>
          <a:r>
            <a:rPr lang="en-US" dirty="0"/>
            <a:t>4 musicians </a:t>
          </a:r>
        </a:p>
      </dgm:t>
    </dgm:pt>
    <dgm:pt modelId="{10C77963-C2A2-4B4D-99C1-EEBA275A1CAE}" type="parTrans" cxnId="{373C65AA-7C5E-4B13-8CDA-4ECD69F659F7}">
      <dgm:prSet/>
      <dgm:spPr/>
      <dgm:t>
        <a:bodyPr/>
        <a:lstStyle/>
        <a:p>
          <a:endParaRPr lang="en-US"/>
        </a:p>
      </dgm:t>
    </dgm:pt>
    <dgm:pt modelId="{296944C8-1F85-48E6-8305-9A3632A0E418}" type="sibTrans" cxnId="{373C65AA-7C5E-4B13-8CDA-4ECD69F659F7}">
      <dgm:prSet/>
      <dgm:spPr/>
      <dgm:t>
        <a:bodyPr/>
        <a:lstStyle/>
        <a:p>
          <a:endParaRPr lang="en-US"/>
        </a:p>
      </dgm:t>
    </dgm:pt>
    <dgm:pt modelId="{190A7E56-79C8-414D-AB85-732B561C80B1}">
      <dgm:prSet/>
      <dgm:spPr/>
      <dgm:t>
        <a:bodyPr/>
        <a:lstStyle/>
        <a:p>
          <a:r>
            <a:rPr lang="en-US" dirty="0"/>
            <a:t>All female</a:t>
          </a:r>
        </a:p>
      </dgm:t>
    </dgm:pt>
    <dgm:pt modelId="{1FC028AF-1380-48C9-B02D-D63EB703736E}" type="parTrans" cxnId="{20F0315F-370C-4A7B-B68A-5E0876C6B3A7}">
      <dgm:prSet/>
      <dgm:spPr/>
      <dgm:t>
        <a:bodyPr/>
        <a:lstStyle/>
        <a:p>
          <a:endParaRPr lang="en-US"/>
        </a:p>
      </dgm:t>
    </dgm:pt>
    <dgm:pt modelId="{269770B5-1838-4CD3-AE57-DC1BE33919F7}" type="sibTrans" cxnId="{20F0315F-370C-4A7B-B68A-5E0876C6B3A7}">
      <dgm:prSet/>
      <dgm:spPr/>
      <dgm:t>
        <a:bodyPr/>
        <a:lstStyle/>
        <a:p>
          <a:endParaRPr lang="en-US"/>
        </a:p>
      </dgm:t>
    </dgm:pt>
    <dgm:pt modelId="{57E6C82D-7219-46B8-95E8-CE96E301BEE7}">
      <dgm:prSet/>
      <dgm:spPr/>
      <dgm:t>
        <a:bodyPr/>
        <a:lstStyle/>
        <a:p>
          <a:r>
            <a:rPr lang="en-US" dirty="0"/>
            <a:t>CCM</a:t>
          </a:r>
        </a:p>
      </dgm:t>
    </dgm:pt>
    <dgm:pt modelId="{C5DDBA5A-BFD6-4834-BFF9-85CA1E5F96D6}" type="parTrans" cxnId="{74FB9B5A-02BD-40A5-A08A-CA0CE048DC8D}">
      <dgm:prSet/>
      <dgm:spPr/>
      <dgm:t>
        <a:bodyPr/>
        <a:lstStyle/>
        <a:p>
          <a:endParaRPr lang="en-US"/>
        </a:p>
      </dgm:t>
    </dgm:pt>
    <dgm:pt modelId="{764035F8-FCC2-4C5F-9777-A2942A544C2F}" type="sibTrans" cxnId="{74FB9B5A-02BD-40A5-A08A-CA0CE048DC8D}">
      <dgm:prSet/>
      <dgm:spPr/>
      <dgm:t>
        <a:bodyPr/>
        <a:lstStyle/>
        <a:p>
          <a:endParaRPr lang="en-US"/>
        </a:p>
      </dgm:t>
    </dgm:pt>
    <dgm:pt modelId="{5BAE98CD-ED14-4919-9691-EBB88A74CD88}">
      <dgm:prSet/>
      <dgm:spPr/>
      <dgm:t>
        <a:bodyPr/>
        <a:lstStyle/>
        <a:p>
          <a:r>
            <a:rPr lang="en-US" dirty="0"/>
            <a:t>All vocalists </a:t>
          </a:r>
        </a:p>
      </dgm:t>
    </dgm:pt>
    <dgm:pt modelId="{AA08605E-3640-4531-8CCE-B6B7681C9921}" type="parTrans" cxnId="{A5608AAF-8661-4C6A-821C-E7A45BAFD57D}">
      <dgm:prSet/>
      <dgm:spPr/>
      <dgm:t>
        <a:bodyPr/>
        <a:lstStyle/>
        <a:p>
          <a:endParaRPr lang="en-US"/>
        </a:p>
      </dgm:t>
    </dgm:pt>
    <dgm:pt modelId="{2D4AFE69-3CE0-4265-8943-68A25C244170}" type="sibTrans" cxnId="{A5608AAF-8661-4C6A-821C-E7A45BAFD57D}">
      <dgm:prSet/>
      <dgm:spPr/>
      <dgm:t>
        <a:bodyPr/>
        <a:lstStyle/>
        <a:p>
          <a:endParaRPr lang="en-US"/>
        </a:p>
      </dgm:t>
    </dgm:pt>
    <dgm:pt modelId="{DF190D27-F997-2C4F-AFCF-4F5F855F95AF}" type="pres">
      <dgm:prSet presAssocID="{F893C468-44DC-4B11-93C9-C04FD2ACBF24}" presName="outerComposite" presStyleCnt="0">
        <dgm:presLayoutVars>
          <dgm:chMax val="5"/>
          <dgm:dir/>
          <dgm:resizeHandles val="exact"/>
        </dgm:presLayoutVars>
      </dgm:prSet>
      <dgm:spPr/>
    </dgm:pt>
    <dgm:pt modelId="{E88B92E5-FD97-CC4F-8EA8-58554CCF5402}" type="pres">
      <dgm:prSet presAssocID="{F893C468-44DC-4B11-93C9-C04FD2ACBF24}" presName="dummyMaxCanvas" presStyleCnt="0">
        <dgm:presLayoutVars/>
      </dgm:prSet>
      <dgm:spPr/>
    </dgm:pt>
    <dgm:pt modelId="{879C6882-56CC-4240-8993-D4B86C075C50}" type="pres">
      <dgm:prSet presAssocID="{F893C468-44DC-4B11-93C9-C04FD2ACBF24}" presName="FourNodes_1" presStyleLbl="node1" presStyleIdx="0" presStyleCnt="4" custAng="0">
        <dgm:presLayoutVars>
          <dgm:bulletEnabled val="1"/>
        </dgm:presLayoutVars>
      </dgm:prSet>
      <dgm:spPr/>
    </dgm:pt>
    <dgm:pt modelId="{1B3C05F4-B25B-924E-B1DE-DBEA530CD331}" type="pres">
      <dgm:prSet presAssocID="{F893C468-44DC-4B11-93C9-C04FD2ACBF24}" presName="FourNodes_2" presStyleLbl="node1" presStyleIdx="1" presStyleCnt="4">
        <dgm:presLayoutVars>
          <dgm:bulletEnabled val="1"/>
        </dgm:presLayoutVars>
      </dgm:prSet>
      <dgm:spPr/>
    </dgm:pt>
    <dgm:pt modelId="{88F44FD4-B278-864B-A90D-72AAAB5F67C4}" type="pres">
      <dgm:prSet presAssocID="{F893C468-44DC-4B11-93C9-C04FD2ACBF24}" presName="FourNodes_3" presStyleLbl="node1" presStyleIdx="2" presStyleCnt="4">
        <dgm:presLayoutVars>
          <dgm:bulletEnabled val="1"/>
        </dgm:presLayoutVars>
      </dgm:prSet>
      <dgm:spPr/>
    </dgm:pt>
    <dgm:pt modelId="{6259A0E6-5A13-B74C-AACA-509B0AE10680}" type="pres">
      <dgm:prSet presAssocID="{F893C468-44DC-4B11-93C9-C04FD2ACBF24}" presName="FourNodes_4" presStyleLbl="node1" presStyleIdx="3" presStyleCnt="4">
        <dgm:presLayoutVars>
          <dgm:bulletEnabled val="1"/>
        </dgm:presLayoutVars>
      </dgm:prSet>
      <dgm:spPr/>
    </dgm:pt>
    <dgm:pt modelId="{7B589690-41D9-1B42-AE7F-C7F2A81B851C}" type="pres">
      <dgm:prSet presAssocID="{F893C468-44DC-4B11-93C9-C04FD2ACBF24}" presName="FourConn_1-2" presStyleLbl="fgAccFollowNode1" presStyleIdx="0" presStyleCnt="3">
        <dgm:presLayoutVars>
          <dgm:bulletEnabled val="1"/>
        </dgm:presLayoutVars>
      </dgm:prSet>
      <dgm:spPr/>
    </dgm:pt>
    <dgm:pt modelId="{9BF5241C-53A7-234B-A8AF-ADEC30E62F38}" type="pres">
      <dgm:prSet presAssocID="{F893C468-44DC-4B11-93C9-C04FD2ACBF24}" presName="FourConn_2-3" presStyleLbl="fgAccFollowNode1" presStyleIdx="1" presStyleCnt="3">
        <dgm:presLayoutVars>
          <dgm:bulletEnabled val="1"/>
        </dgm:presLayoutVars>
      </dgm:prSet>
      <dgm:spPr/>
    </dgm:pt>
    <dgm:pt modelId="{D75475C5-3AE1-1D46-B624-8522165DA79C}" type="pres">
      <dgm:prSet presAssocID="{F893C468-44DC-4B11-93C9-C04FD2ACBF24}" presName="FourConn_3-4" presStyleLbl="fgAccFollowNode1" presStyleIdx="2" presStyleCnt="3">
        <dgm:presLayoutVars>
          <dgm:bulletEnabled val="1"/>
        </dgm:presLayoutVars>
      </dgm:prSet>
      <dgm:spPr/>
    </dgm:pt>
    <dgm:pt modelId="{9B010925-7C43-3B47-B260-579E6048D3CB}" type="pres">
      <dgm:prSet presAssocID="{F893C468-44DC-4B11-93C9-C04FD2ACBF24}" presName="FourNodes_1_text" presStyleLbl="node1" presStyleIdx="3" presStyleCnt="4">
        <dgm:presLayoutVars>
          <dgm:bulletEnabled val="1"/>
        </dgm:presLayoutVars>
      </dgm:prSet>
      <dgm:spPr/>
    </dgm:pt>
    <dgm:pt modelId="{89504E73-CA23-BA48-9887-C9D712DA0341}" type="pres">
      <dgm:prSet presAssocID="{F893C468-44DC-4B11-93C9-C04FD2ACBF24}" presName="FourNodes_2_text" presStyleLbl="node1" presStyleIdx="3" presStyleCnt="4">
        <dgm:presLayoutVars>
          <dgm:bulletEnabled val="1"/>
        </dgm:presLayoutVars>
      </dgm:prSet>
      <dgm:spPr/>
    </dgm:pt>
    <dgm:pt modelId="{A15E1B99-1127-AF4B-A8E6-99932B6B63AF}" type="pres">
      <dgm:prSet presAssocID="{F893C468-44DC-4B11-93C9-C04FD2ACBF24}" presName="FourNodes_3_text" presStyleLbl="node1" presStyleIdx="3" presStyleCnt="4">
        <dgm:presLayoutVars>
          <dgm:bulletEnabled val="1"/>
        </dgm:presLayoutVars>
      </dgm:prSet>
      <dgm:spPr/>
    </dgm:pt>
    <dgm:pt modelId="{8D155BDE-F9E2-9F40-BB04-C9335DF1E305}" type="pres">
      <dgm:prSet presAssocID="{F893C468-44DC-4B11-93C9-C04FD2ACBF24}" presName="FourNodes_4_text" presStyleLbl="node1" presStyleIdx="3" presStyleCnt="4">
        <dgm:presLayoutVars>
          <dgm:bulletEnabled val="1"/>
        </dgm:presLayoutVars>
      </dgm:prSet>
      <dgm:spPr/>
    </dgm:pt>
  </dgm:ptLst>
  <dgm:cxnLst>
    <dgm:cxn modelId="{80C4A524-4463-BC40-B03C-328753F7304C}" type="presOf" srcId="{57E6C82D-7219-46B8-95E8-CE96E301BEE7}" destId="{A15E1B99-1127-AF4B-A8E6-99932B6B63AF}" srcOrd="1" destOrd="0" presId="urn:microsoft.com/office/officeart/2005/8/layout/vProcess5"/>
    <dgm:cxn modelId="{8B459030-D00A-0043-BF78-AC189F9F8070}" type="presOf" srcId="{C2A8DA0D-F822-4E34-A971-F0636232B282}" destId="{879C6882-56CC-4240-8993-D4B86C075C50}" srcOrd="0" destOrd="0" presId="urn:microsoft.com/office/officeart/2005/8/layout/vProcess5"/>
    <dgm:cxn modelId="{74FB9B5A-02BD-40A5-A08A-CA0CE048DC8D}" srcId="{F893C468-44DC-4B11-93C9-C04FD2ACBF24}" destId="{57E6C82D-7219-46B8-95E8-CE96E301BEE7}" srcOrd="2" destOrd="0" parTransId="{C5DDBA5A-BFD6-4834-BFF9-85CA1E5F96D6}" sibTransId="{764035F8-FCC2-4C5F-9777-A2942A544C2F}"/>
    <dgm:cxn modelId="{20F0315F-370C-4A7B-B68A-5E0876C6B3A7}" srcId="{F893C468-44DC-4B11-93C9-C04FD2ACBF24}" destId="{190A7E56-79C8-414D-AB85-732B561C80B1}" srcOrd="1" destOrd="0" parTransId="{1FC028AF-1380-48C9-B02D-D63EB703736E}" sibTransId="{269770B5-1838-4CD3-AE57-DC1BE33919F7}"/>
    <dgm:cxn modelId="{29D3C683-F3F6-3642-8CDD-8456FF80AD19}" type="presOf" srcId="{296944C8-1F85-48E6-8305-9A3632A0E418}" destId="{7B589690-41D9-1B42-AE7F-C7F2A81B851C}" srcOrd="0" destOrd="0" presId="urn:microsoft.com/office/officeart/2005/8/layout/vProcess5"/>
    <dgm:cxn modelId="{5A905C90-7476-BF44-A99B-FB7A746C99C1}" type="presOf" srcId="{5BAE98CD-ED14-4919-9691-EBB88A74CD88}" destId="{8D155BDE-F9E2-9F40-BB04-C9335DF1E305}" srcOrd="1" destOrd="0" presId="urn:microsoft.com/office/officeart/2005/8/layout/vProcess5"/>
    <dgm:cxn modelId="{80F3C996-CCDA-4D4C-A30C-F37D45C6DBA6}" type="presOf" srcId="{C2A8DA0D-F822-4E34-A971-F0636232B282}" destId="{9B010925-7C43-3B47-B260-579E6048D3CB}" srcOrd="1" destOrd="0" presId="urn:microsoft.com/office/officeart/2005/8/layout/vProcess5"/>
    <dgm:cxn modelId="{140321A1-765F-AA45-930B-03B32EE6271A}" type="presOf" srcId="{F893C468-44DC-4B11-93C9-C04FD2ACBF24}" destId="{DF190D27-F997-2C4F-AFCF-4F5F855F95AF}" srcOrd="0" destOrd="0" presId="urn:microsoft.com/office/officeart/2005/8/layout/vProcess5"/>
    <dgm:cxn modelId="{373C65AA-7C5E-4B13-8CDA-4ECD69F659F7}" srcId="{F893C468-44DC-4B11-93C9-C04FD2ACBF24}" destId="{C2A8DA0D-F822-4E34-A971-F0636232B282}" srcOrd="0" destOrd="0" parTransId="{10C77963-C2A2-4B4D-99C1-EEBA275A1CAE}" sibTransId="{296944C8-1F85-48E6-8305-9A3632A0E418}"/>
    <dgm:cxn modelId="{A5608AAF-8661-4C6A-821C-E7A45BAFD57D}" srcId="{F893C468-44DC-4B11-93C9-C04FD2ACBF24}" destId="{5BAE98CD-ED14-4919-9691-EBB88A74CD88}" srcOrd="3" destOrd="0" parTransId="{AA08605E-3640-4531-8CCE-B6B7681C9921}" sibTransId="{2D4AFE69-3CE0-4265-8943-68A25C244170}"/>
    <dgm:cxn modelId="{2CF3F2CE-F499-114B-BC26-B6872E5B33EA}" type="presOf" srcId="{190A7E56-79C8-414D-AB85-732B561C80B1}" destId="{1B3C05F4-B25B-924E-B1DE-DBEA530CD331}" srcOrd="0" destOrd="0" presId="urn:microsoft.com/office/officeart/2005/8/layout/vProcess5"/>
    <dgm:cxn modelId="{CD5FB4CF-E74C-6648-8092-B806121E96CB}" type="presOf" srcId="{57E6C82D-7219-46B8-95E8-CE96E301BEE7}" destId="{88F44FD4-B278-864B-A90D-72AAAB5F67C4}" srcOrd="0" destOrd="0" presId="urn:microsoft.com/office/officeart/2005/8/layout/vProcess5"/>
    <dgm:cxn modelId="{C6B252D8-3E1A-034B-AC75-40BA9BBA2B46}" type="presOf" srcId="{190A7E56-79C8-414D-AB85-732B561C80B1}" destId="{89504E73-CA23-BA48-9887-C9D712DA0341}" srcOrd="1" destOrd="0" presId="urn:microsoft.com/office/officeart/2005/8/layout/vProcess5"/>
    <dgm:cxn modelId="{7A0BF3D8-EA94-354E-B3F8-A701116DEE93}" type="presOf" srcId="{764035F8-FCC2-4C5F-9777-A2942A544C2F}" destId="{D75475C5-3AE1-1D46-B624-8522165DA79C}" srcOrd="0" destOrd="0" presId="urn:microsoft.com/office/officeart/2005/8/layout/vProcess5"/>
    <dgm:cxn modelId="{1C6A0AE0-1350-774A-B105-FF9114A496A8}" type="presOf" srcId="{5BAE98CD-ED14-4919-9691-EBB88A74CD88}" destId="{6259A0E6-5A13-B74C-AACA-509B0AE10680}" srcOrd="0" destOrd="0" presId="urn:microsoft.com/office/officeart/2005/8/layout/vProcess5"/>
    <dgm:cxn modelId="{8F1930E5-8F4A-044D-9F4F-FCFC75F2FEC4}" type="presOf" srcId="{269770B5-1838-4CD3-AE57-DC1BE33919F7}" destId="{9BF5241C-53A7-234B-A8AF-ADEC30E62F38}" srcOrd="0" destOrd="0" presId="urn:microsoft.com/office/officeart/2005/8/layout/vProcess5"/>
    <dgm:cxn modelId="{33954E23-FCDA-4D41-973D-237AC3B218CB}" type="presParOf" srcId="{DF190D27-F997-2C4F-AFCF-4F5F855F95AF}" destId="{E88B92E5-FD97-CC4F-8EA8-58554CCF5402}" srcOrd="0" destOrd="0" presId="urn:microsoft.com/office/officeart/2005/8/layout/vProcess5"/>
    <dgm:cxn modelId="{C538A475-5FE1-4C4F-84F5-71733ACC7947}" type="presParOf" srcId="{DF190D27-F997-2C4F-AFCF-4F5F855F95AF}" destId="{879C6882-56CC-4240-8993-D4B86C075C50}" srcOrd="1" destOrd="0" presId="urn:microsoft.com/office/officeart/2005/8/layout/vProcess5"/>
    <dgm:cxn modelId="{CB9CBD9B-459F-5440-B0C0-7A0AFD4E475F}" type="presParOf" srcId="{DF190D27-F997-2C4F-AFCF-4F5F855F95AF}" destId="{1B3C05F4-B25B-924E-B1DE-DBEA530CD331}" srcOrd="2" destOrd="0" presId="urn:microsoft.com/office/officeart/2005/8/layout/vProcess5"/>
    <dgm:cxn modelId="{5C46CB53-286F-1541-A6B2-E69241A512B3}" type="presParOf" srcId="{DF190D27-F997-2C4F-AFCF-4F5F855F95AF}" destId="{88F44FD4-B278-864B-A90D-72AAAB5F67C4}" srcOrd="3" destOrd="0" presId="urn:microsoft.com/office/officeart/2005/8/layout/vProcess5"/>
    <dgm:cxn modelId="{08005043-7CEF-F94D-8B8F-DDAE6829EDE3}" type="presParOf" srcId="{DF190D27-F997-2C4F-AFCF-4F5F855F95AF}" destId="{6259A0E6-5A13-B74C-AACA-509B0AE10680}" srcOrd="4" destOrd="0" presId="urn:microsoft.com/office/officeart/2005/8/layout/vProcess5"/>
    <dgm:cxn modelId="{A38857C2-6E77-DB43-A47E-78AD04F672CA}" type="presParOf" srcId="{DF190D27-F997-2C4F-AFCF-4F5F855F95AF}" destId="{7B589690-41D9-1B42-AE7F-C7F2A81B851C}" srcOrd="5" destOrd="0" presId="urn:microsoft.com/office/officeart/2005/8/layout/vProcess5"/>
    <dgm:cxn modelId="{E2B6BF7D-4412-014F-B804-B03E49EAEB4D}" type="presParOf" srcId="{DF190D27-F997-2C4F-AFCF-4F5F855F95AF}" destId="{9BF5241C-53A7-234B-A8AF-ADEC30E62F38}" srcOrd="6" destOrd="0" presId="urn:microsoft.com/office/officeart/2005/8/layout/vProcess5"/>
    <dgm:cxn modelId="{C2C2DE71-1789-7D46-B7AD-C2D3746EF8F8}" type="presParOf" srcId="{DF190D27-F997-2C4F-AFCF-4F5F855F95AF}" destId="{D75475C5-3AE1-1D46-B624-8522165DA79C}" srcOrd="7" destOrd="0" presId="urn:microsoft.com/office/officeart/2005/8/layout/vProcess5"/>
    <dgm:cxn modelId="{17A525C6-2348-794A-BD10-CDA27400181A}" type="presParOf" srcId="{DF190D27-F997-2C4F-AFCF-4F5F855F95AF}" destId="{9B010925-7C43-3B47-B260-579E6048D3CB}" srcOrd="8" destOrd="0" presId="urn:microsoft.com/office/officeart/2005/8/layout/vProcess5"/>
    <dgm:cxn modelId="{2033DF21-A2F1-7048-87F0-2368580C3ED1}" type="presParOf" srcId="{DF190D27-F997-2C4F-AFCF-4F5F855F95AF}" destId="{89504E73-CA23-BA48-9887-C9D712DA0341}" srcOrd="9" destOrd="0" presId="urn:microsoft.com/office/officeart/2005/8/layout/vProcess5"/>
    <dgm:cxn modelId="{8384AD38-4EED-8B42-90CC-0E455BCCD5D9}" type="presParOf" srcId="{DF190D27-F997-2C4F-AFCF-4F5F855F95AF}" destId="{A15E1B99-1127-AF4B-A8E6-99932B6B63AF}" srcOrd="10" destOrd="0" presId="urn:microsoft.com/office/officeart/2005/8/layout/vProcess5"/>
    <dgm:cxn modelId="{C0D53060-CEDF-774E-A7F4-B5FE6C4916BD}" type="presParOf" srcId="{DF190D27-F997-2C4F-AFCF-4F5F855F95AF}" destId="{8D155BDE-F9E2-9F40-BB04-C9335DF1E305}"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CAB315-E0EC-43E8-B5B1-A646D1311EB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99CCD88-FEC1-4718-9D76-F60CE91B03FC}">
      <dgm:prSet/>
      <dgm:spPr/>
      <dgm:t>
        <a:bodyPr/>
        <a:lstStyle/>
        <a:p>
          <a:pPr>
            <a:lnSpc>
              <a:spcPct val="100000"/>
            </a:lnSpc>
          </a:pPr>
          <a:r>
            <a:rPr lang="en-GB" b="1" dirty="0"/>
            <a:t>Immersion</a:t>
          </a:r>
          <a:r>
            <a:rPr lang="en-GB" dirty="0"/>
            <a:t> — AI-assisted transcription, manually corrected against recordings</a:t>
          </a:r>
          <a:endParaRPr lang="en-US" dirty="0"/>
        </a:p>
      </dgm:t>
    </dgm:pt>
    <dgm:pt modelId="{0CF8B8AD-710F-4857-97E2-4D3221EBB433}" type="parTrans" cxnId="{539EB00E-DB09-4BCA-A93D-7DBE5114FF4A}">
      <dgm:prSet/>
      <dgm:spPr/>
      <dgm:t>
        <a:bodyPr/>
        <a:lstStyle/>
        <a:p>
          <a:endParaRPr lang="en-US"/>
        </a:p>
      </dgm:t>
    </dgm:pt>
    <dgm:pt modelId="{A7BCEA44-0DE3-4F62-9D8C-4F4C7CF6B4EC}" type="sibTrans" cxnId="{539EB00E-DB09-4BCA-A93D-7DBE5114FF4A}">
      <dgm:prSet/>
      <dgm:spPr/>
      <dgm:t>
        <a:bodyPr/>
        <a:lstStyle/>
        <a:p>
          <a:endParaRPr lang="en-US"/>
        </a:p>
      </dgm:t>
    </dgm:pt>
    <dgm:pt modelId="{6AD35EBA-0EC6-400B-A805-9DAAD084D7B8}">
      <dgm:prSet/>
      <dgm:spPr/>
      <dgm:t>
        <a:bodyPr/>
        <a:lstStyle/>
        <a:p>
          <a:pPr>
            <a:lnSpc>
              <a:spcPct val="100000"/>
            </a:lnSpc>
          </a:pPr>
          <a:r>
            <a:rPr lang="en-GB" b="1" dirty="0"/>
            <a:t>Understanding</a:t>
          </a:r>
          <a:r>
            <a:rPr lang="en-GB" dirty="0"/>
            <a:t> — open coding drawn directly from participants' own language</a:t>
          </a:r>
          <a:endParaRPr lang="en-US" dirty="0"/>
        </a:p>
      </dgm:t>
    </dgm:pt>
    <dgm:pt modelId="{7C83DA74-E0E5-433B-9665-3ACCA336D269}" type="parTrans" cxnId="{CE9DE38D-3713-4B31-9A2B-F99A0EC0A4A9}">
      <dgm:prSet/>
      <dgm:spPr/>
      <dgm:t>
        <a:bodyPr/>
        <a:lstStyle/>
        <a:p>
          <a:endParaRPr lang="en-US"/>
        </a:p>
      </dgm:t>
    </dgm:pt>
    <dgm:pt modelId="{092EF2A6-037D-4A25-AC28-0424FE9E8241}" type="sibTrans" cxnId="{CE9DE38D-3713-4B31-9A2B-F99A0EC0A4A9}">
      <dgm:prSet/>
      <dgm:spPr/>
      <dgm:t>
        <a:bodyPr/>
        <a:lstStyle/>
        <a:p>
          <a:endParaRPr lang="en-US"/>
        </a:p>
      </dgm:t>
    </dgm:pt>
    <dgm:pt modelId="{C45B17FF-844D-4904-8F11-A6EF9C5C019B}">
      <dgm:prSet/>
      <dgm:spPr/>
      <dgm:t>
        <a:bodyPr/>
        <a:lstStyle/>
        <a:p>
          <a:pPr>
            <a:lnSpc>
              <a:spcPct val="100000"/>
            </a:lnSpc>
          </a:pPr>
          <a:r>
            <a:rPr lang="en-GB" b="1" dirty="0"/>
            <a:t>Abstraction</a:t>
          </a:r>
          <a:r>
            <a:rPr lang="en-GB" dirty="0"/>
            <a:t> — NVivo coding, then manual theming (Braun &amp; Clarke, 2006)</a:t>
          </a:r>
          <a:endParaRPr lang="en-US" dirty="0"/>
        </a:p>
      </dgm:t>
    </dgm:pt>
    <dgm:pt modelId="{B0D56450-A0DE-48D3-B74F-C04BF0964BE5}" type="parTrans" cxnId="{19E044B8-F766-4A28-B12F-ECFEB879DF6B}">
      <dgm:prSet/>
      <dgm:spPr/>
      <dgm:t>
        <a:bodyPr/>
        <a:lstStyle/>
        <a:p>
          <a:endParaRPr lang="en-US"/>
        </a:p>
      </dgm:t>
    </dgm:pt>
    <dgm:pt modelId="{6AB01853-17EA-4B49-8A56-F7944A6D26BD}" type="sibTrans" cxnId="{19E044B8-F766-4A28-B12F-ECFEB879DF6B}">
      <dgm:prSet/>
      <dgm:spPr/>
      <dgm:t>
        <a:bodyPr/>
        <a:lstStyle/>
        <a:p>
          <a:endParaRPr lang="en-US"/>
        </a:p>
      </dgm:t>
    </dgm:pt>
    <dgm:pt modelId="{5709C2F8-99AA-4DB6-88F3-E85C2F23EDEA}">
      <dgm:prSet/>
      <dgm:spPr/>
      <dgm:t>
        <a:bodyPr/>
        <a:lstStyle/>
        <a:p>
          <a:pPr>
            <a:lnSpc>
              <a:spcPct val="100000"/>
            </a:lnSpc>
          </a:pPr>
          <a:r>
            <a:rPr lang="en-GB" b="1" dirty="0"/>
            <a:t>Fusion of horizons </a:t>
          </a:r>
          <a:r>
            <a:rPr lang="en-GB" dirty="0"/>
            <a:t>(Gadamer, 1975) — integrating participants' meaning with my interpretation</a:t>
          </a:r>
          <a:endParaRPr lang="en-US" dirty="0"/>
        </a:p>
      </dgm:t>
    </dgm:pt>
    <dgm:pt modelId="{6E426C26-1EEE-4F60-AAC1-C747FBD7760D}" type="parTrans" cxnId="{3E2F424D-127D-47AC-B40A-D70B93F794BF}">
      <dgm:prSet/>
      <dgm:spPr/>
      <dgm:t>
        <a:bodyPr/>
        <a:lstStyle/>
        <a:p>
          <a:endParaRPr lang="en-US"/>
        </a:p>
      </dgm:t>
    </dgm:pt>
    <dgm:pt modelId="{F10C8DD2-D223-4894-9EFF-43F9A9228FD8}" type="sibTrans" cxnId="{3E2F424D-127D-47AC-B40A-D70B93F794BF}">
      <dgm:prSet/>
      <dgm:spPr/>
      <dgm:t>
        <a:bodyPr/>
        <a:lstStyle/>
        <a:p>
          <a:endParaRPr lang="en-US"/>
        </a:p>
      </dgm:t>
    </dgm:pt>
    <dgm:pt modelId="{3066B256-1B3C-4A6F-93D3-65503C3CEC2D}" type="pres">
      <dgm:prSet presAssocID="{F1CAB315-E0EC-43E8-B5B1-A646D1311EB6}" presName="root" presStyleCnt="0">
        <dgm:presLayoutVars>
          <dgm:dir/>
          <dgm:resizeHandles val="exact"/>
        </dgm:presLayoutVars>
      </dgm:prSet>
      <dgm:spPr/>
    </dgm:pt>
    <dgm:pt modelId="{19D76C72-4168-44C6-828A-81EA5140B6D5}" type="pres">
      <dgm:prSet presAssocID="{499CCD88-FEC1-4718-9D76-F60CE91B03FC}" presName="compNode" presStyleCnt="0"/>
      <dgm:spPr/>
    </dgm:pt>
    <dgm:pt modelId="{8B5D903C-DBFD-406F-A83F-4967FF7D7C61}" type="pres">
      <dgm:prSet presAssocID="{499CCD88-FEC1-4718-9D76-F60CE91B03FC}" presName="bgRect" presStyleLbl="bgShp" presStyleIdx="0" presStyleCnt="4"/>
      <dgm:spPr/>
    </dgm:pt>
    <dgm:pt modelId="{59982C5C-C1B9-4ADB-A151-668C0F40B4DD}" type="pres">
      <dgm:prSet presAssocID="{499CCD88-FEC1-4718-9D76-F60CE91B03F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dcast"/>
        </a:ext>
      </dgm:extLst>
    </dgm:pt>
    <dgm:pt modelId="{05A77321-1D16-460D-ADC0-7B5219A7A00C}" type="pres">
      <dgm:prSet presAssocID="{499CCD88-FEC1-4718-9D76-F60CE91B03FC}" presName="spaceRect" presStyleCnt="0"/>
      <dgm:spPr/>
    </dgm:pt>
    <dgm:pt modelId="{C02B03DA-08FA-4416-AEEF-C42389B3C3E7}" type="pres">
      <dgm:prSet presAssocID="{499CCD88-FEC1-4718-9D76-F60CE91B03FC}" presName="parTx" presStyleLbl="revTx" presStyleIdx="0" presStyleCnt="4">
        <dgm:presLayoutVars>
          <dgm:chMax val="0"/>
          <dgm:chPref val="0"/>
        </dgm:presLayoutVars>
      </dgm:prSet>
      <dgm:spPr/>
    </dgm:pt>
    <dgm:pt modelId="{03C1EA92-FEBB-4D6A-8111-3DEC5400CFF3}" type="pres">
      <dgm:prSet presAssocID="{A7BCEA44-0DE3-4F62-9D8C-4F4C7CF6B4EC}" presName="sibTrans" presStyleCnt="0"/>
      <dgm:spPr/>
    </dgm:pt>
    <dgm:pt modelId="{E80D1403-5278-4065-9BA6-A9363A2343C3}" type="pres">
      <dgm:prSet presAssocID="{6AD35EBA-0EC6-400B-A805-9DAAD084D7B8}" presName="compNode" presStyleCnt="0"/>
      <dgm:spPr/>
    </dgm:pt>
    <dgm:pt modelId="{E4915A28-B580-4217-AB30-D4E6C6F2B1CF}" type="pres">
      <dgm:prSet presAssocID="{6AD35EBA-0EC6-400B-A805-9DAAD084D7B8}" presName="bgRect" presStyleLbl="bgShp" presStyleIdx="1" presStyleCnt="4"/>
      <dgm:spPr/>
    </dgm:pt>
    <dgm:pt modelId="{929803CE-F41E-4A7F-A76C-D0E5A619ADFA}" type="pres">
      <dgm:prSet presAssocID="{6AD35EBA-0EC6-400B-A805-9DAAD084D7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7E643504-B109-4833-8248-9CB705CC870C}" type="pres">
      <dgm:prSet presAssocID="{6AD35EBA-0EC6-400B-A805-9DAAD084D7B8}" presName="spaceRect" presStyleCnt="0"/>
      <dgm:spPr/>
    </dgm:pt>
    <dgm:pt modelId="{8164C4FF-E034-44F0-887E-A385919396CB}" type="pres">
      <dgm:prSet presAssocID="{6AD35EBA-0EC6-400B-A805-9DAAD084D7B8}" presName="parTx" presStyleLbl="revTx" presStyleIdx="1" presStyleCnt="4">
        <dgm:presLayoutVars>
          <dgm:chMax val="0"/>
          <dgm:chPref val="0"/>
        </dgm:presLayoutVars>
      </dgm:prSet>
      <dgm:spPr/>
    </dgm:pt>
    <dgm:pt modelId="{9D561DFB-32BA-457F-915F-92B1B7C950E6}" type="pres">
      <dgm:prSet presAssocID="{092EF2A6-037D-4A25-AC28-0424FE9E8241}" presName="sibTrans" presStyleCnt="0"/>
      <dgm:spPr/>
    </dgm:pt>
    <dgm:pt modelId="{659B2E7B-2465-4773-A3D4-E710AC852C28}" type="pres">
      <dgm:prSet presAssocID="{C45B17FF-844D-4904-8F11-A6EF9C5C019B}" presName="compNode" presStyleCnt="0"/>
      <dgm:spPr/>
    </dgm:pt>
    <dgm:pt modelId="{1D6D5AFD-70BC-4506-9D01-13873D62DC38}" type="pres">
      <dgm:prSet presAssocID="{C45B17FF-844D-4904-8F11-A6EF9C5C019B}" presName="bgRect" presStyleLbl="bgShp" presStyleIdx="2" presStyleCnt="4"/>
      <dgm:spPr/>
    </dgm:pt>
    <dgm:pt modelId="{63F03D45-70EC-451B-B915-53B3D2E31648}" type="pres">
      <dgm:prSet presAssocID="{C45B17FF-844D-4904-8F11-A6EF9C5C01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grammer"/>
        </a:ext>
      </dgm:extLst>
    </dgm:pt>
    <dgm:pt modelId="{A32F4EDD-64CE-42AF-BBBB-ED0A9079DD0F}" type="pres">
      <dgm:prSet presAssocID="{C45B17FF-844D-4904-8F11-A6EF9C5C019B}" presName="spaceRect" presStyleCnt="0"/>
      <dgm:spPr/>
    </dgm:pt>
    <dgm:pt modelId="{B1A9921C-94D0-43C1-8598-D3A6BA6F1DB7}" type="pres">
      <dgm:prSet presAssocID="{C45B17FF-844D-4904-8F11-A6EF9C5C019B}" presName="parTx" presStyleLbl="revTx" presStyleIdx="2" presStyleCnt="4">
        <dgm:presLayoutVars>
          <dgm:chMax val="0"/>
          <dgm:chPref val="0"/>
        </dgm:presLayoutVars>
      </dgm:prSet>
      <dgm:spPr/>
    </dgm:pt>
    <dgm:pt modelId="{941FCBC2-279B-4F56-BE78-7E39B3BB4294}" type="pres">
      <dgm:prSet presAssocID="{6AB01853-17EA-4B49-8A56-F7944A6D26BD}" presName="sibTrans" presStyleCnt="0"/>
      <dgm:spPr/>
    </dgm:pt>
    <dgm:pt modelId="{391CBA9E-1121-4FB1-8902-729163D3D106}" type="pres">
      <dgm:prSet presAssocID="{5709C2F8-99AA-4DB6-88F3-E85C2F23EDEA}" presName="compNode" presStyleCnt="0"/>
      <dgm:spPr/>
    </dgm:pt>
    <dgm:pt modelId="{3189648A-8F05-4076-AE49-601F7797B5DB}" type="pres">
      <dgm:prSet presAssocID="{5709C2F8-99AA-4DB6-88F3-E85C2F23EDEA}" presName="bgRect" presStyleLbl="bgShp" presStyleIdx="3" presStyleCnt="4"/>
      <dgm:spPr/>
    </dgm:pt>
    <dgm:pt modelId="{84382A48-D03E-42D3-9C89-7A9EF2CEB048}" type="pres">
      <dgm:prSet presAssocID="{5709C2F8-99AA-4DB6-88F3-E85C2F23ED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lar system"/>
        </a:ext>
      </dgm:extLst>
    </dgm:pt>
    <dgm:pt modelId="{0B10B049-A9B6-46A6-AF7C-B7E46939EFAA}" type="pres">
      <dgm:prSet presAssocID="{5709C2F8-99AA-4DB6-88F3-E85C2F23EDEA}" presName="spaceRect" presStyleCnt="0"/>
      <dgm:spPr/>
    </dgm:pt>
    <dgm:pt modelId="{538758A0-F63B-45C8-A7D3-E10105CA3028}" type="pres">
      <dgm:prSet presAssocID="{5709C2F8-99AA-4DB6-88F3-E85C2F23EDEA}" presName="parTx" presStyleLbl="revTx" presStyleIdx="3" presStyleCnt="4">
        <dgm:presLayoutVars>
          <dgm:chMax val="0"/>
          <dgm:chPref val="0"/>
        </dgm:presLayoutVars>
      </dgm:prSet>
      <dgm:spPr/>
    </dgm:pt>
  </dgm:ptLst>
  <dgm:cxnLst>
    <dgm:cxn modelId="{3259A60B-6419-44D5-96BC-6C979906B8D4}" type="presOf" srcId="{F1CAB315-E0EC-43E8-B5B1-A646D1311EB6}" destId="{3066B256-1B3C-4A6F-93D3-65503C3CEC2D}" srcOrd="0" destOrd="0" presId="urn:microsoft.com/office/officeart/2018/2/layout/IconVerticalSolidList"/>
    <dgm:cxn modelId="{539EB00E-DB09-4BCA-A93D-7DBE5114FF4A}" srcId="{F1CAB315-E0EC-43E8-B5B1-A646D1311EB6}" destId="{499CCD88-FEC1-4718-9D76-F60CE91B03FC}" srcOrd="0" destOrd="0" parTransId="{0CF8B8AD-710F-4857-97E2-4D3221EBB433}" sibTransId="{A7BCEA44-0DE3-4F62-9D8C-4F4C7CF6B4EC}"/>
    <dgm:cxn modelId="{3E2F424D-127D-47AC-B40A-D70B93F794BF}" srcId="{F1CAB315-E0EC-43E8-B5B1-A646D1311EB6}" destId="{5709C2F8-99AA-4DB6-88F3-E85C2F23EDEA}" srcOrd="3" destOrd="0" parTransId="{6E426C26-1EEE-4F60-AAC1-C747FBD7760D}" sibTransId="{F10C8DD2-D223-4894-9EFF-43F9A9228FD8}"/>
    <dgm:cxn modelId="{C6EA0A65-D958-4A8E-9381-9326B3068A3E}" type="presOf" srcId="{C45B17FF-844D-4904-8F11-A6EF9C5C019B}" destId="{B1A9921C-94D0-43C1-8598-D3A6BA6F1DB7}" srcOrd="0" destOrd="0" presId="urn:microsoft.com/office/officeart/2018/2/layout/IconVerticalSolidList"/>
    <dgm:cxn modelId="{5C76DD84-ED19-4E0F-99C8-C603C19E26B6}" type="presOf" srcId="{499CCD88-FEC1-4718-9D76-F60CE91B03FC}" destId="{C02B03DA-08FA-4416-AEEF-C42389B3C3E7}" srcOrd="0" destOrd="0" presId="urn:microsoft.com/office/officeart/2018/2/layout/IconVerticalSolidList"/>
    <dgm:cxn modelId="{CE9DE38D-3713-4B31-9A2B-F99A0EC0A4A9}" srcId="{F1CAB315-E0EC-43E8-B5B1-A646D1311EB6}" destId="{6AD35EBA-0EC6-400B-A805-9DAAD084D7B8}" srcOrd="1" destOrd="0" parTransId="{7C83DA74-E0E5-433B-9665-3ACCA336D269}" sibTransId="{092EF2A6-037D-4A25-AC28-0424FE9E8241}"/>
    <dgm:cxn modelId="{19E044B8-F766-4A28-B12F-ECFEB879DF6B}" srcId="{F1CAB315-E0EC-43E8-B5B1-A646D1311EB6}" destId="{C45B17FF-844D-4904-8F11-A6EF9C5C019B}" srcOrd="2" destOrd="0" parTransId="{B0D56450-A0DE-48D3-B74F-C04BF0964BE5}" sibTransId="{6AB01853-17EA-4B49-8A56-F7944A6D26BD}"/>
    <dgm:cxn modelId="{7F6FE0C6-C4EC-496B-BF3A-684178FE9510}" type="presOf" srcId="{6AD35EBA-0EC6-400B-A805-9DAAD084D7B8}" destId="{8164C4FF-E034-44F0-887E-A385919396CB}" srcOrd="0" destOrd="0" presId="urn:microsoft.com/office/officeart/2018/2/layout/IconVerticalSolidList"/>
    <dgm:cxn modelId="{6A23D9F1-C08E-46BF-9DFA-568D7C014307}" type="presOf" srcId="{5709C2F8-99AA-4DB6-88F3-E85C2F23EDEA}" destId="{538758A0-F63B-45C8-A7D3-E10105CA3028}" srcOrd="0" destOrd="0" presId="urn:microsoft.com/office/officeart/2018/2/layout/IconVerticalSolidList"/>
    <dgm:cxn modelId="{39E3CF80-1B17-4B15-B3D6-0D401392AE6F}" type="presParOf" srcId="{3066B256-1B3C-4A6F-93D3-65503C3CEC2D}" destId="{19D76C72-4168-44C6-828A-81EA5140B6D5}" srcOrd="0" destOrd="0" presId="urn:microsoft.com/office/officeart/2018/2/layout/IconVerticalSolidList"/>
    <dgm:cxn modelId="{CDEA5C29-48E9-49D6-AC68-43F81A88373B}" type="presParOf" srcId="{19D76C72-4168-44C6-828A-81EA5140B6D5}" destId="{8B5D903C-DBFD-406F-A83F-4967FF7D7C61}" srcOrd="0" destOrd="0" presId="urn:microsoft.com/office/officeart/2018/2/layout/IconVerticalSolidList"/>
    <dgm:cxn modelId="{FAEE924C-4652-4E9A-A6E0-B069C028E766}" type="presParOf" srcId="{19D76C72-4168-44C6-828A-81EA5140B6D5}" destId="{59982C5C-C1B9-4ADB-A151-668C0F40B4DD}" srcOrd="1" destOrd="0" presId="urn:microsoft.com/office/officeart/2018/2/layout/IconVerticalSolidList"/>
    <dgm:cxn modelId="{A39109CD-0158-4400-9117-BAA4E763CB51}" type="presParOf" srcId="{19D76C72-4168-44C6-828A-81EA5140B6D5}" destId="{05A77321-1D16-460D-ADC0-7B5219A7A00C}" srcOrd="2" destOrd="0" presId="urn:microsoft.com/office/officeart/2018/2/layout/IconVerticalSolidList"/>
    <dgm:cxn modelId="{0EF2C2B7-F337-4718-AA10-F1CB9226A081}" type="presParOf" srcId="{19D76C72-4168-44C6-828A-81EA5140B6D5}" destId="{C02B03DA-08FA-4416-AEEF-C42389B3C3E7}" srcOrd="3" destOrd="0" presId="urn:microsoft.com/office/officeart/2018/2/layout/IconVerticalSolidList"/>
    <dgm:cxn modelId="{266C8E23-D593-42A6-8966-2FEC93968D77}" type="presParOf" srcId="{3066B256-1B3C-4A6F-93D3-65503C3CEC2D}" destId="{03C1EA92-FEBB-4D6A-8111-3DEC5400CFF3}" srcOrd="1" destOrd="0" presId="urn:microsoft.com/office/officeart/2018/2/layout/IconVerticalSolidList"/>
    <dgm:cxn modelId="{98C5E73D-9B0D-434B-BF33-2E3DAEEA1A14}" type="presParOf" srcId="{3066B256-1B3C-4A6F-93D3-65503C3CEC2D}" destId="{E80D1403-5278-4065-9BA6-A9363A2343C3}" srcOrd="2" destOrd="0" presId="urn:microsoft.com/office/officeart/2018/2/layout/IconVerticalSolidList"/>
    <dgm:cxn modelId="{BD1E2399-4F27-48C0-A062-310526E60401}" type="presParOf" srcId="{E80D1403-5278-4065-9BA6-A9363A2343C3}" destId="{E4915A28-B580-4217-AB30-D4E6C6F2B1CF}" srcOrd="0" destOrd="0" presId="urn:microsoft.com/office/officeart/2018/2/layout/IconVerticalSolidList"/>
    <dgm:cxn modelId="{C440D74F-5320-491A-A2A0-66D141A09111}" type="presParOf" srcId="{E80D1403-5278-4065-9BA6-A9363A2343C3}" destId="{929803CE-F41E-4A7F-A76C-D0E5A619ADFA}" srcOrd="1" destOrd="0" presId="urn:microsoft.com/office/officeart/2018/2/layout/IconVerticalSolidList"/>
    <dgm:cxn modelId="{FC7E2EB1-E585-407E-A41D-B66D78DE1940}" type="presParOf" srcId="{E80D1403-5278-4065-9BA6-A9363A2343C3}" destId="{7E643504-B109-4833-8248-9CB705CC870C}" srcOrd="2" destOrd="0" presId="urn:microsoft.com/office/officeart/2018/2/layout/IconVerticalSolidList"/>
    <dgm:cxn modelId="{BEDEF900-82FA-4310-82BB-8ED9B109BE15}" type="presParOf" srcId="{E80D1403-5278-4065-9BA6-A9363A2343C3}" destId="{8164C4FF-E034-44F0-887E-A385919396CB}" srcOrd="3" destOrd="0" presId="urn:microsoft.com/office/officeart/2018/2/layout/IconVerticalSolidList"/>
    <dgm:cxn modelId="{1ABCBD56-760A-43B8-B1CC-D81DC7D9260B}" type="presParOf" srcId="{3066B256-1B3C-4A6F-93D3-65503C3CEC2D}" destId="{9D561DFB-32BA-457F-915F-92B1B7C950E6}" srcOrd="3" destOrd="0" presId="urn:microsoft.com/office/officeart/2018/2/layout/IconVerticalSolidList"/>
    <dgm:cxn modelId="{0C6B3933-9F0B-4DC9-8535-EFEF78B57EDA}" type="presParOf" srcId="{3066B256-1B3C-4A6F-93D3-65503C3CEC2D}" destId="{659B2E7B-2465-4773-A3D4-E710AC852C28}" srcOrd="4" destOrd="0" presId="urn:microsoft.com/office/officeart/2018/2/layout/IconVerticalSolidList"/>
    <dgm:cxn modelId="{1CBA9BA6-5476-4E01-A826-1A264D01B902}" type="presParOf" srcId="{659B2E7B-2465-4773-A3D4-E710AC852C28}" destId="{1D6D5AFD-70BC-4506-9D01-13873D62DC38}" srcOrd="0" destOrd="0" presId="urn:microsoft.com/office/officeart/2018/2/layout/IconVerticalSolidList"/>
    <dgm:cxn modelId="{EAB90F3E-56AE-4D5F-90C6-4849D4F17CE7}" type="presParOf" srcId="{659B2E7B-2465-4773-A3D4-E710AC852C28}" destId="{63F03D45-70EC-451B-B915-53B3D2E31648}" srcOrd="1" destOrd="0" presId="urn:microsoft.com/office/officeart/2018/2/layout/IconVerticalSolidList"/>
    <dgm:cxn modelId="{B2E2AC9F-2A4B-47F8-8EAD-EF43418A2005}" type="presParOf" srcId="{659B2E7B-2465-4773-A3D4-E710AC852C28}" destId="{A32F4EDD-64CE-42AF-BBBB-ED0A9079DD0F}" srcOrd="2" destOrd="0" presId="urn:microsoft.com/office/officeart/2018/2/layout/IconVerticalSolidList"/>
    <dgm:cxn modelId="{1851C05B-9300-45C7-A3B3-926CEF3041FE}" type="presParOf" srcId="{659B2E7B-2465-4773-A3D4-E710AC852C28}" destId="{B1A9921C-94D0-43C1-8598-D3A6BA6F1DB7}" srcOrd="3" destOrd="0" presId="urn:microsoft.com/office/officeart/2018/2/layout/IconVerticalSolidList"/>
    <dgm:cxn modelId="{4EB98992-24C0-4C57-8001-8B1616543668}" type="presParOf" srcId="{3066B256-1B3C-4A6F-93D3-65503C3CEC2D}" destId="{941FCBC2-279B-4F56-BE78-7E39B3BB4294}" srcOrd="5" destOrd="0" presId="urn:microsoft.com/office/officeart/2018/2/layout/IconVerticalSolidList"/>
    <dgm:cxn modelId="{ADDC95D5-BEDA-4038-B8E2-2D2D769C56CD}" type="presParOf" srcId="{3066B256-1B3C-4A6F-93D3-65503C3CEC2D}" destId="{391CBA9E-1121-4FB1-8902-729163D3D106}" srcOrd="6" destOrd="0" presId="urn:microsoft.com/office/officeart/2018/2/layout/IconVerticalSolidList"/>
    <dgm:cxn modelId="{E65443AA-31FB-4C1E-8E1D-5F62963BAC8D}" type="presParOf" srcId="{391CBA9E-1121-4FB1-8902-729163D3D106}" destId="{3189648A-8F05-4076-AE49-601F7797B5DB}" srcOrd="0" destOrd="0" presId="urn:microsoft.com/office/officeart/2018/2/layout/IconVerticalSolidList"/>
    <dgm:cxn modelId="{78471229-F641-415F-9C67-D4FB6957784E}" type="presParOf" srcId="{391CBA9E-1121-4FB1-8902-729163D3D106}" destId="{84382A48-D03E-42D3-9C89-7A9EF2CEB048}" srcOrd="1" destOrd="0" presId="urn:microsoft.com/office/officeart/2018/2/layout/IconVerticalSolidList"/>
    <dgm:cxn modelId="{E60BF2F5-80A7-42CF-B254-F9B5C2D8E0D3}" type="presParOf" srcId="{391CBA9E-1121-4FB1-8902-729163D3D106}" destId="{0B10B049-A9B6-46A6-AF7C-B7E46939EFAA}" srcOrd="2" destOrd="0" presId="urn:microsoft.com/office/officeart/2018/2/layout/IconVerticalSolidList"/>
    <dgm:cxn modelId="{8D6EC447-4AC7-404D-9A5B-B47FA8AC0CAD}" type="presParOf" srcId="{391CBA9E-1121-4FB1-8902-729163D3D106}" destId="{538758A0-F63B-45C8-A7D3-E10105CA30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2330FF-B67E-4ECE-87EF-2322029F7EAB}"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70485009-AA48-41E6-B24A-F4B70698387F}">
      <dgm:prSet/>
      <dgm:spPr/>
      <dgm:t>
        <a:bodyPr/>
        <a:lstStyle/>
        <a:p>
          <a:r>
            <a:rPr lang="en-US"/>
            <a:t>Learner</a:t>
          </a:r>
        </a:p>
      </dgm:t>
    </dgm:pt>
    <dgm:pt modelId="{A88C184F-E0CB-477F-98D4-7FCADCE8787D}" type="parTrans" cxnId="{897DEE60-AA30-46DC-9E3F-4EE479E8F4BE}">
      <dgm:prSet/>
      <dgm:spPr/>
      <dgm:t>
        <a:bodyPr/>
        <a:lstStyle/>
        <a:p>
          <a:endParaRPr lang="en-US"/>
        </a:p>
      </dgm:t>
    </dgm:pt>
    <dgm:pt modelId="{184824BE-1DE3-4077-A976-2F36F9D8654B}" type="sibTrans" cxnId="{897DEE60-AA30-46DC-9E3F-4EE479E8F4BE}">
      <dgm:prSet/>
      <dgm:spPr/>
      <dgm:t>
        <a:bodyPr/>
        <a:lstStyle/>
        <a:p>
          <a:endParaRPr lang="en-US"/>
        </a:p>
      </dgm:t>
    </dgm:pt>
    <dgm:pt modelId="{C79AD464-37C9-4BB8-9A89-ADDC31139FD5}">
      <dgm:prSet/>
      <dgm:spPr/>
      <dgm:t>
        <a:bodyPr/>
        <a:lstStyle/>
        <a:p>
          <a:r>
            <a:rPr lang="en-US"/>
            <a:t>Teacher </a:t>
          </a:r>
        </a:p>
      </dgm:t>
    </dgm:pt>
    <dgm:pt modelId="{3F6533B2-8F91-4417-90B5-7C6293065C7C}" type="parTrans" cxnId="{C9E8BF01-2ACF-4E87-9A8F-25C2EABC05D6}">
      <dgm:prSet/>
      <dgm:spPr/>
      <dgm:t>
        <a:bodyPr/>
        <a:lstStyle/>
        <a:p>
          <a:endParaRPr lang="en-US"/>
        </a:p>
      </dgm:t>
    </dgm:pt>
    <dgm:pt modelId="{ECD452EB-5F35-4217-BE90-253F95BEE656}" type="sibTrans" cxnId="{C9E8BF01-2ACF-4E87-9A8F-25C2EABC05D6}">
      <dgm:prSet/>
      <dgm:spPr/>
      <dgm:t>
        <a:bodyPr/>
        <a:lstStyle/>
        <a:p>
          <a:endParaRPr lang="en-US"/>
        </a:p>
      </dgm:t>
    </dgm:pt>
    <dgm:pt modelId="{063D17D6-C383-4E71-957C-ABF51AE5FF76}">
      <dgm:prSet/>
      <dgm:spPr/>
      <dgm:t>
        <a:bodyPr/>
        <a:lstStyle/>
        <a:p>
          <a:r>
            <a:rPr lang="en-US"/>
            <a:t>Researcher</a:t>
          </a:r>
        </a:p>
      </dgm:t>
    </dgm:pt>
    <dgm:pt modelId="{A27BD352-12CF-4863-A79F-AFA1F74D1FAD}" type="parTrans" cxnId="{586A7CE9-6D4A-4C82-8B85-F5551281E6A2}">
      <dgm:prSet/>
      <dgm:spPr/>
      <dgm:t>
        <a:bodyPr/>
        <a:lstStyle/>
        <a:p>
          <a:endParaRPr lang="en-US"/>
        </a:p>
      </dgm:t>
    </dgm:pt>
    <dgm:pt modelId="{861A2E4E-9FF3-495D-B0D2-52895DBDA56C}" type="sibTrans" cxnId="{586A7CE9-6D4A-4C82-8B85-F5551281E6A2}">
      <dgm:prSet/>
      <dgm:spPr/>
      <dgm:t>
        <a:bodyPr/>
        <a:lstStyle/>
        <a:p>
          <a:endParaRPr lang="en-US"/>
        </a:p>
      </dgm:t>
    </dgm:pt>
    <dgm:pt modelId="{EE17E7D6-76AB-0F45-AD38-46D283399CBC}" type="pres">
      <dgm:prSet presAssocID="{BD2330FF-B67E-4ECE-87EF-2322029F7EAB}" presName="linear" presStyleCnt="0">
        <dgm:presLayoutVars>
          <dgm:animLvl val="lvl"/>
          <dgm:resizeHandles val="exact"/>
        </dgm:presLayoutVars>
      </dgm:prSet>
      <dgm:spPr/>
    </dgm:pt>
    <dgm:pt modelId="{95873F42-3C3A-104E-AB2A-006C82278B97}" type="pres">
      <dgm:prSet presAssocID="{70485009-AA48-41E6-B24A-F4B70698387F}" presName="parentText" presStyleLbl="node1" presStyleIdx="0" presStyleCnt="3">
        <dgm:presLayoutVars>
          <dgm:chMax val="0"/>
          <dgm:bulletEnabled val="1"/>
        </dgm:presLayoutVars>
      </dgm:prSet>
      <dgm:spPr/>
    </dgm:pt>
    <dgm:pt modelId="{232E3921-07D7-8D49-A108-153F26A9F51D}" type="pres">
      <dgm:prSet presAssocID="{184824BE-1DE3-4077-A976-2F36F9D8654B}" presName="spacer" presStyleCnt="0"/>
      <dgm:spPr/>
    </dgm:pt>
    <dgm:pt modelId="{695C431E-03B3-D544-B1C3-9E064ABA14AF}" type="pres">
      <dgm:prSet presAssocID="{C79AD464-37C9-4BB8-9A89-ADDC31139FD5}" presName="parentText" presStyleLbl="node1" presStyleIdx="1" presStyleCnt="3">
        <dgm:presLayoutVars>
          <dgm:chMax val="0"/>
          <dgm:bulletEnabled val="1"/>
        </dgm:presLayoutVars>
      </dgm:prSet>
      <dgm:spPr/>
    </dgm:pt>
    <dgm:pt modelId="{8F07D967-475C-7748-AE24-8A34EDA955E8}" type="pres">
      <dgm:prSet presAssocID="{ECD452EB-5F35-4217-BE90-253F95BEE656}" presName="spacer" presStyleCnt="0"/>
      <dgm:spPr/>
    </dgm:pt>
    <dgm:pt modelId="{BBDA1332-6650-874B-8F3C-8E73F025189A}" type="pres">
      <dgm:prSet presAssocID="{063D17D6-C383-4E71-957C-ABF51AE5FF76}" presName="parentText" presStyleLbl="node1" presStyleIdx="2" presStyleCnt="3">
        <dgm:presLayoutVars>
          <dgm:chMax val="0"/>
          <dgm:bulletEnabled val="1"/>
        </dgm:presLayoutVars>
      </dgm:prSet>
      <dgm:spPr/>
    </dgm:pt>
  </dgm:ptLst>
  <dgm:cxnLst>
    <dgm:cxn modelId="{C9E8BF01-2ACF-4E87-9A8F-25C2EABC05D6}" srcId="{BD2330FF-B67E-4ECE-87EF-2322029F7EAB}" destId="{C79AD464-37C9-4BB8-9A89-ADDC31139FD5}" srcOrd="1" destOrd="0" parTransId="{3F6533B2-8F91-4417-90B5-7C6293065C7C}" sibTransId="{ECD452EB-5F35-4217-BE90-253F95BEE656}"/>
    <dgm:cxn modelId="{32F7AE05-CFC5-1A4B-8D1D-B0FB37685839}" type="presOf" srcId="{C79AD464-37C9-4BB8-9A89-ADDC31139FD5}" destId="{695C431E-03B3-D544-B1C3-9E064ABA14AF}" srcOrd="0" destOrd="0" presId="urn:microsoft.com/office/officeart/2005/8/layout/vList2"/>
    <dgm:cxn modelId="{12911C37-70F0-DB46-93E5-C155BF254BC4}" type="presOf" srcId="{063D17D6-C383-4E71-957C-ABF51AE5FF76}" destId="{BBDA1332-6650-874B-8F3C-8E73F025189A}" srcOrd="0" destOrd="0" presId="urn:microsoft.com/office/officeart/2005/8/layout/vList2"/>
    <dgm:cxn modelId="{897DEE60-AA30-46DC-9E3F-4EE479E8F4BE}" srcId="{BD2330FF-B67E-4ECE-87EF-2322029F7EAB}" destId="{70485009-AA48-41E6-B24A-F4B70698387F}" srcOrd="0" destOrd="0" parTransId="{A88C184F-E0CB-477F-98D4-7FCADCE8787D}" sibTransId="{184824BE-1DE3-4077-A976-2F36F9D8654B}"/>
    <dgm:cxn modelId="{54165469-A342-A94E-A391-DADDC6F460E5}" type="presOf" srcId="{BD2330FF-B67E-4ECE-87EF-2322029F7EAB}" destId="{EE17E7D6-76AB-0F45-AD38-46D283399CBC}" srcOrd="0" destOrd="0" presId="urn:microsoft.com/office/officeart/2005/8/layout/vList2"/>
    <dgm:cxn modelId="{76119281-224E-9046-898D-62090119B748}" type="presOf" srcId="{70485009-AA48-41E6-B24A-F4B70698387F}" destId="{95873F42-3C3A-104E-AB2A-006C82278B97}" srcOrd="0" destOrd="0" presId="urn:microsoft.com/office/officeart/2005/8/layout/vList2"/>
    <dgm:cxn modelId="{586A7CE9-6D4A-4C82-8B85-F5551281E6A2}" srcId="{BD2330FF-B67E-4ECE-87EF-2322029F7EAB}" destId="{063D17D6-C383-4E71-957C-ABF51AE5FF76}" srcOrd="2" destOrd="0" parTransId="{A27BD352-12CF-4863-A79F-AFA1F74D1FAD}" sibTransId="{861A2E4E-9FF3-495D-B0D2-52895DBDA56C}"/>
    <dgm:cxn modelId="{0D83AB1C-EE87-BE44-97FA-2C3BEF161E96}" type="presParOf" srcId="{EE17E7D6-76AB-0F45-AD38-46D283399CBC}" destId="{95873F42-3C3A-104E-AB2A-006C82278B97}" srcOrd="0" destOrd="0" presId="urn:microsoft.com/office/officeart/2005/8/layout/vList2"/>
    <dgm:cxn modelId="{830CED53-38FB-CE49-BD33-9AF076485356}" type="presParOf" srcId="{EE17E7D6-76AB-0F45-AD38-46D283399CBC}" destId="{232E3921-07D7-8D49-A108-153F26A9F51D}" srcOrd="1" destOrd="0" presId="urn:microsoft.com/office/officeart/2005/8/layout/vList2"/>
    <dgm:cxn modelId="{075F2381-909D-AB4E-809C-C1A7A200D489}" type="presParOf" srcId="{EE17E7D6-76AB-0F45-AD38-46D283399CBC}" destId="{695C431E-03B3-D544-B1C3-9E064ABA14AF}" srcOrd="2" destOrd="0" presId="urn:microsoft.com/office/officeart/2005/8/layout/vList2"/>
    <dgm:cxn modelId="{08F09559-ECE1-2642-8799-E55BD845310C}" type="presParOf" srcId="{EE17E7D6-76AB-0F45-AD38-46D283399CBC}" destId="{8F07D967-475C-7748-AE24-8A34EDA955E8}" srcOrd="3" destOrd="0" presId="urn:microsoft.com/office/officeart/2005/8/layout/vList2"/>
    <dgm:cxn modelId="{ECDF0636-EF1A-3B45-9C17-3534E9985324}" type="presParOf" srcId="{EE17E7D6-76AB-0F45-AD38-46D283399CBC}" destId="{BBDA1332-6650-874B-8F3C-8E73F025189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830224-9E44-42A1-BFC0-B47AF206495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3AD1529-3EA7-4534-B2A6-0C6C2F68184F}">
      <dgm:prSet/>
      <dgm:spPr/>
      <dgm:t>
        <a:bodyPr/>
        <a:lstStyle/>
        <a:p>
          <a:r>
            <a:rPr lang="en-US"/>
            <a:t>Improvisation is:</a:t>
          </a:r>
        </a:p>
      </dgm:t>
    </dgm:pt>
    <dgm:pt modelId="{7C88E0CD-9719-4508-9318-0F71AA8C08B5}" type="parTrans" cxnId="{079AE339-49C7-4B2D-8C8C-3B4257EC08BA}">
      <dgm:prSet/>
      <dgm:spPr/>
      <dgm:t>
        <a:bodyPr/>
        <a:lstStyle/>
        <a:p>
          <a:endParaRPr lang="en-US"/>
        </a:p>
      </dgm:t>
    </dgm:pt>
    <dgm:pt modelId="{F319D86C-AEF1-45FD-9152-C19698FCC5AD}" type="sibTrans" cxnId="{079AE339-49C7-4B2D-8C8C-3B4257EC08BA}">
      <dgm:prSet/>
      <dgm:spPr/>
      <dgm:t>
        <a:bodyPr/>
        <a:lstStyle/>
        <a:p>
          <a:endParaRPr lang="en-US"/>
        </a:p>
      </dgm:t>
    </dgm:pt>
    <dgm:pt modelId="{2E9A9660-9A4C-41F7-88AF-A01A2F053674}">
      <dgm:prSet/>
      <dgm:spPr/>
      <dgm:t>
        <a:bodyPr/>
        <a:lstStyle/>
        <a:p>
          <a:r>
            <a:rPr lang="en-GB"/>
            <a:t>“an act of… you being yourself” (Freya)</a:t>
          </a:r>
          <a:endParaRPr lang="en-US"/>
        </a:p>
      </dgm:t>
    </dgm:pt>
    <dgm:pt modelId="{F7BB3E29-B3A1-4026-9B9C-DDACB351070D}" type="parTrans" cxnId="{66D6AAB1-5282-49E2-AC96-869C21250F09}">
      <dgm:prSet/>
      <dgm:spPr/>
      <dgm:t>
        <a:bodyPr/>
        <a:lstStyle/>
        <a:p>
          <a:endParaRPr lang="en-US"/>
        </a:p>
      </dgm:t>
    </dgm:pt>
    <dgm:pt modelId="{28D57DF4-9DCE-42F0-98C6-9243434971AE}" type="sibTrans" cxnId="{66D6AAB1-5282-49E2-AC96-869C21250F09}">
      <dgm:prSet/>
      <dgm:spPr/>
      <dgm:t>
        <a:bodyPr/>
        <a:lstStyle/>
        <a:p>
          <a:endParaRPr lang="en-US"/>
        </a:p>
      </dgm:t>
    </dgm:pt>
    <dgm:pt modelId="{879D9E56-8A50-4206-99F6-9497B6BAC079}">
      <dgm:prSet/>
      <dgm:spPr/>
      <dgm:t>
        <a:bodyPr/>
        <a:lstStyle/>
        <a:p>
          <a:r>
            <a:rPr lang="en-GB"/>
            <a:t>“a creative way to...sing what I'm feeling” (Charlotte)</a:t>
          </a:r>
          <a:endParaRPr lang="en-US"/>
        </a:p>
      </dgm:t>
    </dgm:pt>
    <dgm:pt modelId="{1EC6B0E0-C3FD-478D-8186-76EDC42CB2B0}" type="parTrans" cxnId="{335B410E-EEE1-43A3-8D02-CC10366ABC51}">
      <dgm:prSet/>
      <dgm:spPr/>
      <dgm:t>
        <a:bodyPr/>
        <a:lstStyle/>
        <a:p>
          <a:endParaRPr lang="en-US"/>
        </a:p>
      </dgm:t>
    </dgm:pt>
    <dgm:pt modelId="{8F11DF97-0F29-45CD-8480-2A6F29FEC291}" type="sibTrans" cxnId="{335B410E-EEE1-43A3-8D02-CC10366ABC51}">
      <dgm:prSet/>
      <dgm:spPr/>
      <dgm:t>
        <a:bodyPr/>
        <a:lstStyle/>
        <a:p>
          <a:endParaRPr lang="en-US"/>
        </a:p>
      </dgm:t>
    </dgm:pt>
    <dgm:pt modelId="{F1B590DE-BF43-5248-88AC-185F20146B80}" type="pres">
      <dgm:prSet presAssocID="{86830224-9E44-42A1-BFC0-B47AF2064950}" presName="linear" presStyleCnt="0">
        <dgm:presLayoutVars>
          <dgm:animLvl val="lvl"/>
          <dgm:resizeHandles val="exact"/>
        </dgm:presLayoutVars>
      </dgm:prSet>
      <dgm:spPr/>
    </dgm:pt>
    <dgm:pt modelId="{91B1EDA2-15F8-9445-ACF0-D80BF2F59CC9}" type="pres">
      <dgm:prSet presAssocID="{53AD1529-3EA7-4534-B2A6-0C6C2F68184F}" presName="parentText" presStyleLbl="node1" presStyleIdx="0" presStyleCnt="3">
        <dgm:presLayoutVars>
          <dgm:chMax val="0"/>
          <dgm:bulletEnabled val="1"/>
        </dgm:presLayoutVars>
      </dgm:prSet>
      <dgm:spPr/>
    </dgm:pt>
    <dgm:pt modelId="{17EB6423-0B74-2E4E-8BF7-57EE8D42F2DA}" type="pres">
      <dgm:prSet presAssocID="{F319D86C-AEF1-45FD-9152-C19698FCC5AD}" presName="spacer" presStyleCnt="0"/>
      <dgm:spPr/>
    </dgm:pt>
    <dgm:pt modelId="{3C7470D6-4305-B14C-8C9C-53F604F6A8C9}" type="pres">
      <dgm:prSet presAssocID="{2E9A9660-9A4C-41F7-88AF-A01A2F053674}" presName="parentText" presStyleLbl="node1" presStyleIdx="1" presStyleCnt="3">
        <dgm:presLayoutVars>
          <dgm:chMax val="0"/>
          <dgm:bulletEnabled val="1"/>
        </dgm:presLayoutVars>
      </dgm:prSet>
      <dgm:spPr/>
    </dgm:pt>
    <dgm:pt modelId="{418BB31A-90C4-0A47-B4A6-934DBF47C307}" type="pres">
      <dgm:prSet presAssocID="{28D57DF4-9DCE-42F0-98C6-9243434971AE}" presName="spacer" presStyleCnt="0"/>
      <dgm:spPr/>
    </dgm:pt>
    <dgm:pt modelId="{9A078478-F1B4-0943-ABB5-BDA8EBF4181D}" type="pres">
      <dgm:prSet presAssocID="{879D9E56-8A50-4206-99F6-9497B6BAC079}" presName="parentText" presStyleLbl="node1" presStyleIdx="2" presStyleCnt="3">
        <dgm:presLayoutVars>
          <dgm:chMax val="0"/>
          <dgm:bulletEnabled val="1"/>
        </dgm:presLayoutVars>
      </dgm:prSet>
      <dgm:spPr/>
    </dgm:pt>
  </dgm:ptLst>
  <dgm:cxnLst>
    <dgm:cxn modelId="{335B410E-EEE1-43A3-8D02-CC10366ABC51}" srcId="{86830224-9E44-42A1-BFC0-B47AF2064950}" destId="{879D9E56-8A50-4206-99F6-9497B6BAC079}" srcOrd="2" destOrd="0" parTransId="{1EC6B0E0-C3FD-478D-8186-76EDC42CB2B0}" sibTransId="{8F11DF97-0F29-45CD-8480-2A6F29FEC291}"/>
    <dgm:cxn modelId="{079AE339-49C7-4B2D-8C8C-3B4257EC08BA}" srcId="{86830224-9E44-42A1-BFC0-B47AF2064950}" destId="{53AD1529-3EA7-4534-B2A6-0C6C2F68184F}" srcOrd="0" destOrd="0" parTransId="{7C88E0CD-9719-4508-9318-0F71AA8C08B5}" sibTransId="{F319D86C-AEF1-45FD-9152-C19698FCC5AD}"/>
    <dgm:cxn modelId="{D717AC7D-C1CA-B34E-A4EC-7ED5177CFCCB}" type="presOf" srcId="{879D9E56-8A50-4206-99F6-9497B6BAC079}" destId="{9A078478-F1B4-0943-ABB5-BDA8EBF4181D}" srcOrd="0" destOrd="0" presId="urn:microsoft.com/office/officeart/2005/8/layout/vList2"/>
    <dgm:cxn modelId="{D849AC9A-92CD-F04A-9AC4-54462D83E4F6}" type="presOf" srcId="{86830224-9E44-42A1-BFC0-B47AF2064950}" destId="{F1B590DE-BF43-5248-88AC-185F20146B80}" srcOrd="0" destOrd="0" presId="urn:microsoft.com/office/officeart/2005/8/layout/vList2"/>
    <dgm:cxn modelId="{7C04209C-8B4E-9547-9EEF-543B0D63990D}" type="presOf" srcId="{53AD1529-3EA7-4534-B2A6-0C6C2F68184F}" destId="{91B1EDA2-15F8-9445-ACF0-D80BF2F59CC9}" srcOrd="0" destOrd="0" presId="urn:microsoft.com/office/officeart/2005/8/layout/vList2"/>
    <dgm:cxn modelId="{9ABFE3A3-51E8-DB47-AC49-864112114EA2}" type="presOf" srcId="{2E9A9660-9A4C-41F7-88AF-A01A2F053674}" destId="{3C7470D6-4305-B14C-8C9C-53F604F6A8C9}" srcOrd="0" destOrd="0" presId="urn:microsoft.com/office/officeart/2005/8/layout/vList2"/>
    <dgm:cxn modelId="{66D6AAB1-5282-49E2-AC96-869C21250F09}" srcId="{86830224-9E44-42A1-BFC0-B47AF2064950}" destId="{2E9A9660-9A4C-41F7-88AF-A01A2F053674}" srcOrd="1" destOrd="0" parTransId="{F7BB3E29-B3A1-4026-9B9C-DDACB351070D}" sibTransId="{28D57DF4-9DCE-42F0-98C6-9243434971AE}"/>
    <dgm:cxn modelId="{3615F8C5-E7ED-B849-A8F5-B6B734C60836}" type="presParOf" srcId="{F1B590DE-BF43-5248-88AC-185F20146B80}" destId="{91B1EDA2-15F8-9445-ACF0-D80BF2F59CC9}" srcOrd="0" destOrd="0" presId="urn:microsoft.com/office/officeart/2005/8/layout/vList2"/>
    <dgm:cxn modelId="{904B8833-F0A2-3442-AE14-3E9BA7586BC9}" type="presParOf" srcId="{F1B590DE-BF43-5248-88AC-185F20146B80}" destId="{17EB6423-0B74-2E4E-8BF7-57EE8D42F2DA}" srcOrd="1" destOrd="0" presId="urn:microsoft.com/office/officeart/2005/8/layout/vList2"/>
    <dgm:cxn modelId="{31B076F8-8B13-5342-B915-4DEECC5AC26D}" type="presParOf" srcId="{F1B590DE-BF43-5248-88AC-185F20146B80}" destId="{3C7470D6-4305-B14C-8C9C-53F604F6A8C9}" srcOrd="2" destOrd="0" presId="urn:microsoft.com/office/officeart/2005/8/layout/vList2"/>
    <dgm:cxn modelId="{377D71AB-8CD2-D846-B0E1-7BC7567AF559}" type="presParOf" srcId="{F1B590DE-BF43-5248-88AC-185F20146B80}" destId="{418BB31A-90C4-0A47-B4A6-934DBF47C307}" srcOrd="3" destOrd="0" presId="urn:microsoft.com/office/officeart/2005/8/layout/vList2"/>
    <dgm:cxn modelId="{A315068B-E81F-DA48-B3A2-4135A87C793C}" type="presParOf" srcId="{F1B590DE-BF43-5248-88AC-185F20146B80}" destId="{9A078478-F1B4-0943-ABB5-BDA8EBF4181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E1FC8A-3F3F-4DB0-AAC3-C20AB75E38B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D92B27D-D70E-496E-9BD7-C4D36CC22E63}">
      <dgm:prSet/>
      <dgm:spPr/>
      <dgm:t>
        <a:bodyPr/>
        <a:lstStyle/>
        <a:p>
          <a:r>
            <a:rPr lang="en-GB"/>
            <a:t>“you could literally almost take the descriptors of how you're taught singing and apply them to how you're told to be as a woman. It's like emotional technique, emotional feeling in pop, in pop singing.” </a:t>
          </a:r>
          <a:r>
            <a:rPr lang="en-GB" b="1"/>
            <a:t>(Darcy)</a:t>
          </a:r>
          <a:endParaRPr lang="en-US"/>
        </a:p>
      </dgm:t>
    </dgm:pt>
    <dgm:pt modelId="{958B5751-0C08-457A-8B0C-7870A55AAAB1}" type="parTrans" cxnId="{D75C3E23-280E-44B5-A5E8-CA1745EA71BB}">
      <dgm:prSet/>
      <dgm:spPr/>
      <dgm:t>
        <a:bodyPr/>
        <a:lstStyle/>
        <a:p>
          <a:endParaRPr lang="en-US"/>
        </a:p>
      </dgm:t>
    </dgm:pt>
    <dgm:pt modelId="{B72DE27F-BDEA-4800-84B7-7A2AA4672E10}" type="sibTrans" cxnId="{D75C3E23-280E-44B5-A5E8-CA1745EA71BB}">
      <dgm:prSet/>
      <dgm:spPr/>
      <dgm:t>
        <a:bodyPr/>
        <a:lstStyle/>
        <a:p>
          <a:endParaRPr lang="en-US"/>
        </a:p>
      </dgm:t>
    </dgm:pt>
    <dgm:pt modelId="{1053ADE7-A0D3-ED4E-8919-CF6F6175902A}" type="pres">
      <dgm:prSet presAssocID="{36E1FC8A-3F3F-4DB0-AAC3-C20AB75E38B5}" presName="hierChild1" presStyleCnt="0">
        <dgm:presLayoutVars>
          <dgm:chPref val="1"/>
          <dgm:dir/>
          <dgm:animOne val="branch"/>
          <dgm:animLvl val="lvl"/>
          <dgm:resizeHandles/>
        </dgm:presLayoutVars>
      </dgm:prSet>
      <dgm:spPr/>
    </dgm:pt>
    <dgm:pt modelId="{549ADE7C-404C-6A4A-83CA-7D5A35B27220}" type="pres">
      <dgm:prSet presAssocID="{6D92B27D-D70E-496E-9BD7-C4D36CC22E63}" presName="hierRoot1" presStyleCnt="0"/>
      <dgm:spPr/>
    </dgm:pt>
    <dgm:pt modelId="{2C4BD6E5-BEA5-C54E-A5CB-8B94C35EC6FE}" type="pres">
      <dgm:prSet presAssocID="{6D92B27D-D70E-496E-9BD7-C4D36CC22E63}" presName="composite" presStyleCnt="0"/>
      <dgm:spPr/>
    </dgm:pt>
    <dgm:pt modelId="{EFCAEC12-4714-4743-AEEF-A0181B129B01}" type="pres">
      <dgm:prSet presAssocID="{6D92B27D-D70E-496E-9BD7-C4D36CC22E63}" presName="background" presStyleLbl="node0" presStyleIdx="0" presStyleCnt="1"/>
      <dgm:spPr/>
    </dgm:pt>
    <dgm:pt modelId="{6955BFDD-B2EA-EE46-9CC5-C0482D9F2463}" type="pres">
      <dgm:prSet presAssocID="{6D92B27D-D70E-496E-9BD7-C4D36CC22E63}" presName="text" presStyleLbl="fgAcc0" presStyleIdx="0" presStyleCnt="1">
        <dgm:presLayoutVars>
          <dgm:chPref val="3"/>
        </dgm:presLayoutVars>
      </dgm:prSet>
      <dgm:spPr/>
    </dgm:pt>
    <dgm:pt modelId="{B72219A3-A16F-9E40-B3C1-00E574E59F0F}" type="pres">
      <dgm:prSet presAssocID="{6D92B27D-D70E-496E-9BD7-C4D36CC22E63}" presName="hierChild2" presStyleCnt="0"/>
      <dgm:spPr/>
    </dgm:pt>
  </dgm:ptLst>
  <dgm:cxnLst>
    <dgm:cxn modelId="{D75C3E23-280E-44B5-A5E8-CA1745EA71BB}" srcId="{36E1FC8A-3F3F-4DB0-AAC3-C20AB75E38B5}" destId="{6D92B27D-D70E-496E-9BD7-C4D36CC22E63}" srcOrd="0" destOrd="0" parTransId="{958B5751-0C08-457A-8B0C-7870A55AAAB1}" sibTransId="{B72DE27F-BDEA-4800-84B7-7A2AA4672E10}"/>
    <dgm:cxn modelId="{D5C3EF8E-C873-0B40-A0A4-8A8A3E6EE49E}" type="presOf" srcId="{6D92B27D-D70E-496E-9BD7-C4D36CC22E63}" destId="{6955BFDD-B2EA-EE46-9CC5-C0482D9F2463}" srcOrd="0" destOrd="0" presId="urn:microsoft.com/office/officeart/2005/8/layout/hierarchy1"/>
    <dgm:cxn modelId="{202F3DBF-2729-9E40-82A8-2A7BB193ED95}" type="presOf" srcId="{36E1FC8A-3F3F-4DB0-AAC3-C20AB75E38B5}" destId="{1053ADE7-A0D3-ED4E-8919-CF6F6175902A}" srcOrd="0" destOrd="0" presId="urn:microsoft.com/office/officeart/2005/8/layout/hierarchy1"/>
    <dgm:cxn modelId="{00B736F6-793B-B24A-A87F-F27BFD90C869}" type="presParOf" srcId="{1053ADE7-A0D3-ED4E-8919-CF6F6175902A}" destId="{549ADE7C-404C-6A4A-83CA-7D5A35B27220}" srcOrd="0" destOrd="0" presId="urn:microsoft.com/office/officeart/2005/8/layout/hierarchy1"/>
    <dgm:cxn modelId="{45A9CB7E-60E2-8242-B9AB-9449F8ECEA74}" type="presParOf" srcId="{549ADE7C-404C-6A4A-83CA-7D5A35B27220}" destId="{2C4BD6E5-BEA5-C54E-A5CB-8B94C35EC6FE}" srcOrd="0" destOrd="0" presId="urn:microsoft.com/office/officeart/2005/8/layout/hierarchy1"/>
    <dgm:cxn modelId="{53FB1B5C-BCBB-4946-9616-7A862CEB2E62}" type="presParOf" srcId="{2C4BD6E5-BEA5-C54E-A5CB-8B94C35EC6FE}" destId="{EFCAEC12-4714-4743-AEEF-A0181B129B01}" srcOrd="0" destOrd="0" presId="urn:microsoft.com/office/officeart/2005/8/layout/hierarchy1"/>
    <dgm:cxn modelId="{85C923D5-6DD2-7C43-83AF-FDDDCFE7F856}" type="presParOf" srcId="{2C4BD6E5-BEA5-C54E-A5CB-8B94C35EC6FE}" destId="{6955BFDD-B2EA-EE46-9CC5-C0482D9F2463}" srcOrd="1" destOrd="0" presId="urn:microsoft.com/office/officeart/2005/8/layout/hierarchy1"/>
    <dgm:cxn modelId="{AFFDD1BA-EDEF-624A-BFF2-336B711ED1B9}" type="presParOf" srcId="{549ADE7C-404C-6A4A-83CA-7D5A35B27220}" destId="{B72219A3-A16F-9E40-B3C1-00E574E59F0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E11A4-4CD6-B34B-98E5-E86CC1DA5851}">
      <dsp:nvSpPr>
        <dsp:cNvPr id="0" name=""/>
        <dsp:cNvSpPr/>
      </dsp:nvSpPr>
      <dsp:spPr>
        <a:xfrm>
          <a:off x="0" y="8747"/>
          <a:ext cx="7731125" cy="561599"/>
        </a:xfrm>
        <a:prstGeom prst="round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Interpretivist + Transformative (a layered approach)</a:t>
          </a:r>
        </a:p>
      </dsp:txBody>
      <dsp:txXfrm>
        <a:off x="27415" y="36162"/>
        <a:ext cx="7676295" cy="506769"/>
      </dsp:txXfrm>
    </dsp:sp>
    <dsp:sp modelId="{670F9E50-8ABA-2E47-88FF-5F73FC40CCB0}">
      <dsp:nvSpPr>
        <dsp:cNvPr id="0" name=""/>
        <dsp:cNvSpPr/>
      </dsp:nvSpPr>
      <dsp:spPr>
        <a:xfrm>
          <a:off x="0" y="639467"/>
          <a:ext cx="7731125" cy="561599"/>
        </a:xfrm>
        <a:prstGeom prst="roundRect">
          <a:avLst/>
        </a:prstGeom>
        <a:solidFill>
          <a:schemeClr val="accent3">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Relativist ontological position </a:t>
          </a:r>
          <a:r>
            <a:rPr lang="en-GB" sz="2400" kern="1200"/>
            <a:t>(Easterby-Smith, 2012). </a:t>
          </a:r>
          <a:endParaRPr lang="en-US" sz="2400" kern="1200"/>
        </a:p>
      </dsp:txBody>
      <dsp:txXfrm>
        <a:off x="27415" y="666882"/>
        <a:ext cx="7676295" cy="506769"/>
      </dsp:txXfrm>
    </dsp:sp>
    <dsp:sp modelId="{86437BA1-53FD-274A-8E9E-8F178EE01082}">
      <dsp:nvSpPr>
        <dsp:cNvPr id="0" name=""/>
        <dsp:cNvSpPr/>
      </dsp:nvSpPr>
      <dsp:spPr>
        <a:xfrm>
          <a:off x="0" y="1270187"/>
          <a:ext cx="7731125" cy="561599"/>
        </a:xfrm>
        <a:prstGeom prst="roundRect">
          <a:avLst/>
        </a:prstGeom>
        <a:solidFill>
          <a:schemeClr val="accent4">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Mounce’s Glasses Analogy</a:t>
          </a:r>
        </a:p>
      </dsp:txBody>
      <dsp:txXfrm>
        <a:off x="27415" y="1297602"/>
        <a:ext cx="7676295" cy="506769"/>
      </dsp:txXfrm>
    </dsp:sp>
    <dsp:sp modelId="{4A3348D4-0E50-234A-A293-922A6546F91C}">
      <dsp:nvSpPr>
        <dsp:cNvPr id="0" name=""/>
        <dsp:cNvSpPr/>
      </dsp:nvSpPr>
      <dsp:spPr>
        <a:xfrm>
          <a:off x="0" y="1900907"/>
          <a:ext cx="7731125" cy="561599"/>
        </a:xfrm>
        <a:prstGeom prst="roundRect">
          <a:avLst/>
        </a:prstGeom>
        <a:solidFill>
          <a:schemeClr val="accent5">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Qualitative Approach</a:t>
          </a:r>
        </a:p>
      </dsp:txBody>
      <dsp:txXfrm>
        <a:off x="27415" y="1928322"/>
        <a:ext cx="7676295" cy="506769"/>
      </dsp:txXfrm>
    </dsp:sp>
    <dsp:sp modelId="{1FBC4F71-481A-524F-B0AD-02FC9B58859D}">
      <dsp:nvSpPr>
        <dsp:cNvPr id="0" name=""/>
        <dsp:cNvSpPr/>
      </dsp:nvSpPr>
      <dsp:spPr>
        <a:xfrm>
          <a:off x="0" y="2531627"/>
          <a:ext cx="7731125" cy="561599"/>
        </a:xfrm>
        <a:prstGeom prst="roundRect">
          <a:avLst/>
        </a:prstGeom>
        <a:solidFill>
          <a:schemeClr val="accent6">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Hermeneutic Phenomenology </a:t>
          </a:r>
        </a:p>
      </dsp:txBody>
      <dsp:txXfrm>
        <a:off x="27415" y="2559042"/>
        <a:ext cx="7676295" cy="5067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8D1C9-D725-F548-B801-B51AE7561255}">
      <dsp:nvSpPr>
        <dsp:cNvPr id="0" name=""/>
        <dsp:cNvSpPr/>
      </dsp:nvSpPr>
      <dsp:spPr>
        <a:xfrm>
          <a:off x="0" y="0"/>
          <a:ext cx="8722360" cy="9305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US" sz="2300" kern="1200" dirty="0"/>
            <a:t>Hermeneutic Circling </a:t>
          </a:r>
          <a:r>
            <a:rPr lang="en-GB" sz="2300" kern="1200" dirty="0"/>
            <a:t>(</a:t>
          </a:r>
          <a:r>
            <a:rPr lang="en-GB" sz="2300" kern="1200" dirty="0" err="1"/>
            <a:t>Boell</a:t>
          </a:r>
          <a:r>
            <a:rPr lang="en-GB" sz="2300" kern="1200" dirty="0"/>
            <a:t> &amp; </a:t>
          </a:r>
          <a:r>
            <a:rPr lang="en-GB" sz="2300" kern="1200" dirty="0" err="1"/>
            <a:t>Cecez-Kecmanovic</a:t>
          </a:r>
          <a:r>
            <a:rPr lang="en-GB" sz="2300" kern="1200" dirty="0"/>
            <a:t>, 2010)</a:t>
          </a:r>
          <a:endParaRPr lang="en-US" sz="2300" kern="1200" dirty="0"/>
        </a:p>
      </dsp:txBody>
      <dsp:txXfrm>
        <a:off x="27256" y="27256"/>
        <a:ext cx="7718178" cy="876080"/>
      </dsp:txXfrm>
    </dsp:sp>
    <dsp:sp modelId="{9A06C2D0-68FE-7F4D-AF87-0415F3A47B3A}">
      <dsp:nvSpPr>
        <dsp:cNvPr id="0" name=""/>
        <dsp:cNvSpPr/>
      </dsp:nvSpPr>
      <dsp:spPr>
        <a:xfrm>
          <a:off x="769619" y="1085691"/>
          <a:ext cx="8722360" cy="9305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US" sz="2300" kern="1200"/>
            <a:t>Narrative Literature Review </a:t>
          </a:r>
        </a:p>
      </dsp:txBody>
      <dsp:txXfrm>
        <a:off x="796875" y="1112947"/>
        <a:ext cx="7293342" cy="876080"/>
      </dsp:txXfrm>
    </dsp:sp>
    <dsp:sp modelId="{9460D5A6-3EE2-9C41-893C-C620EE0CFEFD}">
      <dsp:nvSpPr>
        <dsp:cNvPr id="0" name=""/>
        <dsp:cNvSpPr/>
      </dsp:nvSpPr>
      <dsp:spPr>
        <a:xfrm>
          <a:off x="1539239" y="2171382"/>
          <a:ext cx="8722360" cy="9305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US" sz="2300" kern="1200" dirty="0"/>
            <a:t>Semi-Structured Interviews with participants who have experience of improvisation (</a:t>
          </a:r>
          <a:r>
            <a:rPr lang="en-US" sz="2300" kern="1200" dirty="0" err="1"/>
            <a:t>Ramsook</a:t>
          </a:r>
          <a:r>
            <a:rPr lang="en-US" sz="2300" kern="1200" dirty="0"/>
            <a:t>, 2018) </a:t>
          </a:r>
        </a:p>
      </dsp:txBody>
      <dsp:txXfrm>
        <a:off x="1566495" y="2198638"/>
        <a:ext cx="7293342" cy="876080"/>
      </dsp:txXfrm>
    </dsp:sp>
    <dsp:sp modelId="{A272A880-950A-974E-A9FD-9F85E6C80A49}">
      <dsp:nvSpPr>
        <dsp:cNvPr id="0" name=""/>
        <dsp:cNvSpPr/>
      </dsp:nvSpPr>
      <dsp:spPr>
        <a:xfrm>
          <a:off x="8117474" y="705699"/>
          <a:ext cx="604885" cy="604885"/>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253573" y="705699"/>
        <a:ext cx="332687" cy="455176"/>
      </dsp:txXfrm>
    </dsp:sp>
    <dsp:sp modelId="{E23C9881-7774-044C-A43F-EAA96C02E004}">
      <dsp:nvSpPr>
        <dsp:cNvPr id="0" name=""/>
        <dsp:cNvSpPr/>
      </dsp:nvSpPr>
      <dsp:spPr>
        <a:xfrm>
          <a:off x="8887094" y="1785186"/>
          <a:ext cx="604885" cy="604885"/>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023193" y="1785186"/>
        <a:ext cx="332687" cy="4551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7C941-2413-6F42-88B8-9718B865E14B}">
      <dsp:nvSpPr>
        <dsp:cNvPr id="0" name=""/>
        <dsp:cNvSpPr/>
      </dsp:nvSpPr>
      <dsp:spPr>
        <a:xfrm>
          <a:off x="0" y="0"/>
          <a:ext cx="4543226" cy="64215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6 Adolescent Females (ages 13 – 19)</a:t>
          </a:r>
        </a:p>
      </dsp:txBody>
      <dsp:txXfrm>
        <a:off x="18808" y="18808"/>
        <a:ext cx="3775164" cy="604534"/>
      </dsp:txXfrm>
    </dsp:sp>
    <dsp:sp modelId="{82F16C9B-8560-0845-B1B0-F70F2FA04DE0}">
      <dsp:nvSpPr>
        <dsp:cNvPr id="0" name=""/>
        <dsp:cNvSpPr/>
      </dsp:nvSpPr>
      <dsp:spPr>
        <a:xfrm>
          <a:off x="339266" y="731338"/>
          <a:ext cx="4543226" cy="64215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Student vocalists </a:t>
          </a:r>
        </a:p>
      </dsp:txBody>
      <dsp:txXfrm>
        <a:off x="358074" y="750146"/>
        <a:ext cx="3748945" cy="604534"/>
      </dsp:txXfrm>
    </dsp:sp>
    <dsp:sp modelId="{95186CD0-252A-F848-8F0B-170291C539B2}">
      <dsp:nvSpPr>
        <dsp:cNvPr id="0" name=""/>
        <dsp:cNvSpPr/>
      </dsp:nvSpPr>
      <dsp:spPr>
        <a:xfrm>
          <a:off x="678533" y="1462676"/>
          <a:ext cx="4543226" cy="64215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Grade 5+ </a:t>
          </a:r>
        </a:p>
      </dsp:txBody>
      <dsp:txXfrm>
        <a:off x="697341" y="1481484"/>
        <a:ext cx="3748945" cy="604534"/>
      </dsp:txXfrm>
    </dsp:sp>
    <dsp:sp modelId="{EC8C9CA3-E548-254E-ACE8-A7943E77FC60}">
      <dsp:nvSpPr>
        <dsp:cNvPr id="0" name=""/>
        <dsp:cNvSpPr/>
      </dsp:nvSpPr>
      <dsp:spPr>
        <a:xfrm>
          <a:off x="1017800" y="2194014"/>
          <a:ext cx="4543226" cy="64215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All experience of improvising within performance, exam, or lesson context </a:t>
          </a:r>
        </a:p>
      </dsp:txBody>
      <dsp:txXfrm>
        <a:off x="1036608" y="2212822"/>
        <a:ext cx="3748945" cy="604534"/>
      </dsp:txXfrm>
    </dsp:sp>
    <dsp:sp modelId="{426742C0-60D9-8E46-A290-7941F07AC595}">
      <dsp:nvSpPr>
        <dsp:cNvPr id="0" name=""/>
        <dsp:cNvSpPr/>
      </dsp:nvSpPr>
      <dsp:spPr>
        <a:xfrm>
          <a:off x="1357067" y="2925352"/>
          <a:ext cx="4543226" cy="64215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All from my student pool </a:t>
          </a:r>
        </a:p>
      </dsp:txBody>
      <dsp:txXfrm>
        <a:off x="1375875" y="2944160"/>
        <a:ext cx="3748945" cy="604534"/>
      </dsp:txXfrm>
    </dsp:sp>
    <dsp:sp modelId="{66D0A5E5-BEE8-944D-94AE-21B90C0EDD13}">
      <dsp:nvSpPr>
        <dsp:cNvPr id="0" name=""/>
        <dsp:cNvSpPr/>
      </dsp:nvSpPr>
      <dsp:spPr>
        <a:xfrm>
          <a:off x="4125828" y="469126"/>
          <a:ext cx="417397" cy="41739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219742" y="469126"/>
        <a:ext cx="229569" cy="314091"/>
      </dsp:txXfrm>
    </dsp:sp>
    <dsp:sp modelId="{F02E78F6-37D0-D440-9714-B6A663304972}">
      <dsp:nvSpPr>
        <dsp:cNvPr id="0" name=""/>
        <dsp:cNvSpPr/>
      </dsp:nvSpPr>
      <dsp:spPr>
        <a:xfrm>
          <a:off x="4465095" y="1200464"/>
          <a:ext cx="417397" cy="41739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559009" y="1200464"/>
        <a:ext cx="229569" cy="314091"/>
      </dsp:txXfrm>
    </dsp:sp>
    <dsp:sp modelId="{6BCDD7BC-64E8-724C-A913-4D7F07E2FFC5}">
      <dsp:nvSpPr>
        <dsp:cNvPr id="0" name=""/>
        <dsp:cNvSpPr/>
      </dsp:nvSpPr>
      <dsp:spPr>
        <a:xfrm>
          <a:off x="4804362" y="1921100"/>
          <a:ext cx="417397" cy="41739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98276" y="1921100"/>
        <a:ext cx="229569" cy="314091"/>
      </dsp:txXfrm>
    </dsp:sp>
    <dsp:sp modelId="{9A55F624-5F33-6A43-8244-B2BC09E21295}">
      <dsp:nvSpPr>
        <dsp:cNvPr id="0" name=""/>
        <dsp:cNvSpPr/>
      </dsp:nvSpPr>
      <dsp:spPr>
        <a:xfrm>
          <a:off x="5143629" y="2659573"/>
          <a:ext cx="417397" cy="417397"/>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237543" y="2659573"/>
        <a:ext cx="229569" cy="3140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C6882-56CC-4240-8993-D4B86C075C50}">
      <dsp:nvSpPr>
        <dsp:cNvPr id="0" name=""/>
        <dsp:cNvSpPr/>
      </dsp:nvSpPr>
      <dsp:spPr>
        <a:xfrm>
          <a:off x="0" y="0"/>
          <a:ext cx="4260870" cy="78485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4 musicians </a:t>
          </a:r>
        </a:p>
      </dsp:txBody>
      <dsp:txXfrm>
        <a:off x="22987" y="22987"/>
        <a:ext cx="3347636" cy="738876"/>
      </dsp:txXfrm>
    </dsp:sp>
    <dsp:sp modelId="{1B3C05F4-B25B-924E-B1DE-DBEA530CD331}">
      <dsp:nvSpPr>
        <dsp:cNvPr id="0" name=""/>
        <dsp:cNvSpPr/>
      </dsp:nvSpPr>
      <dsp:spPr>
        <a:xfrm>
          <a:off x="356847" y="927550"/>
          <a:ext cx="4260870" cy="78485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All female</a:t>
          </a:r>
        </a:p>
      </dsp:txBody>
      <dsp:txXfrm>
        <a:off x="379834" y="950537"/>
        <a:ext cx="3347895" cy="738876"/>
      </dsp:txXfrm>
    </dsp:sp>
    <dsp:sp modelId="{88F44FD4-B278-864B-A90D-72AAAB5F67C4}">
      <dsp:nvSpPr>
        <dsp:cNvPr id="0" name=""/>
        <dsp:cNvSpPr/>
      </dsp:nvSpPr>
      <dsp:spPr>
        <a:xfrm>
          <a:off x="708369" y="1855101"/>
          <a:ext cx="4260870" cy="78485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CCM</a:t>
          </a:r>
        </a:p>
      </dsp:txBody>
      <dsp:txXfrm>
        <a:off x="731356" y="1878088"/>
        <a:ext cx="3353221" cy="738876"/>
      </dsp:txXfrm>
    </dsp:sp>
    <dsp:sp modelId="{6259A0E6-5A13-B74C-AACA-509B0AE10680}">
      <dsp:nvSpPr>
        <dsp:cNvPr id="0" name=""/>
        <dsp:cNvSpPr/>
      </dsp:nvSpPr>
      <dsp:spPr>
        <a:xfrm>
          <a:off x="1065217" y="2782652"/>
          <a:ext cx="4260870" cy="78485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All vocalists </a:t>
          </a:r>
        </a:p>
      </dsp:txBody>
      <dsp:txXfrm>
        <a:off x="1088204" y="2805639"/>
        <a:ext cx="3347895" cy="738876"/>
      </dsp:txXfrm>
    </dsp:sp>
    <dsp:sp modelId="{7B589690-41D9-1B42-AE7F-C7F2A81B851C}">
      <dsp:nvSpPr>
        <dsp:cNvPr id="0" name=""/>
        <dsp:cNvSpPr/>
      </dsp:nvSpPr>
      <dsp:spPr>
        <a:xfrm>
          <a:off x="3750717" y="601124"/>
          <a:ext cx="510152" cy="51015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865501" y="601124"/>
        <a:ext cx="280584" cy="383889"/>
      </dsp:txXfrm>
    </dsp:sp>
    <dsp:sp modelId="{9BF5241C-53A7-234B-A8AF-ADEC30E62F38}">
      <dsp:nvSpPr>
        <dsp:cNvPr id="0" name=""/>
        <dsp:cNvSpPr/>
      </dsp:nvSpPr>
      <dsp:spPr>
        <a:xfrm>
          <a:off x="4107565" y="1528675"/>
          <a:ext cx="510152" cy="51015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4222349" y="1528675"/>
        <a:ext cx="280584" cy="383889"/>
      </dsp:txXfrm>
    </dsp:sp>
    <dsp:sp modelId="{D75475C5-3AE1-1D46-B624-8522165DA79C}">
      <dsp:nvSpPr>
        <dsp:cNvPr id="0" name=""/>
        <dsp:cNvSpPr/>
      </dsp:nvSpPr>
      <dsp:spPr>
        <a:xfrm>
          <a:off x="4459087" y="2456225"/>
          <a:ext cx="510152" cy="51015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4573871" y="2456225"/>
        <a:ext cx="280584" cy="3838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D903C-DBFD-406F-A83F-4967FF7D7C61}">
      <dsp:nvSpPr>
        <dsp:cNvPr id="0" name=""/>
        <dsp:cNvSpPr/>
      </dsp:nvSpPr>
      <dsp:spPr>
        <a:xfrm>
          <a:off x="0" y="1287"/>
          <a:ext cx="7731125" cy="6525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982C5C-C1B9-4ADB-A151-668C0F40B4DD}">
      <dsp:nvSpPr>
        <dsp:cNvPr id="0" name=""/>
        <dsp:cNvSpPr/>
      </dsp:nvSpPr>
      <dsp:spPr>
        <a:xfrm>
          <a:off x="197382" y="148101"/>
          <a:ext cx="358877" cy="358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B03DA-08FA-4416-AEEF-C42389B3C3E7}">
      <dsp:nvSpPr>
        <dsp:cNvPr id="0" name=""/>
        <dsp:cNvSpPr/>
      </dsp:nvSpPr>
      <dsp:spPr>
        <a:xfrm>
          <a:off x="753643" y="1287"/>
          <a:ext cx="6977481" cy="652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755650">
            <a:lnSpc>
              <a:spcPct val="100000"/>
            </a:lnSpc>
            <a:spcBef>
              <a:spcPct val="0"/>
            </a:spcBef>
            <a:spcAft>
              <a:spcPct val="35000"/>
            </a:spcAft>
            <a:buNone/>
          </a:pPr>
          <a:r>
            <a:rPr lang="en-GB" sz="1700" b="1" kern="1200" dirty="0"/>
            <a:t>Immersion</a:t>
          </a:r>
          <a:r>
            <a:rPr lang="en-GB" sz="1700" kern="1200" dirty="0"/>
            <a:t> — AI-assisted transcription, manually corrected against recordings</a:t>
          </a:r>
          <a:endParaRPr lang="en-US" sz="1700" kern="1200" dirty="0"/>
        </a:p>
      </dsp:txBody>
      <dsp:txXfrm>
        <a:off x="753643" y="1287"/>
        <a:ext cx="6977481" cy="652505"/>
      </dsp:txXfrm>
    </dsp:sp>
    <dsp:sp modelId="{E4915A28-B580-4217-AB30-D4E6C6F2B1CF}">
      <dsp:nvSpPr>
        <dsp:cNvPr id="0" name=""/>
        <dsp:cNvSpPr/>
      </dsp:nvSpPr>
      <dsp:spPr>
        <a:xfrm>
          <a:off x="0" y="816919"/>
          <a:ext cx="7731125" cy="6525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803CE-F41E-4A7F-A76C-D0E5A619ADFA}">
      <dsp:nvSpPr>
        <dsp:cNvPr id="0" name=""/>
        <dsp:cNvSpPr/>
      </dsp:nvSpPr>
      <dsp:spPr>
        <a:xfrm>
          <a:off x="197382" y="963732"/>
          <a:ext cx="358877" cy="358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64C4FF-E034-44F0-887E-A385919396CB}">
      <dsp:nvSpPr>
        <dsp:cNvPr id="0" name=""/>
        <dsp:cNvSpPr/>
      </dsp:nvSpPr>
      <dsp:spPr>
        <a:xfrm>
          <a:off x="753643" y="816919"/>
          <a:ext cx="6977481" cy="652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755650">
            <a:lnSpc>
              <a:spcPct val="100000"/>
            </a:lnSpc>
            <a:spcBef>
              <a:spcPct val="0"/>
            </a:spcBef>
            <a:spcAft>
              <a:spcPct val="35000"/>
            </a:spcAft>
            <a:buNone/>
          </a:pPr>
          <a:r>
            <a:rPr lang="en-GB" sz="1700" b="1" kern="1200" dirty="0"/>
            <a:t>Understanding</a:t>
          </a:r>
          <a:r>
            <a:rPr lang="en-GB" sz="1700" kern="1200" dirty="0"/>
            <a:t> — open coding drawn directly from participants' own language</a:t>
          </a:r>
          <a:endParaRPr lang="en-US" sz="1700" kern="1200" dirty="0"/>
        </a:p>
      </dsp:txBody>
      <dsp:txXfrm>
        <a:off x="753643" y="816919"/>
        <a:ext cx="6977481" cy="652505"/>
      </dsp:txXfrm>
    </dsp:sp>
    <dsp:sp modelId="{1D6D5AFD-70BC-4506-9D01-13873D62DC38}">
      <dsp:nvSpPr>
        <dsp:cNvPr id="0" name=""/>
        <dsp:cNvSpPr/>
      </dsp:nvSpPr>
      <dsp:spPr>
        <a:xfrm>
          <a:off x="0" y="1632550"/>
          <a:ext cx="7731125" cy="6525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03D45-70EC-451B-B915-53B3D2E31648}">
      <dsp:nvSpPr>
        <dsp:cNvPr id="0" name=""/>
        <dsp:cNvSpPr/>
      </dsp:nvSpPr>
      <dsp:spPr>
        <a:xfrm>
          <a:off x="197382" y="1779364"/>
          <a:ext cx="358877" cy="3588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A9921C-94D0-43C1-8598-D3A6BA6F1DB7}">
      <dsp:nvSpPr>
        <dsp:cNvPr id="0" name=""/>
        <dsp:cNvSpPr/>
      </dsp:nvSpPr>
      <dsp:spPr>
        <a:xfrm>
          <a:off x="753643" y="1632550"/>
          <a:ext cx="6977481" cy="652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755650">
            <a:lnSpc>
              <a:spcPct val="100000"/>
            </a:lnSpc>
            <a:spcBef>
              <a:spcPct val="0"/>
            </a:spcBef>
            <a:spcAft>
              <a:spcPct val="35000"/>
            </a:spcAft>
            <a:buNone/>
          </a:pPr>
          <a:r>
            <a:rPr lang="en-GB" sz="1700" b="1" kern="1200" dirty="0"/>
            <a:t>Abstraction</a:t>
          </a:r>
          <a:r>
            <a:rPr lang="en-GB" sz="1700" kern="1200" dirty="0"/>
            <a:t> — NVivo coding, then manual theming (Braun &amp; Clarke, 2006)</a:t>
          </a:r>
          <a:endParaRPr lang="en-US" sz="1700" kern="1200" dirty="0"/>
        </a:p>
      </dsp:txBody>
      <dsp:txXfrm>
        <a:off x="753643" y="1632550"/>
        <a:ext cx="6977481" cy="652505"/>
      </dsp:txXfrm>
    </dsp:sp>
    <dsp:sp modelId="{3189648A-8F05-4076-AE49-601F7797B5DB}">
      <dsp:nvSpPr>
        <dsp:cNvPr id="0" name=""/>
        <dsp:cNvSpPr/>
      </dsp:nvSpPr>
      <dsp:spPr>
        <a:xfrm>
          <a:off x="0" y="2448182"/>
          <a:ext cx="7731125" cy="6525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382A48-D03E-42D3-9C89-7A9EF2CEB048}">
      <dsp:nvSpPr>
        <dsp:cNvPr id="0" name=""/>
        <dsp:cNvSpPr/>
      </dsp:nvSpPr>
      <dsp:spPr>
        <a:xfrm>
          <a:off x="197382" y="2594995"/>
          <a:ext cx="358877" cy="3588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8758A0-F63B-45C8-A7D3-E10105CA3028}">
      <dsp:nvSpPr>
        <dsp:cNvPr id="0" name=""/>
        <dsp:cNvSpPr/>
      </dsp:nvSpPr>
      <dsp:spPr>
        <a:xfrm>
          <a:off x="753643" y="2448182"/>
          <a:ext cx="6977481" cy="652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755650">
            <a:lnSpc>
              <a:spcPct val="100000"/>
            </a:lnSpc>
            <a:spcBef>
              <a:spcPct val="0"/>
            </a:spcBef>
            <a:spcAft>
              <a:spcPct val="35000"/>
            </a:spcAft>
            <a:buNone/>
          </a:pPr>
          <a:r>
            <a:rPr lang="en-GB" sz="1700" b="1" kern="1200" dirty="0"/>
            <a:t>Fusion of horizons </a:t>
          </a:r>
          <a:r>
            <a:rPr lang="en-GB" sz="1700" kern="1200" dirty="0"/>
            <a:t>(Gadamer, 1975) — integrating participants' meaning with my interpretation</a:t>
          </a:r>
          <a:endParaRPr lang="en-US" sz="1700" kern="1200" dirty="0"/>
        </a:p>
      </dsp:txBody>
      <dsp:txXfrm>
        <a:off x="753643" y="2448182"/>
        <a:ext cx="6977481" cy="6525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73F42-3C3A-104E-AB2A-006C82278B97}">
      <dsp:nvSpPr>
        <dsp:cNvPr id="0" name=""/>
        <dsp:cNvSpPr/>
      </dsp:nvSpPr>
      <dsp:spPr>
        <a:xfrm>
          <a:off x="0" y="31787"/>
          <a:ext cx="7731125" cy="93600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Learner</a:t>
          </a:r>
        </a:p>
      </dsp:txBody>
      <dsp:txXfrm>
        <a:off x="45692" y="77479"/>
        <a:ext cx="7639741" cy="844616"/>
      </dsp:txXfrm>
    </dsp:sp>
    <dsp:sp modelId="{695C431E-03B3-D544-B1C3-9E064ABA14AF}">
      <dsp:nvSpPr>
        <dsp:cNvPr id="0" name=""/>
        <dsp:cNvSpPr/>
      </dsp:nvSpPr>
      <dsp:spPr>
        <a:xfrm>
          <a:off x="0" y="1082987"/>
          <a:ext cx="7731125" cy="93600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Teacher </a:t>
          </a:r>
        </a:p>
      </dsp:txBody>
      <dsp:txXfrm>
        <a:off x="45692" y="1128679"/>
        <a:ext cx="7639741" cy="844616"/>
      </dsp:txXfrm>
    </dsp:sp>
    <dsp:sp modelId="{BBDA1332-6650-874B-8F3C-8E73F025189A}">
      <dsp:nvSpPr>
        <dsp:cNvPr id="0" name=""/>
        <dsp:cNvSpPr/>
      </dsp:nvSpPr>
      <dsp:spPr>
        <a:xfrm>
          <a:off x="0" y="2134187"/>
          <a:ext cx="7731125" cy="93600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Researcher</a:t>
          </a:r>
        </a:p>
      </dsp:txBody>
      <dsp:txXfrm>
        <a:off x="45692" y="2179879"/>
        <a:ext cx="7639741" cy="8446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1EDA2-15F8-9445-ACF0-D80BF2F59CC9}">
      <dsp:nvSpPr>
        <dsp:cNvPr id="0" name=""/>
        <dsp:cNvSpPr/>
      </dsp:nvSpPr>
      <dsp:spPr>
        <a:xfrm>
          <a:off x="0" y="361560"/>
          <a:ext cx="6151562" cy="1444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Improvisation is:</a:t>
          </a:r>
        </a:p>
      </dsp:txBody>
      <dsp:txXfrm>
        <a:off x="70537" y="432097"/>
        <a:ext cx="6010488" cy="1303875"/>
      </dsp:txXfrm>
    </dsp:sp>
    <dsp:sp modelId="{3C7470D6-4305-B14C-8C9C-53F604F6A8C9}">
      <dsp:nvSpPr>
        <dsp:cNvPr id="0" name=""/>
        <dsp:cNvSpPr/>
      </dsp:nvSpPr>
      <dsp:spPr>
        <a:xfrm>
          <a:off x="0" y="1915950"/>
          <a:ext cx="6151562" cy="1444949"/>
        </a:xfrm>
        <a:prstGeom prst="roundRect">
          <a:avLst/>
        </a:prstGeom>
        <a:solidFill>
          <a:schemeClr val="accent2">
            <a:hueOff val="-5175945"/>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“an act of… you being yourself” (Freya)</a:t>
          </a:r>
          <a:endParaRPr lang="en-US" sz="3800" kern="1200"/>
        </a:p>
      </dsp:txBody>
      <dsp:txXfrm>
        <a:off x="70537" y="1986487"/>
        <a:ext cx="6010488" cy="1303875"/>
      </dsp:txXfrm>
    </dsp:sp>
    <dsp:sp modelId="{9A078478-F1B4-0943-ABB5-BDA8EBF4181D}">
      <dsp:nvSpPr>
        <dsp:cNvPr id="0" name=""/>
        <dsp:cNvSpPr/>
      </dsp:nvSpPr>
      <dsp:spPr>
        <a:xfrm>
          <a:off x="0" y="3470340"/>
          <a:ext cx="6151562" cy="1444949"/>
        </a:xfrm>
        <a:prstGeom prst="roundRect">
          <a:avLst/>
        </a:prstGeom>
        <a:solidFill>
          <a:schemeClr val="accent2">
            <a:hueOff val="-10351890"/>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 creative way to...sing what I'm feeling” (Charlotte)</a:t>
          </a:r>
          <a:endParaRPr lang="en-US" sz="3800" kern="1200"/>
        </a:p>
      </dsp:txBody>
      <dsp:txXfrm>
        <a:off x="70537" y="3540877"/>
        <a:ext cx="6010488" cy="13038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AEC12-4714-4743-AEEF-A0181B129B01}">
      <dsp:nvSpPr>
        <dsp:cNvPr id="0" name=""/>
        <dsp:cNvSpPr/>
      </dsp:nvSpPr>
      <dsp:spPr>
        <a:xfrm>
          <a:off x="2800895" y="992"/>
          <a:ext cx="4193827" cy="26630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55BFDD-B2EA-EE46-9CC5-C0482D9F2463}">
      <dsp:nvSpPr>
        <dsp:cNvPr id="0" name=""/>
        <dsp:cNvSpPr/>
      </dsp:nvSpPr>
      <dsp:spPr>
        <a:xfrm>
          <a:off x="3266876" y="443674"/>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“you could literally almost take the descriptors of how you're taught singing and apply them to how you're told to be as a woman. It's like emotional technique, emotional feeling in pop, in pop singing.” </a:t>
          </a:r>
          <a:r>
            <a:rPr lang="en-GB" sz="2400" b="1" kern="1200"/>
            <a:t>(Darcy)</a:t>
          </a:r>
          <a:endParaRPr lang="en-US" sz="2400" kern="1200"/>
        </a:p>
      </dsp:txBody>
      <dsp:txXfrm>
        <a:off x="3344875" y="521673"/>
        <a:ext cx="4037829" cy="25070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C2B719-0EEF-0F46-B97B-66F8972E2FAF}" type="datetimeFigureOut">
              <a:rPr lang="en-US" smtClean="0"/>
              <a:t>10/2/26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FDADEB-06E6-7F4D-9AAE-523AC66D3261}" type="slidenum">
              <a:rPr lang="en-US" smtClean="0"/>
              <a:t>‹#›</a:t>
            </a:fld>
            <a:endParaRPr lang="en-US"/>
          </a:p>
        </p:txBody>
      </p:sp>
    </p:spTree>
    <p:extLst>
      <p:ext uri="{BB962C8B-B14F-4D97-AF65-F5344CB8AC3E}">
        <p14:creationId xmlns:p14="http://schemas.microsoft.com/office/powerpoint/2010/main" val="3860898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FDADEB-06E6-7F4D-9AAE-523AC66D3261}" type="slidenum">
              <a:rPr lang="en-US" smtClean="0"/>
              <a:t>2</a:t>
            </a:fld>
            <a:endParaRPr lang="en-US"/>
          </a:p>
        </p:txBody>
      </p:sp>
    </p:spTree>
    <p:extLst>
      <p:ext uri="{BB962C8B-B14F-4D97-AF65-F5344CB8AC3E}">
        <p14:creationId xmlns:p14="http://schemas.microsoft.com/office/powerpoint/2010/main" val="2957452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84818B3A-A3DE-C640-AC48-31D0ACC00D73}" type="datetimeFigureOut">
              <a:rPr lang="en-US" smtClean="0"/>
              <a:t>10/2/26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203217753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818B3A-A3DE-C640-AC48-31D0ACC00D73}" type="datetimeFigureOut">
              <a:rPr lang="en-US" smtClean="0"/>
              <a:t>10/2/26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4081700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84818B3A-A3DE-C640-AC48-31D0ACC00D73}" type="datetimeFigureOut">
              <a:rPr lang="en-US" smtClean="0"/>
              <a:t>10/2/26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339176183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84818B3A-A3DE-C640-AC48-31D0ACC00D73}" type="datetimeFigureOut">
              <a:rPr lang="en-US" smtClean="0"/>
              <a:t>10/2/26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60652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84818B3A-A3DE-C640-AC48-31D0ACC00D73}" type="datetimeFigureOut">
              <a:rPr lang="en-US" smtClean="0"/>
              <a:t>10/2/26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985241-9975-DF4E-BD49-65D439F9C596}"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117694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4818B3A-A3DE-C640-AC48-31D0ACC00D73}" type="datetimeFigureOut">
              <a:rPr lang="en-US" smtClean="0"/>
              <a:t>10/2/26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1178320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818B3A-A3DE-C640-AC48-31D0ACC00D73}" type="datetimeFigureOut">
              <a:rPr lang="en-US" smtClean="0"/>
              <a:t>10/2/26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402696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84818B3A-A3DE-C640-AC48-31D0ACC00D73}" type="datetimeFigureOut">
              <a:rPr lang="en-US" smtClean="0"/>
              <a:t>10/2/26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4118828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4818B3A-A3DE-C640-AC48-31D0ACC00D73}" type="datetimeFigureOut">
              <a:rPr lang="en-US" smtClean="0"/>
              <a:t>10/2/26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2947192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818B3A-A3DE-C640-AC48-31D0ACC00D73}" type="datetimeFigureOut">
              <a:rPr lang="en-US" smtClean="0"/>
              <a:t>10/2/26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3019612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818B3A-A3DE-C640-AC48-31D0ACC00D73}" type="datetimeFigureOut">
              <a:rPr lang="en-US" smtClean="0"/>
              <a:t>10/2/26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985241-9975-DF4E-BD49-65D439F9C596}" type="slidenum">
              <a:rPr lang="en-US" smtClean="0"/>
              <a:t>‹#›</a:t>
            </a:fld>
            <a:endParaRPr lang="en-US"/>
          </a:p>
        </p:txBody>
      </p:sp>
    </p:spTree>
    <p:extLst>
      <p:ext uri="{BB962C8B-B14F-4D97-AF65-F5344CB8AC3E}">
        <p14:creationId xmlns:p14="http://schemas.microsoft.com/office/powerpoint/2010/main" val="3381371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4818B3A-A3DE-C640-AC48-31D0ACC00D73}" type="datetimeFigureOut">
              <a:rPr lang="en-US" smtClean="0"/>
              <a:t>10/2/26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F985241-9975-DF4E-BD49-65D439F9C596}" type="slidenum">
              <a:rPr lang="en-US" smtClean="0"/>
              <a:t>‹#›</a:t>
            </a:fld>
            <a:endParaRPr lang="en-US"/>
          </a:p>
        </p:txBody>
      </p:sp>
    </p:spTree>
    <p:extLst>
      <p:ext uri="{BB962C8B-B14F-4D97-AF65-F5344CB8AC3E}">
        <p14:creationId xmlns:p14="http://schemas.microsoft.com/office/powerpoint/2010/main" val="283059073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1177/0027432116687373"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oi.org/10.1016/j.neuropharm.2022.10935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F59B-3C75-EE71-5395-ECC349EBFC43}"/>
              </a:ext>
            </a:extLst>
          </p:cNvPr>
          <p:cNvSpPr>
            <a:spLocks noGrp="1"/>
          </p:cNvSpPr>
          <p:nvPr>
            <p:ph type="ctrTitle"/>
          </p:nvPr>
        </p:nvSpPr>
        <p:spPr/>
        <p:txBody>
          <a:bodyPr>
            <a:normAutofit fontScale="90000"/>
          </a:bodyPr>
          <a:lstStyle/>
          <a:p>
            <a:pPr>
              <a:lnSpc>
                <a:spcPct val="150000"/>
              </a:lnSpc>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b="1" kern="100" dirty="0">
                <a:effectLst/>
                <a:latin typeface="Arial" panose="020B0604020202020204" pitchFamily="34" charset="0"/>
                <a:ea typeface="Aptos" panose="020B0004020202020204" pitchFamily="34" charset="0"/>
                <a:cs typeface="Times New Roman" panose="02020603050405020304" pitchFamily="18" charset="0"/>
              </a:rPr>
              <a:t>“Attitudes Towards Vocal Improvisation in Female Singers: A Comparative Study of Beginners and Experienced Improvisers”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E86D07D5-1F94-05A5-5364-30782DF708B9}"/>
              </a:ext>
            </a:extLst>
          </p:cNvPr>
          <p:cNvSpPr>
            <a:spLocks noGrp="1"/>
          </p:cNvSpPr>
          <p:nvPr>
            <p:ph type="subTitle" idx="1"/>
          </p:nvPr>
        </p:nvSpPr>
        <p:spPr/>
        <p:txBody>
          <a:bodyPr/>
          <a:lstStyle/>
          <a:p>
            <a:r>
              <a:rPr lang="en-US" dirty="0"/>
              <a:t>Meg Bird </a:t>
            </a:r>
          </a:p>
        </p:txBody>
      </p:sp>
    </p:spTree>
    <p:extLst>
      <p:ext uri="{BB962C8B-B14F-4D97-AF65-F5344CB8AC3E}">
        <p14:creationId xmlns:p14="http://schemas.microsoft.com/office/powerpoint/2010/main" val="2859909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DB081-476C-3F41-E543-569A00800159}"/>
              </a:ext>
            </a:extLst>
          </p:cNvPr>
          <p:cNvSpPr>
            <a:spLocks noGrp="1"/>
          </p:cNvSpPr>
          <p:nvPr>
            <p:ph type="title"/>
          </p:nvPr>
        </p:nvSpPr>
        <p:spPr>
          <a:xfrm>
            <a:off x="2231136" y="467418"/>
            <a:ext cx="7729728" cy="1188720"/>
          </a:xfrm>
          <a:solidFill>
            <a:srgbClr val="FFFFFF"/>
          </a:solidFill>
        </p:spPr>
        <p:txBody>
          <a:bodyPr>
            <a:normAutofit/>
          </a:bodyPr>
          <a:lstStyle/>
          <a:p>
            <a:r>
              <a:rPr lang="en-US" dirty="0"/>
              <a:t>My background </a:t>
            </a:r>
          </a:p>
        </p:txBody>
      </p:sp>
      <p:sp>
        <p:nvSpPr>
          <p:cNvPr id="3" name="Content Placeholder 2">
            <a:extLst>
              <a:ext uri="{FF2B5EF4-FFF2-40B4-BE49-F238E27FC236}">
                <a16:creationId xmlns:a16="http://schemas.microsoft.com/office/drawing/2014/main" id="{5D15061B-19B7-9DC7-1787-7FE09A3D2329}"/>
              </a:ext>
            </a:extLst>
          </p:cNvPr>
          <p:cNvSpPr>
            <a:spLocks noGrp="1"/>
          </p:cNvSpPr>
          <p:nvPr>
            <p:ph idx="1"/>
          </p:nvPr>
        </p:nvSpPr>
        <p:spPr>
          <a:xfrm>
            <a:off x="1706062" y="2291262"/>
            <a:ext cx="8779512" cy="2879256"/>
          </a:xfrm>
        </p:spPr>
        <p:txBody>
          <a:bodyPr>
            <a:normAutofit/>
          </a:bodyPr>
          <a:lstStyle/>
          <a:p>
            <a:r>
              <a:rPr lang="en-US" sz="4000" dirty="0">
                <a:solidFill>
                  <a:srgbClr val="404040"/>
                </a:solidFill>
              </a:rPr>
              <a:t>Singer/Songwriter</a:t>
            </a:r>
          </a:p>
          <a:p>
            <a:r>
              <a:rPr lang="en-US" sz="4000" dirty="0">
                <a:solidFill>
                  <a:srgbClr val="404040"/>
                </a:solidFill>
              </a:rPr>
              <a:t>Singing Teacher – CCM Styles </a:t>
            </a:r>
          </a:p>
          <a:p>
            <a:r>
              <a:rPr lang="en-US" sz="4000" dirty="0">
                <a:solidFill>
                  <a:srgbClr val="404040"/>
                </a:solidFill>
              </a:rPr>
              <a:t>Undergraduate Degree in Jazz (vocals) from a prominent conservatoire </a:t>
            </a:r>
          </a:p>
          <a:p>
            <a:endParaRPr lang="en-US" dirty="0">
              <a:solidFill>
                <a:srgbClr val="404040"/>
              </a:solidFill>
            </a:endParaRPr>
          </a:p>
        </p:txBody>
      </p:sp>
    </p:spTree>
    <p:extLst>
      <p:ext uri="{BB962C8B-B14F-4D97-AF65-F5344CB8AC3E}">
        <p14:creationId xmlns:p14="http://schemas.microsoft.com/office/powerpoint/2010/main" val="3287256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E7315C-6460-F845-7A6A-C701622C893E}"/>
              </a:ext>
            </a:extLst>
          </p:cNvPr>
          <p:cNvSpPr txBox="1"/>
          <p:nvPr/>
        </p:nvSpPr>
        <p:spPr>
          <a:xfrm>
            <a:off x="7505188" y="872327"/>
            <a:ext cx="2965927" cy="646331"/>
          </a:xfrm>
          <a:prstGeom prst="rect">
            <a:avLst/>
          </a:prstGeom>
          <a:noFill/>
          <a:ln w="25400">
            <a:solidFill>
              <a:schemeClr val="accent1"/>
            </a:solidFill>
          </a:ln>
        </p:spPr>
        <p:txBody>
          <a:bodyPr wrap="square" rtlCol="0">
            <a:spAutoFit/>
          </a:bodyPr>
          <a:lstStyle/>
          <a:p>
            <a:pPr algn="ctr"/>
            <a:r>
              <a:rPr lang="en-GB" sz="1200" dirty="0">
                <a:effectLst/>
                <a:latin typeface="Aptos" panose="020B0004020202020204" pitchFamily="34" charset="0"/>
                <a:ea typeface="Aptos" panose="020B0004020202020204" pitchFamily="34" charset="0"/>
                <a:cs typeface="Times New Roman" panose="02020603050405020304" pitchFamily="18" charset="0"/>
              </a:rPr>
              <a:t>'Improvisation in Music Therapy: Human Communication in Sound’.</a:t>
            </a:r>
            <a:r>
              <a:rPr lang="en-GB" sz="1200" dirty="0">
                <a:effectLst/>
              </a:rPr>
              <a:t> </a:t>
            </a:r>
          </a:p>
          <a:p>
            <a:pPr algn="ctr"/>
            <a:r>
              <a:rPr lang="en-GB" sz="1200" b="1" dirty="0">
                <a:effectLst/>
              </a:rPr>
              <a:t>(</a:t>
            </a:r>
            <a:r>
              <a:rPr lang="en-GB" sz="1200" b="1" dirty="0" err="1">
                <a:effectLst/>
                <a:latin typeface="Aptos" panose="020B0004020202020204" pitchFamily="34" charset="0"/>
                <a:ea typeface="Aptos" panose="020B0004020202020204" pitchFamily="34" charset="0"/>
                <a:cs typeface="Times New Roman" panose="02020603050405020304" pitchFamily="18" charset="0"/>
              </a:rPr>
              <a:t>Pavlicevic</a:t>
            </a:r>
            <a:r>
              <a:rPr lang="en-GB" sz="1200" b="1" dirty="0">
                <a:effectLst/>
                <a:latin typeface="Aptos" panose="020B0004020202020204" pitchFamily="34" charset="0"/>
                <a:ea typeface="Aptos" panose="020B0004020202020204" pitchFamily="34" charset="0"/>
                <a:cs typeface="Times New Roman" panose="02020603050405020304" pitchFamily="18" charset="0"/>
              </a:rPr>
              <a:t>,</a:t>
            </a:r>
            <a:r>
              <a:rPr lang="en-GB" sz="1200" b="1" dirty="0">
                <a:effectLst/>
              </a:rPr>
              <a:t> </a:t>
            </a:r>
            <a:r>
              <a:rPr lang="en-GB" sz="1200" b="1" dirty="0"/>
              <a:t>2002)</a:t>
            </a:r>
            <a:endParaRPr lang="en-US" sz="1200" b="1" dirty="0"/>
          </a:p>
        </p:txBody>
      </p:sp>
      <p:cxnSp>
        <p:nvCxnSpPr>
          <p:cNvPr id="6" name="Straight Arrow Connector 5">
            <a:extLst>
              <a:ext uri="{FF2B5EF4-FFF2-40B4-BE49-F238E27FC236}">
                <a16:creationId xmlns:a16="http://schemas.microsoft.com/office/drawing/2014/main" id="{B01C08E4-4079-9092-58C6-EC9D6A1F6898}"/>
              </a:ext>
            </a:extLst>
          </p:cNvPr>
          <p:cNvCxnSpPr>
            <a:cxnSpLocks/>
          </p:cNvCxnSpPr>
          <p:nvPr/>
        </p:nvCxnSpPr>
        <p:spPr>
          <a:xfrm>
            <a:off x="6166501" y="1476927"/>
            <a:ext cx="0" cy="3589439"/>
          </a:xfrm>
          <a:prstGeom prst="straightConnector1">
            <a:avLst/>
          </a:prstGeom>
          <a:ln w="3492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5E10E75-A872-6AAB-B588-F4DD1EE9613C}"/>
              </a:ext>
            </a:extLst>
          </p:cNvPr>
          <p:cNvCxnSpPr>
            <a:cxnSpLocks/>
          </p:cNvCxnSpPr>
          <p:nvPr/>
        </p:nvCxnSpPr>
        <p:spPr>
          <a:xfrm>
            <a:off x="1734777" y="3272390"/>
            <a:ext cx="8863450" cy="0"/>
          </a:xfrm>
          <a:prstGeom prst="straightConnector1">
            <a:avLst/>
          </a:prstGeom>
          <a:ln w="34925">
            <a:solidFill>
              <a:schemeClr val="accent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06901FB0-E6C9-C5DB-EF43-AC06D50390BD}"/>
              </a:ext>
            </a:extLst>
          </p:cNvPr>
          <p:cNvSpPr txBox="1"/>
          <p:nvPr/>
        </p:nvSpPr>
        <p:spPr>
          <a:xfrm>
            <a:off x="832069" y="3010037"/>
            <a:ext cx="872160" cy="523220"/>
          </a:xfrm>
          <a:prstGeom prst="rect">
            <a:avLst/>
          </a:prstGeom>
          <a:noFill/>
        </p:spPr>
        <p:txBody>
          <a:bodyPr wrap="square" rtlCol="0">
            <a:spAutoFit/>
          </a:bodyPr>
          <a:lstStyle/>
          <a:p>
            <a:pPr algn="ctr"/>
            <a:r>
              <a:rPr lang="en-US" sz="1400" dirty="0"/>
              <a:t>Causes </a:t>
            </a:r>
          </a:p>
          <a:p>
            <a:pPr algn="ctr"/>
            <a:r>
              <a:rPr lang="en-US" sz="1400" dirty="0"/>
              <a:t>MPA </a:t>
            </a:r>
          </a:p>
        </p:txBody>
      </p:sp>
      <p:sp>
        <p:nvSpPr>
          <p:cNvPr id="15" name="TextBox 14">
            <a:extLst>
              <a:ext uri="{FF2B5EF4-FFF2-40B4-BE49-F238E27FC236}">
                <a16:creationId xmlns:a16="http://schemas.microsoft.com/office/drawing/2014/main" id="{6BDD2C2D-F317-C7C5-8B51-647E36D562B7}"/>
              </a:ext>
            </a:extLst>
          </p:cNvPr>
          <p:cNvSpPr txBox="1"/>
          <p:nvPr/>
        </p:nvSpPr>
        <p:spPr>
          <a:xfrm>
            <a:off x="10445919" y="3010037"/>
            <a:ext cx="1093076" cy="523220"/>
          </a:xfrm>
          <a:prstGeom prst="rect">
            <a:avLst/>
          </a:prstGeom>
          <a:noFill/>
        </p:spPr>
        <p:txBody>
          <a:bodyPr wrap="square" rtlCol="0">
            <a:spAutoFit/>
          </a:bodyPr>
          <a:lstStyle/>
          <a:p>
            <a:pPr algn="ctr"/>
            <a:r>
              <a:rPr lang="en-US" sz="1400" dirty="0"/>
              <a:t>Mitigates </a:t>
            </a:r>
          </a:p>
          <a:p>
            <a:pPr algn="ctr"/>
            <a:r>
              <a:rPr lang="en-US" sz="1400" dirty="0"/>
              <a:t>MPA </a:t>
            </a:r>
          </a:p>
        </p:txBody>
      </p:sp>
      <p:sp>
        <p:nvSpPr>
          <p:cNvPr id="16" name="TextBox 15">
            <a:extLst>
              <a:ext uri="{FF2B5EF4-FFF2-40B4-BE49-F238E27FC236}">
                <a16:creationId xmlns:a16="http://schemas.microsoft.com/office/drawing/2014/main" id="{11ABA8D5-9ADE-4821-B94B-3EC0DF31CF33}"/>
              </a:ext>
            </a:extLst>
          </p:cNvPr>
          <p:cNvSpPr txBox="1"/>
          <p:nvPr/>
        </p:nvSpPr>
        <p:spPr>
          <a:xfrm>
            <a:off x="5467563" y="872327"/>
            <a:ext cx="1397876" cy="523220"/>
          </a:xfrm>
          <a:prstGeom prst="rect">
            <a:avLst/>
          </a:prstGeom>
          <a:noFill/>
        </p:spPr>
        <p:txBody>
          <a:bodyPr wrap="square" rtlCol="0">
            <a:spAutoFit/>
          </a:bodyPr>
          <a:lstStyle/>
          <a:p>
            <a:pPr algn="ctr"/>
            <a:r>
              <a:rPr lang="en-US" sz="1400" dirty="0"/>
              <a:t>Therapeutic Aim/Strategy </a:t>
            </a:r>
          </a:p>
        </p:txBody>
      </p:sp>
      <p:sp>
        <p:nvSpPr>
          <p:cNvPr id="17" name="TextBox 16">
            <a:extLst>
              <a:ext uri="{FF2B5EF4-FFF2-40B4-BE49-F238E27FC236}">
                <a16:creationId xmlns:a16="http://schemas.microsoft.com/office/drawing/2014/main" id="{0C88D2B5-FE31-A888-0B6E-C96A4C7A943B}"/>
              </a:ext>
            </a:extLst>
          </p:cNvPr>
          <p:cNvSpPr txBox="1"/>
          <p:nvPr/>
        </p:nvSpPr>
        <p:spPr>
          <a:xfrm>
            <a:off x="5310708" y="5193120"/>
            <a:ext cx="1711585" cy="523220"/>
          </a:xfrm>
          <a:prstGeom prst="rect">
            <a:avLst/>
          </a:prstGeom>
          <a:noFill/>
        </p:spPr>
        <p:txBody>
          <a:bodyPr wrap="square" rtlCol="0">
            <a:spAutoFit/>
          </a:bodyPr>
          <a:lstStyle/>
          <a:p>
            <a:pPr algn="ctr"/>
            <a:r>
              <a:rPr lang="en-US" sz="1400" dirty="0"/>
              <a:t>Pedagogical Aim/Strategy</a:t>
            </a:r>
          </a:p>
        </p:txBody>
      </p:sp>
      <p:sp>
        <p:nvSpPr>
          <p:cNvPr id="20" name="TextBox 19">
            <a:extLst>
              <a:ext uri="{FF2B5EF4-FFF2-40B4-BE49-F238E27FC236}">
                <a16:creationId xmlns:a16="http://schemas.microsoft.com/office/drawing/2014/main" id="{CF37E4D7-56E9-9294-6323-5FCAA655A860}"/>
              </a:ext>
            </a:extLst>
          </p:cNvPr>
          <p:cNvSpPr txBox="1"/>
          <p:nvPr/>
        </p:nvSpPr>
        <p:spPr>
          <a:xfrm>
            <a:off x="6973851" y="4772273"/>
            <a:ext cx="3472068" cy="830997"/>
          </a:xfrm>
          <a:prstGeom prst="rect">
            <a:avLst/>
          </a:prstGeom>
          <a:noFill/>
          <a:ln w="25400">
            <a:solidFill>
              <a:schemeClr val="accent1"/>
            </a:solidFill>
          </a:ln>
        </p:spPr>
        <p:txBody>
          <a:bodyPr wrap="square" rtlCol="0">
            <a:spAutoFit/>
          </a:bodyPr>
          <a:lstStyle/>
          <a:p>
            <a:pPr algn="ctr"/>
            <a:r>
              <a:rPr lang="en-GB" sz="1200" dirty="0">
                <a:effectLst/>
                <a:latin typeface="Aptos" panose="020B0004020202020204" pitchFamily="34" charset="0"/>
                <a:ea typeface="Aptos" panose="020B0004020202020204" pitchFamily="34" charset="0"/>
                <a:cs typeface="Times New Roman" panose="02020603050405020304" pitchFamily="18" charset="0"/>
              </a:rPr>
              <a:t>Using Vocal Improvisation Within the Vocal Coaching Studio to Mitigate Music Performance Anxiety: An Exploratory Study of Three Cases</a:t>
            </a:r>
            <a:r>
              <a:rPr lang="en-GB" sz="1200" dirty="0">
                <a:latin typeface="Aptos" panose="020B0004020202020204" pitchFamily="34" charset="0"/>
                <a:ea typeface="Aptos" panose="020B0004020202020204" pitchFamily="34" charset="0"/>
                <a:cs typeface="Times New Roman" panose="02020603050405020304" pitchFamily="18" charset="0"/>
              </a:rPr>
              <a:t>. (</a:t>
            </a:r>
            <a:r>
              <a:rPr lang="en-GB" sz="1200" dirty="0">
                <a:effectLst/>
                <a:latin typeface="Aptos" panose="020B0004020202020204" pitchFamily="34" charset="0"/>
                <a:ea typeface="Aptos" panose="020B0004020202020204" pitchFamily="34" charset="0"/>
                <a:cs typeface="Times New Roman" panose="02020603050405020304" pitchFamily="18" charset="0"/>
              </a:rPr>
              <a:t>Heasman-Cossins</a:t>
            </a:r>
            <a:r>
              <a:rPr lang="en-GB" sz="1200" dirty="0">
                <a:effectLst/>
              </a:rPr>
              <a:t> </a:t>
            </a:r>
            <a:r>
              <a:rPr lang="en-GB" sz="1200" i="1" dirty="0"/>
              <a:t>et al, </a:t>
            </a:r>
            <a:r>
              <a:rPr lang="en-GB" sz="1200" dirty="0"/>
              <a:t>2025)</a:t>
            </a:r>
            <a:endParaRPr lang="en-US" sz="1200" dirty="0"/>
          </a:p>
        </p:txBody>
      </p:sp>
      <p:sp>
        <p:nvSpPr>
          <p:cNvPr id="22" name="TextBox 21">
            <a:extLst>
              <a:ext uri="{FF2B5EF4-FFF2-40B4-BE49-F238E27FC236}">
                <a16:creationId xmlns:a16="http://schemas.microsoft.com/office/drawing/2014/main" id="{06AD4F50-0988-00F4-3FEE-1866B0F84C94}"/>
              </a:ext>
            </a:extLst>
          </p:cNvPr>
          <p:cNvSpPr txBox="1"/>
          <p:nvPr/>
        </p:nvSpPr>
        <p:spPr>
          <a:xfrm>
            <a:off x="8315457" y="1749767"/>
            <a:ext cx="2935639" cy="1015663"/>
          </a:xfrm>
          <a:prstGeom prst="rect">
            <a:avLst/>
          </a:prstGeom>
          <a:noFill/>
          <a:ln w="25400">
            <a:solidFill>
              <a:schemeClr val="accent1"/>
            </a:solidFill>
          </a:ln>
        </p:spPr>
        <p:txBody>
          <a:bodyPr wrap="square">
            <a:spAutoFit/>
          </a:bodyPr>
          <a:lstStyle/>
          <a:p>
            <a:pPr algn="ctr"/>
            <a:r>
              <a:rPr lang="en-GB" sz="1200" dirty="0">
                <a:effectLst/>
                <a:latin typeface="Aptos" panose="020B0004020202020204" pitchFamily="34" charset="0"/>
                <a:ea typeface="Aptos" panose="020B0004020202020204" pitchFamily="34" charset="0"/>
                <a:cs typeface="Times New Roman" panose="02020603050405020304" pitchFamily="18" charset="0"/>
              </a:rPr>
              <a:t>Exploring the Effectiveness of Improvisation Pedagogy in reducing Performance Anxiety Among Undergraduate Music Majors</a:t>
            </a:r>
            <a:r>
              <a:rPr lang="en-GB" sz="1200" dirty="0">
                <a:effectLst/>
              </a:rPr>
              <a:t> </a:t>
            </a:r>
          </a:p>
          <a:p>
            <a:pPr algn="ctr"/>
            <a:r>
              <a:rPr lang="en-GB" sz="1200" dirty="0">
                <a:effectLst/>
              </a:rPr>
              <a:t>(Wang &amp; Kim, 2025)</a:t>
            </a:r>
            <a:endParaRPr lang="en-US" sz="1200" dirty="0"/>
          </a:p>
        </p:txBody>
      </p:sp>
      <p:sp>
        <p:nvSpPr>
          <p:cNvPr id="24" name="TextBox 23">
            <a:extLst>
              <a:ext uri="{FF2B5EF4-FFF2-40B4-BE49-F238E27FC236}">
                <a16:creationId xmlns:a16="http://schemas.microsoft.com/office/drawing/2014/main" id="{F9385222-39DB-CAC9-36F2-1664EF9C1AAA}"/>
              </a:ext>
            </a:extLst>
          </p:cNvPr>
          <p:cNvSpPr txBox="1"/>
          <p:nvPr/>
        </p:nvSpPr>
        <p:spPr>
          <a:xfrm>
            <a:off x="1268149" y="4610624"/>
            <a:ext cx="3047998" cy="830997"/>
          </a:xfrm>
          <a:prstGeom prst="rect">
            <a:avLst/>
          </a:prstGeom>
          <a:noFill/>
          <a:ln w="25400">
            <a:solidFill>
              <a:schemeClr val="accent1"/>
            </a:solidFill>
          </a:ln>
        </p:spPr>
        <p:txBody>
          <a:bodyPr wrap="square">
            <a:spAutoFit/>
          </a:bodyPr>
          <a:lstStyle/>
          <a:p>
            <a:pPr algn="ctr"/>
            <a:r>
              <a:rPr lang="en-GB" sz="1200" dirty="0">
                <a:effectLst/>
                <a:latin typeface="Aptos" panose="020B0004020202020204" pitchFamily="34" charset="0"/>
                <a:ea typeface="Aptos" panose="020B0004020202020204" pitchFamily="34" charset="0"/>
                <a:cs typeface="Times New Roman" panose="02020603050405020304" pitchFamily="18" charset="0"/>
              </a:rPr>
              <a:t>Differences Between Male and Female Students' Confidence, Anxiety, and Attitude Towards Learning Jazz Improvisation</a:t>
            </a:r>
            <a:r>
              <a:rPr lang="en-GB" sz="1200" dirty="0">
                <a:latin typeface="Aptos" panose="020B0004020202020204" pitchFamily="34" charset="0"/>
                <a:ea typeface="Aptos" panose="020B0004020202020204" pitchFamily="34" charset="0"/>
                <a:cs typeface="Times New Roman" panose="02020603050405020304" pitchFamily="18" charset="0"/>
              </a:rPr>
              <a:t>, (Wehr-Flowers, 2006)</a:t>
            </a:r>
            <a:endParaRPr lang="en-US" sz="1200" dirty="0"/>
          </a:p>
        </p:txBody>
      </p:sp>
    </p:spTree>
    <p:extLst>
      <p:ext uri="{BB962C8B-B14F-4D97-AF65-F5344CB8AC3E}">
        <p14:creationId xmlns:p14="http://schemas.microsoft.com/office/powerpoint/2010/main" val="2689101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C0B9D-DB13-12F9-6A94-4FAA2E305958}"/>
              </a:ext>
            </a:extLst>
          </p:cNvPr>
          <p:cNvSpPr>
            <a:spLocks noGrp="1"/>
          </p:cNvSpPr>
          <p:nvPr>
            <p:ph type="title"/>
          </p:nvPr>
        </p:nvSpPr>
        <p:spPr>
          <a:xfrm>
            <a:off x="1600199" y="5255873"/>
            <a:ext cx="8991600" cy="1264762"/>
          </a:xfrm>
        </p:spPr>
        <p:txBody>
          <a:bodyPr vert="horz" lIns="274320" tIns="182880" rIns="274320" bIns="182880" rtlCol="0" anchor="ctr" anchorCtr="1">
            <a:normAutofit/>
          </a:bodyPr>
          <a:lstStyle/>
          <a:p>
            <a:pPr>
              <a:spcAft>
                <a:spcPts val="400"/>
              </a:spcAft>
            </a:pPr>
            <a:r>
              <a:rPr lang="en-US" sz="3200" b="1" dirty="0">
                <a:effectLst/>
              </a:rPr>
              <a:t>The Neurological Structures of Improvisation and MPA </a:t>
            </a:r>
          </a:p>
        </p:txBody>
      </p:sp>
      <p:pic>
        <p:nvPicPr>
          <p:cNvPr id="11" name="Graphic 10" descr="Brain">
            <a:extLst>
              <a:ext uri="{FF2B5EF4-FFF2-40B4-BE49-F238E27FC236}">
                <a16:creationId xmlns:a16="http://schemas.microsoft.com/office/drawing/2014/main" id="{3DC9604C-CA41-7C77-CF47-7A3F0C69E8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5" y="805836"/>
            <a:ext cx="3301307" cy="3301307"/>
          </a:xfrm>
          <a:prstGeom prst="rect">
            <a:avLst/>
          </a:prstGeom>
        </p:spPr>
      </p:pic>
      <p:sp>
        <p:nvSpPr>
          <p:cNvPr id="4" name="TextBox 3">
            <a:extLst>
              <a:ext uri="{FF2B5EF4-FFF2-40B4-BE49-F238E27FC236}">
                <a16:creationId xmlns:a16="http://schemas.microsoft.com/office/drawing/2014/main" id="{ABAB4458-A22C-7BD0-7E64-E8532829DC17}"/>
              </a:ext>
            </a:extLst>
          </p:cNvPr>
          <p:cNvSpPr txBox="1"/>
          <p:nvPr/>
        </p:nvSpPr>
        <p:spPr>
          <a:xfrm>
            <a:off x="764498" y="194331"/>
            <a:ext cx="3680847" cy="4524315"/>
          </a:xfrm>
          <a:prstGeom prst="rect">
            <a:avLst/>
          </a:prstGeom>
          <a:noFill/>
        </p:spPr>
        <p:txBody>
          <a:bodyPr wrap="square" rtlCol="0">
            <a:spAutoFit/>
          </a:bodyPr>
          <a:lstStyle/>
          <a:p>
            <a:pPr algn="ctr"/>
            <a:r>
              <a:rPr lang="en-US" b="1" u="sng" dirty="0"/>
              <a:t>MPA</a:t>
            </a:r>
          </a:p>
          <a:p>
            <a:pPr algn="ctr"/>
            <a:endParaRPr lang="en-US" dirty="0"/>
          </a:p>
          <a:p>
            <a:pPr marL="285750" indent="-285750" algn="ctr">
              <a:buFont typeface="Wingdings" pitchFamily="2" charset="2"/>
              <a:buChar char="Ø"/>
            </a:pPr>
            <a:r>
              <a:rPr lang="en-US" dirty="0"/>
              <a:t>Amygdala = Activated </a:t>
            </a:r>
            <a:r>
              <a:rPr lang="en-GB" i="1" dirty="0">
                <a:effectLst/>
                <a:ea typeface="Aptos" panose="020B0004020202020204" pitchFamily="34" charset="0"/>
              </a:rPr>
              <a:t>(</a:t>
            </a:r>
            <a:r>
              <a:rPr lang="en-GB" dirty="0">
                <a:effectLst/>
                <a:ea typeface="Aptos" panose="020B0004020202020204" pitchFamily="34" charset="0"/>
              </a:rPr>
              <a:t>Moreno-Gutiérrez, et al., 2023; Yoshie, et al., 2009). </a:t>
            </a:r>
          </a:p>
          <a:p>
            <a:pPr marL="285750" indent="-285750" algn="ctr">
              <a:buFont typeface="Wingdings" pitchFamily="2" charset="2"/>
              <a:buChar char="Ø"/>
            </a:pPr>
            <a:endParaRPr lang="en-US" i="1" dirty="0">
              <a:effectLst/>
              <a:ea typeface="Aptos" panose="020B0004020202020204" pitchFamily="34" charset="0"/>
            </a:endParaRPr>
          </a:p>
          <a:p>
            <a:pPr marL="285750" indent="-285750" algn="ctr">
              <a:buFont typeface="Wingdings" pitchFamily="2" charset="2"/>
              <a:buChar char="Ø"/>
            </a:pPr>
            <a:r>
              <a:rPr lang="en-GB" sz="1800" dirty="0">
                <a:effectLst/>
                <a:ea typeface="Aptos" panose="020B0004020202020204" pitchFamily="34" charset="0"/>
              </a:rPr>
              <a:t>Increased neuronal activity</a:t>
            </a:r>
            <a:r>
              <a:rPr lang="en-GB" dirty="0">
                <a:effectLst/>
              </a:rPr>
              <a:t> in the dorsolateral prefrontal cortex (</a:t>
            </a:r>
            <a:r>
              <a:rPr lang="en-GB" dirty="0" err="1">
                <a:effectLst/>
              </a:rPr>
              <a:t>dlPFC</a:t>
            </a:r>
            <a:r>
              <a:rPr lang="en-GB" dirty="0">
                <a:effectLst/>
              </a:rPr>
              <a:t>), </a:t>
            </a:r>
            <a:r>
              <a:rPr lang="en-GB" sz="1800" dirty="0">
                <a:effectLst/>
                <a:ea typeface="Aptos" panose="020B0004020202020204" pitchFamily="34" charset="0"/>
              </a:rPr>
              <a:t>responsible for regulating  emotions, specifically fear (White </a:t>
            </a:r>
            <a:r>
              <a:rPr lang="en-GB" sz="1800" i="1" dirty="0">
                <a:effectLst/>
                <a:ea typeface="Aptos" panose="020B0004020202020204" pitchFamily="34" charset="0"/>
              </a:rPr>
              <a:t>et al</a:t>
            </a:r>
            <a:r>
              <a:rPr lang="en-GB" sz="1800" dirty="0">
                <a:effectLst/>
                <a:ea typeface="Aptos" panose="020B0004020202020204" pitchFamily="34" charset="0"/>
              </a:rPr>
              <a:t>., 2023; Mathew, </a:t>
            </a:r>
            <a:r>
              <a:rPr lang="en-GB" sz="1800" i="1" dirty="0">
                <a:effectLst/>
                <a:ea typeface="Aptos" panose="020B0004020202020204" pitchFamily="34" charset="0"/>
              </a:rPr>
              <a:t>et al</a:t>
            </a:r>
            <a:r>
              <a:rPr lang="en-GB" sz="1800" dirty="0">
                <a:effectLst/>
                <a:ea typeface="Aptos" panose="020B0004020202020204" pitchFamily="34" charset="0"/>
              </a:rPr>
              <a:t>., 2004</a:t>
            </a:r>
            <a:r>
              <a:rPr lang="en-GB" sz="1800" dirty="0">
                <a:effectLst/>
                <a:latin typeface="Arial" panose="020B0604020202020204" pitchFamily="34" charset="0"/>
                <a:ea typeface="Aptos" panose="020B0004020202020204" pitchFamily="34" charset="0"/>
              </a:rPr>
              <a:t>)</a:t>
            </a:r>
          </a:p>
          <a:p>
            <a:pPr marL="285750" indent="-285750" algn="ctr">
              <a:buFont typeface="Wingdings" pitchFamily="2" charset="2"/>
              <a:buChar char="Ø"/>
            </a:pPr>
            <a:endParaRPr lang="en-GB" sz="1800" dirty="0">
              <a:effectLst/>
              <a:latin typeface="Arial" panose="020B0604020202020204" pitchFamily="34" charset="0"/>
              <a:ea typeface="Aptos" panose="020B0004020202020204" pitchFamily="34" charset="0"/>
            </a:endParaRPr>
          </a:p>
          <a:p>
            <a:pPr marL="285750" indent="-285750" algn="ctr">
              <a:buFont typeface="Wingdings" pitchFamily="2" charset="2"/>
              <a:buChar char="Ø"/>
            </a:pPr>
            <a:r>
              <a:rPr lang="en-GB" sz="1800" dirty="0">
                <a:effectLst/>
                <a:ea typeface="Aptos" panose="020B0004020202020204" pitchFamily="34" charset="0"/>
              </a:rPr>
              <a:t>Hypothalamic-Pituitary-Adrenal (HPA) Axis triggers the body’s physiological stress response, (Yoshie, </a:t>
            </a:r>
            <a:r>
              <a:rPr lang="en-GB" sz="1800" i="1" dirty="0">
                <a:effectLst/>
                <a:ea typeface="Aptos" panose="020B0004020202020204" pitchFamily="34" charset="0"/>
              </a:rPr>
              <a:t>et al</a:t>
            </a:r>
            <a:r>
              <a:rPr lang="en-GB" sz="1800" dirty="0">
                <a:effectLst/>
                <a:ea typeface="Aptos" panose="020B0004020202020204" pitchFamily="34" charset="0"/>
              </a:rPr>
              <a:t>., 2009).</a:t>
            </a:r>
            <a:r>
              <a:rPr lang="en-GB" dirty="0">
                <a:effectLst/>
              </a:rPr>
              <a:t>  </a:t>
            </a:r>
            <a:endParaRPr lang="en-US" dirty="0"/>
          </a:p>
        </p:txBody>
      </p:sp>
      <p:sp>
        <p:nvSpPr>
          <p:cNvPr id="6" name="TextBox 5">
            <a:extLst>
              <a:ext uri="{FF2B5EF4-FFF2-40B4-BE49-F238E27FC236}">
                <a16:creationId xmlns:a16="http://schemas.microsoft.com/office/drawing/2014/main" id="{384445DB-C37F-12EE-C96D-030C4014A1BD}"/>
              </a:ext>
            </a:extLst>
          </p:cNvPr>
          <p:cNvSpPr txBox="1"/>
          <p:nvPr/>
        </p:nvSpPr>
        <p:spPr>
          <a:xfrm>
            <a:off x="7746652" y="194331"/>
            <a:ext cx="3962046" cy="3416320"/>
          </a:xfrm>
          <a:prstGeom prst="rect">
            <a:avLst/>
          </a:prstGeom>
          <a:noFill/>
        </p:spPr>
        <p:txBody>
          <a:bodyPr wrap="square" rtlCol="0">
            <a:spAutoFit/>
          </a:bodyPr>
          <a:lstStyle/>
          <a:p>
            <a:pPr algn="ctr"/>
            <a:r>
              <a:rPr lang="en-US" b="1" u="sng" dirty="0"/>
              <a:t>Improvisation</a:t>
            </a:r>
          </a:p>
          <a:p>
            <a:pPr algn="ctr"/>
            <a:endParaRPr lang="en-US" b="1" u="sng" dirty="0"/>
          </a:p>
          <a:p>
            <a:pPr marL="285750" indent="-285750" algn="ctr">
              <a:buFont typeface="Wingdings" pitchFamily="2" charset="2"/>
              <a:buChar char="Ø"/>
            </a:pPr>
            <a:r>
              <a:rPr lang="en-GB" sz="1800" dirty="0" err="1">
                <a:effectLst/>
                <a:ea typeface="Aptos" panose="020B0004020202020204" pitchFamily="34" charset="0"/>
              </a:rPr>
              <a:t>dlPFC</a:t>
            </a:r>
            <a:r>
              <a:rPr lang="en-GB" sz="1800" dirty="0">
                <a:effectLst/>
                <a:ea typeface="Aptos" panose="020B0004020202020204" pitchFamily="34" charset="0"/>
              </a:rPr>
              <a:t> = deactivated during improvisation (Limb &amp; Braun, 2008). Suspends cognitive process that manage fear and self-monitoring</a:t>
            </a:r>
            <a:r>
              <a:rPr lang="en-GB" dirty="0">
                <a:effectLst/>
              </a:rPr>
              <a:t> </a:t>
            </a:r>
            <a:endParaRPr lang="en-GB" sz="1800" dirty="0">
              <a:effectLst/>
              <a:ea typeface="Aptos" panose="020B0004020202020204" pitchFamily="34" charset="0"/>
            </a:endParaRPr>
          </a:p>
          <a:p>
            <a:pPr marL="285750" indent="-285750" algn="ctr">
              <a:buFont typeface="Wingdings" pitchFamily="2" charset="2"/>
              <a:buChar char="Ø"/>
            </a:pPr>
            <a:endParaRPr lang="en-GB" dirty="0"/>
          </a:p>
          <a:p>
            <a:pPr marL="285750" indent="-285750" algn="ctr">
              <a:buFont typeface="Wingdings" pitchFamily="2" charset="2"/>
              <a:buChar char="Ø"/>
            </a:pPr>
            <a:r>
              <a:rPr lang="en-GB" dirty="0">
                <a:ea typeface="Aptos" panose="020B0004020202020204" pitchFamily="34" charset="0"/>
              </a:rPr>
              <a:t>A</a:t>
            </a:r>
            <a:r>
              <a:rPr lang="en-GB" sz="1800" dirty="0">
                <a:effectLst/>
                <a:ea typeface="Aptos" panose="020B0004020202020204" pitchFamily="34" charset="0"/>
              </a:rPr>
              <a:t>ctivation of the rostral prefrontal cortex (</a:t>
            </a:r>
            <a:r>
              <a:rPr lang="en-GB" sz="1800" dirty="0" err="1">
                <a:effectLst/>
                <a:ea typeface="Aptos" panose="020B0004020202020204" pitchFamily="34" charset="0"/>
              </a:rPr>
              <a:t>rPFC</a:t>
            </a:r>
            <a:r>
              <a:rPr lang="en-GB" sz="1800" dirty="0">
                <a:effectLst/>
                <a:ea typeface="Aptos" panose="020B0004020202020204" pitchFamily="34" charset="0"/>
              </a:rPr>
              <a:t>) </a:t>
            </a:r>
            <a:r>
              <a:rPr lang="en-GB" sz="1800" dirty="0">
                <a:effectLst/>
                <a:ea typeface="Aptos" panose="020B0004020202020204" pitchFamily="34" charset="0"/>
                <a:sym typeface="Wingdings" pitchFamily="2" charset="2"/>
              </a:rPr>
              <a:t></a:t>
            </a:r>
            <a:br>
              <a:rPr lang="en-GB" sz="1800" dirty="0">
                <a:effectLst/>
                <a:ea typeface="Aptos" panose="020B0004020202020204" pitchFamily="34" charset="0"/>
                <a:sym typeface="Wingdings" pitchFamily="2" charset="2"/>
              </a:rPr>
            </a:br>
            <a:r>
              <a:rPr lang="en-GB" sz="1800" dirty="0">
                <a:effectLst/>
                <a:ea typeface="Aptos" panose="020B0004020202020204" pitchFamily="34" charset="0"/>
              </a:rPr>
              <a:t> facilitates true expression of “someone’s unique, musical voice” (Landau &amp; Limb, 2017, p. 30)</a:t>
            </a:r>
            <a:r>
              <a:rPr lang="en-GB" dirty="0">
                <a:effectLst/>
              </a:rPr>
              <a:t>  </a:t>
            </a:r>
            <a:endParaRPr lang="en-US" b="1" u="sng" dirty="0"/>
          </a:p>
        </p:txBody>
      </p:sp>
    </p:spTree>
    <p:extLst>
      <p:ext uri="{BB962C8B-B14F-4D97-AF65-F5344CB8AC3E}">
        <p14:creationId xmlns:p14="http://schemas.microsoft.com/office/powerpoint/2010/main" val="2863359803"/>
      </p:ext>
    </p:extLst>
  </p:cSld>
  <p:clrMapOvr>
    <a:overrideClrMapping bg1="lt1" tx1="dk1" bg2="lt2" tx2="dk2" accent1="accent1" accent2="accent2" accent3="accent3" accent4="accent4" accent5="accent5" accent6="accent6" hlink="hlink" folHlink="folHlink"/>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E099-4F7F-D525-93B7-D7174ED39560}"/>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vert="horz" lIns="182880" tIns="182880" rIns="182880" bIns="182880" rtlCol="0" anchor="ctr">
            <a:normAutofit/>
          </a:bodyPr>
          <a:lstStyle/>
          <a:p>
            <a:r>
              <a:rPr lang="en-US" sz="2100" kern="1200" cap="all" spc="200" baseline="0">
                <a:solidFill>
                  <a:srgbClr val="FFFFFF"/>
                </a:solidFill>
                <a:latin typeface="+mj-lt"/>
                <a:ea typeface="+mj-ea"/>
                <a:cs typeface="+mj-cs"/>
              </a:rPr>
              <a:t>Psychosocial context of life as a teenage girl</a:t>
            </a:r>
          </a:p>
        </p:txBody>
      </p:sp>
      <p:sp>
        <p:nvSpPr>
          <p:cNvPr id="4" name="TextBox 3">
            <a:extLst>
              <a:ext uri="{FF2B5EF4-FFF2-40B4-BE49-F238E27FC236}">
                <a16:creationId xmlns:a16="http://schemas.microsoft.com/office/drawing/2014/main" id="{F07D8FBE-9FB7-DA1A-5999-CAF286D8561A}"/>
              </a:ext>
            </a:extLst>
          </p:cNvPr>
          <p:cNvSpPr txBox="1"/>
          <p:nvPr/>
        </p:nvSpPr>
        <p:spPr>
          <a:xfrm>
            <a:off x="5591695" y="1402080"/>
            <a:ext cx="6010692" cy="4053840"/>
          </a:xfrm>
          <a:prstGeom prst="rect">
            <a:avLst/>
          </a:prstGeom>
        </p:spPr>
        <p:txBody>
          <a:bodyPr vert="horz" lIns="91440" tIns="45720" rIns="91440" bIns="45720" rtlCol="0" anchor="ctr">
            <a:normAutofit fontScale="92500" lnSpcReduction="10000"/>
          </a:bodyPr>
          <a:lstStyle/>
          <a:p>
            <a:pPr marL="285750" indent="-228600" defTabSz="914400">
              <a:spcBef>
                <a:spcPts val="1000"/>
              </a:spcBef>
              <a:buClr>
                <a:schemeClr val="accent2"/>
              </a:buClr>
              <a:buFont typeface="Arial" panose="020B0604020202020204" pitchFamily="34" charset="0"/>
              <a:buChar char="•"/>
            </a:pPr>
            <a:r>
              <a:rPr lang="en-US" sz="2400" dirty="0">
                <a:solidFill>
                  <a:schemeClr val="tx1">
                    <a:lumMod val="85000"/>
                    <a:lumOff val="15000"/>
                  </a:schemeClr>
                </a:solidFill>
              </a:rPr>
              <a:t>Social Media </a:t>
            </a:r>
            <a:r>
              <a:rPr lang="en-US" sz="2400" dirty="0">
                <a:solidFill>
                  <a:schemeClr val="tx1">
                    <a:lumMod val="85000"/>
                    <a:lumOff val="15000"/>
                  </a:schemeClr>
                </a:solidFill>
                <a:effectLst/>
              </a:rPr>
              <a:t>(</a:t>
            </a:r>
            <a:r>
              <a:rPr lang="en-US" sz="2400" dirty="0" err="1">
                <a:solidFill>
                  <a:schemeClr val="tx1">
                    <a:lumMod val="85000"/>
                    <a:lumOff val="15000"/>
                  </a:schemeClr>
                </a:solidFill>
                <a:effectLst/>
              </a:rPr>
              <a:t>Choukas</a:t>
            </a:r>
            <a:r>
              <a:rPr lang="en-US" sz="2400" dirty="0">
                <a:solidFill>
                  <a:schemeClr val="tx1">
                    <a:lumMod val="85000"/>
                    <a:lumOff val="15000"/>
                  </a:schemeClr>
                </a:solidFill>
                <a:effectLst/>
              </a:rPr>
              <a:t>-Bradley, </a:t>
            </a:r>
            <a:r>
              <a:rPr lang="en-US" sz="2400" i="1" dirty="0">
                <a:solidFill>
                  <a:schemeClr val="tx1">
                    <a:lumMod val="85000"/>
                    <a:lumOff val="15000"/>
                  </a:schemeClr>
                </a:solidFill>
                <a:effectLst/>
              </a:rPr>
              <a:t>et al</a:t>
            </a:r>
            <a:r>
              <a:rPr lang="en-US" sz="2400" dirty="0">
                <a:solidFill>
                  <a:schemeClr val="tx1">
                    <a:lumMod val="85000"/>
                    <a:lumOff val="15000"/>
                  </a:schemeClr>
                </a:solidFill>
                <a:effectLst/>
              </a:rPr>
              <a:t>., 2022)</a:t>
            </a:r>
          </a:p>
          <a:p>
            <a:pPr marL="57150" defTabSz="914400">
              <a:spcBef>
                <a:spcPts val="1000"/>
              </a:spcBef>
              <a:buClr>
                <a:schemeClr val="accent2"/>
              </a:buClr>
            </a:pPr>
            <a:endParaRPr lang="en-US" sz="2400" dirty="0">
              <a:solidFill>
                <a:schemeClr val="tx1">
                  <a:lumMod val="85000"/>
                  <a:lumOff val="15000"/>
                </a:schemeClr>
              </a:solidFill>
              <a:effectLst/>
            </a:endParaRPr>
          </a:p>
          <a:p>
            <a:pPr marL="285750" indent="-228600" defTabSz="914400">
              <a:spcBef>
                <a:spcPts val="1000"/>
              </a:spcBef>
              <a:buClr>
                <a:schemeClr val="accent2"/>
              </a:buClr>
              <a:buFont typeface="Arial" panose="020B0604020202020204" pitchFamily="34" charset="0"/>
              <a:buChar char="•"/>
            </a:pPr>
            <a:r>
              <a:rPr lang="en-GB" sz="2400" dirty="0">
                <a:solidFill>
                  <a:srgbClr val="333333"/>
                </a:solidFill>
                <a:effectLst/>
                <a:ea typeface="Aptos" panose="020B0004020202020204" pitchFamily="34" charset="0"/>
              </a:rPr>
              <a:t>High levels of poor mental health amongst young women (ages 17 – 22) (</a:t>
            </a:r>
            <a:r>
              <a:rPr lang="en-GB" sz="2400" dirty="0" err="1">
                <a:solidFill>
                  <a:srgbClr val="333333"/>
                </a:solidFill>
                <a:effectLst/>
                <a:ea typeface="Aptos" panose="020B0004020202020204" pitchFamily="34" charset="0"/>
              </a:rPr>
              <a:t>Stentiford</a:t>
            </a:r>
            <a:r>
              <a:rPr lang="en-GB" sz="2400" dirty="0">
                <a:solidFill>
                  <a:srgbClr val="333333"/>
                </a:solidFill>
                <a:effectLst/>
                <a:ea typeface="Aptos" panose="020B0004020202020204" pitchFamily="34" charset="0"/>
              </a:rPr>
              <a:t>, </a:t>
            </a:r>
            <a:r>
              <a:rPr lang="en-GB" sz="2400" i="1" dirty="0">
                <a:solidFill>
                  <a:srgbClr val="333333"/>
                </a:solidFill>
                <a:effectLst/>
                <a:ea typeface="Aptos" panose="020B0004020202020204" pitchFamily="34" charset="0"/>
              </a:rPr>
              <a:t>et al</a:t>
            </a:r>
            <a:r>
              <a:rPr lang="en-GB" sz="2400" dirty="0">
                <a:solidFill>
                  <a:srgbClr val="333333"/>
                </a:solidFill>
                <a:effectLst/>
                <a:ea typeface="Aptos" panose="020B0004020202020204" pitchFamily="34" charset="0"/>
              </a:rPr>
              <a:t>., 2023)</a:t>
            </a:r>
            <a:r>
              <a:rPr lang="en-GB" sz="2400" dirty="0">
                <a:effectLst/>
              </a:rPr>
              <a:t> </a:t>
            </a:r>
            <a:r>
              <a:rPr lang="en-US" sz="2400" dirty="0">
                <a:solidFill>
                  <a:schemeClr val="tx1">
                    <a:lumMod val="85000"/>
                    <a:lumOff val="15000"/>
                  </a:schemeClr>
                </a:solidFill>
                <a:effectLst/>
              </a:rPr>
              <a:t> </a:t>
            </a:r>
          </a:p>
          <a:p>
            <a:pPr marL="57150" defTabSz="914400">
              <a:spcBef>
                <a:spcPts val="1000"/>
              </a:spcBef>
              <a:buClr>
                <a:schemeClr val="accent2"/>
              </a:buClr>
            </a:pPr>
            <a:endParaRPr lang="en-US" sz="2400" dirty="0">
              <a:solidFill>
                <a:schemeClr val="tx1">
                  <a:lumMod val="85000"/>
                  <a:lumOff val="15000"/>
                </a:schemeClr>
              </a:solidFill>
              <a:effectLst/>
            </a:endParaRPr>
          </a:p>
          <a:p>
            <a:pPr marL="285750" indent="-228600" defTabSz="914400">
              <a:spcBef>
                <a:spcPts val="1000"/>
              </a:spcBef>
              <a:buClr>
                <a:schemeClr val="accent2"/>
              </a:buClr>
              <a:buFont typeface="Arial" panose="020B0604020202020204" pitchFamily="34" charset="0"/>
              <a:buChar char="•"/>
            </a:pPr>
            <a:r>
              <a:rPr lang="en-GB" sz="2400" dirty="0">
                <a:solidFill>
                  <a:srgbClr val="333333"/>
                </a:solidFill>
                <a:ea typeface="Aptos" panose="020B0004020202020204" pitchFamily="34" charset="0"/>
              </a:rPr>
              <a:t>High</a:t>
            </a:r>
            <a:r>
              <a:rPr lang="en-GB" sz="2400" dirty="0">
                <a:solidFill>
                  <a:srgbClr val="333333"/>
                </a:solidFill>
                <a:effectLst/>
                <a:ea typeface="Aptos" panose="020B0004020202020204" pitchFamily="34" charset="0"/>
              </a:rPr>
              <a:t> levels of perfectionism amongst female adolescent musicians (</a:t>
            </a:r>
            <a:r>
              <a:rPr lang="en-GB" sz="2400" dirty="0" err="1">
                <a:solidFill>
                  <a:srgbClr val="333333"/>
                </a:solidFill>
                <a:effectLst/>
                <a:ea typeface="Aptos" panose="020B0004020202020204" pitchFamily="34" charset="0"/>
              </a:rPr>
              <a:t>Patston</a:t>
            </a:r>
            <a:r>
              <a:rPr lang="en-GB" sz="2400" dirty="0">
                <a:solidFill>
                  <a:srgbClr val="333333"/>
                </a:solidFill>
                <a:effectLst/>
                <a:ea typeface="Aptos" panose="020B0004020202020204" pitchFamily="34" charset="0"/>
              </a:rPr>
              <a:t> &amp; Osborne, 2016)</a:t>
            </a:r>
          </a:p>
          <a:p>
            <a:pPr marL="57150" defTabSz="914400">
              <a:spcBef>
                <a:spcPts val="1000"/>
              </a:spcBef>
              <a:buClr>
                <a:schemeClr val="accent2"/>
              </a:buClr>
            </a:pPr>
            <a:r>
              <a:rPr lang="en-GB" sz="2400" dirty="0">
                <a:effectLst/>
              </a:rPr>
              <a:t> </a:t>
            </a:r>
          </a:p>
          <a:p>
            <a:pPr marL="285750" indent="-228600" defTabSz="914400">
              <a:spcBef>
                <a:spcPts val="1000"/>
              </a:spcBef>
              <a:buClr>
                <a:schemeClr val="accent2"/>
              </a:buClr>
              <a:buFont typeface="Arial" panose="020B0604020202020204" pitchFamily="34" charset="0"/>
              <a:buChar char="•"/>
            </a:pPr>
            <a:r>
              <a:rPr lang="en-GB" sz="2400" dirty="0">
                <a:solidFill>
                  <a:schemeClr val="tx1">
                    <a:lumMod val="85000"/>
                    <a:lumOff val="15000"/>
                  </a:schemeClr>
                </a:solidFill>
              </a:rPr>
              <a:t>Particularly </a:t>
            </a:r>
            <a:r>
              <a:rPr lang="en-GB" sz="2400" dirty="0">
                <a:solidFill>
                  <a:srgbClr val="333333"/>
                </a:solidFill>
                <a:effectLst/>
                <a:ea typeface="Aptos" panose="020B0004020202020204" pitchFamily="34" charset="0"/>
              </a:rPr>
              <a:t>susceptible to the symptoms of MPA  (Paul, </a:t>
            </a:r>
            <a:r>
              <a:rPr lang="en-GB" sz="2400" i="1" dirty="0">
                <a:solidFill>
                  <a:srgbClr val="333333"/>
                </a:solidFill>
                <a:effectLst/>
                <a:ea typeface="Aptos" panose="020B0004020202020204" pitchFamily="34" charset="0"/>
              </a:rPr>
              <a:t>et al</a:t>
            </a:r>
            <a:r>
              <a:rPr lang="en-GB" sz="2400" dirty="0">
                <a:solidFill>
                  <a:srgbClr val="333333"/>
                </a:solidFill>
                <a:effectLst/>
                <a:ea typeface="Aptos" panose="020B0004020202020204" pitchFamily="34" charset="0"/>
              </a:rPr>
              <a:t>., 2024)</a:t>
            </a:r>
            <a:r>
              <a:rPr lang="en-GB" sz="2400" dirty="0">
                <a:effectLst/>
              </a:rPr>
              <a:t> </a:t>
            </a:r>
            <a:endParaRPr lang="en-US" sz="2400" dirty="0">
              <a:solidFill>
                <a:schemeClr val="tx1">
                  <a:lumMod val="85000"/>
                  <a:lumOff val="15000"/>
                </a:schemeClr>
              </a:solidFill>
            </a:endParaRPr>
          </a:p>
        </p:txBody>
      </p:sp>
    </p:spTree>
    <p:extLst>
      <p:ext uri="{BB962C8B-B14F-4D97-AF65-F5344CB8AC3E}">
        <p14:creationId xmlns:p14="http://schemas.microsoft.com/office/powerpoint/2010/main" val="269384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08E05-61BB-2A37-2187-42368DAEFDBB}"/>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Research question</a:t>
            </a:r>
          </a:p>
        </p:txBody>
      </p:sp>
      <p:sp>
        <p:nvSpPr>
          <p:cNvPr id="3" name="Content Placeholder 2">
            <a:extLst>
              <a:ext uri="{FF2B5EF4-FFF2-40B4-BE49-F238E27FC236}">
                <a16:creationId xmlns:a16="http://schemas.microsoft.com/office/drawing/2014/main" id="{4B0F5A83-0A9D-07CF-E25C-F9961B2FED8A}"/>
              </a:ext>
            </a:extLst>
          </p:cNvPr>
          <p:cNvSpPr>
            <a:spLocks noGrp="1"/>
          </p:cNvSpPr>
          <p:nvPr>
            <p:ph idx="1"/>
          </p:nvPr>
        </p:nvSpPr>
        <p:spPr>
          <a:xfrm>
            <a:off x="5591695" y="1402080"/>
            <a:ext cx="5815820" cy="4053840"/>
          </a:xfrm>
        </p:spPr>
        <p:txBody>
          <a:bodyPr anchor="ctr">
            <a:normAutofit/>
          </a:bodyPr>
          <a:lstStyle/>
          <a:p>
            <a:pPr marL="0" indent="0">
              <a:buNone/>
            </a:pPr>
            <a:r>
              <a:rPr lang="en-US" sz="2800" dirty="0"/>
              <a:t>”Under what pedagogical and psychosocial conditions does vocal improvisation exacerbate or mitigate MPA in adolescent female singers?”</a:t>
            </a:r>
          </a:p>
        </p:txBody>
      </p:sp>
    </p:spTree>
    <p:extLst>
      <p:ext uri="{BB962C8B-B14F-4D97-AF65-F5344CB8AC3E}">
        <p14:creationId xmlns:p14="http://schemas.microsoft.com/office/powerpoint/2010/main" val="60850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CF383-2E4F-6391-C990-A756F3DBE2ED}"/>
              </a:ext>
            </a:extLst>
          </p:cNvPr>
          <p:cNvSpPr>
            <a:spLocks noGrp="1"/>
          </p:cNvSpPr>
          <p:nvPr>
            <p:ph type="title"/>
          </p:nvPr>
        </p:nvSpPr>
        <p:spPr>
          <a:solidFill>
            <a:srgbClr val="FFFFFF">
              <a:alpha val="80000"/>
            </a:srgbClr>
          </a:solidFill>
        </p:spPr>
        <p:txBody>
          <a:bodyPr>
            <a:normAutofit/>
          </a:bodyPr>
          <a:lstStyle/>
          <a:p>
            <a:r>
              <a:rPr lang="en-US" dirty="0"/>
              <a:t>Research philosophy</a:t>
            </a:r>
          </a:p>
        </p:txBody>
      </p:sp>
      <p:graphicFrame>
        <p:nvGraphicFramePr>
          <p:cNvPr id="5" name="Content Placeholder 2">
            <a:extLst>
              <a:ext uri="{FF2B5EF4-FFF2-40B4-BE49-F238E27FC236}">
                <a16:creationId xmlns:a16="http://schemas.microsoft.com/office/drawing/2014/main" id="{7F6AA268-325A-8F24-22FF-248EE05D5ABA}"/>
              </a:ext>
            </a:extLst>
          </p:cNvPr>
          <p:cNvGraphicFramePr>
            <a:graphicFrameLocks noGrp="1"/>
          </p:cNvGraphicFramePr>
          <p:nvPr>
            <p:ph idx="1"/>
            <p:extLst>
              <p:ext uri="{D42A27DB-BD31-4B8C-83A1-F6EECF244321}">
                <p14:modId xmlns:p14="http://schemas.microsoft.com/office/powerpoint/2010/main" val="4120916263"/>
              </p:ext>
            </p:extLst>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0295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B6C20-1998-9946-1654-F9B88DBDE2A1}"/>
              </a:ext>
            </a:extLst>
          </p:cNvPr>
          <p:cNvSpPr>
            <a:spLocks noGrp="1"/>
          </p:cNvSpPr>
          <p:nvPr>
            <p:ph type="title"/>
          </p:nvPr>
        </p:nvSpPr>
        <p:spPr/>
        <p:txBody>
          <a:bodyPr>
            <a:normAutofit/>
          </a:bodyPr>
          <a:lstStyle/>
          <a:p>
            <a:r>
              <a:rPr lang="en-US"/>
              <a:t>Methods</a:t>
            </a:r>
          </a:p>
        </p:txBody>
      </p:sp>
      <p:graphicFrame>
        <p:nvGraphicFramePr>
          <p:cNvPr id="5" name="Content Placeholder 2">
            <a:extLst>
              <a:ext uri="{FF2B5EF4-FFF2-40B4-BE49-F238E27FC236}">
                <a16:creationId xmlns:a16="http://schemas.microsoft.com/office/drawing/2014/main" id="{C5AF9AC4-031C-83D9-5012-A9D73FC3115E}"/>
              </a:ext>
            </a:extLst>
          </p:cNvPr>
          <p:cNvGraphicFramePr>
            <a:graphicFrameLocks noGrp="1"/>
          </p:cNvGraphicFramePr>
          <p:nvPr>
            <p:ph idx="1"/>
            <p:extLst>
              <p:ext uri="{D42A27DB-BD31-4B8C-83A1-F6EECF244321}">
                <p14:modId xmlns:p14="http://schemas.microsoft.com/office/powerpoint/2010/main" val="4285003998"/>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0493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F5F7C-091C-D399-B735-93566CB7D83B}"/>
              </a:ext>
            </a:extLst>
          </p:cNvPr>
          <p:cNvSpPr>
            <a:spLocks noGrp="1"/>
          </p:cNvSpPr>
          <p:nvPr>
            <p:ph type="title"/>
          </p:nvPr>
        </p:nvSpPr>
        <p:spPr>
          <a:xfrm>
            <a:off x="450539" y="1467706"/>
            <a:ext cx="4094713" cy="1188720"/>
          </a:xfrm>
        </p:spPr>
        <p:txBody>
          <a:bodyPr>
            <a:normAutofit/>
          </a:bodyPr>
          <a:lstStyle/>
          <a:p>
            <a:r>
              <a:rPr lang="en-US" dirty="0"/>
              <a:t>Teenage Girls</a:t>
            </a:r>
          </a:p>
        </p:txBody>
      </p:sp>
      <p:graphicFrame>
        <p:nvGraphicFramePr>
          <p:cNvPr id="7" name="Content Placeholder 2">
            <a:extLst>
              <a:ext uri="{FF2B5EF4-FFF2-40B4-BE49-F238E27FC236}">
                <a16:creationId xmlns:a16="http://schemas.microsoft.com/office/drawing/2014/main" id="{205CABF3-5900-C300-47D6-49D40B7632F4}"/>
              </a:ext>
            </a:extLst>
          </p:cNvPr>
          <p:cNvGraphicFramePr>
            <a:graphicFrameLocks noGrp="1"/>
          </p:cNvGraphicFramePr>
          <p:nvPr>
            <p:ph idx="1"/>
            <p:extLst>
              <p:ext uri="{D42A27DB-BD31-4B8C-83A1-F6EECF244321}">
                <p14:modId xmlns:p14="http://schemas.microsoft.com/office/powerpoint/2010/main" val="874330010"/>
              </p:ext>
            </p:extLst>
          </p:nvPr>
        </p:nvGraphicFramePr>
        <p:xfrm>
          <a:off x="195706" y="2968208"/>
          <a:ext cx="5900294" cy="3567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Content Placeholder 2">
            <a:extLst>
              <a:ext uri="{FF2B5EF4-FFF2-40B4-BE49-F238E27FC236}">
                <a16:creationId xmlns:a16="http://schemas.microsoft.com/office/drawing/2014/main" id="{08B2D918-5306-B293-8BF2-207FEDFE18BB}"/>
              </a:ext>
            </a:extLst>
          </p:cNvPr>
          <p:cNvGraphicFramePr>
            <a:graphicFrameLocks/>
          </p:cNvGraphicFramePr>
          <p:nvPr>
            <p:extLst>
              <p:ext uri="{D42A27DB-BD31-4B8C-83A1-F6EECF244321}">
                <p14:modId xmlns:p14="http://schemas.microsoft.com/office/powerpoint/2010/main" val="729342198"/>
              </p:ext>
            </p:extLst>
          </p:nvPr>
        </p:nvGraphicFramePr>
        <p:xfrm>
          <a:off x="6535711" y="2968207"/>
          <a:ext cx="5326088" cy="356750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 name="Title 1">
            <a:extLst>
              <a:ext uri="{FF2B5EF4-FFF2-40B4-BE49-F238E27FC236}">
                <a16:creationId xmlns:a16="http://schemas.microsoft.com/office/drawing/2014/main" id="{0B95EDB3-5C29-B1A1-C812-58E9FDAD61DE}"/>
              </a:ext>
            </a:extLst>
          </p:cNvPr>
          <p:cNvSpPr txBox="1">
            <a:spLocks/>
          </p:cNvSpPr>
          <p:nvPr/>
        </p:nvSpPr>
        <p:spPr bwMode="black">
          <a:xfrm>
            <a:off x="6535711" y="1467706"/>
            <a:ext cx="409471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dirty="0"/>
              <a:t>Professional Musicians </a:t>
            </a:r>
          </a:p>
        </p:txBody>
      </p:sp>
      <p:sp>
        <p:nvSpPr>
          <p:cNvPr id="15" name="Title 1">
            <a:extLst>
              <a:ext uri="{FF2B5EF4-FFF2-40B4-BE49-F238E27FC236}">
                <a16:creationId xmlns:a16="http://schemas.microsoft.com/office/drawing/2014/main" id="{A68F6C92-1E28-6804-0CCF-09707F3E027A}"/>
              </a:ext>
            </a:extLst>
          </p:cNvPr>
          <p:cNvSpPr txBox="1">
            <a:spLocks/>
          </p:cNvSpPr>
          <p:nvPr/>
        </p:nvSpPr>
        <p:spPr bwMode="black">
          <a:xfrm>
            <a:off x="2416183" y="322289"/>
            <a:ext cx="7369330" cy="825875"/>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dirty="0"/>
              <a:t>Participant Selection</a:t>
            </a:r>
          </a:p>
        </p:txBody>
      </p:sp>
    </p:spTree>
    <p:extLst>
      <p:ext uri="{BB962C8B-B14F-4D97-AF65-F5344CB8AC3E}">
        <p14:creationId xmlns:p14="http://schemas.microsoft.com/office/powerpoint/2010/main" val="590847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1F61-357F-9F8A-0690-F7CB348060F4}"/>
              </a:ext>
            </a:extLst>
          </p:cNvPr>
          <p:cNvSpPr>
            <a:spLocks noGrp="1"/>
          </p:cNvSpPr>
          <p:nvPr>
            <p:ph type="title"/>
          </p:nvPr>
        </p:nvSpPr>
        <p:spPr/>
        <p:txBody>
          <a:bodyPr/>
          <a:lstStyle/>
          <a:p>
            <a:r>
              <a:rPr lang="en-US"/>
              <a:t>Alsaigh and Coyne’s Data Analysis Framework (2021)</a:t>
            </a:r>
            <a:endParaRPr lang="en-US" dirty="0"/>
          </a:p>
        </p:txBody>
      </p:sp>
      <p:graphicFrame>
        <p:nvGraphicFramePr>
          <p:cNvPr id="5" name="Content Placeholder 2">
            <a:extLst>
              <a:ext uri="{FF2B5EF4-FFF2-40B4-BE49-F238E27FC236}">
                <a16:creationId xmlns:a16="http://schemas.microsoft.com/office/drawing/2014/main" id="{9D3B67C8-D67B-B862-768A-D1FE702CC623}"/>
              </a:ext>
            </a:extLst>
          </p:cNvPr>
          <p:cNvGraphicFramePr>
            <a:graphicFrameLocks noGrp="1"/>
          </p:cNvGraphicFramePr>
          <p:nvPr>
            <p:ph idx="1"/>
            <p:extLst>
              <p:ext uri="{D42A27DB-BD31-4B8C-83A1-F6EECF244321}">
                <p14:modId xmlns:p14="http://schemas.microsoft.com/office/powerpoint/2010/main" val="1619924430"/>
              </p:ext>
            </p:extLst>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2831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8D57B-EC44-C872-E2C9-733259B5882E}"/>
              </a:ext>
            </a:extLst>
          </p:cNvPr>
          <p:cNvSpPr>
            <a:spLocks noGrp="1"/>
          </p:cNvSpPr>
          <p:nvPr>
            <p:ph type="title"/>
          </p:nvPr>
        </p:nvSpPr>
        <p:spPr>
          <a:xfrm>
            <a:off x="1949518" y="1059838"/>
            <a:ext cx="3632052" cy="4738324"/>
          </a:xfrm>
          <a:noFill/>
          <a:ln>
            <a:noFill/>
          </a:ln>
        </p:spPr>
        <p:txBody>
          <a:bodyPr>
            <a:normAutofit/>
          </a:bodyPr>
          <a:lstStyle/>
          <a:p>
            <a:r>
              <a:rPr lang="en-US" sz="2500" dirty="0">
                <a:solidFill>
                  <a:schemeClr val="bg1"/>
                </a:solidFill>
              </a:rPr>
              <a:t>Ethical considerations</a:t>
            </a:r>
          </a:p>
        </p:txBody>
      </p:sp>
      <p:sp>
        <p:nvSpPr>
          <p:cNvPr id="3" name="Content Placeholder 2">
            <a:extLst>
              <a:ext uri="{FF2B5EF4-FFF2-40B4-BE49-F238E27FC236}">
                <a16:creationId xmlns:a16="http://schemas.microsoft.com/office/drawing/2014/main" id="{9AEAC8A2-1A07-CDC7-987E-4FDADFEDEE4E}"/>
              </a:ext>
            </a:extLst>
          </p:cNvPr>
          <p:cNvSpPr>
            <a:spLocks noGrp="1"/>
          </p:cNvSpPr>
          <p:nvPr>
            <p:ph idx="1"/>
          </p:nvPr>
        </p:nvSpPr>
        <p:spPr>
          <a:xfrm>
            <a:off x="6679109" y="1059838"/>
            <a:ext cx="4665397" cy="4738323"/>
          </a:xfrm>
        </p:spPr>
        <p:txBody>
          <a:bodyPr anchor="ctr">
            <a:normAutofit/>
          </a:bodyPr>
          <a:lstStyle/>
          <a:p>
            <a:pPr rtl="0">
              <a:lnSpc>
                <a:spcPct val="90000"/>
              </a:lnSpc>
              <a:buFont typeface="Arial" panose="020B0604020202020204" pitchFamily="34" charset="0"/>
              <a:buChar char="•"/>
            </a:pPr>
            <a:r>
              <a:rPr lang="en-GB"/>
              <a:t>Central issue: power in the coach–student bond</a:t>
            </a:r>
          </a:p>
          <a:p>
            <a:pPr rtl="0">
              <a:lnSpc>
                <a:spcPct val="90000"/>
              </a:lnSpc>
              <a:buFont typeface="Arial" panose="020B0604020202020204" pitchFamily="34" charset="0"/>
              <a:buChar char="•"/>
            </a:pPr>
            <a:r>
              <a:rPr lang="en-GB"/>
              <a:t>Risk: students may "worship" teachers </a:t>
            </a:r>
            <a:r>
              <a:rPr lang="en-GB">
                <a:effectLst/>
                <a:ea typeface="Aptos" panose="020B0004020202020204" pitchFamily="34" charset="0"/>
              </a:rPr>
              <a:t>(Matai &amp; Phillips, 2023, p. 11)</a:t>
            </a:r>
            <a:r>
              <a:rPr lang="en-GB">
                <a:effectLst/>
              </a:rPr>
              <a:t> </a:t>
            </a:r>
            <a:r>
              <a:rPr lang="en-GB"/>
              <a:t> or answer to please me</a:t>
            </a:r>
          </a:p>
          <a:p>
            <a:pPr rtl="0">
              <a:lnSpc>
                <a:spcPct val="90000"/>
              </a:lnSpc>
              <a:buFont typeface="Arial" panose="020B0604020202020204" pitchFamily="34" charset="0"/>
              <a:buChar char="•"/>
            </a:pPr>
            <a:r>
              <a:rPr lang="en-GB"/>
              <a:t>Safeguards: </a:t>
            </a:r>
          </a:p>
          <a:p>
            <a:pPr marL="742950" lvl="1" indent="-285750" rtl="0">
              <a:lnSpc>
                <a:spcPct val="90000"/>
              </a:lnSpc>
              <a:buFont typeface="Arial" panose="020B0604020202020204" pitchFamily="34" charset="0"/>
              <a:buChar char="•"/>
            </a:pPr>
            <a:r>
              <a:rPr lang="en-GB"/>
              <a:t>Parental consent, discussed with their child first</a:t>
            </a:r>
          </a:p>
          <a:p>
            <a:pPr marL="742950" lvl="1" indent="-285750" rtl="0">
              <a:lnSpc>
                <a:spcPct val="90000"/>
              </a:lnSpc>
              <a:buFont typeface="Arial" panose="020B0604020202020204" pitchFamily="34" charset="0"/>
              <a:buChar char="•"/>
            </a:pPr>
            <a:r>
              <a:rPr lang="en-GB"/>
              <a:t>Assent statement read to teenagers</a:t>
            </a:r>
          </a:p>
          <a:p>
            <a:pPr marL="742950" lvl="1" indent="-285750" rtl="0">
              <a:lnSpc>
                <a:spcPct val="90000"/>
              </a:lnSpc>
              <a:buFont typeface="Arial" panose="020B0604020202020204" pitchFamily="34" charset="0"/>
              <a:buChar char="•"/>
            </a:pPr>
            <a:r>
              <a:rPr lang="en-GB"/>
              <a:t>Right to withdraw at any time, with no effect on lessons</a:t>
            </a:r>
          </a:p>
          <a:p>
            <a:pPr rtl="0">
              <a:lnSpc>
                <a:spcPct val="90000"/>
              </a:lnSpc>
              <a:buFont typeface="Arial" panose="020B0604020202020204" pitchFamily="34" charset="0"/>
              <a:buChar char="•"/>
            </a:pPr>
            <a:r>
              <a:rPr lang="en-GB"/>
              <a:t>Same courtesy offered to adult participants</a:t>
            </a:r>
          </a:p>
          <a:p>
            <a:pPr rtl="0">
              <a:lnSpc>
                <a:spcPct val="90000"/>
              </a:lnSpc>
              <a:buFont typeface="Arial" panose="020B0604020202020204" pitchFamily="34" charset="0"/>
              <a:buChar char="•"/>
            </a:pPr>
            <a:r>
              <a:rPr lang="en-GB"/>
              <a:t>Pseudonyms used, and identifying details redacted</a:t>
            </a:r>
          </a:p>
          <a:p>
            <a:pPr rtl="0">
              <a:lnSpc>
                <a:spcPct val="90000"/>
              </a:lnSpc>
              <a:buFont typeface="Arial" panose="020B0604020202020204" pitchFamily="34" charset="0"/>
              <a:buChar char="•"/>
            </a:pPr>
            <a:r>
              <a:rPr lang="en-GB"/>
              <a:t>Full ethical approval granted by UWTSD</a:t>
            </a:r>
          </a:p>
          <a:p>
            <a:pPr>
              <a:lnSpc>
                <a:spcPct val="90000"/>
              </a:lnSpc>
            </a:pPr>
            <a:endParaRPr lang="en-US"/>
          </a:p>
        </p:txBody>
      </p:sp>
    </p:spTree>
    <p:extLst>
      <p:ext uri="{BB962C8B-B14F-4D97-AF65-F5344CB8AC3E}">
        <p14:creationId xmlns:p14="http://schemas.microsoft.com/office/powerpoint/2010/main" val="635454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EE0B6-40CA-88BB-9E1C-7B271F12D10A}"/>
              </a:ext>
            </a:extLst>
          </p:cNvPr>
          <p:cNvSpPr>
            <a:spLocks noGrp="1"/>
          </p:cNvSpPr>
          <p:nvPr>
            <p:ph type="title"/>
          </p:nvPr>
        </p:nvSpPr>
        <p:spPr>
          <a:noFill/>
          <a:ln>
            <a:solidFill>
              <a:schemeClr val="tx1"/>
            </a:solidFill>
          </a:ln>
        </p:spPr>
        <p:txBody>
          <a:bodyPr>
            <a:normAutofit/>
          </a:bodyPr>
          <a:lstStyle/>
          <a:p>
            <a:r>
              <a:rPr lang="en-US">
                <a:solidFill>
                  <a:schemeClr val="tx1"/>
                </a:solidFill>
              </a:rPr>
              <a:t>Insider researcher</a:t>
            </a:r>
          </a:p>
        </p:txBody>
      </p:sp>
      <p:graphicFrame>
        <p:nvGraphicFramePr>
          <p:cNvPr id="15" name="Content Placeholder 2">
            <a:extLst>
              <a:ext uri="{FF2B5EF4-FFF2-40B4-BE49-F238E27FC236}">
                <a16:creationId xmlns:a16="http://schemas.microsoft.com/office/drawing/2014/main" id="{293D445C-3BF3-0179-EE9B-42E24A692789}"/>
              </a:ext>
            </a:extLst>
          </p:cNvPr>
          <p:cNvGraphicFramePr>
            <a:graphicFrameLocks noGrp="1"/>
          </p:cNvGraphicFramePr>
          <p:nvPr>
            <p:ph idx="1"/>
            <p:extLst>
              <p:ext uri="{D42A27DB-BD31-4B8C-83A1-F6EECF244321}">
                <p14:modId xmlns:p14="http://schemas.microsoft.com/office/powerpoint/2010/main" val="854119352"/>
              </p:ext>
            </p:extLst>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9926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F5A32-A388-E629-EFD1-5F2F28B7E9BE}"/>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1900" dirty="0">
                <a:solidFill>
                  <a:srgbClr val="FFFFFF"/>
                </a:solidFill>
              </a:rPr>
              <a:t>Findings – Private v Public improvisation</a:t>
            </a:r>
          </a:p>
        </p:txBody>
      </p:sp>
      <p:sp>
        <p:nvSpPr>
          <p:cNvPr id="3" name="Content Placeholder 2">
            <a:extLst>
              <a:ext uri="{FF2B5EF4-FFF2-40B4-BE49-F238E27FC236}">
                <a16:creationId xmlns:a16="http://schemas.microsoft.com/office/drawing/2014/main" id="{A281B38A-74E4-932E-BC54-9B5EE7DC339D}"/>
              </a:ext>
            </a:extLst>
          </p:cNvPr>
          <p:cNvSpPr>
            <a:spLocks noGrp="1"/>
          </p:cNvSpPr>
          <p:nvPr>
            <p:ph idx="1"/>
          </p:nvPr>
        </p:nvSpPr>
        <p:spPr>
          <a:xfrm>
            <a:off x="5591695" y="1402080"/>
            <a:ext cx="5320696" cy="4053840"/>
          </a:xfrm>
        </p:spPr>
        <p:txBody>
          <a:bodyPr anchor="ctr">
            <a:normAutofit fontScale="92500"/>
          </a:bodyPr>
          <a:lstStyle/>
          <a:p>
            <a:pPr marL="0" indent="0">
              <a:buNone/>
            </a:pPr>
            <a:r>
              <a:rPr lang="en-GB" sz="2800" b="1" i="1" kern="100" dirty="0">
                <a:effectLst/>
                <a:ea typeface="Aptos" panose="020B0004020202020204" pitchFamily="34" charset="0"/>
                <a:cs typeface="Times New Roman" panose="02020603050405020304" pitchFamily="18" charset="0"/>
              </a:rPr>
              <a:t>“Darcy: </a:t>
            </a:r>
            <a:r>
              <a:rPr lang="en-GB" sz="2800" i="1" kern="100" dirty="0">
                <a:effectLst/>
                <a:ea typeface="Aptos" panose="020B0004020202020204" pitchFamily="34" charset="0"/>
                <a:cs typeface="Times New Roman" panose="02020603050405020304" pitchFamily="18" charset="0"/>
              </a:rPr>
              <a:t>The Room is, like, massive…It's a, it's a big thing, like, to be perceived… So yeah, so much of performance in The Room is, is there when I'm on stage… And that definitely, you know, when it comes to performance, heightens your abilities in some ways, but also there'll be a lot more safety measures that I put in place ...to risk myself flopping in front of The Room.”</a:t>
            </a:r>
            <a:endParaRPr lang="en-GB" sz="2800" kern="100" dirty="0">
              <a:effectLst/>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18031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1C8E7-68A8-C7CF-F0CD-4AE7FE688ABF}"/>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1900">
                <a:solidFill>
                  <a:srgbClr val="FFFFFF"/>
                </a:solidFill>
              </a:rPr>
              <a:t>Findings – Private v Public improvisation</a:t>
            </a:r>
          </a:p>
        </p:txBody>
      </p:sp>
      <p:sp>
        <p:nvSpPr>
          <p:cNvPr id="3" name="Content Placeholder 2">
            <a:extLst>
              <a:ext uri="{FF2B5EF4-FFF2-40B4-BE49-F238E27FC236}">
                <a16:creationId xmlns:a16="http://schemas.microsoft.com/office/drawing/2014/main" id="{2A121937-C508-1FBF-3B24-11C2123948D8}"/>
              </a:ext>
            </a:extLst>
          </p:cNvPr>
          <p:cNvSpPr>
            <a:spLocks noGrp="1"/>
          </p:cNvSpPr>
          <p:nvPr>
            <p:ph idx="1"/>
          </p:nvPr>
        </p:nvSpPr>
        <p:spPr>
          <a:xfrm>
            <a:off x="5591695" y="1402080"/>
            <a:ext cx="5320696" cy="4053840"/>
          </a:xfrm>
        </p:spPr>
        <p:txBody>
          <a:bodyPr anchor="ctr">
            <a:normAutofit fontScale="92500" lnSpcReduction="10000"/>
          </a:bodyPr>
          <a:lstStyle/>
          <a:p>
            <a:pPr marL="0" indent="0">
              <a:buNone/>
            </a:pPr>
            <a:endParaRPr lang="en-GB" sz="2800" kern="100" dirty="0">
              <a:effectLst/>
              <a:ea typeface="Aptos" panose="020B0004020202020204" pitchFamily="34" charset="0"/>
              <a:cs typeface="Times New Roman" panose="02020603050405020304" pitchFamily="18" charset="0"/>
            </a:endParaRPr>
          </a:p>
          <a:p>
            <a:pPr marL="0" indent="0" algn="ctr">
              <a:lnSpc>
                <a:spcPct val="150000"/>
              </a:lnSpc>
              <a:buNone/>
            </a:pPr>
            <a:r>
              <a:rPr lang="en-GB" sz="1800" b="1" kern="100" dirty="0">
                <a:effectLst/>
                <a:ea typeface="Aptos" panose="020B0004020202020204" pitchFamily="34" charset="0"/>
                <a:cs typeface="Times New Roman" panose="02020603050405020304" pitchFamily="18" charset="0"/>
              </a:rPr>
              <a:t>Susannah:</a:t>
            </a:r>
            <a:r>
              <a:rPr lang="en-GB" sz="1800" kern="100" dirty="0">
                <a:effectLst/>
                <a:ea typeface="Aptos" panose="020B0004020202020204" pitchFamily="34" charset="0"/>
                <a:cs typeface="Times New Roman" panose="02020603050405020304" pitchFamily="18" charset="0"/>
              </a:rPr>
              <a:t>  Probably not, just because, like, if I'm listening to a song, I </a:t>
            </a:r>
            <a:r>
              <a:rPr lang="en-GB" sz="1800" kern="100" dirty="0" err="1">
                <a:effectLst/>
                <a:ea typeface="Aptos" panose="020B0004020202020204" pitchFamily="34" charset="0"/>
                <a:cs typeface="Times New Roman" panose="02020603050405020304" pitchFamily="18" charset="0"/>
              </a:rPr>
              <a:t>wanna</a:t>
            </a:r>
            <a:r>
              <a:rPr lang="en-GB" sz="1800" kern="100" dirty="0">
                <a:effectLst/>
                <a:ea typeface="Aptos" panose="020B0004020202020204" pitchFamily="34" charset="0"/>
                <a:cs typeface="Times New Roman" panose="02020603050405020304" pitchFamily="18" charset="0"/>
              </a:rPr>
              <a:t> join in, </a:t>
            </a:r>
            <a:r>
              <a:rPr lang="en-GB" sz="1800" kern="100" dirty="0" err="1">
                <a:effectLst/>
                <a:ea typeface="Aptos" panose="020B0004020202020204" pitchFamily="34" charset="0"/>
                <a:cs typeface="Times New Roman" panose="02020603050405020304" pitchFamily="18" charset="0"/>
              </a:rPr>
              <a:t>'cause</a:t>
            </a:r>
            <a:r>
              <a:rPr lang="en-GB" sz="1800" kern="100" dirty="0">
                <a:effectLst/>
                <a:ea typeface="Aptos" panose="020B0004020202020204" pitchFamily="34" charset="0"/>
                <a:cs typeface="Times New Roman" panose="02020603050405020304" pitchFamily="18" charset="0"/>
              </a:rPr>
              <a:t>, like, otherwise I have FOMO [</a:t>
            </a:r>
            <a:r>
              <a:rPr lang="en-GB" sz="1800" i="1" kern="100" dirty="0">
                <a:effectLst/>
                <a:ea typeface="Aptos" panose="020B0004020202020204" pitchFamily="34" charset="0"/>
                <a:cs typeface="Times New Roman" panose="02020603050405020304" pitchFamily="18" charset="0"/>
              </a:rPr>
              <a:t>fear of missing out</a:t>
            </a:r>
            <a:r>
              <a:rPr lang="en-GB" sz="1800" kern="100" dirty="0">
                <a:effectLst/>
                <a:ea typeface="Aptos" panose="020B0004020202020204" pitchFamily="34" charset="0"/>
                <a:cs typeface="Times New Roman" panose="02020603050405020304" pitchFamily="18" charset="0"/>
              </a:rPr>
              <a:t>]- ...if I if I don't join in.</a:t>
            </a:r>
          </a:p>
          <a:p>
            <a:pPr marL="0" indent="0" algn="ctr">
              <a:lnSpc>
                <a:spcPct val="150000"/>
              </a:lnSpc>
              <a:buNone/>
            </a:pPr>
            <a:r>
              <a:rPr lang="en-GB" sz="1800" b="1" kern="100" dirty="0">
                <a:effectLst/>
                <a:ea typeface="Aptos" panose="020B0004020202020204" pitchFamily="34" charset="0"/>
                <a:cs typeface="Times New Roman" panose="02020603050405020304" pitchFamily="18" charset="0"/>
              </a:rPr>
              <a:t>Meg</a:t>
            </a:r>
            <a:r>
              <a:rPr lang="en-GB" sz="1800" kern="100" dirty="0">
                <a:effectLst/>
                <a:ea typeface="Aptos" panose="020B0004020202020204" pitchFamily="34" charset="0"/>
                <a:cs typeface="Times New Roman" panose="02020603050405020304" pitchFamily="18" charset="0"/>
              </a:rPr>
              <a:t>: Yeah. </a:t>
            </a:r>
          </a:p>
          <a:p>
            <a:pPr marL="0" indent="0" algn="ctr">
              <a:lnSpc>
                <a:spcPct val="150000"/>
              </a:lnSpc>
              <a:buNone/>
            </a:pPr>
            <a:r>
              <a:rPr lang="en-GB" sz="1800" b="1" kern="100" dirty="0">
                <a:effectLst/>
                <a:ea typeface="Aptos" panose="020B0004020202020204" pitchFamily="34" charset="0"/>
                <a:cs typeface="Times New Roman" panose="02020603050405020304" pitchFamily="18" charset="0"/>
              </a:rPr>
              <a:t>Susannah: </a:t>
            </a:r>
            <a:r>
              <a:rPr lang="en-GB" sz="1800" kern="100" dirty="0">
                <a:effectLst/>
                <a:ea typeface="Aptos" panose="020B0004020202020204" pitchFamily="34" charset="0"/>
                <a:cs typeface="Times New Roman" panose="02020603050405020304" pitchFamily="18" charset="0"/>
              </a:rPr>
              <a:t>Maybe that wasn't the best way to say that, but, like, that's like-</a:t>
            </a:r>
          </a:p>
          <a:p>
            <a:pPr marL="0" indent="0" algn="ctr">
              <a:lnSpc>
                <a:spcPct val="150000"/>
              </a:lnSpc>
              <a:buNone/>
            </a:pPr>
            <a:r>
              <a:rPr lang="en-GB" sz="1800" b="1" kern="100" dirty="0">
                <a:effectLst/>
                <a:ea typeface="Aptos" panose="020B0004020202020204" pitchFamily="34" charset="0"/>
                <a:cs typeface="Times New Roman" panose="02020603050405020304" pitchFamily="18" charset="0"/>
              </a:rPr>
              <a:t>Meg</a:t>
            </a:r>
            <a:r>
              <a:rPr lang="en-GB" sz="1800" kern="100" dirty="0">
                <a:effectLst/>
                <a:ea typeface="Aptos" panose="020B0004020202020204" pitchFamily="34" charset="0"/>
                <a:cs typeface="Times New Roman" panose="02020603050405020304" pitchFamily="18" charset="0"/>
              </a:rPr>
              <a:t>: Yeah</a:t>
            </a:r>
          </a:p>
          <a:p>
            <a:pPr marL="0" indent="0" algn="ctr">
              <a:lnSpc>
                <a:spcPct val="150000"/>
              </a:lnSpc>
              <a:buNone/>
            </a:pPr>
            <a:r>
              <a:rPr lang="en-GB" sz="1800" b="1" kern="100" dirty="0">
                <a:effectLst/>
                <a:ea typeface="Aptos" panose="020B0004020202020204" pitchFamily="34" charset="0"/>
                <a:cs typeface="Times New Roman" panose="02020603050405020304" pitchFamily="18" charset="0"/>
              </a:rPr>
              <a:t>Susannah: </a:t>
            </a:r>
            <a:r>
              <a:rPr lang="en-GB" sz="1800" kern="100" dirty="0">
                <a:effectLst/>
                <a:ea typeface="Aptos" panose="020B0004020202020204" pitchFamily="34" charset="0"/>
                <a:cs typeface="Times New Roman" panose="02020603050405020304" pitchFamily="18" charset="0"/>
              </a:rPr>
              <a:t>...</a:t>
            </a:r>
            <a:r>
              <a:rPr lang="en-GB" sz="1800" i="1" kern="100" dirty="0">
                <a:effectLst/>
                <a:ea typeface="Aptos" panose="020B0004020202020204" pitchFamily="34" charset="0"/>
                <a:cs typeface="Times New Roman" panose="02020603050405020304" pitchFamily="18" charset="0"/>
              </a:rPr>
              <a:t>you</a:t>
            </a:r>
            <a:r>
              <a:rPr lang="en-GB" sz="1800" kern="100" dirty="0">
                <a:effectLst/>
                <a:ea typeface="Aptos" panose="020B0004020202020204" pitchFamily="34" charset="0"/>
                <a:cs typeface="Times New Roman" panose="02020603050405020304" pitchFamily="18" charset="0"/>
              </a:rPr>
              <a:t> get it.</a:t>
            </a:r>
          </a:p>
          <a:p>
            <a:endParaRPr lang="en-US" dirty="0"/>
          </a:p>
        </p:txBody>
      </p:sp>
    </p:spTree>
    <p:extLst>
      <p:ext uri="{BB962C8B-B14F-4D97-AF65-F5344CB8AC3E}">
        <p14:creationId xmlns:p14="http://schemas.microsoft.com/office/powerpoint/2010/main" val="716535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35518-9CE2-EFBF-3250-2CD048E39708}"/>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sz="2000"/>
              <a:t>Findings – improvisation and the sense of self </a:t>
            </a:r>
          </a:p>
        </p:txBody>
      </p:sp>
      <p:graphicFrame>
        <p:nvGraphicFramePr>
          <p:cNvPr id="5" name="Content Placeholder 2">
            <a:extLst>
              <a:ext uri="{FF2B5EF4-FFF2-40B4-BE49-F238E27FC236}">
                <a16:creationId xmlns:a16="http://schemas.microsoft.com/office/drawing/2014/main" id="{F6A7F775-2AD8-4E10-B134-DC4AED731F4D}"/>
              </a:ext>
            </a:extLst>
          </p:cNvPr>
          <p:cNvGraphicFramePr>
            <a:graphicFrameLocks noGrp="1"/>
          </p:cNvGraphicFramePr>
          <p:nvPr>
            <p:ph idx="1"/>
            <p:extLst>
              <p:ext uri="{D42A27DB-BD31-4B8C-83A1-F6EECF244321}">
                <p14:modId xmlns:p14="http://schemas.microsoft.com/office/powerpoint/2010/main" val="1511629167"/>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3636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C6214-149B-8D61-3990-06F8C547CF30}"/>
              </a:ext>
            </a:extLst>
          </p:cNvPr>
          <p:cNvSpPr>
            <a:spLocks noGrp="1"/>
          </p:cNvSpPr>
          <p:nvPr>
            <p:ph type="title"/>
          </p:nvPr>
        </p:nvSpPr>
        <p:spPr>
          <a:xfrm>
            <a:off x="2231136" y="292030"/>
            <a:ext cx="7729728" cy="1188720"/>
          </a:xfrm>
        </p:spPr>
        <p:txBody>
          <a:bodyPr/>
          <a:lstStyle/>
          <a:p>
            <a:r>
              <a:rPr lang="en-US" dirty="0"/>
              <a:t>Findings – Age and time</a:t>
            </a:r>
          </a:p>
        </p:txBody>
      </p:sp>
      <p:graphicFrame>
        <p:nvGraphicFramePr>
          <p:cNvPr id="4" name="Content Placeholder 3">
            <a:extLst>
              <a:ext uri="{FF2B5EF4-FFF2-40B4-BE49-F238E27FC236}">
                <a16:creationId xmlns:a16="http://schemas.microsoft.com/office/drawing/2014/main" id="{C2F55A57-3F19-12FC-992D-375BC577684E}"/>
              </a:ext>
            </a:extLst>
          </p:cNvPr>
          <p:cNvGraphicFramePr>
            <a:graphicFrameLocks noGrp="1"/>
          </p:cNvGraphicFramePr>
          <p:nvPr>
            <p:ph idx="1"/>
            <p:extLst>
              <p:ext uri="{D42A27DB-BD31-4B8C-83A1-F6EECF244321}">
                <p14:modId xmlns:p14="http://schemas.microsoft.com/office/powerpoint/2010/main" val="1701803135"/>
              </p:ext>
            </p:extLst>
          </p:nvPr>
        </p:nvGraphicFramePr>
        <p:xfrm>
          <a:off x="924394" y="1608412"/>
          <a:ext cx="10343212" cy="5138230"/>
        </p:xfrm>
        <a:graphic>
          <a:graphicData uri="http://schemas.openxmlformats.org/drawingml/2006/table">
            <a:tbl>
              <a:tblPr firstRow="1" bandRow="1">
                <a:tableStyleId>{5C22544A-7EE6-4342-B048-85BDC9FD1C3A}</a:tableStyleId>
              </a:tblPr>
              <a:tblGrid>
                <a:gridCol w="3931385">
                  <a:extLst>
                    <a:ext uri="{9D8B030D-6E8A-4147-A177-3AD203B41FA5}">
                      <a16:colId xmlns:a16="http://schemas.microsoft.com/office/drawing/2014/main" val="4132238167"/>
                    </a:ext>
                  </a:extLst>
                </a:gridCol>
                <a:gridCol w="3216166">
                  <a:extLst>
                    <a:ext uri="{9D8B030D-6E8A-4147-A177-3AD203B41FA5}">
                      <a16:colId xmlns:a16="http://schemas.microsoft.com/office/drawing/2014/main" val="1321931531"/>
                    </a:ext>
                  </a:extLst>
                </a:gridCol>
                <a:gridCol w="3195661">
                  <a:extLst>
                    <a:ext uri="{9D8B030D-6E8A-4147-A177-3AD203B41FA5}">
                      <a16:colId xmlns:a16="http://schemas.microsoft.com/office/drawing/2014/main" val="3273829387"/>
                    </a:ext>
                  </a:extLst>
                </a:gridCol>
              </a:tblGrid>
              <a:tr h="180218">
                <a:tc>
                  <a:txBody>
                    <a:bodyPr/>
                    <a:lstStyle/>
                    <a:p>
                      <a:pPr>
                        <a:lnSpc>
                          <a:spcPct val="150000"/>
                        </a:lnSpc>
                      </a:pPr>
                      <a:r>
                        <a:rPr lang="en-GB" sz="1800" kern="100" dirty="0">
                          <a:effectLst/>
                        </a:rPr>
                        <a:t>Susannah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8941" marR="28941" marT="0" marB="0"/>
                </a:tc>
                <a:tc>
                  <a:txBody>
                    <a:bodyPr/>
                    <a:lstStyle/>
                    <a:p>
                      <a:pPr>
                        <a:lnSpc>
                          <a:spcPct val="150000"/>
                        </a:lnSpc>
                      </a:pPr>
                      <a:r>
                        <a:rPr lang="en-GB" sz="1800" kern="100" dirty="0">
                          <a:effectLst/>
                        </a:rPr>
                        <a:t>Delilah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8941" marR="28941" marT="0" marB="0"/>
                </a:tc>
                <a:tc>
                  <a:txBody>
                    <a:bodyPr/>
                    <a:lstStyle/>
                    <a:p>
                      <a:pPr>
                        <a:lnSpc>
                          <a:spcPct val="150000"/>
                        </a:lnSpc>
                      </a:pPr>
                      <a:r>
                        <a:rPr lang="en-GB" sz="1800" kern="100" dirty="0">
                          <a:effectLst/>
                        </a:rPr>
                        <a:t>Penelope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8941" marR="28941" marT="0" marB="0"/>
                </a:tc>
                <a:extLst>
                  <a:ext uri="{0D108BD9-81ED-4DB2-BD59-A6C34878D82A}">
                    <a16:rowId xmlns:a16="http://schemas.microsoft.com/office/drawing/2014/main" val="2613259113"/>
                  </a:ext>
                </a:extLst>
              </a:tr>
              <a:tr h="3074664">
                <a:tc>
                  <a:txBody>
                    <a:bodyPr/>
                    <a:lstStyle/>
                    <a:p>
                      <a:pPr>
                        <a:lnSpc>
                          <a:spcPct val="150000"/>
                        </a:lnSpc>
                      </a:pPr>
                      <a:r>
                        <a:rPr lang="en-GB" sz="1400" kern="100">
                          <a:effectLst/>
                        </a:rPr>
                        <a:t>Susannah: But I feel like pa- like, at this age especially, like, everyone will probably feel the same way.</a:t>
                      </a:r>
                    </a:p>
                    <a:p>
                      <a:pPr>
                        <a:lnSpc>
                          <a:spcPct val="150000"/>
                        </a:lnSpc>
                      </a:pPr>
                      <a:r>
                        <a:rPr lang="en-GB" sz="1400" kern="100">
                          <a:effectLst/>
                        </a:rPr>
                        <a:t> </a:t>
                      </a:r>
                    </a:p>
                    <a:p>
                      <a:pPr>
                        <a:lnSpc>
                          <a:spcPct val="150000"/>
                        </a:lnSpc>
                      </a:pPr>
                      <a:r>
                        <a:rPr lang="en-GB" sz="1400" kern="100">
                          <a:effectLst/>
                        </a:rPr>
                        <a:t>Meg:  Okay. So you do think there is an element of your age that makes it feel worse- </a:t>
                      </a:r>
                    </a:p>
                    <a:p>
                      <a:pPr algn="ctr">
                        <a:lnSpc>
                          <a:spcPct val="150000"/>
                        </a:lnSpc>
                      </a:pPr>
                      <a:r>
                        <a:rPr lang="en-GB" sz="1400" kern="100">
                          <a:effectLst/>
                        </a:rPr>
                        <a:t> </a:t>
                      </a:r>
                    </a:p>
                    <a:p>
                      <a:pPr>
                        <a:lnSpc>
                          <a:spcPct val="150000"/>
                        </a:lnSpc>
                      </a:pPr>
                      <a:r>
                        <a:rPr lang="en-GB" sz="1400" kern="100">
                          <a:effectLst/>
                        </a:rPr>
                        <a:t>Susannah: Yeah</a:t>
                      </a:r>
                    </a:p>
                    <a:p>
                      <a:pPr algn="ctr">
                        <a:lnSpc>
                          <a:spcPct val="150000"/>
                        </a:lnSpc>
                      </a:pPr>
                      <a:r>
                        <a:rPr lang="en-GB" sz="1400" kern="100">
                          <a:effectLst/>
                        </a:rPr>
                        <a:t> </a:t>
                      </a:r>
                    </a:p>
                    <a:p>
                      <a:pPr>
                        <a:lnSpc>
                          <a:spcPct val="150000"/>
                        </a:lnSpc>
                      </a:pPr>
                      <a:r>
                        <a:rPr lang="en-GB" sz="1400" kern="100">
                          <a:effectLst/>
                        </a:rPr>
                        <a:t>Meg: ...than it would otherwise?</a:t>
                      </a:r>
                    </a:p>
                    <a:p>
                      <a:pPr>
                        <a:lnSpc>
                          <a:spcPct val="150000"/>
                        </a:lnSpc>
                      </a:pPr>
                      <a:r>
                        <a:rPr lang="en-GB" sz="1400" kern="100">
                          <a:effectLst/>
                        </a:rPr>
                        <a:t> </a:t>
                      </a:r>
                    </a:p>
                    <a:p>
                      <a:pPr>
                        <a:lnSpc>
                          <a:spcPct val="150000"/>
                        </a:lnSpc>
                      </a:pPr>
                      <a:r>
                        <a:rPr lang="en-GB" sz="1400" kern="100">
                          <a:effectLst/>
                        </a:rPr>
                        <a:t>Susannah: Mm-hmm (nods head). 'Cause, like, people at, I don't know, but, like, at this age people are so judgey. So it's like, if you do something wrong, you know that they're gonna, like, notice it-</a:t>
                      </a:r>
                    </a:p>
                    <a:p>
                      <a:pPr>
                        <a:lnSpc>
                          <a:spcPct val="150000"/>
                        </a:lnSpc>
                      </a:pPr>
                      <a:r>
                        <a:rPr lang="en-GB" sz="1400" kern="100">
                          <a:effectLst/>
                        </a:rPr>
                        <a:t> </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28941" marR="28941" marT="0" marB="0"/>
                </a:tc>
                <a:tc>
                  <a:txBody>
                    <a:bodyPr/>
                    <a:lstStyle/>
                    <a:p>
                      <a:pPr>
                        <a:lnSpc>
                          <a:spcPct val="150000"/>
                        </a:lnSpc>
                      </a:pPr>
                      <a:r>
                        <a:rPr lang="en-GB" sz="1400" kern="100" dirty="0">
                          <a:effectLst/>
                        </a:rPr>
                        <a:t>Delilah: And, like, I think when you, when you're a teenager that, like, takes, like, a big hit.</a:t>
                      </a:r>
                    </a:p>
                    <a:p>
                      <a:pPr algn="ctr">
                        <a:lnSpc>
                          <a:spcPct val="150000"/>
                        </a:lnSpc>
                      </a:pPr>
                      <a:r>
                        <a:rPr lang="en-GB" sz="1400" kern="100" dirty="0">
                          <a:effectLst/>
                        </a:rPr>
                        <a:t> </a:t>
                      </a:r>
                    </a:p>
                    <a:p>
                      <a:pPr algn="ctr">
                        <a:lnSpc>
                          <a:spcPct val="150000"/>
                        </a:lnSpc>
                      </a:pPr>
                      <a:r>
                        <a:rPr lang="en-GB" sz="1400" kern="100" dirty="0">
                          <a:effectLst/>
                        </a:rPr>
                        <a:t>Meg: Okay. So you think as you become a teenager, you feel maybe less confident or less-</a:t>
                      </a:r>
                    </a:p>
                    <a:p>
                      <a:pPr>
                        <a:lnSpc>
                          <a:spcPct val="150000"/>
                        </a:lnSpc>
                      </a:pPr>
                      <a:r>
                        <a:rPr lang="en-GB" sz="1400" kern="100" dirty="0">
                          <a:effectLst/>
                        </a:rPr>
                        <a:t> </a:t>
                      </a:r>
                    </a:p>
                    <a:p>
                      <a:pPr>
                        <a:lnSpc>
                          <a:spcPct val="150000"/>
                        </a:lnSpc>
                      </a:pPr>
                      <a:r>
                        <a:rPr lang="en-GB" sz="1400" kern="100" dirty="0">
                          <a:effectLst/>
                        </a:rPr>
                        <a:t>Delilah: Like, more self-conscious.</a:t>
                      </a:r>
                    </a:p>
                    <a:p>
                      <a:pPr>
                        <a:lnSpc>
                          <a:spcPct val="150000"/>
                        </a:lnSpc>
                      </a:pPr>
                      <a:r>
                        <a:rPr lang="en-GB" sz="1400" kern="100" dirty="0">
                          <a:effectLst/>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8941" marR="28941" marT="0" marB="0"/>
                </a:tc>
                <a:tc>
                  <a:txBody>
                    <a:bodyPr/>
                    <a:lstStyle/>
                    <a:p>
                      <a:pPr algn="ctr">
                        <a:lnSpc>
                          <a:spcPct val="150000"/>
                        </a:lnSpc>
                      </a:pPr>
                      <a:r>
                        <a:rPr lang="en-GB" sz="1400" kern="100" dirty="0">
                          <a:effectLst/>
                        </a:rPr>
                        <a:t>Penelope: But, um, yeah, I think, yeah, I think, yeah, just being conscious of how people look at you is something that, um, has developed like as, as I've become a teenager...um, more and more. But yeah, I'm, yeah, I mean, it does le- hold me back and that's probably why I'm, I get, um, more anxious nowadays than I used to when I was younger, but-</a:t>
                      </a:r>
                    </a:p>
                    <a:p>
                      <a:pPr>
                        <a:lnSpc>
                          <a:spcPct val="150000"/>
                        </a:lnSpc>
                      </a:pPr>
                      <a:r>
                        <a:rPr lang="en-GB" sz="1400" kern="100" dirty="0">
                          <a:effectLst/>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28941" marR="28941" marT="0" marB="0"/>
                </a:tc>
                <a:extLst>
                  <a:ext uri="{0D108BD9-81ED-4DB2-BD59-A6C34878D82A}">
                    <a16:rowId xmlns:a16="http://schemas.microsoft.com/office/drawing/2014/main" val="978832000"/>
                  </a:ext>
                </a:extLst>
              </a:tr>
            </a:tbl>
          </a:graphicData>
        </a:graphic>
      </p:graphicFrame>
    </p:spTree>
    <p:extLst>
      <p:ext uri="{BB962C8B-B14F-4D97-AF65-F5344CB8AC3E}">
        <p14:creationId xmlns:p14="http://schemas.microsoft.com/office/powerpoint/2010/main" val="4057196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82C0-1875-439C-8B0C-14F68A00372F}"/>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US" sz="3000">
                <a:solidFill>
                  <a:srgbClr val="FFFFFF"/>
                </a:solidFill>
              </a:rPr>
              <a:t>Findings – age and time</a:t>
            </a:r>
          </a:p>
        </p:txBody>
      </p:sp>
      <p:sp>
        <p:nvSpPr>
          <p:cNvPr id="3" name="Content Placeholder 2">
            <a:extLst>
              <a:ext uri="{FF2B5EF4-FFF2-40B4-BE49-F238E27FC236}">
                <a16:creationId xmlns:a16="http://schemas.microsoft.com/office/drawing/2014/main" id="{56511073-0FD5-8BB4-875B-41875C9A2F10}"/>
              </a:ext>
            </a:extLst>
          </p:cNvPr>
          <p:cNvSpPr>
            <a:spLocks noGrp="1"/>
          </p:cNvSpPr>
          <p:nvPr>
            <p:ph idx="1"/>
          </p:nvPr>
        </p:nvSpPr>
        <p:spPr>
          <a:xfrm>
            <a:off x="1316984" y="1283546"/>
            <a:ext cx="5715917" cy="3914063"/>
          </a:xfrm>
        </p:spPr>
        <p:txBody>
          <a:bodyPr anchor="ctr">
            <a:normAutofit/>
          </a:bodyPr>
          <a:lstStyle/>
          <a:p>
            <a:pPr marL="0" indent="0">
              <a:buNone/>
            </a:pPr>
            <a:r>
              <a:rPr lang="en-GB" sz="2400" kern="100" dirty="0">
                <a:solidFill>
                  <a:srgbClr val="404040"/>
                </a:solidFill>
                <a:effectLst/>
                <a:ea typeface="Aptos" panose="020B0004020202020204" pitchFamily="34" charset="0"/>
                <a:cs typeface="Times New Roman" panose="02020603050405020304" pitchFamily="18" charset="0"/>
              </a:rPr>
              <a:t>“[It] is not something to have figured out by the time you've maybe finish a course, if you're studying a course, or to have figured out b- by the time you're 30 or before you have your first child. It's music, and the pursuit of musical meaning is just a li- it's life's work.” (</a:t>
            </a:r>
            <a:r>
              <a:rPr lang="en-GB" sz="2400" b="1" kern="100" dirty="0">
                <a:solidFill>
                  <a:srgbClr val="404040"/>
                </a:solidFill>
                <a:effectLst/>
                <a:ea typeface="Aptos" panose="020B0004020202020204" pitchFamily="34" charset="0"/>
                <a:cs typeface="Times New Roman" panose="02020603050405020304" pitchFamily="18" charset="0"/>
              </a:rPr>
              <a:t>Edith)</a:t>
            </a:r>
          </a:p>
          <a:p>
            <a:pPr marL="0" indent="0">
              <a:buNone/>
            </a:pPr>
            <a:endParaRPr lang="en-US" dirty="0">
              <a:solidFill>
                <a:srgbClr val="404040"/>
              </a:solidFill>
            </a:endParaRPr>
          </a:p>
        </p:txBody>
      </p:sp>
    </p:spTree>
    <p:extLst>
      <p:ext uri="{BB962C8B-B14F-4D97-AF65-F5344CB8AC3E}">
        <p14:creationId xmlns:p14="http://schemas.microsoft.com/office/powerpoint/2010/main" val="1006955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6F15-13B7-D6F6-2CB5-E65A056BA0C9}"/>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1900">
                <a:solidFill>
                  <a:srgbClr val="FFFFFF"/>
                </a:solidFill>
              </a:rPr>
              <a:t>Morality in Improvisation </a:t>
            </a:r>
          </a:p>
        </p:txBody>
      </p:sp>
      <p:sp>
        <p:nvSpPr>
          <p:cNvPr id="3" name="Content Placeholder 2">
            <a:extLst>
              <a:ext uri="{FF2B5EF4-FFF2-40B4-BE49-F238E27FC236}">
                <a16:creationId xmlns:a16="http://schemas.microsoft.com/office/drawing/2014/main" id="{0B2476E7-7917-690F-BCA7-F2DD4FEFE864}"/>
              </a:ext>
            </a:extLst>
          </p:cNvPr>
          <p:cNvSpPr>
            <a:spLocks noGrp="1"/>
          </p:cNvSpPr>
          <p:nvPr>
            <p:ph idx="1"/>
          </p:nvPr>
        </p:nvSpPr>
        <p:spPr>
          <a:xfrm>
            <a:off x="5591694" y="1089923"/>
            <a:ext cx="5917133" cy="4678154"/>
          </a:xfrm>
        </p:spPr>
        <p:txBody>
          <a:bodyPr anchor="ctr">
            <a:normAutofit fontScale="92500" lnSpcReduction="20000"/>
          </a:bodyPr>
          <a:lstStyle/>
          <a:p>
            <a:pPr marL="0" indent="0">
              <a:buNone/>
            </a:pPr>
            <a:r>
              <a:rPr lang="en-GB" sz="2800" kern="100" dirty="0">
                <a:effectLst/>
                <a:latin typeface="Arial" panose="020B0604020202020204" pitchFamily="34" charset="0"/>
                <a:ea typeface="Aptos" panose="020B0004020202020204" pitchFamily="34" charset="0"/>
                <a:cs typeface="Times New Roman" panose="02020603050405020304" pitchFamily="18" charset="0"/>
              </a:rPr>
              <a:t>“</a:t>
            </a:r>
            <a:r>
              <a:rPr lang="en-GB" sz="2800" kern="100" dirty="0">
                <a:effectLst/>
                <a:ea typeface="Aptos" panose="020B0004020202020204" pitchFamily="34" charset="0"/>
                <a:cs typeface="Times New Roman" panose="02020603050405020304" pitchFamily="18" charset="0"/>
              </a:rPr>
              <a:t>When we're looking at recital, it's quite moral. Like, a lot of the Western scale stuff is moral. It's like it's right or it's wrong… It's you, you did it correctly, you emulated correct, correctly, or you didn't… So I think the very different thing with improvisation is the only person who's judging it in a way is them... And I think for people who've been through a hard time, I think improvisation is way more, like, healing... So I just think the, the potential for improvisation to be very healing is massive.” (Darcy)</a:t>
            </a:r>
          </a:p>
          <a:p>
            <a:pPr marL="0" indent="0">
              <a:buNone/>
            </a:pPr>
            <a:endParaRPr lang="en-US" dirty="0"/>
          </a:p>
        </p:txBody>
      </p:sp>
    </p:spTree>
    <p:extLst>
      <p:ext uri="{BB962C8B-B14F-4D97-AF65-F5344CB8AC3E}">
        <p14:creationId xmlns:p14="http://schemas.microsoft.com/office/powerpoint/2010/main" val="3693090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0AD02-A51A-8B89-25ED-74AD00ADBE20}"/>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1900">
                <a:solidFill>
                  <a:srgbClr val="FFFFFF"/>
                </a:solidFill>
              </a:rPr>
              <a:t>Morality in Improvisation </a:t>
            </a:r>
          </a:p>
        </p:txBody>
      </p:sp>
      <p:sp>
        <p:nvSpPr>
          <p:cNvPr id="3" name="Content Placeholder 2">
            <a:extLst>
              <a:ext uri="{FF2B5EF4-FFF2-40B4-BE49-F238E27FC236}">
                <a16:creationId xmlns:a16="http://schemas.microsoft.com/office/drawing/2014/main" id="{089E1E0B-F3AD-1674-B729-A2C57BF0A341}"/>
              </a:ext>
            </a:extLst>
          </p:cNvPr>
          <p:cNvSpPr>
            <a:spLocks noGrp="1"/>
          </p:cNvSpPr>
          <p:nvPr>
            <p:ph idx="1"/>
          </p:nvPr>
        </p:nvSpPr>
        <p:spPr>
          <a:xfrm>
            <a:off x="5591695" y="1402080"/>
            <a:ext cx="5320696" cy="4053840"/>
          </a:xfrm>
        </p:spPr>
        <p:txBody>
          <a:bodyPr anchor="ctr">
            <a:normAutofit fontScale="92500" lnSpcReduction="20000"/>
          </a:bodyPr>
          <a:lstStyle/>
          <a:p>
            <a:pPr marL="0" indent="0">
              <a:buNone/>
            </a:pPr>
            <a:r>
              <a:rPr lang="en-GB" dirty="0">
                <a:effectLst/>
                <a:latin typeface="Arial" panose="020B0604020202020204" pitchFamily="34" charset="0"/>
                <a:ea typeface="Aptos" panose="020B0004020202020204" pitchFamily="34" charset="0"/>
              </a:rPr>
              <a:t>“</a:t>
            </a:r>
            <a:r>
              <a:rPr lang="en-GB" sz="4000" dirty="0">
                <a:effectLst/>
                <a:ea typeface="Aptos" panose="020B0004020202020204" pitchFamily="34" charset="0"/>
              </a:rPr>
              <a:t>Healing can occur because clients can discover and connect with their true voices. They can experience themselves freed from the tyranny of </a:t>
            </a:r>
            <a:r>
              <a:rPr lang="en-GB" sz="4000" i="1" dirty="0" err="1">
                <a:effectLst/>
                <a:ea typeface="Aptos" panose="020B0004020202020204" pitchFamily="34" charset="0"/>
              </a:rPr>
              <a:t>shoulds</a:t>
            </a:r>
            <a:r>
              <a:rPr lang="en-GB" sz="4000" dirty="0">
                <a:effectLst/>
                <a:ea typeface="Aptos" panose="020B0004020202020204" pitchFamily="34" charset="0"/>
              </a:rPr>
              <a:t> and </a:t>
            </a:r>
            <a:r>
              <a:rPr lang="en-GB" sz="4000" i="1" dirty="0" err="1">
                <a:effectLst/>
                <a:ea typeface="Aptos" panose="020B0004020202020204" pitchFamily="34" charset="0"/>
              </a:rPr>
              <a:t>oughts</a:t>
            </a:r>
            <a:r>
              <a:rPr lang="en-GB" sz="4000" i="1" dirty="0">
                <a:effectLst/>
                <a:ea typeface="Aptos" panose="020B0004020202020204" pitchFamily="34" charset="0"/>
              </a:rPr>
              <a:t>.</a:t>
            </a:r>
            <a:r>
              <a:rPr lang="en-GB" sz="4000" dirty="0">
                <a:effectLst/>
                <a:ea typeface="Aptos" panose="020B0004020202020204" pitchFamily="34" charset="0"/>
              </a:rPr>
              <a:t>” </a:t>
            </a:r>
            <a:r>
              <a:rPr lang="en-GB" sz="4000" b="1" dirty="0">
                <a:effectLst/>
                <a:ea typeface="Aptos" panose="020B0004020202020204" pitchFamily="34" charset="0"/>
              </a:rPr>
              <a:t>(Austin, 2016, p. 625)</a:t>
            </a:r>
            <a:endParaRPr lang="en-US" sz="4000" b="1" dirty="0"/>
          </a:p>
        </p:txBody>
      </p:sp>
    </p:spTree>
    <p:extLst>
      <p:ext uri="{BB962C8B-B14F-4D97-AF65-F5344CB8AC3E}">
        <p14:creationId xmlns:p14="http://schemas.microsoft.com/office/powerpoint/2010/main" val="3660129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EBBE8-7EB9-6D10-FA2C-2F933CD3156D}"/>
              </a:ext>
            </a:extLst>
          </p:cNvPr>
          <p:cNvSpPr>
            <a:spLocks noGrp="1"/>
          </p:cNvSpPr>
          <p:nvPr>
            <p:ph type="title"/>
          </p:nvPr>
        </p:nvSpPr>
        <p:spPr>
          <a:xfrm>
            <a:off x="2231136" y="494300"/>
            <a:ext cx="7729728" cy="1188720"/>
          </a:xfrm>
        </p:spPr>
        <p:txBody>
          <a:bodyPr/>
          <a:lstStyle/>
          <a:p>
            <a:r>
              <a:rPr lang="en-US" dirty="0"/>
              <a:t>Veneration of theory over aural skills </a:t>
            </a:r>
          </a:p>
        </p:txBody>
      </p:sp>
      <p:graphicFrame>
        <p:nvGraphicFramePr>
          <p:cNvPr id="4" name="Table 3">
            <a:extLst>
              <a:ext uri="{FF2B5EF4-FFF2-40B4-BE49-F238E27FC236}">
                <a16:creationId xmlns:a16="http://schemas.microsoft.com/office/drawing/2014/main" id="{D27C71D9-C5F8-1FDC-554A-4446B7881BF3}"/>
              </a:ext>
            </a:extLst>
          </p:cNvPr>
          <p:cNvGraphicFramePr>
            <a:graphicFrameLocks noGrp="1"/>
          </p:cNvGraphicFramePr>
          <p:nvPr>
            <p:extLst>
              <p:ext uri="{D42A27DB-BD31-4B8C-83A1-F6EECF244321}">
                <p14:modId xmlns:p14="http://schemas.microsoft.com/office/powerpoint/2010/main" val="1180542402"/>
              </p:ext>
            </p:extLst>
          </p:nvPr>
        </p:nvGraphicFramePr>
        <p:xfrm>
          <a:off x="1865652" y="1831084"/>
          <a:ext cx="8460696" cy="4681094"/>
        </p:xfrm>
        <a:graphic>
          <a:graphicData uri="http://schemas.openxmlformats.org/drawingml/2006/table">
            <a:tbl>
              <a:tblPr firstRow="1" bandRow="1">
                <a:tableStyleId>{5C22544A-7EE6-4342-B048-85BDC9FD1C3A}</a:tableStyleId>
              </a:tblPr>
              <a:tblGrid>
                <a:gridCol w="2115174">
                  <a:extLst>
                    <a:ext uri="{9D8B030D-6E8A-4147-A177-3AD203B41FA5}">
                      <a16:colId xmlns:a16="http://schemas.microsoft.com/office/drawing/2014/main" val="1895104045"/>
                    </a:ext>
                  </a:extLst>
                </a:gridCol>
                <a:gridCol w="2115174">
                  <a:extLst>
                    <a:ext uri="{9D8B030D-6E8A-4147-A177-3AD203B41FA5}">
                      <a16:colId xmlns:a16="http://schemas.microsoft.com/office/drawing/2014/main" val="2629366937"/>
                    </a:ext>
                  </a:extLst>
                </a:gridCol>
                <a:gridCol w="2115174">
                  <a:extLst>
                    <a:ext uri="{9D8B030D-6E8A-4147-A177-3AD203B41FA5}">
                      <a16:colId xmlns:a16="http://schemas.microsoft.com/office/drawing/2014/main" val="2048411630"/>
                    </a:ext>
                  </a:extLst>
                </a:gridCol>
                <a:gridCol w="2115174">
                  <a:extLst>
                    <a:ext uri="{9D8B030D-6E8A-4147-A177-3AD203B41FA5}">
                      <a16:colId xmlns:a16="http://schemas.microsoft.com/office/drawing/2014/main" val="502428717"/>
                    </a:ext>
                  </a:extLst>
                </a:gridCol>
              </a:tblGrid>
              <a:tr h="232549">
                <a:tc>
                  <a:txBody>
                    <a:bodyPr/>
                    <a:lstStyle/>
                    <a:p>
                      <a:pPr>
                        <a:lnSpc>
                          <a:spcPct val="150000"/>
                        </a:lnSpc>
                      </a:pPr>
                      <a:r>
                        <a:rPr lang="en-GB" sz="1600" kern="100" dirty="0">
                          <a:effectLst/>
                        </a:rPr>
                        <a:t>Darcy (pro)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9095" marR="49095" marT="0" marB="0"/>
                </a:tc>
                <a:tc>
                  <a:txBody>
                    <a:bodyPr/>
                    <a:lstStyle/>
                    <a:p>
                      <a:pPr>
                        <a:lnSpc>
                          <a:spcPct val="150000"/>
                        </a:lnSpc>
                      </a:pPr>
                      <a:r>
                        <a:rPr lang="en-GB" sz="1600" kern="100" dirty="0">
                          <a:effectLst/>
                        </a:rPr>
                        <a:t>Juliet (student)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9095" marR="49095" marT="0" marB="0"/>
                </a:tc>
                <a:tc>
                  <a:txBody>
                    <a:bodyPr/>
                    <a:lstStyle/>
                    <a:p>
                      <a:pPr>
                        <a:lnSpc>
                          <a:spcPct val="150000"/>
                        </a:lnSpc>
                      </a:pPr>
                      <a:r>
                        <a:rPr lang="en-GB" sz="1600" kern="100" dirty="0">
                          <a:effectLst/>
                        </a:rPr>
                        <a:t>Charlotte (student)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9095" marR="49095" marT="0" marB="0"/>
                </a:tc>
                <a:tc>
                  <a:txBody>
                    <a:bodyPr/>
                    <a:lstStyle/>
                    <a:p>
                      <a:pPr>
                        <a:lnSpc>
                          <a:spcPct val="150000"/>
                        </a:lnSpc>
                      </a:pPr>
                      <a:r>
                        <a:rPr lang="en-GB" sz="1600" kern="100" dirty="0">
                          <a:effectLst/>
                        </a:rPr>
                        <a:t>Alice (pro)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9095" marR="49095" marT="0" marB="0"/>
                </a:tc>
                <a:extLst>
                  <a:ext uri="{0D108BD9-81ED-4DB2-BD59-A6C34878D82A}">
                    <a16:rowId xmlns:a16="http://schemas.microsoft.com/office/drawing/2014/main" val="2880421784"/>
                  </a:ext>
                </a:extLst>
              </a:tr>
              <a:tr h="3853691">
                <a:tc>
                  <a:txBody>
                    <a:bodyPr/>
                    <a:lstStyle/>
                    <a:p>
                      <a:pPr>
                        <a:lnSpc>
                          <a:spcPct val="150000"/>
                        </a:lnSpc>
                      </a:pPr>
                      <a:r>
                        <a:rPr lang="en-GB" sz="1600" kern="100">
                          <a:effectLst/>
                        </a:rPr>
                        <a:t>“But I think what I found was I did feel insecure because people who are learning jazz harmony and jazz theory to that level, their ability to improvise, and this, we're talking like jazzers.”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49095" marR="49095" marT="0" marB="0"/>
                </a:tc>
                <a:tc>
                  <a:txBody>
                    <a:bodyPr/>
                    <a:lstStyle/>
                    <a:p>
                      <a:pPr>
                        <a:lnSpc>
                          <a:spcPct val="150000"/>
                        </a:lnSpc>
                      </a:pPr>
                      <a:r>
                        <a:rPr lang="en-GB" sz="1600" kern="100">
                          <a:effectLst/>
                        </a:rPr>
                        <a:t>Like, I know I'm not very, like, musically inclined, I suppose. Like, I, I enjoy music, but I've not, like, learnt the piano and, like, done, like, instruments and stuff, so I don't really know how music works, like, technically. Like, where notes and stuff should go.</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49095" marR="49095" marT="0" marB="0"/>
                </a:tc>
                <a:tc>
                  <a:txBody>
                    <a:bodyPr/>
                    <a:lstStyle/>
                    <a:p>
                      <a:pPr>
                        <a:lnSpc>
                          <a:spcPct val="150000"/>
                        </a:lnSpc>
                      </a:pPr>
                      <a:r>
                        <a:rPr lang="en-GB" sz="1600" kern="100">
                          <a:effectLst/>
                        </a:rPr>
                        <a:t>sort of not knowing what I'm doing, even though it does come to me naturally in some way.</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49095" marR="49095" marT="0" marB="0"/>
                </a:tc>
                <a:tc>
                  <a:txBody>
                    <a:bodyPr/>
                    <a:lstStyle/>
                    <a:p>
                      <a:pPr>
                        <a:lnSpc>
                          <a:spcPct val="150000"/>
                        </a:lnSpc>
                      </a:pPr>
                      <a:r>
                        <a:rPr lang="en-GB" sz="1600" kern="100" dirty="0">
                          <a:effectLst/>
                        </a:rPr>
                        <a:t>I felt so ashamed of it, but I ... didn't </a:t>
                      </a:r>
                      <a:r>
                        <a:rPr lang="en-GB" sz="1600" kern="100" dirty="0" err="1">
                          <a:effectLst/>
                        </a:rPr>
                        <a:t>wanna</a:t>
                      </a:r>
                      <a:r>
                        <a:rPr lang="en-GB" sz="1600" kern="100" dirty="0">
                          <a:effectLst/>
                        </a:rPr>
                        <a:t> think about it, that I just didn't understand the harmony that went in with improvising</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9095" marR="49095" marT="0" marB="0"/>
                </a:tc>
                <a:extLst>
                  <a:ext uri="{0D108BD9-81ED-4DB2-BD59-A6C34878D82A}">
                    <a16:rowId xmlns:a16="http://schemas.microsoft.com/office/drawing/2014/main" val="926360070"/>
                  </a:ext>
                </a:extLst>
              </a:tr>
            </a:tbl>
          </a:graphicData>
        </a:graphic>
      </p:graphicFrame>
    </p:spTree>
    <p:extLst>
      <p:ext uri="{BB962C8B-B14F-4D97-AF65-F5344CB8AC3E}">
        <p14:creationId xmlns:p14="http://schemas.microsoft.com/office/powerpoint/2010/main" val="196250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1888A-E1E3-DC3C-9A77-EB8A44888EE7}"/>
              </a:ext>
            </a:extLst>
          </p:cNvPr>
          <p:cNvSpPr>
            <a:spLocks noGrp="1"/>
          </p:cNvSpPr>
          <p:nvPr>
            <p:ph type="title"/>
          </p:nvPr>
        </p:nvSpPr>
        <p:spPr/>
        <p:txBody>
          <a:bodyPr>
            <a:normAutofit/>
          </a:bodyPr>
          <a:lstStyle/>
          <a:p>
            <a:r>
              <a:rPr lang="en-US" dirty="0"/>
              <a:t>Gender and improvisation </a:t>
            </a:r>
          </a:p>
        </p:txBody>
      </p:sp>
      <p:graphicFrame>
        <p:nvGraphicFramePr>
          <p:cNvPr id="5" name="Content Placeholder 2">
            <a:extLst>
              <a:ext uri="{FF2B5EF4-FFF2-40B4-BE49-F238E27FC236}">
                <a16:creationId xmlns:a16="http://schemas.microsoft.com/office/drawing/2014/main" id="{7B2B01BA-B94E-C8CF-73E5-580A9FA70ED0}"/>
              </a:ext>
            </a:extLst>
          </p:cNvPr>
          <p:cNvGraphicFramePr>
            <a:graphicFrameLocks noGrp="1"/>
          </p:cNvGraphicFramePr>
          <p:nvPr>
            <p:ph idx="1"/>
            <p:extLst>
              <p:ext uri="{D42A27DB-BD31-4B8C-83A1-F6EECF244321}">
                <p14:modId xmlns:p14="http://schemas.microsoft.com/office/powerpoint/2010/main" val="2140814183"/>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943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5AF5-6E66-737D-4D2F-989B1FF0C0DD}"/>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Gender and improvisation </a:t>
            </a:r>
          </a:p>
        </p:txBody>
      </p:sp>
      <p:sp>
        <p:nvSpPr>
          <p:cNvPr id="6" name="Content Placeholder 5">
            <a:extLst>
              <a:ext uri="{FF2B5EF4-FFF2-40B4-BE49-F238E27FC236}">
                <a16:creationId xmlns:a16="http://schemas.microsoft.com/office/drawing/2014/main" id="{E1025B4F-4DB3-A15E-8F5D-4973ED0C34D9}"/>
              </a:ext>
            </a:extLst>
          </p:cNvPr>
          <p:cNvSpPr>
            <a:spLocks noGrp="1"/>
          </p:cNvSpPr>
          <p:nvPr>
            <p:ph idx="1"/>
          </p:nvPr>
        </p:nvSpPr>
        <p:spPr>
          <a:xfrm>
            <a:off x="6049182" y="802638"/>
            <a:ext cx="5408696" cy="5713776"/>
          </a:xfrm>
        </p:spPr>
        <p:txBody>
          <a:bodyPr numCol="2" anchor="ctr">
            <a:normAutofit/>
          </a:bodyPr>
          <a:lstStyle/>
          <a:p>
            <a:pPr marL="0" indent="0">
              <a:buNone/>
            </a:pPr>
            <a:r>
              <a:rPr lang="en-GB" sz="2800" b="1" kern="100" dirty="0">
                <a:solidFill>
                  <a:schemeClr val="bg1"/>
                </a:solidFill>
                <a:effectLst/>
                <a:ea typeface="Aptos" panose="020B0004020202020204" pitchFamily="34" charset="0"/>
                <a:cs typeface="Times New Roman" panose="02020603050405020304" pitchFamily="18" charset="0"/>
              </a:rPr>
              <a:t>Freya:</a:t>
            </a:r>
            <a:r>
              <a:rPr lang="en-GB" sz="2800" kern="100" dirty="0">
                <a:solidFill>
                  <a:schemeClr val="bg1"/>
                </a:solidFill>
                <a:effectLst/>
                <a:ea typeface="Aptos" panose="020B0004020202020204" pitchFamily="34" charset="0"/>
                <a:cs typeface="Times New Roman" panose="02020603050405020304" pitchFamily="18" charset="0"/>
              </a:rPr>
              <a:t> It's [improvisation as an act] making music people might not like. It's taking risks.</a:t>
            </a:r>
            <a:r>
              <a:rPr lang="en-GB" sz="2800" b="1" kern="100" dirty="0">
                <a:solidFill>
                  <a:schemeClr val="bg1"/>
                </a:solidFill>
                <a:effectLst/>
                <a:ea typeface="Aptos" panose="020B0004020202020204" pitchFamily="34" charset="0"/>
                <a:cs typeface="Times New Roman" panose="02020603050405020304" pitchFamily="18" charset="0"/>
              </a:rPr>
              <a:t> </a:t>
            </a:r>
            <a:r>
              <a:rPr lang="en-GB" sz="2800" kern="100" dirty="0">
                <a:solidFill>
                  <a:schemeClr val="bg1"/>
                </a:solidFill>
                <a:effectLst/>
                <a:ea typeface="Aptos" panose="020B0004020202020204" pitchFamily="34" charset="0"/>
                <a:cs typeface="Times New Roman" panose="02020603050405020304" pitchFamily="18" charset="0"/>
              </a:rPr>
              <a:t>It's being uncomfortable. Um, it's being brave. It's being skilled. All those things are not feminine traits.</a:t>
            </a:r>
          </a:p>
          <a:p>
            <a:pPr marL="0" indent="0">
              <a:buNone/>
            </a:pPr>
            <a:r>
              <a:rPr lang="en-GB" sz="2800" b="1" kern="100" dirty="0">
                <a:solidFill>
                  <a:schemeClr val="bg1"/>
                </a:solidFill>
                <a:effectLst/>
                <a:ea typeface="Aptos" panose="020B0004020202020204" pitchFamily="34" charset="0"/>
                <a:cs typeface="Times New Roman" panose="02020603050405020304" pitchFamily="18" charset="0"/>
              </a:rPr>
              <a:t>Meg</a:t>
            </a:r>
            <a:r>
              <a:rPr lang="en-GB" sz="2800" kern="100" dirty="0">
                <a:solidFill>
                  <a:schemeClr val="bg1"/>
                </a:solidFill>
                <a:effectLst/>
                <a:ea typeface="Aptos" panose="020B0004020202020204" pitchFamily="34" charset="0"/>
                <a:cs typeface="Times New Roman" panose="02020603050405020304" pitchFamily="18" charset="0"/>
              </a:rPr>
              <a:t>: Yeah.</a:t>
            </a:r>
          </a:p>
          <a:p>
            <a:pPr marL="0" indent="0">
              <a:buNone/>
            </a:pPr>
            <a:r>
              <a:rPr lang="en-GB" sz="2800" b="1" kern="100" dirty="0">
                <a:solidFill>
                  <a:schemeClr val="bg1"/>
                </a:solidFill>
                <a:effectLst/>
                <a:ea typeface="Aptos" panose="020B0004020202020204" pitchFamily="34" charset="0"/>
                <a:cs typeface="Times New Roman" panose="02020603050405020304" pitchFamily="18" charset="0"/>
              </a:rPr>
              <a:t>Freya:</a:t>
            </a:r>
            <a:r>
              <a:rPr lang="en-GB" sz="2800" kern="100" dirty="0">
                <a:solidFill>
                  <a:schemeClr val="bg1"/>
                </a:solidFill>
                <a:effectLst/>
                <a:ea typeface="Aptos" panose="020B0004020202020204" pitchFamily="34" charset="0"/>
                <a:cs typeface="Times New Roman" panose="02020603050405020304" pitchFamily="18" charset="0"/>
              </a:rPr>
              <a:t> Brave and </a:t>
            </a:r>
            <a:r>
              <a:rPr lang="en-GB" sz="2800" i="1" kern="100" dirty="0">
                <a:solidFill>
                  <a:schemeClr val="bg1"/>
                </a:solidFill>
                <a:effectLst/>
                <a:ea typeface="Aptos" panose="020B0004020202020204" pitchFamily="34" charset="0"/>
                <a:cs typeface="Times New Roman" panose="02020603050405020304" pitchFamily="18" charset="0"/>
              </a:rPr>
              <a:t>skilled</a:t>
            </a:r>
            <a:r>
              <a:rPr lang="en-GB" sz="2800" kern="100" dirty="0">
                <a:solidFill>
                  <a:schemeClr val="bg1"/>
                </a:solidFill>
                <a:effectLst/>
                <a:ea typeface="Aptos" panose="020B0004020202020204" pitchFamily="34" charset="0"/>
                <a:cs typeface="Times New Roman" panose="02020603050405020304" pitchFamily="18" charset="0"/>
              </a:rPr>
              <a:t>.</a:t>
            </a:r>
          </a:p>
          <a:p>
            <a:pPr marL="0" indent="0">
              <a:buNone/>
            </a:pPr>
            <a:r>
              <a:rPr lang="en-GB" sz="2800" b="1" kern="100" dirty="0">
                <a:solidFill>
                  <a:schemeClr val="bg1"/>
                </a:solidFill>
                <a:effectLst/>
                <a:ea typeface="Aptos" panose="020B0004020202020204" pitchFamily="34" charset="0"/>
                <a:cs typeface="Times New Roman" panose="02020603050405020304" pitchFamily="18" charset="0"/>
              </a:rPr>
              <a:t>Freya:</a:t>
            </a:r>
            <a:r>
              <a:rPr lang="en-GB" sz="2800" kern="100" dirty="0">
                <a:solidFill>
                  <a:schemeClr val="bg1"/>
                </a:solidFill>
                <a:effectLst/>
                <a:ea typeface="Aptos" panose="020B0004020202020204" pitchFamily="34" charset="0"/>
                <a:cs typeface="Times New Roman" panose="02020603050405020304" pitchFamily="18" charset="0"/>
              </a:rPr>
              <a:t> A skilled woman is like not something I ever heard</a:t>
            </a:r>
            <a:r>
              <a:rPr lang="en-GB" sz="2800" dirty="0">
                <a:solidFill>
                  <a:schemeClr val="bg1"/>
                </a:solidFill>
                <a:effectLst/>
                <a:ea typeface="Aptos" panose="020B0004020202020204" pitchFamily="34" charset="0"/>
              </a:rPr>
              <a:t>... growing up, you know?</a:t>
            </a:r>
            <a:endParaRPr lang="en-US" sz="2800" dirty="0">
              <a:solidFill>
                <a:schemeClr val="bg1"/>
              </a:solidFill>
            </a:endParaRPr>
          </a:p>
        </p:txBody>
      </p:sp>
    </p:spTree>
    <p:extLst>
      <p:ext uri="{BB962C8B-B14F-4D97-AF65-F5344CB8AC3E}">
        <p14:creationId xmlns:p14="http://schemas.microsoft.com/office/powerpoint/2010/main" val="2164932137"/>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39A5E-1FAF-DB3A-C83C-AB8366F78E7F}"/>
              </a:ext>
            </a:extLst>
          </p:cNvPr>
          <p:cNvSpPr>
            <a:spLocks noGrp="1"/>
          </p:cNvSpPr>
          <p:nvPr>
            <p:ph type="title"/>
          </p:nvPr>
        </p:nvSpPr>
        <p:spPr>
          <a:xfrm>
            <a:off x="2231136" y="467418"/>
            <a:ext cx="7729728" cy="1188720"/>
          </a:xfrm>
          <a:solidFill>
            <a:srgbClr val="FFFFFF"/>
          </a:solidFill>
        </p:spPr>
        <p:txBody>
          <a:bodyPr>
            <a:normAutofit/>
          </a:bodyPr>
          <a:lstStyle/>
          <a:p>
            <a:r>
              <a:rPr lang="en-US" dirty="0"/>
              <a:t>Gender and improvisation</a:t>
            </a:r>
          </a:p>
        </p:txBody>
      </p:sp>
      <p:sp>
        <p:nvSpPr>
          <p:cNvPr id="3" name="Content Placeholder 2">
            <a:extLst>
              <a:ext uri="{FF2B5EF4-FFF2-40B4-BE49-F238E27FC236}">
                <a16:creationId xmlns:a16="http://schemas.microsoft.com/office/drawing/2014/main" id="{AB7838BE-1C1A-8475-EC5D-654887AEC5DE}"/>
              </a:ext>
            </a:extLst>
          </p:cNvPr>
          <p:cNvSpPr>
            <a:spLocks noGrp="1"/>
          </p:cNvSpPr>
          <p:nvPr>
            <p:ph idx="1"/>
          </p:nvPr>
        </p:nvSpPr>
        <p:spPr>
          <a:xfrm>
            <a:off x="1706062" y="2291262"/>
            <a:ext cx="8779512" cy="2879256"/>
          </a:xfrm>
        </p:spPr>
        <p:txBody>
          <a:bodyPr>
            <a:normAutofit lnSpcReduction="10000"/>
          </a:bodyPr>
          <a:lstStyle/>
          <a:p>
            <a:pPr marL="0" indent="0">
              <a:buNone/>
            </a:pPr>
            <a:r>
              <a:rPr lang="en-GB" sz="2400" b="1" kern="100" dirty="0">
                <a:solidFill>
                  <a:srgbClr val="404040"/>
                </a:solidFill>
                <a:effectLst/>
                <a:ea typeface="Aptos" panose="020B0004020202020204" pitchFamily="34" charset="0"/>
                <a:cs typeface="Times New Roman" panose="02020603050405020304" pitchFamily="18" charset="0"/>
              </a:rPr>
              <a:t>Me</a:t>
            </a:r>
            <a:r>
              <a:rPr lang="en-GB" sz="2400" kern="100" dirty="0">
                <a:solidFill>
                  <a:srgbClr val="404040"/>
                </a:solidFill>
                <a:effectLst/>
                <a:ea typeface="Aptos" panose="020B0004020202020204" pitchFamily="34" charset="0"/>
                <a:cs typeface="Times New Roman" panose="02020603050405020304" pitchFamily="18" charset="0"/>
              </a:rPr>
              <a:t>g: When you think about improvising moving forward, is there a way or a style or something that you find exciting?</a:t>
            </a:r>
          </a:p>
          <a:p>
            <a:pPr marL="0" indent="0">
              <a:buNone/>
            </a:pPr>
            <a:endParaRPr lang="en-GB" sz="2400" kern="100" dirty="0">
              <a:solidFill>
                <a:srgbClr val="404040"/>
              </a:solidFill>
              <a:effectLst/>
              <a:ea typeface="Aptos" panose="020B0004020202020204" pitchFamily="34" charset="0"/>
              <a:cs typeface="Times New Roman" panose="02020603050405020304" pitchFamily="18" charset="0"/>
            </a:endParaRPr>
          </a:p>
          <a:p>
            <a:pPr marL="0" indent="0">
              <a:buNone/>
            </a:pPr>
            <a:r>
              <a:rPr lang="en-GB" sz="2400" b="1" kern="100" dirty="0">
                <a:solidFill>
                  <a:srgbClr val="404040"/>
                </a:solidFill>
                <a:effectLst/>
                <a:ea typeface="Aptos" panose="020B0004020202020204" pitchFamily="34" charset="0"/>
                <a:cs typeface="Times New Roman" panose="02020603050405020304" pitchFamily="18" charset="0"/>
              </a:rPr>
              <a:t>Charlotte</a:t>
            </a:r>
            <a:r>
              <a:rPr lang="en-GB" sz="2400" kern="100" dirty="0">
                <a:solidFill>
                  <a:srgbClr val="404040"/>
                </a:solidFill>
                <a:effectLst/>
                <a:ea typeface="Aptos" panose="020B0004020202020204" pitchFamily="34" charset="0"/>
                <a:cs typeface="Times New Roman" panose="02020603050405020304" pitchFamily="18" charset="0"/>
              </a:rPr>
              <a:t>: Definitely more fast-paced. Like, um, something that really shows off vocal agility...um, excites me … and makes me feel that, well, it's not impressive, but to a non-musician, that sounds more impressive than... you know, a, a slow </a:t>
            </a:r>
            <a:r>
              <a:rPr lang="en-GB" sz="2400" kern="100" dirty="0" err="1">
                <a:solidFill>
                  <a:srgbClr val="404040"/>
                </a:solidFill>
                <a:effectLst/>
                <a:ea typeface="Aptos" panose="020B0004020202020204" pitchFamily="34" charset="0"/>
                <a:cs typeface="Times New Roman" panose="02020603050405020304" pitchFamily="18" charset="0"/>
              </a:rPr>
              <a:t>ballady</a:t>
            </a:r>
            <a:r>
              <a:rPr lang="en-GB" sz="2400" kern="100" dirty="0">
                <a:solidFill>
                  <a:srgbClr val="404040"/>
                </a:solidFill>
                <a:effectLst/>
                <a:ea typeface="Aptos" panose="020B0004020202020204" pitchFamily="34" charset="0"/>
                <a:cs typeface="Times New Roman" panose="02020603050405020304" pitchFamily="18" charset="0"/>
              </a:rPr>
              <a:t> sort of thing.</a:t>
            </a:r>
          </a:p>
          <a:p>
            <a:pPr marL="0" indent="0">
              <a:buNone/>
            </a:pPr>
            <a:endParaRPr lang="en-US" dirty="0">
              <a:solidFill>
                <a:srgbClr val="404040"/>
              </a:solidFill>
            </a:endParaRPr>
          </a:p>
        </p:txBody>
      </p:sp>
    </p:spTree>
    <p:extLst>
      <p:ext uri="{BB962C8B-B14F-4D97-AF65-F5344CB8AC3E}">
        <p14:creationId xmlns:p14="http://schemas.microsoft.com/office/powerpoint/2010/main" val="433236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51D1D-F5A6-F95D-CE92-5BA8616008E2}"/>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References </a:t>
            </a:r>
          </a:p>
        </p:txBody>
      </p:sp>
      <p:sp>
        <p:nvSpPr>
          <p:cNvPr id="3" name="Content Placeholder 2">
            <a:extLst>
              <a:ext uri="{FF2B5EF4-FFF2-40B4-BE49-F238E27FC236}">
                <a16:creationId xmlns:a16="http://schemas.microsoft.com/office/drawing/2014/main" id="{51152C0A-E078-D8F3-B948-0EC2EAB9B253}"/>
              </a:ext>
            </a:extLst>
          </p:cNvPr>
          <p:cNvSpPr>
            <a:spLocks noGrp="1"/>
          </p:cNvSpPr>
          <p:nvPr>
            <p:ph idx="1"/>
          </p:nvPr>
        </p:nvSpPr>
        <p:spPr>
          <a:xfrm>
            <a:off x="6049182" y="802638"/>
            <a:ext cx="5408696" cy="5252722"/>
          </a:xfrm>
        </p:spPr>
        <p:txBody>
          <a:bodyPr anchor="ctr">
            <a:normAutofit/>
          </a:bodyPr>
          <a:lstStyle/>
          <a:p>
            <a:pPr rtl="0">
              <a:lnSpc>
                <a:spcPct val="90000"/>
              </a:lnSpc>
              <a:buFont typeface="Arial" panose="020B0604020202020204" pitchFamily="34" charset="0"/>
              <a:buChar char="•"/>
            </a:pPr>
            <a:r>
              <a:rPr lang="en-GB" sz="900">
                <a:solidFill>
                  <a:schemeClr val="bg1"/>
                </a:solidFill>
              </a:rPr>
              <a:t>Alsaigh, R. &amp; Coyne, I. (2021) 'Doing a Hermeneutic Phenomenology Research Underpinned by Gadamer's Philosophy: A Framework to Facilitate Data Analysis'.</a:t>
            </a:r>
          </a:p>
          <a:p>
            <a:pPr rtl="0">
              <a:lnSpc>
                <a:spcPct val="90000"/>
              </a:lnSpc>
              <a:buFont typeface="Arial" panose="020B0604020202020204" pitchFamily="34" charset="0"/>
              <a:buChar char="•"/>
            </a:pPr>
            <a:r>
              <a:rPr lang="en-GB" sz="900">
                <a:solidFill>
                  <a:schemeClr val="bg1"/>
                </a:solidFill>
              </a:rPr>
              <a:t>Austin, D. (2016) 'Vocal Psychotherapy: Discovering Yourself through the Voice'. In: J. Edwards, ed. </a:t>
            </a:r>
            <a:r>
              <a:rPr lang="en-GB" sz="900" i="1">
                <a:solidFill>
                  <a:schemeClr val="bg1"/>
                </a:solidFill>
              </a:rPr>
              <a:t>The Oxford Handbook of Music Therapy</a:t>
            </a:r>
            <a:r>
              <a:rPr lang="en-GB" sz="900">
                <a:solidFill>
                  <a:schemeClr val="bg1"/>
                </a:solidFill>
              </a:rPr>
              <a:t>. Oxford: OUP.</a:t>
            </a:r>
          </a:p>
          <a:p>
            <a:pPr rtl="0">
              <a:lnSpc>
                <a:spcPct val="90000"/>
              </a:lnSpc>
              <a:buFont typeface="Arial" panose="020B0604020202020204" pitchFamily="34" charset="0"/>
              <a:buChar char="•"/>
            </a:pPr>
            <a:r>
              <a:rPr lang="en-GB" sz="900">
                <a:solidFill>
                  <a:schemeClr val="bg1"/>
                </a:solidFill>
              </a:rPr>
              <a:t>Boell, S. &amp; Cecez-Kecmanovic, D. (2010) 'Literature Reviews and the Hermeneutic Circle'. </a:t>
            </a:r>
            <a:r>
              <a:rPr lang="en-GB" sz="900" i="1">
                <a:solidFill>
                  <a:schemeClr val="bg1"/>
                </a:solidFill>
              </a:rPr>
              <a:t>Australian Academic and Research Libraries</a:t>
            </a:r>
            <a:r>
              <a:rPr lang="en-GB" sz="900">
                <a:solidFill>
                  <a:schemeClr val="bg1"/>
                </a:solidFill>
              </a:rPr>
              <a:t>, 41(2), pp. 129–144.</a:t>
            </a:r>
          </a:p>
          <a:p>
            <a:pPr rtl="0">
              <a:lnSpc>
                <a:spcPct val="90000"/>
              </a:lnSpc>
              <a:buFont typeface="Arial" panose="020B0604020202020204" pitchFamily="34" charset="0"/>
              <a:buChar char="•"/>
            </a:pPr>
            <a:r>
              <a:rPr lang="en-GB" sz="900">
                <a:solidFill>
                  <a:schemeClr val="bg1"/>
                </a:solidFill>
              </a:rPr>
              <a:t>Braun, V. &amp; Clarke, V. (2006) 'Using Thematic Analysis in Psychology'. </a:t>
            </a:r>
            <a:r>
              <a:rPr lang="en-GB" sz="900" i="1">
                <a:solidFill>
                  <a:schemeClr val="bg1"/>
                </a:solidFill>
              </a:rPr>
              <a:t>Qualitative Research in Psychology</a:t>
            </a:r>
            <a:r>
              <a:rPr lang="en-GB" sz="900">
                <a:solidFill>
                  <a:schemeClr val="bg1"/>
                </a:solidFill>
              </a:rPr>
              <a:t>, 3(2), pp. 77–101.</a:t>
            </a:r>
          </a:p>
          <a:p>
            <a:pPr rtl="0">
              <a:lnSpc>
                <a:spcPct val="90000"/>
              </a:lnSpc>
              <a:buFont typeface="Arial" panose="020B0604020202020204" pitchFamily="34" charset="0"/>
              <a:buChar char="•"/>
            </a:pPr>
            <a:r>
              <a:rPr lang="en-GB" sz="900">
                <a:solidFill>
                  <a:schemeClr val="bg1"/>
                </a:solidFill>
              </a:rPr>
              <a:t>Choukas-Bradley, S., Roberts, S., Maheux, A. &amp; Nesi, J. (2022) 'The Perfect Storm: A Developmental-Sociocultural Framework for the Role of Social Media in Adolescent Girls' Body Image Concerns and Mental Health'. </a:t>
            </a:r>
            <a:r>
              <a:rPr lang="en-GB" sz="900" i="1">
                <a:solidFill>
                  <a:schemeClr val="bg1"/>
                </a:solidFill>
              </a:rPr>
              <a:t>Clinical Child and Family Psychology Review</a:t>
            </a:r>
            <a:r>
              <a:rPr lang="en-GB" sz="900">
                <a:solidFill>
                  <a:schemeClr val="bg1"/>
                </a:solidFill>
              </a:rPr>
              <a:t>, 25, pp. 681–701.</a:t>
            </a:r>
          </a:p>
          <a:p>
            <a:pPr rtl="0">
              <a:lnSpc>
                <a:spcPct val="90000"/>
              </a:lnSpc>
              <a:buFont typeface="Arial" panose="020B0604020202020204" pitchFamily="34" charset="0"/>
              <a:buChar char="•"/>
            </a:pPr>
            <a:r>
              <a:rPr lang="en-GB" sz="900">
                <a:solidFill>
                  <a:schemeClr val="bg1"/>
                </a:solidFill>
              </a:rPr>
              <a:t>Easterby-Smith, M. (2012) </a:t>
            </a:r>
            <a:r>
              <a:rPr lang="en-GB" sz="900" i="1">
                <a:solidFill>
                  <a:schemeClr val="bg1"/>
                </a:solidFill>
              </a:rPr>
              <a:t>Management Research</a:t>
            </a:r>
            <a:r>
              <a:rPr lang="en-GB" sz="900">
                <a:solidFill>
                  <a:schemeClr val="bg1"/>
                </a:solidFill>
              </a:rPr>
              <a:t>. 4th ed. Los Angeles: Sage.</a:t>
            </a:r>
          </a:p>
          <a:p>
            <a:pPr rtl="0">
              <a:lnSpc>
                <a:spcPct val="90000"/>
              </a:lnSpc>
              <a:buFont typeface="Arial" panose="020B0604020202020204" pitchFamily="34" charset="0"/>
              <a:buChar char="•"/>
            </a:pPr>
            <a:r>
              <a:rPr lang="en-GB" sz="900">
                <a:solidFill>
                  <a:schemeClr val="bg1"/>
                </a:solidFill>
              </a:rPr>
              <a:t>DiPiero, D. (2023) 'Boston University's Institutional Repository'. </a:t>
            </a:r>
            <a:r>
              <a:rPr lang="en-GB" sz="900" i="1">
                <a:solidFill>
                  <a:schemeClr val="bg1"/>
                </a:solidFill>
              </a:rPr>
              <a:t>Jazz and Culture</a:t>
            </a:r>
            <a:r>
              <a:rPr lang="en-GB" sz="900">
                <a:solidFill>
                  <a:schemeClr val="bg1"/>
                </a:solidFill>
              </a:rPr>
              <a:t>, 6(1), pp. 52–77.</a:t>
            </a:r>
          </a:p>
          <a:p>
            <a:pPr>
              <a:lnSpc>
                <a:spcPct val="90000"/>
              </a:lnSpc>
            </a:pPr>
            <a:r>
              <a:rPr lang="en-GB" sz="900">
                <a:solidFill>
                  <a:schemeClr val="bg1"/>
                </a:solidFill>
              </a:rPr>
              <a:t>Gadamer, H. (1975) </a:t>
            </a:r>
            <a:r>
              <a:rPr lang="en-GB" sz="900" i="1">
                <a:solidFill>
                  <a:schemeClr val="bg1"/>
                </a:solidFill>
              </a:rPr>
              <a:t>Truth and Method</a:t>
            </a:r>
            <a:r>
              <a:rPr lang="en-GB" sz="900">
                <a:solidFill>
                  <a:schemeClr val="bg1"/>
                </a:solidFill>
              </a:rPr>
              <a:t>. London: Sheed and Ward.</a:t>
            </a:r>
          </a:p>
          <a:p>
            <a:pPr rtl="0">
              <a:lnSpc>
                <a:spcPct val="90000"/>
              </a:lnSpc>
              <a:buFont typeface="Arial" panose="020B0604020202020204" pitchFamily="34" charset="0"/>
              <a:buChar char="•"/>
            </a:pPr>
            <a:r>
              <a:rPr lang="en-GB" sz="900">
                <a:solidFill>
                  <a:schemeClr val="bg1"/>
                </a:solidFill>
              </a:rPr>
              <a:t>Gordon, E. (1999) 'All About Audiation and Music Aptitudes'. </a:t>
            </a:r>
            <a:r>
              <a:rPr lang="en-GB" sz="900" i="1">
                <a:solidFill>
                  <a:schemeClr val="bg1"/>
                </a:solidFill>
              </a:rPr>
              <a:t>Music Educators Journal</a:t>
            </a:r>
            <a:r>
              <a:rPr lang="en-GB" sz="900">
                <a:solidFill>
                  <a:schemeClr val="bg1"/>
                </a:solidFill>
              </a:rPr>
              <a:t>, 86(2), pp. 41–44.</a:t>
            </a:r>
          </a:p>
          <a:p>
            <a:pPr rtl="0">
              <a:lnSpc>
                <a:spcPct val="90000"/>
              </a:lnSpc>
              <a:buFont typeface="Arial" panose="020B0604020202020204" pitchFamily="34" charset="0"/>
              <a:buChar char="•"/>
            </a:pPr>
            <a:r>
              <a:rPr lang="en-GB" sz="900">
                <a:solidFill>
                  <a:schemeClr val="bg1"/>
                </a:solidFill>
              </a:rPr>
              <a:t>Gordon, E. (2007) </a:t>
            </a:r>
            <a:r>
              <a:rPr lang="en-GB" sz="900" i="1">
                <a:solidFill>
                  <a:schemeClr val="bg1"/>
                </a:solidFill>
              </a:rPr>
              <a:t>Learning Sequences in Music</a:t>
            </a:r>
            <a:r>
              <a:rPr lang="en-GB" sz="900">
                <a:solidFill>
                  <a:schemeClr val="bg1"/>
                </a:solidFill>
              </a:rPr>
              <a:t>. 7th ed. Chicago: GIA Publications.</a:t>
            </a:r>
          </a:p>
          <a:p>
            <a:pPr rtl="0">
              <a:lnSpc>
                <a:spcPct val="90000"/>
              </a:lnSpc>
              <a:buFont typeface="Arial" panose="020B0604020202020204" pitchFamily="34" charset="0"/>
              <a:buChar char="•"/>
            </a:pPr>
            <a:r>
              <a:rPr lang="en-GB" sz="900">
                <a:solidFill>
                  <a:schemeClr val="bg1"/>
                </a:solidFill>
              </a:rPr>
              <a:t>Heasman-Cossins, C., Winter, D. &amp; Juncos, D. (2025) 'Using Vocal Improvisation Within the Vocal Coaching Studio to Mitigate Music Performance Anxiety: An Exploratory Study of Three Cases'. </a:t>
            </a:r>
            <a:r>
              <a:rPr lang="en-GB" sz="900" i="1">
                <a:solidFill>
                  <a:schemeClr val="bg1"/>
                </a:solidFill>
              </a:rPr>
              <a:t>Society for Education, Music, and Psychology Research</a:t>
            </a:r>
            <a:r>
              <a:rPr lang="en-GB" sz="900">
                <a:solidFill>
                  <a:schemeClr val="bg1"/>
                </a:solidFill>
              </a:rPr>
              <a:t>, 8, pp. 1–19.</a:t>
            </a:r>
          </a:p>
          <a:p>
            <a:pPr rtl="0">
              <a:lnSpc>
                <a:spcPct val="90000"/>
              </a:lnSpc>
              <a:buFont typeface="Arial" panose="020B0604020202020204" pitchFamily="34" charset="0"/>
              <a:buChar char="•"/>
            </a:pPr>
            <a:r>
              <a:rPr lang="en-GB" sz="900">
                <a:solidFill>
                  <a:schemeClr val="bg1"/>
                </a:solidFill>
              </a:rPr>
              <a:t>Landau, A. &amp; Limb, C. (2017) 'The Neuroscience of Improvisation'. </a:t>
            </a:r>
            <a:r>
              <a:rPr lang="en-GB" sz="900" i="1">
                <a:solidFill>
                  <a:schemeClr val="bg1"/>
                </a:solidFill>
              </a:rPr>
              <a:t>Music Educators Journal</a:t>
            </a:r>
            <a:r>
              <a:rPr lang="en-GB" sz="900">
                <a:solidFill>
                  <a:schemeClr val="bg1"/>
                </a:solidFill>
              </a:rPr>
              <a:t>, 103(3). </a:t>
            </a:r>
            <a:r>
              <a:rPr lang="en-GB" sz="900">
                <a:solidFill>
                  <a:schemeClr val="bg1"/>
                </a:solidFill>
                <a:hlinkClick r:id="rId2"/>
              </a:rPr>
              <a:t>https://doi.org/10.1177/0027432116687373</a:t>
            </a:r>
            <a:endParaRPr lang="en-GB" sz="900">
              <a:solidFill>
                <a:schemeClr val="bg1"/>
              </a:solidFill>
            </a:endParaRPr>
          </a:p>
          <a:p>
            <a:pPr rtl="0">
              <a:lnSpc>
                <a:spcPct val="90000"/>
              </a:lnSpc>
              <a:buFont typeface="Arial" panose="020B0604020202020204" pitchFamily="34" charset="0"/>
              <a:buChar char="•"/>
            </a:pPr>
            <a:r>
              <a:rPr lang="en-GB" sz="900">
                <a:solidFill>
                  <a:schemeClr val="bg1"/>
                </a:solidFill>
              </a:rPr>
              <a:t>Limb, C. &amp; Braun, A. (2008) 'Neural Substrates of Spontaneous Music Performance: An fMRI Study of Jazz Improvisation'. </a:t>
            </a:r>
            <a:r>
              <a:rPr lang="en-GB" sz="900" i="1">
                <a:solidFill>
                  <a:schemeClr val="bg1"/>
                </a:solidFill>
              </a:rPr>
              <a:t>PLoS ONE</a:t>
            </a:r>
            <a:r>
              <a:rPr lang="en-GB" sz="900">
                <a:solidFill>
                  <a:schemeClr val="bg1"/>
                </a:solidFill>
              </a:rPr>
              <a:t>, 3(2), pp. 1–9.</a:t>
            </a:r>
          </a:p>
          <a:p>
            <a:pPr rtl="0">
              <a:lnSpc>
                <a:spcPct val="90000"/>
              </a:lnSpc>
              <a:buFont typeface="Arial" panose="020B0604020202020204" pitchFamily="34" charset="0"/>
              <a:buChar char="•"/>
            </a:pPr>
            <a:r>
              <a:rPr lang="en-GB" sz="900">
                <a:solidFill>
                  <a:schemeClr val="bg1"/>
                </a:solidFill>
              </a:rPr>
              <a:t>Mathew, S. et al. (2004) 'Dorsolateral Prefrontal Cortical Pathology in Generalized Anxiety Disorder: A Proton Magnetic Resonance Spectroscopic Imaging Study'. </a:t>
            </a:r>
            <a:r>
              <a:rPr lang="en-GB" sz="900" i="1">
                <a:solidFill>
                  <a:schemeClr val="bg1"/>
                </a:solidFill>
              </a:rPr>
              <a:t>American Journal of Psychiatry</a:t>
            </a:r>
            <a:r>
              <a:rPr lang="en-GB" sz="900">
                <a:solidFill>
                  <a:schemeClr val="bg1"/>
                </a:solidFill>
              </a:rPr>
              <a:t>, 161, pp. 1119–1121.</a:t>
            </a:r>
          </a:p>
          <a:p>
            <a:pPr marL="0" indent="0">
              <a:lnSpc>
                <a:spcPct val="90000"/>
              </a:lnSpc>
              <a:buNone/>
            </a:pPr>
            <a:endParaRPr lang="en-US" sz="900">
              <a:solidFill>
                <a:schemeClr val="bg1"/>
              </a:solidFill>
            </a:endParaRPr>
          </a:p>
        </p:txBody>
      </p:sp>
    </p:spTree>
    <p:extLst>
      <p:ext uri="{BB962C8B-B14F-4D97-AF65-F5344CB8AC3E}">
        <p14:creationId xmlns:p14="http://schemas.microsoft.com/office/powerpoint/2010/main" val="246273666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6581-2C1D-B691-8AD9-BB0F522EF216}"/>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References</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E7553C-394B-EE51-D536-93BEE12FFD82}"/>
              </a:ext>
            </a:extLst>
          </p:cNvPr>
          <p:cNvSpPr>
            <a:spLocks noGrp="1"/>
          </p:cNvSpPr>
          <p:nvPr>
            <p:ph idx="1"/>
          </p:nvPr>
        </p:nvSpPr>
        <p:spPr>
          <a:xfrm>
            <a:off x="6049182" y="802638"/>
            <a:ext cx="5408696" cy="5252722"/>
          </a:xfrm>
        </p:spPr>
        <p:txBody>
          <a:bodyPr anchor="ctr">
            <a:normAutofit/>
          </a:bodyPr>
          <a:lstStyle/>
          <a:p>
            <a:pPr rtl="0">
              <a:lnSpc>
                <a:spcPct val="90000"/>
              </a:lnSpc>
              <a:buFont typeface="Arial" panose="020B0604020202020204" pitchFamily="34" charset="0"/>
              <a:buChar char="•"/>
            </a:pPr>
            <a:r>
              <a:rPr lang="en-GB" sz="900">
                <a:solidFill>
                  <a:schemeClr val="bg1"/>
                </a:solidFill>
              </a:rPr>
              <a:t>Matai, R. &amp; Phillips, K. (2023) 'Critical Thinking in Musicians' Health Education. Findings From Four Workshops with Experts (Part 1)'. </a:t>
            </a:r>
            <a:r>
              <a:rPr lang="en-GB" sz="900" i="1">
                <a:solidFill>
                  <a:schemeClr val="bg1"/>
                </a:solidFill>
              </a:rPr>
              <a:t>Health Promotion International</a:t>
            </a:r>
            <a:r>
              <a:rPr lang="en-GB" sz="900">
                <a:solidFill>
                  <a:schemeClr val="bg1"/>
                </a:solidFill>
              </a:rPr>
              <a:t>, 38(2). doi: 10.1093/heapro/daac187</a:t>
            </a:r>
          </a:p>
          <a:p>
            <a:pPr rtl="0">
              <a:lnSpc>
                <a:spcPct val="90000"/>
              </a:lnSpc>
              <a:buFont typeface="Arial" panose="020B0604020202020204" pitchFamily="34" charset="0"/>
              <a:buChar char="•"/>
            </a:pPr>
            <a:r>
              <a:rPr lang="en-GB" sz="900">
                <a:solidFill>
                  <a:schemeClr val="bg1"/>
                </a:solidFill>
              </a:rPr>
              <a:t>Moreno-Gutiérrez, J. et al. (2023) 'Impact of Music Performance Anxiety on Cardiovascular Blood Pressure Responses, Autonomic Tone and Baroreceptor Sensitivity to a Western Classical Music Piano-Concert'. </a:t>
            </a:r>
            <a:r>
              <a:rPr lang="en-GB" sz="900" i="1">
                <a:solidFill>
                  <a:schemeClr val="bg1"/>
                </a:solidFill>
              </a:rPr>
              <a:t>Frontiers in Neuroscience</a:t>
            </a:r>
            <a:r>
              <a:rPr lang="en-GB" sz="900">
                <a:solidFill>
                  <a:schemeClr val="bg1"/>
                </a:solidFill>
              </a:rPr>
              <a:t>. doi: 10.3389/fnins.2023.1213117</a:t>
            </a:r>
          </a:p>
          <a:p>
            <a:pPr rtl="0">
              <a:lnSpc>
                <a:spcPct val="90000"/>
              </a:lnSpc>
              <a:buFont typeface="Arial" panose="020B0604020202020204" pitchFamily="34" charset="0"/>
              <a:buChar char="•"/>
            </a:pPr>
            <a:r>
              <a:rPr lang="en-GB" sz="900">
                <a:solidFill>
                  <a:schemeClr val="bg1"/>
                </a:solidFill>
              </a:rPr>
              <a:t>Mounce, H. (1997) 'Philosophy, Solipsism and Thought'. </a:t>
            </a:r>
            <a:r>
              <a:rPr lang="en-GB" sz="900" i="1">
                <a:solidFill>
                  <a:schemeClr val="bg1"/>
                </a:solidFill>
              </a:rPr>
              <a:t>The Philosophical Quarterly</a:t>
            </a:r>
            <a:r>
              <a:rPr lang="en-GB" sz="900">
                <a:solidFill>
                  <a:schemeClr val="bg1"/>
                </a:solidFill>
              </a:rPr>
              <a:t>, 47(186), pp. 1–18.</a:t>
            </a:r>
          </a:p>
          <a:p>
            <a:pPr rtl="0">
              <a:lnSpc>
                <a:spcPct val="90000"/>
              </a:lnSpc>
              <a:buFont typeface="Arial" panose="020B0604020202020204" pitchFamily="34" charset="0"/>
              <a:buChar char="•"/>
            </a:pPr>
            <a:r>
              <a:rPr lang="en-GB" sz="900">
                <a:solidFill>
                  <a:schemeClr val="bg1"/>
                </a:solidFill>
              </a:rPr>
              <a:t>Patston, T. &amp; Osborne, M. (2016) 'The Developmental Features of Music Performance Anxiety and Perfectionism in School Age Music Students'. </a:t>
            </a:r>
            <a:r>
              <a:rPr lang="en-GB" sz="900" i="1">
                <a:solidFill>
                  <a:schemeClr val="bg1"/>
                </a:solidFill>
              </a:rPr>
              <a:t>Performance Enhancement and Health</a:t>
            </a:r>
            <a:r>
              <a:rPr lang="en-GB" sz="900">
                <a:solidFill>
                  <a:schemeClr val="bg1"/>
                </a:solidFill>
              </a:rPr>
              <a:t>, 4, pp. 42–49.</a:t>
            </a:r>
          </a:p>
          <a:p>
            <a:pPr rtl="0">
              <a:lnSpc>
                <a:spcPct val="90000"/>
              </a:lnSpc>
              <a:buFont typeface="Arial" panose="020B0604020202020204" pitchFamily="34" charset="0"/>
              <a:buChar char="•"/>
            </a:pPr>
            <a:r>
              <a:rPr lang="en-GB" sz="900">
                <a:solidFill>
                  <a:schemeClr val="bg1"/>
                </a:solidFill>
              </a:rPr>
              <a:t>Paul, A., Juncos, D. &amp; Winter, D. (2024) 'Acceptance and Commitment Coaching for Music Performance Anxiety in Adolescent Singers'. </a:t>
            </a:r>
            <a:r>
              <a:rPr lang="en-GB" sz="900" i="1">
                <a:solidFill>
                  <a:schemeClr val="bg1"/>
                </a:solidFill>
              </a:rPr>
              <a:t>Frontiers in Psychology</a:t>
            </a:r>
            <a:r>
              <a:rPr lang="en-GB" sz="900">
                <a:solidFill>
                  <a:schemeClr val="bg1"/>
                </a:solidFill>
              </a:rPr>
              <a:t>, 15:1386559. doi: 10.3389/fpsyg.2024.1386559</a:t>
            </a:r>
          </a:p>
          <a:p>
            <a:pPr rtl="0">
              <a:lnSpc>
                <a:spcPct val="90000"/>
              </a:lnSpc>
              <a:buFont typeface="Arial" panose="020B0604020202020204" pitchFamily="34" charset="0"/>
              <a:buChar char="•"/>
            </a:pPr>
            <a:r>
              <a:rPr lang="en-GB" sz="900">
                <a:solidFill>
                  <a:schemeClr val="bg1"/>
                </a:solidFill>
              </a:rPr>
              <a:t>Pavlicevic, M. (2000) 'Improvisation in Music Therapy: Human Communication in Sound'. </a:t>
            </a:r>
            <a:r>
              <a:rPr lang="en-GB" sz="900" i="1">
                <a:solidFill>
                  <a:schemeClr val="bg1"/>
                </a:solidFill>
              </a:rPr>
              <a:t>Journal of Music Therapy</a:t>
            </a:r>
            <a:r>
              <a:rPr lang="en-GB" sz="900">
                <a:solidFill>
                  <a:schemeClr val="bg1"/>
                </a:solidFill>
              </a:rPr>
              <a:t>, 37(4), pp. 269–285.</a:t>
            </a:r>
          </a:p>
          <a:p>
            <a:pPr rtl="0">
              <a:lnSpc>
                <a:spcPct val="90000"/>
              </a:lnSpc>
              <a:buFont typeface="Arial" panose="020B0604020202020204" pitchFamily="34" charset="0"/>
              <a:buChar char="•"/>
            </a:pPr>
            <a:r>
              <a:rPr lang="en-GB" sz="900">
                <a:solidFill>
                  <a:schemeClr val="bg1"/>
                </a:solidFill>
              </a:rPr>
              <a:t>Ramsook, L. (2018) 'A Methodological Approach to Hermeneutic Phenomenology'. </a:t>
            </a:r>
            <a:r>
              <a:rPr lang="en-GB" sz="900" i="1">
                <a:solidFill>
                  <a:schemeClr val="bg1"/>
                </a:solidFill>
              </a:rPr>
              <a:t>International Journal of Humanities and Social Sciences</a:t>
            </a:r>
            <a:r>
              <a:rPr lang="en-GB" sz="900">
                <a:solidFill>
                  <a:schemeClr val="bg1"/>
                </a:solidFill>
              </a:rPr>
              <a:t>, 10(1), pp. 14–24.</a:t>
            </a:r>
          </a:p>
          <a:p>
            <a:pPr rtl="0">
              <a:lnSpc>
                <a:spcPct val="90000"/>
              </a:lnSpc>
              <a:buFont typeface="Arial" panose="020B0604020202020204" pitchFamily="34" charset="0"/>
              <a:buChar char="•"/>
            </a:pPr>
            <a:r>
              <a:rPr lang="en-GB" sz="900">
                <a:solidFill>
                  <a:schemeClr val="bg1"/>
                </a:solidFill>
              </a:rPr>
              <a:t>Stentiford, L., Koutsouris, G. &amp; Allan, A. (2023) 'Girls, Mental Health and Academic Achievement: A Qualitative Systematic Review'. </a:t>
            </a:r>
            <a:r>
              <a:rPr lang="en-GB" sz="900" i="1">
                <a:solidFill>
                  <a:schemeClr val="bg1"/>
                </a:solidFill>
              </a:rPr>
              <a:t>Educational Review</a:t>
            </a:r>
            <a:r>
              <a:rPr lang="en-GB" sz="900">
                <a:solidFill>
                  <a:schemeClr val="bg1"/>
                </a:solidFill>
              </a:rPr>
              <a:t>, 75(6), pp. 1224–1243.</a:t>
            </a:r>
          </a:p>
          <a:p>
            <a:pPr rtl="0">
              <a:lnSpc>
                <a:spcPct val="90000"/>
              </a:lnSpc>
              <a:buFont typeface="Arial" panose="020B0604020202020204" pitchFamily="34" charset="0"/>
              <a:buChar char="•"/>
            </a:pPr>
            <a:r>
              <a:rPr lang="en-GB" sz="900">
                <a:solidFill>
                  <a:schemeClr val="bg1"/>
                </a:solidFill>
              </a:rPr>
              <a:t>Wang, H. &amp; Kim, H. (2025) 'Exploring the Effectiveness of Improvisation Pedagogy in Reducing Performance Anxiety Among Undergraduate Music Majors'. </a:t>
            </a:r>
            <a:r>
              <a:rPr lang="en-GB" sz="900" i="1">
                <a:solidFill>
                  <a:schemeClr val="bg1"/>
                </a:solidFill>
              </a:rPr>
              <a:t>Asia-Pacific Journal of Convergent Research Interchange</a:t>
            </a:r>
            <a:r>
              <a:rPr lang="en-GB" sz="900">
                <a:solidFill>
                  <a:schemeClr val="bg1"/>
                </a:solidFill>
              </a:rPr>
              <a:t>, 11(5), pp. 261–283.</a:t>
            </a:r>
          </a:p>
          <a:p>
            <a:pPr rtl="0">
              <a:lnSpc>
                <a:spcPct val="90000"/>
              </a:lnSpc>
              <a:buFont typeface="Arial" panose="020B0604020202020204" pitchFamily="34" charset="0"/>
              <a:buChar char="•"/>
            </a:pPr>
            <a:r>
              <a:rPr lang="en-GB" sz="900">
                <a:solidFill>
                  <a:schemeClr val="bg1"/>
                </a:solidFill>
              </a:rPr>
              <a:t>Wehr-Flowers, E. (2006) 'Differences Between Male and Female Students' Confidence, Anxiety, and Attitude Towards Learning Jazz Improvisation'. </a:t>
            </a:r>
            <a:r>
              <a:rPr lang="en-GB" sz="900" i="1">
                <a:solidFill>
                  <a:schemeClr val="bg1"/>
                </a:solidFill>
              </a:rPr>
              <a:t>Journal of Research in Music Education</a:t>
            </a:r>
            <a:r>
              <a:rPr lang="en-GB" sz="900">
                <a:solidFill>
                  <a:schemeClr val="bg1"/>
                </a:solidFill>
              </a:rPr>
              <a:t>, 54, pp. 337–349.</a:t>
            </a:r>
          </a:p>
          <a:p>
            <a:pPr rtl="0">
              <a:lnSpc>
                <a:spcPct val="90000"/>
              </a:lnSpc>
              <a:buFont typeface="Arial" panose="020B0604020202020204" pitchFamily="34" charset="0"/>
              <a:buChar char="•"/>
            </a:pPr>
            <a:r>
              <a:rPr lang="en-GB" sz="900">
                <a:solidFill>
                  <a:schemeClr val="bg1"/>
                </a:solidFill>
              </a:rPr>
              <a:t>White, L. et al. (2023) 'The Role of dlPFC Laterality in the Expression and Regulation of Anxiety'. </a:t>
            </a:r>
            <a:r>
              <a:rPr lang="en-GB" sz="900" i="1">
                <a:solidFill>
                  <a:schemeClr val="bg1"/>
                </a:solidFill>
              </a:rPr>
              <a:t>Neuropharmacology</a:t>
            </a:r>
            <a:r>
              <a:rPr lang="en-GB" sz="900">
                <a:solidFill>
                  <a:schemeClr val="bg1"/>
                </a:solidFill>
              </a:rPr>
              <a:t>, 224. </a:t>
            </a:r>
            <a:r>
              <a:rPr lang="en-GB" sz="900">
                <a:solidFill>
                  <a:schemeClr val="bg1"/>
                </a:solidFill>
                <a:hlinkClick r:id="rId2"/>
              </a:rPr>
              <a:t>https://doi.org/10.1016/j.neuropharm.2022.109355</a:t>
            </a:r>
            <a:endParaRPr lang="en-GB" sz="900">
              <a:solidFill>
                <a:schemeClr val="bg1"/>
              </a:solidFill>
            </a:endParaRPr>
          </a:p>
          <a:p>
            <a:pPr rtl="0">
              <a:lnSpc>
                <a:spcPct val="90000"/>
              </a:lnSpc>
              <a:buFont typeface="Arial" panose="020B0604020202020204" pitchFamily="34" charset="0"/>
              <a:buChar char="•"/>
            </a:pPr>
            <a:r>
              <a:rPr lang="en-GB" sz="900">
                <a:solidFill>
                  <a:schemeClr val="bg1"/>
                </a:solidFill>
              </a:rPr>
              <a:t>Yoshie, M., Kudo, K., Murakoshi, T. &amp; Ohtsuki, T. (2009) 'Music Performance Anxiety in Skilled Pianists: Effective Social-Evaluative Performance Situation on Subjective, Autonomic, and Electromyographic Reactions'. </a:t>
            </a:r>
            <a:r>
              <a:rPr lang="en-GB" sz="900" i="1">
                <a:solidFill>
                  <a:schemeClr val="bg1"/>
                </a:solidFill>
              </a:rPr>
              <a:t>Experimental Brain Research</a:t>
            </a:r>
            <a:r>
              <a:rPr lang="en-GB" sz="900">
                <a:solidFill>
                  <a:schemeClr val="bg1"/>
                </a:solidFill>
              </a:rPr>
              <a:t>, 199(2), pp. 117–126</a:t>
            </a:r>
          </a:p>
          <a:p>
            <a:pPr marL="0" indent="0">
              <a:lnSpc>
                <a:spcPct val="90000"/>
              </a:lnSpc>
              <a:buNone/>
            </a:pPr>
            <a:endParaRPr lang="en-US" sz="900">
              <a:solidFill>
                <a:schemeClr val="bg1"/>
              </a:solidFill>
            </a:endParaRPr>
          </a:p>
        </p:txBody>
      </p:sp>
    </p:spTree>
    <p:extLst>
      <p:ext uri="{BB962C8B-B14F-4D97-AF65-F5344CB8AC3E}">
        <p14:creationId xmlns:p14="http://schemas.microsoft.com/office/powerpoint/2010/main" val="356375205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78</TotalTime>
  <Words>2591</Words>
  <Application>Microsoft Macintosh PowerPoint</Application>
  <PresentationFormat>Widescreen</PresentationFormat>
  <Paragraphs>172</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Aptos</vt:lpstr>
      <vt:lpstr>Arial</vt:lpstr>
      <vt:lpstr>Gill Sans MT</vt:lpstr>
      <vt:lpstr>Wingdings</vt:lpstr>
      <vt:lpstr>Parcel</vt:lpstr>
      <vt:lpstr>  “Attitudes Towards Vocal Improvisation in Female Singers: A Comparative Study of Beginners and Experienced Improvisers” </vt:lpstr>
      <vt:lpstr>My background </vt:lpstr>
      <vt:lpstr>PowerPoint Presentation</vt:lpstr>
      <vt:lpstr>The Neurological Structures of Improvisation and MPA </vt:lpstr>
      <vt:lpstr>Psychosocial context of life as a teenage girl</vt:lpstr>
      <vt:lpstr>Research question</vt:lpstr>
      <vt:lpstr>Research philosophy</vt:lpstr>
      <vt:lpstr>Methods</vt:lpstr>
      <vt:lpstr>Teenage Girls</vt:lpstr>
      <vt:lpstr>Alsaigh and Coyne’s Data Analysis Framework (2021)</vt:lpstr>
      <vt:lpstr>Ethical considerations</vt:lpstr>
      <vt:lpstr>Insider researcher</vt:lpstr>
      <vt:lpstr>Findings – Private v Public improvisation</vt:lpstr>
      <vt:lpstr>Findings – Private v Public improvisation</vt:lpstr>
      <vt:lpstr>Findings – improvisation and the sense of self </vt:lpstr>
      <vt:lpstr>Findings – Age and time</vt:lpstr>
      <vt:lpstr>Findings – age and time</vt:lpstr>
      <vt:lpstr>Morality in Improvisation </vt:lpstr>
      <vt:lpstr>Morality in Improvisation </vt:lpstr>
      <vt:lpstr>Veneration of theory over aural skills </vt:lpstr>
      <vt:lpstr>Gender and improvisation </vt:lpstr>
      <vt:lpstr>Gender and improvisation </vt:lpstr>
      <vt:lpstr>Gender and improvisation</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 Bird</dc:creator>
  <cp:lastModifiedBy>Meg Bird</cp:lastModifiedBy>
  <cp:revision>3</cp:revision>
  <dcterms:created xsi:type="dcterms:W3CDTF">2026-10-02T12:18:04Z</dcterms:created>
  <dcterms:modified xsi:type="dcterms:W3CDTF">2026-10-05T10:38:49Z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0f2a936-1f6e-43d1-8838-0d1e149d0e95_Enabled">
    <vt:lpwstr>true</vt:lpwstr>
  </property>
  <property fmtid="{D5CDD505-2E9C-101B-9397-08002B2CF9AE}" pid="3" name="MSIP_Label_f0f2a936-1f6e-43d1-8838-0d1e149d0e95_SetDate">
    <vt:lpwstr>2026-10-05T09:20:25Z</vt:lpwstr>
  </property>
  <property fmtid="{D5CDD505-2E9C-101B-9397-08002B2CF9AE}" pid="4" name="MSIP_Label_f0f2a936-1f6e-43d1-8838-0d1e149d0e95_Method">
    <vt:lpwstr>Standard</vt:lpwstr>
  </property>
  <property fmtid="{D5CDD505-2E9C-101B-9397-08002B2CF9AE}" pid="5" name="MSIP_Label_f0f2a936-1f6e-43d1-8838-0d1e149d0e95_Name">
    <vt:lpwstr>defa4170-0d19-0005-0004-bc88714345d2</vt:lpwstr>
  </property>
  <property fmtid="{D5CDD505-2E9C-101B-9397-08002B2CF9AE}" pid="6" name="MSIP_Label_f0f2a936-1f6e-43d1-8838-0d1e149d0e95_SiteId">
    <vt:lpwstr>2310b7b1-ba8f-4503-9a09-036b74c261ad</vt:lpwstr>
  </property>
  <property fmtid="{D5CDD505-2E9C-101B-9397-08002B2CF9AE}" pid="7" name="MSIP_Label_f0f2a936-1f6e-43d1-8838-0d1e149d0e95_ActionId">
    <vt:lpwstr>5a71cea4-4c92-4146-a382-07b26d71696f</vt:lpwstr>
  </property>
  <property fmtid="{D5CDD505-2E9C-101B-9397-08002B2CF9AE}" pid="8" name="MSIP_Label_f0f2a936-1f6e-43d1-8838-0d1e149d0e95_ContentBits">
    <vt:lpwstr>0</vt:lpwstr>
  </property>
  <property fmtid="{D5CDD505-2E9C-101B-9397-08002B2CF9AE}" pid="9" name="MSIP_Label_f0f2a936-1f6e-43d1-8838-0d1e149d0e95_Tag">
    <vt:lpwstr>50, 3, 0, 1</vt:lpwstr>
  </property>
</Properties>
</file>