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1"/>
  </p:notesMasterIdLst>
  <p:sldIdLst>
    <p:sldId id="256" r:id="rId2"/>
    <p:sldId id="257" r:id="rId3"/>
    <p:sldId id="258" r:id="rId4"/>
    <p:sldId id="317" r:id="rId5"/>
    <p:sldId id="318" r:id="rId6"/>
    <p:sldId id="319" r:id="rId7"/>
    <p:sldId id="320" r:id="rId8"/>
    <p:sldId id="321" r:id="rId9"/>
    <p:sldId id="322" r:id="rId10"/>
    <p:sldId id="323" r:id="rId11"/>
    <p:sldId id="324" r:id="rId12"/>
    <p:sldId id="328" r:id="rId13"/>
    <p:sldId id="325" r:id="rId14"/>
    <p:sldId id="326" r:id="rId15"/>
    <p:sldId id="327" r:id="rId16"/>
    <p:sldId id="329" r:id="rId17"/>
    <p:sldId id="330" r:id="rId18"/>
    <p:sldId id="331" r:id="rId19"/>
    <p:sldId id="332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56"/>
    <p:restoredTop sz="94692"/>
  </p:normalViewPr>
  <p:slideViewPr>
    <p:cSldViewPr snapToGrid="0">
      <p:cViewPr varScale="1">
        <p:scale>
          <a:sx n="106" d="100"/>
          <a:sy n="106" d="100"/>
        </p:scale>
        <p:origin x="55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E4485C-40B2-514A-812B-DE7BB40F4FE0}" type="datetimeFigureOut">
              <a:rPr lang="en-US" smtClean="0"/>
              <a:t>11/8/23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A2E2FD-8AE6-E342-A5C9-1C71C7809A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9427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3717A-C6E4-1C46-B1FA-B9E4FCE2618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21964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796401" y="3378954"/>
            <a:ext cx="6394567" cy="3479046"/>
          </a:xfrm>
          <a:custGeom>
            <a:avLst/>
            <a:gdLst>
              <a:gd name="connsiteX0" fmla="*/ 5171297 w 6394567"/>
              <a:gd name="connsiteY0" fmla="*/ 284 h 3479046"/>
              <a:gd name="connsiteX1" fmla="*/ 6394290 w 6394567"/>
              <a:gd name="connsiteY1" fmla="*/ 430072 h 3479046"/>
              <a:gd name="connsiteX2" fmla="*/ 6394567 w 6394567"/>
              <a:gd name="connsiteY2" fmla="*/ 430316 h 3479046"/>
              <a:gd name="connsiteX3" fmla="*/ 6394567 w 6394567"/>
              <a:gd name="connsiteY3" fmla="*/ 3479046 h 3479046"/>
              <a:gd name="connsiteX4" fmla="*/ 0 w 6394567"/>
              <a:gd name="connsiteY4" fmla="*/ 3479046 h 3479046"/>
              <a:gd name="connsiteX5" fmla="*/ 3916974 w 6394567"/>
              <a:gd name="connsiteY5" fmla="*/ 405504 h 3479046"/>
              <a:gd name="connsiteX6" fmla="*/ 3959456 w 6394567"/>
              <a:gd name="connsiteY6" fmla="*/ 373857 h 3479046"/>
              <a:gd name="connsiteX7" fmla="*/ 5052215 w 6394567"/>
              <a:gd name="connsiteY7" fmla="*/ 1756 h 3479046"/>
              <a:gd name="connsiteX8" fmla="*/ 5171297 w 6394567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32C74-82F4-2A29-889B-EF23CEE6AA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1" y="1122363"/>
            <a:ext cx="6211185" cy="23052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ACADD6-278F-604C-8A38-BBBAFC6754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2" y="3549048"/>
            <a:ext cx="5029198" cy="1956278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3946B-3F5A-C916-B62B-8D5938EA8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6539F-2DB8-FCDA-C884-9C3CD29B8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DAA7B3-5D3B-D493-8F6F-1FEBB8576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2642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A4769-9A55-AF9B-4CE4-DFA07E711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45D9E-DBB4-B890-88D5-B4C03599EC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E15260-1C0B-A965-3114-D7C40D18B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F4D1-0334-3F24-69B4-06C7BD742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BA76D-3B8B-429D-9B32-54D6A6297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4840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9C414-4A2F-78AF-ED60-6130D4C563B3}"/>
              </a:ext>
            </a:extLst>
          </p:cNvPr>
          <p:cNvSpPr/>
          <p:nvPr/>
        </p:nvSpPr>
        <p:spPr>
          <a:xfrm>
            <a:off x="6284115" y="3378954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2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3410AE4-7FC7-589E-B6D3-0DA7B5FC5CE3}"/>
              </a:ext>
            </a:extLst>
          </p:cNvPr>
          <p:cNvSpPr/>
          <p:nvPr/>
        </p:nvSpPr>
        <p:spPr>
          <a:xfrm flipH="1" flipV="1">
            <a:off x="0" y="0"/>
            <a:ext cx="2923855" cy="1479128"/>
          </a:xfrm>
          <a:custGeom>
            <a:avLst/>
            <a:gdLst>
              <a:gd name="connsiteX0" fmla="*/ 2923855 w 2923855"/>
              <a:gd name="connsiteY0" fmla="*/ 1479128 h 1479128"/>
              <a:gd name="connsiteX1" fmla="*/ 0 w 2923855"/>
              <a:gd name="connsiteY1" fmla="*/ 1479128 h 1479128"/>
              <a:gd name="connsiteX2" fmla="*/ 1368245 w 2923855"/>
              <a:gd name="connsiteY2" fmla="*/ 405504 h 1479128"/>
              <a:gd name="connsiteX3" fmla="*/ 1410727 w 2923855"/>
              <a:gd name="connsiteY3" fmla="*/ 373857 h 1479128"/>
              <a:gd name="connsiteX4" fmla="*/ 2503486 w 2923855"/>
              <a:gd name="connsiteY4" fmla="*/ 1756 h 1479128"/>
              <a:gd name="connsiteX5" fmla="*/ 2622568 w 2923855"/>
              <a:gd name="connsiteY5" fmla="*/ 284 h 1479128"/>
              <a:gd name="connsiteX6" fmla="*/ 2785835 w 2923855"/>
              <a:gd name="connsiteY6" fmla="*/ 9494 h 1479128"/>
              <a:gd name="connsiteX7" fmla="*/ 2923855 w 2923855"/>
              <a:gd name="connsiteY7" fmla="*/ 28352 h 1479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3855" h="1479128">
                <a:moveTo>
                  <a:pt x="2923855" y="1479128"/>
                </a:moveTo>
                <a:lnTo>
                  <a:pt x="0" y="1479128"/>
                </a:lnTo>
                <a:lnTo>
                  <a:pt x="1368245" y="405504"/>
                </a:lnTo>
                <a:lnTo>
                  <a:pt x="1410727" y="373857"/>
                </a:lnTo>
                <a:cubicBezTo>
                  <a:pt x="1742357" y="139664"/>
                  <a:pt x="2122368" y="17528"/>
                  <a:pt x="2503486" y="1756"/>
                </a:cubicBezTo>
                <a:cubicBezTo>
                  <a:pt x="2543187" y="114"/>
                  <a:pt x="2582898" y="-375"/>
                  <a:pt x="2622568" y="284"/>
                </a:cubicBezTo>
                <a:cubicBezTo>
                  <a:pt x="2677115" y="1190"/>
                  <a:pt x="2731584" y="4266"/>
                  <a:pt x="2785835" y="9494"/>
                </a:cubicBezTo>
                <a:lnTo>
                  <a:pt x="2923855" y="28352"/>
                </a:lnTo>
                <a:close/>
              </a:path>
            </a:pathLst>
          </a:custGeom>
          <a:gradFill>
            <a:gsLst>
              <a:gs pos="3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381CBD-08D9-3C9A-7620-24F2D6404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709738"/>
            <a:ext cx="6455434" cy="29812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D5AE2B-1716-CEEC-73F8-E81F591925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0" y="4759252"/>
            <a:ext cx="5397260" cy="95574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F3052-6EE8-979F-04FB-1B8DF81F2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986285-161A-6869-27C2-0A159C2344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ED64F-5DAB-238D-C34A-1DCCB1222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3949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484D0-7460-7B08-F1EE-96EABE402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936841"/>
            <a:ext cx="10092477" cy="95366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0B7F9-8ECB-7079-A11E-51D3903E2B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E97161-CAF5-CA48-D814-7ACD43AB9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9795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BD680-4E7A-5155-3CAE-6BD44EE8B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6A152D-EFF2-B3AA-3F25-14E113673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BD6032-FD7A-BFFD-9BE5-48EDBEFBD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98294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47F4D-4855-340E-03F3-4860885EC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63283"/>
            <a:ext cx="10096500" cy="91600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CEB472-7426-C288-B5F6-0A1232DCE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1" y="1879287"/>
            <a:ext cx="4739628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194F9C-B6FA-97C3-F618-0CF956CB53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6801" y="2505075"/>
            <a:ext cx="4739628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F5665C-7910-AFA2-350F-42C06ED5AF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330" y="1879287"/>
            <a:ext cx="4762970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71352E-1DE0-F0CD-6F81-1D8FF59C2B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0330" y="2505075"/>
            <a:ext cx="4762970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38F7E4-7D9E-4736-3269-4F0C46996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11/8/23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8386CF-9A84-8D2A-BC47-C951DD994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80844D-FE1F-49E7-3BBD-527FB72EC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97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F691C-93A5-1364-00A9-A470C289F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357223"/>
            <a:ext cx="8886884" cy="104307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E055BD-4154-B9D1-0B5B-B1E3A06B6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11/8/23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2A9E4A-03D1-7A8B-233D-014A3248F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2CEFC4-D276-DF45-F395-F5BD2EA70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4065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12C0AD-76F4-FCE4-2717-0A9AA4351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11/8/23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83BB66-3F41-7F1D-5108-B3F679A88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AA6DA0-07AE-4BE4-B82F-7936D0E3E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60932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BFB75-C953-0BD0-4E2E-717767426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70626"/>
            <a:ext cx="3705225" cy="128677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1AA52-60F3-40F2-673B-5848F4253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75426"/>
            <a:ext cx="5980112" cy="47683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0167E8-C561-5A72-AED3-442F66DDEE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DBFED3-7CB3-1B8B-9504-13A121CAD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2456C9-19A0-4441-B1AF-B7AFBF642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898EA-84CC-411C-0012-D31495369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2841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C1E10-1458-2553-05B4-313F7E26D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82128"/>
            <a:ext cx="3705225" cy="1275272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C0F677-F177-6DED-1920-685B9D9FF2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143000"/>
            <a:ext cx="5980112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4D1CB1-2109-480E-8904-4077C94D6E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6576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B0DB38-7CB9-2140-BC21-6D2E7DD0B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B448AD-3B1D-4B5E-CAB9-BB5FD2CDE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EEF53D-CF5A-87A2-E973-3B8CCDEBA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300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50D2E-0561-F284-F89A-AAE3CD09A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10239338" cy="9536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657C4C-16EC-2477-6332-830F53011D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9848" y="2139696"/>
            <a:ext cx="10239338" cy="367768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0940D3-6996-1C08-F1AF-87C354657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676C3-588F-B636-8CE0-AA2CBFBCE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EF8A9-EB1E-B344-A4B8-B58D06336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46118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EF3A28-33E4-2796-AE7A-1234569F5C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4950" y="1081177"/>
            <a:ext cx="2508849" cy="463382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D185FC-2BBB-E997-A5CD-F2C6CF6B7C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6800" y="1081177"/>
            <a:ext cx="7505700" cy="463382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314B3C-96CD-071C-C2AD-2C7E04F81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A2B04-F5E0-C5A3-C77D-6AE9A9E91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155BC2-C712-C4A4-50EC-E10D88344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96503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Right Ba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57B339D-C6E7-7E48-8ADE-8F00E3236AA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-56265" y="-37659"/>
            <a:ext cx="12315423" cy="6905844"/>
          </a:xfrm>
          <a:prstGeom prst="rect">
            <a:avLst/>
          </a:prstGeom>
        </p:spPr>
      </p:pic>
      <p:sp>
        <p:nvSpPr>
          <p:cNvPr id="9" name="Title 12">
            <a:extLst>
              <a:ext uri="{FF2B5EF4-FFF2-40B4-BE49-F238E27FC236}">
                <a16:creationId xmlns:a16="http://schemas.microsoft.com/office/drawing/2014/main" id="{26631E9E-E491-334B-BC32-323827EFA6C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94209" y="118263"/>
            <a:ext cx="10090768" cy="584775"/>
          </a:xfrm>
        </p:spPr>
        <p:txBody>
          <a:bodyPr anchor="ctr">
            <a:noAutofit/>
          </a:bodyPr>
          <a:lstStyle>
            <a:lvl1pPr>
              <a:defRPr sz="3200" b="1" i="0">
                <a:solidFill>
                  <a:srgbClr val="0D2B6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TITLE – ARIAL: BOLD. 32 Pt.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2624523"/>
      </p:ext>
    </p:extLst>
  </p:cSld>
  <p:clrMapOvr>
    <a:masterClrMapping/>
  </p:clrMapOvr>
  <p:hf sldNum="0"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1F4A25-A386-9574-775C-E5E5F9FC3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8886884" cy="9536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F7885F-2B7B-74DB-9996-E0ACEBC9D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2139696"/>
            <a:ext cx="8883836" cy="36776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F519-BA47-2B81-CC1C-7E1F119EC6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7379" y="4629744"/>
            <a:ext cx="26535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E351CED-465B-40B5-ADCE-957C918F227B}" type="datetimeFigureOut">
              <a:rPr lang="en-US" smtClean="0"/>
              <a:t>11/8/23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952D7B-C352-1630-4C3D-7D5983C04D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10602" y="6318446"/>
            <a:ext cx="2743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E04F0-DF9B-480B-CC46-BAE7A81FB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6318446"/>
            <a:ext cx="6156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 b="1">
                <a:solidFill>
                  <a:schemeClr val="tx1"/>
                </a:solidFill>
              </a:defRPr>
            </a:lvl1pPr>
          </a:lstStyle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89896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snimnews.com/en/news/2020/03/27/2231599/uk-prime-minister-boris-johnson-tests-positive-for-coronavirus" TargetMode="External"/><Relationship Id="rId7" Type="http://schemas.openxmlformats.org/officeDocument/2006/relationships/hyperlink" Target="https://creativecommons.org/licenses/by-sa/3.0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n.wikipedia.org/wiki/Vladimir_Putin" TargetMode="External"/><Relationship Id="rId5" Type="http://schemas.openxmlformats.org/officeDocument/2006/relationships/image" Target="../media/image5.jpg"/><Relationship Id="rId4" Type="http://schemas.openxmlformats.org/officeDocument/2006/relationships/hyperlink" Target="https://creativecommons.org/licenses/by/3.0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AA37442-EAE9-6CFC-AC74-44222B37F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4117A24-9D5E-A791-A2F4-8C81AC60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60265" y="-960268"/>
            <a:ext cx="6857998" cy="87785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56000">
                <a:srgbClr val="000000">
                  <a:alpha val="58000"/>
                </a:srgbClr>
              </a:gs>
              <a:gs pos="100000">
                <a:srgbClr val="000000">
                  <a:alpha val="51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59CF5B-23C5-9DBF-714C-1F5F1976ED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2" y="1122363"/>
            <a:ext cx="5029198" cy="2305246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Evidenced Based Policing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26D76A-BE18-C4B7-E5E2-D2ABB5EDD7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2" y="3549048"/>
            <a:ext cx="5029198" cy="195627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Professional Standards and ethics</a:t>
            </a:r>
          </a:p>
          <a:p>
            <a:r>
              <a:rPr lang="en-US">
                <a:solidFill>
                  <a:srgbClr val="FFFFFF"/>
                </a:solidFill>
              </a:rPr>
              <a:t>Julian Williams QPM Professor of Practice</a:t>
            </a:r>
          </a:p>
        </p:txBody>
      </p:sp>
    </p:spTree>
    <p:extLst>
      <p:ext uri="{BB962C8B-B14F-4D97-AF65-F5344CB8AC3E}">
        <p14:creationId xmlns:p14="http://schemas.microsoft.com/office/powerpoint/2010/main" val="36053241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E4A40-6038-DC9D-A7F3-A464A75DE4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Policing Career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5CAFF7-B82C-3512-F681-63A5083FEE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30 years Policing service</a:t>
            </a:r>
          </a:p>
          <a:p>
            <a:r>
              <a:rPr lang="en-US" sz="2400" dirty="0">
                <a:solidFill>
                  <a:schemeClr val="bg1"/>
                </a:solidFill>
              </a:rPr>
              <a:t>25 years South Wales Police and 5 years Gwent Police</a:t>
            </a:r>
          </a:p>
          <a:p>
            <a:r>
              <a:rPr lang="en-US" sz="2400" dirty="0">
                <a:solidFill>
                  <a:schemeClr val="bg1"/>
                </a:solidFill>
              </a:rPr>
              <a:t>Chief Constable Gwent Police</a:t>
            </a:r>
          </a:p>
          <a:p>
            <a:r>
              <a:rPr lang="en-US" sz="2400" dirty="0">
                <a:solidFill>
                  <a:schemeClr val="bg1"/>
                </a:solidFill>
              </a:rPr>
              <a:t>Public order and Firearms Commander</a:t>
            </a:r>
          </a:p>
          <a:p>
            <a:r>
              <a:rPr lang="en-US" sz="2400" dirty="0">
                <a:solidFill>
                  <a:schemeClr val="bg1"/>
                </a:solidFill>
              </a:rPr>
              <a:t>Counter Terrorist Commander</a:t>
            </a:r>
          </a:p>
          <a:p>
            <a:r>
              <a:rPr lang="en-US" sz="2400" dirty="0">
                <a:solidFill>
                  <a:schemeClr val="bg1"/>
                </a:solidFill>
              </a:rPr>
              <a:t>National Policing lead on ethics</a:t>
            </a:r>
          </a:p>
        </p:txBody>
      </p:sp>
    </p:spTree>
    <p:extLst>
      <p:ext uri="{BB962C8B-B14F-4D97-AF65-F5344CB8AC3E}">
        <p14:creationId xmlns:p14="http://schemas.microsoft.com/office/powerpoint/2010/main" val="870454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7B355-12A0-50F1-6A44-1E7F6BBFD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Module Objectives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76AE267-C037-8C55-5E4D-AC272AFB3A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buFont typeface="Symbol" pitchFamily="2" charset="2"/>
              <a:buChar char=""/>
            </a:pPr>
            <a:r>
              <a:rPr lang="en-GB" sz="1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Understand the purpose, powers and organisational structure of the police service.</a:t>
            </a:r>
            <a:endParaRPr lang="en-GB" sz="18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1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Understand the role of a police officer in uniform, and the concept of policing by public consent.</a:t>
            </a:r>
            <a:endParaRPr lang="en-GB" sz="18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1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Understand the importance of the code of ethics, decision making and the maintenance of professional standards</a:t>
            </a:r>
            <a:endParaRPr lang="en-GB" sz="18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1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Understand the responsibility and importance of exercising police powers fairly, with integrity whilst respecting the diverse communities served by the police service.</a:t>
            </a:r>
            <a:endParaRPr lang="en-GB" sz="18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93149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Policing – where it all began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057" y="1028700"/>
            <a:ext cx="7837713" cy="499654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00" y="703038"/>
            <a:ext cx="10548257" cy="6214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9750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2D3BB-A0D0-FFAA-1C8C-9A1B989949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Policing by Consent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9A43A-B54F-5BDA-2AC5-861B76AEE0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200" b="0" i="0" u="none" strike="noStrike" dirty="0">
                <a:solidFill>
                  <a:schemeClr val="bg1"/>
                </a:solidFill>
                <a:effectLst/>
                <a:latin typeface="Google Sans"/>
              </a:rPr>
              <a:t>‘Policing by consent’ indicates that the legitimacy of policing in the eyes of the public is based upon a consensus of support that follows from transparency about their powers, their integrity in exercising those powers and their accountability for doing so.</a:t>
            </a:r>
            <a:endParaRPr lang="en-US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1929168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8DF14-AF1E-95DE-DA1B-17643C356C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Police officer character trait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C416B5-BE30-E3AC-822F-F9B82E3135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4082" y="1413675"/>
            <a:ext cx="8883836" cy="367768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US" sz="9600" b="1" dirty="0"/>
          </a:p>
          <a:p>
            <a:pPr marL="0" indent="0" algn="ctr">
              <a:buNone/>
            </a:pPr>
            <a:r>
              <a:rPr lang="en-US" sz="9600" b="1" dirty="0">
                <a:solidFill>
                  <a:schemeClr val="bg1"/>
                </a:solidFill>
              </a:rPr>
              <a:t>TRUST</a:t>
            </a:r>
          </a:p>
        </p:txBody>
      </p:sp>
    </p:spTree>
    <p:extLst>
      <p:ext uri="{BB962C8B-B14F-4D97-AF65-F5344CB8AC3E}">
        <p14:creationId xmlns:p14="http://schemas.microsoft.com/office/powerpoint/2010/main" val="377602970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A5DA5-087F-083F-88B3-E805BCA2D3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D6CA57-631E-D07A-5855-EA91233555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3200" dirty="0">
                <a:solidFill>
                  <a:schemeClr val="bg1"/>
                </a:solidFill>
              </a:rPr>
              <a:t>Important traits</a:t>
            </a:r>
          </a:p>
          <a:p>
            <a:r>
              <a:rPr lang="en-US" sz="3200" dirty="0">
                <a:solidFill>
                  <a:schemeClr val="bg1"/>
                </a:solidFill>
              </a:rPr>
              <a:t>Trust</a:t>
            </a:r>
          </a:p>
          <a:p>
            <a:r>
              <a:rPr lang="en-US" sz="3200" dirty="0">
                <a:solidFill>
                  <a:schemeClr val="bg1"/>
                </a:solidFill>
              </a:rPr>
              <a:t>Empathy</a:t>
            </a:r>
          </a:p>
          <a:p>
            <a:r>
              <a:rPr lang="en-US" sz="3200" dirty="0">
                <a:solidFill>
                  <a:schemeClr val="bg1"/>
                </a:solidFill>
              </a:rPr>
              <a:t>Resilience</a:t>
            </a:r>
          </a:p>
          <a:p>
            <a:r>
              <a:rPr lang="en-US" sz="3200" dirty="0">
                <a:solidFill>
                  <a:schemeClr val="bg1"/>
                </a:solidFill>
              </a:rPr>
              <a:t>Clarity</a:t>
            </a:r>
          </a:p>
          <a:p>
            <a:r>
              <a:rPr lang="en-US" sz="3200" dirty="0">
                <a:solidFill>
                  <a:schemeClr val="bg1"/>
                </a:solidFill>
              </a:rPr>
              <a:t>Decisive</a:t>
            </a:r>
          </a:p>
        </p:txBody>
      </p:sp>
    </p:spTree>
    <p:extLst>
      <p:ext uri="{BB962C8B-B14F-4D97-AF65-F5344CB8AC3E}">
        <p14:creationId xmlns:p14="http://schemas.microsoft.com/office/powerpoint/2010/main" val="3186053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F4E4B4-D34A-DC08-40EB-B578BB67DF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Leaders</a:t>
            </a:r>
          </a:p>
        </p:txBody>
      </p:sp>
      <p:pic>
        <p:nvPicPr>
          <p:cNvPr id="5" name="Content Placeholder 4" descr="A person in a suit and tie&#10;&#10;Description automatically generated">
            <a:extLst>
              <a:ext uri="{FF2B5EF4-FFF2-40B4-BE49-F238E27FC236}">
                <a16:creationId xmlns:a16="http://schemas.microsoft.com/office/drawing/2014/main" id="{79CFB08E-80AB-ADAF-7F19-6D719F7AD1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7878" y="2535930"/>
            <a:ext cx="5290143" cy="367665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EB49A77-A407-B458-DD7E-D646709D8F44}"/>
              </a:ext>
            </a:extLst>
          </p:cNvPr>
          <p:cNvSpPr txBox="1"/>
          <p:nvPr/>
        </p:nvSpPr>
        <p:spPr>
          <a:xfrm>
            <a:off x="637878" y="5690327"/>
            <a:ext cx="529014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3" tooltip="https://www.tasnimnews.com/en/news/2020/03/27/2231599/uk-prime-minister-boris-johnson-tests-positive-for-coronavirus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4" tooltip="https://creativecommons.org/licenses/by/3.0/"/>
              </a:rPr>
              <a:t>CC BY</a:t>
            </a:r>
            <a:endParaRPr lang="en-US" sz="90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8B05267-8F98-69A6-9106-F923621E11A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134225" y="1642110"/>
            <a:ext cx="4243387" cy="474345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2B72FE8-8166-0508-7F2A-CBD0C825E4A3}"/>
              </a:ext>
            </a:extLst>
          </p:cNvPr>
          <p:cNvSpPr txBox="1"/>
          <p:nvPr/>
        </p:nvSpPr>
        <p:spPr>
          <a:xfrm>
            <a:off x="6372225" y="6858000"/>
            <a:ext cx="424338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6" tooltip="https://en.wikipedia.org/wiki/Vladimir_Putin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7" tooltip="https://creativecommons.org/licenses/by-sa/3.0/"/>
              </a:rPr>
              <a:t>CC BY-SA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33938796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CF4A0-2A81-6A15-4C78-C004459B71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Code of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EDD45E-40EA-C8A5-906E-045A6554A1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>
                <a:solidFill>
                  <a:schemeClr val="bg1"/>
                </a:solidFill>
                <a:effectLst/>
                <a:latin typeface="FSElliotPro"/>
              </a:rPr>
              <a:t>A Code of Practice for the Principles and Standards of Professional Behaviour for the Policing Profession of England and Wales </a:t>
            </a:r>
          </a:p>
          <a:p>
            <a:r>
              <a:rPr lang="en-GB" sz="2400" b="0" dirty="0">
                <a:solidFill>
                  <a:schemeClr val="bg1"/>
                </a:solidFill>
                <a:effectLst/>
                <a:latin typeface="FSElliotPro"/>
              </a:rPr>
              <a:t>The aim of this Code of Ethics is to support each member of the policing profession to deliver the highest professional standards in their service to the public. 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b="0" dirty="0">
                <a:solidFill>
                  <a:schemeClr val="bg1"/>
                </a:solidFill>
                <a:effectLst/>
                <a:latin typeface="FSElliotPro"/>
              </a:rPr>
              <a:t>Ethical behaviour comes from the values, beliefs, attitudes and knowledge that guide the judgements of each individual.</a:t>
            </a:r>
            <a:br>
              <a:rPr lang="en-GB" sz="2400" b="0" dirty="0">
                <a:solidFill>
                  <a:schemeClr val="bg1"/>
                </a:solidFill>
                <a:effectLst/>
                <a:latin typeface="FSElliotPro"/>
              </a:rPr>
            </a:br>
            <a:endParaRPr lang="en-GB" sz="2400" dirty="0">
              <a:solidFill>
                <a:schemeClr val="bg1"/>
              </a:solidFill>
            </a:endParaRP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5491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E8F135-C189-0E38-208D-6C51D3B87C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9 Policing Principles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6588E0D-B360-179A-7160-E20987F441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4321610"/>
              </p:ext>
            </p:extLst>
          </p:nvPr>
        </p:nvGraphicFramePr>
        <p:xfrm>
          <a:off x="1654174" y="2044065"/>
          <a:ext cx="8883651" cy="4207120"/>
        </p:xfrm>
        <a:graphic>
          <a:graphicData uri="http://schemas.openxmlformats.org/drawingml/2006/table">
            <a:tbl>
              <a:tblPr/>
              <a:tblGrid>
                <a:gridCol w="2961217">
                  <a:extLst>
                    <a:ext uri="{9D8B030D-6E8A-4147-A177-3AD203B41FA5}">
                      <a16:colId xmlns:a16="http://schemas.microsoft.com/office/drawing/2014/main" val="1242737600"/>
                    </a:ext>
                  </a:extLst>
                </a:gridCol>
                <a:gridCol w="2961217">
                  <a:extLst>
                    <a:ext uri="{9D8B030D-6E8A-4147-A177-3AD203B41FA5}">
                      <a16:colId xmlns:a16="http://schemas.microsoft.com/office/drawing/2014/main" val="1466285622"/>
                    </a:ext>
                  </a:extLst>
                </a:gridCol>
                <a:gridCol w="2961217">
                  <a:extLst>
                    <a:ext uri="{9D8B030D-6E8A-4147-A177-3AD203B41FA5}">
                      <a16:colId xmlns:a16="http://schemas.microsoft.com/office/drawing/2014/main" val="2240735854"/>
                    </a:ext>
                  </a:extLst>
                </a:gridCol>
              </a:tblGrid>
              <a:tr h="926489">
                <a:tc>
                  <a:txBody>
                    <a:bodyPr/>
                    <a:lstStyle/>
                    <a:p>
                      <a:r>
                        <a:rPr lang="en-GB" sz="3600" b="0" dirty="0">
                          <a:effectLst/>
                          <a:latin typeface="FSElliotPro"/>
                        </a:rPr>
                        <a:t>Accountability </a:t>
                      </a:r>
                      <a:endParaRPr lang="en-GB" sz="3600" dirty="0"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E0E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600" b="0" dirty="0">
                          <a:effectLst/>
                          <a:latin typeface="FSElliotPro"/>
                        </a:rPr>
                        <a:t>Integrity </a:t>
                      </a:r>
                      <a:endParaRPr lang="en-GB" sz="3600" dirty="0"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E0E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600" b="0" dirty="0">
                          <a:effectLst/>
                          <a:latin typeface="FSElliotPro"/>
                        </a:rPr>
                        <a:t>Openness </a:t>
                      </a:r>
                      <a:endParaRPr lang="en-GB" sz="3600" dirty="0"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9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E0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59330388"/>
                  </a:ext>
                </a:extLst>
              </a:tr>
              <a:tr h="926489">
                <a:tc>
                  <a:txBody>
                    <a:bodyPr/>
                    <a:lstStyle/>
                    <a:p>
                      <a:r>
                        <a:rPr lang="en-GB" sz="3600" b="0" dirty="0">
                          <a:effectLst/>
                          <a:latin typeface="FSElliotPro"/>
                        </a:rPr>
                        <a:t>Fairness </a:t>
                      </a:r>
                      <a:endParaRPr lang="en-GB" sz="3600" dirty="0"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E0E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600" b="0">
                          <a:effectLst/>
                          <a:latin typeface="FSElliotPro"/>
                        </a:rPr>
                        <a:t>Leadership </a:t>
                      </a:r>
                      <a:endParaRPr lang="en-GB" sz="3600"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E0E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600" b="0" dirty="0">
                          <a:effectLst/>
                          <a:latin typeface="FSElliotPro"/>
                        </a:rPr>
                        <a:t>Respect </a:t>
                      </a:r>
                      <a:endParaRPr lang="en-GB" sz="3600" dirty="0"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9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E0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66122981"/>
                  </a:ext>
                </a:extLst>
              </a:tr>
              <a:tr h="1118822">
                <a:tc>
                  <a:txBody>
                    <a:bodyPr/>
                    <a:lstStyle/>
                    <a:p>
                      <a:r>
                        <a:rPr lang="en-GB" sz="3600" b="0">
                          <a:effectLst/>
                          <a:latin typeface="FSElliotPro"/>
                        </a:rPr>
                        <a:t>Honesty </a:t>
                      </a:r>
                      <a:endParaRPr lang="en-GB" sz="3600"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E0E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600" b="0" dirty="0">
                          <a:effectLst/>
                          <a:latin typeface="FSElliotPro"/>
                        </a:rPr>
                        <a:t>Objectivity </a:t>
                      </a:r>
                      <a:endParaRPr lang="en-GB" sz="3600" dirty="0"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E0E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600" b="0" dirty="0">
                          <a:effectLst/>
                          <a:latin typeface="FSElliotPro"/>
                        </a:rPr>
                        <a:t>Selflessness </a:t>
                      </a:r>
                      <a:endParaRPr lang="en-GB" sz="3600" dirty="0"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9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E0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19815453"/>
                  </a:ext>
                </a:extLst>
              </a:tr>
              <a:tr h="1235320">
                <a:tc gridSpan="3">
                  <a:txBody>
                    <a:bodyPr/>
                    <a:lstStyle/>
                    <a:p>
                      <a:endParaRPr lang="en-GB" sz="1800" dirty="0"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9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28057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7159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66616-32F3-C61C-3DAD-128CFB9589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Code of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CF0AAD-D717-36F4-86FE-08061D5EEE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300" i="1" dirty="0">
                <a:solidFill>
                  <a:schemeClr val="bg1"/>
                </a:solidFill>
                <a:effectLst/>
                <a:latin typeface="FSElliotPro"/>
              </a:rPr>
              <a:t>1. Honesty and integrity </a:t>
            </a:r>
            <a:endParaRPr lang="en-GB" sz="3300" i="1" dirty="0">
              <a:solidFill>
                <a:schemeClr val="bg1"/>
              </a:solidFill>
              <a:effectLst/>
            </a:endParaRPr>
          </a:p>
          <a:p>
            <a:r>
              <a:rPr lang="en-GB" sz="2800" b="0" dirty="0">
                <a:solidFill>
                  <a:schemeClr val="bg1"/>
                </a:solidFill>
                <a:effectLst/>
                <a:latin typeface="FSElliotPro"/>
              </a:rPr>
              <a:t>I will be honest and act with integrity at all times, and will not compromise or abuse my position. </a:t>
            </a:r>
            <a:endParaRPr lang="en-GB" sz="2800" dirty="0">
              <a:solidFill>
                <a:schemeClr val="bg1"/>
              </a:solidFill>
              <a:effectLst/>
            </a:endParaRPr>
          </a:p>
          <a:p>
            <a:pPr marL="0" indent="0">
              <a:buNone/>
            </a:pPr>
            <a:r>
              <a:rPr lang="en-GB" sz="3300" i="1" dirty="0">
                <a:solidFill>
                  <a:schemeClr val="bg1"/>
                </a:solidFill>
                <a:effectLst/>
                <a:latin typeface="FSElliotPro"/>
              </a:rPr>
              <a:t>2. Authority, respect and courtesy </a:t>
            </a:r>
            <a:endParaRPr lang="en-GB" sz="3300" i="1" dirty="0">
              <a:solidFill>
                <a:schemeClr val="bg1"/>
              </a:solidFill>
              <a:effectLst/>
            </a:endParaRPr>
          </a:p>
          <a:p>
            <a:r>
              <a:rPr lang="en-GB" sz="2800" b="0" dirty="0">
                <a:solidFill>
                  <a:schemeClr val="bg1"/>
                </a:solidFill>
                <a:effectLst/>
                <a:latin typeface="FSElliotPro"/>
              </a:rPr>
              <a:t>I will act with self-control and tolerance, treating members of the public and colleagues with respect and courtesy. </a:t>
            </a:r>
            <a:endParaRPr lang="en-GB" sz="2800" dirty="0">
              <a:solidFill>
                <a:schemeClr val="bg1"/>
              </a:solidFill>
              <a:effectLst/>
            </a:endParaRPr>
          </a:p>
          <a:p>
            <a:r>
              <a:rPr lang="en-GB" sz="2800" b="0" dirty="0">
                <a:solidFill>
                  <a:schemeClr val="bg1"/>
                </a:solidFill>
                <a:effectLst/>
                <a:latin typeface="FSElliotPro"/>
              </a:rPr>
              <a:t>I will use my powers and authority lawfully and proportionately, and will respect the rights of all individuals. </a:t>
            </a:r>
            <a:endParaRPr lang="en-GB" sz="2800" dirty="0">
              <a:solidFill>
                <a:schemeClr val="bg1"/>
              </a:solidFill>
              <a:effectLst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9824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918D3F-F326-F04E-01BD-FC9AAD7792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Code of ethics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8E96F4-4D81-D6DF-2F2B-5DC9BE5ABE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800" i="1" dirty="0">
                <a:solidFill>
                  <a:schemeClr val="bg1"/>
                </a:solidFill>
                <a:effectLst/>
                <a:latin typeface="FSElliotPro"/>
              </a:rPr>
              <a:t>3. Equality and diversity </a:t>
            </a:r>
            <a:endParaRPr lang="en-GB" sz="2800" i="1" dirty="0">
              <a:solidFill>
                <a:schemeClr val="bg1"/>
              </a:solidFill>
              <a:effectLst/>
            </a:endParaRPr>
          </a:p>
          <a:p>
            <a:r>
              <a:rPr lang="en-GB" sz="2400" b="0" dirty="0">
                <a:solidFill>
                  <a:schemeClr val="bg1"/>
                </a:solidFill>
                <a:effectLst/>
                <a:latin typeface="FSElliotPro"/>
              </a:rPr>
              <a:t>I will act with fairness and impartiality.</a:t>
            </a:r>
            <a:br>
              <a:rPr lang="en-GB" sz="2400" b="0" dirty="0">
                <a:solidFill>
                  <a:schemeClr val="bg1"/>
                </a:solidFill>
                <a:effectLst/>
                <a:latin typeface="FSElliotPro"/>
              </a:rPr>
            </a:br>
            <a:r>
              <a:rPr lang="en-GB" sz="2400" b="0" dirty="0">
                <a:solidFill>
                  <a:schemeClr val="bg1"/>
                </a:solidFill>
                <a:effectLst/>
                <a:latin typeface="FSElliotPro"/>
              </a:rPr>
              <a:t>I will not discriminate unlawfully or unfairly.</a:t>
            </a:r>
            <a:r>
              <a:rPr lang="en-GB" sz="2400" b="0" dirty="0">
                <a:effectLst/>
                <a:latin typeface="FSElliotPro"/>
              </a:rPr>
              <a:t> </a:t>
            </a:r>
          </a:p>
          <a:p>
            <a:pPr marL="0" indent="0">
              <a:buNone/>
            </a:pPr>
            <a:r>
              <a:rPr lang="en-GB" sz="2800" i="1" dirty="0">
                <a:solidFill>
                  <a:schemeClr val="bg1"/>
                </a:solidFill>
                <a:effectLst/>
                <a:latin typeface="FSElliotPro"/>
              </a:rPr>
              <a:t>4. Use of force </a:t>
            </a:r>
            <a:endParaRPr lang="en-GB" sz="2800" i="1" dirty="0">
              <a:solidFill>
                <a:schemeClr val="bg1"/>
              </a:solidFill>
              <a:effectLst/>
            </a:endParaRPr>
          </a:p>
          <a:p>
            <a:r>
              <a:rPr lang="en-GB" sz="2400" b="0" dirty="0">
                <a:solidFill>
                  <a:schemeClr val="bg1"/>
                </a:solidFill>
                <a:effectLst/>
                <a:latin typeface="FSElliotPro"/>
              </a:rPr>
              <a:t>I will only use force as part of my role and responsibilities, and only to the extent that</a:t>
            </a:r>
            <a:br>
              <a:rPr lang="en-GB" sz="2400" b="0" dirty="0">
                <a:solidFill>
                  <a:schemeClr val="bg1"/>
                </a:solidFill>
                <a:effectLst/>
                <a:latin typeface="FSElliotPro"/>
              </a:rPr>
            </a:br>
            <a:r>
              <a:rPr lang="en-GB" sz="2400" b="0" dirty="0">
                <a:solidFill>
                  <a:schemeClr val="bg1"/>
                </a:solidFill>
                <a:effectLst/>
                <a:latin typeface="FSElliotPro"/>
              </a:rPr>
              <a:t>it is necessary, proportionate and reasonable in all the circumstances. </a:t>
            </a:r>
            <a:endParaRPr lang="en-GB" sz="2400" dirty="0">
              <a:solidFill>
                <a:schemeClr val="bg1"/>
              </a:solidFill>
              <a:effectLst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87202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C0EC79-0945-09A3-9381-DB9988821B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Code of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10902F-312D-1902-A810-35E8CA731F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1890510"/>
            <a:ext cx="10680192" cy="46169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500" i="1" dirty="0">
                <a:solidFill>
                  <a:schemeClr val="bg1"/>
                </a:solidFill>
                <a:effectLst/>
                <a:latin typeface="FSElliotPro"/>
              </a:rPr>
              <a:t> </a:t>
            </a:r>
            <a:r>
              <a:rPr lang="en-GB" sz="2800" i="1" dirty="0">
                <a:solidFill>
                  <a:schemeClr val="bg1"/>
                </a:solidFill>
                <a:effectLst/>
                <a:latin typeface="FSElliotPro"/>
              </a:rPr>
              <a:t>5. Orders and instructions </a:t>
            </a:r>
            <a:endParaRPr lang="en-GB" sz="2800" i="1" dirty="0">
              <a:solidFill>
                <a:schemeClr val="bg1"/>
              </a:solidFill>
              <a:effectLst/>
            </a:endParaRPr>
          </a:p>
          <a:p>
            <a:r>
              <a:rPr lang="en-GB" sz="2400" b="0" dirty="0">
                <a:solidFill>
                  <a:schemeClr val="bg1"/>
                </a:solidFill>
                <a:effectLst/>
                <a:latin typeface="FSElliotPro"/>
              </a:rPr>
              <a:t>I will, as a police officer, give and carry out lawful orders only, and will abide by Police Regulations </a:t>
            </a:r>
          </a:p>
          <a:p>
            <a:pPr marL="0" indent="0">
              <a:buNone/>
            </a:pPr>
            <a:r>
              <a:rPr lang="en-GB" sz="3600" i="1" dirty="0">
                <a:solidFill>
                  <a:schemeClr val="bg1"/>
                </a:solidFill>
                <a:latin typeface="FSElliotPro"/>
              </a:rPr>
              <a:t>  </a:t>
            </a:r>
            <a:r>
              <a:rPr lang="en-GB" sz="2800" i="1" dirty="0">
                <a:solidFill>
                  <a:schemeClr val="bg1"/>
                </a:solidFill>
                <a:latin typeface="FSElliotPro"/>
              </a:rPr>
              <a:t>6.Duties and responsibilities </a:t>
            </a:r>
            <a:endParaRPr lang="en-GB" sz="2800" i="1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  <a:latin typeface="FSElliotPro"/>
              </a:rPr>
              <a:t>I will be diligent in the exercise of my duties and responsibilities</a:t>
            </a:r>
            <a:r>
              <a:rPr lang="en-GB" sz="2400" dirty="0">
                <a:latin typeface="FSElliotPro"/>
              </a:rPr>
              <a:t>. </a:t>
            </a:r>
            <a:endParaRPr lang="en-GB" sz="2400" dirty="0"/>
          </a:p>
          <a:p>
            <a:endParaRPr lang="en-GB" sz="2400" dirty="0">
              <a:solidFill>
                <a:schemeClr val="bg1"/>
              </a:solidFill>
              <a:effectLst/>
            </a:endParaRPr>
          </a:p>
          <a:p>
            <a:endParaRPr lang="en-GB" dirty="0">
              <a:effectLst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966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86E5D-2A37-5E8B-44B0-0E870BB904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Code of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FF7EF9-A004-8788-00EA-76CD2DDAFC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i="1" dirty="0">
                <a:solidFill>
                  <a:schemeClr val="bg1"/>
                </a:solidFill>
                <a:effectLst/>
                <a:latin typeface="FSElliotPro"/>
              </a:rPr>
              <a:t>7. Confidentiality </a:t>
            </a:r>
            <a:endParaRPr lang="en-GB" sz="2800" i="1" dirty="0">
              <a:solidFill>
                <a:schemeClr val="bg1"/>
              </a:solidFill>
              <a:effectLst/>
            </a:endParaRPr>
          </a:p>
          <a:p>
            <a:r>
              <a:rPr lang="en-GB" sz="2400" b="0" dirty="0">
                <a:solidFill>
                  <a:schemeClr val="bg1"/>
                </a:solidFill>
                <a:effectLst/>
                <a:latin typeface="FSElliotPro"/>
              </a:rPr>
              <a:t>I will treat information with respect, and access or disclose it only in the proper course of my duties. </a:t>
            </a:r>
            <a:endParaRPr lang="en-GB" sz="2400" dirty="0">
              <a:solidFill>
                <a:schemeClr val="bg1"/>
              </a:solidFill>
              <a:effectLst/>
            </a:endParaRPr>
          </a:p>
          <a:p>
            <a:pPr marL="0" indent="0">
              <a:buNone/>
            </a:pPr>
            <a:r>
              <a:rPr lang="en-GB" sz="2800" i="1" dirty="0">
                <a:solidFill>
                  <a:schemeClr val="bg1"/>
                </a:solidFill>
                <a:effectLst/>
                <a:latin typeface="FSElliotPro"/>
              </a:rPr>
              <a:t>8. Fitness for work </a:t>
            </a:r>
            <a:endParaRPr lang="en-GB" sz="2800" i="1" dirty="0">
              <a:solidFill>
                <a:schemeClr val="bg1"/>
              </a:solidFill>
              <a:effectLst/>
            </a:endParaRPr>
          </a:p>
          <a:p>
            <a:r>
              <a:rPr lang="en-GB" sz="2400" b="0" dirty="0">
                <a:solidFill>
                  <a:schemeClr val="bg1"/>
                </a:solidFill>
                <a:effectLst/>
                <a:latin typeface="FSElliotPro"/>
              </a:rPr>
              <a:t>I will ensure, when on duty or at work,</a:t>
            </a:r>
            <a:br>
              <a:rPr lang="en-GB" sz="2400" b="0" dirty="0">
                <a:solidFill>
                  <a:schemeClr val="bg1"/>
                </a:solidFill>
                <a:effectLst/>
                <a:latin typeface="FSElliotPro"/>
              </a:rPr>
            </a:br>
            <a:r>
              <a:rPr lang="en-GB" sz="2400" b="0" dirty="0">
                <a:solidFill>
                  <a:schemeClr val="bg1"/>
                </a:solidFill>
                <a:effectLst/>
                <a:latin typeface="FSElliotPro"/>
              </a:rPr>
              <a:t>that I am fit to carry out my responsibilities. </a:t>
            </a:r>
            <a:endParaRPr lang="en-GB" sz="2400" dirty="0">
              <a:solidFill>
                <a:schemeClr val="bg1"/>
              </a:solidFill>
              <a:effectLst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5091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9D268-E515-8CF6-4418-435C345053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Code of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7D9FA-ACC1-C123-3723-21AD253C07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i="1" dirty="0">
                <a:solidFill>
                  <a:schemeClr val="bg1"/>
                </a:solidFill>
                <a:effectLst/>
                <a:latin typeface="FSElliotPro"/>
              </a:rPr>
              <a:t>9.Conduct </a:t>
            </a:r>
            <a:endParaRPr lang="en-GB" sz="2800" i="1" dirty="0">
              <a:solidFill>
                <a:schemeClr val="bg1"/>
              </a:solidFill>
              <a:effectLst/>
            </a:endParaRPr>
          </a:p>
          <a:p>
            <a:r>
              <a:rPr lang="en-GB" sz="1800" b="0" dirty="0">
                <a:solidFill>
                  <a:schemeClr val="bg1"/>
                </a:solidFill>
                <a:effectLst/>
                <a:latin typeface="FSElliotPro"/>
              </a:rPr>
              <a:t>I will behave in a manner, whether on or off duty, which does not bring discredit on the police service or undermine public confidence in policing. </a:t>
            </a:r>
            <a:endParaRPr lang="en-GB" dirty="0">
              <a:solidFill>
                <a:schemeClr val="bg1"/>
              </a:solidFill>
              <a:effectLst/>
            </a:endParaRPr>
          </a:p>
          <a:p>
            <a:pPr marL="0" indent="0">
              <a:buNone/>
            </a:pPr>
            <a:r>
              <a:rPr lang="en-GB" sz="2800" i="1" dirty="0">
                <a:solidFill>
                  <a:schemeClr val="bg1"/>
                </a:solidFill>
                <a:effectLst/>
                <a:latin typeface="FSElliotPro"/>
              </a:rPr>
              <a:t>10. Challenging and reporting improper behaviour </a:t>
            </a:r>
            <a:endParaRPr lang="en-GB" sz="2800" i="1" dirty="0">
              <a:solidFill>
                <a:schemeClr val="bg1"/>
              </a:solidFill>
              <a:effectLst/>
            </a:endParaRPr>
          </a:p>
          <a:p>
            <a:r>
              <a:rPr lang="en-GB" sz="1800" b="0" dirty="0">
                <a:solidFill>
                  <a:schemeClr val="bg1"/>
                </a:solidFill>
                <a:effectLst/>
                <a:latin typeface="FSElliotPro"/>
              </a:rPr>
              <a:t>I will report, challenge or take action against the conduct of colleagues which has fallen below the standards of professional behaviour. </a:t>
            </a:r>
            <a:endParaRPr lang="en-GB" dirty="0">
              <a:solidFill>
                <a:schemeClr val="bg1"/>
              </a:solidFill>
              <a:effectLst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3806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BC59D-8ABF-CB9C-E92A-F1AC4B1ED3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Scenario 1 – Honesty and Integrity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72DFD-DBA7-4CDB-4CF5-2C26C9E34D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>
                <a:solidFill>
                  <a:schemeClr val="bg1"/>
                </a:solidFill>
              </a:rPr>
              <a:t>You are the  SIO in a case against the head of an </a:t>
            </a:r>
            <a:r>
              <a:rPr lang="en-US" sz="2800" dirty="0" err="1">
                <a:solidFill>
                  <a:schemeClr val="bg1"/>
                </a:solidFill>
              </a:rPr>
              <a:t>organised</a:t>
            </a:r>
            <a:r>
              <a:rPr lang="en-US" sz="2800" dirty="0">
                <a:solidFill>
                  <a:schemeClr val="bg1"/>
                </a:solidFill>
              </a:rPr>
              <a:t> crime group involved in Human Trafficking, drugs and firearms supply. You become aware of new information that would lead to the acquittal of this individual at Crown Court. </a:t>
            </a:r>
          </a:p>
          <a:p>
            <a:pPr marL="0" indent="0">
              <a:buNone/>
            </a:pPr>
            <a:r>
              <a:rPr lang="en-US" sz="2800" dirty="0">
                <a:solidFill>
                  <a:schemeClr val="bg1"/>
                </a:solidFill>
              </a:rPr>
              <a:t>What do you do and why?</a:t>
            </a:r>
          </a:p>
          <a:p>
            <a:pPr marL="0" indent="0">
              <a:buNone/>
            </a:pPr>
            <a:endParaRPr lang="en-US" sz="28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98402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B80967-6DB3-6900-22CC-DA09FEF958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Scenario 2 – Confidentiality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27F75-05E7-39A7-89F4-BC8A08A949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You are out on a night out with policing colleagues when someone shows you pictures of an undercover operation they are involved in.</a:t>
            </a:r>
          </a:p>
          <a:p>
            <a:r>
              <a:rPr lang="en-US" sz="2800" dirty="0">
                <a:solidFill>
                  <a:schemeClr val="bg1"/>
                </a:solidFill>
              </a:rPr>
              <a:t>What do you do and why?</a:t>
            </a:r>
          </a:p>
        </p:txBody>
      </p:sp>
    </p:spTree>
    <p:extLst>
      <p:ext uri="{BB962C8B-B14F-4D97-AF65-F5344CB8AC3E}">
        <p14:creationId xmlns:p14="http://schemas.microsoft.com/office/powerpoint/2010/main" val="25490325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09AF09-F8B8-38B0-84BA-555902F1EB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Scenario 3 – </a:t>
            </a:r>
            <a:r>
              <a:rPr lang="en-GB" sz="3600" i="1" dirty="0">
                <a:solidFill>
                  <a:schemeClr val="bg1"/>
                </a:solidFill>
                <a:effectLst/>
                <a:latin typeface="FSElliotPro"/>
              </a:rPr>
              <a:t>Authority, respect and courtesy </a:t>
            </a:r>
            <a:br>
              <a:rPr lang="en-GB" sz="3200" i="1" dirty="0">
                <a:solidFill>
                  <a:schemeClr val="bg1"/>
                </a:solidFill>
                <a:effectLst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023A59-791B-24F6-E341-8B1EE85056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You stop a car and </a:t>
            </a:r>
            <a:r>
              <a:rPr lang="en-US" sz="2800" dirty="0" err="1">
                <a:solidFill>
                  <a:schemeClr val="bg1"/>
                </a:solidFill>
              </a:rPr>
              <a:t>recognise</a:t>
            </a:r>
            <a:r>
              <a:rPr lang="en-US" sz="2800" dirty="0">
                <a:solidFill>
                  <a:schemeClr val="bg1"/>
                </a:solidFill>
              </a:rPr>
              <a:t> three men in the car from pictures of them in a crime bulletin at the police station. Without any further information you search the car and them.</a:t>
            </a:r>
          </a:p>
          <a:p>
            <a:r>
              <a:rPr lang="en-US" sz="2800" dirty="0">
                <a:solidFill>
                  <a:schemeClr val="bg1"/>
                </a:solidFill>
              </a:rPr>
              <a:t>Should you do this? Why?</a:t>
            </a:r>
          </a:p>
        </p:txBody>
      </p:sp>
    </p:spTree>
    <p:extLst>
      <p:ext uri="{BB962C8B-B14F-4D97-AF65-F5344CB8AC3E}">
        <p14:creationId xmlns:p14="http://schemas.microsoft.com/office/powerpoint/2010/main" val="24389308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DFF54-176C-E694-44D8-865DF9AEE0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>
                <a:solidFill>
                  <a:schemeClr val="bg1"/>
                </a:solidFill>
              </a:rPr>
              <a:t>Scenario </a:t>
            </a:r>
            <a:r>
              <a:rPr lang="en-US">
                <a:solidFill>
                  <a:schemeClr val="bg1"/>
                </a:solidFill>
              </a:rPr>
              <a:t>4 </a:t>
            </a:r>
            <a:r>
              <a:rPr lang="en-US" sz="3200">
                <a:solidFill>
                  <a:schemeClr val="bg1"/>
                </a:solidFill>
              </a:rPr>
              <a:t>– </a:t>
            </a:r>
            <a:r>
              <a:rPr lang="en-GB" sz="3200" i="1" dirty="0">
                <a:solidFill>
                  <a:schemeClr val="bg1"/>
                </a:solidFill>
                <a:effectLst/>
                <a:latin typeface="FSElliotPro"/>
              </a:rPr>
              <a:t>Authority, respect and courtesy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A99427-FE60-6FC7-049F-E47AAA9199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Your are a CHIS Controller and the Handler informs you that the CHIS has information that an armed robbery involving firearms will take place at a specific location today.</a:t>
            </a:r>
          </a:p>
          <a:p>
            <a:r>
              <a:rPr lang="en-US" sz="2800" dirty="0">
                <a:solidFill>
                  <a:schemeClr val="bg1"/>
                </a:solidFill>
              </a:rPr>
              <a:t>What do you do and why?</a:t>
            </a:r>
          </a:p>
        </p:txBody>
      </p:sp>
    </p:spTree>
    <p:extLst>
      <p:ext uri="{BB962C8B-B14F-4D97-AF65-F5344CB8AC3E}">
        <p14:creationId xmlns:p14="http://schemas.microsoft.com/office/powerpoint/2010/main" val="2424480756"/>
      </p:ext>
    </p:extLst>
  </p:cSld>
  <p:clrMapOvr>
    <a:masterClrMapping/>
  </p:clrMapOvr>
</p:sld>
</file>

<file path=ppt/theme/theme1.xml><?xml version="1.0" encoding="utf-8"?>
<a:theme xmlns:a="http://schemas.openxmlformats.org/drawingml/2006/main" name="SwellVTI">
  <a:themeElements>
    <a:clrScheme name="Office">
      <a:dk1>
        <a:srgbClr val="000000"/>
      </a:dk1>
      <a:lt1>
        <a:srgbClr val="FFFFFF"/>
      </a:lt1>
      <a:dk2>
        <a:srgbClr val="1D242E"/>
      </a:dk2>
      <a:lt2>
        <a:srgbClr val="F2F1F1"/>
      </a:lt2>
      <a:accent1>
        <a:srgbClr val="4472C4"/>
      </a:accent1>
      <a:accent2>
        <a:srgbClr val="ED7D31"/>
      </a:accent2>
      <a:accent3>
        <a:srgbClr val="A3A3A3"/>
      </a:accent3>
      <a:accent4>
        <a:srgbClr val="CF9B00"/>
      </a:accent4>
      <a:accent5>
        <a:srgbClr val="5B9BD5"/>
      </a:accent5>
      <a:accent6>
        <a:srgbClr val="70AD47"/>
      </a:accent6>
      <a:hlink>
        <a:srgbClr val="D26012"/>
      </a:hlink>
      <a:folHlink>
        <a:srgbClr val="9A5879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wellVTI" id="{8361A04D-931A-43DC-973B-1B0B1DD5DECC}" vid="{6DDB23E8-D18E-4BDA-98D6-324466149EB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312</TotalTime>
  <Words>790</Words>
  <Application>Microsoft Macintosh PowerPoint</Application>
  <PresentationFormat>Widescreen</PresentationFormat>
  <Paragraphs>85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7" baseType="lpstr">
      <vt:lpstr>Arial</vt:lpstr>
      <vt:lpstr>Calibri</vt:lpstr>
      <vt:lpstr>FSElliotPro</vt:lpstr>
      <vt:lpstr>Google Sans</vt:lpstr>
      <vt:lpstr>Neue Haas Grotesk Text Pro</vt:lpstr>
      <vt:lpstr>Symbol</vt:lpstr>
      <vt:lpstr>Times New Roman</vt:lpstr>
      <vt:lpstr>SwellVTI</vt:lpstr>
      <vt:lpstr>Evidenced Based Policing</vt:lpstr>
      <vt:lpstr>Policing Career</vt:lpstr>
      <vt:lpstr>Module Objectives</vt:lpstr>
      <vt:lpstr>Policing – where it all began</vt:lpstr>
      <vt:lpstr>Policing by Consent</vt:lpstr>
      <vt:lpstr>Police officer character trait</vt:lpstr>
      <vt:lpstr>Leadership</vt:lpstr>
      <vt:lpstr>Leaders</vt:lpstr>
      <vt:lpstr>Code of Ethics</vt:lpstr>
      <vt:lpstr>9 Policing Principles</vt:lpstr>
      <vt:lpstr>Code of ethics</vt:lpstr>
      <vt:lpstr>Code of ethics</vt:lpstr>
      <vt:lpstr>Code of Ethics</vt:lpstr>
      <vt:lpstr>Code of ethics</vt:lpstr>
      <vt:lpstr>Code of ethics</vt:lpstr>
      <vt:lpstr>Scenario 1 – Honesty and Integrity</vt:lpstr>
      <vt:lpstr>Scenario 2 – Confidentiality</vt:lpstr>
      <vt:lpstr>Scenario 3 – Authority, respect and courtesy  </vt:lpstr>
      <vt:lpstr>Scenario 4 – Authority, respect and courtesy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Evidenced Based Policing</dc:title>
  <dc:creator>Julian Williams</dc:creator>
  <cp:lastModifiedBy>Julian Williams</cp:lastModifiedBy>
  <cp:revision>11</cp:revision>
  <dcterms:created xsi:type="dcterms:W3CDTF">2023-11-06T14:38:49Z</dcterms:created>
  <dcterms:modified xsi:type="dcterms:W3CDTF">2023-11-08T11:39:05Z</dcterms:modified>
</cp:coreProperties>
</file>