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6" r:id="rId5"/>
    <p:sldId id="333" r:id="rId6"/>
    <p:sldId id="334" r:id="rId7"/>
    <p:sldId id="292" r:id="rId8"/>
    <p:sldId id="293" r:id="rId9"/>
    <p:sldId id="291" r:id="rId10"/>
    <p:sldId id="289" r:id="rId11"/>
    <p:sldId id="288" r:id="rId12"/>
    <p:sldId id="290" r:id="rId13"/>
    <p:sldId id="294" r:id="rId14"/>
    <p:sldId id="295" r:id="rId15"/>
    <p:sldId id="296" r:id="rId16"/>
    <p:sldId id="298" r:id="rId17"/>
    <p:sldId id="299" r:id="rId18"/>
    <p:sldId id="297" r:id="rId19"/>
    <p:sldId id="349" r:id="rId20"/>
    <p:sldId id="300" r:id="rId21"/>
    <p:sldId id="343" r:id="rId22"/>
    <p:sldId id="346" r:id="rId23"/>
    <p:sldId id="348" r:id="rId24"/>
    <p:sldId id="347" r:id="rId25"/>
    <p:sldId id="350" r:id="rId26"/>
    <p:sldId id="351" r:id="rId27"/>
    <p:sldId id="344" r:id="rId28"/>
    <p:sldId id="345" r:id="rId29"/>
    <p:sldId id="338" r:id="rId30"/>
    <p:sldId id="337" r:id="rId31"/>
    <p:sldId id="339" r:id="rId32"/>
    <p:sldId id="340" r:id="rId33"/>
    <p:sldId id="341" r:id="rId34"/>
    <p:sldId id="342" r:id="rId35"/>
    <p:sldId id="286" r:id="rId3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50"/>
    <a:srgbClr val="023B59"/>
    <a:srgbClr val="CBE4F9"/>
    <a:srgbClr val="E7F2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05" autoAdjust="0"/>
    <p:restoredTop sz="94660"/>
  </p:normalViewPr>
  <p:slideViewPr>
    <p:cSldViewPr>
      <p:cViewPr varScale="1">
        <p:scale>
          <a:sx n="67" d="100"/>
          <a:sy n="67" d="100"/>
        </p:scale>
        <p:origin x="1236"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11/11/2020</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gi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954828"/>
            <a:ext cx="8568952" cy="3194251"/>
          </a:xfrm>
        </p:spPr>
        <p:txBody>
          <a:bodyPr/>
          <a:lstStyle/>
          <a:p>
            <a:r>
              <a:rPr lang="en-GB" sz="4800" dirty="0">
                <a:solidFill>
                  <a:schemeClr val="bg1"/>
                </a:solidFill>
              </a:rPr>
              <a:t>GDPR and Security</a:t>
            </a:r>
            <a:br>
              <a:rPr lang="en-GB" dirty="0">
                <a:solidFill>
                  <a:schemeClr val="bg1"/>
                </a:solidFill>
              </a:rPr>
            </a:br>
            <a:br>
              <a:rPr lang="en-GB" sz="3000" dirty="0">
                <a:solidFill>
                  <a:schemeClr val="bg1"/>
                </a:solidFill>
              </a:rPr>
            </a:br>
            <a:endParaRPr lang="en-GB" sz="4000" dirty="0">
              <a:solidFill>
                <a:schemeClr val="bg1"/>
              </a:solidFill>
            </a:endParaRPr>
          </a:p>
        </p:txBody>
      </p:sp>
      <p:sp>
        <p:nvSpPr>
          <p:cNvPr id="3" name="Subtitle 2"/>
          <p:cNvSpPr>
            <a:spLocks noGrp="1"/>
          </p:cNvSpPr>
          <p:nvPr>
            <p:ph type="subTitle" idx="1"/>
          </p:nvPr>
        </p:nvSpPr>
        <p:spPr>
          <a:xfrm>
            <a:off x="107504" y="4293096"/>
            <a:ext cx="8928992" cy="1470082"/>
          </a:xfrm>
        </p:spPr>
        <p:txBody>
          <a:bodyPr>
            <a:normAutofit/>
          </a:bodyPr>
          <a:lstStyle/>
          <a:p>
            <a:r>
              <a:rPr lang="en-GB" dirty="0">
                <a:solidFill>
                  <a:schemeClr val="bg1"/>
                </a:solidFill>
              </a:rPr>
              <a:t>Andrew Fletcher</a:t>
            </a:r>
          </a:p>
          <a:p>
            <a:r>
              <a:rPr lang="en-GB" dirty="0">
                <a:solidFill>
                  <a:schemeClr val="bg1"/>
                </a:solidFill>
              </a:rPr>
              <a:t>LLM, LLB (Hons), PGDip (LPC); MBCS, </a:t>
            </a:r>
            <a:r>
              <a:rPr lang="en-GB" dirty="0" err="1">
                <a:solidFill>
                  <a:schemeClr val="bg1"/>
                </a:solidFill>
              </a:rPr>
              <a:t>FEDIPPra</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9675-4B9A-4060-BF29-BA2B830F0B0D}"/>
              </a:ext>
            </a:extLst>
          </p:cNvPr>
          <p:cNvSpPr>
            <a:spLocks noGrp="1"/>
          </p:cNvSpPr>
          <p:nvPr>
            <p:ph type="title"/>
          </p:nvPr>
        </p:nvSpPr>
        <p:spPr>
          <a:xfrm>
            <a:off x="457200" y="274638"/>
            <a:ext cx="8229600" cy="1143000"/>
          </a:xfrm>
        </p:spPr>
        <p:txBody>
          <a:bodyPr anchor="ctr">
            <a:normAutofit/>
          </a:bodyPr>
          <a:lstStyle/>
          <a:p>
            <a:r>
              <a:rPr lang="en-GB" dirty="0">
                <a:solidFill>
                  <a:srgbClr val="002060"/>
                </a:solidFill>
              </a:rPr>
              <a:t>About Me – Andrew Fletcher</a:t>
            </a:r>
          </a:p>
        </p:txBody>
      </p:sp>
      <p:pic>
        <p:nvPicPr>
          <p:cNvPr id="5" name="Content Placeholder 4" descr="A person wearing a black shirt and smiling at the camera&#10;&#10;Description automatically generated">
            <a:extLst>
              <a:ext uri="{FF2B5EF4-FFF2-40B4-BE49-F238E27FC236}">
                <a16:creationId xmlns:a16="http://schemas.microsoft.com/office/drawing/2014/main" id="{9EE8211C-F420-407D-AE29-AA8E9CA682A1}"/>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227" r="5" b="5"/>
          <a:stretch/>
        </p:blipFill>
        <p:spPr>
          <a:xfrm>
            <a:off x="276663" y="1421880"/>
            <a:ext cx="3971818" cy="3923077"/>
          </a:xfrm>
          <a:noFill/>
        </p:spPr>
      </p:pic>
      <p:sp>
        <p:nvSpPr>
          <p:cNvPr id="10" name="Content Placeholder 3">
            <a:extLst>
              <a:ext uri="{FF2B5EF4-FFF2-40B4-BE49-F238E27FC236}">
                <a16:creationId xmlns:a16="http://schemas.microsoft.com/office/drawing/2014/main" id="{0D20A85F-22D2-4309-B866-5522ACCB1E6D}"/>
              </a:ext>
            </a:extLst>
          </p:cNvPr>
          <p:cNvSpPr>
            <a:spLocks noGrp="1"/>
          </p:cNvSpPr>
          <p:nvPr>
            <p:ph sz="half" idx="2"/>
          </p:nvPr>
        </p:nvSpPr>
        <p:spPr>
          <a:xfrm>
            <a:off x="4248481" y="1417638"/>
            <a:ext cx="4618855" cy="4315618"/>
          </a:xfrm>
        </p:spPr>
        <p:txBody>
          <a:bodyPr>
            <a:normAutofit lnSpcReduction="10000"/>
          </a:bodyPr>
          <a:lstStyle/>
          <a:p>
            <a:pPr marL="0" indent="0">
              <a:buNone/>
            </a:pPr>
            <a:r>
              <a:rPr lang="en-US" b="1" dirty="0">
                <a:solidFill>
                  <a:srgbClr val="002060"/>
                </a:solidFill>
              </a:rPr>
              <a:t>Relevant Academic</a:t>
            </a:r>
          </a:p>
          <a:p>
            <a:r>
              <a:rPr lang="en-US" dirty="0">
                <a:solidFill>
                  <a:srgbClr val="002060"/>
                </a:solidFill>
              </a:rPr>
              <a:t>Background – Law</a:t>
            </a:r>
          </a:p>
          <a:p>
            <a:pPr marL="0" indent="0">
              <a:buNone/>
              <a:tabLst>
                <a:tab pos="361950" algn="l"/>
              </a:tabLst>
            </a:pPr>
            <a:r>
              <a:rPr lang="en-US" sz="2000" i="1" dirty="0">
                <a:solidFill>
                  <a:srgbClr val="002060"/>
                </a:solidFill>
              </a:rPr>
              <a:t>	(LLB, LLM and LPC)</a:t>
            </a:r>
          </a:p>
          <a:p>
            <a:pPr marL="0" indent="0">
              <a:buNone/>
              <a:tabLst>
                <a:tab pos="361950" algn="l"/>
              </a:tabLst>
            </a:pPr>
            <a:endParaRPr lang="en-US" sz="1000" i="1" dirty="0">
              <a:solidFill>
                <a:srgbClr val="002060"/>
              </a:solidFill>
            </a:endParaRPr>
          </a:p>
          <a:p>
            <a:r>
              <a:rPr lang="en-US" dirty="0">
                <a:solidFill>
                  <a:srgbClr val="002060"/>
                </a:solidFill>
              </a:rPr>
              <a:t>BCS Professional Exams </a:t>
            </a:r>
            <a:r>
              <a:rPr lang="en-US" sz="2000" i="1" dirty="0">
                <a:solidFill>
                  <a:srgbClr val="002060"/>
                </a:solidFill>
              </a:rPr>
              <a:t>(Data Protection and Freedom of Information)</a:t>
            </a:r>
          </a:p>
          <a:p>
            <a:endParaRPr lang="en-US" sz="1000" i="1" dirty="0">
              <a:solidFill>
                <a:srgbClr val="002060"/>
              </a:solidFill>
            </a:endParaRPr>
          </a:p>
          <a:p>
            <a:r>
              <a:rPr lang="en-US" dirty="0">
                <a:solidFill>
                  <a:srgbClr val="002060"/>
                </a:solidFill>
              </a:rPr>
              <a:t>PhD Student (UWTSD)</a:t>
            </a:r>
          </a:p>
          <a:p>
            <a:pPr marL="0" indent="0">
              <a:buNone/>
              <a:tabLst>
                <a:tab pos="361950" algn="l"/>
              </a:tabLst>
            </a:pPr>
            <a:r>
              <a:rPr lang="en-US" sz="2000" dirty="0">
                <a:solidFill>
                  <a:srgbClr val="002060"/>
                </a:solidFill>
              </a:rPr>
              <a:t>	</a:t>
            </a:r>
            <a:r>
              <a:rPr lang="en-US" sz="2000" i="1" dirty="0">
                <a:solidFill>
                  <a:srgbClr val="002060"/>
                </a:solidFill>
              </a:rPr>
              <a:t>(Common Law Duty of 	Confidence in using Health Care 	information)</a:t>
            </a:r>
          </a:p>
          <a:p>
            <a:pPr marL="0" indent="0">
              <a:buNone/>
            </a:pPr>
            <a:endParaRPr lang="en-US" dirty="0"/>
          </a:p>
        </p:txBody>
      </p:sp>
    </p:spTree>
    <p:extLst>
      <p:ext uri="{BB962C8B-B14F-4D97-AF65-F5344CB8AC3E}">
        <p14:creationId xmlns:p14="http://schemas.microsoft.com/office/powerpoint/2010/main" val="2956605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9675-4B9A-4060-BF29-BA2B830F0B0D}"/>
              </a:ext>
            </a:extLst>
          </p:cNvPr>
          <p:cNvSpPr>
            <a:spLocks noGrp="1"/>
          </p:cNvSpPr>
          <p:nvPr>
            <p:ph type="title"/>
          </p:nvPr>
        </p:nvSpPr>
        <p:spPr>
          <a:xfrm>
            <a:off x="457200" y="274638"/>
            <a:ext cx="8229600" cy="1143000"/>
          </a:xfrm>
        </p:spPr>
        <p:txBody>
          <a:bodyPr anchor="ctr">
            <a:normAutofit/>
          </a:bodyPr>
          <a:lstStyle/>
          <a:p>
            <a:r>
              <a:rPr lang="en-GB" dirty="0">
                <a:solidFill>
                  <a:srgbClr val="002060"/>
                </a:solidFill>
              </a:rPr>
              <a:t>About Me – Andrew Fletcher</a:t>
            </a:r>
          </a:p>
        </p:txBody>
      </p:sp>
      <p:pic>
        <p:nvPicPr>
          <p:cNvPr id="5" name="Content Placeholder 4" descr="A person wearing a black shirt and smiling at the camera&#10;&#10;Description automatically generated">
            <a:extLst>
              <a:ext uri="{FF2B5EF4-FFF2-40B4-BE49-F238E27FC236}">
                <a16:creationId xmlns:a16="http://schemas.microsoft.com/office/drawing/2014/main" id="{9EE8211C-F420-407D-AE29-AA8E9CA682A1}"/>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227" r="5" b="5"/>
          <a:stretch/>
        </p:blipFill>
        <p:spPr>
          <a:xfrm>
            <a:off x="276663" y="1421880"/>
            <a:ext cx="3971818" cy="3923077"/>
          </a:xfrm>
          <a:noFill/>
        </p:spPr>
      </p:pic>
      <p:sp>
        <p:nvSpPr>
          <p:cNvPr id="10" name="Content Placeholder 3">
            <a:extLst>
              <a:ext uri="{FF2B5EF4-FFF2-40B4-BE49-F238E27FC236}">
                <a16:creationId xmlns:a16="http://schemas.microsoft.com/office/drawing/2014/main" id="{0D20A85F-22D2-4309-B866-5522ACCB1E6D}"/>
              </a:ext>
            </a:extLst>
          </p:cNvPr>
          <p:cNvSpPr>
            <a:spLocks noGrp="1"/>
          </p:cNvSpPr>
          <p:nvPr>
            <p:ph sz="half" idx="2"/>
          </p:nvPr>
        </p:nvSpPr>
        <p:spPr>
          <a:xfrm>
            <a:off x="4248481" y="1417638"/>
            <a:ext cx="4618855" cy="4171603"/>
          </a:xfrm>
        </p:spPr>
        <p:txBody>
          <a:bodyPr>
            <a:normAutofit fontScale="92500" lnSpcReduction="10000"/>
          </a:bodyPr>
          <a:lstStyle/>
          <a:p>
            <a:pPr marL="0" indent="0">
              <a:buNone/>
            </a:pPr>
            <a:r>
              <a:rPr lang="en-US" b="1" dirty="0">
                <a:solidFill>
                  <a:srgbClr val="002060"/>
                </a:solidFill>
              </a:rPr>
              <a:t>Professionally</a:t>
            </a:r>
          </a:p>
          <a:p>
            <a:pPr>
              <a:spcBef>
                <a:spcPts val="0"/>
              </a:spcBef>
            </a:pPr>
            <a:endParaRPr lang="en-US" sz="1100" dirty="0">
              <a:solidFill>
                <a:srgbClr val="002060"/>
              </a:solidFill>
            </a:endParaRPr>
          </a:p>
          <a:p>
            <a:pPr>
              <a:spcBef>
                <a:spcPts val="0"/>
              </a:spcBef>
            </a:pPr>
            <a:r>
              <a:rPr lang="en-US" dirty="0">
                <a:solidFill>
                  <a:srgbClr val="002060"/>
                </a:solidFill>
              </a:rPr>
              <a:t>18 years in NHS Wales</a:t>
            </a:r>
          </a:p>
          <a:p>
            <a:pPr>
              <a:spcBef>
                <a:spcPts val="0"/>
              </a:spcBef>
            </a:pPr>
            <a:endParaRPr lang="en-US" sz="1000" dirty="0">
              <a:solidFill>
                <a:srgbClr val="002060"/>
              </a:solidFill>
            </a:endParaRPr>
          </a:p>
          <a:p>
            <a:pPr>
              <a:spcBef>
                <a:spcPts val="0"/>
              </a:spcBef>
            </a:pPr>
            <a:r>
              <a:rPr lang="en-US" dirty="0">
                <a:solidFill>
                  <a:srgbClr val="002060"/>
                </a:solidFill>
              </a:rPr>
              <a:t>Lead for Supporting IG Assurance Framework</a:t>
            </a:r>
          </a:p>
          <a:p>
            <a:pPr marL="0" indent="0">
              <a:spcBef>
                <a:spcPts val="0"/>
              </a:spcBef>
              <a:buNone/>
              <a:tabLst>
                <a:tab pos="361950" algn="l"/>
              </a:tabLst>
            </a:pPr>
            <a:r>
              <a:rPr lang="en-US" sz="2000" i="1" dirty="0">
                <a:solidFill>
                  <a:srgbClr val="002060"/>
                </a:solidFill>
              </a:rPr>
              <a:t>	(NHS Wales Informatics Service)</a:t>
            </a:r>
          </a:p>
          <a:p>
            <a:pPr marL="0" indent="0">
              <a:spcBef>
                <a:spcPts val="0"/>
              </a:spcBef>
              <a:buNone/>
              <a:tabLst>
                <a:tab pos="361950" algn="l"/>
              </a:tabLst>
            </a:pPr>
            <a:endParaRPr lang="en-US" sz="1000" i="1" dirty="0">
              <a:solidFill>
                <a:srgbClr val="002060"/>
              </a:solidFill>
            </a:endParaRPr>
          </a:p>
          <a:p>
            <a:pPr>
              <a:spcBef>
                <a:spcPts val="0"/>
              </a:spcBef>
            </a:pPr>
            <a:r>
              <a:rPr lang="en-US" dirty="0">
                <a:solidFill>
                  <a:srgbClr val="002060"/>
                </a:solidFill>
              </a:rPr>
              <a:t>Subject Matter Specialist </a:t>
            </a:r>
          </a:p>
          <a:p>
            <a:pPr marL="0" indent="0">
              <a:spcBef>
                <a:spcPts val="0"/>
              </a:spcBef>
              <a:buNone/>
              <a:tabLst>
                <a:tab pos="361950" algn="l"/>
              </a:tabLst>
            </a:pPr>
            <a:r>
              <a:rPr lang="en-US" sz="2000" i="1" dirty="0">
                <a:solidFill>
                  <a:srgbClr val="002060"/>
                </a:solidFill>
              </a:rPr>
              <a:t>	(BCS)</a:t>
            </a:r>
          </a:p>
          <a:p>
            <a:pPr marL="0" indent="0">
              <a:spcBef>
                <a:spcPts val="0"/>
              </a:spcBef>
              <a:buNone/>
              <a:tabLst>
                <a:tab pos="361950" algn="l"/>
              </a:tabLst>
            </a:pPr>
            <a:endParaRPr lang="en-US" sz="1000" i="1" dirty="0">
              <a:solidFill>
                <a:srgbClr val="002060"/>
              </a:solidFill>
            </a:endParaRPr>
          </a:p>
          <a:p>
            <a:r>
              <a:rPr lang="en-US" dirty="0">
                <a:solidFill>
                  <a:srgbClr val="002060"/>
                </a:solidFill>
              </a:rPr>
              <a:t>Professional Member - BCS</a:t>
            </a:r>
          </a:p>
          <a:p>
            <a:endParaRPr lang="en-US" sz="1100" dirty="0">
              <a:solidFill>
                <a:srgbClr val="002060"/>
              </a:solidFill>
            </a:endParaRPr>
          </a:p>
          <a:p>
            <a:r>
              <a:rPr lang="en-US" dirty="0">
                <a:solidFill>
                  <a:srgbClr val="002060"/>
                </a:solidFill>
              </a:rPr>
              <a:t>Practitioner - FEDIP</a:t>
            </a:r>
          </a:p>
        </p:txBody>
      </p:sp>
    </p:spTree>
    <p:extLst>
      <p:ext uri="{BB962C8B-B14F-4D97-AF65-F5344CB8AC3E}">
        <p14:creationId xmlns:p14="http://schemas.microsoft.com/office/powerpoint/2010/main" val="2723360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2B604-3F7E-428A-8B71-CA6994573824}"/>
              </a:ext>
            </a:extLst>
          </p:cNvPr>
          <p:cNvSpPr>
            <a:spLocks noGrp="1"/>
          </p:cNvSpPr>
          <p:nvPr>
            <p:ph type="title"/>
          </p:nvPr>
        </p:nvSpPr>
        <p:spPr/>
        <p:txBody>
          <a:bodyPr/>
          <a:lstStyle/>
          <a:p>
            <a:r>
              <a:rPr lang="en-GB" dirty="0"/>
              <a:t>The GDPR</a:t>
            </a:r>
          </a:p>
        </p:txBody>
      </p:sp>
      <p:sp>
        <p:nvSpPr>
          <p:cNvPr id="3" name="Content Placeholder 2">
            <a:extLst>
              <a:ext uri="{FF2B5EF4-FFF2-40B4-BE49-F238E27FC236}">
                <a16:creationId xmlns:a16="http://schemas.microsoft.com/office/drawing/2014/main" id="{C0A4F8E6-DFD6-49E5-BD38-49A5859957A4}"/>
              </a:ext>
            </a:extLst>
          </p:cNvPr>
          <p:cNvSpPr>
            <a:spLocks noGrp="1"/>
          </p:cNvSpPr>
          <p:nvPr>
            <p:ph idx="1"/>
          </p:nvPr>
        </p:nvSpPr>
        <p:spPr/>
        <p:txBody>
          <a:bodyPr/>
          <a:lstStyle/>
          <a:p>
            <a:r>
              <a:rPr lang="en-GB" dirty="0"/>
              <a:t>Previous Sessions</a:t>
            </a:r>
          </a:p>
          <a:p>
            <a:pPr lvl="1"/>
            <a:r>
              <a:rPr lang="en-GB" dirty="0"/>
              <a:t>Looked at definitions under the GDPR</a:t>
            </a:r>
          </a:p>
          <a:p>
            <a:pPr lvl="1"/>
            <a:r>
              <a:rPr lang="en-GB" dirty="0"/>
              <a:t>Looked at lawful basis for processing Personal Data (Article 6)</a:t>
            </a:r>
          </a:p>
          <a:p>
            <a:pPr lvl="1"/>
            <a:r>
              <a:rPr lang="en-GB" dirty="0"/>
              <a:t>Looked at the exceptions to the restriction on processing Special Category Data “Conditions of Processing” (Article 9)</a:t>
            </a:r>
          </a:p>
          <a:p>
            <a:pPr lvl="1"/>
            <a:r>
              <a:rPr lang="en-GB" dirty="0"/>
              <a:t>Data Protection Principle.</a:t>
            </a:r>
          </a:p>
        </p:txBody>
      </p:sp>
    </p:spTree>
    <p:extLst>
      <p:ext uri="{BB962C8B-B14F-4D97-AF65-F5344CB8AC3E}">
        <p14:creationId xmlns:p14="http://schemas.microsoft.com/office/powerpoint/2010/main" val="1388045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A63C6-600F-4F95-B4DE-8AF84590F762}"/>
              </a:ext>
            </a:extLst>
          </p:cNvPr>
          <p:cNvSpPr>
            <a:spLocks noGrp="1"/>
          </p:cNvSpPr>
          <p:nvPr>
            <p:ph type="title"/>
          </p:nvPr>
        </p:nvSpPr>
        <p:spPr/>
        <p:txBody>
          <a:bodyPr/>
          <a:lstStyle/>
          <a:p>
            <a:r>
              <a:rPr lang="en-GB" dirty="0"/>
              <a:t>Todays Session</a:t>
            </a:r>
          </a:p>
        </p:txBody>
      </p:sp>
      <p:sp>
        <p:nvSpPr>
          <p:cNvPr id="3" name="Content Placeholder 2">
            <a:extLst>
              <a:ext uri="{FF2B5EF4-FFF2-40B4-BE49-F238E27FC236}">
                <a16:creationId xmlns:a16="http://schemas.microsoft.com/office/drawing/2014/main" id="{F26A7006-061F-4A38-ADB8-62925DE1BAF9}"/>
              </a:ext>
            </a:extLst>
          </p:cNvPr>
          <p:cNvSpPr>
            <a:spLocks noGrp="1"/>
          </p:cNvSpPr>
          <p:nvPr>
            <p:ph idx="1"/>
          </p:nvPr>
        </p:nvSpPr>
        <p:spPr/>
        <p:txBody>
          <a:bodyPr/>
          <a:lstStyle/>
          <a:p>
            <a:r>
              <a:rPr lang="en-GB" dirty="0"/>
              <a:t>Information security and the GDPR Security Principle</a:t>
            </a:r>
          </a:p>
          <a:p>
            <a:pPr lvl="1"/>
            <a:r>
              <a:rPr lang="en-GB" dirty="0"/>
              <a:t>Security of processing</a:t>
            </a:r>
          </a:p>
          <a:p>
            <a:pPr lvl="1"/>
            <a:r>
              <a:rPr lang="en-GB" dirty="0"/>
              <a:t>Technical Organisation Measures</a:t>
            </a:r>
          </a:p>
          <a:p>
            <a:pPr lvl="1"/>
            <a:r>
              <a:rPr lang="en-GB" dirty="0"/>
              <a:t>Organisational Measures</a:t>
            </a:r>
          </a:p>
          <a:p>
            <a:r>
              <a:rPr lang="en-GB"/>
              <a:t>Breaches</a:t>
            </a:r>
          </a:p>
          <a:p>
            <a:r>
              <a:rPr lang="en-GB" dirty="0"/>
              <a:t>Data Protection Impact Assessments</a:t>
            </a:r>
          </a:p>
        </p:txBody>
      </p:sp>
    </p:spTree>
    <p:extLst>
      <p:ext uri="{BB962C8B-B14F-4D97-AF65-F5344CB8AC3E}">
        <p14:creationId xmlns:p14="http://schemas.microsoft.com/office/powerpoint/2010/main" val="3547762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F892-AED6-421A-A5B0-FF244FE6038F}"/>
              </a:ext>
            </a:extLst>
          </p:cNvPr>
          <p:cNvSpPr>
            <a:spLocks noGrp="1"/>
          </p:cNvSpPr>
          <p:nvPr>
            <p:ph type="title"/>
          </p:nvPr>
        </p:nvSpPr>
        <p:spPr/>
        <p:txBody>
          <a:bodyPr>
            <a:normAutofit/>
          </a:bodyPr>
          <a:lstStyle/>
          <a:p>
            <a:r>
              <a:rPr lang="en-GB" dirty="0"/>
              <a:t>Why worry about security?</a:t>
            </a:r>
          </a:p>
        </p:txBody>
      </p:sp>
      <p:sp>
        <p:nvSpPr>
          <p:cNvPr id="3" name="Content Placeholder 2">
            <a:extLst>
              <a:ext uri="{FF2B5EF4-FFF2-40B4-BE49-F238E27FC236}">
                <a16:creationId xmlns:a16="http://schemas.microsoft.com/office/drawing/2014/main" id="{931AE406-0099-4CBE-B426-B96A275C0D58}"/>
              </a:ext>
            </a:extLst>
          </p:cNvPr>
          <p:cNvSpPr>
            <a:spLocks noGrp="1"/>
          </p:cNvSpPr>
          <p:nvPr>
            <p:ph idx="1"/>
          </p:nvPr>
        </p:nvSpPr>
        <p:spPr/>
        <p:txBody>
          <a:bodyPr/>
          <a:lstStyle/>
          <a:p>
            <a:r>
              <a:rPr lang="en-GB" dirty="0"/>
              <a:t>Legal Obligation (e.g. GDPR)</a:t>
            </a:r>
          </a:p>
          <a:p>
            <a:r>
              <a:rPr lang="en-GB" dirty="0"/>
              <a:t>Leak of Information</a:t>
            </a:r>
          </a:p>
          <a:p>
            <a:r>
              <a:rPr lang="en-GB" dirty="0"/>
              <a:t>Loss of Information</a:t>
            </a:r>
          </a:p>
          <a:p>
            <a:r>
              <a:rPr lang="en-GB" dirty="0"/>
              <a:t>Danger to Safety</a:t>
            </a:r>
          </a:p>
          <a:p>
            <a:r>
              <a:rPr lang="en-GB" dirty="0"/>
              <a:t>Danger to Life</a:t>
            </a:r>
          </a:p>
          <a:p>
            <a:r>
              <a:rPr lang="en-GB" dirty="0"/>
              <a:t>Organisational Reputation</a:t>
            </a:r>
          </a:p>
        </p:txBody>
      </p:sp>
    </p:spTree>
    <p:extLst>
      <p:ext uri="{BB962C8B-B14F-4D97-AF65-F5344CB8AC3E}">
        <p14:creationId xmlns:p14="http://schemas.microsoft.com/office/powerpoint/2010/main" val="4154771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t>The Security Principle</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lnSpcReduction="10000"/>
          </a:bodyPr>
          <a:lstStyle/>
          <a:p>
            <a:r>
              <a:rPr lang="en-GB" dirty="0"/>
              <a:t>Article 5(1)(f) of the GDPR states that personal data shall be:</a:t>
            </a:r>
          </a:p>
          <a:p>
            <a:endParaRPr lang="en-GB" dirty="0"/>
          </a:p>
          <a:p>
            <a:pPr marL="400050" lvl="1" indent="0">
              <a:buNone/>
            </a:pPr>
            <a:r>
              <a:rPr lang="en-GB" i="1" dirty="0"/>
              <a:t>'Processed in a manner that ensures appropriate security of the personal data, including protection against unauthorised or unlawful processing and against accidental loss, destruction or damage, using appropriate technical or organisational measures'</a:t>
            </a:r>
          </a:p>
          <a:p>
            <a:endParaRPr lang="en-GB" dirty="0"/>
          </a:p>
          <a:p>
            <a:endParaRPr lang="en-GB" dirty="0"/>
          </a:p>
        </p:txBody>
      </p:sp>
    </p:spTree>
    <p:extLst>
      <p:ext uri="{BB962C8B-B14F-4D97-AF65-F5344CB8AC3E}">
        <p14:creationId xmlns:p14="http://schemas.microsoft.com/office/powerpoint/2010/main" val="1282294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2B34A-87C0-4C3B-8F56-EC0650476CED}"/>
              </a:ext>
            </a:extLst>
          </p:cNvPr>
          <p:cNvSpPr>
            <a:spLocks noGrp="1"/>
          </p:cNvSpPr>
          <p:nvPr>
            <p:ph type="title"/>
          </p:nvPr>
        </p:nvSpPr>
        <p:spPr/>
        <p:txBody>
          <a:bodyPr/>
          <a:lstStyle/>
          <a:p>
            <a:r>
              <a:rPr lang="en-GB" dirty="0"/>
              <a:t>Security of Processing</a:t>
            </a:r>
          </a:p>
        </p:txBody>
      </p:sp>
      <p:sp>
        <p:nvSpPr>
          <p:cNvPr id="3" name="Content Placeholder 2">
            <a:extLst>
              <a:ext uri="{FF2B5EF4-FFF2-40B4-BE49-F238E27FC236}">
                <a16:creationId xmlns:a16="http://schemas.microsoft.com/office/drawing/2014/main" id="{F42B07B1-F3A3-42BB-874C-658ADD9197F1}"/>
              </a:ext>
            </a:extLst>
          </p:cNvPr>
          <p:cNvSpPr>
            <a:spLocks noGrp="1"/>
          </p:cNvSpPr>
          <p:nvPr>
            <p:ph idx="1"/>
          </p:nvPr>
        </p:nvSpPr>
        <p:spPr/>
        <p:txBody>
          <a:bodyPr>
            <a:normAutofit fontScale="85000" lnSpcReduction="20000"/>
          </a:bodyPr>
          <a:lstStyle/>
          <a:p>
            <a:pPr marL="0" indent="0">
              <a:buNone/>
            </a:pPr>
            <a:r>
              <a:rPr lang="en-GB" dirty="0"/>
              <a:t>Security extends beyond storage and transmission. Measures need to be in place to ensure:</a:t>
            </a:r>
          </a:p>
          <a:p>
            <a:pPr marL="0" indent="0">
              <a:buNone/>
            </a:pPr>
            <a:endParaRPr lang="en-GB" dirty="0"/>
          </a:p>
          <a:p>
            <a:pPr lvl="0"/>
            <a:r>
              <a:rPr lang="en-GB" dirty="0"/>
              <a:t>the data can be accessed, altered, disclosed or deleted only by those with the authority to do so (“confidentiality”</a:t>
            </a:r>
          </a:p>
          <a:p>
            <a:pPr lvl="0"/>
            <a:r>
              <a:rPr lang="en-GB" dirty="0"/>
              <a:t>the data held is accurate and complete (“integrity”); and</a:t>
            </a:r>
          </a:p>
          <a:p>
            <a:pPr lvl="0"/>
            <a:r>
              <a:rPr lang="en-GB" dirty="0"/>
              <a:t>the data remains accessible and usable (“availability”)</a:t>
            </a:r>
          </a:p>
          <a:p>
            <a:endParaRPr lang="en-GB" dirty="0"/>
          </a:p>
        </p:txBody>
      </p:sp>
    </p:spTree>
    <p:extLst>
      <p:ext uri="{BB962C8B-B14F-4D97-AF65-F5344CB8AC3E}">
        <p14:creationId xmlns:p14="http://schemas.microsoft.com/office/powerpoint/2010/main" val="396129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A8060-BC04-4618-B036-EE08FA676154}"/>
              </a:ext>
            </a:extLst>
          </p:cNvPr>
          <p:cNvSpPr>
            <a:spLocks noGrp="1"/>
          </p:cNvSpPr>
          <p:nvPr>
            <p:ph type="title"/>
          </p:nvPr>
        </p:nvSpPr>
        <p:spPr/>
        <p:txBody>
          <a:bodyPr/>
          <a:lstStyle/>
          <a:p>
            <a:r>
              <a:rPr lang="en-GB" dirty="0"/>
              <a:t>Security of Processing</a:t>
            </a:r>
          </a:p>
        </p:txBody>
      </p:sp>
      <p:sp>
        <p:nvSpPr>
          <p:cNvPr id="3" name="Content Placeholder 2">
            <a:extLst>
              <a:ext uri="{FF2B5EF4-FFF2-40B4-BE49-F238E27FC236}">
                <a16:creationId xmlns:a16="http://schemas.microsoft.com/office/drawing/2014/main" id="{DA27E34D-9906-45C7-8424-000D72CE16AB}"/>
              </a:ext>
            </a:extLst>
          </p:cNvPr>
          <p:cNvSpPr>
            <a:spLocks noGrp="1"/>
          </p:cNvSpPr>
          <p:nvPr>
            <p:ph idx="1"/>
          </p:nvPr>
        </p:nvSpPr>
        <p:spPr/>
        <p:txBody>
          <a:bodyPr>
            <a:normAutofit fontScale="85000" lnSpcReduction="20000"/>
          </a:bodyPr>
          <a:lstStyle/>
          <a:p>
            <a:r>
              <a:rPr lang="en-GB" dirty="0"/>
              <a:t>Article 32 of the GDPR, which provides more specifics on the security of processing. Article 32(1) states:</a:t>
            </a:r>
          </a:p>
          <a:p>
            <a:pPr marL="0" indent="0">
              <a:buNone/>
            </a:pPr>
            <a:endParaRPr lang="en-GB" dirty="0"/>
          </a:p>
          <a:p>
            <a:pPr marL="400050" lvl="1" indent="0">
              <a:buNone/>
            </a:pPr>
            <a:r>
              <a:rPr lang="en-GB" i="1" dirty="0"/>
              <a:t>‘Taking into account the state of the art, the costs of implementation and the nature, scope, context and purposes of processing as well as the risk of varying likelihood and severity for the rights and freedoms of natural persons, the controller and the processor shall implement appropriate technical and organisational measures to ensure a level of security appropriate to the risk’</a:t>
            </a:r>
          </a:p>
          <a:p>
            <a:pPr marL="0" indent="0">
              <a:buNone/>
            </a:pPr>
            <a:endParaRPr lang="en-GB" dirty="0"/>
          </a:p>
        </p:txBody>
      </p:sp>
    </p:spTree>
    <p:extLst>
      <p:ext uri="{BB962C8B-B14F-4D97-AF65-F5344CB8AC3E}">
        <p14:creationId xmlns:p14="http://schemas.microsoft.com/office/powerpoint/2010/main" val="1696139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4FE2-EF75-4A78-AC47-9C6775443965}"/>
              </a:ext>
            </a:extLst>
          </p:cNvPr>
          <p:cNvSpPr>
            <a:spLocks noGrp="1"/>
          </p:cNvSpPr>
          <p:nvPr>
            <p:ph type="title"/>
          </p:nvPr>
        </p:nvSpPr>
        <p:spPr/>
        <p:txBody>
          <a:bodyPr/>
          <a:lstStyle/>
          <a:p>
            <a:r>
              <a:rPr lang="en-GB" dirty="0"/>
              <a:t>Security of Processing</a:t>
            </a:r>
          </a:p>
        </p:txBody>
      </p:sp>
      <p:sp>
        <p:nvSpPr>
          <p:cNvPr id="3" name="Content Placeholder 2">
            <a:extLst>
              <a:ext uri="{FF2B5EF4-FFF2-40B4-BE49-F238E27FC236}">
                <a16:creationId xmlns:a16="http://schemas.microsoft.com/office/drawing/2014/main" id="{5C4799AD-58CC-4A8C-ACA5-991663EC0801}"/>
              </a:ext>
            </a:extLst>
          </p:cNvPr>
          <p:cNvSpPr>
            <a:spLocks noGrp="1"/>
          </p:cNvSpPr>
          <p:nvPr>
            <p:ph idx="1"/>
          </p:nvPr>
        </p:nvSpPr>
        <p:spPr/>
        <p:txBody>
          <a:bodyPr/>
          <a:lstStyle/>
          <a:p>
            <a:r>
              <a:rPr lang="en-GB" dirty="0"/>
              <a:t>Level of security that is ‘appropriate’ to the risks presented by the processing</a:t>
            </a:r>
          </a:p>
          <a:p>
            <a:r>
              <a:rPr lang="en-GB" dirty="0"/>
              <a:t>Consider the state of the art and costs of implementation</a:t>
            </a:r>
          </a:p>
          <a:p>
            <a:r>
              <a:rPr lang="en-GB" dirty="0"/>
              <a:t>Nature, scope, context and purpose of your processing</a:t>
            </a:r>
          </a:p>
          <a:p>
            <a:pPr marL="0" indent="0">
              <a:buNone/>
            </a:pPr>
            <a:endParaRPr lang="en-GB" dirty="0"/>
          </a:p>
        </p:txBody>
      </p:sp>
    </p:spTree>
    <p:extLst>
      <p:ext uri="{BB962C8B-B14F-4D97-AF65-F5344CB8AC3E}">
        <p14:creationId xmlns:p14="http://schemas.microsoft.com/office/powerpoint/2010/main" val="2683897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A05D8-99DB-4DA3-985C-AC4E188BEA77}"/>
              </a:ext>
            </a:extLst>
          </p:cNvPr>
          <p:cNvSpPr>
            <a:spLocks noGrp="1"/>
          </p:cNvSpPr>
          <p:nvPr>
            <p:ph type="title"/>
          </p:nvPr>
        </p:nvSpPr>
        <p:spPr/>
        <p:txBody>
          <a:bodyPr/>
          <a:lstStyle/>
          <a:p>
            <a:r>
              <a:rPr lang="en-GB" dirty="0"/>
              <a:t>Security of Processing</a:t>
            </a:r>
          </a:p>
        </p:txBody>
      </p:sp>
      <p:sp>
        <p:nvSpPr>
          <p:cNvPr id="3" name="Content Placeholder 2">
            <a:extLst>
              <a:ext uri="{FF2B5EF4-FFF2-40B4-BE49-F238E27FC236}">
                <a16:creationId xmlns:a16="http://schemas.microsoft.com/office/drawing/2014/main" id="{F90BB78C-6A3E-42DE-BC2E-C31D3523D053}"/>
              </a:ext>
            </a:extLst>
          </p:cNvPr>
          <p:cNvSpPr>
            <a:spLocks noGrp="1"/>
          </p:cNvSpPr>
          <p:nvPr>
            <p:ph idx="1"/>
          </p:nvPr>
        </p:nvSpPr>
        <p:spPr/>
        <p:txBody>
          <a:bodyPr>
            <a:normAutofit/>
          </a:bodyPr>
          <a:lstStyle/>
          <a:p>
            <a:r>
              <a:rPr lang="en-GB" dirty="0"/>
              <a:t>GDPR risk-based approach is of note</a:t>
            </a:r>
          </a:p>
          <a:p>
            <a:r>
              <a:rPr lang="en-GB" dirty="0"/>
              <a:t>There is no ‘one size fits all’ solution to information security. </a:t>
            </a:r>
          </a:p>
          <a:p>
            <a:r>
              <a:rPr lang="en-GB" dirty="0"/>
              <a:t>‘Appropriate’ for will depend on the:</a:t>
            </a:r>
          </a:p>
          <a:p>
            <a:pPr lvl="1"/>
            <a:r>
              <a:rPr lang="en-GB" dirty="0"/>
              <a:t>Particular circumstances,</a:t>
            </a:r>
          </a:p>
          <a:p>
            <a:pPr lvl="1"/>
            <a:r>
              <a:rPr lang="en-GB" dirty="0"/>
              <a:t>Processing you’re doing, and </a:t>
            </a:r>
          </a:p>
          <a:p>
            <a:pPr lvl="1"/>
            <a:r>
              <a:rPr lang="en-GB" dirty="0"/>
              <a:t>Risks it presents to your organisation.</a:t>
            </a:r>
          </a:p>
        </p:txBody>
      </p:sp>
    </p:spTree>
    <p:extLst>
      <p:ext uri="{BB962C8B-B14F-4D97-AF65-F5344CB8AC3E}">
        <p14:creationId xmlns:p14="http://schemas.microsoft.com/office/powerpoint/2010/main" val="3290352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34B3D-94D8-4EE5-ADE5-CD59F88DB783}"/>
              </a:ext>
            </a:extLst>
          </p:cNvPr>
          <p:cNvSpPr>
            <a:spLocks noGrp="1"/>
          </p:cNvSpPr>
          <p:nvPr>
            <p:ph type="title"/>
          </p:nvPr>
        </p:nvSpPr>
        <p:spPr/>
        <p:txBody>
          <a:bodyPr/>
          <a:lstStyle/>
          <a:p>
            <a:r>
              <a:rPr lang="en-GB" dirty="0"/>
              <a:t>Security of Processing</a:t>
            </a:r>
          </a:p>
        </p:txBody>
      </p:sp>
      <p:sp>
        <p:nvSpPr>
          <p:cNvPr id="3" name="Content Placeholder 2">
            <a:extLst>
              <a:ext uri="{FF2B5EF4-FFF2-40B4-BE49-F238E27FC236}">
                <a16:creationId xmlns:a16="http://schemas.microsoft.com/office/drawing/2014/main" id="{C0AC93E7-C021-4444-BE13-E1BC291C2A3D}"/>
              </a:ext>
            </a:extLst>
          </p:cNvPr>
          <p:cNvSpPr>
            <a:spLocks noGrp="1"/>
          </p:cNvSpPr>
          <p:nvPr>
            <p:ph idx="1"/>
          </p:nvPr>
        </p:nvSpPr>
        <p:spPr/>
        <p:txBody>
          <a:bodyPr>
            <a:normAutofit fontScale="77500" lnSpcReduction="20000"/>
          </a:bodyPr>
          <a:lstStyle/>
          <a:p>
            <a:r>
              <a:rPr lang="en-GB" dirty="0"/>
              <a:t>Assessing the risk involves review the personal data and this is used to:</a:t>
            </a:r>
          </a:p>
          <a:p>
            <a:pPr marL="0" indent="0">
              <a:buNone/>
            </a:pPr>
            <a:endParaRPr lang="en-GB" dirty="0"/>
          </a:p>
          <a:p>
            <a:r>
              <a:rPr lang="en-GB" dirty="0"/>
              <a:t>Assess how valuable, sensitive or confidential it is, including the damage or distress caused if the data was compromised. </a:t>
            </a:r>
          </a:p>
          <a:p>
            <a:r>
              <a:rPr lang="en-GB" dirty="0"/>
              <a:t>The size of the organisation and systems.</a:t>
            </a:r>
          </a:p>
          <a:p>
            <a:r>
              <a:rPr lang="en-GB" dirty="0"/>
              <a:t>The number of staff having access to the personal data; and</a:t>
            </a:r>
          </a:p>
          <a:p>
            <a:r>
              <a:rPr lang="en-GB" dirty="0"/>
              <a:t>Any personal data held or used by a data processor acting on your behalf.</a:t>
            </a:r>
          </a:p>
        </p:txBody>
      </p:sp>
    </p:spTree>
    <p:extLst>
      <p:ext uri="{BB962C8B-B14F-4D97-AF65-F5344CB8AC3E}">
        <p14:creationId xmlns:p14="http://schemas.microsoft.com/office/powerpoint/2010/main" val="1953296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A23B-6348-4E59-9ED6-CB989C744074}"/>
              </a:ext>
            </a:extLst>
          </p:cNvPr>
          <p:cNvSpPr>
            <a:spLocks noGrp="1"/>
          </p:cNvSpPr>
          <p:nvPr>
            <p:ph type="title"/>
          </p:nvPr>
        </p:nvSpPr>
        <p:spPr/>
        <p:txBody>
          <a:bodyPr/>
          <a:lstStyle/>
          <a:p>
            <a:r>
              <a:rPr lang="en-GB" dirty="0"/>
              <a:t>Technical Measures</a:t>
            </a:r>
          </a:p>
        </p:txBody>
      </p:sp>
      <p:sp>
        <p:nvSpPr>
          <p:cNvPr id="3" name="Content Placeholder 2">
            <a:extLst>
              <a:ext uri="{FF2B5EF4-FFF2-40B4-BE49-F238E27FC236}">
                <a16:creationId xmlns:a16="http://schemas.microsoft.com/office/drawing/2014/main" id="{009C2567-3EFC-48B6-AEA9-96F335EB6EEF}"/>
              </a:ext>
            </a:extLst>
          </p:cNvPr>
          <p:cNvSpPr>
            <a:spLocks noGrp="1"/>
          </p:cNvSpPr>
          <p:nvPr>
            <p:ph idx="1"/>
          </p:nvPr>
        </p:nvSpPr>
        <p:spPr/>
        <p:txBody>
          <a:bodyPr/>
          <a:lstStyle/>
          <a:p>
            <a:r>
              <a:rPr lang="en-GB" dirty="0"/>
              <a:t>Encrypted data (in transit, at rest)</a:t>
            </a:r>
          </a:p>
          <a:p>
            <a:r>
              <a:rPr lang="en-GB" dirty="0"/>
              <a:t>Firewalls</a:t>
            </a:r>
          </a:p>
          <a:p>
            <a:r>
              <a:rPr lang="en-GB" dirty="0"/>
              <a:t>Role based access control on system</a:t>
            </a:r>
          </a:p>
          <a:p>
            <a:r>
              <a:rPr lang="en-GB" dirty="0"/>
              <a:t>Consider multi factor authentication</a:t>
            </a:r>
          </a:p>
        </p:txBody>
      </p:sp>
    </p:spTree>
    <p:extLst>
      <p:ext uri="{BB962C8B-B14F-4D97-AF65-F5344CB8AC3E}">
        <p14:creationId xmlns:p14="http://schemas.microsoft.com/office/powerpoint/2010/main" val="363996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B8E0A-01A4-4218-98FE-2D02DA47D874}"/>
              </a:ext>
            </a:extLst>
          </p:cNvPr>
          <p:cNvSpPr>
            <a:spLocks noGrp="1"/>
          </p:cNvSpPr>
          <p:nvPr>
            <p:ph type="title"/>
          </p:nvPr>
        </p:nvSpPr>
        <p:spPr/>
        <p:txBody>
          <a:bodyPr/>
          <a:lstStyle/>
          <a:p>
            <a:r>
              <a:rPr lang="en-GB" dirty="0"/>
              <a:t>Technical Measures</a:t>
            </a:r>
          </a:p>
        </p:txBody>
      </p:sp>
      <p:sp>
        <p:nvSpPr>
          <p:cNvPr id="3" name="Content Placeholder 2">
            <a:extLst>
              <a:ext uri="{FF2B5EF4-FFF2-40B4-BE49-F238E27FC236}">
                <a16:creationId xmlns:a16="http://schemas.microsoft.com/office/drawing/2014/main" id="{90C083DE-0A6A-4680-9DFF-B649642F894B}"/>
              </a:ext>
            </a:extLst>
          </p:cNvPr>
          <p:cNvSpPr>
            <a:spLocks noGrp="1"/>
          </p:cNvSpPr>
          <p:nvPr>
            <p:ph idx="1"/>
          </p:nvPr>
        </p:nvSpPr>
        <p:spPr/>
        <p:txBody>
          <a:bodyPr>
            <a:normAutofit lnSpcReduction="10000"/>
          </a:bodyPr>
          <a:lstStyle/>
          <a:p>
            <a:r>
              <a:rPr lang="en-GB" dirty="0"/>
              <a:t>You must have the ability to restore the availability and access to personal data in the event of a physical or technical incident in a ‘timely manner’.</a:t>
            </a:r>
          </a:p>
          <a:p>
            <a:endParaRPr lang="en-GB" dirty="0"/>
          </a:p>
          <a:p>
            <a:r>
              <a:rPr lang="en-GB" dirty="0"/>
              <a:t>The GDPR does not define ‘timely manner’ – this needs to risk assessed depending on what the data is!</a:t>
            </a:r>
          </a:p>
          <a:p>
            <a:endParaRPr lang="en-GB" dirty="0"/>
          </a:p>
        </p:txBody>
      </p:sp>
    </p:spTree>
    <p:extLst>
      <p:ext uri="{BB962C8B-B14F-4D97-AF65-F5344CB8AC3E}">
        <p14:creationId xmlns:p14="http://schemas.microsoft.com/office/powerpoint/2010/main" val="2577142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8CFA-11F6-4601-BD68-42495EDAA80E}"/>
              </a:ext>
            </a:extLst>
          </p:cNvPr>
          <p:cNvSpPr>
            <a:spLocks noGrp="1"/>
          </p:cNvSpPr>
          <p:nvPr>
            <p:ph type="title"/>
          </p:nvPr>
        </p:nvSpPr>
        <p:spPr/>
        <p:txBody>
          <a:bodyPr/>
          <a:lstStyle/>
          <a:p>
            <a:r>
              <a:rPr lang="en-GB" dirty="0"/>
              <a:t>Technical Measures</a:t>
            </a:r>
          </a:p>
        </p:txBody>
      </p:sp>
      <p:sp>
        <p:nvSpPr>
          <p:cNvPr id="3" name="Content Placeholder 2">
            <a:extLst>
              <a:ext uri="{FF2B5EF4-FFF2-40B4-BE49-F238E27FC236}">
                <a16:creationId xmlns:a16="http://schemas.microsoft.com/office/drawing/2014/main" id="{6E761626-DFF1-4E2C-BB16-0AF196B6A91C}"/>
              </a:ext>
            </a:extLst>
          </p:cNvPr>
          <p:cNvSpPr>
            <a:spLocks noGrp="1"/>
          </p:cNvSpPr>
          <p:nvPr>
            <p:ph idx="1"/>
          </p:nvPr>
        </p:nvSpPr>
        <p:spPr/>
        <p:txBody>
          <a:bodyPr>
            <a:normAutofit fontScale="92500" lnSpcReduction="20000"/>
          </a:bodyPr>
          <a:lstStyle/>
          <a:p>
            <a:pPr marL="0" indent="0">
              <a:buNone/>
            </a:pPr>
            <a:r>
              <a:rPr lang="en-GB" dirty="0"/>
              <a:t>It’s not just about computer security!</a:t>
            </a:r>
          </a:p>
          <a:p>
            <a:pPr marL="0" indent="0">
              <a:buNone/>
            </a:pPr>
            <a:endParaRPr lang="en-GB" dirty="0"/>
          </a:p>
          <a:p>
            <a:pPr lvl="0"/>
            <a:r>
              <a:rPr lang="en-GB" dirty="0"/>
              <a:t>The quality of doors and locks</a:t>
            </a:r>
          </a:p>
          <a:p>
            <a:pPr lvl="0"/>
            <a:r>
              <a:rPr lang="en-GB" dirty="0"/>
              <a:t>Alarms, security lighting or CCTV;</a:t>
            </a:r>
          </a:p>
          <a:p>
            <a:pPr lvl="0"/>
            <a:r>
              <a:rPr lang="en-GB" dirty="0"/>
              <a:t>Control of Access (not limited to visitors – staff!)</a:t>
            </a:r>
          </a:p>
          <a:p>
            <a:pPr lvl="0"/>
            <a:r>
              <a:rPr lang="en-GB" dirty="0"/>
              <a:t>Waste disposal</a:t>
            </a:r>
          </a:p>
          <a:p>
            <a:pPr lvl="0"/>
            <a:r>
              <a:rPr lang="en-GB" dirty="0"/>
              <a:t>Securing the physical IT infrastructure</a:t>
            </a:r>
          </a:p>
        </p:txBody>
      </p:sp>
    </p:spTree>
    <p:extLst>
      <p:ext uri="{BB962C8B-B14F-4D97-AF65-F5344CB8AC3E}">
        <p14:creationId xmlns:p14="http://schemas.microsoft.com/office/powerpoint/2010/main" val="1089201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072D-774F-4796-AF76-938BE4CD0CDE}"/>
              </a:ext>
            </a:extLst>
          </p:cNvPr>
          <p:cNvSpPr>
            <a:spLocks noGrp="1"/>
          </p:cNvSpPr>
          <p:nvPr>
            <p:ph type="title"/>
          </p:nvPr>
        </p:nvSpPr>
        <p:spPr/>
        <p:txBody>
          <a:bodyPr/>
          <a:lstStyle/>
          <a:p>
            <a:r>
              <a:rPr lang="en-GB" dirty="0"/>
              <a:t>Organisational Measures</a:t>
            </a:r>
          </a:p>
        </p:txBody>
      </p:sp>
      <p:sp>
        <p:nvSpPr>
          <p:cNvPr id="3" name="Content Placeholder 2">
            <a:extLst>
              <a:ext uri="{FF2B5EF4-FFF2-40B4-BE49-F238E27FC236}">
                <a16:creationId xmlns:a16="http://schemas.microsoft.com/office/drawing/2014/main" id="{14D68765-4126-42C7-A9A2-80AAC855B999}"/>
              </a:ext>
            </a:extLst>
          </p:cNvPr>
          <p:cNvSpPr>
            <a:spLocks noGrp="1"/>
          </p:cNvSpPr>
          <p:nvPr>
            <p:ph idx="1"/>
          </p:nvPr>
        </p:nvSpPr>
        <p:spPr/>
        <p:txBody>
          <a:bodyPr/>
          <a:lstStyle/>
          <a:p>
            <a:r>
              <a:rPr lang="en-GB" dirty="0"/>
              <a:t>Technical or physical security is not the complete picture.</a:t>
            </a:r>
          </a:p>
          <a:p>
            <a:r>
              <a:rPr lang="en-GB" dirty="0"/>
              <a:t>Many breaches are caused by staff, often by accident.</a:t>
            </a:r>
          </a:p>
        </p:txBody>
      </p:sp>
    </p:spTree>
    <p:extLst>
      <p:ext uri="{BB962C8B-B14F-4D97-AF65-F5344CB8AC3E}">
        <p14:creationId xmlns:p14="http://schemas.microsoft.com/office/powerpoint/2010/main" val="4250863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0511E-CA4F-4C59-85F5-55568234C124}"/>
              </a:ext>
            </a:extLst>
          </p:cNvPr>
          <p:cNvSpPr>
            <a:spLocks noGrp="1"/>
          </p:cNvSpPr>
          <p:nvPr>
            <p:ph type="title"/>
          </p:nvPr>
        </p:nvSpPr>
        <p:spPr/>
        <p:txBody>
          <a:bodyPr/>
          <a:lstStyle/>
          <a:p>
            <a:r>
              <a:rPr lang="en-GB" dirty="0"/>
              <a:t>Organisational Measures</a:t>
            </a:r>
          </a:p>
        </p:txBody>
      </p:sp>
      <p:sp>
        <p:nvSpPr>
          <p:cNvPr id="3" name="Content Placeholder 2">
            <a:extLst>
              <a:ext uri="{FF2B5EF4-FFF2-40B4-BE49-F238E27FC236}">
                <a16:creationId xmlns:a16="http://schemas.microsoft.com/office/drawing/2014/main" id="{1CF1CA9C-7296-42DA-87E1-3887D834EB59}"/>
              </a:ext>
            </a:extLst>
          </p:cNvPr>
          <p:cNvSpPr>
            <a:spLocks noGrp="1"/>
          </p:cNvSpPr>
          <p:nvPr>
            <p:ph idx="1"/>
          </p:nvPr>
        </p:nvSpPr>
        <p:spPr/>
        <p:txBody>
          <a:bodyPr>
            <a:normAutofit fontScale="92500" lnSpcReduction="10000"/>
          </a:bodyPr>
          <a:lstStyle/>
          <a:p>
            <a:r>
              <a:rPr lang="en-GB" dirty="0"/>
              <a:t>Robust Policies and procedures</a:t>
            </a:r>
          </a:p>
          <a:p>
            <a:r>
              <a:rPr lang="en-GB" dirty="0"/>
              <a:t>Robust contracts with third party processors / suppliers</a:t>
            </a:r>
          </a:p>
          <a:p>
            <a:r>
              <a:rPr lang="en-GB" dirty="0"/>
              <a:t>Regular staff training in the GDPR</a:t>
            </a:r>
          </a:p>
          <a:p>
            <a:r>
              <a:rPr lang="en-GB" dirty="0"/>
              <a:t>Regularly testing, assessing and evaluating any measures in place. </a:t>
            </a:r>
          </a:p>
          <a:p>
            <a:r>
              <a:rPr lang="en-GB" dirty="0"/>
              <a:t>Vulnerability scanning and penetration testing.</a:t>
            </a:r>
          </a:p>
        </p:txBody>
      </p:sp>
    </p:spTree>
    <p:extLst>
      <p:ext uri="{BB962C8B-B14F-4D97-AF65-F5344CB8AC3E}">
        <p14:creationId xmlns:p14="http://schemas.microsoft.com/office/powerpoint/2010/main" val="227939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3E8FD-7BFA-4153-85D0-E06CD676D08B}"/>
              </a:ext>
            </a:extLst>
          </p:cNvPr>
          <p:cNvSpPr>
            <a:spLocks noGrp="1"/>
          </p:cNvSpPr>
          <p:nvPr>
            <p:ph type="title"/>
          </p:nvPr>
        </p:nvSpPr>
        <p:spPr/>
        <p:txBody>
          <a:bodyPr/>
          <a:lstStyle/>
          <a:p>
            <a:r>
              <a:rPr lang="en-GB" dirty="0"/>
              <a:t>GDPR: Breaches</a:t>
            </a:r>
          </a:p>
        </p:txBody>
      </p:sp>
      <p:sp>
        <p:nvSpPr>
          <p:cNvPr id="3" name="Content Placeholder 2">
            <a:extLst>
              <a:ext uri="{FF2B5EF4-FFF2-40B4-BE49-F238E27FC236}">
                <a16:creationId xmlns:a16="http://schemas.microsoft.com/office/drawing/2014/main" id="{5A46347D-040C-47AF-B377-6212E7394A57}"/>
              </a:ext>
            </a:extLst>
          </p:cNvPr>
          <p:cNvSpPr>
            <a:spLocks noGrp="1"/>
          </p:cNvSpPr>
          <p:nvPr>
            <p:ph idx="1"/>
          </p:nvPr>
        </p:nvSpPr>
        <p:spPr/>
        <p:txBody>
          <a:bodyPr>
            <a:normAutofit/>
          </a:bodyPr>
          <a:lstStyle/>
          <a:p>
            <a:pPr marL="0" indent="0">
              <a:buNone/>
            </a:pPr>
            <a:r>
              <a:rPr lang="en-GB" dirty="0"/>
              <a:t>“A breach” means a breach of security leading to:</a:t>
            </a:r>
          </a:p>
          <a:p>
            <a:r>
              <a:rPr lang="en-GB" dirty="0"/>
              <a:t>Loss, damage or destruction</a:t>
            </a:r>
          </a:p>
          <a:p>
            <a:r>
              <a:rPr lang="en-GB" dirty="0"/>
              <a:t>Unauthorised disclosure, access or alteration of personal data</a:t>
            </a:r>
          </a:p>
          <a:p>
            <a:r>
              <a:rPr lang="en-GB" dirty="0"/>
              <a:t>Breaches which present a high risk must be reported within 72 hours</a:t>
            </a:r>
          </a:p>
          <a:p>
            <a:endParaRPr lang="en-GB" dirty="0"/>
          </a:p>
        </p:txBody>
      </p:sp>
    </p:spTree>
    <p:extLst>
      <p:ext uri="{BB962C8B-B14F-4D97-AF65-F5344CB8AC3E}">
        <p14:creationId xmlns:p14="http://schemas.microsoft.com/office/powerpoint/2010/main" val="3289951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F9B6C-AD64-43CC-997F-872403EBD504}"/>
              </a:ext>
            </a:extLst>
          </p:cNvPr>
          <p:cNvSpPr>
            <a:spLocks noGrp="1"/>
          </p:cNvSpPr>
          <p:nvPr>
            <p:ph type="title"/>
          </p:nvPr>
        </p:nvSpPr>
        <p:spPr/>
        <p:txBody>
          <a:bodyPr/>
          <a:lstStyle/>
          <a:p>
            <a:r>
              <a:rPr lang="en-GB" dirty="0"/>
              <a:t>Typical Security Breaches</a:t>
            </a:r>
          </a:p>
        </p:txBody>
      </p:sp>
      <p:pic>
        <p:nvPicPr>
          <p:cNvPr id="4" name="Picture 3">
            <a:extLst>
              <a:ext uri="{FF2B5EF4-FFF2-40B4-BE49-F238E27FC236}">
                <a16:creationId xmlns:a16="http://schemas.microsoft.com/office/drawing/2014/main" id="{F81C39B5-5A24-4692-A21B-1F0A9B359C43}"/>
              </a:ext>
            </a:extLst>
          </p:cNvPr>
          <p:cNvPicPr>
            <a:picLocks noChangeAspect="1"/>
          </p:cNvPicPr>
          <p:nvPr/>
        </p:nvPicPr>
        <p:blipFill rotWithShape="1">
          <a:blip r:embed="rId2"/>
          <a:srcRect t="-863" b="4327"/>
          <a:stretch/>
        </p:blipFill>
        <p:spPr>
          <a:xfrm>
            <a:off x="1474501" y="1277144"/>
            <a:ext cx="6100578" cy="4320480"/>
          </a:xfrm>
          <a:prstGeom prst="rect">
            <a:avLst/>
          </a:prstGeom>
        </p:spPr>
      </p:pic>
    </p:spTree>
    <p:extLst>
      <p:ext uri="{BB962C8B-B14F-4D97-AF65-F5344CB8AC3E}">
        <p14:creationId xmlns:p14="http://schemas.microsoft.com/office/powerpoint/2010/main" val="2566414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F9B6C-AD64-43CC-997F-872403EBD504}"/>
              </a:ext>
            </a:extLst>
          </p:cNvPr>
          <p:cNvSpPr>
            <a:spLocks noGrp="1"/>
          </p:cNvSpPr>
          <p:nvPr>
            <p:ph type="title"/>
          </p:nvPr>
        </p:nvSpPr>
        <p:spPr/>
        <p:txBody>
          <a:bodyPr/>
          <a:lstStyle/>
          <a:p>
            <a:r>
              <a:rPr lang="en-GB" dirty="0"/>
              <a:t>Typical Security Breaches</a:t>
            </a:r>
          </a:p>
        </p:txBody>
      </p:sp>
      <p:pic>
        <p:nvPicPr>
          <p:cNvPr id="4" name="Picture 3">
            <a:extLst>
              <a:ext uri="{FF2B5EF4-FFF2-40B4-BE49-F238E27FC236}">
                <a16:creationId xmlns:a16="http://schemas.microsoft.com/office/drawing/2014/main" id="{42EBE787-8CCA-47F1-B9B6-E3909693706A}"/>
              </a:ext>
            </a:extLst>
          </p:cNvPr>
          <p:cNvPicPr>
            <a:picLocks noChangeAspect="1"/>
          </p:cNvPicPr>
          <p:nvPr/>
        </p:nvPicPr>
        <p:blipFill>
          <a:blip r:embed="rId2"/>
          <a:stretch>
            <a:fillRect/>
          </a:stretch>
        </p:blipFill>
        <p:spPr>
          <a:xfrm>
            <a:off x="1403648" y="1269214"/>
            <a:ext cx="6081413" cy="4319572"/>
          </a:xfrm>
          <a:prstGeom prst="rect">
            <a:avLst/>
          </a:prstGeom>
        </p:spPr>
      </p:pic>
    </p:spTree>
    <p:extLst>
      <p:ext uri="{BB962C8B-B14F-4D97-AF65-F5344CB8AC3E}">
        <p14:creationId xmlns:p14="http://schemas.microsoft.com/office/powerpoint/2010/main" val="15551209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F9B6C-AD64-43CC-997F-872403EBD504}"/>
              </a:ext>
            </a:extLst>
          </p:cNvPr>
          <p:cNvSpPr>
            <a:spLocks noGrp="1"/>
          </p:cNvSpPr>
          <p:nvPr>
            <p:ph type="title"/>
          </p:nvPr>
        </p:nvSpPr>
        <p:spPr/>
        <p:txBody>
          <a:bodyPr/>
          <a:lstStyle/>
          <a:p>
            <a:r>
              <a:rPr lang="en-GB" dirty="0"/>
              <a:t>Typical Security Breaches</a:t>
            </a:r>
          </a:p>
        </p:txBody>
      </p:sp>
      <p:pic>
        <p:nvPicPr>
          <p:cNvPr id="4" name="Picture 3">
            <a:extLst>
              <a:ext uri="{FF2B5EF4-FFF2-40B4-BE49-F238E27FC236}">
                <a16:creationId xmlns:a16="http://schemas.microsoft.com/office/drawing/2014/main" id="{9E9DD73B-FB6E-4DDA-A5A4-C59B77A1F5AB}"/>
              </a:ext>
            </a:extLst>
          </p:cNvPr>
          <p:cNvPicPr>
            <a:picLocks noChangeAspect="1"/>
          </p:cNvPicPr>
          <p:nvPr/>
        </p:nvPicPr>
        <p:blipFill>
          <a:blip r:embed="rId2"/>
          <a:stretch>
            <a:fillRect/>
          </a:stretch>
        </p:blipFill>
        <p:spPr>
          <a:xfrm>
            <a:off x="1493912" y="1422764"/>
            <a:ext cx="6156176" cy="4260561"/>
          </a:xfrm>
          <a:prstGeom prst="rect">
            <a:avLst/>
          </a:prstGeom>
        </p:spPr>
      </p:pic>
    </p:spTree>
    <p:extLst>
      <p:ext uri="{BB962C8B-B14F-4D97-AF65-F5344CB8AC3E}">
        <p14:creationId xmlns:p14="http://schemas.microsoft.com/office/powerpoint/2010/main" val="1443676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4EE0-9F58-4038-B5B7-DD39CA1CD668}"/>
              </a:ext>
            </a:extLst>
          </p:cNvPr>
          <p:cNvSpPr>
            <a:spLocks noGrp="1"/>
          </p:cNvSpPr>
          <p:nvPr>
            <p:ph type="title"/>
          </p:nvPr>
        </p:nvSpPr>
        <p:spPr/>
        <p:txBody>
          <a:bodyPr/>
          <a:lstStyle/>
          <a:p>
            <a:r>
              <a:rPr lang="en-GB" dirty="0"/>
              <a:t>Organisational Measures</a:t>
            </a:r>
          </a:p>
        </p:txBody>
      </p:sp>
      <p:sp>
        <p:nvSpPr>
          <p:cNvPr id="3" name="Content Placeholder 2">
            <a:extLst>
              <a:ext uri="{FF2B5EF4-FFF2-40B4-BE49-F238E27FC236}">
                <a16:creationId xmlns:a16="http://schemas.microsoft.com/office/drawing/2014/main" id="{F1E661B2-135A-46FF-8EC0-80128430A516}"/>
              </a:ext>
            </a:extLst>
          </p:cNvPr>
          <p:cNvSpPr>
            <a:spLocks noGrp="1"/>
          </p:cNvSpPr>
          <p:nvPr>
            <p:ph idx="1"/>
          </p:nvPr>
        </p:nvSpPr>
        <p:spPr/>
        <p:txBody>
          <a:bodyPr>
            <a:normAutofit fontScale="92500" lnSpcReduction="10000"/>
          </a:bodyPr>
          <a:lstStyle/>
          <a:p>
            <a:r>
              <a:rPr lang="en-GB" dirty="0"/>
              <a:t>Typical accidental disclosures include:</a:t>
            </a:r>
          </a:p>
          <a:p>
            <a:endParaRPr lang="en-GB" dirty="0"/>
          </a:p>
          <a:p>
            <a:pPr lvl="1"/>
            <a:r>
              <a:rPr lang="en-GB" dirty="0"/>
              <a:t>Email misdirection / Posting to the wrong person</a:t>
            </a:r>
          </a:p>
          <a:p>
            <a:pPr lvl="1"/>
            <a:r>
              <a:rPr lang="en-GB" dirty="0"/>
              <a:t>Publishing the wrong document on a website, disclosing Personal or Special Category Data</a:t>
            </a:r>
          </a:p>
          <a:p>
            <a:pPr lvl="1"/>
            <a:r>
              <a:rPr lang="en-GB" dirty="0"/>
              <a:t>Not locking down dashboards (e.g. Power BI, Tableau) in public view sufficiently, and then refreshing the data feed with additional columns of Personal / Special Category Data.</a:t>
            </a:r>
          </a:p>
        </p:txBody>
      </p:sp>
    </p:spTree>
    <p:extLst>
      <p:ext uri="{BB962C8B-B14F-4D97-AF65-F5344CB8AC3E}">
        <p14:creationId xmlns:p14="http://schemas.microsoft.com/office/powerpoint/2010/main" val="1506802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4EE0-9F58-4038-B5B7-DD39CA1CD668}"/>
              </a:ext>
            </a:extLst>
          </p:cNvPr>
          <p:cNvSpPr>
            <a:spLocks noGrp="1"/>
          </p:cNvSpPr>
          <p:nvPr>
            <p:ph type="title"/>
          </p:nvPr>
        </p:nvSpPr>
        <p:spPr/>
        <p:txBody>
          <a:bodyPr/>
          <a:lstStyle/>
          <a:p>
            <a:r>
              <a:rPr lang="en-GB" dirty="0"/>
              <a:t>Organisational Measures</a:t>
            </a:r>
          </a:p>
        </p:txBody>
      </p:sp>
      <p:sp>
        <p:nvSpPr>
          <p:cNvPr id="3" name="Content Placeholder 2">
            <a:extLst>
              <a:ext uri="{FF2B5EF4-FFF2-40B4-BE49-F238E27FC236}">
                <a16:creationId xmlns:a16="http://schemas.microsoft.com/office/drawing/2014/main" id="{F1E661B2-135A-46FF-8EC0-80128430A516}"/>
              </a:ext>
            </a:extLst>
          </p:cNvPr>
          <p:cNvSpPr>
            <a:spLocks noGrp="1"/>
          </p:cNvSpPr>
          <p:nvPr>
            <p:ph idx="1"/>
          </p:nvPr>
        </p:nvSpPr>
        <p:spPr/>
        <p:txBody>
          <a:bodyPr>
            <a:normAutofit fontScale="92500"/>
          </a:bodyPr>
          <a:lstStyle/>
          <a:p>
            <a:r>
              <a:rPr lang="en-GB" dirty="0"/>
              <a:t>Typical accidental disclosures also include:</a:t>
            </a:r>
          </a:p>
          <a:p>
            <a:endParaRPr lang="en-GB" dirty="0"/>
          </a:p>
          <a:p>
            <a:pPr lvl="1"/>
            <a:r>
              <a:rPr lang="en-GB" dirty="0"/>
              <a:t>Losing an unencrypted laptop or mobile phone containing Personal Data (even names and phone numbers are Personal Data!)</a:t>
            </a:r>
          </a:p>
          <a:p>
            <a:pPr lvl="1"/>
            <a:r>
              <a:rPr lang="en-GB" dirty="0"/>
              <a:t>Leaving a file containing Personal Data on a train</a:t>
            </a:r>
          </a:p>
          <a:p>
            <a:pPr lvl="1"/>
            <a:r>
              <a:rPr lang="en-GB" dirty="0"/>
              <a:t>Leaving a briefcase containing Personal Data in the pub</a:t>
            </a:r>
          </a:p>
          <a:p>
            <a:pPr lvl="1"/>
            <a:endParaRPr lang="en-GB" dirty="0"/>
          </a:p>
          <a:p>
            <a:pPr lvl="1"/>
            <a:endParaRPr lang="en-GB" dirty="0"/>
          </a:p>
        </p:txBody>
      </p:sp>
    </p:spTree>
    <p:extLst>
      <p:ext uri="{BB962C8B-B14F-4D97-AF65-F5344CB8AC3E}">
        <p14:creationId xmlns:p14="http://schemas.microsoft.com/office/powerpoint/2010/main" val="429752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FE40C-A271-42C4-A643-E51B3F142318}"/>
              </a:ext>
            </a:extLst>
          </p:cNvPr>
          <p:cNvSpPr>
            <a:spLocks noGrp="1"/>
          </p:cNvSpPr>
          <p:nvPr>
            <p:ph type="title"/>
          </p:nvPr>
        </p:nvSpPr>
        <p:spPr/>
        <p:txBody>
          <a:bodyPr>
            <a:normAutofit/>
          </a:bodyPr>
          <a:lstStyle/>
          <a:p>
            <a:r>
              <a:rPr lang="en-GB" dirty="0"/>
              <a:t>GDPR: Breaches</a:t>
            </a:r>
          </a:p>
        </p:txBody>
      </p:sp>
      <p:sp>
        <p:nvSpPr>
          <p:cNvPr id="3" name="Content Placeholder 2">
            <a:extLst>
              <a:ext uri="{FF2B5EF4-FFF2-40B4-BE49-F238E27FC236}">
                <a16:creationId xmlns:a16="http://schemas.microsoft.com/office/drawing/2014/main" id="{874A2180-BE9E-40F6-ABB6-C19DDC614CDA}"/>
              </a:ext>
            </a:extLst>
          </p:cNvPr>
          <p:cNvSpPr>
            <a:spLocks noGrp="1"/>
          </p:cNvSpPr>
          <p:nvPr>
            <p:ph idx="1"/>
          </p:nvPr>
        </p:nvSpPr>
        <p:spPr/>
        <p:txBody>
          <a:bodyPr>
            <a:normAutofit lnSpcReduction="10000"/>
          </a:bodyPr>
          <a:lstStyle/>
          <a:p>
            <a:r>
              <a:rPr lang="en-GB" dirty="0"/>
              <a:t>Detriment to ‘victims’</a:t>
            </a:r>
          </a:p>
          <a:p>
            <a:r>
              <a:rPr lang="en-GB" dirty="0"/>
              <a:t>Disciplinary / Job loss</a:t>
            </a:r>
          </a:p>
          <a:p>
            <a:r>
              <a:rPr lang="en-GB" dirty="0"/>
              <a:t>Prosecution (where relevant)</a:t>
            </a:r>
          </a:p>
          <a:p>
            <a:r>
              <a:rPr lang="en-GB" dirty="0"/>
              <a:t>Organisation gets fined €20 million or 4% of annual </a:t>
            </a:r>
          </a:p>
          <a:p>
            <a:r>
              <a:rPr lang="en-GB" dirty="0"/>
              <a:t>Fines restrict job creation</a:t>
            </a:r>
          </a:p>
          <a:p>
            <a:r>
              <a:rPr lang="en-GB" dirty="0"/>
              <a:t>Negative press</a:t>
            </a:r>
          </a:p>
        </p:txBody>
      </p:sp>
    </p:spTree>
    <p:extLst>
      <p:ext uri="{BB962C8B-B14F-4D97-AF65-F5344CB8AC3E}">
        <p14:creationId xmlns:p14="http://schemas.microsoft.com/office/powerpoint/2010/main" val="1008419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093F4-B354-4CFC-9346-2AB2FDC0D219}"/>
              </a:ext>
            </a:extLst>
          </p:cNvPr>
          <p:cNvSpPr>
            <a:spLocks noGrp="1"/>
          </p:cNvSpPr>
          <p:nvPr>
            <p:ph type="title"/>
          </p:nvPr>
        </p:nvSpPr>
        <p:spPr/>
        <p:txBody>
          <a:bodyPr/>
          <a:lstStyle/>
          <a:p>
            <a:r>
              <a:rPr lang="en-GB" dirty="0"/>
              <a:t>GDPR: Breaches</a:t>
            </a:r>
          </a:p>
        </p:txBody>
      </p:sp>
      <p:sp>
        <p:nvSpPr>
          <p:cNvPr id="3" name="Content Placeholder 2">
            <a:extLst>
              <a:ext uri="{FF2B5EF4-FFF2-40B4-BE49-F238E27FC236}">
                <a16:creationId xmlns:a16="http://schemas.microsoft.com/office/drawing/2014/main" id="{DABF0C3B-CAA8-45C9-A136-701BAE7B78D2}"/>
              </a:ext>
            </a:extLst>
          </p:cNvPr>
          <p:cNvSpPr>
            <a:spLocks noGrp="1"/>
          </p:cNvSpPr>
          <p:nvPr>
            <p:ph idx="1"/>
          </p:nvPr>
        </p:nvSpPr>
        <p:spPr/>
        <p:txBody>
          <a:bodyPr>
            <a:normAutofit fontScale="85000" lnSpcReduction="20000"/>
          </a:bodyPr>
          <a:lstStyle/>
          <a:p>
            <a:pPr marL="0" indent="0">
              <a:buNone/>
            </a:pPr>
            <a:r>
              <a:rPr lang="en-GB" dirty="0"/>
              <a:t>The ICO may issue:</a:t>
            </a:r>
          </a:p>
          <a:p>
            <a:pPr marL="0" indent="0">
              <a:buNone/>
            </a:pPr>
            <a:endParaRPr lang="en-GB" dirty="0"/>
          </a:p>
          <a:p>
            <a:r>
              <a:rPr lang="en-GB" dirty="0"/>
              <a:t>Undertakings</a:t>
            </a:r>
          </a:p>
          <a:p>
            <a:r>
              <a:rPr lang="en-GB" dirty="0"/>
              <a:t>Information Notices</a:t>
            </a:r>
          </a:p>
          <a:p>
            <a:r>
              <a:rPr lang="en-GB" dirty="0"/>
              <a:t>Enforcement Notices</a:t>
            </a:r>
          </a:p>
          <a:p>
            <a:r>
              <a:rPr lang="en-GB" dirty="0"/>
              <a:t>Warrants to search premises</a:t>
            </a:r>
          </a:p>
          <a:p>
            <a:r>
              <a:rPr lang="en-GB" dirty="0"/>
              <a:t>Large Fines</a:t>
            </a:r>
          </a:p>
          <a:p>
            <a:r>
              <a:rPr lang="en-GB" dirty="0"/>
              <a:t>Prosecutions (individuals – GDPR, Computer Misuse Act etc)</a:t>
            </a:r>
          </a:p>
        </p:txBody>
      </p:sp>
    </p:spTree>
    <p:extLst>
      <p:ext uri="{BB962C8B-B14F-4D97-AF65-F5344CB8AC3E}">
        <p14:creationId xmlns:p14="http://schemas.microsoft.com/office/powerpoint/2010/main" val="1880002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DB14-08FF-4814-85EB-D0742EC0FD11}"/>
              </a:ext>
            </a:extLst>
          </p:cNvPr>
          <p:cNvSpPr>
            <a:spLocks noGrp="1"/>
          </p:cNvSpPr>
          <p:nvPr>
            <p:ph type="title"/>
          </p:nvPr>
        </p:nvSpPr>
        <p:spPr/>
        <p:txBody>
          <a:bodyPr>
            <a:normAutofit fontScale="90000"/>
          </a:bodyPr>
          <a:lstStyle/>
          <a:p>
            <a:r>
              <a:rPr lang="en-GB" dirty="0"/>
              <a:t>The Data Protection Impact Assessment! (DPIA)</a:t>
            </a:r>
          </a:p>
        </p:txBody>
      </p:sp>
      <p:sp>
        <p:nvSpPr>
          <p:cNvPr id="3" name="Content Placeholder 2">
            <a:extLst>
              <a:ext uri="{FF2B5EF4-FFF2-40B4-BE49-F238E27FC236}">
                <a16:creationId xmlns:a16="http://schemas.microsoft.com/office/drawing/2014/main" id="{E1B6578F-80DB-4A0A-8D33-B895DD96A087}"/>
              </a:ext>
            </a:extLst>
          </p:cNvPr>
          <p:cNvSpPr>
            <a:spLocks noGrp="1"/>
          </p:cNvSpPr>
          <p:nvPr>
            <p:ph idx="1"/>
          </p:nvPr>
        </p:nvSpPr>
        <p:spPr/>
        <p:txBody>
          <a:bodyPr>
            <a:normAutofit lnSpcReduction="10000"/>
          </a:bodyPr>
          <a:lstStyle/>
          <a:p>
            <a:r>
              <a:rPr lang="en-GB" dirty="0"/>
              <a:t>Considers risks and impact of those risks, particularly insofar as they may impact on the rights and freedoms of individuals. The focus is on the potential for harm.</a:t>
            </a:r>
          </a:p>
          <a:p>
            <a:endParaRPr lang="en-GB" sz="1500" dirty="0"/>
          </a:p>
          <a:p>
            <a:r>
              <a:rPr lang="en-GB" dirty="0"/>
              <a:t>Risks don’t always need to be eradicated – but seeks justification / mitigation.</a:t>
            </a:r>
          </a:p>
          <a:p>
            <a:endParaRPr lang="en-GB" sz="1100" dirty="0"/>
          </a:p>
          <a:p>
            <a:r>
              <a:rPr lang="en-GB" dirty="0"/>
              <a:t>Some risks will be showstoppers! (literally)</a:t>
            </a:r>
          </a:p>
        </p:txBody>
      </p:sp>
    </p:spTree>
    <p:extLst>
      <p:ext uri="{BB962C8B-B14F-4D97-AF65-F5344CB8AC3E}">
        <p14:creationId xmlns:p14="http://schemas.microsoft.com/office/powerpoint/2010/main" val="403075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DB14-08FF-4814-85EB-D0742EC0FD11}"/>
              </a:ext>
            </a:extLst>
          </p:cNvPr>
          <p:cNvSpPr>
            <a:spLocks noGrp="1"/>
          </p:cNvSpPr>
          <p:nvPr>
            <p:ph type="title"/>
          </p:nvPr>
        </p:nvSpPr>
        <p:spPr/>
        <p:txBody>
          <a:bodyPr>
            <a:normAutofit fontScale="90000"/>
          </a:bodyPr>
          <a:lstStyle/>
          <a:p>
            <a:r>
              <a:rPr lang="en-GB" dirty="0"/>
              <a:t>The Data Protection Impact Assessment! (DPIA)</a:t>
            </a:r>
          </a:p>
        </p:txBody>
      </p:sp>
      <p:sp>
        <p:nvSpPr>
          <p:cNvPr id="3" name="Content Placeholder 2">
            <a:extLst>
              <a:ext uri="{FF2B5EF4-FFF2-40B4-BE49-F238E27FC236}">
                <a16:creationId xmlns:a16="http://schemas.microsoft.com/office/drawing/2014/main" id="{E1B6578F-80DB-4A0A-8D33-B895DD96A087}"/>
              </a:ext>
            </a:extLst>
          </p:cNvPr>
          <p:cNvSpPr>
            <a:spLocks noGrp="1"/>
          </p:cNvSpPr>
          <p:nvPr>
            <p:ph idx="1"/>
          </p:nvPr>
        </p:nvSpPr>
        <p:spPr/>
        <p:txBody>
          <a:bodyPr>
            <a:normAutofit fontScale="92500" lnSpcReduction="20000"/>
          </a:bodyPr>
          <a:lstStyle/>
          <a:p>
            <a:r>
              <a:rPr lang="en-GB" dirty="0"/>
              <a:t>Mandatory where data processing “is likely to result in a high risk to the rights and freedoms of natural persons”</a:t>
            </a:r>
          </a:p>
          <a:p>
            <a:endParaRPr lang="en-GB" sz="1200" dirty="0"/>
          </a:p>
          <a:p>
            <a:r>
              <a:rPr lang="en-GB" dirty="0"/>
              <a:t>Where a risk cannot be mitigated (e.g. by a security measure) the ICO must be informed.</a:t>
            </a:r>
          </a:p>
          <a:p>
            <a:endParaRPr lang="en-GB" sz="1200" dirty="0"/>
          </a:p>
          <a:p>
            <a:r>
              <a:rPr lang="en-GB" dirty="0"/>
              <a:t>Failing to carry out a DPIA may result in enforcement action, including a fine of up to €10 million, or 2% global annual turnover if higher.</a:t>
            </a:r>
          </a:p>
        </p:txBody>
      </p:sp>
    </p:spTree>
    <p:extLst>
      <p:ext uri="{BB962C8B-B14F-4D97-AF65-F5344CB8AC3E}">
        <p14:creationId xmlns:p14="http://schemas.microsoft.com/office/powerpoint/2010/main" val="677812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t>Risk Assessment</a:t>
            </a:r>
          </a:p>
        </p:txBody>
      </p:sp>
      <p:graphicFrame>
        <p:nvGraphicFramePr>
          <p:cNvPr id="4" name="Table 3">
            <a:extLst>
              <a:ext uri="{FF2B5EF4-FFF2-40B4-BE49-F238E27FC236}">
                <a16:creationId xmlns:a16="http://schemas.microsoft.com/office/drawing/2014/main" id="{C70F15C6-A0A1-4141-88F9-476B320EC9FD}"/>
              </a:ext>
            </a:extLst>
          </p:cNvPr>
          <p:cNvGraphicFramePr>
            <a:graphicFrameLocks noGrp="1"/>
          </p:cNvGraphicFramePr>
          <p:nvPr>
            <p:extLst>
              <p:ext uri="{D42A27DB-BD31-4B8C-83A1-F6EECF244321}">
                <p14:modId xmlns:p14="http://schemas.microsoft.com/office/powerpoint/2010/main" val="2068174175"/>
              </p:ext>
            </p:extLst>
          </p:nvPr>
        </p:nvGraphicFramePr>
        <p:xfrm>
          <a:off x="457200" y="1884763"/>
          <a:ext cx="8280922" cy="3088474"/>
        </p:xfrm>
        <a:graphic>
          <a:graphicData uri="http://schemas.openxmlformats.org/drawingml/2006/table">
            <a:tbl>
              <a:tblPr firstRow="1" firstCol="1" bandRow="1"/>
              <a:tblGrid>
                <a:gridCol w="576064">
                  <a:extLst>
                    <a:ext uri="{9D8B030D-6E8A-4147-A177-3AD203B41FA5}">
                      <a16:colId xmlns:a16="http://schemas.microsoft.com/office/drawing/2014/main" val="1882123002"/>
                    </a:ext>
                  </a:extLst>
                </a:gridCol>
                <a:gridCol w="1542898">
                  <a:extLst>
                    <a:ext uri="{9D8B030D-6E8A-4147-A177-3AD203B41FA5}">
                      <a16:colId xmlns:a16="http://schemas.microsoft.com/office/drawing/2014/main" val="1018513393"/>
                    </a:ext>
                  </a:extLst>
                </a:gridCol>
                <a:gridCol w="1232392">
                  <a:extLst>
                    <a:ext uri="{9D8B030D-6E8A-4147-A177-3AD203B41FA5}">
                      <a16:colId xmlns:a16="http://schemas.microsoft.com/office/drawing/2014/main" val="1268077289"/>
                    </a:ext>
                  </a:extLst>
                </a:gridCol>
                <a:gridCol w="1232392">
                  <a:extLst>
                    <a:ext uri="{9D8B030D-6E8A-4147-A177-3AD203B41FA5}">
                      <a16:colId xmlns:a16="http://schemas.microsoft.com/office/drawing/2014/main" val="3853737469"/>
                    </a:ext>
                  </a:extLst>
                </a:gridCol>
                <a:gridCol w="1232392">
                  <a:extLst>
                    <a:ext uri="{9D8B030D-6E8A-4147-A177-3AD203B41FA5}">
                      <a16:colId xmlns:a16="http://schemas.microsoft.com/office/drawing/2014/main" val="3971013296"/>
                    </a:ext>
                  </a:extLst>
                </a:gridCol>
                <a:gridCol w="1232392">
                  <a:extLst>
                    <a:ext uri="{9D8B030D-6E8A-4147-A177-3AD203B41FA5}">
                      <a16:colId xmlns:a16="http://schemas.microsoft.com/office/drawing/2014/main" val="191426610"/>
                    </a:ext>
                  </a:extLst>
                </a:gridCol>
                <a:gridCol w="1232392">
                  <a:extLst>
                    <a:ext uri="{9D8B030D-6E8A-4147-A177-3AD203B41FA5}">
                      <a16:colId xmlns:a16="http://schemas.microsoft.com/office/drawing/2014/main" val="3978572399"/>
                    </a:ext>
                  </a:extLst>
                </a:gridCol>
              </a:tblGrid>
              <a:tr h="436561">
                <a:tc>
                  <a:txBody>
                    <a:bodyPr/>
                    <a:lstStyle/>
                    <a:p>
                      <a:pPr algn="ctr">
                        <a:lnSpc>
                          <a:spcPct val="107000"/>
                        </a:lnSpc>
                        <a:spcAft>
                          <a:spcPts val="0"/>
                        </a:spcAft>
                      </a:pPr>
                      <a:r>
                        <a:rPr lang="en-US" sz="9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rowSpan="3">
                  <a:txBody>
                    <a:bodyPr/>
                    <a:lstStyle/>
                    <a:p>
                      <a:pPr algn="ctr">
                        <a:lnSpc>
                          <a:spcPct val="107000"/>
                        </a:lnSpc>
                        <a:spcAft>
                          <a:spcPts val="0"/>
                        </a:spcAft>
                      </a:pPr>
                      <a:r>
                        <a:rPr lang="en-US" sz="9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a:lnSpc>
                          <a:spcPct val="107000"/>
                        </a:lnSpc>
                        <a:spcAft>
                          <a:spcPts val="0"/>
                        </a:spcAft>
                      </a:pPr>
                      <a:r>
                        <a:rPr lang="en-US" sz="2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Likelihood / Frequency</a:t>
                      </a:r>
                      <a:endParaRPr lang="en-GB" sz="2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36155743"/>
                  </a:ext>
                </a:extLst>
              </a:tr>
              <a:tr h="336018">
                <a:tc>
                  <a:txBody>
                    <a:bodyPr/>
                    <a:lstStyle/>
                    <a:p>
                      <a:pPr>
                        <a:lnSpc>
                          <a:spcPct val="107000"/>
                        </a:lnSpc>
                        <a:spcAft>
                          <a:spcPts val="0"/>
                        </a:spcAft>
                      </a:pPr>
                      <a:r>
                        <a:rPr lang="en-US" sz="9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a:noFill/>
                    </a:lnT>
                    <a:lnB>
                      <a:noFill/>
                    </a:lnB>
                  </a:tcPr>
                </a:tc>
                <a:tc vMerge="1">
                  <a:txBody>
                    <a:bodyPr/>
                    <a:lstStyle/>
                    <a:p>
                      <a:endParaRPr lang="en-GB"/>
                    </a:p>
                  </a:txBody>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66156987"/>
                  </a:ext>
                </a:extLst>
              </a:tr>
              <a:tr h="434378">
                <a:tc>
                  <a:txBody>
                    <a:bodyPr/>
                    <a:lstStyle/>
                    <a:p>
                      <a:pPr>
                        <a:lnSpc>
                          <a:spcPct val="115000"/>
                        </a:lnSpc>
                        <a:spcAft>
                          <a:spcPts val="0"/>
                        </a:spcAft>
                      </a:pPr>
                      <a:r>
                        <a:rPr lang="en-US" sz="900" b="1" kern="140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kern="1400">
                        <a:solidFill>
                          <a:srgbClr val="333333"/>
                        </a:solidFill>
                        <a:effectLst/>
                        <a:latin typeface="Arial" panose="020B0604020202020204" pitchFamily="34" charset="0"/>
                        <a:ea typeface="Calibri" panose="020F0502020204030204" pitchFamily="34" charset="0"/>
                        <a:cs typeface="Times New Roman" panose="02020603050405020304" pitchFamily="18" charset="0"/>
                      </a:endParaRPr>
                    </a:p>
                  </a:txBody>
                  <a:tcPr marL="0" marR="0" marT="0" marB="0" vert="vert27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Rare</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Unlikely</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Possible</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Likely</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Almost </a:t>
                      </a:r>
                    </a:p>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Certain</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13897020"/>
                  </a:ext>
                </a:extLst>
              </a:tr>
              <a:tr h="367267">
                <a:tc rowSpan="5">
                  <a:txBody>
                    <a:bodyPr/>
                    <a:lstStyle/>
                    <a:p>
                      <a:pPr marL="71755" marR="71755" algn="ctr">
                        <a:lnSpc>
                          <a:spcPct val="107000"/>
                        </a:lnSpc>
                        <a:spcAft>
                          <a:spcPts val="0"/>
                        </a:spcAft>
                      </a:pPr>
                      <a:r>
                        <a:rPr lang="en-US" sz="2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800" dirty="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41564" marB="41564"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Catastrophic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4076757373"/>
                  </a:ext>
                </a:extLst>
              </a:tr>
              <a:tr h="367267">
                <a:tc vMerge="1">
                  <a:txBody>
                    <a:bodyPr/>
                    <a:lstStyle/>
                    <a:p>
                      <a:endParaRPr lang="en-GB"/>
                    </a:p>
                  </a:txBody>
                  <a:tcPr/>
                </a:tc>
                <a:tc>
                  <a:txBody>
                    <a:bodyPr/>
                    <a:lstStyle/>
                    <a:p>
                      <a:pP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Major </a:t>
                      </a:r>
                      <a:endParaRPr lang="en-GB" sz="15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502200864"/>
                  </a:ext>
                </a:extLst>
              </a:tr>
              <a:tr h="367267">
                <a:tc vMerge="1">
                  <a:txBody>
                    <a:bodyPr/>
                    <a:lstStyle/>
                    <a:p>
                      <a:endParaRPr lang="en-GB"/>
                    </a:p>
                  </a:txBody>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Moderate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793657543"/>
                  </a:ext>
                </a:extLst>
              </a:tr>
              <a:tr h="367267">
                <a:tc vMerge="1">
                  <a:txBody>
                    <a:bodyPr/>
                    <a:lstStyle/>
                    <a:p>
                      <a:endParaRPr lang="en-GB"/>
                    </a:p>
                  </a:txBody>
                  <a:tcPr/>
                </a:tc>
                <a:tc>
                  <a:txBody>
                    <a:bodyPr/>
                    <a:lstStyle/>
                    <a:p>
                      <a:pP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Minor </a:t>
                      </a:r>
                      <a:endParaRPr lang="en-GB" sz="15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extLst>
                  <a:ext uri="{0D108BD9-81ED-4DB2-BD59-A6C34878D82A}">
                    <a16:rowId xmlns:a16="http://schemas.microsoft.com/office/drawing/2014/main" val="378401586"/>
                  </a:ext>
                </a:extLst>
              </a:tr>
              <a:tr h="367267">
                <a:tc vMerge="1">
                  <a:txBody>
                    <a:bodyPr/>
                    <a:lstStyle/>
                    <a:p>
                      <a:endParaRPr lang="en-GB"/>
                    </a:p>
                  </a:txBody>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Negligible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extLst>
                  <a:ext uri="{0D108BD9-81ED-4DB2-BD59-A6C34878D82A}">
                    <a16:rowId xmlns:a16="http://schemas.microsoft.com/office/drawing/2014/main" val="2652123012"/>
                  </a:ext>
                </a:extLst>
              </a:tr>
            </a:tbl>
          </a:graphicData>
        </a:graphic>
      </p:graphicFrame>
    </p:spTree>
    <p:extLst>
      <p:ext uri="{BB962C8B-B14F-4D97-AF65-F5344CB8AC3E}">
        <p14:creationId xmlns:p14="http://schemas.microsoft.com/office/powerpoint/2010/main" val="12806051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t>Risk Assessment</a:t>
            </a:r>
          </a:p>
        </p:txBody>
      </p:sp>
      <p:graphicFrame>
        <p:nvGraphicFramePr>
          <p:cNvPr id="3" name="Table 2">
            <a:extLst>
              <a:ext uri="{FF2B5EF4-FFF2-40B4-BE49-F238E27FC236}">
                <a16:creationId xmlns:a16="http://schemas.microsoft.com/office/drawing/2014/main" id="{729413B2-32CC-4D4C-8CB3-45F3E31399F2}"/>
              </a:ext>
            </a:extLst>
          </p:cNvPr>
          <p:cNvGraphicFramePr>
            <a:graphicFrameLocks noGrp="1"/>
          </p:cNvGraphicFramePr>
          <p:nvPr/>
        </p:nvGraphicFramePr>
        <p:xfrm>
          <a:off x="457200" y="1600200"/>
          <a:ext cx="7992891" cy="3816424"/>
        </p:xfrm>
        <a:graphic>
          <a:graphicData uri="http://schemas.openxmlformats.org/drawingml/2006/table">
            <a:tbl>
              <a:tblPr firstRow="1" firstCol="1" bandRow="1"/>
              <a:tblGrid>
                <a:gridCol w="581301">
                  <a:extLst>
                    <a:ext uri="{9D8B030D-6E8A-4147-A177-3AD203B41FA5}">
                      <a16:colId xmlns:a16="http://schemas.microsoft.com/office/drawing/2014/main" val="2916392951"/>
                    </a:ext>
                  </a:extLst>
                </a:gridCol>
                <a:gridCol w="1482318">
                  <a:extLst>
                    <a:ext uri="{9D8B030D-6E8A-4147-A177-3AD203B41FA5}">
                      <a16:colId xmlns:a16="http://schemas.microsoft.com/office/drawing/2014/main" val="1118052260"/>
                    </a:ext>
                  </a:extLst>
                </a:gridCol>
                <a:gridCol w="1482318">
                  <a:extLst>
                    <a:ext uri="{9D8B030D-6E8A-4147-A177-3AD203B41FA5}">
                      <a16:colId xmlns:a16="http://schemas.microsoft.com/office/drawing/2014/main" val="158436028"/>
                    </a:ext>
                  </a:extLst>
                </a:gridCol>
                <a:gridCol w="1482318">
                  <a:extLst>
                    <a:ext uri="{9D8B030D-6E8A-4147-A177-3AD203B41FA5}">
                      <a16:colId xmlns:a16="http://schemas.microsoft.com/office/drawing/2014/main" val="2905277911"/>
                    </a:ext>
                  </a:extLst>
                </a:gridCol>
                <a:gridCol w="1482318">
                  <a:extLst>
                    <a:ext uri="{9D8B030D-6E8A-4147-A177-3AD203B41FA5}">
                      <a16:colId xmlns:a16="http://schemas.microsoft.com/office/drawing/2014/main" val="2959105266"/>
                    </a:ext>
                  </a:extLst>
                </a:gridCol>
                <a:gridCol w="1482318">
                  <a:extLst>
                    <a:ext uri="{9D8B030D-6E8A-4147-A177-3AD203B41FA5}">
                      <a16:colId xmlns:a16="http://schemas.microsoft.com/office/drawing/2014/main" val="4001711845"/>
                    </a:ext>
                  </a:extLst>
                </a:gridCol>
              </a:tblGrid>
              <a:tr h="331395">
                <a:tc rowSpan="3">
                  <a:txBody>
                    <a:bodyPr/>
                    <a:lstStyle/>
                    <a:p>
                      <a:pPr algn="ctr">
                        <a:lnSpc>
                          <a:spcPct val="107000"/>
                        </a:lnSpc>
                        <a:spcAft>
                          <a:spcPts val="0"/>
                        </a:spcAft>
                      </a:pPr>
                      <a:r>
                        <a:rPr lang="en-US" sz="2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088103231"/>
                  </a:ext>
                </a:extLst>
              </a:tr>
              <a:tr h="265116">
                <a:tc vMerge="1">
                  <a:txBody>
                    <a:bodyPr/>
                    <a:lstStyle/>
                    <a:p>
                      <a:endParaRPr lang="en-GB"/>
                    </a:p>
                  </a:txBody>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Negligible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Minor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Moderate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Major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0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Catastrophic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019602978"/>
                  </a:ext>
                </a:extLst>
              </a:tr>
              <a:tr h="3219913">
                <a:tc vMerge="1">
                  <a:txBody>
                    <a:bodyPr/>
                    <a:lstStyle/>
                    <a:p>
                      <a:pPr algn="ctr">
                        <a:lnSpc>
                          <a:spcPct val="107000"/>
                        </a:lnSpc>
                        <a:spcAft>
                          <a:spcPts val="0"/>
                        </a:spcAft>
                      </a:pPr>
                      <a:endParaRPr lang="en-GB" sz="2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Minimal / no privacy impact </a:t>
                      </a:r>
                    </a:p>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No/minimal intervention required</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Other manual or electronic process in place to mitigate the IG risk</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Minor impact on an individual’s privacy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Other manual or electronic process in place to mitigate the IG risk</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Moderate privacy impact requiring professional intervention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Aspects of reputational damage for the </a:t>
                      </a:r>
                      <a:r>
                        <a:rPr lang="en-US" sz="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organisation</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if IG requirement not adopted</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Could impact on a moderate (less than 100) number of patients/clients</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Breach leading to possible larger scale privacy breaches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Mismanagement of patient/client privacy with long-term reputational issues</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Would impact on over 100 patients/clients – part system failure</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0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Serious IG breach and non-compliance with the law if requirement not adhered to</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pPr>
                        <a:lnSpc>
                          <a:spcPct val="100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event which impacts on a large number of patients/clients – full system breach because of no adherence to standards. Is likely to be 1000 of patients/clients</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515576346"/>
                  </a:ext>
                </a:extLst>
              </a:tr>
            </a:tbl>
          </a:graphicData>
        </a:graphic>
      </p:graphicFrame>
    </p:spTree>
    <p:extLst>
      <p:ext uri="{BB962C8B-B14F-4D97-AF65-F5344CB8AC3E}">
        <p14:creationId xmlns:p14="http://schemas.microsoft.com/office/powerpoint/2010/main" val="927979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t>Risk Assessment</a:t>
            </a:r>
          </a:p>
        </p:txBody>
      </p:sp>
      <p:graphicFrame>
        <p:nvGraphicFramePr>
          <p:cNvPr id="4" name="Table 3">
            <a:extLst>
              <a:ext uri="{FF2B5EF4-FFF2-40B4-BE49-F238E27FC236}">
                <a16:creationId xmlns:a16="http://schemas.microsoft.com/office/drawing/2014/main" id="{CE8DED25-F0FD-4E81-A2BC-FFCCAA8DC043}"/>
              </a:ext>
            </a:extLst>
          </p:cNvPr>
          <p:cNvGraphicFramePr>
            <a:graphicFrameLocks noGrp="1"/>
          </p:cNvGraphicFramePr>
          <p:nvPr>
            <p:extLst>
              <p:ext uri="{D42A27DB-BD31-4B8C-83A1-F6EECF244321}">
                <p14:modId xmlns:p14="http://schemas.microsoft.com/office/powerpoint/2010/main" val="2642951160"/>
              </p:ext>
            </p:extLst>
          </p:nvPr>
        </p:nvGraphicFramePr>
        <p:xfrm>
          <a:off x="457200" y="1844824"/>
          <a:ext cx="8208911" cy="1937643"/>
        </p:xfrm>
        <a:graphic>
          <a:graphicData uri="http://schemas.openxmlformats.org/drawingml/2006/table">
            <a:tbl>
              <a:tblPr firstRow="1" firstCol="1" bandRow="1"/>
              <a:tblGrid>
                <a:gridCol w="576064">
                  <a:extLst>
                    <a:ext uri="{9D8B030D-6E8A-4147-A177-3AD203B41FA5}">
                      <a16:colId xmlns:a16="http://schemas.microsoft.com/office/drawing/2014/main" val="2506379253"/>
                    </a:ext>
                  </a:extLst>
                </a:gridCol>
                <a:gridCol w="2144668">
                  <a:extLst>
                    <a:ext uri="{9D8B030D-6E8A-4147-A177-3AD203B41FA5}">
                      <a16:colId xmlns:a16="http://schemas.microsoft.com/office/drawing/2014/main" val="574981448"/>
                    </a:ext>
                  </a:extLst>
                </a:gridCol>
                <a:gridCol w="1399832">
                  <a:extLst>
                    <a:ext uri="{9D8B030D-6E8A-4147-A177-3AD203B41FA5}">
                      <a16:colId xmlns:a16="http://schemas.microsoft.com/office/drawing/2014/main" val="4241319624"/>
                    </a:ext>
                  </a:extLst>
                </a:gridCol>
                <a:gridCol w="1413524">
                  <a:extLst>
                    <a:ext uri="{9D8B030D-6E8A-4147-A177-3AD203B41FA5}">
                      <a16:colId xmlns:a16="http://schemas.microsoft.com/office/drawing/2014/main" val="906188108"/>
                    </a:ext>
                  </a:extLst>
                </a:gridCol>
                <a:gridCol w="1399832">
                  <a:extLst>
                    <a:ext uri="{9D8B030D-6E8A-4147-A177-3AD203B41FA5}">
                      <a16:colId xmlns:a16="http://schemas.microsoft.com/office/drawing/2014/main" val="68561142"/>
                    </a:ext>
                  </a:extLst>
                </a:gridCol>
                <a:gridCol w="1274991">
                  <a:extLst>
                    <a:ext uri="{9D8B030D-6E8A-4147-A177-3AD203B41FA5}">
                      <a16:colId xmlns:a16="http://schemas.microsoft.com/office/drawing/2014/main" val="2856452305"/>
                    </a:ext>
                  </a:extLst>
                </a:gridCol>
              </a:tblGrid>
              <a:tr h="328171">
                <a:tc rowSpan="3">
                  <a:txBody>
                    <a:bodyPr/>
                    <a:lstStyle/>
                    <a:p>
                      <a:pPr algn="ctr">
                        <a:lnSpc>
                          <a:spcPct val="107000"/>
                        </a:lnSpc>
                        <a:spcAft>
                          <a:spcPts val="0"/>
                        </a:spcAft>
                      </a:pPr>
                      <a:r>
                        <a:rPr lang="en-US" sz="2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Likelihood</a:t>
                      </a:r>
                      <a:endParaRPr lang="en-GB" sz="2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1998651285"/>
                  </a:ext>
                </a:extLst>
              </a:tr>
              <a:tr h="298814">
                <a:tc vMerge="1">
                  <a:txBody>
                    <a:bodyPr/>
                    <a:lstStyle/>
                    <a:p>
                      <a:pPr>
                        <a:lnSpc>
                          <a:spcPct val="107000"/>
                        </a:lnSpc>
                        <a:spcAft>
                          <a:spcPts val="0"/>
                        </a:spcAft>
                      </a:pP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Rare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Unlikely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Possible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r>
                        <a:rPr lang="en-US" sz="14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Likely </a:t>
                      </a:r>
                      <a:endParaRPr lang="en-GB" sz="14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Almost certain </a:t>
                      </a:r>
                      <a:endParaRPr lang="en-GB" sz="14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2966487279"/>
                  </a:ext>
                </a:extLst>
              </a:tr>
              <a:tr h="855551">
                <a:tc vMerge="1">
                  <a:txBody>
                    <a:bodyPr/>
                    <a:lstStyle/>
                    <a:p>
                      <a:pPr>
                        <a:lnSpc>
                          <a:spcPct val="107000"/>
                        </a:lnSpc>
                        <a:spcAft>
                          <a:spcPts val="0"/>
                        </a:spcAft>
                      </a:pP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will probably never happen/recur</a:t>
                      </a:r>
                      <a:r>
                        <a:rPr lang="en-US" sz="1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 not expect it to happen/recur but it is possible it may do so</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Might happen or recur occasionally</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endPar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Will probably happen/recur but it may not be a persisting issue</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Will undoubtedly happen/recur</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2825596398"/>
                  </a:ext>
                </a:extLst>
              </a:tr>
            </a:tbl>
          </a:graphicData>
        </a:graphic>
      </p:graphicFrame>
    </p:spTree>
    <p:extLst>
      <p:ext uri="{BB962C8B-B14F-4D97-AF65-F5344CB8AC3E}">
        <p14:creationId xmlns:p14="http://schemas.microsoft.com/office/powerpoint/2010/main" val="789288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t>Risk Assessment</a:t>
            </a:r>
          </a:p>
        </p:txBody>
      </p:sp>
      <p:graphicFrame>
        <p:nvGraphicFramePr>
          <p:cNvPr id="5" name="Table 4">
            <a:extLst>
              <a:ext uri="{FF2B5EF4-FFF2-40B4-BE49-F238E27FC236}">
                <a16:creationId xmlns:a16="http://schemas.microsoft.com/office/drawing/2014/main" id="{59A44360-E5B3-4FDD-8A22-EBF3B6A98057}"/>
              </a:ext>
            </a:extLst>
          </p:cNvPr>
          <p:cNvGraphicFramePr>
            <a:graphicFrameLocks noGrp="1"/>
          </p:cNvGraphicFramePr>
          <p:nvPr>
            <p:extLst>
              <p:ext uri="{D42A27DB-BD31-4B8C-83A1-F6EECF244321}">
                <p14:modId xmlns:p14="http://schemas.microsoft.com/office/powerpoint/2010/main" val="2899790757"/>
              </p:ext>
            </p:extLst>
          </p:nvPr>
        </p:nvGraphicFramePr>
        <p:xfrm>
          <a:off x="431539" y="1196752"/>
          <a:ext cx="8280922" cy="3088474"/>
        </p:xfrm>
        <a:graphic>
          <a:graphicData uri="http://schemas.openxmlformats.org/drawingml/2006/table">
            <a:tbl>
              <a:tblPr firstRow="1" firstCol="1" bandRow="1"/>
              <a:tblGrid>
                <a:gridCol w="576064">
                  <a:extLst>
                    <a:ext uri="{9D8B030D-6E8A-4147-A177-3AD203B41FA5}">
                      <a16:colId xmlns:a16="http://schemas.microsoft.com/office/drawing/2014/main" val="4086731967"/>
                    </a:ext>
                  </a:extLst>
                </a:gridCol>
                <a:gridCol w="1542898">
                  <a:extLst>
                    <a:ext uri="{9D8B030D-6E8A-4147-A177-3AD203B41FA5}">
                      <a16:colId xmlns:a16="http://schemas.microsoft.com/office/drawing/2014/main" val="3666153768"/>
                    </a:ext>
                  </a:extLst>
                </a:gridCol>
                <a:gridCol w="1232392">
                  <a:extLst>
                    <a:ext uri="{9D8B030D-6E8A-4147-A177-3AD203B41FA5}">
                      <a16:colId xmlns:a16="http://schemas.microsoft.com/office/drawing/2014/main" val="1409309253"/>
                    </a:ext>
                  </a:extLst>
                </a:gridCol>
                <a:gridCol w="1232392">
                  <a:extLst>
                    <a:ext uri="{9D8B030D-6E8A-4147-A177-3AD203B41FA5}">
                      <a16:colId xmlns:a16="http://schemas.microsoft.com/office/drawing/2014/main" val="3737190724"/>
                    </a:ext>
                  </a:extLst>
                </a:gridCol>
                <a:gridCol w="1232392">
                  <a:extLst>
                    <a:ext uri="{9D8B030D-6E8A-4147-A177-3AD203B41FA5}">
                      <a16:colId xmlns:a16="http://schemas.microsoft.com/office/drawing/2014/main" val="2309423887"/>
                    </a:ext>
                  </a:extLst>
                </a:gridCol>
                <a:gridCol w="1232392">
                  <a:extLst>
                    <a:ext uri="{9D8B030D-6E8A-4147-A177-3AD203B41FA5}">
                      <a16:colId xmlns:a16="http://schemas.microsoft.com/office/drawing/2014/main" val="2206055992"/>
                    </a:ext>
                  </a:extLst>
                </a:gridCol>
                <a:gridCol w="1232392">
                  <a:extLst>
                    <a:ext uri="{9D8B030D-6E8A-4147-A177-3AD203B41FA5}">
                      <a16:colId xmlns:a16="http://schemas.microsoft.com/office/drawing/2014/main" val="598303901"/>
                    </a:ext>
                  </a:extLst>
                </a:gridCol>
              </a:tblGrid>
              <a:tr h="436561">
                <a:tc>
                  <a:txBody>
                    <a:bodyPr/>
                    <a:lstStyle/>
                    <a:p>
                      <a:pPr algn="ctr">
                        <a:lnSpc>
                          <a:spcPct val="107000"/>
                        </a:lnSpc>
                        <a:spcAft>
                          <a:spcPts val="0"/>
                        </a:spcAft>
                      </a:pPr>
                      <a:r>
                        <a:rPr lang="en-US" sz="9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rowSpan="3">
                  <a:txBody>
                    <a:bodyPr/>
                    <a:lstStyle/>
                    <a:p>
                      <a:pPr algn="ctr">
                        <a:lnSpc>
                          <a:spcPct val="107000"/>
                        </a:lnSpc>
                        <a:spcAft>
                          <a:spcPts val="0"/>
                        </a:spcAft>
                      </a:pPr>
                      <a:r>
                        <a:rPr lang="en-US" sz="9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a:lnSpc>
                          <a:spcPct val="107000"/>
                        </a:lnSpc>
                        <a:spcAft>
                          <a:spcPts val="0"/>
                        </a:spcAft>
                      </a:pPr>
                      <a:r>
                        <a:rPr lang="en-US" sz="2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Likelihood / Frequency</a:t>
                      </a:r>
                      <a:endParaRPr lang="en-GB" sz="2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09047348"/>
                  </a:ext>
                </a:extLst>
              </a:tr>
              <a:tr h="336018">
                <a:tc>
                  <a:txBody>
                    <a:bodyPr/>
                    <a:lstStyle/>
                    <a:p>
                      <a:pPr>
                        <a:lnSpc>
                          <a:spcPct val="107000"/>
                        </a:lnSpc>
                        <a:spcAft>
                          <a:spcPts val="0"/>
                        </a:spcAft>
                      </a:pPr>
                      <a:r>
                        <a:rPr lang="en-US" sz="9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a:noFill/>
                    </a:lnT>
                    <a:lnB>
                      <a:noFill/>
                    </a:lnB>
                  </a:tcPr>
                </a:tc>
                <a:tc vMerge="1">
                  <a:txBody>
                    <a:bodyPr/>
                    <a:lstStyle/>
                    <a:p>
                      <a:endParaRPr lang="en-GB"/>
                    </a:p>
                  </a:txBody>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3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9785760"/>
                  </a:ext>
                </a:extLst>
              </a:tr>
              <a:tr h="434378">
                <a:tc>
                  <a:txBody>
                    <a:bodyPr/>
                    <a:lstStyle/>
                    <a:p>
                      <a:pPr>
                        <a:lnSpc>
                          <a:spcPct val="115000"/>
                        </a:lnSpc>
                        <a:spcAft>
                          <a:spcPts val="0"/>
                        </a:spcAft>
                      </a:pPr>
                      <a:r>
                        <a:rPr lang="en-US" sz="900" b="1" kern="140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kern="1400">
                        <a:solidFill>
                          <a:srgbClr val="333333"/>
                        </a:solidFill>
                        <a:effectLst/>
                        <a:latin typeface="Arial" panose="020B0604020202020204" pitchFamily="34" charset="0"/>
                        <a:ea typeface="Calibri" panose="020F0502020204030204" pitchFamily="34" charset="0"/>
                        <a:cs typeface="Times New Roman" panose="02020603050405020304" pitchFamily="18" charset="0"/>
                      </a:endParaRPr>
                    </a:p>
                  </a:txBody>
                  <a:tcPr marL="0" marR="0" marT="0" marB="0" vert="vert27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Rare</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Unlikely</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Possible</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Likely</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Almost </a:t>
                      </a:r>
                    </a:p>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Certain</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9209484"/>
                  </a:ext>
                </a:extLst>
              </a:tr>
              <a:tr h="367267">
                <a:tc rowSpan="5">
                  <a:txBody>
                    <a:bodyPr/>
                    <a:lstStyle/>
                    <a:p>
                      <a:pPr marL="71755" marR="71755" algn="ctr">
                        <a:lnSpc>
                          <a:spcPct val="107000"/>
                        </a:lnSpc>
                        <a:spcAft>
                          <a:spcPts val="0"/>
                        </a:spcAft>
                      </a:pPr>
                      <a:r>
                        <a:rPr lang="en-US" sz="2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800" dirty="0">
                        <a:solidFill>
                          <a:srgbClr val="000000"/>
                        </a:solidFill>
                        <a:effectLst/>
                        <a:latin typeface="Frutiger 45 Light"/>
                        <a:ea typeface="Calibri" panose="020F0502020204030204" pitchFamily="34" charset="0"/>
                        <a:cs typeface="Times New Roman" panose="02020603050405020304" pitchFamily="18" charset="0"/>
                      </a:endParaRPr>
                    </a:p>
                  </a:txBody>
                  <a:tcPr marL="0" marR="0" marT="41564" marB="41564"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Catastrophic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382461414"/>
                  </a:ext>
                </a:extLst>
              </a:tr>
              <a:tr h="367267">
                <a:tc vMerge="1">
                  <a:txBody>
                    <a:bodyPr/>
                    <a:lstStyle/>
                    <a:p>
                      <a:endParaRPr lang="en-GB"/>
                    </a:p>
                  </a:txBody>
                  <a:tcPr/>
                </a:tc>
                <a:tc>
                  <a:txBody>
                    <a:bodyPr/>
                    <a:lstStyle/>
                    <a:p>
                      <a:pP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Major </a:t>
                      </a:r>
                      <a:endParaRPr lang="en-GB" sz="15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87884514"/>
                  </a:ext>
                </a:extLst>
              </a:tr>
              <a:tr h="367267">
                <a:tc vMerge="1">
                  <a:txBody>
                    <a:bodyPr/>
                    <a:lstStyle/>
                    <a:p>
                      <a:endParaRPr lang="en-GB"/>
                    </a:p>
                  </a:txBody>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Moderate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098046428"/>
                  </a:ext>
                </a:extLst>
              </a:tr>
              <a:tr h="367267">
                <a:tc vMerge="1">
                  <a:txBody>
                    <a:bodyPr/>
                    <a:lstStyle/>
                    <a:p>
                      <a:endParaRPr lang="en-GB"/>
                    </a:p>
                  </a:txBody>
                  <a:tcPr/>
                </a:tc>
                <a:tc>
                  <a:txBody>
                    <a:bodyPr/>
                    <a:lstStyle/>
                    <a:p>
                      <a:pP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Minor </a:t>
                      </a:r>
                      <a:endParaRPr lang="en-GB" sz="150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extLst>
                  <a:ext uri="{0D108BD9-81ED-4DB2-BD59-A6C34878D82A}">
                    <a16:rowId xmlns:a16="http://schemas.microsoft.com/office/drawing/2014/main" val="721163954"/>
                  </a:ext>
                </a:extLst>
              </a:tr>
              <a:tr h="367267">
                <a:tc vMerge="1">
                  <a:txBody>
                    <a:bodyPr/>
                    <a:lstStyle/>
                    <a:p>
                      <a:endParaRPr lang="en-GB"/>
                    </a:p>
                  </a:txBody>
                  <a:tcPr/>
                </a:tc>
                <a:tc>
                  <a:txBody>
                    <a:bodyPr/>
                    <a:lstStyle/>
                    <a:p>
                      <a:pP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Negligible </a:t>
                      </a:r>
                      <a:endParaRPr lang="en-GB" sz="1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extLst>
                  <a:ext uri="{0D108BD9-81ED-4DB2-BD59-A6C34878D82A}">
                    <a16:rowId xmlns:a16="http://schemas.microsoft.com/office/drawing/2014/main" val="4086944625"/>
                  </a:ext>
                </a:extLst>
              </a:tr>
            </a:tbl>
          </a:graphicData>
        </a:graphic>
      </p:graphicFrame>
      <p:pic>
        <p:nvPicPr>
          <p:cNvPr id="6" name="Picture 5">
            <a:extLst>
              <a:ext uri="{FF2B5EF4-FFF2-40B4-BE49-F238E27FC236}">
                <a16:creationId xmlns:a16="http://schemas.microsoft.com/office/drawing/2014/main" id="{A9D01DDB-C2FD-452C-A9D0-9054C3CC1DFC}"/>
              </a:ext>
            </a:extLst>
          </p:cNvPr>
          <p:cNvPicPr>
            <a:picLocks noChangeAspect="1"/>
          </p:cNvPicPr>
          <p:nvPr/>
        </p:nvPicPr>
        <p:blipFill>
          <a:blip r:embed="rId2"/>
          <a:stretch>
            <a:fillRect/>
          </a:stretch>
        </p:blipFill>
        <p:spPr>
          <a:xfrm>
            <a:off x="6424190" y="4320890"/>
            <a:ext cx="2304256" cy="1262379"/>
          </a:xfrm>
          <a:prstGeom prst="rect">
            <a:avLst/>
          </a:prstGeom>
        </p:spPr>
      </p:pic>
    </p:spTree>
    <p:extLst>
      <p:ext uri="{BB962C8B-B14F-4D97-AF65-F5344CB8AC3E}">
        <p14:creationId xmlns:p14="http://schemas.microsoft.com/office/powerpoint/2010/main" val="372004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954828"/>
            <a:ext cx="7772400" cy="3266259"/>
          </a:xfrm>
        </p:spPr>
        <p:txBody>
          <a:bodyPr>
            <a:normAutofit/>
          </a:bodyPr>
          <a:lstStyle/>
          <a:p>
            <a:r>
              <a:rPr lang="en-GB" sz="9000" dirty="0">
                <a:solidFill>
                  <a:schemeClr val="bg1"/>
                </a:solidFill>
              </a:rPr>
              <a:t>Submit Questions</a:t>
            </a:r>
          </a:p>
        </p:txBody>
      </p:sp>
      <p:sp>
        <p:nvSpPr>
          <p:cNvPr id="3" name="Subtitle 2"/>
          <p:cNvSpPr>
            <a:spLocks noGrp="1"/>
          </p:cNvSpPr>
          <p:nvPr>
            <p:ph type="subTitle" idx="1"/>
          </p:nvPr>
        </p:nvSpPr>
        <p:spPr>
          <a:xfrm>
            <a:off x="1691680" y="4221088"/>
            <a:ext cx="5868144" cy="1542090"/>
          </a:xfrm>
        </p:spPr>
        <p:txBody>
          <a:bodyPr>
            <a:normAutofit lnSpcReduction="10000"/>
          </a:bodyPr>
          <a:lstStyle/>
          <a:p>
            <a:r>
              <a:rPr lang="en-GB" dirty="0">
                <a:solidFill>
                  <a:schemeClr val="bg1"/>
                </a:solidFill>
              </a:rPr>
              <a:t>Andrew Fletcher</a:t>
            </a:r>
          </a:p>
          <a:p>
            <a:r>
              <a:rPr lang="en-GB" dirty="0">
                <a:solidFill>
                  <a:schemeClr val="bg1"/>
                </a:solidFill>
              </a:rPr>
              <a:t>LLM, LLB (Hons), PGDip (LPC), MBCS, </a:t>
            </a:r>
            <a:r>
              <a:rPr lang="en-GB" dirty="0" err="1">
                <a:solidFill>
                  <a:schemeClr val="bg1"/>
                </a:solidFill>
              </a:rPr>
              <a:t>FEDIPPra</a:t>
            </a:r>
            <a:endParaRPr lang="en-GB" dirty="0">
              <a:solidFill>
                <a:schemeClr val="bg1"/>
              </a:solidFill>
            </a:endParaRPr>
          </a:p>
        </p:txBody>
      </p:sp>
      <p:grpSp>
        <p:nvGrpSpPr>
          <p:cNvPr id="8" name="Group 7"/>
          <p:cNvGrpSpPr/>
          <p:nvPr/>
        </p:nvGrpSpPr>
        <p:grpSpPr>
          <a:xfrm>
            <a:off x="6228183" y="332656"/>
            <a:ext cx="2673263" cy="792088"/>
            <a:chOff x="7845452" y="1400896"/>
            <a:chExt cx="4862436" cy="1472108"/>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33340"/>
            <a:stretch/>
          </p:blipFill>
          <p:spPr>
            <a:xfrm>
              <a:off x="9396536" y="1400897"/>
              <a:ext cx="3311352" cy="1468562"/>
            </a:xfrm>
            <a:prstGeom prst="rect">
              <a:avLst/>
            </a:prstGeom>
          </p:spPr>
        </p:pic>
        <p:pic>
          <p:nvPicPr>
            <p:cNvPr id="6" name="Picture 5"/>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r="65327"/>
            <a:stretch/>
          </p:blipFill>
          <p:spPr>
            <a:xfrm>
              <a:off x="7845452" y="1400896"/>
              <a:ext cx="1584176" cy="1472108"/>
            </a:xfrm>
            <a:prstGeom prst="rect">
              <a:avLst/>
            </a:prstGeom>
          </p:spPr>
        </p:pic>
      </p:grpSp>
    </p:spTree>
    <p:extLst>
      <p:ext uri="{BB962C8B-B14F-4D97-AF65-F5344CB8AC3E}">
        <p14:creationId xmlns:p14="http://schemas.microsoft.com/office/powerpoint/2010/main" val="19622160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327</TotalTime>
  <Words>1274</Words>
  <Application>Microsoft Office PowerPoint</Application>
  <PresentationFormat>On-screen Show (4:3)</PresentationFormat>
  <Paragraphs>316</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Frutiger 45 Light</vt:lpstr>
      <vt:lpstr>Myriad Pro</vt:lpstr>
      <vt:lpstr>20140311PresentationUWTSDTemplate</vt:lpstr>
      <vt:lpstr>GDPR and Security  </vt:lpstr>
      <vt:lpstr>About Me – Andrew Fletcher</vt:lpstr>
      <vt:lpstr>About Me – Andrew Fletcher</vt:lpstr>
      <vt:lpstr>The GDPR</vt:lpstr>
      <vt:lpstr>Todays Session</vt:lpstr>
      <vt:lpstr>Why worry about security?</vt:lpstr>
      <vt:lpstr>The Security Principle</vt:lpstr>
      <vt:lpstr>Security of Processing</vt:lpstr>
      <vt:lpstr>Security of Processing</vt:lpstr>
      <vt:lpstr>Security of Processing</vt:lpstr>
      <vt:lpstr>Security of Processing</vt:lpstr>
      <vt:lpstr>Security of Processing</vt:lpstr>
      <vt:lpstr>Technical Measures</vt:lpstr>
      <vt:lpstr>Technical Measures</vt:lpstr>
      <vt:lpstr>Technical Measures</vt:lpstr>
      <vt:lpstr>Organisational Measures</vt:lpstr>
      <vt:lpstr>Organisational Measures</vt:lpstr>
      <vt:lpstr>GDPR: Breaches</vt:lpstr>
      <vt:lpstr>Typical Security Breaches</vt:lpstr>
      <vt:lpstr>Typical Security Breaches</vt:lpstr>
      <vt:lpstr>Typical Security Breaches</vt:lpstr>
      <vt:lpstr>Organisational Measures</vt:lpstr>
      <vt:lpstr>Organisational Measures</vt:lpstr>
      <vt:lpstr>GDPR: Breaches</vt:lpstr>
      <vt:lpstr>GDPR: Breaches</vt:lpstr>
      <vt:lpstr>The Data Protection Impact Assessment! (DPIA)</vt:lpstr>
      <vt:lpstr>The Data Protection Impact Assessment! (DPIA)</vt:lpstr>
      <vt:lpstr>Risk Assessment</vt:lpstr>
      <vt:lpstr>Risk Assessment</vt:lpstr>
      <vt:lpstr>Risk Assessment</vt:lpstr>
      <vt:lpstr>Risk Assessment</vt:lpstr>
      <vt:lpstr>Submit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Governance Presentation  The Data Protection Framework</dc:title>
  <dc:creator>Andrew Fletcher (NWIS - Information Governance)</dc:creator>
  <cp:lastModifiedBy>Andrew Fletcher (NWIS - Information Governance)</cp:lastModifiedBy>
  <cp:revision>28</cp:revision>
  <dcterms:created xsi:type="dcterms:W3CDTF">2020-06-01T22:04:57Z</dcterms:created>
  <dcterms:modified xsi:type="dcterms:W3CDTF">2020-11-12T00:06:51Z</dcterms:modified>
</cp:coreProperties>
</file>