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9" r:id="rId1"/>
  </p:sldMasterIdLst>
  <p:notesMasterIdLst>
    <p:notesMasterId r:id="rId9"/>
  </p:notesMasterIdLst>
  <p:sldIdLst>
    <p:sldId id="256" r:id="rId2"/>
    <p:sldId id="260" r:id="rId3"/>
    <p:sldId id="262" r:id="rId4"/>
    <p:sldId id="304" r:id="rId5"/>
    <p:sldId id="305" r:id="rId6"/>
    <p:sldId id="264" r:id="rId7"/>
    <p:sldId id="281" r:id="rId8"/>
  </p:sldIdLst>
  <p:sldSz cx="9144000" cy="5143500" type="screen16x9"/>
  <p:notesSz cx="6858000" cy="9144000"/>
  <p:embeddedFontLst>
    <p:embeddedFont>
      <p:font typeface="Albert Sans" pitchFamily="2" charset="77"/>
      <p:regular r:id="rId10"/>
      <p:bold r:id="rId11"/>
      <p:italic r:id="rId12"/>
      <p:boldItalic r:id="rId13"/>
    </p:embeddedFont>
    <p:embeddedFont>
      <p:font typeface="Albert Sans Medium" pitchFamily="2" charset="77"/>
      <p:regular r:id="rId14"/>
      <p:bold r:id="rId15"/>
      <p:italic r:id="rId16"/>
      <p:boldItalic r:id="rId17"/>
    </p:embeddedFont>
    <p:embeddedFont>
      <p:font typeface="Avenir" panose="02000503020000020003" pitchFamily="2" charset="0"/>
      <p:regular r:id="rId18"/>
      <p:italic r:id="rId19"/>
    </p:embeddedFont>
    <p:embeddedFont>
      <p:font typeface="Avenir Medium" panose="02000503020000020003" pitchFamily="2" charset="0"/>
      <p:regular r:id="rId20"/>
      <p:italic r:id="rId21"/>
    </p:embeddedFont>
    <p:embeddedFont>
      <p:font typeface="DM Sans" pitchFamily="2" charset="77"/>
      <p:regular r:id="rId22"/>
      <p:bold r:id="rId23"/>
      <p:italic r:id="rId24"/>
      <p:boldItalic r:id="rId25"/>
    </p:embeddedFont>
    <p:embeddedFont>
      <p:font typeface="Nunito Light" pitchFamily="2" charset="77"/>
      <p:regular r:id="rId26"/>
      <p:italic r:id="rId27"/>
    </p:embeddedFont>
    <p:embeddedFont>
      <p:font typeface="Poppins" pitchFamily="2" charset="77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E7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E8F30C2-BFCB-456B-B17E-3042D7E8F592}">
  <a:tblStyle styleId="{4E8F30C2-BFCB-456B-B17E-3042D7E8F59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57"/>
    <p:restoredTop sz="93721"/>
  </p:normalViewPr>
  <p:slideViewPr>
    <p:cSldViewPr snapToGrid="0">
      <p:cViewPr>
        <p:scale>
          <a:sx n="81" d="100"/>
          <a:sy n="81" d="100"/>
        </p:scale>
        <p:origin x="864" y="30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9" d="100"/>
        <a:sy n="7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26" Type="http://schemas.openxmlformats.org/officeDocument/2006/relationships/font" Target="fonts/font17.fntdata"/><Relationship Id="rId3" Type="http://schemas.openxmlformats.org/officeDocument/2006/relationships/slide" Target="slides/slide2.xml"/><Relationship Id="rId21" Type="http://schemas.openxmlformats.org/officeDocument/2006/relationships/font" Target="fonts/font12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5" Type="http://schemas.openxmlformats.org/officeDocument/2006/relationships/font" Target="fonts/font16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font" Target="fonts/font11.fntdata"/><Relationship Id="rId29" Type="http://schemas.openxmlformats.org/officeDocument/2006/relationships/font" Target="fonts/font2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24" Type="http://schemas.openxmlformats.org/officeDocument/2006/relationships/font" Target="fonts/font15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23" Type="http://schemas.openxmlformats.org/officeDocument/2006/relationships/font" Target="fonts/font14.fntdata"/><Relationship Id="rId28" Type="http://schemas.openxmlformats.org/officeDocument/2006/relationships/font" Target="fonts/font19.fntdata"/><Relationship Id="rId10" Type="http://schemas.openxmlformats.org/officeDocument/2006/relationships/font" Target="fonts/font1.fntdata"/><Relationship Id="rId19" Type="http://schemas.openxmlformats.org/officeDocument/2006/relationships/font" Target="fonts/font10.fntdata"/><Relationship Id="rId31" Type="http://schemas.openxmlformats.org/officeDocument/2006/relationships/font" Target="fonts/font22.fntdata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5.fntdata"/><Relationship Id="rId22" Type="http://schemas.openxmlformats.org/officeDocument/2006/relationships/font" Target="fonts/font13.fntdata"/><Relationship Id="rId27" Type="http://schemas.openxmlformats.org/officeDocument/2006/relationships/font" Target="fonts/font18.fntdata"/><Relationship Id="rId30" Type="http://schemas.openxmlformats.org/officeDocument/2006/relationships/font" Target="fonts/font21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9" name="Google Shape;259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133f6155f6d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133f6155f6d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1dd46dd1d67_2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1dd46dd1d67_2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>
          <a:extLst>
            <a:ext uri="{FF2B5EF4-FFF2-40B4-BE49-F238E27FC236}">
              <a16:creationId xmlns:a16="http://schemas.microsoft.com/office/drawing/2014/main" id="{72A86D89-4E37-6AB7-F218-5A0FDF680A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133f6155f6d_0_30:notes">
            <a:extLst>
              <a:ext uri="{FF2B5EF4-FFF2-40B4-BE49-F238E27FC236}">
                <a16:creationId xmlns:a16="http://schemas.microsoft.com/office/drawing/2014/main" id="{AE5E2A7B-29D4-6374-66B3-3F85418F2AB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133f6155f6d_0_30:notes">
            <a:extLst>
              <a:ext uri="{FF2B5EF4-FFF2-40B4-BE49-F238E27FC236}">
                <a16:creationId xmlns:a16="http://schemas.microsoft.com/office/drawing/2014/main" id="{26EC4D23-C9A6-D6F9-A671-44F850F990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11799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>
          <a:extLst>
            <a:ext uri="{FF2B5EF4-FFF2-40B4-BE49-F238E27FC236}">
              <a16:creationId xmlns:a16="http://schemas.microsoft.com/office/drawing/2014/main" id="{4E650C66-750D-2AE7-DD20-3AE26EB0E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1dd46dd1d67_2_5:notes">
            <a:extLst>
              <a:ext uri="{FF2B5EF4-FFF2-40B4-BE49-F238E27FC236}">
                <a16:creationId xmlns:a16="http://schemas.microsoft.com/office/drawing/2014/main" id="{619B7EE8-9F5D-F458-211D-CBE41CDE255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1dd46dd1d67_2_5:notes">
            <a:extLst>
              <a:ext uri="{FF2B5EF4-FFF2-40B4-BE49-F238E27FC236}">
                <a16:creationId xmlns:a16="http://schemas.microsoft.com/office/drawing/2014/main" id="{83323F3F-74B9-CF48-A060-0587A9FFC31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642189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g1dd46dd1d67_2_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Google Shape;346;g1dd46dd1d67_2_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Google Shape;687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8" name="Google Shape;688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3225" y="1529038"/>
            <a:ext cx="6919800" cy="2009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3800"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3225" y="3721100"/>
            <a:ext cx="2308200" cy="73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600"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-386316" y="-769880"/>
            <a:ext cx="9276274" cy="9176905"/>
            <a:chOff x="-386316" y="-769880"/>
            <a:chExt cx="9276274" cy="9176905"/>
          </a:xfrm>
        </p:grpSpPr>
        <p:sp>
          <p:nvSpPr>
            <p:cNvPr id="12" name="Google Shape;12;p2"/>
            <p:cNvSpPr/>
            <p:nvPr/>
          </p:nvSpPr>
          <p:spPr>
            <a:xfrm>
              <a:off x="7629958" y="3058625"/>
              <a:ext cx="1260000" cy="5348400"/>
            </a:xfrm>
            <a:prstGeom prst="roundRect">
              <a:avLst>
                <a:gd name="adj" fmla="val 5000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6736200" y="3879112"/>
              <a:ext cx="1260000" cy="3707400"/>
            </a:xfrm>
            <a:prstGeom prst="roundRect">
              <a:avLst>
                <a:gd name="adj" fmla="val 50000"/>
              </a:avLst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 rot="10800000">
              <a:off x="312387" y="-769880"/>
              <a:ext cx="677400" cy="1828500"/>
            </a:xfrm>
            <a:prstGeom prst="roundRect">
              <a:avLst>
                <a:gd name="adj" fmla="val 5000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 rot="10800000">
              <a:off x="-38477" y="-27518"/>
              <a:ext cx="698700" cy="698700"/>
            </a:xfrm>
            <a:prstGeom prst="chord">
              <a:avLst>
                <a:gd name="adj1" fmla="val 5399387"/>
                <a:gd name="adj2" fmla="val 16200000"/>
              </a:avLst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 rot="10800000">
              <a:off x="-386316" y="-27518"/>
              <a:ext cx="698700" cy="698700"/>
            </a:xfrm>
            <a:prstGeom prst="chord">
              <a:avLst>
                <a:gd name="adj1" fmla="val 5399387"/>
                <a:gd name="adj2" fmla="val 16200000"/>
              </a:avLst>
            </a:prstGeom>
            <a:solidFill>
              <a:srgbClr val="F2557A">
                <a:alpha val="525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7"/>
          <p:cNvSpPr txBox="1">
            <a:spLocks noGrp="1"/>
          </p:cNvSpPr>
          <p:nvPr>
            <p:ph type="title"/>
          </p:nvPr>
        </p:nvSpPr>
        <p:spPr>
          <a:xfrm>
            <a:off x="2585575" y="445025"/>
            <a:ext cx="5845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subTitle" idx="1"/>
          </p:nvPr>
        </p:nvSpPr>
        <p:spPr>
          <a:xfrm>
            <a:off x="2585575" y="1347250"/>
            <a:ext cx="5845200" cy="317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Font typeface="Albert Sans Light"/>
              <a:buAutoNum type="arabicPeriod"/>
              <a:defRPr sz="1600" b="0" i="0">
                <a:latin typeface="Avenir Medium" panose="02000503020000020003" pitchFamily="2" charset="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AutoNum type="alphaLcPeriod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AutoNum type="romanLcPeriod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AutoNum type="arabicPeriod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AutoNum type="alphaLcPeriod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AutoNum type="romanLcPeriod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AutoNum type="arabicPeriod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AutoNum type="alphaLcPeriod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AutoNum type="romanLcPeriod"/>
              <a:defRPr/>
            </a:lvl9pPr>
          </a:lstStyle>
          <a:p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>
            <a:spLocks noGrp="1"/>
          </p:cNvSpPr>
          <p:nvPr>
            <p:ph type="title"/>
          </p:nvPr>
        </p:nvSpPr>
        <p:spPr>
          <a:xfrm>
            <a:off x="720000" y="1413525"/>
            <a:ext cx="4294800" cy="209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ubTitle" idx="1"/>
          </p:nvPr>
        </p:nvSpPr>
        <p:spPr>
          <a:xfrm>
            <a:off x="720000" y="3508800"/>
            <a:ext cx="4294800" cy="100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 b="0" i="0">
                <a:latin typeface="Avenir Medium" panose="02000503020000020003" pitchFamily="2" charset="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1"/>
          <p:cNvSpPr txBox="1">
            <a:spLocks noGrp="1"/>
          </p:cNvSpPr>
          <p:nvPr>
            <p:ph type="title" hasCustomPrompt="1"/>
          </p:nvPr>
        </p:nvSpPr>
        <p:spPr>
          <a:xfrm>
            <a:off x="1906200" y="1777975"/>
            <a:ext cx="5331600" cy="103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6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6" name="Google Shape;66;p11"/>
          <p:cNvSpPr txBox="1">
            <a:spLocks noGrp="1"/>
          </p:cNvSpPr>
          <p:nvPr>
            <p:ph type="subTitle" idx="1"/>
          </p:nvPr>
        </p:nvSpPr>
        <p:spPr>
          <a:xfrm>
            <a:off x="1906200" y="3168125"/>
            <a:ext cx="5331600" cy="4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0" i="0">
                <a:solidFill>
                  <a:schemeClr val="lt1"/>
                </a:solidFill>
                <a:latin typeface="Avenir Medium" panose="02000503020000020003" pitchFamily="2" charset="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 dirty="0"/>
          </a:p>
        </p:txBody>
      </p:sp>
      <p:grpSp>
        <p:nvGrpSpPr>
          <p:cNvPr id="67" name="Google Shape;67;p11"/>
          <p:cNvGrpSpPr/>
          <p:nvPr/>
        </p:nvGrpSpPr>
        <p:grpSpPr>
          <a:xfrm>
            <a:off x="579550" y="-5059050"/>
            <a:ext cx="8158450" cy="15215050"/>
            <a:chOff x="579550" y="-5059050"/>
            <a:chExt cx="8158450" cy="15215050"/>
          </a:xfrm>
        </p:grpSpPr>
        <p:sp>
          <p:nvSpPr>
            <p:cNvPr id="68" name="Google Shape;68;p11"/>
            <p:cNvSpPr/>
            <p:nvPr/>
          </p:nvSpPr>
          <p:spPr>
            <a:xfrm flipH="1">
              <a:off x="579550" y="-5059050"/>
              <a:ext cx="1026600" cy="6297300"/>
            </a:xfrm>
            <a:prstGeom prst="roundRect">
              <a:avLst>
                <a:gd name="adj" fmla="val 50000"/>
              </a:avLst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69" name="Google Shape;69;p11"/>
            <p:cNvSpPr/>
            <p:nvPr/>
          </p:nvSpPr>
          <p:spPr>
            <a:xfrm flipH="1">
              <a:off x="7711400" y="3858700"/>
              <a:ext cx="1026600" cy="6297300"/>
            </a:xfrm>
            <a:prstGeom prst="roundRect">
              <a:avLst>
                <a:gd name="adj" fmla="val 50000"/>
              </a:avLst>
            </a:prstGeom>
            <a:solidFill>
              <a:srgbClr val="F2557A">
                <a:alpha val="656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5"/>
          <p:cNvSpPr txBox="1">
            <a:spLocks noGrp="1"/>
          </p:cNvSpPr>
          <p:nvPr>
            <p:ph type="title"/>
          </p:nvPr>
        </p:nvSpPr>
        <p:spPr>
          <a:xfrm>
            <a:off x="720000" y="1276938"/>
            <a:ext cx="3708000" cy="147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5"/>
          <p:cNvSpPr txBox="1">
            <a:spLocks noGrp="1"/>
          </p:cNvSpPr>
          <p:nvPr>
            <p:ph type="subTitle" idx="1"/>
          </p:nvPr>
        </p:nvSpPr>
        <p:spPr>
          <a:xfrm>
            <a:off x="720000" y="2750263"/>
            <a:ext cx="3708000" cy="111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i="0">
                <a:latin typeface="Avenir Medium" panose="02000503020000020003" pitchFamily="2" charset="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06" name="Google Shape;106;p15"/>
          <p:cNvSpPr>
            <a:spLocks noGrp="1"/>
          </p:cNvSpPr>
          <p:nvPr>
            <p:ph type="pic" idx="2"/>
          </p:nvPr>
        </p:nvSpPr>
        <p:spPr>
          <a:xfrm>
            <a:off x="5273100" y="533863"/>
            <a:ext cx="2910000" cy="4075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  <p:txBody>
          <a:bodyPr/>
          <a:lstStyle>
            <a:lvl1pPr>
              <a:defRPr b="0" i="0">
                <a:latin typeface="Avenir Medium" panose="02000503020000020003" pitchFamily="2" charset="0"/>
              </a:defRPr>
            </a:lvl1pPr>
          </a:lstStyle>
          <a:p>
            <a:endParaRPr lang="en-US" dirty="0"/>
          </a:p>
        </p:txBody>
      </p:sp>
      <p:grpSp>
        <p:nvGrpSpPr>
          <p:cNvPr id="107" name="Google Shape;107;p15"/>
          <p:cNvGrpSpPr/>
          <p:nvPr/>
        </p:nvGrpSpPr>
        <p:grpSpPr>
          <a:xfrm>
            <a:off x="-1050200" y="3866575"/>
            <a:ext cx="1931825" cy="6297300"/>
            <a:chOff x="-1050200" y="3866575"/>
            <a:chExt cx="1931825" cy="6297300"/>
          </a:xfrm>
        </p:grpSpPr>
        <p:sp>
          <p:nvSpPr>
            <p:cNvPr id="108" name="Google Shape;108;p15"/>
            <p:cNvSpPr/>
            <p:nvPr/>
          </p:nvSpPr>
          <p:spPr>
            <a:xfrm rot="10800000" flipH="1">
              <a:off x="-1050200" y="3866575"/>
              <a:ext cx="1626600" cy="6297300"/>
            </a:xfrm>
            <a:prstGeom prst="roundRect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09" name="Google Shape;109;p15"/>
            <p:cNvSpPr/>
            <p:nvPr/>
          </p:nvSpPr>
          <p:spPr>
            <a:xfrm rot="10800000" flipH="1">
              <a:off x="211725" y="4650500"/>
              <a:ext cx="669900" cy="669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23"/>
          <p:cNvSpPr txBox="1">
            <a:spLocks noGrp="1"/>
          </p:cNvSpPr>
          <p:nvPr>
            <p:ph type="subTitle" idx="1"/>
          </p:nvPr>
        </p:nvSpPr>
        <p:spPr>
          <a:xfrm>
            <a:off x="716625" y="2255698"/>
            <a:ext cx="2439000" cy="187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>
                <a:latin typeface="Avenir Medium" panose="02000503020000020003" pitchFamily="2" charset="0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66" name="Google Shape;166;p23"/>
          <p:cNvSpPr txBox="1">
            <a:spLocks noGrp="1"/>
          </p:cNvSpPr>
          <p:nvPr>
            <p:ph type="subTitle" idx="2"/>
          </p:nvPr>
        </p:nvSpPr>
        <p:spPr>
          <a:xfrm>
            <a:off x="3352500" y="2255698"/>
            <a:ext cx="2439000" cy="187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>
                <a:latin typeface="Avenir Medium" panose="02000503020000020003" pitchFamily="2" charset="0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67" name="Google Shape;167;p23"/>
          <p:cNvSpPr txBox="1">
            <a:spLocks noGrp="1"/>
          </p:cNvSpPr>
          <p:nvPr>
            <p:ph type="subTitle" idx="3"/>
          </p:nvPr>
        </p:nvSpPr>
        <p:spPr>
          <a:xfrm>
            <a:off x="5988375" y="2255698"/>
            <a:ext cx="2439000" cy="187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>
                <a:latin typeface="Avenir Medium" panose="02000503020000020003" pitchFamily="2" charset="0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68" name="Google Shape;168;p23"/>
          <p:cNvSpPr txBox="1">
            <a:spLocks noGrp="1"/>
          </p:cNvSpPr>
          <p:nvPr>
            <p:ph type="subTitle" idx="4"/>
          </p:nvPr>
        </p:nvSpPr>
        <p:spPr>
          <a:xfrm>
            <a:off x="716625" y="1480225"/>
            <a:ext cx="2439000" cy="86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000" b="1">
                <a:latin typeface="Poppins"/>
                <a:ea typeface="Poppins"/>
                <a:cs typeface="Poppins"/>
                <a:sym typeface="Poppins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69" name="Google Shape;169;p23"/>
          <p:cNvSpPr txBox="1">
            <a:spLocks noGrp="1"/>
          </p:cNvSpPr>
          <p:nvPr>
            <p:ph type="subTitle" idx="5"/>
          </p:nvPr>
        </p:nvSpPr>
        <p:spPr>
          <a:xfrm>
            <a:off x="3352500" y="1480225"/>
            <a:ext cx="2439000" cy="86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000" b="1">
                <a:latin typeface="Poppins"/>
                <a:ea typeface="Poppins"/>
                <a:cs typeface="Poppins"/>
                <a:sym typeface="Poppins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70" name="Google Shape;170;p23"/>
          <p:cNvSpPr txBox="1">
            <a:spLocks noGrp="1"/>
          </p:cNvSpPr>
          <p:nvPr>
            <p:ph type="subTitle" idx="6"/>
          </p:nvPr>
        </p:nvSpPr>
        <p:spPr>
          <a:xfrm>
            <a:off x="5988375" y="1480225"/>
            <a:ext cx="2439000" cy="86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000" b="1">
                <a:latin typeface="Poppins"/>
                <a:ea typeface="Poppins"/>
                <a:cs typeface="Poppins"/>
                <a:sym typeface="Poppins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grpSp>
        <p:nvGrpSpPr>
          <p:cNvPr id="171" name="Google Shape;171;p23"/>
          <p:cNvGrpSpPr/>
          <p:nvPr/>
        </p:nvGrpSpPr>
        <p:grpSpPr>
          <a:xfrm>
            <a:off x="-928775" y="-93025"/>
            <a:ext cx="10062875" cy="6791097"/>
            <a:chOff x="-928775" y="-93025"/>
            <a:chExt cx="10062875" cy="6791097"/>
          </a:xfrm>
        </p:grpSpPr>
        <p:sp>
          <p:nvSpPr>
            <p:cNvPr id="172" name="Google Shape;172;p23"/>
            <p:cNvSpPr/>
            <p:nvPr/>
          </p:nvSpPr>
          <p:spPr>
            <a:xfrm>
              <a:off x="-928775" y="-93025"/>
              <a:ext cx="1648800" cy="1648800"/>
            </a:xfrm>
            <a:prstGeom prst="ellipse">
              <a:avLst/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grpSp>
          <p:nvGrpSpPr>
            <p:cNvPr id="173" name="Google Shape;173;p23"/>
            <p:cNvGrpSpPr/>
            <p:nvPr/>
          </p:nvGrpSpPr>
          <p:grpSpPr>
            <a:xfrm>
              <a:off x="8424000" y="4173728"/>
              <a:ext cx="710100" cy="2524343"/>
              <a:chOff x="8424000" y="4173728"/>
              <a:chExt cx="710100" cy="2524343"/>
            </a:xfrm>
          </p:grpSpPr>
          <p:sp>
            <p:nvSpPr>
              <p:cNvPr id="174" name="Google Shape;174;p23"/>
              <p:cNvSpPr/>
              <p:nvPr/>
            </p:nvSpPr>
            <p:spPr>
              <a:xfrm>
                <a:off x="8609250" y="4173728"/>
                <a:ext cx="339600" cy="339600"/>
              </a:xfrm>
              <a:prstGeom prst="ellipse">
                <a:avLst/>
              </a:prstGeom>
              <a:solidFill>
                <a:srgbClr val="F2557A">
                  <a:alpha val="762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0" i="0" dirty="0">
                  <a:latin typeface="Avenir Medium" panose="02000503020000020003" pitchFamily="2" charset="0"/>
                  <a:ea typeface="Albert Sans"/>
                  <a:cs typeface="Albert Sans"/>
                  <a:sym typeface="Albert Sans"/>
                </a:endParaRPr>
              </a:p>
            </p:txBody>
          </p:sp>
          <p:sp>
            <p:nvSpPr>
              <p:cNvPr id="175" name="Google Shape;175;p23"/>
              <p:cNvSpPr/>
              <p:nvPr/>
            </p:nvSpPr>
            <p:spPr>
              <a:xfrm>
                <a:off x="8424000" y="4608572"/>
                <a:ext cx="710100" cy="2089500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0" i="0" dirty="0">
                  <a:latin typeface="Avenir Medium" panose="02000503020000020003" pitchFamily="2" charset="0"/>
                  <a:ea typeface="Albert Sans"/>
                  <a:cs typeface="Albert Sans"/>
                  <a:sym typeface="Albert Sans"/>
                </a:endParaRPr>
              </a:p>
            </p:txBody>
          </p:sp>
        </p:grp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9"/>
          <p:cNvSpPr/>
          <p:nvPr/>
        </p:nvSpPr>
        <p:spPr>
          <a:xfrm flipH="1">
            <a:off x="8312375" y="-678400"/>
            <a:ext cx="1648800" cy="16488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0" i="0"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42" name="Google Shape;242;p29"/>
          <p:cNvSpPr/>
          <p:nvPr/>
        </p:nvSpPr>
        <p:spPr>
          <a:xfrm rot="5400000" flipH="1">
            <a:off x="-27100" y="4612200"/>
            <a:ext cx="536100" cy="526500"/>
          </a:xfrm>
          <a:prstGeom prst="round1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0" i="0"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43" name="Google Shape;243;p29"/>
          <p:cNvSpPr/>
          <p:nvPr/>
        </p:nvSpPr>
        <p:spPr>
          <a:xfrm flipH="1">
            <a:off x="171200" y="4469010"/>
            <a:ext cx="526500" cy="526500"/>
          </a:xfrm>
          <a:prstGeom prst="ellipse">
            <a:avLst/>
          </a:prstGeom>
          <a:solidFill>
            <a:srgbClr val="0584A4">
              <a:alpha val="3188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0" i="0"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44" name="Google Shape;244;p29"/>
          <p:cNvSpPr/>
          <p:nvPr/>
        </p:nvSpPr>
        <p:spPr>
          <a:xfrm>
            <a:off x="7819550" y="-3825506"/>
            <a:ext cx="1483500" cy="4365000"/>
          </a:xfrm>
          <a:prstGeom prst="roundRect">
            <a:avLst>
              <a:gd name="adj" fmla="val 50000"/>
            </a:avLst>
          </a:prstGeom>
          <a:solidFill>
            <a:srgbClr val="FFFFFF">
              <a:alpha val="412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0" i="0"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6" name="Google Shape;246;p30"/>
          <p:cNvGrpSpPr/>
          <p:nvPr/>
        </p:nvGrpSpPr>
        <p:grpSpPr>
          <a:xfrm>
            <a:off x="-363114" y="-686855"/>
            <a:ext cx="9835298" cy="6115780"/>
            <a:chOff x="-363114" y="-686855"/>
            <a:chExt cx="9835298" cy="6115780"/>
          </a:xfrm>
        </p:grpSpPr>
        <p:sp>
          <p:nvSpPr>
            <p:cNvPr id="247" name="Google Shape;247;p30"/>
            <p:cNvSpPr/>
            <p:nvPr/>
          </p:nvSpPr>
          <p:spPr>
            <a:xfrm flipH="1">
              <a:off x="8812484" y="4331375"/>
              <a:ext cx="277200" cy="2772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248" name="Google Shape;248;p30"/>
            <p:cNvSpPr/>
            <p:nvPr/>
          </p:nvSpPr>
          <p:spPr>
            <a:xfrm rot="10800000" flipH="1">
              <a:off x="-173878" y="-686855"/>
              <a:ext cx="677400" cy="1828500"/>
            </a:xfrm>
            <a:prstGeom prst="roundRect">
              <a:avLst>
                <a:gd name="adj" fmla="val 50000"/>
              </a:avLst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249" name="Google Shape;249;p30"/>
            <p:cNvSpPr/>
            <p:nvPr/>
          </p:nvSpPr>
          <p:spPr>
            <a:xfrm flipH="1">
              <a:off x="-363114" y="781582"/>
              <a:ext cx="698700" cy="698700"/>
            </a:xfrm>
            <a:prstGeom prst="chord">
              <a:avLst>
                <a:gd name="adj1" fmla="val 5399387"/>
                <a:gd name="adj2" fmla="val 1620000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250" name="Google Shape;250;p30"/>
            <p:cNvSpPr/>
            <p:nvPr/>
          </p:nvSpPr>
          <p:spPr>
            <a:xfrm flipH="1">
              <a:off x="8812484" y="4769225"/>
              <a:ext cx="659700" cy="659700"/>
            </a:xfrm>
            <a:prstGeom prst="ellipse">
              <a:avLst/>
            </a:prstGeom>
            <a:solidFill>
              <a:srgbClr val="EE325F">
                <a:alpha val="718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400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●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○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■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●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○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■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●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○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■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9pPr>
          </a:lstStyle>
          <a:p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5" r:id="rId3"/>
    <p:sldLayoutId id="2147483657" r:id="rId4"/>
    <p:sldLayoutId id="2147483658" r:id="rId5"/>
    <p:sldLayoutId id="2147483661" r:id="rId6"/>
    <p:sldLayoutId id="2147483669" r:id="rId7"/>
    <p:sldLayoutId id="2147483675" r:id="rId8"/>
    <p:sldLayoutId id="2147483676" r:id="rId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venir Medium" panose="02000503020000020003" pitchFamily="2" charset="0"/>
          <a:ea typeface="Avenir Medium" panose="02000503020000020003" pitchFamily="2" charset="0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34"/>
          <p:cNvSpPr txBox="1">
            <a:spLocks noGrp="1"/>
          </p:cNvSpPr>
          <p:nvPr>
            <p:ph type="ctrTitle"/>
          </p:nvPr>
        </p:nvSpPr>
        <p:spPr>
          <a:xfrm>
            <a:off x="429437" y="1103550"/>
            <a:ext cx="6919800" cy="12972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-US" dirty="0"/>
              <a:t>Self-Awareness Presentation</a:t>
            </a:r>
            <a:endParaRPr dirty="0"/>
          </a:p>
        </p:txBody>
      </p:sp>
      <p:sp>
        <p:nvSpPr>
          <p:cNvPr id="262" name="Google Shape;262;p34"/>
          <p:cNvSpPr txBox="1">
            <a:spLocks noGrp="1"/>
          </p:cNvSpPr>
          <p:nvPr>
            <p:ph type="subTitle" idx="1"/>
          </p:nvPr>
        </p:nvSpPr>
        <p:spPr>
          <a:xfrm>
            <a:off x="429438" y="2258266"/>
            <a:ext cx="5687584" cy="6673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Personal SWOT analysis for an Assistant Audiology Practitioner role in the NHS</a:t>
            </a:r>
          </a:p>
        </p:txBody>
      </p:sp>
      <p:sp>
        <p:nvSpPr>
          <p:cNvPr id="2" name="Google Shape;262;p34">
            <a:extLst>
              <a:ext uri="{FF2B5EF4-FFF2-40B4-BE49-F238E27FC236}">
                <a16:creationId xmlns:a16="http://schemas.microsoft.com/office/drawing/2014/main" id="{1AE95BB7-D524-1DF2-689B-E9FE6FC2FBE4}"/>
              </a:ext>
            </a:extLst>
          </p:cNvPr>
          <p:cNvSpPr txBox="1">
            <a:spLocks/>
          </p:cNvSpPr>
          <p:nvPr/>
        </p:nvSpPr>
        <p:spPr>
          <a:xfrm>
            <a:off x="429436" y="2923705"/>
            <a:ext cx="8068178" cy="22235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None/>
              <a:defRPr sz="1600" b="0" i="0" u="none" strike="noStrike" cap="none" spc="0"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9pPr>
          </a:lstStyle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Name: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Naznin Sumar</a:t>
            </a:r>
          </a:p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Student number: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2529022</a:t>
            </a:r>
          </a:p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Module: Professional Development within Health and Social Care - </a:t>
            </a:r>
            <a:r>
              <a:rPr lang="en-US" b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</a:t>
            </a:r>
            <a:r>
              <a:rPr lang="en-US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</a:p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Lecturer: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Hajra</a:t>
            </a:r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Mutasim</a:t>
            </a:r>
          </a:p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Assignment: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Component 1 – Self-Awareness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8"/>
          <p:cNvSpPr txBox="1">
            <a:spLocks noGrp="1"/>
          </p:cNvSpPr>
          <p:nvPr>
            <p:ph type="title"/>
          </p:nvPr>
        </p:nvSpPr>
        <p:spPr>
          <a:xfrm>
            <a:off x="720000" y="3477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Career Goal and Live Job Advert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1BEA7A-569D-A8B8-5A72-9EB9C1E129FE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716624" y="829944"/>
            <a:ext cx="7289455" cy="872663"/>
          </a:xfrm>
        </p:spPr>
        <p:txBody>
          <a:bodyPr/>
          <a:lstStyle/>
          <a:p>
            <a:r>
              <a:rPr lang="en-US" sz="1200" dirty="0"/>
              <a:t>Goal: </a:t>
            </a:r>
            <a:r>
              <a:rPr lang="en-US" sz="1200" b="0" dirty="0"/>
              <a:t>To become an NHS audiologist, climbing from Band 3 to associate, practitioner and clinical scientist roles (NHS Health Careers, n.d.). </a:t>
            </a:r>
          </a:p>
          <a:p>
            <a:r>
              <a:rPr lang="en-US" sz="1200" b="0" dirty="0"/>
              <a:t>About 18 million UK adults are affected by hearing loss (RNID, 2024)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BFA2A5F1-49F2-0D81-23E5-AFD18085D610}"/>
              </a:ext>
            </a:extLst>
          </p:cNvPr>
          <p:cNvSpPr/>
          <p:nvPr/>
        </p:nvSpPr>
        <p:spPr>
          <a:xfrm>
            <a:off x="268941" y="1702607"/>
            <a:ext cx="4643719" cy="3093323"/>
          </a:xfrm>
          <a:prstGeom prst="roundRect">
            <a:avLst>
              <a:gd name="adj" fmla="val 14628"/>
            </a:avLst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b="1" dirty="0">
                <a:solidFill>
                  <a:schemeClr val="tx1"/>
                </a:solidFill>
                <a:latin typeface="Avenir Medium" panose="02000503020000020003" pitchFamily="2" charset="0"/>
              </a:rPr>
              <a:t>Assistant Audiology Practitioner </a:t>
            </a:r>
          </a:p>
          <a:p>
            <a:pPr lvl="0"/>
            <a:endParaRPr lang="en-GB" sz="1100" b="1" dirty="0">
              <a:solidFill>
                <a:schemeClr val="tx1"/>
              </a:solidFill>
              <a:latin typeface="Avenir Medium" panose="02000503020000020003" pitchFamily="2" charset="0"/>
            </a:endParaRPr>
          </a:p>
          <a:p>
            <a:pPr lvl="0"/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Avenir Medium" panose="02000503020000020003" pitchFamily="2" charset="0"/>
              </a:rPr>
              <a:t>Manchester University NHS Foundation Trust</a:t>
            </a:r>
            <a:br>
              <a:rPr lang="en-GB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Avenir Medium" panose="02000503020000020003" pitchFamily="2" charset="0"/>
                <a:sym typeface="Albert Sans"/>
              </a:rPr>
              <a:t>NHS </a:t>
            </a:r>
            <a:r>
              <a:rPr lang="en-GB" sz="1600" dirty="0" err="1">
                <a:solidFill>
                  <a:schemeClr val="tx2">
                    <a:lumMod val="50000"/>
                  </a:schemeClr>
                </a:solidFill>
                <a:latin typeface="Avenir Medium" panose="02000503020000020003" pitchFamily="2" charset="0"/>
                <a:sym typeface="Albert Sans"/>
              </a:rPr>
              <a:t>AfC</a:t>
            </a:r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Avenir Medium" panose="02000503020000020003" pitchFamily="2" charset="0"/>
                <a:sym typeface="Albert Sans"/>
              </a:rPr>
              <a:t> Band 3:  £25,760 - £27,476</a:t>
            </a:r>
          </a:p>
          <a:p>
            <a:pPr lvl="0"/>
            <a:br>
              <a:rPr lang="en-GB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  <a:t>Withington Community Hospital, West Didsbury</a:t>
            </a:r>
            <a:b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</a:br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  <a:t>Permanent, 37.5hrs (may include weekends)</a:t>
            </a:r>
            <a:b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</a:br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  <a:t>Closing Date: 22 October 2026</a:t>
            </a:r>
            <a:b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</a:br>
            <a:b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</a:br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  <a:t>Source: Manchester University NHS Foundation Trust (2026), 18 October 2026</a:t>
            </a:r>
            <a:endParaRPr lang="en-GB" sz="1600" dirty="0">
              <a:solidFill>
                <a:schemeClr val="tx1"/>
              </a:solidFill>
              <a:latin typeface="Avenir Medium" panose="02000503020000020003" pitchFamily="2" charset="0"/>
              <a:sym typeface="Albert Sans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427FB28-1982-FC50-5347-3DCE90644880}"/>
              </a:ext>
            </a:extLst>
          </p:cNvPr>
          <p:cNvSpPr/>
          <p:nvPr/>
        </p:nvSpPr>
        <p:spPr>
          <a:xfrm>
            <a:off x="5020236" y="1702608"/>
            <a:ext cx="3980329" cy="1784474"/>
          </a:xfrm>
          <a:prstGeom prst="roundRect">
            <a:avLst/>
          </a:prstGeom>
          <a:solidFill>
            <a:srgbClr val="F8E7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dirty="0">
                <a:solidFill>
                  <a:schemeClr val="tx1"/>
                </a:solidFill>
                <a:latin typeface="Avenir Medium" panose="02000503020000020003" pitchFamily="2" charset="0"/>
              </a:rPr>
              <a:t>Essential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GCSE English and Maths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Face-to-face work with the public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Basic hearing loss and ear anatomy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Handling distressed or aggressive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Communication, IT skills, clear writing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2ED0B57-0B1F-BB0A-E38F-82716A696C83}"/>
              </a:ext>
            </a:extLst>
          </p:cNvPr>
          <p:cNvSpPr/>
          <p:nvPr/>
        </p:nvSpPr>
        <p:spPr>
          <a:xfrm>
            <a:off x="5072498" y="3612588"/>
            <a:ext cx="3908612" cy="118334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dirty="0">
                <a:solidFill>
                  <a:schemeClr val="tx1"/>
                </a:solidFill>
                <a:latin typeface="Avenir Medium" panose="02000503020000020003" pitchFamily="2" charset="0"/>
              </a:rPr>
              <a:t>Desirable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NHS or Healthcare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Programming hearing aids on PMS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Audiology Practitioner Assistance course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40"/>
          <p:cNvSpPr txBox="1">
            <a:spLocks noGrp="1"/>
          </p:cNvSpPr>
          <p:nvPr>
            <p:ph type="title"/>
          </p:nvPr>
        </p:nvSpPr>
        <p:spPr>
          <a:xfrm>
            <a:off x="1364985" y="359093"/>
            <a:ext cx="6647491" cy="710582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dirty="0"/>
              <a:t>My SWOT against the role</a:t>
            </a:r>
            <a:endParaRPr sz="3600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9BA4C4A-BE5C-D468-3061-8428A6711FA0}"/>
              </a:ext>
            </a:extLst>
          </p:cNvPr>
          <p:cNvSpPr/>
          <p:nvPr/>
        </p:nvSpPr>
        <p:spPr>
          <a:xfrm>
            <a:off x="379196" y="1273509"/>
            <a:ext cx="4149543" cy="175978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2400" b="1" dirty="0">
                <a:solidFill>
                  <a:schemeClr val="bg1">
                    <a:lumMod val="10000"/>
                  </a:schemeClr>
                </a:solidFill>
              </a:rPr>
              <a:t>   </a:t>
            </a:r>
            <a:r>
              <a:rPr lang="en-US" sz="2400" b="1" dirty="0">
                <a:solidFill>
                  <a:schemeClr val="tx2">
                    <a:lumMod val="75000"/>
                  </a:schemeClr>
                </a:solidFill>
              </a:rPr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Clear communication with young children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Person-</a:t>
            </a:r>
            <a:r>
              <a:rPr lang="en-US" sz="1600" dirty="0" err="1">
                <a:solidFill>
                  <a:schemeClr val="tx1"/>
                </a:solidFill>
              </a:rPr>
              <a:t>centred</a:t>
            </a:r>
            <a:r>
              <a:rPr lang="en-US" sz="1600" dirty="0">
                <a:solidFill>
                  <a:schemeClr val="tx1"/>
                </a:solidFill>
              </a:rPr>
              <a:t> care learning (Cert HE)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A984823-DC1B-AD1B-06B4-0D8837176525}"/>
              </a:ext>
            </a:extLst>
          </p:cNvPr>
          <p:cNvSpPr/>
          <p:nvPr/>
        </p:nvSpPr>
        <p:spPr>
          <a:xfrm>
            <a:off x="379196" y="3122761"/>
            <a:ext cx="4149543" cy="175978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2400" b="1" dirty="0">
                <a:solidFill>
                  <a:schemeClr val="bg1">
                    <a:lumMod val="10000"/>
                  </a:schemeClr>
                </a:solidFill>
              </a:rPr>
              <a:t>   </a:t>
            </a:r>
            <a:r>
              <a:rPr lang="en-US" sz="2400" b="1" dirty="0">
                <a:solidFill>
                  <a:schemeClr val="bg2">
                    <a:lumMod val="75000"/>
                  </a:schemeClr>
                </a:solidFill>
              </a:rPr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Clear Band 3 to 5 career ladder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Rising demand: 18m UK adults affected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Pediatric work suits my background </a:t>
            </a: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582F7754-097E-4612-02DF-88005D059E16}"/>
              </a:ext>
            </a:extLst>
          </p:cNvPr>
          <p:cNvSpPr/>
          <p:nvPr/>
        </p:nvSpPr>
        <p:spPr>
          <a:xfrm>
            <a:off x="4640647" y="1239003"/>
            <a:ext cx="4149543" cy="175978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2400" b="1" dirty="0">
                <a:solidFill>
                  <a:schemeClr val="bg1">
                    <a:lumMod val="10000"/>
                  </a:schemeClr>
                </a:solidFill>
              </a:rPr>
              <a:t>    </a:t>
            </a:r>
            <a:r>
              <a:rPr lang="en-US" sz="2400" b="1" dirty="0">
                <a:solidFill>
                  <a:schemeClr val="accent1"/>
                </a:solidFill>
              </a:rPr>
              <a:t>Weakness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No hands-on audiology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Limited hearing aid technology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New to NHS record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FED760C-701A-D5E2-2E08-303DC838209F}"/>
              </a:ext>
            </a:extLst>
          </p:cNvPr>
          <p:cNvSpPr/>
          <p:nvPr/>
        </p:nvSpPr>
        <p:spPr>
          <a:xfrm>
            <a:off x="4640647" y="3119562"/>
            <a:ext cx="4149543" cy="175978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2400" b="1" dirty="0">
                <a:solidFill>
                  <a:schemeClr val="bg1">
                    <a:lumMod val="10000"/>
                  </a:schemeClr>
                </a:solidFill>
              </a:rPr>
              <a:t>    </a:t>
            </a:r>
            <a:r>
              <a:rPr lang="en-US" sz="2400" b="1" dirty="0">
                <a:solidFill>
                  <a:schemeClr val="bg2"/>
                </a:solidFill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High competition; adverts close early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Full-time hours, weekends, plus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Distressed or aggressive patients</a:t>
            </a:r>
            <a:endParaRPr lang="en-US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>
          <a:extLst>
            <a:ext uri="{FF2B5EF4-FFF2-40B4-BE49-F238E27FC236}">
              <a16:creationId xmlns:a16="http://schemas.microsoft.com/office/drawing/2014/main" id="{2E513160-D2C1-63CA-A808-4D377C082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8">
            <a:extLst>
              <a:ext uri="{FF2B5EF4-FFF2-40B4-BE49-F238E27FC236}">
                <a16:creationId xmlns:a16="http://schemas.microsoft.com/office/drawing/2014/main" id="{99F08379-13B1-E0D5-0CB0-65322FBDEB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3477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Using strengths to close the gaps</a:t>
            </a:r>
            <a:endParaRPr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FBD86CC3-397A-2530-395D-4A5E87BB0E38}"/>
              </a:ext>
            </a:extLst>
          </p:cNvPr>
          <p:cNvSpPr/>
          <p:nvPr/>
        </p:nvSpPr>
        <p:spPr>
          <a:xfrm>
            <a:off x="268942" y="1264596"/>
            <a:ext cx="2552080" cy="1011676"/>
          </a:xfrm>
          <a:prstGeom prst="roundRect">
            <a:avLst/>
          </a:prstGeom>
          <a:solidFill>
            <a:srgbClr val="F8E7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Limited audiology knowledge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30442FF-5157-4300-CC48-3479A17BCC4C}"/>
              </a:ext>
            </a:extLst>
          </p:cNvPr>
          <p:cNvSpPr/>
          <p:nvPr/>
        </p:nvSpPr>
        <p:spPr>
          <a:xfrm>
            <a:off x="268942" y="2524335"/>
            <a:ext cx="2552080" cy="1011676"/>
          </a:xfrm>
          <a:prstGeom prst="roundRect">
            <a:avLst/>
          </a:prstGeom>
          <a:solidFill>
            <a:srgbClr val="F8E7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New to NHS record systems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8C52C1B-A5DA-7D7C-DA01-ACDD1A459C4F}"/>
              </a:ext>
            </a:extLst>
          </p:cNvPr>
          <p:cNvSpPr/>
          <p:nvPr/>
        </p:nvSpPr>
        <p:spPr>
          <a:xfrm>
            <a:off x="268942" y="3784074"/>
            <a:ext cx="2552080" cy="1011676"/>
          </a:xfrm>
          <a:prstGeom prst="roundRect">
            <a:avLst/>
          </a:prstGeom>
          <a:solidFill>
            <a:srgbClr val="F8E7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No clinical audiology experience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207AF2D-EBDB-8F5F-CCBC-E952410AF237}"/>
              </a:ext>
            </a:extLst>
          </p:cNvPr>
          <p:cNvSpPr/>
          <p:nvPr/>
        </p:nvSpPr>
        <p:spPr>
          <a:xfrm>
            <a:off x="1128562" y="920450"/>
            <a:ext cx="1517361" cy="34414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b="1" dirty="0">
                <a:solidFill>
                  <a:schemeClr val="bg1">
                    <a:lumMod val="25000"/>
                  </a:schemeClr>
                </a:solidFill>
                <a:latin typeface="Avenir Medium" panose="02000503020000020003" pitchFamily="2" charset="0"/>
              </a:rPr>
              <a:t>Weakness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095D2336-F012-FC88-2A7C-C5E2142A03A8}"/>
              </a:ext>
            </a:extLst>
          </p:cNvPr>
          <p:cNvSpPr/>
          <p:nvPr/>
        </p:nvSpPr>
        <p:spPr>
          <a:xfrm>
            <a:off x="3158782" y="997078"/>
            <a:ext cx="2424901" cy="26751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b="1" dirty="0">
                <a:solidFill>
                  <a:schemeClr val="bg1">
                    <a:lumMod val="25000"/>
                  </a:schemeClr>
                </a:solidFill>
                <a:latin typeface="Avenir Medium" panose="02000503020000020003" pitchFamily="2" charset="0"/>
              </a:rPr>
              <a:t>Strengths I will use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0F3B8360-8D07-BB71-E82C-C1D634EF5D7E}"/>
              </a:ext>
            </a:extLst>
          </p:cNvPr>
          <p:cNvSpPr/>
          <p:nvPr/>
        </p:nvSpPr>
        <p:spPr>
          <a:xfrm>
            <a:off x="3033314" y="1245141"/>
            <a:ext cx="2882821" cy="101167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Teaching skills: breaking ideas into small steps.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454E67B-2AC2-A5D5-3218-D003C2491E78}"/>
              </a:ext>
            </a:extLst>
          </p:cNvPr>
          <p:cNvSpPr/>
          <p:nvPr/>
        </p:nvSpPr>
        <p:spPr>
          <a:xfrm>
            <a:off x="3033314" y="2504880"/>
            <a:ext cx="2882821" cy="101167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Accurate classroom records and admin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3157877A-3596-0D18-5FB0-4626724A75F0}"/>
              </a:ext>
            </a:extLst>
          </p:cNvPr>
          <p:cNvSpPr/>
          <p:nvPr/>
        </p:nvSpPr>
        <p:spPr>
          <a:xfrm>
            <a:off x="3033314" y="3764619"/>
            <a:ext cx="2882821" cy="101167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Person-centred care from my Cert HE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4842B36-BD19-CED1-F395-78531F07F2C1}"/>
              </a:ext>
            </a:extLst>
          </p:cNvPr>
          <p:cNvSpPr/>
          <p:nvPr/>
        </p:nvSpPr>
        <p:spPr>
          <a:xfrm>
            <a:off x="6105545" y="1245141"/>
            <a:ext cx="2769513" cy="10116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</a:rPr>
              <a:t>Weekly self-study plan on ear anatomy and hearing loss, then teach it back to a peer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3DFB7EC1-4FAD-3D50-E033-2B3B0E8FC253}"/>
              </a:ext>
            </a:extLst>
          </p:cNvPr>
          <p:cNvSpPr/>
          <p:nvPr/>
        </p:nvSpPr>
        <p:spPr>
          <a:xfrm>
            <a:off x="6105545" y="2504880"/>
            <a:ext cx="2769513" cy="10116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</a:rPr>
              <a:t>Practise careful data entry and complete confidentiality (GDPR) training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59736EEB-7AA1-4841-1794-C5504545E533}"/>
              </a:ext>
            </a:extLst>
          </p:cNvPr>
          <p:cNvSpPr/>
          <p:nvPr/>
        </p:nvSpPr>
        <p:spPr>
          <a:xfrm>
            <a:off x="6105545" y="3764619"/>
            <a:ext cx="2769513" cy="10116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</a:rPr>
              <a:t>Volunteer or shadow in an audiology clinic or hearing charity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79F49CFB-727C-587A-DBD3-76ACE648F7D9}"/>
              </a:ext>
            </a:extLst>
          </p:cNvPr>
          <p:cNvSpPr/>
          <p:nvPr/>
        </p:nvSpPr>
        <p:spPr>
          <a:xfrm>
            <a:off x="6443305" y="920450"/>
            <a:ext cx="2134622" cy="34414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b="1" dirty="0">
                <a:solidFill>
                  <a:schemeClr val="bg1">
                    <a:lumMod val="25000"/>
                  </a:schemeClr>
                </a:solidFill>
                <a:latin typeface="Avenir Medium" panose="02000503020000020003" pitchFamily="2" charset="0"/>
              </a:rPr>
              <a:t>Practical Example</a:t>
            </a:r>
          </a:p>
        </p:txBody>
      </p:sp>
    </p:spTree>
    <p:extLst>
      <p:ext uri="{BB962C8B-B14F-4D97-AF65-F5344CB8AC3E}">
        <p14:creationId xmlns:p14="http://schemas.microsoft.com/office/powerpoint/2010/main" val="3577972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>
          <a:extLst>
            <a:ext uri="{FF2B5EF4-FFF2-40B4-BE49-F238E27FC236}">
              <a16:creationId xmlns:a16="http://schemas.microsoft.com/office/drawing/2014/main" id="{4BD38A64-F7BA-2DCE-B4F9-232A3DA0B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40">
            <a:extLst>
              <a:ext uri="{FF2B5EF4-FFF2-40B4-BE49-F238E27FC236}">
                <a16:creationId xmlns:a16="http://schemas.microsoft.com/office/drawing/2014/main" id="{F9D657FB-F56C-79D8-2D15-DCA1C77534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84441" y="359092"/>
            <a:ext cx="7438727" cy="146970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/>
              <a:t>Using Opportunities &amp; </a:t>
            </a:r>
            <a:r>
              <a:rPr lang="en-GB" sz="2400" dirty="0"/>
              <a:t>Reducing </a:t>
            </a:r>
            <a:r>
              <a:rPr lang="en" sz="2400" dirty="0"/>
              <a:t>Threats</a:t>
            </a:r>
            <a:endParaRPr sz="2400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4D57016-12A0-EC44-1596-9E71A9FA1B35}"/>
              </a:ext>
            </a:extLst>
          </p:cNvPr>
          <p:cNvSpPr/>
          <p:nvPr/>
        </p:nvSpPr>
        <p:spPr>
          <a:xfrm>
            <a:off x="320831" y="1331875"/>
            <a:ext cx="4149543" cy="10297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tx2">
                    <a:lumMod val="75000"/>
                  </a:schemeClr>
                </a:solidFill>
              </a:rPr>
              <a:t>Career Ladder</a:t>
            </a:r>
          </a:p>
          <a:p>
            <a:r>
              <a:rPr lang="en-US" sz="1600" dirty="0">
                <a:solidFill>
                  <a:schemeClr val="tx1"/>
                </a:solidFill>
              </a:rPr>
              <a:t>Band 3 leads to Band 4-5. My Level 4 study is a first step and I will keep learning.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BD4621F-DB09-C70C-F44B-E055D68DC799}"/>
              </a:ext>
            </a:extLst>
          </p:cNvPr>
          <p:cNvSpPr/>
          <p:nvPr/>
        </p:nvSpPr>
        <p:spPr>
          <a:xfrm>
            <a:off x="320832" y="2415001"/>
            <a:ext cx="4108680" cy="1225948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tx2">
                    <a:lumMod val="75000"/>
                  </a:schemeClr>
                </a:solidFill>
              </a:rPr>
              <a:t>Training</a:t>
            </a:r>
            <a:endParaRPr lang="en-US" sz="24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1600" dirty="0">
                <a:solidFill>
                  <a:schemeClr val="tx1"/>
                </a:solidFill>
              </a:rPr>
              <a:t>The advert values an assistant course. I will complete one, using my teaching skills to learn fast.</a:t>
            </a: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8BF62C1-9601-2A61-661F-157CD572EDDC}"/>
              </a:ext>
            </a:extLst>
          </p:cNvPr>
          <p:cNvSpPr/>
          <p:nvPr/>
        </p:nvSpPr>
        <p:spPr>
          <a:xfrm>
            <a:off x="320831" y="3694298"/>
            <a:ext cx="4149543" cy="122594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accent1"/>
                </a:solidFill>
              </a:rPr>
              <a:t>Pediatric work</a:t>
            </a:r>
          </a:p>
          <a:p>
            <a:r>
              <a:rPr lang="en-US" sz="1600" dirty="0">
                <a:solidFill>
                  <a:schemeClr val="tx1"/>
                </a:solidFill>
              </a:rPr>
              <a:t>Assistant help test young children (Mid and South Essex NHS Foundation Trust, 2026). Where my teaching helps. 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21074A7A-7957-B155-DF09-5106D4A6A273}"/>
              </a:ext>
            </a:extLst>
          </p:cNvPr>
          <p:cNvSpPr/>
          <p:nvPr/>
        </p:nvSpPr>
        <p:spPr>
          <a:xfrm>
            <a:off x="4659367" y="1331875"/>
            <a:ext cx="4149543" cy="10297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tx2">
                    <a:lumMod val="75000"/>
                  </a:schemeClr>
                </a:solidFill>
              </a:rPr>
              <a:t>Competition</a:t>
            </a:r>
          </a:p>
          <a:p>
            <a:r>
              <a:rPr lang="en-US" sz="1600" dirty="0">
                <a:solidFill>
                  <a:schemeClr val="tx1"/>
                </a:solidFill>
              </a:rPr>
              <a:t>Adverts can close early, so I will apply early with my own specific examples.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0CB1D9A-3875-4173-203D-CBD631AC3BFF}"/>
              </a:ext>
            </a:extLst>
          </p:cNvPr>
          <p:cNvSpPr/>
          <p:nvPr/>
        </p:nvSpPr>
        <p:spPr>
          <a:xfrm>
            <a:off x="4659368" y="2415001"/>
            <a:ext cx="4163800" cy="1225948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tx2">
                    <a:lumMod val="75000"/>
                  </a:schemeClr>
                </a:solidFill>
              </a:rPr>
              <a:t>Distressed Patients</a:t>
            </a:r>
            <a:endParaRPr lang="en-US" sz="24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1600" dirty="0">
                <a:solidFill>
                  <a:schemeClr val="tx1"/>
                </a:solidFill>
              </a:rPr>
              <a:t>I will use my calm classroom approach and add de-escalation training.</a:t>
            </a: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74A1788-0718-372E-D607-416ED3771588}"/>
              </a:ext>
            </a:extLst>
          </p:cNvPr>
          <p:cNvSpPr/>
          <p:nvPr/>
        </p:nvSpPr>
        <p:spPr>
          <a:xfrm>
            <a:off x="4659367" y="3694298"/>
            <a:ext cx="4149543" cy="122594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accent1"/>
                </a:solidFill>
              </a:rPr>
              <a:t>Hours Plus Study</a:t>
            </a:r>
          </a:p>
          <a:p>
            <a:r>
              <a:rPr lang="en-US" sz="1600" dirty="0">
                <a:solidFill>
                  <a:schemeClr val="tx1"/>
                </a:solidFill>
              </a:rPr>
              <a:t>Full-time hours may include weekends, so I will keep a fixed weekly study timetable.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397A04-831C-B321-55E0-E0FC83082717}"/>
              </a:ext>
            </a:extLst>
          </p:cNvPr>
          <p:cNvSpPr txBox="1"/>
          <p:nvPr/>
        </p:nvSpPr>
        <p:spPr>
          <a:xfrm>
            <a:off x="404651" y="894415"/>
            <a:ext cx="335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Opportunities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443F67-B81C-C08E-203B-0DE982660FF2}"/>
              </a:ext>
            </a:extLst>
          </p:cNvPr>
          <p:cNvSpPr txBox="1"/>
          <p:nvPr/>
        </p:nvSpPr>
        <p:spPr>
          <a:xfrm>
            <a:off x="4741123" y="894415"/>
            <a:ext cx="335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accent1"/>
                </a:solidFill>
              </a:rPr>
              <a:t>Threats</a:t>
            </a:r>
          </a:p>
        </p:txBody>
      </p:sp>
    </p:spTree>
    <p:extLst>
      <p:ext uri="{BB962C8B-B14F-4D97-AF65-F5344CB8AC3E}">
        <p14:creationId xmlns:p14="http://schemas.microsoft.com/office/powerpoint/2010/main" val="1374500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42"/>
          <p:cNvSpPr/>
          <p:nvPr/>
        </p:nvSpPr>
        <p:spPr>
          <a:xfrm rot="10800000" flipH="1">
            <a:off x="7735329" y="-2048787"/>
            <a:ext cx="2044644" cy="4097573"/>
          </a:xfrm>
          <a:prstGeom prst="roundRect">
            <a:avLst>
              <a:gd name="adj" fmla="val 50000"/>
            </a:avLst>
          </a:prstGeom>
          <a:solidFill>
            <a:srgbClr val="005E91">
              <a:alpha val="731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350" name="Google Shape;350;p42"/>
          <p:cNvSpPr txBox="1">
            <a:spLocks noGrp="1"/>
          </p:cNvSpPr>
          <p:nvPr>
            <p:ph type="title"/>
          </p:nvPr>
        </p:nvSpPr>
        <p:spPr>
          <a:xfrm>
            <a:off x="1024802" y="500746"/>
            <a:ext cx="4788171" cy="653142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Where this leaves me</a:t>
            </a:r>
            <a:endParaRPr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5BC65CE-9AB0-049C-3FD5-0B6C05BE7562}"/>
              </a:ext>
            </a:extLst>
          </p:cNvPr>
          <p:cNvSpPr/>
          <p:nvPr/>
        </p:nvSpPr>
        <p:spPr>
          <a:xfrm>
            <a:off x="1024801" y="1153888"/>
            <a:ext cx="6553411" cy="979714"/>
          </a:xfrm>
          <a:prstGeom prst="roundRect">
            <a:avLst/>
          </a:prstGeom>
          <a:solidFill>
            <a:srgbClr val="005E91">
              <a:alpha val="731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lang="en-US" dirty="0">
              <a:solidFill>
                <a:srgbClr val="000000"/>
              </a:solidFill>
              <a:latin typeface="Avenir Medium" panose="02000503020000020003" pitchFamily="2" charset="0"/>
            </a:endParaRPr>
          </a:p>
        </p:txBody>
      </p:sp>
      <p:sp>
        <p:nvSpPr>
          <p:cNvPr id="351" name="Google Shape;351;p42"/>
          <p:cNvSpPr txBox="1">
            <a:spLocks noGrp="1"/>
          </p:cNvSpPr>
          <p:nvPr>
            <p:ph type="subTitle" idx="1"/>
          </p:nvPr>
        </p:nvSpPr>
        <p:spPr>
          <a:xfrm>
            <a:off x="1266253" y="1191742"/>
            <a:ext cx="6144589" cy="8724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bg1"/>
                </a:solidFill>
              </a:rPr>
              <a:t>Now</a:t>
            </a:r>
            <a:endParaRPr lang="en" sz="1800" b="1" dirty="0">
              <a:solidFill>
                <a:schemeClr val="bg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bg1"/>
                </a:solidFill>
              </a:rPr>
              <a:t>Apply for Band 3 assistant roles, starting with this advert.</a:t>
            </a:r>
            <a:endParaRPr sz="1600"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1BC623C-530B-AD41-A834-596ED861566F}"/>
              </a:ext>
            </a:extLst>
          </p:cNvPr>
          <p:cNvGrpSpPr/>
          <p:nvPr/>
        </p:nvGrpSpPr>
        <p:grpSpPr>
          <a:xfrm>
            <a:off x="1024803" y="2200846"/>
            <a:ext cx="6553410" cy="1080110"/>
            <a:chOff x="1024803" y="2195684"/>
            <a:chExt cx="6553410" cy="1080110"/>
          </a:xfrm>
        </p:grpSpPr>
        <p:sp>
          <p:nvSpPr>
            <p:cNvPr id="6" name="Rounded Rectangle 5">
              <a:extLst>
                <a:ext uri="{FF2B5EF4-FFF2-40B4-BE49-F238E27FC236}">
                  <a16:creationId xmlns:a16="http://schemas.microsoft.com/office/drawing/2014/main" id="{730B779B-5A4A-312D-2612-D06F0CDF51DC}"/>
                </a:ext>
              </a:extLst>
            </p:cNvPr>
            <p:cNvSpPr/>
            <p:nvPr/>
          </p:nvSpPr>
          <p:spPr>
            <a:xfrm>
              <a:off x="1024803" y="2229148"/>
              <a:ext cx="6553410" cy="1046646"/>
            </a:xfrm>
            <a:prstGeom prst="roundRect">
              <a:avLst/>
            </a:prstGeom>
            <a:solidFill>
              <a:schemeClr val="tx2">
                <a:lumMod val="60000"/>
                <a:lumOff val="40000"/>
                <a:alpha val="731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endParaRPr lang="en-US" dirty="0">
                <a:solidFill>
                  <a:srgbClr val="000000"/>
                </a:solidFill>
                <a:latin typeface="Avenir Medium" panose="02000503020000020003" pitchFamily="2" charset="0"/>
              </a:endParaRPr>
            </a:p>
          </p:txBody>
        </p:sp>
        <p:sp>
          <p:nvSpPr>
            <p:cNvPr id="7" name="Google Shape;351;p42">
              <a:extLst>
                <a:ext uri="{FF2B5EF4-FFF2-40B4-BE49-F238E27FC236}">
                  <a16:creationId xmlns:a16="http://schemas.microsoft.com/office/drawing/2014/main" id="{CB2D8099-9710-9AEB-A18E-2A788F641A10}"/>
                </a:ext>
              </a:extLst>
            </p:cNvPr>
            <p:cNvSpPr txBox="1">
              <a:spLocks/>
            </p:cNvSpPr>
            <p:nvPr/>
          </p:nvSpPr>
          <p:spPr>
            <a:xfrm>
              <a:off x="1241747" y="2195684"/>
              <a:ext cx="6119523" cy="9829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1pPr>
              <a:lvl2pPr marL="914400" marR="0" lvl="1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2pPr>
              <a:lvl3pPr marL="1371600" marR="0" lvl="2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3pPr>
              <a:lvl4pPr marL="1828800" marR="0" lvl="3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4pPr>
              <a:lvl5pPr marL="2286000" marR="0" lvl="4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5pPr>
              <a:lvl6pPr marL="2743200" marR="0" lvl="5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6pPr>
              <a:lvl7pPr marL="3200400" marR="0" lvl="6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7pPr>
              <a:lvl8pPr marL="3657600" marR="0" lvl="7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8pPr>
              <a:lvl9pPr marL="4114800" marR="0" lvl="8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9pPr>
            </a:lstStyle>
            <a:p>
              <a:pPr marL="0" indent="0"/>
              <a:r>
                <a:rPr lang="en-GB" sz="2000" b="1" dirty="0">
                  <a:solidFill>
                    <a:schemeClr val="tx1"/>
                  </a:solidFill>
                  <a:latin typeface="Avenir Medium" panose="02000503020000020003" pitchFamily="2" charset="0"/>
                </a:rPr>
                <a:t>Next 6 months</a:t>
              </a:r>
              <a:endParaRPr lang="en-GB" sz="1800" b="1" dirty="0">
                <a:solidFill>
                  <a:schemeClr val="tx1"/>
                </a:solidFill>
                <a:latin typeface="Avenir Medium" panose="02000503020000020003" pitchFamily="2" charset="0"/>
              </a:endParaRPr>
            </a:p>
            <a:p>
              <a:pPr marL="0" indent="0"/>
              <a:r>
                <a:rPr lang="en-GB" sz="1600" dirty="0">
                  <a:solidFill>
                    <a:schemeClr val="tx1"/>
                  </a:solidFill>
                  <a:latin typeface="Avenir Medium" panose="02000503020000020003" pitchFamily="2" charset="0"/>
                </a:rPr>
                <a:t>Complete an audiology assistant course and gain shadowing or volunteering experience.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1039D80-CE6F-CDA9-3167-3696BE3AAB03}"/>
              </a:ext>
            </a:extLst>
          </p:cNvPr>
          <p:cNvGrpSpPr/>
          <p:nvPr/>
        </p:nvGrpSpPr>
        <p:grpSpPr>
          <a:xfrm>
            <a:off x="1024803" y="3366079"/>
            <a:ext cx="6553410" cy="859080"/>
            <a:chOff x="1024803" y="3656165"/>
            <a:chExt cx="6553410" cy="859080"/>
          </a:xfrm>
        </p:grpSpPr>
        <p:sp>
          <p:nvSpPr>
            <p:cNvPr id="8" name="Rounded Rectangle 7">
              <a:extLst>
                <a:ext uri="{FF2B5EF4-FFF2-40B4-BE49-F238E27FC236}">
                  <a16:creationId xmlns:a16="http://schemas.microsoft.com/office/drawing/2014/main" id="{A7278116-E013-B640-0F15-DB1773B11644}"/>
                </a:ext>
              </a:extLst>
            </p:cNvPr>
            <p:cNvSpPr/>
            <p:nvPr/>
          </p:nvSpPr>
          <p:spPr>
            <a:xfrm>
              <a:off x="1024803" y="3676140"/>
              <a:ext cx="6553410" cy="839105"/>
            </a:xfrm>
            <a:prstGeom prst="roundRect">
              <a:avLst/>
            </a:prstGeom>
            <a:solidFill>
              <a:schemeClr val="accent1">
                <a:lumMod val="60000"/>
                <a:lumOff val="40000"/>
                <a:alpha val="731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endParaRPr lang="en-US" dirty="0">
                <a:solidFill>
                  <a:srgbClr val="000000"/>
                </a:solidFill>
                <a:latin typeface="Avenir Medium" panose="02000503020000020003" pitchFamily="2" charset="0"/>
              </a:endParaRPr>
            </a:p>
          </p:txBody>
        </p:sp>
        <p:sp>
          <p:nvSpPr>
            <p:cNvPr id="9" name="Google Shape;351;p42">
              <a:extLst>
                <a:ext uri="{FF2B5EF4-FFF2-40B4-BE49-F238E27FC236}">
                  <a16:creationId xmlns:a16="http://schemas.microsoft.com/office/drawing/2014/main" id="{ADA86E84-1BFA-BC19-E412-F185B38CAE3F}"/>
                </a:ext>
              </a:extLst>
            </p:cNvPr>
            <p:cNvSpPr txBox="1">
              <a:spLocks/>
            </p:cNvSpPr>
            <p:nvPr/>
          </p:nvSpPr>
          <p:spPr>
            <a:xfrm>
              <a:off x="1280515" y="3656165"/>
              <a:ext cx="5926875" cy="6563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1pPr>
              <a:lvl2pPr marL="914400" marR="0" lvl="1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2pPr>
              <a:lvl3pPr marL="1371600" marR="0" lvl="2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3pPr>
              <a:lvl4pPr marL="1828800" marR="0" lvl="3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4pPr>
              <a:lvl5pPr marL="2286000" marR="0" lvl="4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5pPr>
              <a:lvl6pPr marL="2743200" marR="0" lvl="5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6pPr>
              <a:lvl7pPr marL="3200400" marR="0" lvl="6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7pPr>
              <a:lvl8pPr marL="3657600" marR="0" lvl="7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8pPr>
              <a:lvl9pPr marL="4114800" marR="0" lvl="8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9pPr>
            </a:lstStyle>
            <a:p>
              <a:pPr marL="0" indent="0"/>
              <a:r>
                <a:rPr lang="en-GB" sz="2000" b="1" dirty="0">
                  <a:solidFill>
                    <a:schemeClr val="tx1"/>
                  </a:solidFill>
                  <a:latin typeface="Avenir Medium" panose="02000503020000020003" pitchFamily="2" charset="0"/>
                </a:rPr>
                <a:t>Long term</a:t>
              </a:r>
              <a:endParaRPr lang="en-GB" sz="1800" b="1" dirty="0">
                <a:solidFill>
                  <a:schemeClr val="tx1"/>
                </a:solidFill>
                <a:latin typeface="Avenir Medium" panose="02000503020000020003" pitchFamily="2" charset="0"/>
              </a:endParaRPr>
            </a:p>
            <a:p>
              <a:pPr marL="0" indent="0"/>
              <a:r>
                <a:rPr lang="en-GB" sz="1600" dirty="0">
                  <a:solidFill>
                    <a:schemeClr val="tx1"/>
                  </a:solidFill>
                  <a:latin typeface="Avenir Medium" panose="02000503020000020003" pitchFamily="2" charset="0"/>
                </a:rPr>
                <a:t>Progress to Band 4-5 and qualify as an audiologist.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C1B4A334-0B23-6A72-5028-AA2514EF3326}"/>
              </a:ext>
            </a:extLst>
          </p:cNvPr>
          <p:cNvSpPr txBox="1"/>
          <p:nvPr/>
        </p:nvSpPr>
        <p:spPr>
          <a:xfrm>
            <a:off x="1045530" y="4352668"/>
            <a:ext cx="6626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i="1" dirty="0">
                <a:solidFill>
                  <a:schemeClr val="tx1"/>
                </a:solidFill>
              </a:rPr>
              <a:t>Self-awareness turns my SWOT into an action plan.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" name="Google Shape;690;p59"/>
          <p:cNvSpPr txBox="1">
            <a:spLocks noGrp="1"/>
          </p:cNvSpPr>
          <p:nvPr>
            <p:ph type="title"/>
          </p:nvPr>
        </p:nvSpPr>
        <p:spPr>
          <a:xfrm>
            <a:off x="2585575" y="445025"/>
            <a:ext cx="5845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91" name="Google Shape;691;p59"/>
          <p:cNvSpPr txBox="1">
            <a:spLocks noGrp="1"/>
          </p:cNvSpPr>
          <p:nvPr>
            <p:ph type="subTitle" idx="1"/>
          </p:nvPr>
        </p:nvSpPr>
        <p:spPr>
          <a:xfrm>
            <a:off x="1725201" y="1347250"/>
            <a:ext cx="6705574" cy="34927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Manchester University NHS Foundation Trust (2026)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Assistant Audiology Practitioner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https://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www.nhsjobs.com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/job/UK/Manchester/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West_Didsbury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Manchester_University_NHS_Foundation_Trust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/Audiology/Audiology-v8204103 (Accessed: 18 October 2026).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1F2933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Mid and South Essex NHS Foundation Trust (2026)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Audiology Technical Officer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https://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www.nhsjobs.com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/job/UK/Essex/Chelmsford/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Mid_South_Essex_NHS_Foundation_Trust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/Audiology/Audiology-v8269797 (Accessed: 18 October 2026).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1F2933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NHS Health Careers (n.d.)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Audiology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https://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www.healthcareers.nhs.uk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/explore-roles/physiological-sciences/audiology (Accessed: 18 October 2026).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1F2933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RNID (2024)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Not 12 million, but 18 million: why the number of people classed as having hearing loss in the UK has increased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https://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rnid.org.uk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/2024/06/why-the-number-of-people-with-hearing-loss-has-increased/ (Accessed: 18 October 2026).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1F2933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692" name="Google Shape;692;p59"/>
          <p:cNvGrpSpPr/>
          <p:nvPr/>
        </p:nvGrpSpPr>
        <p:grpSpPr>
          <a:xfrm rot="10800000">
            <a:off x="-754600" y="-3412175"/>
            <a:ext cx="2479800" cy="6297300"/>
            <a:chOff x="6564450" y="1268000"/>
            <a:chExt cx="2479800" cy="6297300"/>
          </a:xfrm>
        </p:grpSpPr>
        <p:sp>
          <p:nvSpPr>
            <p:cNvPr id="693" name="Google Shape;693;p59"/>
            <p:cNvSpPr/>
            <p:nvPr/>
          </p:nvSpPr>
          <p:spPr>
            <a:xfrm>
              <a:off x="7417650" y="1268000"/>
              <a:ext cx="1626600" cy="6297300"/>
            </a:xfrm>
            <a:prstGeom prst="roundRect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694" name="Google Shape;694;p59"/>
            <p:cNvSpPr/>
            <p:nvPr/>
          </p:nvSpPr>
          <p:spPr>
            <a:xfrm>
              <a:off x="6564450" y="2822300"/>
              <a:ext cx="1071600" cy="4365000"/>
            </a:xfrm>
            <a:prstGeom prst="roundRect">
              <a:avLst>
                <a:gd name="adj" fmla="val 50000"/>
              </a:avLst>
            </a:prstGeom>
            <a:solidFill>
              <a:srgbClr val="0584A4">
                <a:alpha val="406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695" name="Google Shape;695;p59"/>
            <p:cNvSpPr/>
            <p:nvPr/>
          </p:nvSpPr>
          <p:spPr>
            <a:xfrm>
              <a:off x="6890850" y="2109800"/>
              <a:ext cx="418800" cy="418800"/>
            </a:xfrm>
            <a:prstGeom prst="ellipse">
              <a:avLst/>
            </a:prstGeom>
            <a:solidFill>
              <a:srgbClr val="F2557A">
                <a:alpha val="656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Cellular Respiration and its Impact on Health Research Thesis Defense by Slidesgo">
  <a:themeElements>
    <a:clrScheme name="Simple Light">
      <a:dk1>
        <a:srgbClr val="0B3550"/>
      </a:dk1>
      <a:lt1>
        <a:srgbClr val="F6F6F6"/>
      </a:lt1>
      <a:dk2>
        <a:srgbClr val="0584A4"/>
      </a:dk2>
      <a:lt2>
        <a:srgbClr val="74CEC4"/>
      </a:lt2>
      <a:accent1>
        <a:srgbClr val="F2557A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12C4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725</Words>
  <Application>Microsoft Macintosh PowerPoint</Application>
  <PresentationFormat>On-screen Show (16:9)</PresentationFormat>
  <Paragraphs>81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8" baseType="lpstr">
      <vt:lpstr>Albert Sans</vt:lpstr>
      <vt:lpstr>DM Sans</vt:lpstr>
      <vt:lpstr>Avenir</vt:lpstr>
      <vt:lpstr>Arial</vt:lpstr>
      <vt:lpstr>Avenir Medium</vt:lpstr>
      <vt:lpstr>Nunito Light</vt:lpstr>
      <vt:lpstr>Calibri</vt:lpstr>
      <vt:lpstr>Albert Sans Medium</vt:lpstr>
      <vt:lpstr>Poppins</vt:lpstr>
      <vt:lpstr>Albert Sans Light</vt:lpstr>
      <vt:lpstr>Cellular Respiration and its Impact on Health Research Thesis Defense by Slidesgo</vt:lpstr>
      <vt:lpstr>Self-Awareness Presentation</vt:lpstr>
      <vt:lpstr>Career Goal and Live Job Advert</vt:lpstr>
      <vt:lpstr>My SWOT against the role</vt:lpstr>
      <vt:lpstr>Using strengths to close the gaps</vt:lpstr>
      <vt:lpstr>Using Opportunities &amp; Reducing Threats</vt:lpstr>
      <vt:lpstr>Where this leaves me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naznin juma</cp:lastModifiedBy>
  <cp:revision>5</cp:revision>
  <dcterms:modified xsi:type="dcterms:W3CDTF">2026-10-18T23:20:06Z</dcterms:modified>
</cp:coreProperties>
</file>