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363" r:id="rId2"/>
    <p:sldId id="1829" r:id="rId3"/>
    <p:sldId id="331" r:id="rId4"/>
    <p:sldId id="370" r:id="rId5"/>
    <p:sldId id="259" r:id="rId6"/>
    <p:sldId id="1830" r:id="rId7"/>
    <p:sldId id="1831" r:id="rId8"/>
    <p:sldId id="1832" r:id="rId9"/>
    <p:sldId id="1816" r:id="rId10"/>
    <p:sldId id="1833" r:id="rId11"/>
    <p:sldId id="1815" r:id="rId12"/>
    <p:sldId id="307" r:id="rId13"/>
    <p:sldId id="784" r:id="rId14"/>
    <p:sldId id="308" r:id="rId15"/>
    <p:sldId id="309" r:id="rId16"/>
    <p:sldId id="1827" r:id="rId17"/>
    <p:sldId id="311" r:id="rId18"/>
    <p:sldId id="273" r:id="rId19"/>
    <p:sldId id="274" r:id="rId20"/>
    <p:sldId id="275" r:id="rId21"/>
    <p:sldId id="269" r:id="rId22"/>
    <p:sldId id="270" r:id="rId23"/>
    <p:sldId id="1817" r:id="rId24"/>
    <p:sldId id="286" r:id="rId25"/>
    <p:sldId id="832" r:id="rId26"/>
    <p:sldId id="291" r:id="rId27"/>
    <p:sldId id="292" r:id="rId28"/>
    <p:sldId id="477" r:id="rId2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0751" autoAdjust="0"/>
  </p:normalViewPr>
  <p:slideViewPr>
    <p:cSldViewPr>
      <p:cViewPr varScale="1">
        <p:scale>
          <a:sx n="67" d="100"/>
          <a:sy n="67" d="100"/>
        </p:scale>
        <p:origin x="834" y="6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639FDB-A3CA-4586-984B-68A38516F32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AU"/>
        </a:p>
      </dgm:t>
    </dgm:pt>
    <dgm:pt modelId="{B04866A9-43B2-4EB2-9FF9-60B58015C57B}">
      <dgm:prSet phldrT="[Text]" custT="1"/>
      <dgm:spPr>
        <a:solidFill>
          <a:schemeClr val="bg2"/>
        </a:solidFill>
      </dgm:spPr>
      <dgm:t>
        <a:bodyPr/>
        <a:lstStyle/>
        <a:p>
          <a:pPr>
            <a:lnSpc>
              <a:spcPct val="100000"/>
            </a:lnSpc>
          </a:pPr>
          <a:r>
            <a:rPr lang="en-US" sz="1800" b="1" dirty="0">
              <a:solidFill>
                <a:schemeClr val="tx2"/>
              </a:solidFill>
            </a:rPr>
            <a:t>Team improvement </a:t>
          </a:r>
          <a:br>
            <a:rPr lang="en-US" sz="1800" b="1" dirty="0">
              <a:solidFill>
                <a:schemeClr val="tx2"/>
              </a:solidFill>
            </a:rPr>
          </a:br>
          <a:r>
            <a:rPr lang="en-US" sz="1800" dirty="0">
              <a:solidFill>
                <a:schemeClr val="tx2"/>
              </a:solidFill>
            </a:rPr>
            <a:t>over specific individual results</a:t>
          </a:r>
        </a:p>
      </dgm:t>
    </dgm:pt>
    <dgm:pt modelId="{BC492ADB-41C0-4307-81C5-09A8717B8A1A}" type="parTrans" cxnId="{AB25FDE9-252C-47BF-846E-09D1CFFD3EAB}">
      <dgm:prSet/>
      <dgm:spPr/>
      <dgm:t>
        <a:bodyPr/>
        <a:lstStyle/>
        <a:p>
          <a:endParaRPr lang="en-AU"/>
        </a:p>
      </dgm:t>
    </dgm:pt>
    <dgm:pt modelId="{EE51A0A4-294E-4949-96B2-C397D9C25428}" type="sibTrans" cxnId="{AB25FDE9-252C-47BF-846E-09D1CFFD3EAB}">
      <dgm:prSet/>
      <dgm:spPr/>
      <dgm:t>
        <a:bodyPr/>
        <a:lstStyle/>
        <a:p>
          <a:endParaRPr lang="en-AU"/>
        </a:p>
      </dgm:t>
    </dgm:pt>
    <dgm:pt modelId="{4D462883-81D3-4D87-9327-85A7337A6D28}">
      <dgm:prSet phldrT="[Text]" custT="1"/>
      <dgm:spPr>
        <a:solidFill>
          <a:schemeClr val="bg2"/>
        </a:solidFill>
      </dgm:spPr>
      <dgm:t>
        <a:bodyPr/>
        <a:lstStyle/>
        <a:p>
          <a:r>
            <a:rPr lang="en-US" sz="1800" b="1" dirty="0">
              <a:solidFill>
                <a:schemeClr val="tx2"/>
              </a:solidFill>
            </a:rPr>
            <a:t>Business value-driven delivery </a:t>
          </a:r>
          <a:r>
            <a:rPr lang="en-US" sz="1800" dirty="0">
              <a:solidFill>
                <a:schemeClr val="tx2"/>
              </a:solidFill>
            </a:rPr>
            <a:t>over meeting targets</a:t>
          </a:r>
        </a:p>
      </dgm:t>
    </dgm:pt>
    <dgm:pt modelId="{E7EAE23E-A113-440F-9FE1-93878CCD44BD}" type="parTrans" cxnId="{6451777B-36D1-4EA4-B6EF-CAD20E71EE79}">
      <dgm:prSet/>
      <dgm:spPr/>
      <dgm:t>
        <a:bodyPr/>
        <a:lstStyle/>
        <a:p>
          <a:endParaRPr lang="en-AU"/>
        </a:p>
      </dgm:t>
    </dgm:pt>
    <dgm:pt modelId="{6B274BAF-F651-45E0-9B70-F1432701C224}" type="sibTrans" cxnId="{6451777B-36D1-4EA4-B6EF-CAD20E71EE79}">
      <dgm:prSet/>
      <dgm:spPr/>
      <dgm:t>
        <a:bodyPr/>
        <a:lstStyle/>
        <a:p>
          <a:endParaRPr lang="en-AU"/>
        </a:p>
      </dgm:t>
    </dgm:pt>
    <dgm:pt modelId="{E5E7DB04-6EC6-4897-82F6-408250C04F4E}">
      <dgm:prSet phldrT="[Text]" custT="1"/>
      <dgm:spPr>
        <a:solidFill>
          <a:schemeClr val="bg2"/>
        </a:solidFill>
      </dgm:spPr>
      <dgm:t>
        <a:bodyPr/>
        <a:lstStyle/>
        <a:p>
          <a:pPr>
            <a:lnSpc>
              <a:spcPct val="100000"/>
            </a:lnSpc>
          </a:pPr>
          <a:r>
            <a:rPr lang="en-NZ" sz="1800" b="1" dirty="0">
              <a:solidFill>
                <a:schemeClr val="tx2"/>
              </a:solidFill>
            </a:rPr>
            <a:t>Guiding principles </a:t>
          </a:r>
          <a:r>
            <a:rPr lang="en-NZ" sz="1800" b="0" dirty="0">
              <a:solidFill>
                <a:schemeClr val="tx2"/>
              </a:solidFill>
            </a:rPr>
            <a:t>over rules and procedures</a:t>
          </a:r>
        </a:p>
      </dgm:t>
    </dgm:pt>
    <dgm:pt modelId="{C52982F6-43EB-4B53-AA8C-DB77AC408E3C}" type="parTrans" cxnId="{9F9A003F-85B9-4E6C-BC90-4254C9AF2944}">
      <dgm:prSet/>
      <dgm:spPr/>
      <dgm:t>
        <a:bodyPr/>
        <a:lstStyle/>
        <a:p>
          <a:endParaRPr lang="en-AU"/>
        </a:p>
      </dgm:t>
    </dgm:pt>
    <dgm:pt modelId="{C13EFFDB-68EC-45DB-83E1-0B205CD17EA3}" type="sibTrans" cxnId="{9F9A003F-85B9-4E6C-BC90-4254C9AF2944}">
      <dgm:prSet/>
      <dgm:spPr/>
      <dgm:t>
        <a:bodyPr/>
        <a:lstStyle/>
        <a:p>
          <a:endParaRPr lang="en-AU"/>
        </a:p>
      </dgm:t>
    </dgm:pt>
    <dgm:pt modelId="{162CC5F1-8452-4F9E-B4DB-7329CB3C480F}">
      <dgm:prSet phldrT="[Text]" custT="1"/>
      <dgm:spPr>
        <a:solidFill>
          <a:schemeClr val="bg2"/>
        </a:solidFill>
      </dgm:spPr>
      <dgm:t>
        <a:bodyPr/>
        <a:lstStyle/>
        <a:p>
          <a:pPr>
            <a:lnSpc>
              <a:spcPct val="100000"/>
            </a:lnSpc>
            <a:spcAft>
              <a:spcPts val="0"/>
            </a:spcAft>
          </a:pPr>
          <a:r>
            <a:rPr lang="en-US" sz="1800" b="1" dirty="0">
              <a:solidFill>
                <a:schemeClr val="tx2"/>
              </a:solidFill>
            </a:rPr>
            <a:t>Curiosity and trust</a:t>
          </a:r>
          <a:br>
            <a:rPr lang="en-US" sz="1800" b="1" dirty="0">
              <a:solidFill>
                <a:schemeClr val="tx2"/>
              </a:solidFill>
            </a:rPr>
          </a:br>
          <a:r>
            <a:rPr lang="en-US" sz="1800" dirty="0">
              <a:solidFill>
                <a:schemeClr val="tx2"/>
              </a:solidFill>
            </a:rPr>
            <a:t>over judging or </a:t>
          </a:r>
        </a:p>
        <a:p>
          <a:pPr>
            <a:lnSpc>
              <a:spcPct val="100000"/>
            </a:lnSpc>
            <a:spcAft>
              <a:spcPct val="35000"/>
            </a:spcAft>
          </a:pPr>
          <a:r>
            <a:rPr lang="en-US" sz="1800" dirty="0">
              <a:solidFill>
                <a:schemeClr val="tx2"/>
              </a:solidFill>
            </a:rPr>
            <a:t>manipulating</a:t>
          </a:r>
        </a:p>
      </dgm:t>
    </dgm:pt>
    <dgm:pt modelId="{D6F4ED72-1549-498C-B10E-7B0C36826674}" type="parTrans" cxnId="{039793C2-FA6D-46C9-8DCB-F6644F3D88B1}">
      <dgm:prSet/>
      <dgm:spPr/>
      <dgm:t>
        <a:bodyPr/>
        <a:lstStyle/>
        <a:p>
          <a:endParaRPr lang="en-AU"/>
        </a:p>
      </dgm:t>
    </dgm:pt>
    <dgm:pt modelId="{7BD9E1BD-4990-44A2-B832-C4E5C6C69103}" type="sibTrans" cxnId="{039793C2-FA6D-46C9-8DCB-F6644F3D88B1}">
      <dgm:prSet/>
      <dgm:spPr/>
      <dgm:t>
        <a:bodyPr/>
        <a:lstStyle/>
        <a:p>
          <a:endParaRPr lang="en-AU"/>
        </a:p>
      </dgm:t>
    </dgm:pt>
    <dgm:pt modelId="{6219EC24-17FB-492C-AE6C-270956D3FDF7}">
      <dgm:prSet phldrT="[Text]" custT="1"/>
      <dgm:spPr>
        <a:solidFill>
          <a:schemeClr val="bg2"/>
        </a:solidFill>
      </dgm:spPr>
      <dgm:t>
        <a:bodyPr/>
        <a:lstStyle/>
        <a:p>
          <a:pPr>
            <a:lnSpc>
              <a:spcPct val="100000"/>
            </a:lnSpc>
            <a:spcAft>
              <a:spcPts val="0"/>
            </a:spcAft>
          </a:pPr>
          <a:r>
            <a:rPr lang="en-US" sz="1800" b="1" dirty="0">
              <a:solidFill>
                <a:schemeClr val="tx2"/>
              </a:solidFill>
            </a:rPr>
            <a:t>Learning and empowerment </a:t>
          </a:r>
          <a:r>
            <a:rPr lang="en-US" sz="1800" dirty="0">
              <a:solidFill>
                <a:schemeClr val="tx2"/>
              </a:solidFill>
            </a:rPr>
            <a:t>over </a:t>
          </a:r>
        </a:p>
        <a:p>
          <a:pPr>
            <a:lnSpc>
              <a:spcPct val="100000"/>
            </a:lnSpc>
            <a:spcAft>
              <a:spcPct val="35000"/>
            </a:spcAft>
          </a:pPr>
          <a:r>
            <a:rPr lang="en-US" sz="1800" dirty="0">
              <a:solidFill>
                <a:schemeClr val="tx2"/>
              </a:solidFill>
            </a:rPr>
            <a:t>“doing it for them”</a:t>
          </a:r>
        </a:p>
      </dgm:t>
    </dgm:pt>
    <dgm:pt modelId="{7011D9D4-08FD-429E-AA08-1472592B9898}" type="parTrans" cxnId="{F85097AE-6713-49F9-AA6D-9AF52766667F}">
      <dgm:prSet/>
      <dgm:spPr/>
      <dgm:t>
        <a:bodyPr/>
        <a:lstStyle/>
        <a:p>
          <a:endParaRPr lang="en-AU"/>
        </a:p>
      </dgm:t>
    </dgm:pt>
    <dgm:pt modelId="{26447C3F-CF6D-48AD-96BC-82C486997F38}" type="sibTrans" cxnId="{F85097AE-6713-49F9-AA6D-9AF52766667F}">
      <dgm:prSet/>
      <dgm:spPr/>
      <dgm:t>
        <a:bodyPr/>
        <a:lstStyle/>
        <a:p>
          <a:endParaRPr lang="en-AU"/>
        </a:p>
      </dgm:t>
    </dgm:pt>
    <dgm:pt modelId="{DC886DDE-9EEE-4D4B-8941-354080BA0985}">
      <dgm:prSet phldrT="[Text]" custT="1"/>
      <dgm:spPr>
        <a:solidFill>
          <a:schemeClr val="bg2"/>
        </a:solidFill>
      </dgm:spPr>
      <dgm:t>
        <a:bodyPr/>
        <a:lstStyle/>
        <a:p>
          <a:pPr>
            <a:lnSpc>
              <a:spcPct val="100000"/>
            </a:lnSpc>
          </a:pPr>
          <a:r>
            <a:rPr lang="en-US" sz="1800" b="1" dirty="0">
              <a:solidFill>
                <a:schemeClr val="tx2"/>
              </a:solidFill>
            </a:rPr>
            <a:t>“Servant as leader” style </a:t>
          </a:r>
          <a:r>
            <a:rPr lang="en-US" sz="1800" dirty="0">
              <a:solidFill>
                <a:schemeClr val="tx2"/>
              </a:solidFill>
            </a:rPr>
            <a:t>over management by “telling” style</a:t>
          </a:r>
        </a:p>
      </dgm:t>
    </dgm:pt>
    <dgm:pt modelId="{E84B117F-59D7-4B87-B773-902BB52E1293}" type="parTrans" cxnId="{72DDC630-63FF-43F7-B290-78CF927B6C32}">
      <dgm:prSet/>
      <dgm:spPr/>
      <dgm:t>
        <a:bodyPr/>
        <a:lstStyle/>
        <a:p>
          <a:endParaRPr lang="en-AU"/>
        </a:p>
      </dgm:t>
    </dgm:pt>
    <dgm:pt modelId="{EB4BA7D2-4856-478D-968A-F14DD9F6E4AA}" type="sibTrans" cxnId="{72DDC630-63FF-43F7-B290-78CF927B6C32}">
      <dgm:prSet/>
      <dgm:spPr/>
      <dgm:t>
        <a:bodyPr/>
        <a:lstStyle/>
        <a:p>
          <a:endParaRPr lang="en-AU"/>
        </a:p>
      </dgm:t>
    </dgm:pt>
    <dgm:pt modelId="{DE103FF3-6168-4FE7-8B29-3DF3BA580454}" type="pres">
      <dgm:prSet presAssocID="{7D639FDB-A3CA-4586-984B-68A38516F32A}" presName="diagram" presStyleCnt="0">
        <dgm:presLayoutVars>
          <dgm:dir/>
          <dgm:resizeHandles val="exact"/>
        </dgm:presLayoutVars>
      </dgm:prSet>
      <dgm:spPr/>
    </dgm:pt>
    <dgm:pt modelId="{11DA4832-EC43-4688-8B8E-63C49ADCFDE2}" type="pres">
      <dgm:prSet presAssocID="{B04866A9-43B2-4EB2-9FF9-60B58015C57B}" presName="node" presStyleLbl="node1" presStyleIdx="0" presStyleCnt="6">
        <dgm:presLayoutVars>
          <dgm:bulletEnabled val="1"/>
        </dgm:presLayoutVars>
      </dgm:prSet>
      <dgm:spPr/>
    </dgm:pt>
    <dgm:pt modelId="{CC8780B2-AA0C-4782-B4CD-A5DF5D6D3F67}" type="pres">
      <dgm:prSet presAssocID="{EE51A0A4-294E-4949-96B2-C397D9C25428}" presName="sibTrans" presStyleCnt="0"/>
      <dgm:spPr/>
    </dgm:pt>
    <dgm:pt modelId="{FDDC6EE2-60BF-4AB9-84CB-B9E20096B9A0}" type="pres">
      <dgm:prSet presAssocID="{4D462883-81D3-4D87-9327-85A7337A6D28}" presName="node" presStyleLbl="node1" presStyleIdx="1" presStyleCnt="6">
        <dgm:presLayoutVars>
          <dgm:bulletEnabled val="1"/>
        </dgm:presLayoutVars>
      </dgm:prSet>
      <dgm:spPr/>
    </dgm:pt>
    <dgm:pt modelId="{780811CB-D225-413E-A9E0-2FF0A75D0C19}" type="pres">
      <dgm:prSet presAssocID="{6B274BAF-F651-45E0-9B70-F1432701C224}" presName="sibTrans" presStyleCnt="0"/>
      <dgm:spPr/>
    </dgm:pt>
    <dgm:pt modelId="{9EB52FDD-2F6D-44BC-95B8-38974D62FA60}" type="pres">
      <dgm:prSet presAssocID="{E5E7DB04-6EC6-4897-82F6-408250C04F4E}" presName="node" presStyleLbl="node1" presStyleIdx="2" presStyleCnt="6">
        <dgm:presLayoutVars>
          <dgm:bulletEnabled val="1"/>
        </dgm:presLayoutVars>
      </dgm:prSet>
      <dgm:spPr/>
    </dgm:pt>
    <dgm:pt modelId="{EA478A79-1A09-4EF4-98AD-277784D0D6D7}" type="pres">
      <dgm:prSet presAssocID="{C13EFFDB-68EC-45DB-83E1-0B205CD17EA3}" presName="sibTrans" presStyleCnt="0"/>
      <dgm:spPr/>
    </dgm:pt>
    <dgm:pt modelId="{B66C84C4-3697-41AF-80E7-C49FAF7C17E2}" type="pres">
      <dgm:prSet presAssocID="{162CC5F1-8452-4F9E-B4DB-7329CB3C480F}" presName="node" presStyleLbl="node1" presStyleIdx="3" presStyleCnt="6">
        <dgm:presLayoutVars>
          <dgm:bulletEnabled val="1"/>
        </dgm:presLayoutVars>
      </dgm:prSet>
      <dgm:spPr/>
    </dgm:pt>
    <dgm:pt modelId="{3A272932-7F1C-4E29-9273-6ECA84C48BA0}" type="pres">
      <dgm:prSet presAssocID="{7BD9E1BD-4990-44A2-B832-C4E5C6C69103}" presName="sibTrans" presStyleCnt="0"/>
      <dgm:spPr/>
    </dgm:pt>
    <dgm:pt modelId="{9C9F28BA-8000-4589-921F-C8D70D6F4B88}" type="pres">
      <dgm:prSet presAssocID="{6219EC24-17FB-492C-AE6C-270956D3FDF7}" presName="node" presStyleLbl="node1" presStyleIdx="4" presStyleCnt="6">
        <dgm:presLayoutVars>
          <dgm:bulletEnabled val="1"/>
        </dgm:presLayoutVars>
      </dgm:prSet>
      <dgm:spPr/>
    </dgm:pt>
    <dgm:pt modelId="{7BF8AC89-C3CB-425B-8922-835606F51490}" type="pres">
      <dgm:prSet presAssocID="{26447C3F-CF6D-48AD-96BC-82C486997F38}" presName="sibTrans" presStyleCnt="0"/>
      <dgm:spPr/>
    </dgm:pt>
    <dgm:pt modelId="{3B1A2594-3A30-4F96-A9A9-4E927A028836}" type="pres">
      <dgm:prSet presAssocID="{DC886DDE-9EEE-4D4B-8941-354080BA0985}" presName="node" presStyleLbl="node1" presStyleIdx="5" presStyleCnt="6">
        <dgm:presLayoutVars>
          <dgm:bulletEnabled val="1"/>
        </dgm:presLayoutVars>
      </dgm:prSet>
      <dgm:spPr/>
    </dgm:pt>
  </dgm:ptLst>
  <dgm:cxnLst>
    <dgm:cxn modelId="{72DDC630-63FF-43F7-B290-78CF927B6C32}" srcId="{7D639FDB-A3CA-4586-984B-68A38516F32A}" destId="{DC886DDE-9EEE-4D4B-8941-354080BA0985}" srcOrd="5" destOrd="0" parTransId="{E84B117F-59D7-4B87-B773-902BB52E1293}" sibTransId="{EB4BA7D2-4856-478D-968A-F14DD9F6E4AA}"/>
    <dgm:cxn modelId="{9F9A003F-85B9-4E6C-BC90-4254C9AF2944}" srcId="{7D639FDB-A3CA-4586-984B-68A38516F32A}" destId="{E5E7DB04-6EC6-4897-82F6-408250C04F4E}" srcOrd="2" destOrd="0" parTransId="{C52982F6-43EB-4B53-AA8C-DB77AC408E3C}" sibTransId="{C13EFFDB-68EC-45DB-83E1-0B205CD17EA3}"/>
    <dgm:cxn modelId="{1B1DC66F-3D7C-440B-8353-BED9B53F90F1}" type="presOf" srcId="{162CC5F1-8452-4F9E-B4DB-7329CB3C480F}" destId="{B66C84C4-3697-41AF-80E7-C49FAF7C17E2}" srcOrd="0" destOrd="0" presId="urn:microsoft.com/office/officeart/2005/8/layout/default"/>
    <dgm:cxn modelId="{4BC56D54-2644-492F-8C73-8EE2583D88F3}" type="presOf" srcId="{E5E7DB04-6EC6-4897-82F6-408250C04F4E}" destId="{9EB52FDD-2F6D-44BC-95B8-38974D62FA60}" srcOrd="0" destOrd="0" presId="urn:microsoft.com/office/officeart/2005/8/layout/default"/>
    <dgm:cxn modelId="{6451777B-36D1-4EA4-B6EF-CAD20E71EE79}" srcId="{7D639FDB-A3CA-4586-984B-68A38516F32A}" destId="{4D462883-81D3-4D87-9327-85A7337A6D28}" srcOrd="1" destOrd="0" parTransId="{E7EAE23E-A113-440F-9FE1-93878CCD44BD}" sibTransId="{6B274BAF-F651-45E0-9B70-F1432701C224}"/>
    <dgm:cxn modelId="{4E5B9E95-B9B9-486E-9E05-90CFD807F5F8}" type="presOf" srcId="{6219EC24-17FB-492C-AE6C-270956D3FDF7}" destId="{9C9F28BA-8000-4589-921F-C8D70D6F4B88}" srcOrd="0" destOrd="0" presId="urn:microsoft.com/office/officeart/2005/8/layout/default"/>
    <dgm:cxn modelId="{F85097AE-6713-49F9-AA6D-9AF52766667F}" srcId="{7D639FDB-A3CA-4586-984B-68A38516F32A}" destId="{6219EC24-17FB-492C-AE6C-270956D3FDF7}" srcOrd="4" destOrd="0" parTransId="{7011D9D4-08FD-429E-AA08-1472592B9898}" sibTransId="{26447C3F-CF6D-48AD-96BC-82C486997F38}"/>
    <dgm:cxn modelId="{611078AF-B426-4368-B242-452F56EE8244}" type="presOf" srcId="{B04866A9-43B2-4EB2-9FF9-60B58015C57B}" destId="{11DA4832-EC43-4688-8B8E-63C49ADCFDE2}" srcOrd="0" destOrd="0" presId="urn:microsoft.com/office/officeart/2005/8/layout/default"/>
    <dgm:cxn modelId="{728689B3-57C4-4774-8953-5D71D0EA2DE0}" type="presOf" srcId="{4D462883-81D3-4D87-9327-85A7337A6D28}" destId="{FDDC6EE2-60BF-4AB9-84CB-B9E20096B9A0}" srcOrd="0" destOrd="0" presId="urn:microsoft.com/office/officeart/2005/8/layout/default"/>
    <dgm:cxn modelId="{039793C2-FA6D-46C9-8DCB-F6644F3D88B1}" srcId="{7D639FDB-A3CA-4586-984B-68A38516F32A}" destId="{162CC5F1-8452-4F9E-B4DB-7329CB3C480F}" srcOrd="3" destOrd="0" parTransId="{D6F4ED72-1549-498C-B10E-7B0C36826674}" sibTransId="{7BD9E1BD-4990-44A2-B832-C4E5C6C69103}"/>
    <dgm:cxn modelId="{CF6F6DC3-AD5B-4E41-9A61-7BD57BE5A93F}" type="presOf" srcId="{7D639FDB-A3CA-4586-984B-68A38516F32A}" destId="{DE103FF3-6168-4FE7-8B29-3DF3BA580454}" srcOrd="0" destOrd="0" presId="urn:microsoft.com/office/officeart/2005/8/layout/default"/>
    <dgm:cxn modelId="{FCD9ACC9-1771-4BC4-AC9D-0142A7AA5837}" type="presOf" srcId="{DC886DDE-9EEE-4D4B-8941-354080BA0985}" destId="{3B1A2594-3A30-4F96-A9A9-4E927A028836}" srcOrd="0" destOrd="0" presId="urn:microsoft.com/office/officeart/2005/8/layout/default"/>
    <dgm:cxn modelId="{AB25FDE9-252C-47BF-846E-09D1CFFD3EAB}" srcId="{7D639FDB-A3CA-4586-984B-68A38516F32A}" destId="{B04866A9-43B2-4EB2-9FF9-60B58015C57B}" srcOrd="0" destOrd="0" parTransId="{BC492ADB-41C0-4307-81C5-09A8717B8A1A}" sibTransId="{EE51A0A4-294E-4949-96B2-C397D9C25428}"/>
    <dgm:cxn modelId="{0745EE0D-569C-40D4-A1FA-6D217E0385E3}" type="presParOf" srcId="{DE103FF3-6168-4FE7-8B29-3DF3BA580454}" destId="{11DA4832-EC43-4688-8B8E-63C49ADCFDE2}" srcOrd="0" destOrd="0" presId="urn:microsoft.com/office/officeart/2005/8/layout/default"/>
    <dgm:cxn modelId="{5AA34081-7965-4628-97BD-FFEA776E240E}" type="presParOf" srcId="{DE103FF3-6168-4FE7-8B29-3DF3BA580454}" destId="{CC8780B2-AA0C-4782-B4CD-A5DF5D6D3F67}" srcOrd="1" destOrd="0" presId="urn:microsoft.com/office/officeart/2005/8/layout/default"/>
    <dgm:cxn modelId="{2B6BB28B-B3A3-43EB-8B77-38F9C5DBAC64}" type="presParOf" srcId="{DE103FF3-6168-4FE7-8B29-3DF3BA580454}" destId="{FDDC6EE2-60BF-4AB9-84CB-B9E20096B9A0}" srcOrd="2" destOrd="0" presId="urn:microsoft.com/office/officeart/2005/8/layout/default"/>
    <dgm:cxn modelId="{27D4389B-F1E6-47FA-AEEC-AF75311FC2B4}" type="presParOf" srcId="{DE103FF3-6168-4FE7-8B29-3DF3BA580454}" destId="{780811CB-D225-413E-A9E0-2FF0A75D0C19}" srcOrd="3" destOrd="0" presId="urn:microsoft.com/office/officeart/2005/8/layout/default"/>
    <dgm:cxn modelId="{E21CF547-9F91-460E-AC73-CEE0BBE83F3A}" type="presParOf" srcId="{DE103FF3-6168-4FE7-8B29-3DF3BA580454}" destId="{9EB52FDD-2F6D-44BC-95B8-38974D62FA60}" srcOrd="4" destOrd="0" presId="urn:microsoft.com/office/officeart/2005/8/layout/default"/>
    <dgm:cxn modelId="{46D8C17E-395F-4FDF-BF40-2A19E9F2B590}" type="presParOf" srcId="{DE103FF3-6168-4FE7-8B29-3DF3BA580454}" destId="{EA478A79-1A09-4EF4-98AD-277784D0D6D7}" srcOrd="5" destOrd="0" presId="urn:microsoft.com/office/officeart/2005/8/layout/default"/>
    <dgm:cxn modelId="{FE82274B-D63C-4730-9C0C-AD106626AE98}" type="presParOf" srcId="{DE103FF3-6168-4FE7-8B29-3DF3BA580454}" destId="{B66C84C4-3697-41AF-80E7-C49FAF7C17E2}" srcOrd="6" destOrd="0" presId="urn:microsoft.com/office/officeart/2005/8/layout/default"/>
    <dgm:cxn modelId="{E60045B4-6D32-4B8F-8DCD-7A6B36472BD4}" type="presParOf" srcId="{DE103FF3-6168-4FE7-8B29-3DF3BA580454}" destId="{3A272932-7F1C-4E29-9273-6ECA84C48BA0}" srcOrd="7" destOrd="0" presId="urn:microsoft.com/office/officeart/2005/8/layout/default"/>
    <dgm:cxn modelId="{2E863ADF-E7C2-4099-A58E-D8B7105D1F05}" type="presParOf" srcId="{DE103FF3-6168-4FE7-8B29-3DF3BA580454}" destId="{9C9F28BA-8000-4589-921F-C8D70D6F4B88}" srcOrd="8" destOrd="0" presId="urn:microsoft.com/office/officeart/2005/8/layout/default"/>
    <dgm:cxn modelId="{F4D206A8-072A-4C0A-9C61-6CAE66051982}" type="presParOf" srcId="{DE103FF3-6168-4FE7-8B29-3DF3BA580454}" destId="{7BF8AC89-C3CB-425B-8922-835606F51490}" srcOrd="9" destOrd="0" presId="urn:microsoft.com/office/officeart/2005/8/layout/default"/>
    <dgm:cxn modelId="{61178F07-8D41-434F-81E3-F34003B66130}" type="presParOf" srcId="{DE103FF3-6168-4FE7-8B29-3DF3BA580454}" destId="{3B1A2594-3A30-4F96-A9A9-4E927A02883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036258-599F-4F89-927B-A910493EC865}" type="doc">
      <dgm:prSet loTypeId="urn:microsoft.com/office/officeart/2009/3/layout/SubStepProcess" loCatId="process" qsTypeId="urn:microsoft.com/office/officeart/2005/8/quickstyle/simple1" qsCatId="simple" csTypeId="urn:microsoft.com/office/officeart/2005/8/colors/accent1_2" csCatId="accent1" phldr="1"/>
      <dgm:spPr/>
      <dgm:t>
        <a:bodyPr/>
        <a:lstStyle/>
        <a:p>
          <a:endParaRPr lang="en-AU"/>
        </a:p>
      </dgm:t>
    </dgm:pt>
    <dgm:pt modelId="{F25978BB-C67A-4C41-80B7-BAD8B8F5F98D}">
      <dgm:prSet phldrT="[Text]" custT="1"/>
      <dgm:spPr>
        <a:solidFill>
          <a:schemeClr val="bg1">
            <a:lumMod val="65000"/>
          </a:schemeClr>
        </a:solidFill>
      </dgm:spPr>
      <dgm:t>
        <a:bodyPr/>
        <a:lstStyle/>
        <a:p>
          <a:pPr>
            <a:lnSpc>
              <a:spcPct val="100000"/>
            </a:lnSpc>
          </a:pPr>
          <a:r>
            <a:rPr lang="en-US" sz="1800" b="1" dirty="0"/>
            <a:t>Resist</a:t>
          </a:r>
          <a:r>
            <a:rPr lang="en-US" sz="1800" b="0" dirty="0"/>
            <a:t> the urge to jump in</a:t>
          </a:r>
        </a:p>
      </dgm:t>
    </dgm:pt>
    <dgm:pt modelId="{FC286C63-2C82-47C8-A4A4-6141887CB9F5}" type="parTrans" cxnId="{72ED0963-EC86-4D75-AC7F-82489E4709A9}">
      <dgm:prSet/>
      <dgm:spPr/>
      <dgm:t>
        <a:bodyPr/>
        <a:lstStyle/>
        <a:p>
          <a:pPr>
            <a:lnSpc>
              <a:spcPct val="100000"/>
            </a:lnSpc>
          </a:pPr>
          <a:endParaRPr lang="en-AU" sz="1800"/>
        </a:p>
      </dgm:t>
    </dgm:pt>
    <dgm:pt modelId="{7864CA1F-276D-4F11-B950-C70B7871C98C}" type="sibTrans" cxnId="{72ED0963-EC86-4D75-AC7F-82489E4709A9}">
      <dgm:prSet/>
      <dgm:spPr/>
      <dgm:t>
        <a:bodyPr/>
        <a:lstStyle/>
        <a:p>
          <a:pPr>
            <a:lnSpc>
              <a:spcPct val="100000"/>
            </a:lnSpc>
          </a:pPr>
          <a:endParaRPr lang="en-AU" sz="1800"/>
        </a:p>
      </dgm:t>
    </dgm:pt>
    <dgm:pt modelId="{CC4CC103-F5CE-4E4C-B7C8-EAA2A5132E6D}">
      <dgm:prSet phldrT="[Text]" custT="1"/>
      <dgm:spPr>
        <a:solidFill>
          <a:schemeClr val="bg1">
            <a:lumMod val="65000"/>
          </a:schemeClr>
        </a:solidFill>
      </dgm:spPr>
      <dgm:t>
        <a:bodyPr/>
        <a:lstStyle/>
        <a:p>
          <a:pPr>
            <a:lnSpc>
              <a:spcPct val="100000"/>
            </a:lnSpc>
          </a:pPr>
          <a:r>
            <a:rPr lang="en-US" sz="1800" b="1" dirty="0"/>
            <a:t>Wait</a:t>
          </a:r>
          <a:r>
            <a:rPr lang="en-US" sz="1800" b="0" dirty="0"/>
            <a:t> and count to 10</a:t>
          </a:r>
          <a:endParaRPr lang="en-US" sz="1800" dirty="0"/>
        </a:p>
      </dgm:t>
    </dgm:pt>
    <dgm:pt modelId="{32A8CFFD-9A6F-4F2B-BDD9-5D67DFD30771}" type="parTrans" cxnId="{23A7E896-9002-4848-BF23-2C18C8946B6F}">
      <dgm:prSet/>
      <dgm:spPr/>
      <dgm:t>
        <a:bodyPr/>
        <a:lstStyle/>
        <a:p>
          <a:pPr>
            <a:lnSpc>
              <a:spcPct val="100000"/>
            </a:lnSpc>
          </a:pPr>
          <a:endParaRPr lang="en-AU" sz="1800"/>
        </a:p>
      </dgm:t>
    </dgm:pt>
    <dgm:pt modelId="{8FC42C1A-C419-4390-8490-7D70B97F340A}" type="sibTrans" cxnId="{23A7E896-9002-4848-BF23-2C18C8946B6F}">
      <dgm:prSet/>
      <dgm:spPr/>
      <dgm:t>
        <a:bodyPr/>
        <a:lstStyle/>
        <a:p>
          <a:pPr>
            <a:lnSpc>
              <a:spcPct val="100000"/>
            </a:lnSpc>
          </a:pPr>
          <a:endParaRPr lang="en-AU" sz="1800"/>
        </a:p>
      </dgm:t>
    </dgm:pt>
    <dgm:pt modelId="{CC835179-ED25-41D0-B2BD-B6151A4E4842}">
      <dgm:prSet phldrT="[Text]" custT="1"/>
      <dgm:spPr>
        <a:solidFill>
          <a:schemeClr val="bg1">
            <a:lumMod val="65000"/>
          </a:schemeClr>
        </a:solidFill>
      </dgm:spPr>
      <dgm:t>
        <a:bodyPr/>
        <a:lstStyle/>
        <a:p>
          <a:pPr>
            <a:lnSpc>
              <a:spcPct val="100000"/>
            </a:lnSpc>
          </a:pPr>
          <a:r>
            <a:rPr lang="en-US" sz="1800" b="0" dirty="0"/>
            <a:t>In a group environment </a:t>
          </a:r>
          <a:r>
            <a:rPr lang="en-US" sz="1800" b="1" dirty="0"/>
            <a:t>look around </a:t>
          </a:r>
          <a:r>
            <a:rPr lang="en-US" sz="1800" b="0" dirty="0"/>
            <a:t>at other team members</a:t>
          </a:r>
        </a:p>
      </dgm:t>
    </dgm:pt>
    <dgm:pt modelId="{5E5F96F2-D07A-4A0E-8CEE-2E1AE456818F}" type="parTrans" cxnId="{65EB34C8-47E4-4C1B-9497-B705016F43CE}">
      <dgm:prSet/>
      <dgm:spPr/>
      <dgm:t>
        <a:bodyPr/>
        <a:lstStyle/>
        <a:p>
          <a:pPr>
            <a:lnSpc>
              <a:spcPct val="100000"/>
            </a:lnSpc>
          </a:pPr>
          <a:endParaRPr lang="en-AU" sz="1800"/>
        </a:p>
      </dgm:t>
    </dgm:pt>
    <dgm:pt modelId="{0E1751B4-B45D-4724-B414-06BFE83AB5FB}" type="sibTrans" cxnId="{65EB34C8-47E4-4C1B-9497-B705016F43CE}">
      <dgm:prSet/>
      <dgm:spPr/>
      <dgm:t>
        <a:bodyPr/>
        <a:lstStyle/>
        <a:p>
          <a:pPr>
            <a:lnSpc>
              <a:spcPct val="100000"/>
            </a:lnSpc>
          </a:pPr>
          <a:endParaRPr lang="en-AU" sz="1800"/>
        </a:p>
      </dgm:t>
    </dgm:pt>
    <dgm:pt modelId="{E8B39617-87D2-492C-AFF3-9EA1C0B61AA1}" type="pres">
      <dgm:prSet presAssocID="{FD036258-599F-4F89-927B-A910493EC865}" presName="Name0" presStyleCnt="0">
        <dgm:presLayoutVars>
          <dgm:chMax val="7"/>
          <dgm:dir/>
          <dgm:animOne val="branch"/>
        </dgm:presLayoutVars>
      </dgm:prSet>
      <dgm:spPr/>
    </dgm:pt>
    <dgm:pt modelId="{79869956-94B2-40C2-B435-73974586C6EA}" type="pres">
      <dgm:prSet presAssocID="{F25978BB-C67A-4C41-80B7-BAD8B8F5F98D}" presName="parTx1" presStyleLbl="node1" presStyleIdx="0" presStyleCnt="3"/>
      <dgm:spPr/>
    </dgm:pt>
    <dgm:pt modelId="{ADA873AB-0FAA-4E6D-A90D-F6DFB055A413}" type="pres">
      <dgm:prSet presAssocID="{CC4CC103-F5CE-4E4C-B7C8-EAA2A5132E6D}" presName="parTx2" presStyleLbl="node1" presStyleIdx="1" presStyleCnt="3"/>
      <dgm:spPr/>
    </dgm:pt>
    <dgm:pt modelId="{82D33ECC-2E65-4126-9123-B4D00F3E8608}" type="pres">
      <dgm:prSet presAssocID="{CC835179-ED25-41D0-B2BD-B6151A4E4842}" presName="parTx3" presStyleLbl="node1" presStyleIdx="2" presStyleCnt="3"/>
      <dgm:spPr/>
    </dgm:pt>
  </dgm:ptLst>
  <dgm:cxnLst>
    <dgm:cxn modelId="{101DDB21-8CBB-4A97-AB6D-BE5F59F49AE9}" type="presOf" srcId="{CC4CC103-F5CE-4E4C-B7C8-EAA2A5132E6D}" destId="{ADA873AB-0FAA-4E6D-A90D-F6DFB055A413}" srcOrd="0" destOrd="0" presId="urn:microsoft.com/office/officeart/2009/3/layout/SubStepProcess"/>
    <dgm:cxn modelId="{D5CBD827-6F56-4D73-8252-C7E256612E71}" type="presOf" srcId="{CC835179-ED25-41D0-B2BD-B6151A4E4842}" destId="{82D33ECC-2E65-4126-9123-B4D00F3E8608}" srcOrd="0" destOrd="0" presId="urn:microsoft.com/office/officeart/2009/3/layout/SubStepProcess"/>
    <dgm:cxn modelId="{72ED0963-EC86-4D75-AC7F-82489E4709A9}" srcId="{FD036258-599F-4F89-927B-A910493EC865}" destId="{F25978BB-C67A-4C41-80B7-BAD8B8F5F98D}" srcOrd="0" destOrd="0" parTransId="{FC286C63-2C82-47C8-A4A4-6141887CB9F5}" sibTransId="{7864CA1F-276D-4F11-B950-C70B7871C98C}"/>
    <dgm:cxn modelId="{5E6E745A-C2E8-40B7-BEF9-83D563F7FB51}" type="presOf" srcId="{F25978BB-C67A-4C41-80B7-BAD8B8F5F98D}" destId="{79869956-94B2-40C2-B435-73974586C6EA}" srcOrd="0" destOrd="0" presId="urn:microsoft.com/office/officeart/2009/3/layout/SubStepProcess"/>
    <dgm:cxn modelId="{C9DC1683-5C45-4C7C-9EAA-2AD07C6D2456}" type="presOf" srcId="{FD036258-599F-4F89-927B-A910493EC865}" destId="{E8B39617-87D2-492C-AFF3-9EA1C0B61AA1}" srcOrd="0" destOrd="0" presId="urn:microsoft.com/office/officeart/2009/3/layout/SubStepProcess"/>
    <dgm:cxn modelId="{23A7E896-9002-4848-BF23-2C18C8946B6F}" srcId="{FD036258-599F-4F89-927B-A910493EC865}" destId="{CC4CC103-F5CE-4E4C-B7C8-EAA2A5132E6D}" srcOrd="1" destOrd="0" parTransId="{32A8CFFD-9A6F-4F2B-BDD9-5D67DFD30771}" sibTransId="{8FC42C1A-C419-4390-8490-7D70B97F340A}"/>
    <dgm:cxn modelId="{65EB34C8-47E4-4C1B-9497-B705016F43CE}" srcId="{FD036258-599F-4F89-927B-A910493EC865}" destId="{CC835179-ED25-41D0-B2BD-B6151A4E4842}" srcOrd="2" destOrd="0" parTransId="{5E5F96F2-D07A-4A0E-8CEE-2E1AE456818F}" sibTransId="{0E1751B4-B45D-4724-B414-06BFE83AB5FB}"/>
    <dgm:cxn modelId="{73756AFD-BD0C-4C53-BE32-6B2058A7CBC1}" type="presParOf" srcId="{E8B39617-87D2-492C-AFF3-9EA1C0B61AA1}" destId="{79869956-94B2-40C2-B435-73974586C6EA}" srcOrd="0" destOrd="0" presId="urn:microsoft.com/office/officeart/2009/3/layout/SubStepProcess"/>
    <dgm:cxn modelId="{7C8C333B-FB0A-480B-8441-BDF56EE302E9}" type="presParOf" srcId="{E8B39617-87D2-492C-AFF3-9EA1C0B61AA1}" destId="{ADA873AB-0FAA-4E6D-A90D-F6DFB055A413}" srcOrd="1" destOrd="0" presId="urn:microsoft.com/office/officeart/2009/3/layout/SubStepProcess"/>
    <dgm:cxn modelId="{484F9D93-578B-45D5-8649-A547AFECB7E3}" type="presParOf" srcId="{E8B39617-87D2-492C-AFF3-9EA1C0B61AA1}" destId="{82D33ECC-2E65-4126-9123-B4D00F3E8608}" srcOrd="2" destOrd="0" presId="urn:microsoft.com/office/officeart/2009/3/layout/SubSte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DA4832-EC43-4688-8B8E-63C49ADCFDE2}">
      <dsp:nvSpPr>
        <dsp:cNvPr id="0" name=""/>
        <dsp:cNvSpPr/>
      </dsp:nvSpPr>
      <dsp:spPr>
        <a:xfrm>
          <a:off x="326254" y="119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US" sz="1800" b="1" kern="1200" dirty="0">
              <a:solidFill>
                <a:schemeClr val="tx2"/>
              </a:solidFill>
            </a:rPr>
            <a:t>Team improvement </a:t>
          </a:r>
          <a:br>
            <a:rPr lang="en-US" sz="1800" b="1" kern="1200" dirty="0">
              <a:solidFill>
                <a:schemeClr val="tx2"/>
              </a:solidFill>
            </a:rPr>
          </a:br>
          <a:r>
            <a:rPr lang="en-US" sz="1800" kern="1200" dirty="0">
              <a:solidFill>
                <a:schemeClr val="tx2"/>
              </a:solidFill>
            </a:rPr>
            <a:t>over specific individual results</a:t>
          </a:r>
        </a:p>
      </dsp:txBody>
      <dsp:txXfrm>
        <a:off x="326254" y="1198"/>
        <a:ext cx="2305743" cy="1383445"/>
      </dsp:txXfrm>
    </dsp:sp>
    <dsp:sp modelId="{FDDC6EE2-60BF-4AB9-84CB-B9E20096B9A0}">
      <dsp:nvSpPr>
        <dsp:cNvPr id="0" name=""/>
        <dsp:cNvSpPr/>
      </dsp:nvSpPr>
      <dsp:spPr>
        <a:xfrm>
          <a:off x="2862572" y="119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2"/>
              </a:solidFill>
            </a:rPr>
            <a:t>Business value-driven delivery </a:t>
          </a:r>
          <a:r>
            <a:rPr lang="en-US" sz="1800" kern="1200" dirty="0">
              <a:solidFill>
                <a:schemeClr val="tx2"/>
              </a:solidFill>
            </a:rPr>
            <a:t>over meeting targets</a:t>
          </a:r>
        </a:p>
      </dsp:txBody>
      <dsp:txXfrm>
        <a:off x="2862572" y="1198"/>
        <a:ext cx="2305743" cy="1383445"/>
      </dsp:txXfrm>
    </dsp:sp>
    <dsp:sp modelId="{9EB52FDD-2F6D-44BC-95B8-38974D62FA60}">
      <dsp:nvSpPr>
        <dsp:cNvPr id="0" name=""/>
        <dsp:cNvSpPr/>
      </dsp:nvSpPr>
      <dsp:spPr>
        <a:xfrm>
          <a:off x="5398889" y="119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NZ" sz="1800" b="1" kern="1200" dirty="0">
              <a:solidFill>
                <a:schemeClr val="tx2"/>
              </a:solidFill>
            </a:rPr>
            <a:t>Guiding principles </a:t>
          </a:r>
          <a:r>
            <a:rPr lang="en-NZ" sz="1800" b="0" kern="1200" dirty="0">
              <a:solidFill>
                <a:schemeClr val="tx2"/>
              </a:solidFill>
            </a:rPr>
            <a:t>over rules and procedures</a:t>
          </a:r>
        </a:p>
      </dsp:txBody>
      <dsp:txXfrm>
        <a:off x="5398889" y="1198"/>
        <a:ext cx="2305743" cy="1383445"/>
      </dsp:txXfrm>
    </dsp:sp>
    <dsp:sp modelId="{B66C84C4-3697-41AF-80E7-C49FAF7C17E2}">
      <dsp:nvSpPr>
        <dsp:cNvPr id="0" name=""/>
        <dsp:cNvSpPr/>
      </dsp:nvSpPr>
      <dsp:spPr>
        <a:xfrm>
          <a:off x="326254" y="161521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ts val="0"/>
            </a:spcAft>
            <a:buNone/>
          </a:pPr>
          <a:r>
            <a:rPr lang="en-US" sz="1800" b="1" kern="1200" dirty="0">
              <a:solidFill>
                <a:schemeClr val="tx2"/>
              </a:solidFill>
            </a:rPr>
            <a:t>Curiosity and trust</a:t>
          </a:r>
          <a:br>
            <a:rPr lang="en-US" sz="1800" b="1" kern="1200" dirty="0">
              <a:solidFill>
                <a:schemeClr val="tx2"/>
              </a:solidFill>
            </a:rPr>
          </a:br>
          <a:r>
            <a:rPr lang="en-US" sz="1800" kern="1200" dirty="0">
              <a:solidFill>
                <a:schemeClr val="tx2"/>
              </a:solidFill>
            </a:rPr>
            <a:t>over judging or </a:t>
          </a:r>
        </a:p>
        <a:p>
          <a:pPr marL="0" lvl="0" indent="0" algn="ctr" defTabSz="800100">
            <a:lnSpc>
              <a:spcPct val="100000"/>
            </a:lnSpc>
            <a:spcBef>
              <a:spcPct val="0"/>
            </a:spcBef>
            <a:spcAft>
              <a:spcPct val="35000"/>
            </a:spcAft>
            <a:buNone/>
          </a:pPr>
          <a:r>
            <a:rPr lang="en-US" sz="1800" kern="1200" dirty="0">
              <a:solidFill>
                <a:schemeClr val="tx2"/>
              </a:solidFill>
            </a:rPr>
            <a:t>manipulating</a:t>
          </a:r>
        </a:p>
      </dsp:txBody>
      <dsp:txXfrm>
        <a:off x="326254" y="1615218"/>
        <a:ext cx="2305743" cy="1383445"/>
      </dsp:txXfrm>
    </dsp:sp>
    <dsp:sp modelId="{9C9F28BA-8000-4589-921F-C8D70D6F4B88}">
      <dsp:nvSpPr>
        <dsp:cNvPr id="0" name=""/>
        <dsp:cNvSpPr/>
      </dsp:nvSpPr>
      <dsp:spPr>
        <a:xfrm>
          <a:off x="2862572" y="161521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ts val="0"/>
            </a:spcAft>
            <a:buNone/>
          </a:pPr>
          <a:r>
            <a:rPr lang="en-US" sz="1800" b="1" kern="1200" dirty="0">
              <a:solidFill>
                <a:schemeClr val="tx2"/>
              </a:solidFill>
            </a:rPr>
            <a:t>Learning and empowerment </a:t>
          </a:r>
          <a:r>
            <a:rPr lang="en-US" sz="1800" kern="1200" dirty="0">
              <a:solidFill>
                <a:schemeClr val="tx2"/>
              </a:solidFill>
            </a:rPr>
            <a:t>over </a:t>
          </a:r>
        </a:p>
        <a:p>
          <a:pPr marL="0" lvl="0" indent="0" algn="ctr" defTabSz="800100">
            <a:lnSpc>
              <a:spcPct val="100000"/>
            </a:lnSpc>
            <a:spcBef>
              <a:spcPct val="0"/>
            </a:spcBef>
            <a:spcAft>
              <a:spcPct val="35000"/>
            </a:spcAft>
            <a:buNone/>
          </a:pPr>
          <a:r>
            <a:rPr lang="en-US" sz="1800" kern="1200" dirty="0">
              <a:solidFill>
                <a:schemeClr val="tx2"/>
              </a:solidFill>
            </a:rPr>
            <a:t>“doing it for them”</a:t>
          </a:r>
        </a:p>
      </dsp:txBody>
      <dsp:txXfrm>
        <a:off x="2862572" y="1615218"/>
        <a:ext cx="2305743" cy="1383445"/>
      </dsp:txXfrm>
    </dsp:sp>
    <dsp:sp modelId="{3B1A2594-3A30-4F96-A9A9-4E927A028836}">
      <dsp:nvSpPr>
        <dsp:cNvPr id="0" name=""/>
        <dsp:cNvSpPr/>
      </dsp:nvSpPr>
      <dsp:spPr>
        <a:xfrm>
          <a:off x="5398889" y="161521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US" sz="1800" b="1" kern="1200" dirty="0">
              <a:solidFill>
                <a:schemeClr val="tx2"/>
              </a:solidFill>
            </a:rPr>
            <a:t>“Servant as leader” style </a:t>
          </a:r>
          <a:r>
            <a:rPr lang="en-US" sz="1800" kern="1200" dirty="0">
              <a:solidFill>
                <a:schemeClr val="tx2"/>
              </a:solidFill>
            </a:rPr>
            <a:t>over management by “telling” style</a:t>
          </a:r>
        </a:p>
      </dsp:txBody>
      <dsp:txXfrm>
        <a:off x="5398889" y="1615218"/>
        <a:ext cx="2305743" cy="13834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869956-94B2-40C2-B435-73974586C6EA}">
      <dsp:nvSpPr>
        <dsp:cNvPr id="0" name=""/>
        <dsp:cNvSpPr/>
      </dsp:nvSpPr>
      <dsp:spPr>
        <a:xfrm>
          <a:off x="1188132" y="0"/>
          <a:ext cx="2088232" cy="2088232"/>
        </a:xfrm>
        <a:prstGeom prst="ellipse">
          <a:avLst/>
        </a:prstGeom>
        <a:solidFill>
          <a:schemeClr val="bg1">
            <a:lumMod val="6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100000"/>
            </a:lnSpc>
            <a:spcBef>
              <a:spcPct val="0"/>
            </a:spcBef>
            <a:spcAft>
              <a:spcPct val="35000"/>
            </a:spcAft>
            <a:buNone/>
          </a:pPr>
          <a:r>
            <a:rPr lang="en-US" sz="1800" b="1" kern="1200" dirty="0"/>
            <a:t>Resist</a:t>
          </a:r>
          <a:r>
            <a:rPr lang="en-US" sz="1800" b="0" kern="1200" dirty="0"/>
            <a:t> the urge to jump in</a:t>
          </a:r>
        </a:p>
      </dsp:txBody>
      <dsp:txXfrm>
        <a:off x="1493946" y="305814"/>
        <a:ext cx="1476604" cy="1476604"/>
      </dsp:txXfrm>
    </dsp:sp>
    <dsp:sp modelId="{ADA873AB-0FAA-4E6D-A90D-F6DFB055A413}">
      <dsp:nvSpPr>
        <dsp:cNvPr id="0" name=""/>
        <dsp:cNvSpPr/>
      </dsp:nvSpPr>
      <dsp:spPr>
        <a:xfrm>
          <a:off x="3276364" y="0"/>
          <a:ext cx="2088232" cy="2088232"/>
        </a:xfrm>
        <a:prstGeom prst="ellipse">
          <a:avLst/>
        </a:prstGeom>
        <a:solidFill>
          <a:schemeClr val="bg1">
            <a:lumMod val="6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100000"/>
            </a:lnSpc>
            <a:spcBef>
              <a:spcPct val="0"/>
            </a:spcBef>
            <a:spcAft>
              <a:spcPct val="35000"/>
            </a:spcAft>
            <a:buNone/>
          </a:pPr>
          <a:r>
            <a:rPr lang="en-US" sz="1800" b="1" kern="1200" dirty="0"/>
            <a:t>Wait</a:t>
          </a:r>
          <a:r>
            <a:rPr lang="en-US" sz="1800" b="0" kern="1200" dirty="0"/>
            <a:t> and count to 10</a:t>
          </a:r>
          <a:endParaRPr lang="en-US" sz="1800" kern="1200" dirty="0"/>
        </a:p>
      </dsp:txBody>
      <dsp:txXfrm>
        <a:off x="3582178" y="305814"/>
        <a:ext cx="1476604" cy="1476604"/>
      </dsp:txXfrm>
    </dsp:sp>
    <dsp:sp modelId="{82D33ECC-2E65-4126-9123-B4D00F3E8608}">
      <dsp:nvSpPr>
        <dsp:cNvPr id="0" name=""/>
        <dsp:cNvSpPr/>
      </dsp:nvSpPr>
      <dsp:spPr>
        <a:xfrm>
          <a:off x="5364596" y="0"/>
          <a:ext cx="2088232" cy="2088232"/>
        </a:xfrm>
        <a:prstGeom prst="ellipse">
          <a:avLst/>
        </a:prstGeom>
        <a:solidFill>
          <a:schemeClr val="bg1">
            <a:lumMod val="6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100000"/>
            </a:lnSpc>
            <a:spcBef>
              <a:spcPct val="0"/>
            </a:spcBef>
            <a:spcAft>
              <a:spcPct val="35000"/>
            </a:spcAft>
            <a:buNone/>
          </a:pPr>
          <a:r>
            <a:rPr lang="en-US" sz="1800" b="0" kern="1200" dirty="0"/>
            <a:t>In a group environment </a:t>
          </a:r>
          <a:r>
            <a:rPr lang="en-US" sz="1800" b="1" kern="1200" dirty="0"/>
            <a:t>look around </a:t>
          </a:r>
          <a:r>
            <a:rPr lang="en-US" sz="1800" b="0" kern="1200" dirty="0"/>
            <a:t>at other team members</a:t>
          </a:r>
        </a:p>
      </dsp:txBody>
      <dsp:txXfrm>
        <a:off x="5670410" y="305814"/>
        <a:ext cx="1476604" cy="147660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000000"/>
                </a:solidFill>
                <a:effectLst/>
                <a:latin typeface="Arial" panose="020B0604020202020204" pitchFamily="34" charset="0"/>
              </a:rPr>
              <a:t>In today's rapidly evolving world, organizations are continually faced with the challenge of navigating through an environment marked by volatility, uncertainty, complexity, and ambiguity </a:t>
            </a:r>
            <a:r>
              <a:rPr lang="en-GB" b="0" i="0" u="sng" dirty="0">
                <a:solidFill>
                  <a:srgbClr val="005DAA"/>
                </a:solidFill>
                <a:effectLst/>
                <a:latin typeface="Arial" panose="020B0604020202020204" pitchFamily="34" charset="0"/>
              </a:rPr>
              <a:t>(VUCA)</a:t>
            </a:r>
            <a:r>
              <a:rPr lang="en-GB" b="0" i="0" dirty="0">
                <a:solidFill>
                  <a:srgbClr val="000000"/>
                </a:solidFill>
                <a:effectLst/>
                <a:latin typeface="Arial" panose="020B0604020202020204" pitchFamily="34" charset="0"/>
              </a:rPr>
              <a:t>. Welcome to the VUCA world - a term coined by the U.S. Army War College and later adopted by strategic leadership within various organizations</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Arial" panose="020B0604020202020204" pitchFamily="34" charset="0"/>
              <a:buChar char="•"/>
            </a:pPr>
            <a:r>
              <a:rPr lang="en-GB" b="1" i="0" dirty="0">
                <a:solidFill>
                  <a:srgbClr val="111827"/>
                </a:solidFill>
                <a:effectLst/>
                <a:latin typeface="Arial" panose="020B0604020202020204" pitchFamily="34" charset="0"/>
              </a:rPr>
              <a:t>Volatility:</a:t>
            </a:r>
            <a:r>
              <a:rPr lang="en-GB" b="0" i="0" dirty="0">
                <a:solidFill>
                  <a:srgbClr val="000000"/>
                </a:solidFill>
                <a:effectLst/>
                <a:latin typeface="Arial" panose="020B0604020202020204" pitchFamily="34" charset="0"/>
              </a:rPr>
              <a:t> The global financial markets are a prime example of volatility. The prices of stocks, commodities, and currencies can change rapidly in a very short time, driven by a myriad of factors ranging from economic indicators to geopolitical events. The 2008 financial crisis is an instance of extreme volatility where markets around the world experienced dramatic fluctuations.</a:t>
            </a:r>
          </a:p>
          <a:p>
            <a:pPr algn="l">
              <a:buFont typeface="Arial" panose="020B0604020202020204" pitchFamily="34" charset="0"/>
              <a:buChar char="•"/>
            </a:pPr>
            <a:r>
              <a:rPr lang="en-GB" b="1" i="0" dirty="0">
                <a:solidFill>
                  <a:srgbClr val="111827"/>
                </a:solidFill>
                <a:effectLst/>
                <a:latin typeface="Arial" panose="020B0604020202020204" pitchFamily="34" charset="0"/>
              </a:rPr>
              <a:t>Uncertainty:</a:t>
            </a:r>
            <a:r>
              <a:rPr lang="en-GB" b="0" i="0" dirty="0">
                <a:solidFill>
                  <a:srgbClr val="000000"/>
                </a:solidFill>
                <a:effectLst/>
                <a:latin typeface="Arial" panose="020B0604020202020204" pitchFamily="34" charset="0"/>
              </a:rPr>
              <a:t> A recent example of uncertainty is the Brexit referendum. The decision for the UK to leave the European Union brought with it significant unpredictability regarding economic, political, and social outcomes. This uncertainty had far-reaching impacts, affecting everything from trade agreements to immigration policies.</a:t>
            </a:r>
          </a:p>
          <a:p>
            <a:pPr algn="l">
              <a:buFont typeface="Arial" panose="020B0604020202020204" pitchFamily="34" charset="0"/>
              <a:buChar char="•"/>
            </a:pPr>
            <a:r>
              <a:rPr lang="en-GB" b="1" i="0" dirty="0">
                <a:solidFill>
                  <a:srgbClr val="111827"/>
                </a:solidFill>
                <a:effectLst/>
                <a:latin typeface="Arial" panose="020B0604020202020204" pitchFamily="34" charset="0"/>
              </a:rPr>
              <a:t>Complexity:</a:t>
            </a:r>
            <a:r>
              <a:rPr lang="en-GB" b="0" i="0" dirty="0">
                <a:solidFill>
                  <a:srgbClr val="000000"/>
                </a:solidFill>
                <a:effectLst/>
                <a:latin typeface="Arial" panose="020B0604020202020204" pitchFamily="34" charset="0"/>
              </a:rPr>
              <a:t> The healthcare sector often grapples with complexity, with a myriad of intertwined factors such as patient demographics, disease profiles, evolving regulations, and technological advancements. The COVID-19 pandemic is a stark example of this complexity, with healthcare providers having to simultaneously manage an influx of patients, vaccine distribution, evolving treatment protocols, supply chain disruptions, and a rapidly changing regulatory landscape.</a:t>
            </a:r>
          </a:p>
          <a:p>
            <a:pPr algn="l">
              <a:buFont typeface="Arial" panose="020B0604020202020204" pitchFamily="34" charset="0"/>
              <a:buChar char="•"/>
            </a:pPr>
            <a:r>
              <a:rPr lang="en-GB" b="1" i="0" dirty="0">
                <a:solidFill>
                  <a:srgbClr val="111827"/>
                </a:solidFill>
                <a:effectLst/>
                <a:latin typeface="Arial" panose="020B0604020202020204" pitchFamily="34" charset="0"/>
              </a:rPr>
              <a:t>Ambiguity:</a:t>
            </a:r>
            <a:r>
              <a:rPr lang="en-GB" b="0" i="0" dirty="0">
                <a:solidFill>
                  <a:srgbClr val="000000"/>
                </a:solidFill>
                <a:effectLst/>
                <a:latin typeface="Arial" panose="020B0604020202020204" pitchFamily="34" charset="0"/>
              </a:rPr>
              <a:t> The rise of artificial intelligence (AI) and automation technologies brings with it a degree of ambiguity. While these advancements promise improved efficiency and productivity, there are unclear implications for job displacement, data privacy, and ethical considerations. The lack of a clear regulatory framework for these emerging technologies further compounds this ambiguity.</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3: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3: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lvl="0" indent="-228600" algn="l" rtl="0">
              <a:lnSpc>
                <a:spcPct val="100000"/>
              </a:lnSpc>
              <a:spcBef>
                <a:spcPts val="0"/>
              </a:spcBef>
              <a:spcAft>
                <a:spcPts val="0"/>
              </a:spcAft>
              <a:buSzPts val="1400"/>
              <a:buNone/>
            </a:pPr>
            <a:r>
              <a:rPr lang="en-AU" b="1" dirty="0">
                <a:latin typeface="Arial"/>
                <a:ea typeface="Arial"/>
                <a:cs typeface="Arial"/>
                <a:sym typeface="Arial"/>
              </a:rPr>
              <a:t>Pre-active - predict the future</a:t>
            </a:r>
            <a:endParaRPr dirty="0"/>
          </a:p>
          <a:p>
            <a:pPr marL="457200" lvl="0" indent="-228600" algn="l" rtl="0">
              <a:lnSpc>
                <a:spcPct val="100000"/>
              </a:lnSpc>
              <a:spcBef>
                <a:spcPts val="0"/>
              </a:spcBef>
              <a:spcAft>
                <a:spcPts val="0"/>
              </a:spcAft>
              <a:buSzPts val="1400"/>
              <a:buNone/>
            </a:pPr>
            <a:r>
              <a:rPr lang="en-AU" dirty="0">
                <a:latin typeface="Arial"/>
                <a:ea typeface="Arial"/>
                <a:cs typeface="Arial"/>
                <a:sym typeface="Arial"/>
              </a:rPr>
              <a:t>Pre-active planning is an attempt to predict the future and then to plan for that predicted future.  Oftentimes, technological change is seen as the driving force bringing about the future, which will be better than the present or the past.  The planning process will seek to position the organisation to take advantage of the change that is happening around them. </a:t>
            </a:r>
            <a:endParaRPr dirty="0"/>
          </a:p>
          <a:p>
            <a:pPr marL="457200" lvl="0" indent="-228600" algn="l" rtl="0">
              <a:lnSpc>
                <a:spcPct val="100000"/>
              </a:lnSpc>
              <a:spcBef>
                <a:spcPts val="0"/>
              </a:spcBef>
              <a:spcAft>
                <a:spcPts val="0"/>
              </a:spcAft>
              <a:buSzPts val="1400"/>
              <a:buNone/>
            </a:pPr>
            <a:br>
              <a:rPr lang="en-AU" dirty="0">
                <a:latin typeface="Arial"/>
                <a:ea typeface="Arial"/>
                <a:cs typeface="Arial"/>
                <a:sym typeface="Arial"/>
              </a:rPr>
            </a:br>
            <a:endParaRPr dirty="0">
              <a:latin typeface="Arial"/>
              <a:ea typeface="Arial"/>
              <a:cs typeface="Arial"/>
              <a:sym typeface="Arial"/>
            </a:endParaRPr>
          </a:p>
          <a:p>
            <a:pPr marL="457200" lvl="0" indent="-228600" algn="l" rtl="0">
              <a:lnSpc>
                <a:spcPct val="100000"/>
              </a:lnSpc>
              <a:spcBef>
                <a:spcPts val="0"/>
              </a:spcBef>
              <a:spcAft>
                <a:spcPts val="0"/>
              </a:spcAft>
              <a:buSzPts val="1400"/>
              <a:buNone/>
            </a:pPr>
            <a:r>
              <a:rPr lang="en-AU" b="1" dirty="0">
                <a:latin typeface="Arial"/>
                <a:ea typeface="Arial"/>
                <a:cs typeface="Arial"/>
                <a:sym typeface="Arial"/>
              </a:rPr>
              <a:t>Proactive - create the future</a:t>
            </a:r>
            <a:endParaRPr dirty="0"/>
          </a:p>
          <a:p>
            <a:pPr marL="457200" lvl="0" indent="-228600" algn="l" rtl="0">
              <a:lnSpc>
                <a:spcPct val="100000"/>
              </a:lnSpc>
              <a:spcBef>
                <a:spcPts val="0"/>
              </a:spcBef>
              <a:spcAft>
                <a:spcPts val="0"/>
              </a:spcAft>
              <a:buSzPts val="1400"/>
              <a:buNone/>
            </a:pPr>
            <a:r>
              <a:rPr lang="en-AU" dirty="0">
                <a:latin typeface="Arial"/>
                <a:ea typeface="Arial"/>
                <a:cs typeface="Arial"/>
                <a:sym typeface="Arial"/>
              </a:rPr>
              <a:t>Proactive planning involves designing a desired future and then inventing ways to create that future state.  Not only is the future a preferred state, but the organisation believes it can actively control (or at least influence) the outcome.  Planners actively shape the future, rather than just trying to get ahead of events outside of their control.  The predicted changes of the pre-active planner are seen not as absolute constraints, but as obstacles that can be addressed and overcome.</a:t>
            </a:r>
            <a:endParaRPr dirty="0"/>
          </a:p>
        </p:txBody>
      </p:sp>
      <p:sp>
        <p:nvSpPr>
          <p:cNvPr id="218" name="Google Shape;218;p3: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Adaptive Leadership</a:t>
            </a:r>
            <a:endParaRPr/>
          </a:p>
        </p:txBody>
      </p:sp>
      <p:sp>
        <p:nvSpPr>
          <p:cNvPr id="219" name="Google Shape;219;p3: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pic>
        <p:nvPicPr>
          <p:cNvPr id="220" name="Google Shape;220;p3:notes"/>
          <p:cNvPicPr preferRelativeResize="0"/>
          <p:nvPr/>
        </p:nvPicPr>
        <p:blipFill rotWithShape="1">
          <a:blip r:embed="rId3">
            <a:alphaModFix/>
          </a:blip>
          <a:srcRect/>
          <a:stretch/>
        </p:blipFill>
        <p:spPr>
          <a:xfrm>
            <a:off x="808038" y="4846638"/>
            <a:ext cx="5480260" cy="3079751"/>
          </a:xfrm>
          <a:prstGeom prst="rect">
            <a:avLst/>
          </a:prstGeom>
          <a:noFill/>
          <a:ln>
            <a:noFill/>
          </a:ln>
        </p:spPr>
      </p:pic>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9: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00" name="Google Shape;300;p9: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99932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dirty="0"/>
          </a:p>
        </p:txBody>
      </p:sp>
    </p:spTree>
    <p:extLst>
      <p:ext uri="{BB962C8B-B14F-4D97-AF65-F5344CB8AC3E}">
        <p14:creationId xmlns:p14="http://schemas.microsoft.com/office/powerpoint/2010/main" val="2336263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610" name="Rectangle 1"/>
          <p:cNvSpPr>
            <a:spLocks noGrp="1" noRot="1" noChangeAspect="1" noChangeArrowheads="1" noTextEdit="1"/>
          </p:cNvSpPr>
          <p:nvPr>
            <p:ph type="sldImg"/>
          </p:nvPr>
        </p:nvSpPr>
        <p:spPr>
          <a:xfrm>
            <a:off x="382588" y="685800"/>
            <a:ext cx="6094412" cy="3429000"/>
          </a:xfrm>
          <a:solidFill>
            <a:srgbClr val="FFFFFF"/>
          </a:solidFill>
          <a:ln/>
        </p:spPr>
      </p:sp>
      <p:sp>
        <p:nvSpPr>
          <p:cNvPr id="324611"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NZ" altLang="en-US" dirty="0">
                <a:solidFill>
                  <a:srgbClr val="000000"/>
                </a:solidFill>
                <a:latin typeface="Arial" pitchFamily="34" charset="0"/>
                <a:cs typeface="Arial" pitchFamily="34" charset="0"/>
                <a:sym typeface="Arial" pitchFamily="34" charset="0"/>
              </a:rPr>
              <a:t>On what it means to be a leader and tie that in to what it means to be an agile leader (with the basic definition of how do we measure our agility – re: readiness to change; embracing change, etc.):  Change</a:t>
            </a:r>
            <a:endParaRPr lang="en-NZ" altLang="en-US" dirty="0">
              <a:solidFill>
                <a:srgbClr val="000000"/>
              </a:solidFill>
              <a:latin typeface="Arial" pitchFamily="34" charset="0"/>
              <a:sym typeface="Gill Sans"/>
            </a:endParaRPr>
          </a:p>
          <a:p>
            <a:pPr eaLnBrk="1" hangingPunct="1"/>
            <a:r>
              <a:rPr lang="en-NZ" altLang="en-US" dirty="0">
                <a:solidFill>
                  <a:srgbClr val="000000"/>
                </a:solidFill>
                <a:latin typeface="Arial" pitchFamily="34" charset="0"/>
                <a:cs typeface="Arial" pitchFamily="34" charset="0"/>
                <a:sym typeface="Arial" pitchFamily="34" charset="0"/>
              </a:rPr>
              <a:t>What it means to </a:t>
            </a:r>
            <a:r>
              <a:rPr lang="en-NZ" altLang="en-US" u="sng" dirty="0">
                <a:solidFill>
                  <a:srgbClr val="000000"/>
                </a:solidFill>
                <a:latin typeface="Arial" pitchFamily="34" charset="0"/>
                <a:cs typeface="Arial" pitchFamily="34" charset="0"/>
                <a:sym typeface="Arial" pitchFamily="34" charset="0"/>
              </a:rPr>
              <a:t>be</a:t>
            </a:r>
            <a:r>
              <a:rPr lang="en-NZ" altLang="en-US" dirty="0">
                <a:solidFill>
                  <a:srgbClr val="000000"/>
                </a:solidFill>
                <a:latin typeface="Arial" pitchFamily="34" charset="0"/>
                <a:cs typeface="Arial" pitchFamily="34" charset="0"/>
                <a:sym typeface="Arial" pitchFamily="34" charset="0"/>
              </a:rPr>
              <a:t> agile:  Live and Breathe Agile Values and Principles – Leading Transformational Change</a:t>
            </a:r>
            <a:endParaRPr lang="en-NZ" altLang="en-US" dirty="0">
              <a:solidFill>
                <a:srgbClr val="000000"/>
              </a:solidFill>
              <a:latin typeface="Arial" pitchFamily="34" charset="0"/>
              <a:sym typeface="Gill Sans"/>
            </a:endParaRPr>
          </a:p>
          <a:p>
            <a:pPr eaLnBrk="1" hangingPunct="1"/>
            <a:r>
              <a:rPr lang="en-NZ" altLang="ja-JP" dirty="0">
                <a:solidFill>
                  <a:srgbClr val="000000"/>
                </a:solidFill>
                <a:latin typeface="Arial" pitchFamily="34" charset="0"/>
                <a:cs typeface="Arial" pitchFamily="34" charset="0"/>
                <a:sym typeface="Arial" pitchFamily="34" charset="0"/>
              </a:rPr>
              <a:t>“Be the change you want to see in the world” Mahatma Gandhi</a:t>
            </a:r>
            <a:endParaRPr lang="en-NZ" altLang="ja-JP" dirty="0">
              <a:solidFill>
                <a:srgbClr val="000000"/>
              </a:solidFill>
              <a:latin typeface="Arial" pitchFamily="34" charset="0"/>
              <a:sym typeface="Gill Sans"/>
            </a:endParaRPr>
          </a:p>
          <a:p>
            <a:pPr eaLnBrk="1" hangingPunct="1"/>
            <a:endParaRPr lang="en-NZ" altLang="en-US" dirty="0">
              <a:solidFill>
                <a:srgbClr val="000000"/>
              </a:solidFill>
              <a:latin typeface="Arial" pitchFamily="34" charset="0"/>
              <a:cs typeface="Arial" pitchFamily="34" charset="0"/>
              <a:sym typeface="Arial" pitchFamily="34" charset="0"/>
            </a:endParaRPr>
          </a:p>
          <a:p>
            <a:pPr eaLnBrk="1" hangingPunct="1"/>
            <a:r>
              <a:rPr lang="en-NZ" altLang="en-US" dirty="0">
                <a:solidFill>
                  <a:srgbClr val="000000"/>
                </a:solidFill>
                <a:latin typeface="Arial" pitchFamily="34" charset="0"/>
                <a:cs typeface="Arial" pitchFamily="34" charset="0"/>
                <a:sym typeface="Arial" pitchFamily="34" charset="0"/>
              </a:rPr>
              <a:t>A central theme of today</a:t>
            </a:r>
            <a:r>
              <a:rPr lang="en-NZ" altLang="ja-JP" dirty="0">
                <a:solidFill>
                  <a:srgbClr val="000000"/>
                </a:solidFill>
                <a:latin typeface="Arial" pitchFamily="34" charset="0"/>
                <a:cs typeface="Arial" pitchFamily="34" charset="0"/>
                <a:sym typeface="Arial" pitchFamily="34" charset="0"/>
              </a:rPr>
              <a:t>’s presentation is change.  Meaningful change comes only with execution (at all levels).</a:t>
            </a:r>
            <a:endParaRPr lang="en-NZ" altLang="ja-JP" dirty="0">
              <a:solidFill>
                <a:srgbClr val="000000"/>
              </a:solidFill>
              <a:latin typeface="Arial" pitchFamily="34" charset="0"/>
              <a:sym typeface="Gill Sans"/>
            </a:endParaRPr>
          </a:p>
          <a:p>
            <a:pPr eaLnBrk="1" hangingPunct="1"/>
            <a:endParaRPr lang="en-NZ" altLang="en-US" dirty="0">
              <a:solidFill>
                <a:srgbClr val="000000"/>
              </a:solidFill>
              <a:latin typeface="Arial" pitchFamily="34" charset="0"/>
              <a:cs typeface="Arial" pitchFamily="34" charset="0"/>
              <a:sym typeface="Arial" pitchFamily="34" charset="0"/>
            </a:endParaRPr>
          </a:p>
          <a:p>
            <a:pPr eaLnBrk="1" hangingPunct="1"/>
            <a:r>
              <a:rPr lang="en-NZ" altLang="en-US" dirty="0">
                <a:solidFill>
                  <a:srgbClr val="000000"/>
                </a:solidFill>
                <a:latin typeface="Arial" pitchFamily="34" charset="0"/>
                <a:cs typeface="Arial" pitchFamily="34" charset="0"/>
                <a:sym typeface="Arial" pitchFamily="34" charset="0"/>
              </a:rPr>
              <a:t>Activity:  Agile Strategy Map</a:t>
            </a:r>
          </a:p>
        </p:txBody>
      </p:sp>
      <p:pic>
        <p:nvPicPr>
          <p:cNvPr id="2" name="Picture 1"/>
          <p:cNvPicPr>
            <a:picLocks noChangeAspect="1"/>
          </p:cNvPicPr>
          <p:nvPr/>
        </p:nvPicPr>
        <p:blipFill>
          <a:blip r:embed="rId3"/>
          <a:stretch>
            <a:fillRect/>
          </a:stretch>
        </p:blipFill>
        <p:spPr>
          <a:xfrm>
            <a:off x="7431614" y="1333260"/>
            <a:ext cx="6096851" cy="3429479"/>
          </a:xfrm>
          <a:prstGeom prst="rect">
            <a:avLst/>
          </a:prstGeom>
        </p:spPr>
      </p:pic>
    </p:spTree>
    <p:extLst>
      <p:ext uri="{BB962C8B-B14F-4D97-AF65-F5344CB8AC3E}">
        <p14:creationId xmlns:p14="http://schemas.microsoft.com/office/powerpoint/2010/main" val="18494971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5: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240" name="Google Shape;240;p5: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1013" y="1279525"/>
            <a:ext cx="6138862" cy="3454400"/>
          </a:xfrm>
        </p:spPr>
      </p:sp>
      <p:sp>
        <p:nvSpPr>
          <p:cNvPr id="3" name="Notes Placeholder 2"/>
          <p:cNvSpPr>
            <a:spLocks noGrp="1"/>
          </p:cNvSpPr>
          <p:nvPr>
            <p:ph type="body" idx="1"/>
          </p:nvPr>
        </p:nvSpPr>
        <p:spPr/>
        <p:txBody>
          <a:bodyPr/>
          <a:lstStyle/>
          <a:p>
            <a:r>
              <a:rPr lang="en-US" dirty="0"/>
              <a:t>The stress is upon the coach’s desire to serve the individual and the team even when this imperative supersedes organizational objectives</a:t>
            </a:r>
          </a:p>
          <a:p>
            <a:endParaRPr lang="en-US" dirty="0"/>
          </a:p>
          <a:p>
            <a:r>
              <a:rPr lang="en-US" dirty="0"/>
              <a:t>The Agile coach holds a belief that organizational goals are achieved on a long-term basis only by first facilitating the growth, development, and general well-being of the individuals who comprise the organization</a:t>
            </a:r>
          </a:p>
          <a:p>
            <a:endParaRPr lang="en-US" dirty="0"/>
          </a:p>
          <a:p>
            <a:r>
              <a:rPr lang="en-US" dirty="0"/>
              <a:t>The Agile coaches primary objective is the individuals and the team, and their growth, then the customer base, and finally organizational performance</a:t>
            </a:r>
          </a:p>
        </p:txBody>
      </p:sp>
    </p:spTree>
    <p:extLst>
      <p:ext uri="{BB962C8B-B14F-4D97-AF65-F5344CB8AC3E}">
        <p14:creationId xmlns:p14="http://schemas.microsoft.com/office/powerpoint/2010/main" val="25881710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6: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6" name="Google Shape;246;p6:notes"/>
          <p:cNvSpPr txBox="1">
            <a:spLocks noGrp="1"/>
          </p:cNvSpPr>
          <p:nvPr>
            <p:ph type="body" idx="1"/>
          </p:nvPr>
        </p:nvSpPr>
        <p:spPr>
          <a:xfrm>
            <a:off x="114668" y="4160837"/>
            <a:ext cx="7010399" cy="4224597"/>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AU" dirty="0"/>
              <a:t>Core Leadership is… </a:t>
            </a:r>
            <a:r>
              <a:rPr lang="en-AU" b="1" dirty="0"/>
              <a:t>Strategy – </a:t>
            </a:r>
            <a:r>
              <a:rPr lang="en-AU" dirty="0"/>
              <a:t>Talent hits a target that no one else can hit, but genius hits a target no one else can see. Strategy is knowing how to look ahead, spot the trends, and anticipate the course of action you will follow to maximize your success. </a:t>
            </a:r>
            <a:r>
              <a:rPr lang="en-AU" b="1" dirty="0"/>
              <a:t>Action – </a:t>
            </a:r>
            <a:r>
              <a:rPr lang="en-AU" dirty="0"/>
              <a:t>An idea is a curious thing; it will not work unless you do. For most leaders, desire is not the factor that holds them back; it’s knowing how to execute. </a:t>
            </a:r>
            <a:r>
              <a:rPr lang="en-AU" b="1" dirty="0"/>
              <a:t>Results – </a:t>
            </a:r>
            <a:r>
              <a:rPr lang="en-AU" dirty="0"/>
              <a:t>It’s a myth that hard work is enough to achieve results. Far too often obstacles are thrown in a leader’s path that require a special set of skills to reach the finish line.</a:t>
            </a:r>
            <a:endParaRPr dirty="0"/>
          </a:p>
          <a:p>
            <a:pPr marL="457200" marR="0" lvl="0" indent="-228600" algn="l" rtl="0">
              <a:lnSpc>
                <a:spcPct val="100000"/>
              </a:lnSpc>
              <a:spcBef>
                <a:spcPts val="0"/>
              </a:spcBef>
              <a:spcAft>
                <a:spcPts val="0"/>
              </a:spcAft>
              <a:buClr>
                <a:srgbClr val="000000"/>
              </a:buClr>
              <a:buSzPts val="1400"/>
              <a:buFont typeface="Arial"/>
              <a:buNone/>
            </a:pPr>
            <a:r>
              <a:rPr lang="en-AU" b="1" dirty="0"/>
              <a:t>Adaptive Leadership:  </a:t>
            </a:r>
            <a:r>
              <a:rPr lang="en-AU" dirty="0"/>
              <a:t>The Adaptive Leadership skills represent the major discovery of what sets great leaders apart: these skills represent the otherwise intangible qualities that great leaders have in common. Adaptive Leadership is a unique combination of skills, perspective, and guided effort that enable true change and effectiveness in a VUCA world; future excellence. The Adaptive Leadership skills can take a leader at any level to places others cannot go.</a:t>
            </a:r>
            <a:endParaRPr dirty="0"/>
          </a:p>
          <a:p>
            <a:pPr marL="457200" marR="0" lvl="0" indent="-228600" algn="l" rtl="0">
              <a:lnSpc>
                <a:spcPct val="100000"/>
              </a:lnSpc>
              <a:spcBef>
                <a:spcPts val="0"/>
              </a:spcBef>
              <a:spcAft>
                <a:spcPts val="0"/>
              </a:spcAft>
              <a:buClr>
                <a:srgbClr val="000000"/>
              </a:buClr>
              <a:buSzPts val="1400"/>
              <a:buFont typeface="Arial"/>
              <a:buNone/>
            </a:pPr>
            <a:r>
              <a:rPr lang="en-AU" dirty="0"/>
              <a:t>Adaptive Leadership is…</a:t>
            </a:r>
            <a:endParaRPr dirty="0"/>
          </a:p>
          <a:p>
            <a:pPr marL="457200" marR="0" lvl="0" indent="-228600" algn="l" rtl="0">
              <a:lnSpc>
                <a:spcPct val="100000"/>
              </a:lnSpc>
              <a:spcBef>
                <a:spcPts val="0"/>
              </a:spcBef>
              <a:spcAft>
                <a:spcPts val="0"/>
              </a:spcAft>
              <a:buClr>
                <a:srgbClr val="000000"/>
              </a:buClr>
              <a:buSzPts val="1400"/>
              <a:buFont typeface="Arial"/>
              <a:buNone/>
            </a:pPr>
            <a:r>
              <a:rPr lang="en-AU" b="1" dirty="0"/>
              <a:t>Emotional Intelligence</a:t>
            </a:r>
            <a:r>
              <a:rPr lang="en-AU" dirty="0"/>
              <a:t> -Emotional intelligence is a set of skills that capture our awareness of our own emotions and the emotions of others and how we use this awareness to manage ourselves effectively and form quality relationships.  It enables us to create meaning and make sense; for us to be effective in leading our teams and organisation through uncertainty we need to really know who we are; and role model authentic Adaptive Leadership with cohesion; </a:t>
            </a:r>
            <a:endParaRPr dirty="0"/>
          </a:p>
          <a:p>
            <a:pPr marL="457200" marR="0" lvl="0" indent="-228600" algn="l" rtl="0">
              <a:lnSpc>
                <a:spcPct val="100000"/>
              </a:lnSpc>
              <a:spcBef>
                <a:spcPts val="0"/>
              </a:spcBef>
              <a:spcAft>
                <a:spcPts val="0"/>
              </a:spcAft>
              <a:buClr>
                <a:srgbClr val="000000"/>
              </a:buClr>
              <a:buSzPts val="1400"/>
              <a:buFont typeface="Arial"/>
              <a:buNone/>
            </a:pPr>
            <a:r>
              <a:rPr lang="en-AU" b="1" dirty="0"/>
              <a:t>Organizational Justice – </a:t>
            </a:r>
            <a:r>
              <a:rPr lang="en-AU" dirty="0"/>
              <a:t>Great leaders don’t shy away from the truth. They know how to integrate what people think, what they want to hear, and how they want to hear it with the facts. This makes people feel respected and valued.</a:t>
            </a:r>
            <a:endParaRPr dirty="0"/>
          </a:p>
          <a:p>
            <a:pPr marL="457200" marR="0" lvl="0" indent="-228600" algn="l" rtl="0">
              <a:lnSpc>
                <a:spcPct val="100000"/>
              </a:lnSpc>
              <a:spcBef>
                <a:spcPts val="0"/>
              </a:spcBef>
              <a:spcAft>
                <a:spcPts val="0"/>
              </a:spcAft>
              <a:buClr>
                <a:srgbClr val="000000"/>
              </a:buClr>
              <a:buSzPts val="1400"/>
              <a:buFont typeface="Arial"/>
              <a:buNone/>
            </a:pPr>
            <a:r>
              <a:rPr lang="en-AU" b="1" dirty="0"/>
              <a:t>Character – </a:t>
            </a:r>
            <a:r>
              <a:rPr lang="en-AU" dirty="0"/>
              <a:t>Leaders who embody a true sense of character are transparent and forthcoming. They aren’t perfect, but they earn people’s respect by walking their talk.</a:t>
            </a:r>
            <a:endParaRPr dirty="0"/>
          </a:p>
          <a:p>
            <a:pPr marL="457200" marR="0" lvl="0" indent="-228600" algn="l" rtl="0">
              <a:lnSpc>
                <a:spcPct val="100000"/>
              </a:lnSpc>
              <a:spcBef>
                <a:spcPts val="0"/>
              </a:spcBef>
              <a:spcAft>
                <a:spcPts val="0"/>
              </a:spcAft>
              <a:buClr>
                <a:srgbClr val="000000"/>
              </a:buClr>
              <a:buSzPts val="1400"/>
              <a:buFont typeface="Arial"/>
              <a:buNone/>
            </a:pPr>
            <a:r>
              <a:rPr lang="en-AU" b="1" dirty="0"/>
              <a:t>Development – </a:t>
            </a:r>
            <a:r>
              <a:rPr lang="en-AU" dirty="0"/>
              <a:t>The moment leaders think they have nothing more to learn and have no obligation to help develop those they lead is the moment they ensure they’ll never know their true potential.</a:t>
            </a:r>
            <a:endParaRPr dirty="0"/>
          </a:p>
          <a:p>
            <a:pPr marL="457200" marR="0" lvl="0" indent="-228600" algn="l" rtl="0">
              <a:lnSpc>
                <a:spcPct val="100000"/>
              </a:lnSpc>
              <a:spcBef>
                <a:spcPts val="0"/>
              </a:spcBef>
              <a:spcAft>
                <a:spcPts val="0"/>
              </a:spcAft>
              <a:buClr>
                <a:srgbClr val="000000"/>
              </a:buClr>
              <a:buSzPts val="1400"/>
              <a:buFont typeface="Arial"/>
              <a:buNone/>
            </a:pPr>
            <a:r>
              <a:rPr lang="en-AU" dirty="0"/>
              <a:t>In addition to separating great leaders from the rest of the pack, Adaptive Leadership skills are what leaders overestimate their abilities in the most. </a:t>
            </a:r>
            <a:endParaRPr dirty="0"/>
          </a:p>
          <a:p>
            <a:pPr marL="457200" marR="0" lvl="0" indent="-228600" algn="l" rtl="0">
              <a:lnSpc>
                <a:spcPct val="100000"/>
              </a:lnSpc>
              <a:spcBef>
                <a:spcPts val="0"/>
              </a:spcBef>
              <a:spcAft>
                <a:spcPts val="0"/>
              </a:spcAft>
              <a:buClr>
                <a:srgbClr val="000000"/>
              </a:buClr>
              <a:buSzPts val="1400"/>
              <a:buFont typeface="Arial"/>
              <a:buNone/>
            </a:pPr>
            <a:endParaRPr dirty="0"/>
          </a:p>
          <a:p>
            <a:pPr marL="457200" marR="0" lvl="0" indent="-228600" algn="l" rtl="0">
              <a:lnSpc>
                <a:spcPct val="100000"/>
              </a:lnSpc>
              <a:spcBef>
                <a:spcPts val="0"/>
              </a:spcBef>
              <a:spcAft>
                <a:spcPts val="0"/>
              </a:spcAft>
              <a:buClr>
                <a:srgbClr val="000000"/>
              </a:buClr>
              <a:buSzPts val="1400"/>
              <a:buFont typeface="Arial"/>
              <a:buNone/>
            </a:pPr>
            <a:r>
              <a:rPr lang="en-AU" dirty="0">
                <a:latin typeface="Arial"/>
                <a:ea typeface="Arial"/>
                <a:cs typeface="Arial"/>
                <a:sym typeface="Arial"/>
              </a:rPr>
              <a:t>Great leaders take people out of their comfort zone and overcome their fear of stretching beyond what they think they can do. You do that by ‘seeing’ the potential in people that they can’t see themselves. Walt Disney was great at doing this </a:t>
            </a:r>
            <a:endParaRPr dirty="0"/>
          </a:p>
          <a:p>
            <a:pPr marL="457200" marR="0" lvl="0" indent="-228600" algn="l" rtl="0">
              <a:lnSpc>
                <a:spcPct val="100000"/>
              </a:lnSpc>
              <a:spcBef>
                <a:spcPts val="0"/>
              </a:spcBef>
              <a:spcAft>
                <a:spcPts val="0"/>
              </a:spcAft>
              <a:buClr>
                <a:srgbClr val="000000"/>
              </a:buClr>
              <a:buSzPts val="1400"/>
              <a:buFont typeface="Arial"/>
              <a:buNone/>
            </a:pPr>
            <a:endParaRPr dirty="0">
              <a:latin typeface="Arial"/>
              <a:ea typeface="Arial"/>
              <a:cs typeface="Arial"/>
              <a:sym typeface="Arial"/>
            </a:endParaRPr>
          </a:p>
          <a:p>
            <a:pPr marL="457200" marR="0" lvl="0" indent="-228600" algn="l" rtl="0">
              <a:lnSpc>
                <a:spcPct val="100000"/>
              </a:lnSpc>
              <a:spcBef>
                <a:spcPts val="0"/>
              </a:spcBef>
              <a:spcAft>
                <a:spcPts val="0"/>
              </a:spcAft>
              <a:buClr>
                <a:srgbClr val="000000"/>
              </a:buClr>
              <a:buSzPts val="1400"/>
              <a:buFont typeface="Arial"/>
              <a:buNone/>
            </a:pPr>
            <a:r>
              <a:rPr lang="en-AU" i="1" dirty="0">
                <a:latin typeface="Arial"/>
                <a:ea typeface="Arial"/>
                <a:cs typeface="Arial"/>
                <a:sym typeface="Arial"/>
              </a:rPr>
              <a:t>“Come to the edge”, he said.</a:t>
            </a:r>
            <a:endParaRPr dirty="0"/>
          </a:p>
          <a:p>
            <a:pPr marL="457200" marR="0" lvl="0" indent="-228600" algn="l" rtl="0">
              <a:lnSpc>
                <a:spcPct val="100000"/>
              </a:lnSpc>
              <a:spcBef>
                <a:spcPts val="0"/>
              </a:spcBef>
              <a:spcAft>
                <a:spcPts val="0"/>
              </a:spcAft>
              <a:buClr>
                <a:srgbClr val="000000"/>
              </a:buClr>
              <a:buSzPts val="1400"/>
              <a:buFont typeface="Arial"/>
              <a:buNone/>
            </a:pPr>
            <a:r>
              <a:rPr lang="en-AU" i="1" dirty="0">
                <a:latin typeface="Arial"/>
                <a:ea typeface="Arial"/>
                <a:cs typeface="Arial"/>
                <a:sym typeface="Arial"/>
              </a:rPr>
              <a:t>They said, “We are afraid.”</a:t>
            </a:r>
            <a:endParaRPr dirty="0"/>
          </a:p>
          <a:p>
            <a:pPr marL="457200" marR="0" lvl="0" indent="-228600" algn="l" rtl="0">
              <a:lnSpc>
                <a:spcPct val="100000"/>
              </a:lnSpc>
              <a:spcBef>
                <a:spcPts val="0"/>
              </a:spcBef>
              <a:spcAft>
                <a:spcPts val="0"/>
              </a:spcAft>
              <a:buClr>
                <a:srgbClr val="000000"/>
              </a:buClr>
              <a:buSzPts val="1400"/>
              <a:buFont typeface="Arial"/>
              <a:buNone/>
            </a:pPr>
            <a:r>
              <a:rPr lang="en-AU" i="1" dirty="0">
                <a:latin typeface="Arial"/>
                <a:ea typeface="Arial"/>
                <a:cs typeface="Arial"/>
                <a:sym typeface="Arial"/>
              </a:rPr>
              <a:t>“Come to the edge”, he said.</a:t>
            </a:r>
            <a:endParaRPr dirty="0"/>
          </a:p>
          <a:p>
            <a:pPr marL="457200" marR="0" lvl="0" indent="-228600" algn="l" rtl="0">
              <a:lnSpc>
                <a:spcPct val="100000"/>
              </a:lnSpc>
              <a:spcBef>
                <a:spcPts val="0"/>
              </a:spcBef>
              <a:spcAft>
                <a:spcPts val="0"/>
              </a:spcAft>
              <a:buClr>
                <a:srgbClr val="000000"/>
              </a:buClr>
              <a:buSzPts val="1400"/>
              <a:buFont typeface="Arial"/>
              <a:buNone/>
            </a:pPr>
            <a:r>
              <a:rPr lang="en-AU" i="1" dirty="0">
                <a:latin typeface="Arial"/>
                <a:ea typeface="Arial"/>
                <a:cs typeface="Arial"/>
                <a:sym typeface="Arial"/>
              </a:rPr>
              <a:t>They came.</a:t>
            </a:r>
            <a:endParaRPr dirty="0"/>
          </a:p>
          <a:p>
            <a:pPr marL="457200" marR="0" lvl="0" indent="-228600" algn="l" rtl="0">
              <a:lnSpc>
                <a:spcPct val="100000"/>
              </a:lnSpc>
              <a:spcBef>
                <a:spcPts val="0"/>
              </a:spcBef>
              <a:spcAft>
                <a:spcPts val="0"/>
              </a:spcAft>
              <a:buClr>
                <a:srgbClr val="000000"/>
              </a:buClr>
              <a:buSzPts val="1400"/>
              <a:buFont typeface="Arial"/>
              <a:buNone/>
            </a:pPr>
            <a:r>
              <a:rPr lang="en-AU" i="1" dirty="0">
                <a:latin typeface="Arial"/>
                <a:ea typeface="Arial"/>
                <a:cs typeface="Arial"/>
                <a:sym typeface="Arial"/>
              </a:rPr>
              <a:t>He pushed them.</a:t>
            </a:r>
            <a:endParaRPr dirty="0"/>
          </a:p>
          <a:p>
            <a:pPr marL="457200" marR="0" lvl="0" indent="-228600" algn="l" rtl="0">
              <a:lnSpc>
                <a:spcPct val="100000"/>
              </a:lnSpc>
              <a:spcBef>
                <a:spcPts val="0"/>
              </a:spcBef>
              <a:spcAft>
                <a:spcPts val="0"/>
              </a:spcAft>
              <a:buClr>
                <a:srgbClr val="000000"/>
              </a:buClr>
              <a:buSzPts val="1400"/>
              <a:buFont typeface="Arial"/>
              <a:buNone/>
            </a:pPr>
            <a:r>
              <a:rPr lang="en-AU" i="1" dirty="0">
                <a:latin typeface="Arial"/>
                <a:ea typeface="Arial"/>
                <a:cs typeface="Arial"/>
                <a:sym typeface="Arial"/>
              </a:rPr>
              <a:t>And they flew.</a:t>
            </a:r>
            <a:endParaRPr dirty="0"/>
          </a:p>
          <a:p>
            <a:pPr marL="457200" marR="0" lvl="0" indent="-228600" algn="l" rtl="0">
              <a:lnSpc>
                <a:spcPct val="100000"/>
              </a:lnSpc>
              <a:spcBef>
                <a:spcPts val="0"/>
              </a:spcBef>
              <a:spcAft>
                <a:spcPts val="0"/>
              </a:spcAft>
              <a:buClr>
                <a:srgbClr val="000000"/>
              </a:buClr>
              <a:buSzPts val="1400"/>
              <a:buFont typeface="Arial"/>
              <a:buNone/>
            </a:pPr>
            <a:r>
              <a:rPr lang="en-AU" b="1" dirty="0">
                <a:latin typeface="Arial"/>
                <a:ea typeface="Arial"/>
                <a:cs typeface="Arial"/>
                <a:sym typeface="Arial"/>
              </a:rPr>
              <a:t>- Christopher Logue</a:t>
            </a:r>
            <a:endParaRPr dirty="0"/>
          </a:p>
        </p:txBody>
      </p:sp>
      <p:sp>
        <p:nvSpPr>
          <p:cNvPr id="247" name="Google Shape;247;p6: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Business Agility</a:t>
            </a:r>
            <a:endParaRPr/>
          </a:p>
        </p:txBody>
      </p:sp>
      <p:sp>
        <p:nvSpPr>
          <p:cNvPr id="248" name="Google Shape;248;p6: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7: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6" name="Google Shape;286;p7:notes"/>
          <p:cNvSpPr txBox="1">
            <a:spLocks noGrp="1"/>
          </p:cNvSpPr>
          <p:nvPr>
            <p:ph type="body" idx="1"/>
          </p:nvPr>
        </p:nvSpPr>
        <p:spPr>
          <a:xfrm>
            <a:off x="122238" y="4237037"/>
            <a:ext cx="6781799" cy="4446611"/>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AU" sz="1000" b="1" dirty="0"/>
              <a:t>Leadership Competencies and Change </a:t>
            </a:r>
            <a:r>
              <a:rPr lang="en-AU" sz="1000" dirty="0"/>
              <a:t>The growing need for change leadership in organisations is widely acknowledged as some estimates are as high as 70% of all large scale change initiatives fail to meet the objectives delineated at the beginning of the process.  The research and literature on change indicates that a primary reason for the success or failure of a change initiative hinges on the skills and knowledge of the individuals responsible for leading the change.  In light of this, one obvious question arises:  </a:t>
            </a:r>
            <a:r>
              <a:rPr lang="en-AU" sz="1000" i="1" dirty="0"/>
              <a:t>What leadership </a:t>
            </a:r>
            <a:r>
              <a:rPr lang="en-AU" sz="1000" i="1" dirty="0" err="1"/>
              <a:t>behaviors</a:t>
            </a:r>
            <a:r>
              <a:rPr lang="en-AU" sz="1000" i="1" dirty="0"/>
              <a:t> or competencies are most strongly associated with effectively leading or overseeing change initiatives? </a:t>
            </a:r>
            <a:endParaRPr sz="1000" dirty="0"/>
          </a:p>
          <a:p>
            <a:pPr marL="457200" marR="0" lvl="0" indent="-228600" algn="l" rtl="0">
              <a:lnSpc>
                <a:spcPct val="100000"/>
              </a:lnSpc>
              <a:spcBef>
                <a:spcPts val="0"/>
              </a:spcBef>
              <a:spcAft>
                <a:spcPts val="0"/>
              </a:spcAft>
              <a:buClr>
                <a:srgbClr val="000000"/>
              </a:buClr>
              <a:buSzPts val="1400"/>
              <a:buFont typeface="Arial"/>
              <a:buNone/>
            </a:pPr>
            <a:r>
              <a:rPr lang="en-AU" sz="1000" dirty="0"/>
              <a:t>In my opinion there are six competency areas that enhance the capacity of a leader to coordinate and drive organisational change: </a:t>
            </a:r>
            <a:r>
              <a:rPr lang="en-AU" sz="1000" i="1" dirty="0"/>
              <a:t>Systems Thinking, Strategic Savvy, Organizational Agility, Capacity Building, Creative Communication, and Courage.</a:t>
            </a:r>
            <a:r>
              <a:rPr lang="en-AU" sz="1000" dirty="0"/>
              <a:t> I am going to introduce the first three in this blog entry and will follow up with an overview of the other three next week.  It is important to note that these competencies are intended to correspond most directly with individuals that are in a mid-level leader role, within medium to large organisations, and with responsibility for overseeing or leading the actual change initiative.</a:t>
            </a:r>
            <a:endParaRPr dirty="0"/>
          </a:p>
          <a:p>
            <a:pPr marL="457200" marR="0" lvl="0" indent="-228600" algn="l" rtl="0">
              <a:lnSpc>
                <a:spcPct val="100000"/>
              </a:lnSpc>
              <a:spcBef>
                <a:spcPts val="0"/>
              </a:spcBef>
              <a:spcAft>
                <a:spcPts val="0"/>
              </a:spcAft>
              <a:buClr>
                <a:srgbClr val="000000"/>
              </a:buClr>
              <a:buSzPts val="1400"/>
              <a:buFont typeface="Arial"/>
              <a:buNone/>
            </a:pPr>
            <a:r>
              <a:rPr lang="en-AU" sz="1000" b="1" dirty="0"/>
              <a:t>Systems Thinking </a:t>
            </a:r>
            <a:r>
              <a:rPr lang="en-AU" sz="1000" dirty="0"/>
              <a:t>This is an advance understanding of how an organisation is in fact an interrelated set of relationships, processes, strategies, and cultural influences.  It is the ability to see the broader context of the organisation and sensitivity to how the different elements are apt to influence and interact with each other when a significant change is introduced into the system.  And while it is impossible for anyone to predict exactly all the ripple effects of change in a system – the leader with the capacity for thinking systemically will accurately anticipate enough of the ripples to make a significant difference.</a:t>
            </a:r>
            <a:endParaRPr dirty="0"/>
          </a:p>
          <a:p>
            <a:pPr marL="457200" marR="0" lvl="0" indent="-228600" algn="l" rtl="0">
              <a:lnSpc>
                <a:spcPct val="100000"/>
              </a:lnSpc>
              <a:spcBef>
                <a:spcPts val="0"/>
              </a:spcBef>
              <a:spcAft>
                <a:spcPts val="0"/>
              </a:spcAft>
              <a:buClr>
                <a:srgbClr val="000000"/>
              </a:buClr>
              <a:buSzPts val="1400"/>
              <a:buFont typeface="Arial"/>
              <a:buNone/>
            </a:pPr>
            <a:r>
              <a:rPr lang="en-AU" sz="1000" b="1" dirty="0"/>
              <a:t>Strategic Savvy and Change Savvy </a:t>
            </a:r>
            <a:r>
              <a:rPr lang="en-AU" sz="1000" dirty="0"/>
              <a:t>This is basically an advanced knowledge of the factors that are most critical to the success of an organisational change initiative.   And it isn’t just the knowledge of these factors — it is the ability to use them in support of the change process.   In essence, it is the understanding and wherewithal to develop and oversee a coherent change strategy.  It is an appreciation for factors such as change sponsorship, communication strategies, and success metrics.  And of course it isn’t just an understanding of the factors – it is the ability and willingness to leverage the factors to drive change.</a:t>
            </a:r>
            <a:endParaRPr dirty="0"/>
          </a:p>
          <a:p>
            <a:pPr marL="457200" marR="0" lvl="0" indent="-228600" algn="l" rtl="0">
              <a:lnSpc>
                <a:spcPct val="100000"/>
              </a:lnSpc>
              <a:spcBef>
                <a:spcPts val="0"/>
              </a:spcBef>
              <a:spcAft>
                <a:spcPts val="0"/>
              </a:spcAft>
              <a:buClr>
                <a:srgbClr val="000000"/>
              </a:buClr>
              <a:buSzPts val="1400"/>
              <a:buFont typeface="Arial"/>
              <a:buNone/>
            </a:pPr>
            <a:r>
              <a:rPr lang="en-AU" sz="1000" b="1" dirty="0"/>
              <a:t>Organizational Agility</a:t>
            </a:r>
            <a:endParaRPr dirty="0"/>
          </a:p>
          <a:p>
            <a:pPr marL="457200" marR="0" lvl="0" indent="-228600" algn="l" rtl="0">
              <a:lnSpc>
                <a:spcPct val="100000"/>
              </a:lnSpc>
              <a:spcBef>
                <a:spcPts val="0"/>
              </a:spcBef>
              <a:spcAft>
                <a:spcPts val="0"/>
              </a:spcAft>
              <a:buClr>
                <a:srgbClr val="000000"/>
              </a:buClr>
              <a:buSzPts val="1400"/>
              <a:buFont typeface="Arial"/>
              <a:buNone/>
            </a:pPr>
            <a:r>
              <a:rPr lang="en-AU" sz="1000" dirty="0"/>
              <a:t>This is about knowing </a:t>
            </a:r>
            <a:r>
              <a:rPr lang="en-AU" sz="1000" u="sng" dirty="0"/>
              <a:t>who</a:t>
            </a:r>
            <a:r>
              <a:rPr lang="en-AU" sz="1000" dirty="0"/>
              <a:t> to get involved and knowing </a:t>
            </a:r>
            <a:r>
              <a:rPr lang="en-AU" sz="1000" u="sng" dirty="0"/>
              <a:t>how</a:t>
            </a:r>
            <a:r>
              <a:rPr lang="en-AU" sz="1000" dirty="0"/>
              <a:t> to get them involved in order effect positive organisational change.  It entails a finely honed understanding of the larger relationship network within an organisation — and the requisite skills to navigate, influence, and establish the involvement and/or support of key players pursuant to the change initiative. The person that is organisationally agile has solid interpersonal influence and, what might be referred to as, an advance level of applied emotional intelligence.</a:t>
            </a:r>
            <a:endParaRPr dirty="0"/>
          </a:p>
        </p:txBody>
      </p:sp>
      <p:sp>
        <p:nvSpPr>
          <p:cNvPr id="287" name="Google Shape;287;p7: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Business Agility</a:t>
            </a:r>
            <a:endParaRPr/>
          </a:p>
        </p:txBody>
      </p:sp>
      <p:sp>
        <p:nvSpPr>
          <p:cNvPr id="288" name="Google Shape;288;p7: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a:extLst>
            <a:ext uri="{FF2B5EF4-FFF2-40B4-BE49-F238E27FC236}">
              <a16:creationId xmlns:a16="http://schemas.microsoft.com/office/drawing/2014/main" id="{8CDC1F39-726A-7FDD-0C58-1375CD945A0C}"/>
            </a:ext>
          </a:extLst>
        </p:cNvPr>
        <p:cNvGrpSpPr/>
        <p:nvPr/>
      </p:nvGrpSpPr>
      <p:grpSpPr>
        <a:xfrm>
          <a:off x="0" y="0"/>
          <a:ext cx="0" cy="0"/>
          <a:chOff x="0" y="0"/>
          <a:chExt cx="0" cy="0"/>
        </a:xfrm>
      </p:grpSpPr>
      <p:sp>
        <p:nvSpPr>
          <p:cNvPr id="285" name="Google Shape;285;p7:notes">
            <a:extLst>
              <a:ext uri="{FF2B5EF4-FFF2-40B4-BE49-F238E27FC236}">
                <a16:creationId xmlns:a16="http://schemas.microsoft.com/office/drawing/2014/main" id="{78F1E470-39B1-CDCB-1B2F-EB5A4A6C88D4}"/>
              </a:ext>
            </a:extLst>
          </p:cNvPr>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6" name="Google Shape;286;p7:notes">
            <a:extLst>
              <a:ext uri="{FF2B5EF4-FFF2-40B4-BE49-F238E27FC236}">
                <a16:creationId xmlns:a16="http://schemas.microsoft.com/office/drawing/2014/main" id="{DCF91805-D706-F3CE-C9F3-42B74C907ACD}"/>
              </a:ext>
            </a:extLst>
          </p:cNvPr>
          <p:cNvSpPr txBox="1">
            <a:spLocks noGrp="1"/>
          </p:cNvSpPr>
          <p:nvPr>
            <p:ph type="body" idx="1"/>
          </p:nvPr>
        </p:nvSpPr>
        <p:spPr>
          <a:xfrm>
            <a:off x="122238" y="4237037"/>
            <a:ext cx="6781799" cy="4446611"/>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dirty="0"/>
          </a:p>
        </p:txBody>
      </p:sp>
      <p:sp>
        <p:nvSpPr>
          <p:cNvPr id="287" name="Google Shape;287;p7:notes">
            <a:extLst>
              <a:ext uri="{FF2B5EF4-FFF2-40B4-BE49-F238E27FC236}">
                <a16:creationId xmlns:a16="http://schemas.microsoft.com/office/drawing/2014/main" id="{28CCCBD0-4717-87E7-3859-4F832EAFDA9F}"/>
              </a:ext>
            </a:extLst>
          </p:cNvPr>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Business Agility</a:t>
            </a:r>
            <a:endParaRPr/>
          </a:p>
        </p:txBody>
      </p:sp>
      <p:sp>
        <p:nvSpPr>
          <p:cNvPr id="288" name="Google Shape;288;p7:notes">
            <a:extLst>
              <a:ext uri="{FF2B5EF4-FFF2-40B4-BE49-F238E27FC236}">
                <a16:creationId xmlns:a16="http://schemas.microsoft.com/office/drawing/2014/main" id="{CAF2EFA2-B000-30D0-5CDF-293A109B4620}"/>
              </a:ext>
            </a:extLst>
          </p:cNvPr>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extLst>
      <p:ext uri="{BB962C8B-B14F-4D97-AF65-F5344CB8AC3E}">
        <p14:creationId xmlns:p14="http://schemas.microsoft.com/office/powerpoint/2010/main" val="30585710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9: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00" name="Google Shape;300;p9: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p16: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6" name="Google Shape;366;p16: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AU" dirty="0"/>
              <a:t>, be they biological or human, </a:t>
            </a:r>
            <a:endParaRPr dirty="0"/>
          </a:p>
        </p:txBody>
      </p:sp>
      <p:sp>
        <p:nvSpPr>
          <p:cNvPr id="367" name="Google Shape;367;p16: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Business Agility</a:t>
            </a:r>
            <a:endParaRPr/>
          </a:p>
        </p:txBody>
      </p:sp>
      <p:sp>
        <p:nvSpPr>
          <p:cNvPr id="368" name="Google Shape;368;p16: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
        <p:cNvGrpSpPr/>
        <p:nvPr/>
      </p:nvGrpSpPr>
      <p:grpSpPr>
        <a:xfrm>
          <a:off x="0" y="0"/>
          <a:ext cx="0" cy="0"/>
          <a:chOff x="0" y="0"/>
          <a:chExt cx="0" cy="0"/>
        </a:xfrm>
      </p:grpSpPr>
      <p:sp>
        <p:nvSpPr>
          <p:cNvPr id="373" name="Google Shape;373;p17: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74" name="Google Shape;374;p17: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8"/>
        <p:cNvGrpSpPr/>
        <p:nvPr/>
      </p:nvGrpSpPr>
      <p:grpSpPr>
        <a:xfrm>
          <a:off x="0" y="0"/>
          <a:ext cx="0" cy="0"/>
          <a:chOff x="0" y="0"/>
          <a:chExt cx="0" cy="0"/>
        </a:xfrm>
      </p:grpSpPr>
      <p:sp>
        <p:nvSpPr>
          <p:cNvPr id="379" name="Google Shape;379;p18: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80" name="Google Shape;380;p18: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AU"/>
              <a:t> Identifying adaptive challenges is a challenge in itself</a:t>
            </a:r>
            <a:endParaRPr/>
          </a:p>
          <a:p>
            <a:pPr marL="457200" marR="0" lvl="0" indent="-228600" algn="l" rtl="0">
              <a:lnSpc>
                <a:spcPct val="100000"/>
              </a:lnSpc>
              <a:spcBef>
                <a:spcPts val="0"/>
              </a:spcBef>
              <a:spcAft>
                <a:spcPts val="0"/>
              </a:spcAft>
              <a:buClr>
                <a:srgbClr val="000000"/>
              </a:buClr>
              <a:buSzPts val="1400"/>
              <a:buFont typeface="Arial"/>
              <a:buNone/>
            </a:pPr>
            <a:endParaRPr/>
          </a:p>
        </p:txBody>
      </p:sp>
      <p:sp>
        <p:nvSpPr>
          <p:cNvPr id="381" name="Google Shape;381;p18:notes"/>
          <p:cNvSpPr txBox="1">
            <a:spLocks noGrp="1"/>
          </p:cNvSpPr>
          <p:nvPr>
            <p:ph type="sldNum" idx="12"/>
          </p:nvPr>
        </p:nvSpPr>
        <p:spPr>
          <a:xfrm>
            <a:off x="4023092" y="8917422"/>
            <a:ext cx="3077739" cy="469424"/>
          </a:xfrm>
          <a:prstGeom prst="rect">
            <a:avLst/>
          </a:prstGeom>
          <a:noFill/>
          <a:ln>
            <a:noFill/>
          </a:ln>
        </p:spPr>
        <p:txBody>
          <a:bodyPr spcFirstLastPara="1" wrap="square" lIns="94200" tIns="47100" rIns="94200" bIns="47100" anchor="b" anchorCtr="0">
            <a:noAutofit/>
          </a:bodyPr>
          <a:lstStyle/>
          <a:p>
            <a:pPr marL="0" lvl="0" indent="0" algn="l" rtl="0">
              <a:lnSpc>
                <a:spcPct val="100000"/>
              </a:lnSpc>
              <a:spcBef>
                <a:spcPts val="0"/>
              </a:spcBef>
              <a:spcAft>
                <a:spcPts val="0"/>
              </a:spcAft>
              <a:buNone/>
            </a:pPr>
            <a:fld id="{00000000-1234-1234-1234-123412341234}" type="slidenum">
              <a:rPr lang="en-AU"/>
              <a:t>20</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p12: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1" name="Google Shape;321;p12: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p13: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28" name="Google Shape;328;p13: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p20: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95" name="Google Shape;395;p20: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lvl="0" indent="-228600" algn="l" rtl="0">
              <a:lnSpc>
                <a:spcPct val="100000"/>
              </a:lnSpc>
              <a:spcBef>
                <a:spcPts val="0"/>
              </a:spcBef>
              <a:spcAft>
                <a:spcPts val="0"/>
              </a:spcAft>
              <a:buSzPts val="1400"/>
              <a:buFont typeface="Arial"/>
              <a:buNone/>
            </a:pPr>
            <a:endParaRPr b="0" dirty="0">
              <a:latin typeface="Arial"/>
              <a:ea typeface="Arial"/>
              <a:cs typeface="Arial"/>
              <a:sym typeface="Aria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8"/>
        <p:cNvGrpSpPr/>
        <p:nvPr/>
      </p:nvGrpSpPr>
      <p:grpSpPr>
        <a:xfrm>
          <a:off x="0" y="0"/>
          <a:ext cx="0" cy="0"/>
          <a:chOff x="0" y="0"/>
          <a:chExt cx="0" cy="0"/>
        </a:xfrm>
      </p:grpSpPr>
      <p:sp>
        <p:nvSpPr>
          <p:cNvPr id="529" name="Google Shape;529;p29: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30" name="Google Shape;530;p29: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a:p>
        </p:txBody>
      </p:sp>
      <p:sp>
        <p:nvSpPr>
          <p:cNvPr id="531" name="Google Shape;531;p29: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Adaptive Leadership</a:t>
            </a:r>
            <a:endParaRPr/>
          </a:p>
        </p:txBody>
      </p:sp>
      <p:sp>
        <p:nvSpPr>
          <p:cNvPr id="532" name="Google Shape;532;p29: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1013" y="1279525"/>
            <a:ext cx="6138862" cy="3454400"/>
          </a:xfrm>
        </p:spPr>
      </p:sp>
      <p:sp>
        <p:nvSpPr>
          <p:cNvPr id="3" name="Notes Placeholder 2"/>
          <p:cNvSpPr>
            <a:spLocks noGrp="1"/>
          </p:cNvSpPr>
          <p:nvPr>
            <p:ph type="body" idx="1"/>
          </p:nvPr>
        </p:nvSpPr>
        <p:spPr/>
        <p:txBody>
          <a:bodyPr/>
          <a:lstStyle/>
          <a:p>
            <a:r>
              <a:rPr lang="en-US" dirty="0"/>
              <a:t>LO3.1.4</a:t>
            </a:r>
          </a:p>
        </p:txBody>
      </p:sp>
    </p:spTree>
    <p:extLst>
      <p:ext uri="{BB962C8B-B14F-4D97-AF65-F5344CB8AC3E}">
        <p14:creationId xmlns:p14="http://schemas.microsoft.com/office/powerpoint/2010/main" val="24072082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1"/>
        <p:cNvGrpSpPr/>
        <p:nvPr/>
      </p:nvGrpSpPr>
      <p:grpSpPr>
        <a:xfrm>
          <a:off x="0" y="0"/>
          <a:ext cx="0" cy="0"/>
          <a:chOff x="0" y="0"/>
          <a:chExt cx="0" cy="0"/>
        </a:xfrm>
      </p:grpSpPr>
      <p:sp>
        <p:nvSpPr>
          <p:cNvPr id="632" name="Google Shape;632;g85e632a49d_0_3: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3" name="Google Shape;633;g85e632a49d_0_3:notes"/>
          <p:cNvSpPr txBox="1">
            <a:spLocks noGrp="1"/>
          </p:cNvSpPr>
          <p:nvPr>
            <p:ph type="body" idx="1"/>
          </p:nvPr>
        </p:nvSpPr>
        <p:spPr>
          <a:xfrm>
            <a:off x="709930" y="4925408"/>
            <a:ext cx="5679300" cy="4029900"/>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634" name="Google Shape;634;g85e632a49d_0_3:notes"/>
          <p:cNvSpPr txBox="1">
            <a:spLocks noGrp="1"/>
          </p:cNvSpPr>
          <p:nvPr>
            <p:ph type="sldNum" idx="12"/>
          </p:nvPr>
        </p:nvSpPr>
        <p:spPr>
          <a:xfrm>
            <a:off x="4021295" y="9721108"/>
            <a:ext cx="3076500" cy="513600"/>
          </a:xfrm>
          <a:prstGeom prst="rect">
            <a:avLst/>
          </a:prstGeom>
        </p:spPr>
        <p:txBody>
          <a:bodyPr spcFirstLastPara="1" wrap="square" lIns="99075" tIns="49525" rIns="99075" bIns="49525" anchor="b" anchorCtr="0">
            <a:noAutofit/>
          </a:bodyPr>
          <a:lstStyle/>
          <a:p>
            <a:pPr marL="0" lvl="0" indent="0" algn="r" rtl="0">
              <a:spcBef>
                <a:spcPts val="0"/>
              </a:spcBef>
              <a:spcAft>
                <a:spcPts val="0"/>
              </a:spcAft>
              <a:buNone/>
            </a:pPr>
            <a:fld id="{00000000-1234-1234-1234-123412341234}" type="slidenum">
              <a:rPr lang="en-AU"/>
              <a:t>26</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8"/>
        <p:cNvGrpSpPr/>
        <p:nvPr/>
      </p:nvGrpSpPr>
      <p:grpSpPr>
        <a:xfrm>
          <a:off x="0" y="0"/>
          <a:ext cx="0" cy="0"/>
          <a:chOff x="0" y="0"/>
          <a:chExt cx="0" cy="0"/>
        </a:xfrm>
      </p:grpSpPr>
      <p:sp>
        <p:nvSpPr>
          <p:cNvPr id="639" name="Google Shape;639;p34: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640" name="Google Shape;640;p34: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23/03/2026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lang="en-GB" sz="3600" b="1" kern="1200" dirty="0">
                <a:solidFill>
                  <a:schemeClr val="tx2">
                    <a:lumMod val="75000"/>
                  </a:schemeClr>
                </a:solidFill>
                <a:latin typeface="+mj-lt"/>
                <a:ea typeface="+mj-ea"/>
                <a:cs typeface="+mj-cs"/>
              </a:defRPr>
            </a:lvl1pPr>
          </a:lstStyle>
          <a:p>
            <a:r>
              <a:rPr lang="en-US" dirty="0"/>
              <a:t>Click to edit Master title style</a:t>
            </a:r>
            <a:endParaRPr lang="en-GB" dirty="0"/>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23/03/2026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23/03/2026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rtl="0" eaLnBrk="0" fontAlgn="base" hangingPunct="0">
              <a:spcBef>
                <a:spcPct val="0"/>
              </a:spcBef>
              <a:spcAft>
                <a:spcPct val="0"/>
              </a:spcAft>
              <a:defRPr lang="en-GB" sz="3600" b="1" kern="1200" dirty="0">
                <a:solidFill>
                  <a:schemeClr val="tx2">
                    <a:lumMod val="75000"/>
                  </a:schemeClr>
                </a:solidFill>
                <a:latin typeface="+mj-lt"/>
                <a:ea typeface="+mj-ea"/>
                <a:cs typeface="+mj-cs"/>
              </a:defRPr>
            </a:lvl1pPr>
          </a:lstStyle>
          <a:p>
            <a:r>
              <a:rPr lang="en-US" dirty="0"/>
              <a:t>Click to edit Master title style</a:t>
            </a:r>
            <a:endParaRPr lang="en-GB" dirty="0"/>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23/03/2026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23/03/2026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23/03/2026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23/03/2026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23/03/2026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23/03/2026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23/03/2026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23/03/2026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Section Header">
  <p:cSld name="1_Section Header">
    <p:bg>
      <p:bgPr>
        <a:solidFill>
          <a:schemeClr val="lt2"/>
        </a:solidFill>
        <a:effectLst/>
      </p:bgPr>
    </p:bg>
    <p:spTree>
      <p:nvGrpSpPr>
        <p:cNvPr id="1" name="Shape 39"/>
        <p:cNvGrpSpPr/>
        <p:nvPr/>
      </p:nvGrpSpPr>
      <p:grpSpPr>
        <a:xfrm>
          <a:off x="0" y="0"/>
          <a:ext cx="0" cy="0"/>
          <a:chOff x="0" y="0"/>
          <a:chExt cx="0" cy="0"/>
        </a:xfrm>
      </p:grpSpPr>
      <p:sp>
        <p:nvSpPr>
          <p:cNvPr id="40" name="Google Shape;40;p52"/>
          <p:cNvSpPr txBox="1">
            <a:spLocks noGrp="1"/>
          </p:cNvSpPr>
          <p:nvPr>
            <p:ph type="ctrTitle"/>
          </p:nvPr>
        </p:nvSpPr>
        <p:spPr>
          <a:xfrm>
            <a:off x="1" y="3214800"/>
            <a:ext cx="12193201" cy="784800"/>
          </a:xfrm>
          <a:prstGeom prst="rect">
            <a:avLst/>
          </a:prstGeom>
          <a:noFill/>
          <a:ln>
            <a:noFill/>
          </a:ln>
        </p:spPr>
        <p:txBody>
          <a:bodyPr spcFirstLastPara="1" wrap="square" lIns="91425" tIns="45700" rIns="91425" bIns="45700" anchor="t" anchorCtr="0">
            <a:noAutofit/>
          </a:bodyPr>
          <a:lstStyle>
            <a:lvl1pPr lvl="0" algn="ctr">
              <a:lnSpc>
                <a:spcPct val="90000"/>
              </a:lnSpc>
              <a:spcBef>
                <a:spcPts val="0"/>
              </a:spcBef>
              <a:spcAft>
                <a:spcPts val="0"/>
              </a:spcAft>
              <a:buClr>
                <a:schemeClr val="lt1"/>
              </a:buClr>
              <a:buSzPts val="7200"/>
              <a:buFont typeface="Play"/>
              <a:buNone/>
              <a:defRPr sz="5400">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52"/>
          <p:cNvSpPr txBox="1">
            <a:spLocks noGrp="1"/>
          </p:cNvSpPr>
          <p:nvPr>
            <p:ph type="subTitle" idx="1"/>
          </p:nvPr>
        </p:nvSpPr>
        <p:spPr>
          <a:xfrm>
            <a:off x="1126800" y="4294801"/>
            <a:ext cx="9939600" cy="381859"/>
          </a:xfrm>
          <a:prstGeom prst="rect">
            <a:avLst/>
          </a:prstGeom>
          <a:noFill/>
          <a:ln>
            <a:noFill/>
          </a:ln>
        </p:spPr>
        <p:txBody>
          <a:bodyPr spcFirstLastPara="1" wrap="square" lIns="91425" tIns="45700" rIns="91425" bIns="45700" anchor="t" anchorCtr="0">
            <a:spAutoFit/>
          </a:bodyPr>
          <a:lstStyle>
            <a:lvl1pPr lvl="0" algn="l">
              <a:lnSpc>
                <a:spcPct val="90000"/>
              </a:lnSpc>
              <a:spcBef>
                <a:spcPts val="750"/>
              </a:spcBef>
              <a:spcAft>
                <a:spcPts val="0"/>
              </a:spcAft>
              <a:buClr>
                <a:schemeClr val="lt1"/>
              </a:buClr>
              <a:buSzPts val="1800"/>
              <a:buFont typeface="Arial"/>
              <a:buChar char="•"/>
              <a:defRPr sz="1350" b="0">
                <a:solidFill>
                  <a:schemeClr val="lt1"/>
                </a:solidFill>
                <a:latin typeface="Arial"/>
                <a:ea typeface="Arial"/>
                <a:cs typeface="Arial"/>
                <a:sym typeface="Arial"/>
              </a:defRPr>
            </a:lvl1pPr>
            <a:lvl2pPr lvl="1" algn="ctr">
              <a:lnSpc>
                <a:spcPct val="90000"/>
              </a:lnSpc>
              <a:spcBef>
                <a:spcPts val="375"/>
              </a:spcBef>
              <a:spcAft>
                <a:spcPts val="0"/>
              </a:spcAft>
              <a:buClr>
                <a:schemeClr val="dk1"/>
              </a:buClr>
              <a:buSzPts val="2000"/>
              <a:buNone/>
              <a:defRPr sz="1500"/>
            </a:lvl2pPr>
            <a:lvl3pPr lvl="2" algn="ctr">
              <a:lnSpc>
                <a:spcPct val="90000"/>
              </a:lnSpc>
              <a:spcBef>
                <a:spcPts val="375"/>
              </a:spcBef>
              <a:spcAft>
                <a:spcPts val="0"/>
              </a:spcAft>
              <a:buClr>
                <a:schemeClr val="dk1"/>
              </a:buClr>
              <a:buSzPts val="1800"/>
              <a:buNone/>
              <a:defRPr sz="1350"/>
            </a:lvl3pPr>
            <a:lvl4pPr lvl="3" algn="ctr">
              <a:lnSpc>
                <a:spcPct val="90000"/>
              </a:lnSpc>
              <a:spcBef>
                <a:spcPts val="375"/>
              </a:spcBef>
              <a:spcAft>
                <a:spcPts val="0"/>
              </a:spcAft>
              <a:buClr>
                <a:schemeClr val="dk1"/>
              </a:buClr>
              <a:buSzPts val="1600"/>
              <a:buNone/>
              <a:defRPr sz="1200"/>
            </a:lvl4pPr>
            <a:lvl5pPr lvl="4" algn="ctr">
              <a:lnSpc>
                <a:spcPct val="90000"/>
              </a:lnSpc>
              <a:spcBef>
                <a:spcPts val="375"/>
              </a:spcBef>
              <a:spcAft>
                <a:spcPts val="0"/>
              </a:spcAft>
              <a:buClr>
                <a:schemeClr val="dk1"/>
              </a:buClr>
              <a:buSzPts val="1600"/>
              <a:buNone/>
              <a:defRPr sz="1200"/>
            </a:lvl5pPr>
            <a:lvl6pPr lvl="5" algn="ctr">
              <a:lnSpc>
                <a:spcPct val="90000"/>
              </a:lnSpc>
              <a:spcBef>
                <a:spcPts val="375"/>
              </a:spcBef>
              <a:spcAft>
                <a:spcPts val="0"/>
              </a:spcAft>
              <a:buClr>
                <a:schemeClr val="dk1"/>
              </a:buClr>
              <a:buSzPts val="1600"/>
              <a:buNone/>
              <a:defRPr sz="1200"/>
            </a:lvl6pPr>
            <a:lvl7pPr lvl="6" algn="ctr">
              <a:lnSpc>
                <a:spcPct val="90000"/>
              </a:lnSpc>
              <a:spcBef>
                <a:spcPts val="375"/>
              </a:spcBef>
              <a:spcAft>
                <a:spcPts val="0"/>
              </a:spcAft>
              <a:buClr>
                <a:schemeClr val="dk1"/>
              </a:buClr>
              <a:buSzPts val="1600"/>
              <a:buNone/>
              <a:defRPr sz="1200"/>
            </a:lvl7pPr>
            <a:lvl8pPr lvl="7" algn="ctr">
              <a:lnSpc>
                <a:spcPct val="90000"/>
              </a:lnSpc>
              <a:spcBef>
                <a:spcPts val="375"/>
              </a:spcBef>
              <a:spcAft>
                <a:spcPts val="0"/>
              </a:spcAft>
              <a:buClr>
                <a:schemeClr val="dk1"/>
              </a:buClr>
              <a:buSzPts val="1600"/>
              <a:buNone/>
              <a:defRPr sz="1200"/>
            </a:lvl8pPr>
            <a:lvl9pPr lvl="8" algn="ctr">
              <a:lnSpc>
                <a:spcPct val="90000"/>
              </a:lnSpc>
              <a:spcBef>
                <a:spcPts val="375"/>
              </a:spcBef>
              <a:spcAft>
                <a:spcPts val="0"/>
              </a:spcAft>
              <a:buClr>
                <a:schemeClr val="dk1"/>
              </a:buClr>
              <a:buSzPts val="1600"/>
              <a:buNone/>
              <a:defRPr sz="1200"/>
            </a:lvl9pPr>
          </a:lstStyle>
          <a:p>
            <a:endParaRPr/>
          </a:p>
        </p:txBody>
      </p:sp>
    </p:spTree>
    <p:extLst>
      <p:ext uri="{BB962C8B-B14F-4D97-AF65-F5344CB8AC3E}">
        <p14:creationId xmlns:p14="http://schemas.microsoft.com/office/powerpoint/2010/main" val="12713979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23/03/2026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hbr.org/2014/09/a-framework-for-understanding-vuca"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innovation-pedagogique.fr/article7320.html" TargetMode="External"/><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www.forbes.com/sites/travisbradberry/2012/11/09/leadership-2-0-are-you-an-adaptive-leader/"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11424" y="443711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9 - VUCA Analysis </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p:nvPr>
        </p:nvSpPr>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1"/>
          </p:nvPr>
        </p:nvSpPr>
        <p:spPr>
          <a:prstGeom prst="rect">
            <a:avLst/>
          </a:prstGeom>
        </p:spPr>
        <p:txBody>
          <a:bodyPr/>
          <a:lstStyle/>
          <a:p>
            <a:pPr algn="just"/>
            <a:r>
              <a:rPr lang="en-GB" sz="2400" dirty="0"/>
              <a:t>To understand and appreciate the role of uncertainty and rapid environmental changes in International Business</a:t>
            </a:r>
          </a:p>
          <a:p>
            <a:pPr algn="just"/>
            <a:r>
              <a:rPr lang="en-GB" sz="2400" dirty="0"/>
              <a:t>Effectively use the VUCA and </a:t>
            </a:r>
            <a:r>
              <a:rPr lang="en-GB" sz="2400" dirty="0" err="1"/>
              <a:t>Cynefin</a:t>
            </a:r>
            <a:r>
              <a:rPr lang="en-GB" sz="2400" dirty="0"/>
              <a:t> frameworks to better understand the uncertainties facing IB and potential responses </a:t>
            </a:r>
          </a:p>
          <a:p>
            <a:pPr algn="just"/>
            <a:r>
              <a:rPr lang="en-GB" sz="2400" dirty="0"/>
              <a:t>To better understand and appreciate the role of adaptive leadership in uncertain environments</a:t>
            </a:r>
          </a:p>
          <a:p>
            <a:pPr algn="just"/>
            <a:r>
              <a:rPr lang="en-GB" sz="2400" dirty="0"/>
              <a:t>Contrast adaptive leadership with traditional models of leadership and to understand the traits of an adaptive leader</a:t>
            </a:r>
          </a:p>
          <a:p>
            <a:pPr algn="just"/>
            <a:r>
              <a:rPr lang="en-GB" sz="2400" dirty="0"/>
              <a:t>Contrast between adaptive and technical challenges and understand how to tailor your response accordingly</a:t>
            </a:r>
          </a:p>
          <a:p>
            <a:pPr algn="just"/>
            <a:endParaRPr lang="en-US" sz="2400" dirty="0"/>
          </a:p>
          <a:p>
            <a:endParaRPr lang="en-GB" sz="2400" dirty="0"/>
          </a:p>
          <a:p>
            <a:pPr marL="0" indent="0" eaLnBrk="1" hangingPunct="1">
              <a:buNone/>
              <a:defRPr/>
            </a:pPr>
            <a:endParaRPr lang="en-GB" altLang="en-US" sz="2000" dirty="0"/>
          </a:p>
        </p:txBody>
      </p:sp>
      <p:sp>
        <p:nvSpPr>
          <p:cNvPr id="4" name="Footer Placeholder 1">
            <a:extLst>
              <a:ext uri="{FF2B5EF4-FFF2-40B4-BE49-F238E27FC236}">
                <a16:creationId xmlns:a16="http://schemas.microsoft.com/office/drawing/2014/main" id="{0E10DDE2-39CE-6BFD-EE80-2EEE7FAFFB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p:nvPr>
        </p:nvSpPr>
        <p:spPr/>
        <p:txBody>
          <a:bodyPr/>
          <a:lstStyle/>
          <a:p>
            <a:pPr eaLnBrk="1" hangingPunct="1"/>
            <a:r>
              <a:rPr lang="en-GB" altLang="en-US" sz="3600" b="1" dirty="0">
                <a:solidFill>
                  <a:schemeClr val="tx2">
                    <a:lumMod val="75000"/>
                  </a:schemeClr>
                </a:solidFill>
              </a:rPr>
              <a:t>VUCA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1"/>
          </p:nvPr>
        </p:nvSpPr>
        <p:spPr>
          <a:prstGeom prst="rect">
            <a:avLst/>
          </a:prstGeom>
        </p:spPr>
        <p:txBody>
          <a:bodyPr/>
          <a:lstStyle/>
          <a:p>
            <a:pPr marL="0" indent="0" eaLnBrk="1" hangingPunct="1">
              <a:buNone/>
              <a:defRPr/>
            </a:pPr>
            <a:r>
              <a:rPr lang="en-GB" sz="2400" dirty="0"/>
              <a:t>It’s become a trendy managerial acronym: </a:t>
            </a:r>
            <a:r>
              <a:rPr lang="en-GB" sz="2400" dirty="0">
                <a:hlinkClick r:id="rId3"/>
              </a:rPr>
              <a:t>VUCA, short for </a:t>
            </a:r>
            <a:r>
              <a:rPr lang="en-GB" sz="2400" i="1" dirty="0">
                <a:hlinkClick r:id="rId3"/>
              </a:rPr>
              <a:t>volatility, uncertainty, complexity, and ambiguity</a:t>
            </a:r>
            <a:r>
              <a:rPr lang="en-GB" sz="2400" i="1" dirty="0"/>
              <a:t>,</a:t>
            </a:r>
            <a:r>
              <a:rPr lang="en-GB" sz="2400" dirty="0"/>
              <a:t> and a catchall for “Hey, it’s crazy out there!” It’s also misleading: VUCA conflates four distinct types of challenges that demand four distinct types of responses. That makes it difficult to know how to approach a challenging situation and easy to use VUCA as a crutch, a way to throw off the hard work of strategy and planning—after all, you can’t prepare for a VUCA world, right?</a:t>
            </a:r>
            <a:endParaRPr lang="en-GB" altLang="en-US" sz="2400" dirty="0"/>
          </a:p>
        </p:txBody>
      </p:sp>
      <p:sp>
        <p:nvSpPr>
          <p:cNvPr id="4" name="Footer Placeholder 1">
            <a:extLst>
              <a:ext uri="{FF2B5EF4-FFF2-40B4-BE49-F238E27FC236}">
                <a16:creationId xmlns:a16="http://schemas.microsoft.com/office/drawing/2014/main" id="{0E10DDE2-39CE-6BFD-EE80-2EEE7FAFFB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p:nvPr>
        </p:nvSpPr>
        <p:spPr/>
        <p:txBody>
          <a:bodyPr/>
          <a:lstStyle/>
          <a:p>
            <a:pPr eaLnBrk="1" hangingPunct="1"/>
            <a:r>
              <a:rPr lang="en-GB" altLang="en-US" sz="3600" b="1" dirty="0">
                <a:solidFill>
                  <a:schemeClr val="tx2">
                    <a:lumMod val="75000"/>
                  </a:schemeClr>
                </a:solidFill>
              </a:rPr>
              <a:t>VUCA Framework</a:t>
            </a:r>
          </a:p>
        </p:txBody>
      </p:sp>
      <p:sp>
        <p:nvSpPr>
          <p:cNvPr id="2" name="Footer Placeholder 1">
            <a:extLst>
              <a:ext uri="{FF2B5EF4-FFF2-40B4-BE49-F238E27FC236}">
                <a16:creationId xmlns:a16="http://schemas.microsoft.com/office/drawing/2014/main" id="{87228900-10D0-112D-6F44-DD6180A8F38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4" name="Picture 3">
            <a:extLst>
              <a:ext uri="{FF2B5EF4-FFF2-40B4-BE49-F238E27FC236}">
                <a16:creationId xmlns:a16="http://schemas.microsoft.com/office/drawing/2014/main" id="{C49DEF02-77B3-4B9A-82EB-6F77EC8C7C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02094" y="1206018"/>
            <a:ext cx="7387812" cy="4445964"/>
          </a:xfrm>
          <a:prstGeom prst="rect">
            <a:avLst/>
          </a:prstGeom>
        </p:spPr>
      </p:pic>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
          <p:cNvSpPr txBox="1"/>
          <p:nvPr/>
        </p:nvSpPr>
        <p:spPr>
          <a:xfrm>
            <a:off x="1559496" y="1293762"/>
            <a:ext cx="2267425" cy="3023874"/>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sz="2400" dirty="0">
                <a:latin typeface="+mn-lt"/>
                <a:cs typeface="+mn-cs"/>
                <a:sym typeface="Arial"/>
              </a:rPr>
              <a:t>“The average lifespan of an S&amp;P 500 company has decreased from: 67 years (1920’s) to 15 years (today).”</a:t>
            </a:r>
            <a:endParaRPr sz="2400" dirty="0">
              <a:latin typeface="+mn-lt"/>
              <a:cs typeface="+mn-cs"/>
            </a:endParaRPr>
          </a:p>
        </p:txBody>
      </p:sp>
      <p:sp>
        <p:nvSpPr>
          <p:cNvPr id="223" name="Google Shape;223;p3"/>
          <p:cNvSpPr/>
          <p:nvPr/>
        </p:nvSpPr>
        <p:spPr>
          <a:xfrm>
            <a:off x="6083796" y="991901"/>
            <a:ext cx="4536282" cy="3627596"/>
          </a:xfrm>
          <a:prstGeom prst="rect">
            <a:avLst/>
          </a:prstGeom>
          <a:solidFill>
            <a:schemeClr val="lt1"/>
          </a:solidFill>
          <a:ln>
            <a:noFill/>
          </a:ln>
          <a:effectLst>
            <a:outerShdw dist="38100" dir="5400000" algn="t" rotWithShape="0">
              <a:schemeClr val="dk2">
                <a:alpha val="20000"/>
              </a:schemeClr>
            </a:outerShdw>
          </a:effectLst>
        </p:spPr>
        <p:txBody>
          <a:bodyPr spcFirstLastPara="1" wrap="square" lIns="68569" tIns="34275" rIns="68569" bIns="34275" anchor="ctr" anchorCtr="0">
            <a:noAutofit/>
          </a:bodyPr>
          <a:lstStyle/>
          <a:p>
            <a:pPr algn="ctr">
              <a:lnSpc>
                <a:spcPct val="95000"/>
              </a:lnSpc>
              <a:spcBef>
                <a:spcPts val="0"/>
              </a:spcBef>
              <a:spcAft>
                <a:spcPts val="0"/>
              </a:spcAft>
            </a:pPr>
            <a:r>
              <a:rPr lang="en-AU" sz="2880" b="1" dirty="0">
                <a:solidFill>
                  <a:schemeClr val="dk1"/>
                </a:solidFill>
                <a:latin typeface="Arial"/>
                <a:ea typeface="Arial"/>
                <a:cs typeface="Arial"/>
                <a:sym typeface="Arial"/>
              </a:rPr>
              <a:t>V</a:t>
            </a:r>
            <a:r>
              <a:rPr lang="en-AU" sz="2880" b="1" dirty="0">
                <a:solidFill>
                  <a:srgbClr val="7F7F7F"/>
                </a:solidFill>
                <a:latin typeface="Arial"/>
                <a:ea typeface="Arial"/>
                <a:cs typeface="Arial"/>
                <a:sym typeface="Arial"/>
              </a:rPr>
              <a:t>olatility</a:t>
            </a:r>
            <a:endParaRPr dirty="0"/>
          </a:p>
          <a:p>
            <a:pPr algn="ctr">
              <a:lnSpc>
                <a:spcPct val="95000"/>
              </a:lnSpc>
              <a:spcBef>
                <a:spcPts val="0"/>
              </a:spcBef>
              <a:spcAft>
                <a:spcPts val="0"/>
              </a:spcAft>
            </a:pPr>
            <a:r>
              <a:rPr lang="en-AU" sz="2880" b="1" dirty="0">
                <a:solidFill>
                  <a:schemeClr val="dk1"/>
                </a:solidFill>
                <a:latin typeface="Arial"/>
                <a:ea typeface="Arial"/>
                <a:cs typeface="Arial"/>
                <a:sym typeface="Arial"/>
              </a:rPr>
              <a:t>U</a:t>
            </a:r>
            <a:r>
              <a:rPr lang="en-AU" sz="2880" b="1" dirty="0">
                <a:solidFill>
                  <a:srgbClr val="7F7F7F"/>
                </a:solidFill>
                <a:latin typeface="Arial"/>
                <a:ea typeface="Arial"/>
                <a:cs typeface="Arial"/>
                <a:sym typeface="Arial"/>
              </a:rPr>
              <a:t>ncertainty</a:t>
            </a:r>
            <a:endParaRPr dirty="0"/>
          </a:p>
          <a:p>
            <a:pPr algn="ctr">
              <a:lnSpc>
                <a:spcPct val="95000"/>
              </a:lnSpc>
              <a:spcBef>
                <a:spcPts val="0"/>
              </a:spcBef>
              <a:spcAft>
                <a:spcPts val="0"/>
              </a:spcAft>
            </a:pPr>
            <a:r>
              <a:rPr lang="en-AU" sz="10350" b="1" dirty="0">
                <a:solidFill>
                  <a:schemeClr val="dk1"/>
                </a:solidFill>
                <a:latin typeface="Arial"/>
                <a:ea typeface="Arial"/>
                <a:cs typeface="Arial"/>
                <a:sym typeface="Arial"/>
              </a:rPr>
              <a:t>VUCA</a:t>
            </a:r>
            <a:endParaRPr dirty="0"/>
          </a:p>
          <a:p>
            <a:pPr algn="ctr">
              <a:lnSpc>
                <a:spcPct val="95000"/>
              </a:lnSpc>
              <a:spcBef>
                <a:spcPts val="0"/>
              </a:spcBef>
              <a:spcAft>
                <a:spcPts val="0"/>
              </a:spcAft>
            </a:pPr>
            <a:r>
              <a:rPr lang="en-AU" sz="2880" b="1" dirty="0">
                <a:solidFill>
                  <a:schemeClr val="dk1"/>
                </a:solidFill>
                <a:latin typeface="Arial"/>
                <a:ea typeface="Arial"/>
                <a:cs typeface="Arial"/>
                <a:sym typeface="Arial"/>
              </a:rPr>
              <a:t>C</a:t>
            </a:r>
            <a:r>
              <a:rPr lang="en-AU" sz="2880" b="1" dirty="0">
                <a:solidFill>
                  <a:srgbClr val="7F7F7F"/>
                </a:solidFill>
                <a:latin typeface="Arial"/>
                <a:ea typeface="Arial"/>
                <a:cs typeface="Arial"/>
                <a:sym typeface="Arial"/>
              </a:rPr>
              <a:t>omplexity</a:t>
            </a:r>
            <a:endParaRPr dirty="0"/>
          </a:p>
          <a:p>
            <a:pPr algn="ctr">
              <a:lnSpc>
                <a:spcPct val="95000"/>
              </a:lnSpc>
              <a:spcBef>
                <a:spcPts val="0"/>
              </a:spcBef>
              <a:spcAft>
                <a:spcPts val="0"/>
              </a:spcAft>
            </a:pPr>
            <a:r>
              <a:rPr lang="en-AU" sz="2880" b="1" dirty="0">
                <a:solidFill>
                  <a:schemeClr val="dk1"/>
                </a:solidFill>
                <a:latin typeface="Arial"/>
                <a:ea typeface="Arial"/>
                <a:cs typeface="Arial"/>
                <a:sym typeface="Arial"/>
              </a:rPr>
              <a:t>A</a:t>
            </a:r>
            <a:r>
              <a:rPr lang="en-AU" sz="2880" b="1" dirty="0">
                <a:solidFill>
                  <a:srgbClr val="7F7F7F"/>
                </a:solidFill>
                <a:latin typeface="Arial"/>
                <a:ea typeface="Arial"/>
                <a:cs typeface="Arial"/>
                <a:sym typeface="Arial"/>
              </a:rPr>
              <a:t>mbiguity</a:t>
            </a:r>
            <a:endParaRPr dirty="0"/>
          </a:p>
        </p:txBody>
      </p:sp>
      <p:sp>
        <p:nvSpPr>
          <p:cNvPr id="224" name="Google Shape;224;p3"/>
          <p:cNvSpPr txBox="1">
            <a:spLocks noGrp="1"/>
          </p:cNvSpPr>
          <p:nvPr>
            <p:ph type="sldNum" idx="4294967295"/>
          </p:nvPr>
        </p:nvSpPr>
        <p:spPr>
          <a:xfrm>
            <a:off x="10189200" y="6382808"/>
            <a:ext cx="2743200" cy="365125"/>
          </a:xfrm>
          <a:prstGeom prst="rect">
            <a:avLst/>
          </a:prstGeom>
          <a:noFill/>
          <a:ln>
            <a:noFill/>
          </a:ln>
        </p:spPr>
        <p:txBody>
          <a:bodyPr spcFirstLastPara="1" vert="horz" wrap="square" lIns="91425" tIns="45700" rIns="91425" bIns="45700" numCol="1" anchor="ctr" anchorCtr="0" compatLnSpc="1">
            <a:prstTxWarp prst="textNoShape">
              <a:avLst/>
            </a:prstTxWarp>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9pPr>
          </a:lstStyle>
          <a:p>
            <a:fld id="{00000000-1234-1234-1234-123412341234}" type="slidenum">
              <a:rPr lang="en-AU" smtClean="0"/>
              <a:pPr/>
              <a:t>5</a:t>
            </a:fld>
            <a:endParaRPr sz="563">
              <a:solidFill>
                <a:schemeClr val="dk1"/>
              </a:solidFil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B4B1-D791-7C0D-A431-57B4C5778386}"/>
              </a:ext>
            </a:extLst>
          </p:cNvPr>
          <p:cNvSpPr>
            <a:spLocks noGrp="1"/>
          </p:cNvSpPr>
          <p:nvPr>
            <p:ph type="title"/>
          </p:nvPr>
        </p:nvSpPr>
        <p:spPr/>
        <p:txBody>
          <a:bodyPr/>
          <a:lstStyle/>
          <a:p>
            <a:r>
              <a:rPr lang="en-GB" sz="4400" b="1" dirty="0">
                <a:solidFill>
                  <a:schemeClr val="tx2">
                    <a:lumMod val="75000"/>
                  </a:schemeClr>
                </a:solidFill>
              </a:rPr>
              <a:t>Complex environments</a:t>
            </a:r>
            <a:endParaRPr lang="en-GB" dirty="0"/>
          </a:p>
        </p:txBody>
      </p:sp>
      <p:sp>
        <p:nvSpPr>
          <p:cNvPr id="3" name="Content Placeholder 2">
            <a:extLst>
              <a:ext uri="{FF2B5EF4-FFF2-40B4-BE49-F238E27FC236}">
                <a16:creationId xmlns:a16="http://schemas.microsoft.com/office/drawing/2014/main" id="{7C4110F2-B178-8AFE-4E1D-9D81D51ECEED}"/>
              </a:ext>
            </a:extLst>
          </p:cNvPr>
          <p:cNvSpPr>
            <a:spLocks noGrp="1"/>
          </p:cNvSpPr>
          <p:nvPr>
            <p:ph sz="half" idx="1"/>
          </p:nvPr>
        </p:nvSpPr>
        <p:spPr/>
        <p:txBody>
          <a:bodyPr/>
          <a:lstStyle/>
          <a:p>
            <a:r>
              <a:rPr lang="en-GB" sz="2400" dirty="0">
                <a:latin typeface="+mn-lt"/>
                <a:cs typeface="+mn-cs"/>
              </a:rPr>
              <a:t>Challenging environments influences attitudes to leadership</a:t>
            </a:r>
          </a:p>
          <a:p>
            <a:r>
              <a:rPr lang="en-GB" sz="2400" dirty="0">
                <a:latin typeface="+mn-lt"/>
                <a:cs typeface="+mn-cs"/>
              </a:rPr>
              <a:t>Leaders both mistrusted and seen as offering solutions</a:t>
            </a:r>
          </a:p>
          <a:p>
            <a:pPr lvl="1">
              <a:buFont typeface="Wingdings" panose="05000000000000000000" pitchFamily="2" charset="2"/>
              <a:buChar char="Ø"/>
            </a:pPr>
            <a:r>
              <a:rPr lang="en-GB" sz="2000" dirty="0">
                <a:latin typeface="+mn-lt"/>
                <a:cs typeface="+mn-cs"/>
              </a:rPr>
              <a:t>What are the key changes in your working environment in the last 5-10 years? </a:t>
            </a:r>
          </a:p>
          <a:p>
            <a:pPr lvl="1">
              <a:buFont typeface="Wingdings" panose="05000000000000000000" pitchFamily="2" charset="2"/>
              <a:buChar char="Ø"/>
            </a:pPr>
            <a:r>
              <a:rPr lang="en-GB" sz="2000" dirty="0">
                <a:latin typeface="+mn-lt"/>
                <a:cs typeface="+mn-cs"/>
              </a:rPr>
              <a:t>How do you think they have affected the practice of (effective) leadership?</a:t>
            </a:r>
          </a:p>
          <a:p>
            <a:endParaRPr lang="en-GB" dirty="0"/>
          </a:p>
        </p:txBody>
      </p:sp>
      <p:pic>
        <p:nvPicPr>
          <p:cNvPr id="7" name="Picture Placeholder 7">
            <a:extLst>
              <a:ext uri="{FF2B5EF4-FFF2-40B4-BE49-F238E27FC236}">
                <a16:creationId xmlns:a16="http://schemas.microsoft.com/office/drawing/2014/main" id="{6DCD98EC-44FA-421C-9CD4-B73CDECC9020}"/>
              </a:ext>
              <a:ext uri="{C183D7F6-B498-43B3-948B-1728B52AA6E4}">
                <adec:decorative xmlns:adec="http://schemas.microsoft.com/office/drawing/2017/decorative" val="1"/>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6782336" y="1417638"/>
            <a:ext cx="3850168" cy="3977295"/>
          </a:xfrm>
          <a:prstGeom prst="rect">
            <a:avLst/>
          </a:prstGeom>
        </p:spPr>
      </p:pic>
    </p:spTree>
    <p:extLst>
      <p:ext uri="{BB962C8B-B14F-4D97-AF65-F5344CB8AC3E}">
        <p14:creationId xmlns:p14="http://schemas.microsoft.com/office/powerpoint/2010/main" val="170842461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99655-3CA0-B110-15FA-F5CAEB26837B}"/>
              </a:ext>
            </a:extLst>
          </p:cNvPr>
          <p:cNvSpPr>
            <a:spLocks noGrp="1"/>
          </p:cNvSpPr>
          <p:nvPr>
            <p:ph type="title"/>
          </p:nvPr>
        </p:nvSpPr>
        <p:spPr/>
        <p:txBody>
          <a:bodyPr/>
          <a:lstStyle/>
          <a:p>
            <a:r>
              <a:rPr lang="en-AU" sz="4400" b="1" dirty="0" err="1">
                <a:solidFill>
                  <a:schemeClr val="tx2">
                    <a:lumMod val="75000"/>
                  </a:schemeClr>
                </a:solidFill>
              </a:rPr>
              <a:t>Cynefin</a:t>
            </a:r>
            <a:r>
              <a:rPr lang="en-AU" sz="4400" b="1" dirty="0">
                <a:solidFill>
                  <a:schemeClr val="tx2">
                    <a:lumMod val="75000"/>
                  </a:schemeClr>
                </a:solidFill>
              </a:rPr>
              <a:t> Framework</a:t>
            </a:r>
            <a:endParaRPr lang="en-GB" dirty="0"/>
          </a:p>
        </p:txBody>
      </p:sp>
      <p:sp>
        <p:nvSpPr>
          <p:cNvPr id="4" name="Content Placeholder 3">
            <a:extLst>
              <a:ext uri="{FF2B5EF4-FFF2-40B4-BE49-F238E27FC236}">
                <a16:creationId xmlns:a16="http://schemas.microsoft.com/office/drawing/2014/main" id="{5FD11099-C2E6-E276-8B42-4C42BBA17848}"/>
              </a:ext>
            </a:extLst>
          </p:cNvPr>
          <p:cNvSpPr>
            <a:spLocks noGrp="1"/>
          </p:cNvSpPr>
          <p:nvPr>
            <p:ph sz="half" idx="2"/>
          </p:nvPr>
        </p:nvSpPr>
        <p:spPr/>
        <p:txBody>
          <a:bodyPr/>
          <a:lstStyle/>
          <a:p>
            <a:pPr>
              <a:spcBef>
                <a:spcPts val="0"/>
              </a:spcBef>
              <a:spcAft>
                <a:spcPts val="0"/>
              </a:spcAft>
            </a:pPr>
            <a:r>
              <a:rPr lang="en-GB" sz="2800" dirty="0">
                <a:latin typeface="+mn-lt"/>
                <a:cs typeface="+mn-cs"/>
                <a:sym typeface="Arial"/>
              </a:rPr>
              <a:t>The dark domain in the centre is disorder</a:t>
            </a:r>
            <a:endParaRPr lang="en-GB" sz="2800" dirty="0">
              <a:latin typeface="+mn-lt"/>
              <a:cs typeface="+mn-cs"/>
            </a:endParaRPr>
          </a:p>
          <a:p>
            <a:pPr>
              <a:spcBef>
                <a:spcPts val="0"/>
              </a:spcBef>
              <a:spcAft>
                <a:spcPts val="0"/>
              </a:spcAft>
            </a:pPr>
            <a:endParaRPr lang="en-GB" sz="2800" dirty="0">
              <a:latin typeface="+mn-lt"/>
              <a:cs typeface="+mn-cs"/>
              <a:sym typeface="Arial"/>
            </a:endParaRPr>
          </a:p>
          <a:p>
            <a:pPr>
              <a:spcBef>
                <a:spcPts val="0"/>
              </a:spcBef>
              <a:spcAft>
                <a:spcPts val="0"/>
              </a:spcAft>
            </a:pPr>
            <a:r>
              <a:rPr lang="en-GB" sz="2800" dirty="0">
                <a:latin typeface="+mn-lt"/>
                <a:cs typeface="+mn-cs"/>
                <a:sym typeface="Arial"/>
              </a:rPr>
              <a:t>“Obvious” is sometimes labelled “Simple”</a:t>
            </a:r>
            <a:endParaRPr lang="en-GB" sz="2800" dirty="0">
              <a:latin typeface="+mn-lt"/>
              <a:cs typeface="+mn-cs"/>
            </a:endParaRPr>
          </a:p>
          <a:p>
            <a:endParaRPr lang="en-GB" dirty="0"/>
          </a:p>
        </p:txBody>
      </p:sp>
      <p:pic>
        <p:nvPicPr>
          <p:cNvPr id="5" name="Google Shape;312;p10">
            <a:extLst>
              <a:ext uri="{FF2B5EF4-FFF2-40B4-BE49-F238E27FC236}">
                <a16:creationId xmlns:a16="http://schemas.microsoft.com/office/drawing/2014/main" id="{E4282548-C6E6-F2F2-1B1A-F69A9C4FBF10}"/>
              </a:ext>
            </a:extLst>
          </p:cNvPr>
          <p:cNvPicPr preferRelativeResize="0">
            <a:picLocks noGrp="1"/>
          </p:cNvPicPr>
          <p:nvPr>
            <p:ph sz="half" idx="1"/>
          </p:nvPr>
        </p:nvPicPr>
        <p:blipFill rotWithShape="1">
          <a:blip r:embed="rId2">
            <a:alphaModFix/>
          </a:blip>
          <a:srcRect/>
          <a:stretch/>
        </p:blipFill>
        <p:spPr>
          <a:xfrm>
            <a:off x="839416" y="1196752"/>
            <a:ext cx="4608512" cy="4608512"/>
          </a:xfrm>
          <a:prstGeom prst="rect">
            <a:avLst/>
          </a:prstGeom>
          <a:noFill/>
          <a:ln>
            <a:noFill/>
          </a:ln>
        </p:spPr>
      </p:pic>
    </p:spTree>
    <p:extLst>
      <p:ext uri="{BB962C8B-B14F-4D97-AF65-F5344CB8AC3E}">
        <p14:creationId xmlns:p14="http://schemas.microsoft.com/office/powerpoint/2010/main" val="5505025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857EC-A4FC-11F5-D2B6-B5BE8073C2D4}"/>
              </a:ext>
            </a:extLst>
          </p:cNvPr>
          <p:cNvSpPr>
            <a:spLocks noGrp="1"/>
          </p:cNvSpPr>
          <p:nvPr>
            <p:ph type="title"/>
          </p:nvPr>
        </p:nvSpPr>
        <p:spPr/>
        <p:txBody>
          <a:bodyPr/>
          <a:lstStyle/>
          <a:p>
            <a:r>
              <a:rPr lang="en-GB" sz="3600" b="1" dirty="0">
                <a:solidFill>
                  <a:schemeClr val="tx2">
                    <a:lumMod val="75000"/>
                  </a:schemeClr>
                </a:solidFill>
              </a:rPr>
              <a:t>Exercise</a:t>
            </a:r>
            <a:r>
              <a:rPr lang="en-GB" dirty="0"/>
              <a:t>: </a:t>
            </a:r>
            <a:r>
              <a:rPr lang="en-GB" dirty="0" err="1"/>
              <a:t>Cynefin</a:t>
            </a:r>
            <a:r>
              <a:rPr lang="en-GB" dirty="0"/>
              <a:t> and Your Work</a:t>
            </a:r>
          </a:p>
        </p:txBody>
      </p:sp>
      <p:sp>
        <p:nvSpPr>
          <p:cNvPr id="3" name="Content Placeholder 2">
            <a:extLst>
              <a:ext uri="{FF2B5EF4-FFF2-40B4-BE49-F238E27FC236}">
                <a16:creationId xmlns:a16="http://schemas.microsoft.com/office/drawing/2014/main" id="{F3D1894E-A13F-B468-0ED1-BA33949FDD01}"/>
              </a:ext>
            </a:extLst>
          </p:cNvPr>
          <p:cNvSpPr>
            <a:spLocks noGrp="1"/>
          </p:cNvSpPr>
          <p:nvPr>
            <p:ph idx="1"/>
          </p:nvPr>
        </p:nvSpPr>
        <p:spPr/>
        <p:txBody>
          <a:bodyPr/>
          <a:lstStyle/>
          <a:p>
            <a:r>
              <a:rPr lang="en-GB" dirty="0">
                <a:sym typeface="Arial"/>
              </a:rPr>
              <a:t>List the top two or three of your work areas currently and put them in the </a:t>
            </a:r>
            <a:r>
              <a:rPr lang="en-GB" dirty="0" err="1">
                <a:sym typeface="Arial"/>
              </a:rPr>
              <a:t>Cynefin</a:t>
            </a:r>
            <a:r>
              <a:rPr lang="en-GB" dirty="0">
                <a:sym typeface="Arial"/>
              </a:rPr>
              <a:t> model, where do they stand?</a:t>
            </a:r>
          </a:p>
          <a:p>
            <a:endParaRPr lang="en-GB" dirty="0"/>
          </a:p>
        </p:txBody>
      </p:sp>
      <p:sp>
        <p:nvSpPr>
          <p:cNvPr id="4" name="Footer Placeholder 3">
            <a:extLst>
              <a:ext uri="{FF2B5EF4-FFF2-40B4-BE49-F238E27FC236}">
                <a16:creationId xmlns:a16="http://schemas.microsoft.com/office/drawing/2014/main" id="{581062DD-FCD5-77D3-6072-896C1FA64E9F}"/>
              </a:ext>
            </a:extLst>
          </p:cNvPr>
          <p:cNvSpPr>
            <a:spLocks noGrp="1"/>
          </p:cNvSpPr>
          <p:nvPr>
            <p:ph type="ftr" sz="quarter" idx="11"/>
          </p:nvPr>
        </p:nvSpPr>
        <p:spPr/>
        <p:txBody>
          <a:bodyPr/>
          <a:lstStyle/>
          <a:p>
            <a:pPr>
              <a:defRPr/>
            </a:pPr>
            <a:r>
              <a:rPr lang="en-GB" altLang="en-US"/>
              <a:t>UWTSD - Copy right 2023</a:t>
            </a:r>
            <a:endParaRPr lang="en-GB" altLang="en-US" dirty="0"/>
          </a:p>
        </p:txBody>
      </p:sp>
    </p:spTree>
    <p:extLst>
      <p:ext uri="{BB962C8B-B14F-4D97-AF65-F5344CB8AC3E}">
        <p14:creationId xmlns:p14="http://schemas.microsoft.com/office/powerpoint/2010/main" val="37664562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9"/>
          <p:cNvSpPr txBox="1">
            <a:spLocks noGrp="1"/>
          </p:cNvSpPr>
          <p:nvPr>
            <p:ph type="ctrTitle"/>
          </p:nvPr>
        </p:nvSpPr>
        <p:spPr>
          <a:xfrm>
            <a:off x="1524001" y="3268350"/>
            <a:ext cx="9144901" cy="5886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pPr eaLnBrk="1" hangingPunct="1">
              <a:spcBef>
                <a:spcPct val="0"/>
              </a:spcBef>
              <a:spcAft>
                <a:spcPct val="0"/>
              </a:spcAft>
            </a:pPr>
            <a:r>
              <a:rPr lang="en-AU" sz="3600" b="1" dirty="0">
                <a:solidFill>
                  <a:schemeClr val="tx2">
                    <a:lumMod val="75000"/>
                  </a:schemeClr>
                </a:solidFill>
              </a:rPr>
              <a:t>Adaptive Leadership Primer</a:t>
            </a:r>
            <a:endParaRPr sz="3600" b="1" dirty="0">
              <a:solidFill>
                <a:schemeClr val="tx2">
                  <a:lumMod val="75000"/>
                </a:schemeClr>
              </a:solidFill>
            </a:endParaRPr>
          </a:p>
        </p:txBody>
      </p:sp>
    </p:spTree>
    <p:extLst>
      <p:ext uri="{BB962C8B-B14F-4D97-AF65-F5344CB8AC3E}">
        <p14:creationId xmlns:p14="http://schemas.microsoft.com/office/powerpoint/2010/main" val="1076482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6BDAF-AA72-CBC0-D702-2DFE5AA046D6}"/>
              </a:ext>
            </a:extLst>
          </p:cNvPr>
          <p:cNvSpPr>
            <a:spLocks noGrp="1"/>
          </p:cNvSpPr>
          <p:nvPr>
            <p:ph type="title"/>
          </p:nvPr>
        </p:nvSpPr>
        <p:spPr/>
        <p:txBody>
          <a:bodyPr/>
          <a:lstStyle/>
          <a:p>
            <a:r>
              <a:rPr lang="en-AU" sz="3600" b="1" dirty="0">
                <a:solidFill>
                  <a:schemeClr val="tx2">
                    <a:lumMod val="75000"/>
                  </a:schemeClr>
                </a:solidFill>
              </a:rPr>
              <a:t>What is Adaptive Leadership?</a:t>
            </a:r>
            <a:endParaRPr lang="en-GB" dirty="0"/>
          </a:p>
        </p:txBody>
      </p:sp>
      <p:sp>
        <p:nvSpPr>
          <p:cNvPr id="3" name="Content Placeholder 2">
            <a:extLst>
              <a:ext uri="{FF2B5EF4-FFF2-40B4-BE49-F238E27FC236}">
                <a16:creationId xmlns:a16="http://schemas.microsoft.com/office/drawing/2014/main" id="{2A62678D-7801-338F-8FAF-65B95A47461E}"/>
              </a:ext>
            </a:extLst>
          </p:cNvPr>
          <p:cNvSpPr>
            <a:spLocks noGrp="1"/>
          </p:cNvSpPr>
          <p:nvPr>
            <p:ph idx="1"/>
          </p:nvPr>
        </p:nvSpPr>
        <p:spPr/>
        <p:txBody>
          <a:bodyPr/>
          <a:lstStyle/>
          <a:p>
            <a:pPr marL="0" indent="0">
              <a:buNone/>
            </a:pPr>
            <a:r>
              <a:rPr lang="en-GB" sz="3200" dirty="0"/>
              <a:t>“Adaptive Leadership is a practical leadership framework that helps individuals and organisations adapt and thrive in challenging environments. It is being able, both individually and collectively, to take on the gradual but meaningful process of change. It is about diagnosing the essential from the expendable and bringing about a real challenge to the status quo.”</a:t>
            </a:r>
            <a:br>
              <a:rPr lang="en-GB" sz="3200" dirty="0"/>
            </a:br>
            <a:r>
              <a:rPr lang="en-GB" sz="3200" dirty="0"/>
              <a:t>                                       ~ Cambridge Leadership Associates</a:t>
            </a:r>
          </a:p>
          <a:p>
            <a:endParaRPr lang="en-GB" dirty="0"/>
          </a:p>
        </p:txBody>
      </p:sp>
      <p:sp>
        <p:nvSpPr>
          <p:cNvPr id="4" name="Footer Placeholder 3">
            <a:extLst>
              <a:ext uri="{FF2B5EF4-FFF2-40B4-BE49-F238E27FC236}">
                <a16:creationId xmlns:a16="http://schemas.microsoft.com/office/drawing/2014/main" id="{B9979E53-CEFD-8095-D144-78D59C2FCA00}"/>
              </a:ext>
            </a:extLst>
          </p:cNvPr>
          <p:cNvSpPr>
            <a:spLocks noGrp="1"/>
          </p:cNvSpPr>
          <p:nvPr>
            <p:ph type="ftr" sz="quarter" idx="11"/>
          </p:nvPr>
        </p:nvSpPr>
        <p:spPr/>
        <p:txBody>
          <a:bodyPr/>
          <a:lstStyle/>
          <a:p>
            <a:pPr>
              <a:defRPr/>
            </a:pPr>
            <a:r>
              <a:rPr lang="en-GB" altLang="en-US"/>
              <a:t>UWTSD - Copy right 2023</a:t>
            </a:r>
            <a:endParaRPr lang="en-GB" altLang="en-US" dirty="0"/>
          </a:p>
        </p:txBody>
      </p:sp>
    </p:spTree>
    <p:extLst>
      <p:ext uri="{BB962C8B-B14F-4D97-AF65-F5344CB8AC3E}">
        <p14:creationId xmlns:p14="http://schemas.microsoft.com/office/powerpoint/2010/main" val="181721753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ody of water with a mountain in the background&#10;&#10;Description generated with high confidence">
            <a:extLst>
              <a:ext uri="{FF2B5EF4-FFF2-40B4-BE49-F238E27FC236}">
                <a16:creationId xmlns:a16="http://schemas.microsoft.com/office/drawing/2014/main" id="{DA278E24-BD6E-4A95-9CD3-988B552782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80292" y="116632"/>
            <a:ext cx="3602108" cy="5277815"/>
          </a:xfrm>
          <a:prstGeom prst="rect">
            <a:avLst/>
          </a:prstGeom>
        </p:spPr>
      </p:pic>
      <p:sp>
        <p:nvSpPr>
          <p:cNvPr id="105477" name="Rectangle 4"/>
          <p:cNvSpPr>
            <a:spLocks noGrp="1" noChangeArrowheads="1"/>
          </p:cNvSpPr>
          <p:nvPr>
            <p:ph type="title"/>
          </p:nvPr>
        </p:nvSpPr>
        <p:spPr>
          <a:noFill/>
          <a:ln>
            <a:solidFill>
              <a:schemeClr val="bg1"/>
            </a:solidFill>
          </a:ln>
        </p:spPr>
        <p:txBody>
          <a:bodyPr wrap="square">
            <a:normAutofit/>
          </a:bodyPr>
          <a:lstStyle/>
          <a:p>
            <a:pPr algn="l"/>
            <a:r>
              <a:rPr lang="en-NZ" altLang="en-US" sz="4000" b="1" dirty="0">
                <a:solidFill>
                  <a:schemeClr val="tx2">
                    <a:lumMod val="75000"/>
                  </a:schemeClr>
                </a:solidFill>
              </a:rPr>
              <a:t>What Adaptive Leaders do</a:t>
            </a:r>
            <a:endParaRPr lang="en-NZ" altLang="en-US" dirty="0">
              <a:solidFill>
                <a:schemeClr val="bg1"/>
              </a:solidFill>
            </a:endParaRPr>
          </a:p>
        </p:txBody>
      </p:sp>
      <p:sp>
        <p:nvSpPr>
          <p:cNvPr id="105478" name="Rectangle 5"/>
          <p:cNvSpPr>
            <a:spLocks noGrp="1" noChangeArrowheads="1"/>
          </p:cNvSpPr>
          <p:nvPr>
            <p:ph sz="half" idx="1"/>
          </p:nvPr>
        </p:nvSpPr>
        <p:spPr/>
        <p:txBody>
          <a:bodyPr>
            <a:noAutofit/>
          </a:bodyPr>
          <a:lstStyle/>
          <a:p>
            <a:pPr indent="-171450">
              <a:lnSpc>
                <a:spcPct val="80000"/>
              </a:lnSpc>
              <a:spcBef>
                <a:spcPts val="750"/>
              </a:spcBef>
              <a:spcAft>
                <a:spcPts val="0"/>
              </a:spcAft>
              <a:buClr>
                <a:schemeClr val="dk1"/>
              </a:buClr>
              <a:buSzPts val="2400"/>
              <a:buNone/>
            </a:pPr>
            <a:r>
              <a:rPr lang="en-NZ" altLang="ja-JP" sz="2400" dirty="0">
                <a:sym typeface="Myriad Pro Semibold"/>
              </a:rPr>
              <a:t>“They don’t make plans; they don’t solve problems; they don’t even organise people.  What leaders really do is prepare organisations for change and help them cope as they struggle through It”</a:t>
            </a:r>
          </a:p>
        </p:txBody>
      </p:sp>
    </p:spTree>
    <p:extLst>
      <p:ext uri="{BB962C8B-B14F-4D97-AF65-F5344CB8AC3E}">
        <p14:creationId xmlns:p14="http://schemas.microsoft.com/office/powerpoint/2010/main" val="3680827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5"/>
          <p:cNvSpPr txBox="1">
            <a:spLocks noGrp="1"/>
          </p:cNvSpPr>
          <p:nvPr>
            <p:ph type="title"/>
          </p:nvPr>
        </p:nvSpPr>
        <p:spPr>
          <a:xfrm>
            <a:off x="667816" y="490662"/>
            <a:ext cx="10972800" cy="778098"/>
          </a:xfrm>
          <a:noFill/>
          <a:ln>
            <a:noFill/>
          </a:ln>
        </p:spPr>
        <p:txBody>
          <a:bodyPr spcFirstLastPara="1" vert="horz" wrap="square" lIns="68569" tIns="34275" rIns="68569" bIns="34275" numCol="1" anchor="t" anchorCtr="0" compatLnSpc="1">
            <a:prstTxWarp prst="textNoShape">
              <a:avLst/>
            </a:prstTxWarp>
            <a:normAutofit/>
          </a:bodyPr>
          <a:lstStyle/>
          <a:p>
            <a:r>
              <a:rPr lang="en-GB" sz="4000" dirty="0"/>
              <a:t>Characteristics of an Adaptive Leader</a:t>
            </a:r>
          </a:p>
        </p:txBody>
      </p:sp>
      <p:pic>
        <p:nvPicPr>
          <p:cNvPr id="4" name="Google Shape;243;p5"/>
          <p:cNvPicPr preferRelativeResize="0">
            <a:picLocks noGrp="1"/>
          </p:cNvPicPr>
          <p:nvPr>
            <p:ph idx="1"/>
          </p:nvPr>
        </p:nvPicPr>
        <p:blipFill rotWithShape="1">
          <a:blip r:embed="rId3">
            <a:alphaModFix/>
          </a:blip>
          <a:stretch/>
        </p:blipFill>
        <p:spPr>
          <a:xfrm>
            <a:off x="3210504" y="1600200"/>
            <a:ext cx="5770992" cy="3916363"/>
          </a:xfrm>
          <a:noFill/>
          <a:ln>
            <a:noFill/>
          </a:ln>
        </p:spPr>
      </p:pic>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5AA3BF-3DA7-4E9A-AC74-F4B29E61E090}"/>
              </a:ext>
            </a:extLst>
          </p:cNvPr>
          <p:cNvSpPr>
            <a:spLocks noGrp="1"/>
          </p:cNvSpPr>
          <p:nvPr>
            <p:ph type="title"/>
          </p:nvPr>
        </p:nvSpPr>
        <p:spPr/>
        <p:txBody>
          <a:bodyPr/>
          <a:lstStyle/>
          <a:p>
            <a:pPr eaLnBrk="1" hangingPunct="1"/>
            <a:r>
              <a:rPr lang="en-US" sz="3600" b="1" dirty="0">
                <a:solidFill>
                  <a:schemeClr val="tx2">
                    <a:lumMod val="75000"/>
                  </a:schemeClr>
                </a:solidFill>
              </a:rPr>
              <a:t>Essential Mindset Shifts</a:t>
            </a:r>
          </a:p>
        </p:txBody>
      </p:sp>
      <p:sp>
        <p:nvSpPr>
          <p:cNvPr id="5" name="Content Placeholder 4">
            <a:extLst>
              <a:ext uri="{FF2B5EF4-FFF2-40B4-BE49-F238E27FC236}">
                <a16:creationId xmlns:a16="http://schemas.microsoft.com/office/drawing/2014/main" id="{F0020DBF-A89E-4C62-9B52-60C0D63CEA9F}"/>
              </a:ext>
            </a:extLst>
          </p:cNvPr>
          <p:cNvSpPr>
            <a:spLocks noGrp="1"/>
          </p:cNvSpPr>
          <p:nvPr>
            <p:ph idx="1"/>
          </p:nvPr>
        </p:nvSpPr>
        <p:spPr/>
        <p:txBody>
          <a:bodyPr>
            <a:noAutofit/>
          </a:bodyPr>
          <a:lstStyle/>
          <a:p>
            <a:pPr marL="0" indent="0">
              <a:buNone/>
            </a:pPr>
            <a:r>
              <a:rPr lang="en-US" sz="1350" dirty="0">
                <a:solidFill>
                  <a:schemeClr val="tx1">
                    <a:lumMod val="65000"/>
                    <a:lumOff val="35000"/>
                  </a:schemeClr>
                </a:solidFill>
              </a:rPr>
              <a:t>Adaptive Leaders should serve as a living example of how one can thrive with a </a:t>
            </a:r>
            <a:r>
              <a:rPr lang="en-US" sz="1350" b="1" dirty="0">
                <a:solidFill>
                  <a:schemeClr val="tx1">
                    <a:lumMod val="65000"/>
                    <a:lumOff val="35000"/>
                  </a:schemeClr>
                </a:solidFill>
              </a:rPr>
              <a:t>shift in mindset</a:t>
            </a:r>
            <a:r>
              <a:rPr lang="en-US" sz="1350" dirty="0">
                <a:solidFill>
                  <a:schemeClr val="tx1">
                    <a:lumMod val="65000"/>
                    <a:lumOff val="35000"/>
                  </a:schemeClr>
                </a:solidFill>
              </a:rPr>
              <a:t>. The leader should focus on:</a:t>
            </a:r>
          </a:p>
        </p:txBody>
      </p:sp>
      <p:graphicFrame>
        <p:nvGraphicFramePr>
          <p:cNvPr id="9" name="Diagram 8">
            <a:extLst>
              <a:ext uri="{FF2B5EF4-FFF2-40B4-BE49-F238E27FC236}">
                <a16:creationId xmlns:a16="http://schemas.microsoft.com/office/drawing/2014/main" id="{8708721B-DBAD-4354-B481-BF468FE8FBA3}"/>
              </a:ext>
            </a:extLst>
          </p:cNvPr>
          <p:cNvGraphicFramePr/>
          <p:nvPr>
            <p:extLst>
              <p:ext uri="{D42A27DB-BD31-4B8C-83A1-F6EECF244321}">
                <p14:modId xmlns:p14="http://schemas.microsoft.com/office/powerpoint/2010/main" val="1360637948"/>
              </p:ext>
            </p:extLst>
          </p:nvPr>
        </p:nvGraphicFramePr>
        <p:xfrm>
          <a:off x="1775520" y="2031282"/>
          <a:ext cx="8030888" cy="2999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656167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grpSp>
        <p:nvGrpSpPr>
          <p:cNvPr id="250" name="Google Shape;250;p6"/>
          <p:cNvGrpSpPr/>
          <p:nvPr/>
        </p:nvGrpSpPr>
        <p:grpSpPr>
          <a:xfrm>
            <a:off x="3474610" y="3897701"/>
            <a:ext cx="5242785" cy="1230144"/>
            <a:chOff x="2630" y="242749"/>
            <a:chExt cx="6990380" cy="1640192"/>
          </a:xfrm>
        </p:grpSpPr>
        <p:sp>
          <p:nvSpPr>
            <p:cNvPr id="251" name="Google Shape;251;p6"/>
            <p:cNvSpPr/>
            <p:nvPr/>
          </p:nvSpPr>
          <p:spPr>
            <a:xfrm>
              <a:off x="2630" y="242749"/>
              <a:ext cx="1581534" cy="516114"/>
            </a:xfrm>
            <a:prstGeom prst="rect">
              <a:avLst/>
            </a:prstGeom>
            <a:solidFill>
              <a:srgbClr val="C5DBAD"/>
            </a:solidFill>
            <a:ln w="25400" cap="flat" cmpd="sng">
              <a:solidFill>
                <a:srgbClr val="C5DBAD"/>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52" name="Google Shape;252;p6"/>
            <p:cNvSpPr txBox="1"/>
            <p:nvPr/>
          </p:nvSpPr>
          <p:spPr>
            <a:xfrm>
              <a:off x="2630" y="242749"/>
              <a:ext cx="1581534" cy="516114"/>
            </a:xfrm>
            <a:prstGeom prst="rect">
              <a:avLst/>
            </a:prstGeom>
            <a:noFill/>
            <a:ln>
              <a:noFill/>
            </a:ln>
          </p:spPr>
          <p:txBody>
            <a:bodyPr spcFirstLastPara="1" wrap="square" lIns="69338" tIns="39619" rIns="69338" bIns="39619" anchor="ctr" anchorCtr="0">
              <a:noAutofit/>
            </a:bodyPr>
            <a:lstStyle/>
            <a:p>
              <a:pPr algn="ctr">
                <a:lnSpc>
                  <a:spcPct val="90000"/>
                </a:lnSpc>
                <a:spcBef>
                  <a:spcPts val="0"/>
                </a:spcBef>
                <a:spcAft>
                  <a:spcPts val="0"/>
                </a:spcAft>
                <a:buClr>
                  <a:srgbClr val="000000"/>
                </a:buClr>
                <a:buSzPts val="1300"/>
              </a:pPr>
              <a:r>
                <a:rPr lang="en-AU" sz="975" b="1">
                  <a:solidFill>
                    <a:schemeClr val="lt1"/>
                  </a:solidFill>
                  <a:latin typeface="Arial"/>
                  <a:ea typeface="Arial"/>
                  <a:cs typeface="Arial"/>
                  <a:sym typeface="Arial"/>
                </a:rPr>
                <a:t>Emotional Intelligence</a:t>
              </a:r>
              <a:endParaRPr sz="975" b="1">
                <a:solidFill>
                  <a:schemeClr val="lt1"/>
                </a:solidFill>
                <a:latin typeface="Arial"/>
                <a:ea typeface="Arial"/>
                <a:cs typeface="Arial"/>
                <a:sym typeface="Arial"/>
              </a:endParaRPr>
            </a:p>
          </p:txBody>
        </p:sp>
        <p:sp>
          <p:nvSpPr>
            <p:cNvPr id="253" name="Google Shape;253;p6"/>
            <p:cNvSpPr/>
            <p:nvPr/>
          </p:nvSpPr>
          <p:spPr>
            <a:xfrm>
              <a:off x="2630" y="758864"/>
              <a:ext cx="1581534" cy="1124077"/>
            </a:xfrm>
            <a:prstGeom prst="rect">
              <a:avLst/>
            </a:prstGeom>
            <a:solidFill>
              <a:srgbClr val="EAF2E3">
                <a:alpha val="89803"/>
              </a:srgbClr>
            </a:solidFill>
            <a:ln w="25400" cap="flat" cmpd="sng">
              <a:solidFill>
                <a:srgbClr val="EAF2E3">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54" name="Google Shape;254;p6"/>
            <p:cNvSpPr txBox="1"/>
            <p:nvPr/>
          </p:nvSpPr>
          <p:spPr>
            <a:xfrm>
              <a:off x="2630" y="758864"/>
              <a:ext cx="1581534" cy="1124077"/>
            </a:xfrm>
            <a:prstGeom prst="rect">
              <a:avLst/>
            </a:prstGeom>
            <a:noFill/>
            <a:ln>
              <a:noFill/>
            </a:ln>
          </p:spPr>
          <p:txBody>
            <a:bodyPr spcFirstLastPara="1" wrap="square" lIns="51994" tIns="51994" rIns="69338" bIns="78000" anchor="t" anchorCtr="0">
              <a:noAutofit/>
            </a:bodyPr>
            <a:lstStyle/>
            <a:p>
              <a:pPr marL="85725" lvl="1" indent="-85725">
                <a:lnSpc>
                  <a:spcPct val="90000"/>
                </a:lnSpc>
                <a:spcBef>
                  <a:spcPts val="0"/>
                </a:spcBef>
                <a:spcAft>
                  <a:spcPts val="0"/>
                </a:spcAft>
                <a:buClr>
                  <a:srgbClr val="000000"/>
                </a:buClr>
                <a:buSzPts val="1300"/>
                <a:buFont typeface="Arial"/>
                <a:buChar char="•"/>
              </a:pPr>
              <a:r>
                <a:rPr lang="en-AU" sz="975">
                  <a:solidFill>
                    <a:srgbClr val="000000"/>
                  </a:solidFill>
                  <a:latin typeface="Arial"/>
                  <a:ea typeface="Arial"/>
                  <a:cs typeface="Arial"/>
                  <a:sym typeface="Arial"/>
                </a:rPr>
                <a:t>Self-awareness</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Self-management</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Social awareness</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Relationship management</a:t>
              </a:r>
              <a:endParaRPr/>
            </a:p>
          </p:txBody>
        </p:sp>
        <p:sp>
          <p:nvSpPr>
            <p:cNvPr id="255" name="Google Shape;255;p6"/>
            <p:cNvSpPr/>
            <p:nvPr/>
          </p:nvSpPr>
          <p:spPr>
            <a:xfrm>
              <a:off x="1805579" y="242749"/>
              <a:ext cx="1581534" cy="516114"/>
            </a:xfrm>
            <a:prstGeom prst="rect">
              <a:avLst/>
            </a:prstGeom>
            <a:solidFill>
              <a:srgbClr val="86C299"/>
            </a:solidFill>
            <a:ln w="25400" cap="flat" cmpd="sng">
              <a:solidFill>
                <a:srgbClr val="86C299"/>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56" name="Google Shape;256;p6"/>
            <p:cNvSpPr txBox="1"/>
            <p:nvPr/>
          </p:nvSpPr>
          <p:spPr>
            <a:xfrm>
              <a:off x="1805579" y="242749"/>
              <a:ext cx="1581534" cy="516114"/>
            </a:xfrm>
            <a:prstGeom prst="rect">
              <a:avLst/>
            </a:prstGeom>
            <a:noFill/>
            <a:ln>
              <a:noFill/>
            </a:ln>
          </p:spPr>
          <p:txBody>
            <a:bodyPr spcFirstLastPara="1" wrap="square" lIns="69338" tIns="39619" rIns="69338" bIns="39619" anchor="ctr" anchorCtr="0">
              <a:noAutofit/>
            </a:bodyPr>
            <a:lstStyle/>
            <a:p>
              <a:pPr algn="ctr">
                <a:lnSpc>
                  <a:spcPct val="90000"/>
                </a:lnSpc>
                <a:spcBef>
                  <a:spcPts val="0"/>
                </a:spcBef>
                <a:spcAft>
                  <a:spcPts val="0"/>
                </a:spcAft>
                <a:buClr>
                  <a:srgbClr val="000000"/>
                </a:buClr>
                <a:buSzPts val="1300"/>
              </a:pPr>
              <a:r>
                <a:rPr lang="en-AU" sz="975" b="1">
                  <a:solidFill>
                    <a:schemeClr val="lt1"/>
                  </a:solidFill>
                  <a:latin typeface="Arial"/>
                  <a:ea typeface="Arial"/>
                  <a:cs typeface="Arial"/>
                  <a:sym typeface="Arial"/>
                </a:rPr>
                <a:t>Organisational</a:t>
              </a:r>
              <a:endParaRPr/>
            </a:p>
            <a:p>
              <a:pPr algn="ctr">
                <a:lnSpc>
                  <a:spcPct val="90000"/>
                </a:lnSpc>
                <a:spcBef>
                  <a:spcPts val="341"/>
                </a:spcBef>
                <a:spcAft>
                  <a:spcPts val="0"/>
                </a:spcAft>
                <a:buClr>
                  <a:srgbClr val="000000"/>
                </a:buClr>
                <a:buSzPts val="1300"/>
              </a:pPr>
              <a:r>
                <a:rPr lang="en-AU" sz="975" b="1">
                  <a:solidFill>
                    <a:schemeClr val="lt1"/>
                  </a:solidFill>
                  <a:latin typeface="Arial"/>
                  <a:ea typeface="Arial"/>
                  <a:cs typeface="Arial"/>
                  <a:sym typeface="Arial"/>
                </a:rPr>
                <a:t>Justice</a:t>
              </a:r>
              <a:endParaRPr sz="975" b="1">
                <a:solidFill>
                  <a:schemeClr val="lt1"/>
                </a:solidFill>
                <a:latin typeface="Arial"/>
                <a:ea typeface="Arial"/>
                <a:cs typeface="Arial"/>
                <a:sym typeface="Arial"/>
              </a:endParaRPr>
            </a:p>
          </p:txBody>
        </p:sp>
        <p:sp>
          <p:nvSpPr>
            <p:cNvPr id="257" name="Google Shape;257;p6"/>
            <p:cNvSpPr/>
            <p:nvPr/>
          </p:nvSpPr>
          <p:spPr>
            <a:xfrm>
              <a:off x="1805579" y="758864"/>
              <a:ext cx="1581534" cy="1124077"/>
            </a:xfrm>
            <a:prstGeom prst="rect">
              <a:avLst/>
            </a:prstGeom>
            <a:solidFill>
              <a:srgbClr val="DAEADE">
                <a:alpha val="89803"/>
              </a:srgbClr>
            </a:solidFill>
            <a:ln w="25400" cap="flat" cmpd="sng">
              <a:solidFill>
                <a:srgbClr val="DAEADE">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58" name="Google Shape;258;p6"/>
            <p:cNvSpPr txBox="1"/>
            <p:nvPr/>
          </p:nvSpPr>
          <p:spPr>
            <a:xfrm>
              <a:off x="1805579" y="758864"/>
              <a:ext cx="1581534" cy="1124077"/>
            </a:xfrm>
            <a:prstGeom prst="rect">
              <a:avLst/>
            </a:prstGeom>
            <a:noFill/>
            <a:ln>
              <a:noFill/>
            </a:ln>
          </p:spPr>
          <p:txBody>
            <a:bodyPr spcFirstLastPara="1" wrap="square" lIns="51994" tIns="51994" rIns="69338" bIns="78000" anchor="t" anchorCtr="0">
              <a:noAutofit/>
            </a:bodyPr>
            <a:lstStyle/>
            <a:p>
              <a:pPr marL="85725" lvl="1" indent="-85725">
                <a:lnSpc>
                  <a:spcPct val="90000"/>
                </a:lnSpc>
                <a:spcBef>
                  <a:spcPts val="0"/>
                </a:spcBef>
                <a:spcAft>
                  <a:spcPts val="0"/>
                </a:spcAft>
                <a:buClr>
                  <a:srgbClr val="000000"/>
                </a:buClr>
                <a:buSzPts val="1300"/>
                <a:buFont typeface="Arial"/>
                <a:buChar char="•"/>
              </a:pPr>
              <a:r>
                <a:rPr lang="en-AU" sz="975">
                  <a:solidFill>
                    <a:srgbClr val="000000"/>
                  </a:solidFill>
                  <a:latin typeface="Arial"/>
                  <a:ea typeface="Arial"/>
                  <a:cs typeface="Arial"/>
                  <a:sym typeface="Arial"/>
                </a:rPr>
                <a:t>Decision fairness</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Information sharing</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Outcome concern</a:t>
              </a:r>
              <a:endParaRPr/>
            </a:p>
          </p:txBody>
        </p:sp>
        <p:sp>
          <p:nvSpPr>
            <p:cNvPr id="259" name="Google Shape;259;p6"/>
            <p:cNvSpPr/>
            <p:nvPr/>
          </p:nvSpPr>
          <p:spPr>
            <a:xfrm>
              <a:off x="3608527" y="242749"/>
              <a:ext cx="1581534" cy="516114"/>
            </a:xfrm>
            <a:prstGeom prst="rect">
              <a:avLst/>
            </a:prstGeom>
            <a:solidFill>
              <a:srgbClr val="62A1A7"/>
            </a:solidFill>
            <a:ln w="25400" cap="flat" cmpd="sng">
              <a:solidFill>
                <a:srgbClr val="62A1A7"/>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60" name="Google Shape;260;p6"/>
            <p:cNvSpPr txBox="1"/>
            <p:nvPr/>
          </p:nvSpPr>
          <p:spPr>
            <a:xfrm>
              <a:off x="3608527" y="242749"/>
              <a:ext cx="1581534" cy="516114"/>
            </a:xfrm>
            <a:prstGeom prst="rect">
              <a:avLst/>
            </a:prstGeom>
            <a:noFill/>
            <a:ln>
              <a:noFill/>
            </a:ln>
          </p:spPr>
          <p:txBody>
            <a:bodyPr spcFirstLastPara="1" wrap="square" lIns="69338" tIns="39619" rIns="69338" bIns="39619" anchor="ctr" anchorCtr="0">
              <a:noAutofit/>
            </a:bodyPr>
            <a:lstStyle/>
            <a:p>
              <a:pPr algn="ctr">
                <a:lnSpc>
                  <a:spcPct val="90000"/>
                </a:lnSpc>
                <a:spcBef>
                  <a:spcPts val="0"/>
                </a:spcBef>
                <a:spcAft>
                  <a:spcPts val="0"/>
                </a:spcAft>
                <a:buClr>
                  <a:srgbClr val="000000"/>
                </a:buClr>
                <a:buSzPts val="1300"/>
              </a:pPr>
              <a:r>
                <a:rPr lang="en-AU" sz="975" b="1">
                  <a:solidFill>
                    <a:schemeClr val="lt1"/>
                  </a:solidFill>
                  <a:latin typeface="Arial"/>
                  <a:ea typeface="Arial"/>
                  <a:cs typeface="Arial"/>
                  <a:sym typeface="Arial"/>
                </a:rPr>
                <a:t>Character</a:t>
              </a:r>
              <a:endParaRPr sz="975" b="1">
                <a:solidFill>
                  <a:schemeClr val="lt1"/>
                </a:solidFill>
                <a:latin typeface="Arial"/>
                <a:ea typeface="Arial"/>
                <a:cs typeface="Arial"/>
                <a:sym typeface="Arial"/>
              </a:endParaRPr>
            </a:p>
          </p:txBody>
        </p:sp>
        <p:sp>
          <p:nvSpPr>
            <p:cNvPr id="261" name="Google Shape;261;p6"/>
            <p:cNvSpPr/>
            <p:nvPr/>
          </p:nvSpPr>
          <p:spPr>
            <a:xfrm>
              <a:off x="3608527" y="758864"/>
              <a:ext cx="1581534" cy="1124077"/>
            </a:xfrm>
            <a:prstGeom prst="rect">
              <a:avLst/>
            </a:prstGeom>
            <a:solidFill>
              <a:srgbClr val="D3DFE1">
                <a:alpha val="89803"/>
              </a:srgbClr>
            </a:solidFill>
            <a:ln w="25400" cap="flat" cmpd="sng">
              <a:solidFill>
                <a:srgbClr val="D3DFE1">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62" name="Google Shape;262;p6"/>
            <p:cNvSpPr txBox="1"/>
            <p:nvPr/>
          </p:nvSpPr>
          <p:spPr>
            <a:xfrm>
              <a:off x="3608527" y="758864"/>
              <a:ext cx="1581534" cy="1124077"/>
            </a:xfrm>
            <a:prstGeom prst="rect">
              <a:avLst/>
            </a:prstGeom>
            <a:noFill/>
            <a:ln>
              <a:noFill/>
            </a:ln>
          </p:spPr>
          <p:txBody>
            <a:bodyPr spcFirstLastPara="1" wrap="square" lIns="51994" tIns="51994" rIns="69338" bIns="78000" anchor="t" anchorCtr="0">
              <a:noAutofit/>
            </a:bodyPr>
            <a:lstStyle/>
            <a:p>
              <a:pPr marL="85725" lvl="1" indent="-85725">
                <a:lnSpc>
                  <a:spcPct val="90000"/>
                </a:lnSpc>
                <a:spcBef>
                  <a:spcPts val="0"/>
                </a:spcBef>
                <a:spcAft>
                  <a:spcPts val="0"/>
                </a:spcAft>
                <a:buClr>
                  <a:srgbClr val="000000"/>
                </a:buClr>
                <a:buSzPts val="1300"/>
                <a:buFont typeface="Arial"/>
                <a:buChar char="•"/>
              </a:pPr>
              <a:r>
                <a:rPr lang="en-AU" sz="975">
                  <a:solidFill>
                    <a:srgbClr val="000000"/>
                  </a:solidFill>
                  <a:latin typeface="Arial"/>
                  <a:ea typeface="Arial"/>
                  <a:cs typeface="Arial"/>
                  <a:sym typeface="Arial"/>
                </a:rPr>
                <a:t>Integrity</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Credibility</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Values differences</a:t>
              </a:r>
              <a:endParaRPr/>
            </a:p>
          </p:txBody>
        </p:sp>
        <p:sp>
          <p:nvSpPr>
            <p:cNvPr id="263" name="Google Shape;263;p6"/>
            <p:cNvSpPr/>
            <p:nvPr/>
          </p:nvSpPr>
          <p:spPr>
            <a:xfrm>
              <a:off x="5411476" y="242749"/>
              <a:ext cx="1581534" cy="516114"/>
            </a:xfrm>
            <a:prstGeom prst="rect">
              <a:avLst/>
            </a:prstGeom>
            <a:solidFill>
              <a:srgbClr val="4D527C"/>
            </a:solidFill>
            <a:ln w="25400" cap="flat" cmpd="sng">
              <a:solidFill>
                <a:srgbClr val="4D527C"/>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64" name="Google Shape;264;p6"/>
            <p:cNvSpPr txBox="1"/>
            <p:nvPr/>
          </p:nvSpPr>
          <p:spPr>
            <a:xfrm>
              <a:off x="5411476" y="242749"/>
              <a:ext cx="1581534" cy="516114"/>
            </a:xfrm>
            <a:prstGeom prst="rect">
              <a:avLst/>
            </a:prstGeom>
            <a:noFill/>
            <a:ln>
              <a:noFill/>
            </a:ln>
          </p:spPr>
          <p:txBody>
            <a:bodyPr spcFirstLastPara="1" wrap="square" lIns="69338" tIns="39619" rIns="69338" bIns="39619" anchor="ctr" anchorCtr="0">
              <a:noAutofit/>
            </a:bodyPr>
            <a:lstStyle/>
            <a:p>
              <a:pPr algn="ctr">
                <a:lnSpc>
                  <a:spcPct val="90000"/>
                </a:lnSpc>
                <a:spcBef>
                  <a:spcPts val="0"/>
                </a:spcBef>
                <a:spcAft>
                  <a:spcPts val="0"/>
                </a:spcAft>
                <a:buClr>
                  <a:srgbClr val="000000"/>
                </a:buClr>
                <a:buSzPts val="1300"/>
              </a:pPr>
              <a:r>
                <a:rPr lang="en-AU" sz="975" b="1">
                  <a:solidFill>
                    <a:schemeClr val="lt1"/>
                  </a:solidFill>
                  <a:latin typeface="Arial"/>
                  <a:ea typeface="Arial"/>
                  <a:cs typeface="Arial"/>
                  <a:sym typeface="Arial"/>
                </a:rPr>
                <a:t>Development</a:t>
              </a:r>
              <a:endParaRPr sz="975" b="1">
                <a:solidFill>
                  <a:schemeClr val="lt1"/>
                </a:solidFill>
                <a:latin typeface="Arial"/>
                <a:ea typeface="Arial"/>
                <a:cs typeface="Arial"/>
                <a:sym typeface="Arial"/>
              </a:endParaRPr>
            </a:p>
          </p:txBody>
        </p:sp>
        <p:sp>
          <p:nvSpPr>
            <p:cNvPr id="265" name="Google Shape;265;p6"/>
            <p:cNvSpPr/>
            <p:nvPr/>
          </p:nvSpPr>
          <p:spPr>
            <a:xfrm>
              <a:off x="5411476" y="758864"/>
              <a:ext cx="1581534" cy="1124077"/>
            </a:xfrm>
            <a:prstGeom prst="rect">
              <a:avLst/>
            </a:prstGeom>
            <a:solidFill>
              <a:srgbClr val="CECED7">
                <a:alpha val="89803"/>
              </a:srgbClr>
            </a:solidFill>
            <a:ln w="25400" cap="flat" cmpd="sng">
              <a:solidFill>
                <a:srgbClr val="CECED7">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66" name="Google Shape;266;p6"/>
            <p:cNvSpPr txBox="1"/>
            <p:nvPr/>
          </p:nvSpPr>
          <p:spPr>
            <a:xfrm>
              <a:off x="5411476" y="758864"/>
              <a:ext cx="1581534" cy="1124077"/>
            </a:xfrm>
            <a:prstGeom prst="rect">
              <a:avLst/>
            </a:prstGeom>
            <a:noFill/>
            <a:ln>
              <a:noFill/>
            </a:ln>
          </p:spPr>
          <p:txBody>
            <a:bodyPr spcFirstLastPara="1" wrap="square" lIns="51994" tIns="51994" rIns="69338" bIns="78000" anchor="t" anchorCtr="0">
              <a:noAutofit/>
            </a:bodyPr>
            <a:lstStyle/>
            <a:p>
              <a:pPr marL="85725" lvl="1" indent="-85725">
                <a:lnSpc>
                  <a:spcPct val="90000"/>
                </a:lnSpc>
                <a:spcBef>
                  <a:spcPts val="0"/>
                </a:spcBef>
                <a:spcAft>
                  <a:spcPts val="0"/>
                </a:spcAft>
                <a:buClr>
                  <a:srgbClr val="000000"/>
                </a:buClr>
                <a:buSzPts val="1300"/>
                <a:buFont typeface="Arial"/>
                <a:buChar char="•"/>
              </a:pPr>
              <a:r>
                <a:rPr lang="en-AU" sz="975" dirty="0">
                  <a:solidFill>
                    <a:srgbClr val="000000"/>
                  </a:solidFill>
                  <a:latin typeface="Arial"/>
                  <a:ea typeface="Arial"/>
                  <a:cs typeface="Arial"/>
                  <a:sym typeface="Arial"/>
                </a:rPr>
                <a:t>Lifelong learning</a:t>
              </a:r>
              <a:endParaRPr dirty="0"/>
            </a:p>
            <a:p>
              <a:pPr marL="85725" lvl="1" indent="-85725">
                <a:lnSpc>
                  <a:spcPct val="90000"/>
                </a:lnSpc>
                <a:spcBef>
                  <a:spcPts val="146"/>
                </a:spcBef>
                <a:spcAft>
                  <a:spcPts val="0"/>
                </a:spcAft>
                <a:buClr>
                  <a:srgbClr val="000000"/>
                </a:buClr>
                <a:buSzPts val="1300"/>
                <a:buFont typeface="Arial"/>
                <a:buChar char="•"/>
              </a:pPr>
              <a:r>
                <a:rPr lang="en-AU" sz="975" dirty="0">
                  <a:solidFill>
                    <a:srgbClr val="000000"/>
                  </a:solidFill>
                  <a:latin typeface="Arial"/>
                  <a:ea typeface="Arial"/>
                  <a:cs typeface="Arial"/>
                  <a:sym typeface="Arial"/>
                </a:rPr>
                <a:t>Developing others</a:t>
              </a:r>
            </a:p>
            <a:p>
              <a:pPr marL="85725" lvl="1" indent="-85725">
                <a:lnSpc>
                  <a:spcPct val="90000"/>
                </a:lnSpc>
                <a:spcBef>
                  <a:spcPts val="146"/>
                </a:spcBef>
                <a:spcAft>
                  <a:spcPts val="0"/>
                </a:spcAft>
                <a:buClr>
                  <a:srgbClr val="000000"/>
                </a:buClr>
                <a:buSzPts val="1300"/>
                <a:buFont typeface="Arial"/>
                <a:buChar char="•"/>
              </a:pPr>
              <a:r>
                <a:rPr lang="en-AU" sz="975" dirty="0">
                  <a:solidFill>
                    <a:srgbClr val="000000"/>
                  </a:solidFill>
                  <a:latin typeface="Arial"/>
                  <a:cs typeface="Arial"/>
                  <a:sym typeface="Arial"/>
                </a:rPr>
                <a:t>Growth Mindset</a:t>
              </a:r>
              <a:endParaRPr dirty="0"/>
            </a:p>
          </p:txBody>
        </p:sp>
      </p:grpSp>
      <p:sp>
        <p:nvSpPr>
          <p:cNvPr id="267" name="Google Shape;267;p6"/>
          <p:cNvSpPr txBox="1">
            <a:spLocks noGrp="1"/>
          </p:cNvSpPr>
          <p:nvPr>
            <p:ph type="title"/>
          </p:nvPr>
        </p:nvSpPr>
        <p:spPr>
          <a:xfrm>
            <a:off x="609600" y="570419"/>
            <a:ext cx="10972800" cy="704206"/>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eaLnBrk="1" hangingPunct="1">
              <a:lnSpc>
                <a:spcPct val="90000"/>
              </a:lnSpc>
              <a:buClr>
                <a:schemeClr val="lt2"/>
              </a:buClr>
              <a:buSzPts val="1800"/>
            </a:pPr>
            <a:r>
              <a:rPr lang="en-AU" sz="3600" b="1" dirty="0">
                <a:solidFill>
                  <a:schemeClr val="tx2">
                    <a:lumMod val="75000"/>
                  </a:schemeClr>
                </a:solidFill>
              </a:rPr>
              <a:t>Core Leadership Versus Adaptive Leadership</a:t>
            </a:r>
            <a:endParaRPr sz="3600" b="1" dirty="0">
              <a:solidFill>
                <a:schemeClr val="tx2">
                  <a:lumMod val="75000"/>
                </a:schemeClr>
              </a:solidFill>
            </a:endParaRPr>
          </a:p>
        </p:txBody>
      </p:sp>
      <p:sp>
        <p:nvSpPr>
          <p:cNvPr id="2" name="Content Placeholder 1">
            <a:extLst>
              <a:ext uri="{FF2B5EF4-FFF2-40B4-BE49-F238E27FC236}">
                <a16:creationId xmlns:a16="http://schemas.microsoft.com/office/drawing/2014/main" id="{20E986FF-5DC5-95CE-3A69-FBF26D46F4EB}"/>
              </a:ext>
            </a:extLst>
          </p:cNvPr>
          <p:cNvSpPr>
            <a:spLocks noGrp="1"/>
          </p:cNvSpPr>
          <p:nvPr>
            <p:ph idx="1"/>
          </p:nvPr>
        </p:nvSpPr>
        <p:spPr/>
        <p:txBody>
          <a:bodyPr/>
          <a:lstStyle/>
          <a:p>
            <a:endParaRPr lang="en-GB"/>
          </a:p>
        </p:txBody>
      </p:sp>
      <p:sp>
        <p:nvSpPr>
          <p:cNvPr id="283" name="Google Shape;283;p6"/>
          <p:cNvSpPr txBox="1">
            <a:spLocks noGrp="1"/>
          </p:cNvSpPr>
          <p:nvPr>
            <p:ph type="sldNum" sz="quarter" idx="12"/>
          </p:nvPr>
        </p:nvSpPr>
        <p:spPr>
          <a:prstGeom prst="rect">
            <a:avLst/>
          </a:prstGeom>
          <a:noFill/>
          <a:ln>
            <a:noFill/>
          </a:ln>
        </p:spPr>
        <p:txBody>
          <a:bodyPr spcFirstLastPara="1" vert="horz" wrap="square" lIns="91425" tIns="45700" rIns="91425" bIns="45700" numCol="1" anchor="ctr" anchorCtr="0" compatLnSpc="1">
            <a:prstTxWarp prst="textNoShape">
              <a:avLst/>
            </a:prstTxWarp>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9pPr>
          </a:lstStyle>
          <a:p>
            <a:fld id="{00000000-1234-1234-1234-123412341234}" type="slidenum">
              <a:rPr lang="en-AU" smtClean="0"/>
              <a:pPr/>
              <a:t>14</a:t>
            </a:fld>
            <a:endParaRPr/>
          </a:p>
        </p:txBody>
      </p:sp>
      <p:sp>
        <p:nvSpPr>
          <p:cNvPr id="268" name="Google Shape;268;p6"/>
          <p:cNvSpPr/>
          <p:nvPr/>
        </p:nvSpPr>
        <p:spPr>
          <a:xfrm>
            <a:off x="2120980" y="5278986"/>
            <a:ext cx="7386638" cy="207719"/>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sz="900" b="1">
                <a:solidFill>
                  <a:srgbClr val="000000"/>
                </a:solidFill>
                <a:latin typeface="Arial"/>
                <a:ea typeface="Arial"/>
                <a:cs typeface="Arial"/>
                <a:sym typeface="Arial"/>
              </a:rPr>
              <a:t>Source:</a:t>
            </a:r>
            <a:r>
              <a:rPr lang="en-AU" sz="900">
                <a:solidFill>
                  <a:srgbClr val="000000"/>
                </a:solidFill>
                <a:latin typeface="Arial"/>
                <a:ea typeface="Arial"/>
                <a:cs typeface="Arial"/>
                <a:sym typeface="Arial"/>
              </a:rPr>
              <a:t> </a:t>
            </a:r>
            <a:r>
              <a:rPr lang="en-AU" sz="900" u="sng">
                <a:solidFill>
                  <a:srgbClr val="000000"/>
                </a:solidFill>
                <a:latin typeface="Arial"/>
                <a:ea typeface="Arial"/>
                <a:cs typeface="Arial"/>
                <a:sym typeface="Arial"/>
                <a:hlinkClick r:id="rId3"/>
              </a:rPr>
              <a:t>http://www.forbes.com/sites/travisbradberry/2012/11/09/leadership-2-0-are-you-an-adaptive-leader/</a:t>
            </a:r>
            <a:endParaRPr sz="900">
              <a:solidFill>
                <a:srgbClr val="000000"/>
              </a:solidFill>
              <a:latin typeface="Arial"/>
              <a:ea typeface="Arial"/>
              <a:cs typeface="Arial"/>
              <a:sym typeface="Arial"/>
            </a:endParaRPr>
          </a:p>
        </p:txBody>
      </p:sp>
      <p:grpSp>
        <p:nvGrpSpPr>
          <p:cNvPr id="269" name="Google Shape;269;p6"/>
          <p:cNvGrpSpPr/>
          <p:nvPr/>
        </p:nvGrpSpPr>
        <p:grpSpPr>
          <a:xfrm>
            <a:off x="4140890" y="1928876"/>
            <a:ext cx="3910224" cy="1185539"/>
            <a:chOff x="1630" y="224533"/>
            <a:chExt cx="5213632" cy="1580719"/>
          </a:xfrm>
        </p:grpSpPr>
        <p:sp>
          <p:nvSpPr>
            <p:cNvPr id="270" name="Google Shape;270;p6"/>
            <p:cNvSpPr/>
            <p:nvPr/>
          </p:nvSpPr>
          <p:spPr>
            <a:xfrm>
              <a:off x="1630" y="224533"/>
              <a:ext cx="1589522" cy="403200"/>
            </a:xfrm>
            <a:prstGeom prst="rect">
              <a:avLst/>
            </a:prstGeom>
            <a:solidFill>
              <a:srgbClr val="26386C"/>
            </a:solidFill>
            <a:ln w="25400" cap="flat" cmpd="sng">
              <a:solidFill>
                <a:srgbClr val="26386C"/>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1" name="Google Shape;271;p6"/>
            <p:cNvSpPr txBox="1"/>
            <p:nvPr/>
          </p:nvSpPr>
          <p:spPr>
            <a:xfrm>
              <a:off x="1630" y="224533"/>
              <a:ext cx="1589522" cy="403200"/>
            </a:xfrm>
            <a:prstGeom prst="rect">
              <a:avLst/>
            </a:prstGeom>
            <a:noFill/>
            <a:ln>
              <a:noFill/>
            </a:ln>
          </p:spPr>
          <p:txBody>
            <a:bodyPr spcFirstLastPara="1" wrap="square" lIns="74663" tIns="42656" rIns="74663" bIns="42656" anchor="ctr" anchorCtr="0">
              <a:noAutofit/>
            </a:bodyPr>
            <a:lstStyle/>
            <a:p>
              <a:pPr algn="ctr">
                <a:lnSpc>
                  <a:spcPct val="90000"/>
                </a:lnSpc>
                <a:spcBef>
                  <a:spcPts val="0"/>
                </a:spcBef>
                <a:spcAft>
                  <a:spcPts val="0"/>
                </a:spcAft>
                <a:buClr>
                  <a:srgbClr val="000000"/>
                </a:buClr>
                <a:buSzPts val="1400"/>
              </a:pPr>
              <a:r>
                <a:rPr lang="en-AU" sz="1050" b="1">
                  <a:solidFill>
                    <a:schemeClr val="lt1"/>
                  </a:solidFill>
                  <a:latin typeface="Arial"/>
                  <a:ea typeface="Arial"/>
                  <a:cs typeface="Arial"/>
                  <a:sym typeface="Arial"/>
                </a:rPr>
                <a:t>Strategy</a:t>
              </a:r>
              <a:endParaRPr sz="1050" b="1">
                <a:solidFill>
                  <a:schemeClr val="lt1"/>
                </a:solidFill>
                <a:latin typeface="Arial"/>
                <a:ea typeface="Arial"/>
                <a:cs typeface="Arial"/>
                <a:sym typeface="Arial"/>
              </a:endParaRPr>
            </a:p>
          </p:txBody>
        </p:sp>
        <p:sp>
          <p:nvSpPr>
            <p:cNvPr id="272" name="Google Shape;272;p6"/>
            <p:cNvSpPr/>
            <p:nvPr/>
          </p:nvSpPr>
          <p:spPr>
            <a:xfrm>
              <a:off x="1630" y="627733"/>
              <a:ext cx="1589522" cy="1177519"/>
            </a:xfrm>
            <a:prstGeom prst="rect">
              <a:avLst/>
            </a:prstGeom>
            <a:solidFill>
              <a:srgbClr val="CBCCD3">
                <a:alpha val="89803"/>
              </a:srgbClr>
            </a:solidFill>
            <a:ln w="25400" cap="flat" cmpd="sng">
              <a:solidFill>
                <a:srgbClr val="CBCCD3">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3" name="Google Shape;273;p6"/>
            <p:cNvSpPr txBox="1"/>
            <p:nvPr/>
          </p:nvSpPr>
          <p:spPr>
            <a:xfrm>
              <a:off x="1630" y="627733"/>
              <a:ext cx="1589522" cy="1177519"/>
            </a:xfrm>
            <a:prstGeom prst="rect">
              <a:avLst/>
            </a:prstGeom>
            <a:noFill/>
            <a:ln>
              <a:noFill/>
            </a:ln>
          </p:spPr>
          <p:txBody>
            <a:bodyPr spcFirstLastPara="1" wrap="square" lIns="56006" tIns="56006" rIns="74663" bIns="84000" anchor="t" anchorCtr="0">
              <a:noAutofit/>
            </a:bodyPr>
            <a:lstStyle/>
            <a:p>
              <a:pPr marL="85725" lvl="1" indent="-85725">
                <a:lnSpc>
                  <a:spcPct val="90000"/>
                </a:lnSpc>
                <a:spcBef>
                  <a:spcPts val="0"/>
                </a:spcBef>
                <a:spcAft>
                  <a:spcPts val="0"/>
                </a:spcAft>
                <a:buClr>
                  <a:srgbClr val="000000"/>
                </a:buClr>
                <a:buSzPts val="1400"/>
                <a:buFont typeface="Arial"/>
                <a:buChar char="•"/>
              </a:pPr>
              <a:r>
                <a:rPr lang="en-AU" sz="1050" dirty="0">
                  <a:solidFill>
                    <a:srgbClr val="000000"/>
                  </a:solidFill>
                  <a:latin typeface="Arial"/>
                  <a:ea typeface="Arial"/>
                  <a:cs typeface="Arial"/>
                  <a:sym typeface="Arial"/>
                </a:rPr>
                <a:t>Vision</a:t>
              </a:r>
              <a:endParaRPr dirty="0"/>
            </a:p>
            <a:p>
              <a:pPr marL="85725" lvl="1" indent="-85725">
                <a:lnSpc>
                  <a:spcPct val="90000"/>
                </a:lnSpc>
                <a:spcBef>
                  <a:spcPts val="158"/>
                </a:spcBef>
                <a:spcAft>
                  <a:spcPts val="0"/>
                </a:spcAft>
                <a:buClr>
                  <a:srgbClr val="000000"/>
                </a:buClr>
                <a:buSzPts val="1400"/>
                <a:buFont typeface="Arial"/>
                <a:buChar char="•"/>
              </a:pPr>
              <a:r>
                <a:rPr lang="en-AU" sz="1050" dirty="0">
                  <a:solidFill>
                    <a:srgbClr val="000000"/>
                  </a:solidFill>
                  <a:latin typeface="Arial"/>
                  <a:ea typeface="Arial"/>
                  <a:cs typeface="Arial"/>
                  <a:sym typeface="Arial"/>
                </a:rPr>
                <a:t>Acumen</a:t>
              </a:r>
              <a:endParaRPr dirty="0"/>
            </a:p>
            <a:p>
              <a:pPr marL="85725" lvl="1" indent="-85725">
                <a:lnSpc>
                  <a:spcPct val="90000"/>
                </a:lnSpc>
                <a:spcBef>
                  <a:spcPts val="158"/>
                </a:spcBef>
                <a:spcAft>
                  <a:spcPts val="0"/>
                </a:spcAft>
                <a:buClr>
                  <a:srgbClr val="000000"/>
                </a:buClr>
                <a:buSzPts val="1400"/>
                <a:buFont typeface="Arial"/>
                <a:buChar char="•"/>
              </a:pPr>
              <a:r>
                <a:rPr lang="en-AU" sz="1050" dirty="0">
                  <a:solidFill>
                    <a:srgbClr val="000000"/>
                  </a:solidFill>
                  <a:latin typeface="Arial"/>
                  <a:ea typeface="Arial"/>
                  <a:cs typeface="Arial"/>
                  <a:sym typeface="Arial"/>
                </a:rPr>
                <a:t>Planning</a:t>
              </a:r>
              <a:endParaRPr dirty="0"/>
            </a:p>
            <a:p>
              <a:pPr marL="85725" lvl="1" indent="-85725">
                <a:lnSpc>
                  <a:spcPct val="90000"/>
                </a:lnSpc>
                <a:spcBef>
                  <a:spcPts val="158"/>
                </a:spcBef>
                <a:spcAft>
                  <a:spcPts val="0"/>
                </a:spcAft>
                <a:buClr>
                  <a:srgbClr val="000000"/>
                </a:buClr>
                <a:buSzPts val="1400"/>
                <a:buFont typeface="Arial"/>
                <a:buChar char="•"/>
              </a:pPr>
              <a:r>
                <a:rPr lang="en-AU" sz="1050" dirty="0">
                  <a:solidFill>
                    <a:srgbClr val="000000"/>
                  </a:solidFill>
                  <a:latin typeface="Arial"/>
                  <a:ea typeface="Arial"/>
                  <a:cs typeface="Arial"/>
                  <a:sym typeface="Arial"/>
                </a:rPr>
                <a:t>Courage to lead</a:t>
              </a:r>
              <a:endParaRPr dirty="0"/>
            </a:p>
          </p:txBody>
        </p:sp>
        <p:sp>
          <p:nvSpPr>
            <p:cNvPr id="274" name="Google Shape;274;p6"/>
            <p:cNvSpPr/>
            <p:nvPr/>
          </p:nvSpPr>
          <p:spPr>
            <a:xfrm>
              <a:off x="1813685" y="224533"/>
              <a:ext cx="1589522" cy="403200"/>
            </a:xfrm>
            <a:prstGeom prst="rect">
              <a:avLst/>
            </a:prstGeom>
            <a:solidFill>
              <a:srgbClr val="C34C1B"/>
            </a:solidFill>
            <a:ln w="25400" cap="flat" cmpd="sng">
              <a:solidFill>
                <a:srgbClr val="C34C1B"/>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5" name="Google Shape;275;p6"/>
            <p:cNvSpPr txBox="1"/>
            <p:nvPr/>
          </p:nvSpPr>
          <p:spPr>
            <a:xfrm>
              <a:off x="1813685" y="224533"/>
              <a:ext cx="1589522" cy="403200"/>
            </a:xfrm>
            <a:prstGeom prst="rect">
              <a:avLst/>
            </a:prstGeom>
            <a:noFill/>
            <a:ln>
              <a:noFill/>
            </a:ln>
          </p:spPr>
          <p:txBody>
            <a:bodyPr spcFirstLastPara="1" wrap="square" lIns="74663" tIns="42656" rIns="74663" bIns="42656" anchor="ctr" anchorCtr="0">
              <a:noAutofit/>
            </a:bodyPr>
            <a:lstStyle/>
            <a:p>
              <a:pPr algn="ctr">
                <a:lnSpc>
                  <a:spcPct val="90000"/>
                </a:lnSpc>
                <a:spcBef>
                  <a:spcPts val="0"/>
                </a:spcBef>
                <a:spcAft>
                  <a:spcPts val="0"/>
                </a:spcAft>
                <a:buClr>
                  <a:srgbClr val="000000"/>
                </a:buClr>
                <a:buSzPts val="1400"/>
              </a:pPr>
              <a:r>
                <a:rPr lang="en-AU" sz="1050" b="1">
                  <a:solidFill>
                    <a:schemeClr val="lt1"/>
                  </a:solidFill>
                  <a:latin typeface="Arial"/>
                  <a:ea typeface="Arial"/>
                  <a:cs typeface="Arial"/>
                  <a:sym typeface="Arial"/>
                </a:rPr>
                <a:t>Action</a:t>
              </a:r>
              <a:endParaRPr sz="1050" b="1">
                <a:solidFill>
                  <a:schemeClr val="lt1"/>
                </a:solidFill>
                <a:latin typeface="Arial"/>
                <a:ea typeface="Arial"/>
                <a:cs typeface="Arial"/>
                <a:sym typeface="Arial"/>
              </a:endParaRPr>
            </a:p>
          </p:txBody>
        </p:sp>
        <p:sp>
          <p:nvSpPr>
            <p:cNvPr id="276" name="Google Shape;276;p6"/>
            <p:cNvSpPr/>
            <p:nvPr/>
          </p:nvSpPr>
          <p:spPr>
            <a:xfrm>
              <a:off x="1813685" y="627733"/>
              <a:ext cx="1589522" cy="1177519"/>
            </a:xfrm>
            <a:prstGeom prst="rect">
              <a:avLst/>
            </a:prstGeom>
            <a:solidFill>
              <a:srgbClr val="E8CECA">
                <a:alpha val="89803"/>
              </a:srgbClr>
            </a:solidFill>
            <a:ln w="25400" cap="flat" cmpd="sng">
              <a:solidFill>
                <a:srgbClr val="E8CECA">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7" name="Google Shape;277;p6"/>
            <p:cNvSpPr txBox="1"/>
            <p:nvPr/>
          </p:nvSpPr>
          <p:spPr>
            <a:xfrm>
              <a:off x="1813685" y="627733"/>
              <a:ext cx="1589522" cy="1177519"/>
            </a:xfrm>
            <a:prstGeom prst="rect">
              <a:avLst/>
            </a:prstGeom>
            <a:noFill/>
            <a:ln>
              <a:noFill/>
            </a:ln>
          </p:spPr>
          <p:txBody>
            <a:bodyPr spcFirstLastPara="1" wrap="square" lIns="56006" tIns="56006" rIns="74663" bIns="84000" anchor="t" anchorCtr="0">
              <a:noAutofit/>
            </a:bodyPr>
            <a:lstStyle/>
            <a:p>
              <a:pPr marL="85725" lvl="1" indent="-85725">
                <a:lnSpc>
                  <a:spcPct val="90000"/>
                </a:lnSpc>
                <a:spcBef>
                  <a:spcPts val="0"/>
                </a:spcBef>
                <a:spcAft>
                  <a:spcPts val="0"/>
                </a:spcAft>
                <a:buClr>
                  <a:srgbClr val="000000"/>
                </a:buClr>
                <a:buSzPts val="1400"/>
                <a:buFont typeface="Arial"/>
                <a:buChar char="•"/>
              </a:pPr>
              <a:r>
                <a:rPr lang="en-AU" sz="1050">
                  <a:solidFill>
                    <a:srgbClr val="000000"/>
                  </a:solidFill>
                  <a:latin typeface="Arial"/>
                  <a:ea typeface="Arial"/>
                  <a:cs typeface="Arial"/>
                  <a:sym typeface="Arial"/>
                </a:rPr>
                <a:t>Decision making</a:t>
              </a:r>
              <a:endParaRPr/>
            </a:p>
            <a:p>
              <a:pPr marL="85725" lvl="1" indent="-85725">
                <a:lnSpc>
                  <a:spcPct val="90000"/>
                </a:lnSpc>
                <a:spcBef>
                  <a:spcPts val="158"/>
                </a:spcBef>
                <a:spcAft>
                  <a:spcPts val="0"/>
                </a:spcAft>
                <a:buClr>
                  <a:srgbClr val="000000"/>
                </a:buClr>
                <a:buSzPts val="1400"/>
                <a:buFont typeface="Arial"/>
                <a:buChar char="•"/>
              </a:pPr>
              <a:r>
                <a:rPr lang="en-AU" sz="1050">
                  <a:solidFill>
                    <a:srgbClr val="000000"/>
                  </a:solidFill>
                  <a:latin typeface="Arial"/>
                  <a:ea typeface="Arial"/>
                  <a:cs typeface="Arial"/>
                  <a:sym typeface="Arial"/>
                </a:rPr>
                <a:t>Communication</a:t>
              </a:r>
              <a:endParaRPr/>
            </a:p>
            <a:p>
              <a:pPr marL="85725" lvl="1" indent="-85725">
                <a:lnSpc>
                  <a:spcPct val="90000"/>
                </a:lnSpc>
                <a:spcBef>
                  <a:spcPts val="158"/>
                </a:spcBef>
                <a:spcAft>
                  <a:spcPts val="0"/>
                </a:spcAft>
                <a:buClr>
                  <a:srgbClr val="000000"/>
                </a:buClr>
                <a:buSzPts val="1400"/>
                <a:buFont typeface="Arial"/>
                <a:buChar char="•"/>
              </a:pPr>
              <a:r>
                <a:rPr lang="en-AU" sz="1050">
                  <a:solidFill>
                    <a:srgbClr val="000000"/>
                  </a:solidFill>
                  <a:latin typeface="Arial"/>
                  <a:ea typeface="Arial"/>
                  <a:cs typeface="Arial"/>
                  <a:sym typeface="Arial"/>
                </a:rPr>
                <a:t>Mobilising others</a:t>
              </a:r>
              <a:endParaRPr/>
            </a:p>
          </p:txBody>
        </p:sp>
        <p:sp>
          <p:nvSpPr>
            <p:cNvPr id="278" name="Google Shape;278;p6"/>
            <p:cNvSpPr/>
            <p:nvPr/>
          </p:nvSpPr>
          <p:spPr>
            <a:xfrm>
              <a:off x="3625740" y="224533"/>
              <a:ext cx="1589522" cy="403200"/>
            </a:xfrm>
            <a:prstGeom prst="rect">
              <a:avLst/>
            </a:prstGeom>
            <a:solidFill>
              <a:srgbClr val="3B6E26"/>
            </a:solidFill>
            <a:ln w="25400" cap="flat" cmpd="sng">
              <a:solidFill>
                <a:srgbClr val="3B6E26"/>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9" name="Google Shape;279;p6"/>
            <p:cNvSpPr txBox="1"/>
            <p:nvPr/>
          </p:nvSpPr>
          <p:spPr>
            <a:xfrm>
              <a:off x="3625740" y="224533"/>
              <a:ext cx="1589522" cy="403200"/>
            </a:xfrm>
            <a:prstGeom prst="rect">
              <a:avLst/>
            </a:prstGeom>
            <a:noFill/>
            <a:ln>
              <a:noFill/>
            </a:ln>
          </p:spPr>
          <p:txBody>
            <a:bodyPr spcFirstLastPara="1" wrap="square" lIns="74663" tIns="42656" rIns="74663" bIns="42656" anchor="ctr" anchorCtr="0">
              <a:noAutofit/>
            </a:bodyPr>
            <a:lstStyle/>
            <a:p>
              <a:pPr algn="ctr">
                <a:lnSpc>
                  <a:spcPct val="90000"/>
                </a:lnSpc>
                <a:spcBef>
                  <a:spcPts val="0"/>
                </a:spcBef>
                <a:spcAft>
                  <a:spcPts val="0"/>
                </a:spcAft>
                <a:buClr>
                  <a:srgbClr val="000000"/>
                </a:buClr>
                <a:buSzPts val="1400"/>
              </a:pPr>
              <a:r>
                <a:rPr lang="en-AU" sz="1050" b="1">
                  <a:solidFill>
                    <a:schemeClr val="lt1"/>
                  </a:solidFill>
                  <a:latin typeface="Arial"/>
                  <a:ea typeface="Arial"/>
                  <a:cs typeface="Arial"/>
                  <a:sym typeface="Arial"/>
                </a:rPr>
                <a:t>Results</a:t>
              </a:r>
              <a:endParaRPr sz="1050" b="1">
                <a:solidFill>
                  <a:schemeClr val="lt1"/>
                </a:solidFill>
                <a:latin typeface="Arial"/>
                <a:ea typeface="Arial"/>
                <a:cs typeface="Arial"/>
                <a:sym typeface="Arial"/>
              </a:endParaRPr>
            </a:p>
          </p:txBody>
        </p:sp>
        <p:sp>
          <p:nvSpPr>
            <p:cNvPr id="280" name="Google Shape;280;p6"/>
            <p:cNvSpPr/>
            <p:nvPr/>
          </p:nvSpPr>
          <p:spPr>
            <a:xfrm>
              <a:off x="3625740" y="627733"/>
              <a:ext cx="1589522" cy="1177519"/>
            </a:xfrm>
            <a:prstGeom prst="rect">
              <a:avLst/>
            </a:prstGeom>
            <a:solidFill>
              <a:srgbClr val="CDD3CB">
                <a:alpha val="89803"/>
              </a:srgbClr>
            </a:solidFill>
            <a:ln w="25400" cap="flat" cmpd="sng">
              <a:solidFill>
                <a:srgbClr val="CDD3CB">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81" name="Google Shape;281;p6"/>
            <p:cNvSpPr txBox="1"/>
            <p:nvPr/>
          </p:nvSpPr>
          <p:spPr>
            <a:xfrm>
              <a:off x="3625740" y="627733"/>
              <a:ext cx="1589522" cy="1177519"/>
            </a:xfrm>
            <a:prstGeom prst="rect">
              <a:avLst/>
            </a:prstGeom>
            <a:noFill/>
            <a:ln>
              <a:noFill/>
            </a:ln>
          </p:spPr>
          <p:txBody>
            <a:bodyPr spcFirstLastPara="1" wrap="square" lIns="56006" tIns="56006" rIns="74663" bIns="84000" anchor="t" anchorCtr="0">
              <a:noAutofit/>
            </a:bodyPr>
            <a:lstStyle/>
            <a:p>
              <a:pPr marL="85725" lvl="1" indent="-85725">
                <a:lnSpc>
                  <a:spcPct val="90000"/>
                </a:lnSpc>
                <a:spcBef>
                  <a:spcPts val="0"/>
                </a:spcBef>
                <a:spcAft>
                  <a:spcPts val="0"/>
                </a:spcAft>
                <a:buClr>
                  <a:srgbClr val="000000"/>
                </a:buClr>
                <a:buSzPts val="1400"/>
                <a:buFont typeface="Arial"/>
                <a:buChar char="•"/>
              </a:pPr>
              <a:r>
                <a:rPr lang="en-AU" sz="1050">
                  <a:solidFill>
                    <a:srgbClr val="000000"/>
                  </a:solidFill>
                  <a:latin typeface="Arial"/>
                  <a:ea typeface="Arial"/>
                  <a:cs typeface="Arial"/>
                  <a:sym typeface="Arial"/>
                </a:rPr>
                <a:t>Risk taking</a:t>
              </a:r>
              <a:endParaRPr/>
            </a:p>
            <a:p>
              <a:pPr marL="85725" lvl="1" indent="-85725">
                <a:lnSpc>
                  <a:spcPct val="90000"/>
                </a:lnSpc>
                <a:spcBef>
                  <a:spcPts val="158"/>
                </a:spcBef>
                <a:spcAft>
                  <a:spcPts val="0"/>
                </a:spcAft>
                <a:buClr>
                  <a:srgbClr val="000000"/>
                </a:buClr>
                <a:buSzPts val="1400"/>
                <a:buFont typeface="Arial"/>
                <a:buChar char="•"/>
              </a:pPr>
              <a:r>
                <a:rPr lang="en-AU" sz="1050">
                  <a:solidFill>
                    <a:srgbClr val="000000"/>
                  </a:solidFill>
                  <a:latin typeface="Arial"/>
                  <a:ea typeface="Arial"/>
                  <a:cs typeface="Arial"/>
                  <a:sym typeface="Arial"/>
                </a:rPr>
                <a:t>Results focus</a:t>
              </a:r>
              <a:endParaRPr/>
            </a:p>
            <a:p>
              <a:pPr marL="85725" lvl="1" indent="-85725">
                <a:lnSpc>
                  <a:spcPct val="90000"/>
                </a:lnSpc>
                <a:spcBef>
                  <a:spcPts val="158"/>
                </a:spcBef>
                <a:spcAft>
                  <a:spcPts val="0"/>
                </a:spcAft>
                <a:buClr>
                  <a:srgbClr val="000000"/>
                </a:buClr>
                <a:buSzPts val="1400"/>
                <a:buFont typeface="Arial"/>
                <a:buChar char="•"/>
              </a:pPr>
              <a:r>
                <a:rPr lang="en-AU" sz="1050">
                  <a:solidFill>
                    <a:srgbClr val="000000"/>
                  </a:solidFill>
                  <a:latin typeface="Arial"/>
                  <a:ea typeface="Arial"/>
                  <a:cs typeface="Arial"/>
                  <a:sym typeface="Arial"/>
                </a:rPr>
                <a:t>Agility</a:t>
              </a:r>
              <a:endParaRPr/>
            </a:p>
          </p:txBody>
        </p:sp>
      </p:grpSp>
      <p:sp>
        <p:nvSpPr>
          <p:cNvPr id="282" name="Google Shape;282;p6"/>
          <p:cNvSpPr txBox="1"/>
          <p:nvPr/>
        </p:nvSpPr>
        <p:spPr>
          <a:xfrm>
            <a:off x="2120980" y="3261812"/>
            <a:ext cx="7396638" cy="401618"/>
          </a:xfrm>
          <a:prstGeom prst="rect">
            <a:avLst/>
          </a:prstGeom>
          <a:noFill/>
          <a:ln>
            <a:noFill/>
          </a:ln>
        </p:spPr>
        <p:txBody>
          <a:bodyPr spcFirstLastPara="1" wrap="square" lIns="68569" tIns="34275" rIns="68569" bIns="34275" anchor="t" anchorCtr="0">
            <a:spAutoFit/>
          </a:bodyPr>
          <a:lstStyle/>
          <a:p>
            <a:pPr>
              <a:lnSpc>
                <a:spcPct val="90000"/>
              </a:lnSpc>
              <a:spcBef>
                <a:spcPts val="0"/>
              </a:spcBef>
              <a:spcAft>
                <a:spcPts val="0"/>
              </a:spcAft>
            </a:pPr>
            <a:r>
              <a:rPr lang="en-AU" sz="2400" b="1" dirty="0">
                <a:solidFill>
                  <a:srgbClr val="F47B20"/>
                </a:solidFill>
                <a:latin typeface="Arial Black" panose="020B0A04020102020204" pitchFamily="34" charset="0"/>
                <a:ea typeface="+mj-ea"/>
                <a:cs typeface="Arial"/>
                <a:sym typeface="Play"/>
              </a:rPr>
              <a:t>Adaptive</a:t>
            </a:r>
            <a:r>
              <a:rPr lang="en-AU" sz="2400" b="1" dirty="0">
                <a:solidFill>
                  <a:schemeClr val="lt2"/>
                </a:solidFill>
                <a:latin typeface="Play"/>
                <a:ea typeface="Play"/>
                <a:cs typeface="Play"/>
                <a:sym typeface="Play"/>
              </a:rPr>
              <a:t> </a:t>
            </a:r>
            <a:r>
              <a:rPr lang="en-AU" sz="2400" b="1" dirty="0">
                <a:solidFill>
                  <a:srgbClr val="F47B20"/>
                </a:solidFill>
                <a:latin typeface="Arial Black" panose="020B0A04020102020204" pitchFamily="34" charset="0"/>
                <a:ea typeface="+mj-ea"/>
                <a:cs typeface="Arial"/>
                <a:sym typeface="Play"/>
              </a:rPr>
              <a:t>Leadership</a:t>
            </a:r>
            <a:endParaRPr sz="2400" b="1" dirty="0">
              <a:solidFill>
                <a:srgbClr val="F47B20"/>
              </a:solidFill>
              <a:latin typeface="Arial Black" panose="020B0A04020102020204" pitchFamily="34" charset="0"/>
              <a:ea typeface="+mj-ea"/>
              <a:cs typeface="Arial"/>
            </a:endParaRPr>
          </a:p>
        </p:txBody>
      </p:sp>
      <p:sp>
        <p:nvSpPr>
          <p:cNvPr id="36" name="Google Shape;282;p6">
            <a:extLst>
              <a:ext uri="{FF2B5EF4-FFF2-40B4-BE49-F238E27FC236}">
                <a16:creationId xmlns:a16="http://schemas.microsoft.com/office/drawing/2014/main" id="{3AEA3BFE-2C4F-412A-9062-7147A8BB3E18}"/>
              </a:ext>
            </a:extLst>
          </p:cNvPr>
          <p:cNvSpPr txBox="1"/>
          <p:nvPr/>
        </p:nvSpPr>
        <p:spPr>
          <a:xfrm>
            <a:off x="2120980" y="1453558"/>
            <a:ext cx="7396638" cy="401618"/>
          </a:xfrm>
          <a:prstGeom prst="rect">
            <a:avLst/>
          </a:prstGeom>
          <a:noFill/>
          <a:ln>
            <a:noFill/>
          </a:ln>
        </p:spPr>
        <p:txBody>
          <a:bodyPr spcFirstLastPara="1" wrap="square" lIns="68569" tIns="34275" rIns="68569" bIns="34275" anchor="t" anchorCtr="0">
            <a:spAutoFit/>
          </a:bodyPr>
          <a:lstStyle/>
          <a:p>
            <a:pPr>
              <a:lnSpc>
                <a:spcPct val="90000"/>
              </a:lnSpc>
              <a:spcBef>
                <a:spcPts val="0"/>
              </a:spcBef>
              <a:spcAft>
                <a:spcPts val="0"/>
              </a:spcAft>
            </a:pPr>
            <a:r>
              <a:rPr lang="en-AU" sz="2400" b="1" dirty="0">
                <a:solidFill>
                  <a:srgbClr val="F47B20"/>
                </a:solidFill>
                <a:latin typeface="Arial Black" panose="020B0A04020102020204" pitchFamily="34" charset="0"/>
                <a:ea typeface="+mj-ea"/>
                <a:cs typeface="Arial"/>
                <a:sym typeface="Play"/>
              </a:rPr>
              <a:t>Core Leadership </a:t>
            </a:r>
            <a:r>
              <a:rPr lang="en-AU" sz="2400" b="1">
                <a:solidFill>
                  <a:srgbClr val="F47B20"/>
                </a:solidFill>
                <a:latin typeface="Arial Black" panose="020B0A04020102020204" pitchFamily="34" charset="0"/>
                <a:ea typeface="+mj-ea"/>
                <a:cs typeface="Arial"/>
                <a:sym typeface="Play"/>
              </a:rPr>
              <a:t>aka “Heroic”</a:t>
            </a:r>
            <a:endParaRPr sz="2400" b="1" dirty="0">
              <a:solidFill>
                <a:srgbClr val="F47B20"/>
              </a:solidFill>
              <a:latin typeface="Arial Black" panose="020B0A04020102020204" pitchFamily="34" charset="0"/>
              <a:ea typeface="+mj-ea"/>
              <a:cs typeface="Aria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sp>
        <p:nvSpPr>
          <p:cNvPr id="290" name="Google Shape;290;p7"/>
          <p:cNvSpPr txBox="1">
            <a:spLocks noGrp="1"/>
          </p:cNvSpPr>
          <p:nvPr>
            <p:ph type="title"/>
          </p:nvPr>
        </p:nvSpPr>
        <p:spPr>
          <a:xfrm>
            <a:off x="593224" y="548680"/>
            <a:ext cx="10972800" cy="634082"/>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eaLnBrk="1" hangingPunct="1">
              <a:lnSpc>
                <a:spcPct val="90000"/>
              </a:lnSpc>
              <a:buClr>
                <a:schemeClr val="lt2"/>
              </a:buClr>
              <a:buSzPts val="1800"/>
            </a:pPr>
            <a:r>
              <a:rPr lang="en-AU" sz="3600" b="1" dirty="0">
                <a:solidFill>
                  <a:schemeClr val="tx2">
                    <a:lumMod val="75000"/>
                  </a:schemeClr>
                </a:solidFill>
              </a:rPr>
              <a:t>Adaptive Change Leadership Competencies</a:t>
            </a:r>
            <a:endParaRPr sz="3600" b="1" dirty="0">
              <a:solidFill>
                <a:schemeClr val="tx2">
                  <a:lumMod val="75000"/>
                </a:schemeClr>
              </a:solidFill>
            </a:endParaRPr>
          </a:p>
        </p:txBody>
      </p:sp>
      <p:sp>
        <p:nvSpPr>
          <p:cNvPr id="291" name="Google Shape;291;p7"/>
          <p:cNvSpPr txBox="1">
            <a:spLocks noGrp="1"/>
          </p:cNvSpPr>
          <p:nvPr>
            <p:ph idx="1"/>
          </p:nvPr>
        </p:nvSpPr>
        <p:spPr>
          <a:prstGeom prst="rect">
            <a:avLst/>
          </a:prstGeom>
          <a:noFill/>
          <a:ln>
            <a:noFill/>
          </a:ln>
        </p:spPr>
        <p:txBody>
          <a:bodyPr spcFirstLastPara="1" vert="horz" wrap="square" lIns="68569" tIns="34275" rIns="68569" bIns="34275" numCol="1" anchor="t" anchorCtr="0" compatLnSpc="1">
            <a:prstTxWarp prst="textNoShape">
              <a:avLst/>
            </a:prstTxWarp>
            <a:normAutofit fontScale="32500" lnSpcReduction="20000"/>
          </a:bodyPr>
          <a:lstStyle/>
          <a:p>
            <a:pPr indent="-257175">
              <a:lnSpc>
                <a:spcPct val="90000"/>
              </a:lnSpc>
              <a:spcBef>
                <a:spcPts val="750"/>
              </a:spcBef>
              <a:spcAft>
                <a:spcPts val="0"/>
              </a:spcAft>
              <a:buClr>
                <a:schemeClr val="dk1"/>
              </a:buClr>
              <a:buSzPts val="1800"/>
            </a:pPr>
            <a:r>
              <a:rPr lang="en-AU" sz="7400" dirty="0"/>
              <a:t>Systems thinking</a:t>
            </a:r>
            <a:endParaRPr sz="7400" dirty="0"/>
          </a:p>
          <a:p>
            <a:pPr indent="-257175">
              <a:lnSpc>
                <a:spcPct val="90000"/>
              </a:lnSpc>
              <a:spcBef>
                <a:spcPts val="750"/>
              </a:spcBef>
              <a:spcAft>
                <a:spcPts val="0"/>
              </a:spcAft>
              <a:buClr>
                <a:schemeClr val="dk1"/>
              </a:buClr>
              <a:buSzPts val="1800"/>
            </a:pPr>
            <a:r>
              <a:rPr lang="en-AU" sz="7400" dirty="0"/>
              <a:t>Leadership agility</a:t>
            </a:r>
            <a:endParaRPr sz="7400" dirty="0"/>
          </a:p>
          <a:p>
            <a:pPr indent="-257175">
              <a:lnSpc>
                <a:spcPct val="90000"/>
              </a:lnSpc>
              <a:spcBef>
                <a:spcPts val="750"/>
              </a:spcBef>
              <a:spcAft>
                <a:spcPts val="0"/>
              </a:spcAft>
              <a:buClr>
                <a:schemeClr val="dk1"/>
              </a:buClr>
              <a:buSzPts val="1800"/>
            </a:pPr>
            <a:r>
              <a:rPr lang="en-AU" sz="7400" dirty="0"/>
              <a:t>Strategic savvy</a:t>
            </a:r>
            <a:endParaRPr sz="7400" dirty="0"/>
          </a:p>
          <a:p>
            <a:pPr indent="-257175">
              <a:lnSpc>
                <a:spcPct val="90000"/>
              </a:lnSpc>
              <a:spcBef>
                <a:spcPts val="750"/>
              </a:spcBef>
              <a:spcAft>
                <a:spcPts val="0"/>
              </a:spcAft>
              <a:buClr>
                <a:schemeClr val="dk1"/>
              </a:buClr>
              <a:buSzPts val="1800"/>
            </a:pPr>
            <a:r>
              <a:rPr lang="en-AU" sz="7400" dirty="0"/>
              <a:t>Change savvy </a:t>
            </a:r>
            <a:endParaRPr sz="7400" dirty="0"/>
          </a:p>
          <a:p>
            <a:pPr indent="-257175">
              <a:lnSpc>
                <a:spcPct val="90000"/>
              </a:lnSpc>
              <a:spcBef>
                <a:spcPts val="750"/>
              </a:spcBef>
              <a:spcAft>
                <a:spcPts val="0"/>
              </a:spcAft>
              <a:buClr>
                <a:schemeClr val="dk1"/>
              </a:buClr>
              <a:buSzPts val="1800"/>
            </a:pPr>
            <a:r>
              <a:rPr lang="en-AU" sz="7400" dirty="0"/>
              <a:t>Organizational agility</a:t>
            </a:r>
            <a:endParaRPr sz="7400" dirty="0"/>
          </a:p>
          <a:p>
            <a:pPr indent="-257175">
              <a:lnSpc>
                <a:spcPct val="90000"/>
              </a:lnSpc>
              <a:spcBef>
                <a:spcPts val="750"/>
              </a:spcBef>
              <a:spcAft>
                <a:spcPts val="0"/>
              </a:spcAft>
              <a:buClr>
                <a:schemeClr val="dk1"/>
              </a:buClr>
              <a:buSzPts val="1800"/>
            </a:pPr>
            <a:r>
              <a:rPr lang="en-AU" sz="7400" dirty="0"/>
              <a:t>Collaboration savvy—co creating</a:t>
            </a:r>
            <a:endParaRPr sz="7400" dirty="0"/>
          </a:p>
          <a:p>
            <a:pPr indent="-257175">
              <a:lnSpc>
                <a:spcPct val="90000"/>
              </a:lnSpc>
              <a:spcBef>
                <a:spcPts val="750"/>
              </a:spcBef>
              <a:spcAft>
                <a:spcPts val="0"/>
              </a:spcAft>
              <a:buClr>
                <a:schemeClr val="dk1"/>
              </a:buClr>
              <a:buSzPts val="1800"/>
            </a:pPr>
            <a:r>
              <a:rPr lang="en-AU" sz="7400" dirty="0"/>
              <a:t>Relationship building</a:t>
            </a:r>
            <a:endParaRPr sz="7400" dirty="0"/>
          </a:p>
          <a:p>
            <a:pPr indent="-257175">
              <a:lnSpc>
                <a:spcPct val="90000"/>
              </a:lnSpc>
              <a:spcBef>
                <a:spcPts val="750"/>
              </a:spcBef>
              <a:spcAft>
                <a:spcPts val="0"/>
              </a:spcAft>
              <a:buClr>
                <a:schemeClr val="dk1"/>
              </a:buClr>
              <a:buSzPts val="1800"/>
            </a:pPr>
            <a:r>
              <a:rPr lang="en-AU" sz="7400" dirty="0"/>
              <a:t>Creative fluid communications</a:t>
            </a:r>
            <a:endParaRPr sz="7400" dirty="0"/>
          </a:p>
          <a:p>
            <a:pPr indent="-257175">
              <a:lnSpc>
                <a:spcPct val="90000"/>
              </a:lnSpc>
              <a:spcBef>
                <a:spcPts val="750"/>
              </a:spcBef>
              <a:spcAft>
                <a:spcPts val="0"/>
              </a:spcAft>
              <a:buClr>
                <a:schemeClr val="dk1"/>
              </a:buClr>
              <a:buSzPts val="1800"/>
            </a:pPr>
            <a:r>
              <a:rPr lang="en-AU" sz="7400" dirty="0"/>
              <a:t>Innovation savvy</a:t>
            </a:r>
            <a:endParaRPr sz="7400" dirty="0"/>
          </a:p>
          <a:p>
            <a:pPr indent="-257175">
              <a:lnSpc>
                <a:spcPct val="90000"/>
              </a:lnSpc>
              <a:spcBef>
                <a:spcPts val="750"/>
              </a:spcBef>
              <a:spcAft>
                <a:spcPts val="0"/>
              </a:spcAft>
              <a:buClr>
                <a:schemeClr val="dk1"/>
              </a:buClr>
              <a:buSzPts val="1800"/>
            </a:pPr>
            <a:r>
              <a:rPr lang="en-AU" sz="7400" dirty="0"/>
              <a:t>Courage</a:t>
            </a:r>
            <a:endParaRPr sz="7400" dirty="0"/>
          </a:p>
          <a:p>
            <a:pPr indent="-171450">
              <a:lnSpc>
                <a:spcPct val="90000"/>
              </a:lnSpc>
              <a:spcBef>
                <a:spcPts val="750"/>
              </a:spcBef>
              <a:spcAft>
                <a:spcPts val="0"/>
              </a:spcAft>
              <a:buClr>
                <a:schemeClr val="dk1"/>
              </a:buClr>
              <a:buSzPts val="1800"/>
              <a:buNone/>
            </a:pPr>
            <a:endParaRPr dirty="0"/>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89">
          <a:extLst>
            <a:ext uri="{FF2B5EF4-FFF2-40B4-BE49-F238E27FC236}">
              <a16:creationId xmlns:a16="http://schemas.microsoft.com/office/drawing/2014/main" id="{E1A587CE-BECE-DDA7-3406-A40098E060D2}"/>
            </a:ext>
          </a:extLst>
        </p:cNvPr>
        <p:cNvGrpSpPr/>
        <p:nvPr/>
      </p:nvGrpSpPr>
      <p:grpSpPr>
        <a:xfrm>
          <a:off x="0" y="0"/>
          <a:ext cx="0" cy="0"/>
          <a:chOff x="0" y="0"/>
          <a:chExt cx="0" cy="0"/>
        </a:xfrm>
      </p:grpSpPr>
      <p:sp>
        <p:nvSpPr>
          <p:cNvPr id="290" name="Google Shape;290;p7">
            <a:extLst>
              <a:ext uri="{FF2B5EF4-FFF2-40B4-BE49-F238E27FC236}">
                <a16:creationId xmlns:a16="http://schemas.microsoft.com/office/drawing/2014/main" id="{B62F8FBF-D2D6-8A91-C0FC-BE091377896E}"/>
              </a:ext>
            </a:extLst>
          </p:cNvPr>
          <p:cNvSpPr txBox="1">
            <a:spLocks noGrp="1"/>
          </p:cNvSpPr>
          <p:nvPr>
            <p:ph type="title"/>
          </p:nvPr>
        </p:nvSpPr>
        <p:spPr>
          <a:xfrm>
            <a:off x="609600" y="620688"/>
            <a:ext cx="10972800" cy="1143000"/>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eaLnBrk="1" hangingPunct="1">
              <a:lnSpc>
                <a:spcPct val="90000"/>
              </a:lnSpc>
              <a:buClr>
                <a:schemeClr val="lt2"/>
              </a:buClr>
              <a:buSzPts val="1800"/>
            </a:pPr>
            <a:r>
              <a:rPr lang="en-AU" sz="3600" b="1" dirty="0">
                <a:solidFill>
                  <a:schemeClr val="tx2">
                    <a:lumMod val="75000"/>
                  </a:schemeClr>
                </a:solidFill>
              </a:rPr>
              <a:t>Self Exercise: Growth Areas/Growth Mindset</a:t>
            </a:r>
            <a:endParaRPr sz="3600" b="1" dirty="0">
              <a:solidFill>
                <a:schemeClr val="tx2">
                  <a:lumMod val="75000"/>
                </a:schemeClr>
              </a:solidFill>
            </a:endParaRPr>
          </a:p>
        </p:txBody>
      </p:sp>
      <p:sp>
        <p:nvSpPr>
          <p:cNvPr id="291" name="Google Shape;291;p7">
            <a:extLst>
              <a:ext uri="{FF2B5EF4-FFF2-40B4-BE49-F238E27FC236}">
                <a16:creationId xmlns:a16="http://schemas.microsoft.com/office/drawing/2014/main" id="{2032F762-5C52-6E06-2AA5-2BAC67ED4F0A}"/>
              </a:ext>
            </a:extLst>
          </p:cNvPr>
          <p:cNvSpPr txBox="1">
            <a:spLocks noGrp="1"/>
          </p:cNvSpPr>
          <p:nvPr>
            <p:ph idx="1"/>
          </p:nvPr>
        </p:nvSpPr>
        <p:spPr>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a:spcBef>
                <a:spcPts val="0"/>
              </a:spcBef>
              <a:spcAft>
                <a:spcPts val="0"/>
              </a:spcAft>
              <a:buClr>
                <a:schemeClr val="tx1"/>
              </a:buClr>
              <a:buSzPct val="80000"/>
            </a:pPr>
            <a:r>
              <a:rPr lang="en-AU" sz="2400" dirty="0">
                <a:latin typeface="+mn-lt"/>
                <a:cs typeface="+mn-cs"/>
                <a:sym typeface="Arial"/>
              </a:rPr>
              <a:t>What are your main growth areas to being an Adaptive Leader?</a:t>
            </a:r>
          </a:p>
          <a:p>
            <a:pPr lvl="1">
              <a:spcBef>
                <a:spcPts val="0"/>
              </a:spcBef>
              <a:spcAft>
                <a:spcPts val="0"/>
              </a:spcAft>
              <a:buClr>
                <a:schemeClr val="tx1"/>
              </a:buClr>
              <a:buSzPct val="80000"/>
              <a:buFont typeface="Wingdings" panose="05000000000000000000" pitchFamily="2" charset="2"/>
              <a:buChar char="Ø"/>
            </a:pPr>
            <a:r>
              <a:rPr lang="en-AU" sz="2000" dirty="0">
                <a:latin typeface="+mn-lt"/>
                <a:cs typeface="+mn-cs"/>
                <a:sym typeface="Arial"/>
              </a:rPr>
              <a:t>Write them down next to you</a:t>
            </a:r>
          </a:p>
          <a:p>
            <a:pPr lvl="1">
              <a:spcBef>
                <a:spcPts val="0"/>
              </a:spcBef>
              <a:spcAft>
                <a:spcPts val="0"/>
              </a:spcAft>
              <a:buClr>
                <a:schemeClr val="tx1"/>
              </a:buClr>
              <a:buSzPct val="80000"/>
              <a:buFont typeface="Wingdings" panose="05000000000000000000" pitchFamily="2" charset="2"/>
              <a:buChar char="Ø"/>
            </a:pPr>
            <a:r>
              <a:rPr lang="en-AU" sz="2000" dirty="0">
                <a:sym typeface="Arial"/>
              </a:rPr>
              <a:t>Type some thoughts into chat </a:t>
            </a:r>
          </a:p>
          <a:p>
            <a:pPr lvl="1">
              <a:spcBef>
                <a:spcPts val="0"/>
              </a:spcBef>
              <a:spcAft>
                <a:spcPts val="0"/>
              </a:spcAft>
              <a:buClr>
                <a:schemeClr val="lt1"/>
              </a:buClr>
              <a:buSzPct val="80000"/>
              <a:buFont typeface="Arial" panose="020B0604020202020204" pitchFamily="34" charset="0"/>
              <a:buChar char="•"/>
            </a:pPr>
            <a:endParaRPr lang="en-AU" sz="2400" dirty="0">
              <a:latin typeface="+mn-lt"/>
              <a:cs typeface="+mn-cs"/>
              <a:sym typeface="Arial"/>
            </a:endParaRPr>
          </a:p>
          <a:p>
            <a:pPr>
              <a:spcBef>
                <a:spcPts val="0"/>
              </a:spcBef>
              <a:spcAft>
                <a:spcPts val="0"/>
              </a:spcAft>
              <a:buClr>
                <a:schemeClr val="tx1"/>
              </a:buClr>
              <a:buSzPct val="80000"/>
            </a:pPr>
            <a:r>
              <a:rPr lang="en-AU" sz="2400" dirty="0">
                <a:sym typeface="Arial"/>
              </a:rPr>
              <a:t>What is a growth mindset?</a:t>
            </a:r>
          </a:p>
          <a:p>
            <a:pPr indent="-171450">
              <a:lnSpc>
                <a:spcPct val="90000"/>
              </a:lnSpc>
              <a:spcBef>
                <a:spcPts val="750"/>
              </a:spcBef>
              <a:spcAft>
                <a:spcPts val="0"/>
              </a:spcAft>
              <a:buClr>
                <a:schemeClr val="dk1"/>
              </a:buClr>
              <a:buSzPts val="1800"/>
              <a:buNone/>
            </a:pPr>
            <a:endParaRPr dirty="0"/>
          </a:p>
        </p:txBody>
      </p:sp>
    </p:spTree>
    <p:extLst>
      <p:ext uri="{BB962C8B-B14F-4D97-AF65-F5344CB8AC3E}">
        <p14:creationId xmlns:p14="http://schemas.microsoft.com/office/powerpoint/2010/main" val="295461565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301"/>
        <p:cNvGrpSpPr/>
        <p:nvPr/>
      </p:nvGrpSpPr>
      <p:grpSpPr>
        <a:xfrm>
          <a:off x="0" y="0"/>
          <a:ext cx="0" cy="0"/>
          <a:chOff x="0" y="0"/>
          <a:chExt cx="0" cy="0"/>
        </a:xfrm>
      </p:grpSpPr>
      <p:sp>
        <p:nvSpPr>
          <p:cNvPr id="302" name="Google Shape;302;p9"/>
          <p:cNvSpPr txBox="1">
            <a:spLocks noGrp="1"/>
          </p:cNvSpPr>
          <p:nvPr>
            <p:ph type="ctrTitle"/>
          </p:nvPr>
        </p:nvSpPr>
        <p:spPr>
          <a:xfrm>
            <a:off x="1523549" y="3134700"/>
            <a:ext cx="9144901" cy="5886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pPr eaLnBrk="1" hangingPunct="1">
              <a:spcBef>
                <a:spcPct val="0"/>
              </a:spcBef>
              <a:spcAft>
                <a:spcPct val="0"/>
              </a:spcAft>
            </a:pPr>
            <a:r>
              <a:rPr lang="en-AU" sz="3600" b="1" dirty="0">
                <a:solidFill>
                  <a:schemeClr val="tx2">
                    <a:lumMod val="75000"/>
                  </a:schemeClr>
                </a:solidFill>
              </a:rPr>
              <a:t>Dealing with Complexity</a:t>
            </a:r>
            <a:endParaRPr sz="3600" b="1" dirty="0">
              <a:solidFill>
                <a:schemeClr val="tx2">
                  <a:lumMod val="75000"/>
                </a:schemeClr>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69"/>
        <p:cNvGrpSpPr/>
        <p:nvPr/>
      </p:nvGrpSpPr>
      <p:grpSpPr>
        <a:xfrm>
          <a:off x="0" y="0"/>
          <a:ext cx="0" cy="0"/>
          <a:chOff x="0" y="0"/>
          <a:chExt cx="0" cy="0"/>
        </a:xfrm>
      </p:grpSpPr>
      <p:sp>
        <p:nvSpPr>
          <p:cNvPr id="370" name="Google Shape;370;p16"/>
          <p:cNvSpPr txBox="1">
            <a:spLocks noGrp="1"/>
          </p:cNvSpPr>
          <p:nvPr>
            <p:ph type="title"/>
          </p:nvPr>
        </p:nvSpPr>
        <p:spPr>
          <a:xfrm>
            <a:off x="609600" y="620688"/>
            <a:ext cx="10972800" cy="1143000"/>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eaLnBrk="1" hangingPunct="1">
              <a:lnSpc>
                <a:spcPct val="90000"/>
              </a:lnSpc>
              <a:buClr>
                <a:schemeClr val="lt2"/>
              </a:buClr>
              <a:buSzPts val="1800"/>
            </a:pPr>
            <a:r>
              <a:rPr lang="en-AU" sz="3600" b="1" dirty="0">
                <a:solidFill>
                  <a:schemeClr val="tx2">
                    <a:lumMod val="75000"/>
                  </a:schemeClr>
                </a:solidFill>
              </a:rPr>
              <a:t>Five Key Ideas About Complex Systems</a:t>
            </a:r>
            <a:endParaRPr sz="3600" b="1" dirty="0">
              <a:solidFill>
                <a:schemeClr val="tx2">
                  <a:lumMod val="75000"/>
                </a:schemeClr>
              </a:solidFill>
            </a:endParaRPr>
          </a:p>
        </p:txBody>
      </p:sp>
      <p:sp>
        <p:nvSpPr>
          <p:cNvPr id="371" name="Google Shape;371;p16"/>
          <p:cNvSpPr txBox="1">
            <a:spLocks noGrp="1"/>
          </p:cNvSpPr>
          <p:nvPr>
            <p:ph idx="1"/>
          </p:nvPr>
        </p:nvSpPr>
        <p:spPr>
          <a:prstGeom prst="rect">
            <a:avLst/>
          </a:prstGeom>
          <a:noFill/>
          <a:ln>
            <a:noFill/>
          </a:ln>
        </p:spPr>
        <p:txBody>
          <a:bodyPr spcFirstLastPara="1" vert="horz" wrap="square" lIns="68569" tIns="34275" rIns="68569" bIns="34275" numCol="1" anchor="t" anchorCtr="0" compatLnSpc="1">
            <a:prstTxWarp prst="textNoShape">
              <a:avLst/>
            </a:prstTxWarp>
            <a:normAutofit fontScale="70000" lnSpcReduction="20000"/>
          </a:bodyPr>
          <a:lstStyle/>
          <a:p>
            <a:pPr indent="-257175">
              <a:lnSpc>
                <a:spcPct val="90000"/>
              </a:lnSpc>
              <a:spcBef>
                <a:spcPts val="750"/>
              </a:spcBef>
              <a:spcAft>
                <a:spcPts val="0"/>
              </a:spcAft>
              <a:buClr>
                <a:schemeClr val="dk1"/>
              </a:buClr>
              <a:buSzPts val="1800"/>
            </a:pPr>
            <a:r>
              <a:rPr lang="en-AU" sz="3800" dirty="0"/>
              <a:t>Complex systems are composed of independent, decentralised agents. </a:t>
            </a:r>
            <a:endParaRPr sz="3800" dirty="0"/>
          </a:p>
          <a:p>
            <a:pPr indent="-257175">
              <a:lnSpc>
                <a:spcPct val="90000"/>
              </a:lnSpc>
              <a:spcBef>
                <a:spcPts val="750"/>
              </a:spcBef>
              <a:spcAft>
                <a:spcPts val="0"/>
              </a:spcAft>
              <a:buClr>
                <a:schemeClr val="dk1"/>
              </a:buClr>
              <a:buSzPts val="1800"/>
            </a:pPr>
            <a:r>
              <a:rPr lang="en-AU" sz="3800" dirty="0"/>
              <a:t>These independent agents, in the absence of centralised control, will self-organise. </a:t>
            </a:r>
            <a:endParaRPr sz="3800" dirty="0"/>
          </a:p>
          <a:p>
            <a:pPr indent="-257175">
              <a:lnSpc>
                <a:spcPct val="90000"/>
              </a:lnSpc>
              <a:spcBef>
                <a:spcPts val="750"/>
              </a:spcBef>
              <a:spcAft>
                <a:spcPts val="0"/>
              </a:spcAft>
              <a:buClr>
                <a:schemeClr val="dk1"/>
              </a:buClr>
              <a:buSzPts val="1800"/>
            </a:pPr>
            <a:r>
              <a:rPr lang="en-AU" sz="3800" dirty="0"/>
              <a:t>Self-organisation will create complex behaviour and emergent results that are not evident from studying the agents themselves. </a:t>
            </a:r>
            <a:endParaRPr sz="3800" dirty="0"/>
          </a:p>
          <a:p>
            <a:pPr indent="-257175">
              <a:lnSpc>
                <a:spcPct val="90000"/>
              </a:lnSpc>
              <a:spcBef>
                <a:spcPts val="750"/>
              </a:spcBef>
              <a:spcAft>
                <a:spcPts val="0"/>
              </a:spcAft>
              <a:buClr>
                <a:schemeClr val="dk1"/>
              </a:buClr>
              <a:buSzPts val="1800"/>
            </a:pPr>
            <a:r>
              <a:rPr lang="en-AU" sz="3800" dirty="0"/>
              <a:t>Rich information flows in an ecosystem balanced at the edge of chaos define the most effective pattern for generating emergent results. </a:t>
            </a:r>
            <a:endParaRPr sz="3800" dirty="0"/>
          </a:p>
          <a:p>
            <a:pPr indent="-257175">
              <a:lnSpc>
                <a:spcPct val="90000"/>
              </a:lnSpc>
              <a:spcBef>
                <a:spcPts val="750"/>
              </a:spcBef>
              <a:spcAft>
                <a:spcPts val="0"/>
              </a:spcAft>
              <a:buClr>
                <a:schemeClr val="dk1"/>
              </a:buClr>
              <a:buSzPts val="1800"/>
            </a:pPr>
            <a:r>
              <a:rPr lang="en-AU" sz="3800" dirty="0"/>
              <a:t>Simple, generative rules guide the creation of complex behaviours. </a:t>
            </a:r>
            <a:endParaRPr sz="3800" dirty="0"/>
          </a:p>
          <a:p>
            <a:pPr indent="-171450">
              <a:lnSpc>
                <a:spcPct val="90000"/>
              </a:lnSpc>
              <a:spcBef>
                <a:spcPts val="750"/>
              </a:spcBef>
              <a:spcAft>
                <a:spcPts val="0"/>
              </a:spcAft>
              <a:buClr>
                <a:schemeClr val="dk1"/>
              </a:buClr>
              <a:buSzPts val="1800"/>
              <a:buNone/>
            </a:pPr>
            <a:endParaRPr dirty="0"/>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375"/>
        <p:cNvGrpSpPr/>
        <p:nvPr/>
      </p:nvGrpSpPr>
      <p:grpSpPr>
        <a:xfrm>
          <a:off x="0" y="0"/>
          <a:ext cx="0" cy="0"/>
          <a:chOff x="0" y="0"/>
          <a:chExt cx="0" cy="0"/>
        </a:xfrm>
      </p:grpSpPr>
      <p:sp>
        <p:nvSpPr>
          <p:cNvPr id="376" name="Google Shape;376;p17"/>
          <p:cNvSpPr txBox="1">
            <a:spLocks noGrp="1"/>
          </p:cNvSpPr>
          <p:nvPr>
            <p:ph type="ctrTitle"/>
          </p:nvPr>
        </p:nvSpPr>
        <p:spPr>
          <a:xfrm>
            <a:off x="1524001" y="3268350"/>
            <a:ext cx="9144901" cy="5886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pPr eaLnBrk="1" hangingPunct="1">
              <a:spcBef>
                <a:spcPct val="0"/>
              </a:spcBef>
              <a:spcAft>
                <a:spcPct val="0"/>
              </a:spcAft>
            </a:pPr>
            <a:r>
              <a:rPr lang="en-AU" sz="3600" b="1" dirty="0">
                <a:solidFill>
                  <a:schemeClr val="tx2">
                    <a:lumMod val="75000"/>
                  </a:schemeClr>
                </a:solidFill>
              </a:rPr>
              <a:t>Adaptive Challenges and Tools</a:t>
            </a:r>
            <a:endParaRPr sz="3600" b="1" dirty="0">
              <a:solidFill>
                <a:schemeClr val="tx2">
                  <a:lumMod val="75000"/>
                </a:schemeClr>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82"/>
        <p:cNvGrpSpPr/>
        <p:nvPr/>
      </p:nvGrpSpPr>
      <p:grpSpPr>
        <a:xfrm>
          <a:off x="0" y="0"/>
          <a:ext cx="0" cy="0"/>
          <a:chOff x="0" y="0"/>
          <a:chExt cx="0" cy="0"/>
        </a:xfrm>
      </p:grpSpPr>
      <p:sp>
        <p:nvSpPr>
          <p:cNvPr id="385" name="Google Shape;385;p18"/>
          <p:cNvSpPr txBox="1">
            <a:spLocks noGrp="1"/>
          </p:cNvSpPr>
          <p:nvPr>
            <p:ph type="title"/>
          </p:nvPr>
        </p:nvSpPr>
        <p:spPr>
          <a:xfrm>
            <a:off x="609600" y="620688"/>
            <a:ext cx="10972800" cy="1143000"/>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eaLnBrk="1" hangingPunct="1">
              <a:lnSpc>
                <a:spcPct val="90000"/>
              </a:lnSpc>
              <a:buClr>
                <a:schemeClr val="lt2"/>
              </a:buClr>
              <a:buSzPts val="1800"/>
            </a:pPr>
            <a:r>
              <a:rPr lang="en-AU" sz="3600" b="1" dirty="0">
                <a:solidFill>
                  <a:schemeClr val="tx2">
                    <a:lumMod val="75000"/>
                  </a:schemeClr>
                </a:solidFill>
              </a:rPr>
              <a:t>Adaptive Challenges</a:t>
            </a:r>
            <a:endParaRPr sz="3600" b="1" dirty="0">
              <a:solidFill>
                <a:schemeClr val="tx2">
                  <a:lumMod val="75000"/>
                </a:schemeClr>
              </a:solidFill>
            </a:endParaRPr>
          </a:p>
        </p:txBody>
      </p:sp>
      <p:sp>
        <p:nvSpPr>
          <p:cNvPr id="386" name="Google Shape;386;p18"/>
          <p:cNvSpPr txBox="1">
            <a:spLocks noGrp="1"/>
          </p:cNvSpPr>
          <p:nvPr>
            <p:ph idx="1"/>
          </p:nvPr>
        </p:nvSpPr>
        <p:spPr>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marL="0" indent="0">
              <a:lnSpc>
                <a:spcPct val="90000"/>
              </a:lnSpc>
              <a:spcBef>
                <a:spcPts val="750"/>
              </a:spcBef>
              <a:spcAft>
                <a:spcPts val="0"/>
              </a:spcAft>
              <a:buSzPts val="1800"/>
              <a:buNone/>
            </a:pPr>
            <a:r>
              <a:rPr lang="en-AU" sz="2400" dirty="0"/>
              <a:t>Unlike technical problems where the know how already exists, adaptive challenges require learning to overcome the conflicts in values, or reduce the gap between the espoused values and reality. They require changes in values, attitudes and habits of behaviour</a:t>
            </a:r>
            <a:endParaRPr sz="2400" dirty="0"/>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graphicFrame>
        <p:nvGraphicFramePr>
          <p:cNvPr id="323" name="Google Shape;323;p12"/>
          <p:cNvGraphicFramePr/>
          <p:nvPr>
            <p:extLst>
              <p:ext uri="{D42A27DB-BD31-4B8C-83A1-F6EECF244321}">
                <p14:modId xmlns:p14="http://schemas.microsoft.com/office/powerpoint/2010/main" val="1079064200"/>
              </p:ext>
            </p:extLst>
          </p:nvPr>
        </p:nvGraphicFramePr>
        <p:xfrm>
          <a:off x="1402249" y="1191852"/>
          <a:ext cx="8928992" cy="4474296"/>
        </p:xfrm>
        <a:graphic>
          <a:graphicData uri="http://schemas.openxmlformats.org/drawingml/2006/table">
            <a:tbl>
              <a:tblPr firstRow="1" firstCol="1">
                <a:noFill/>
              </a:tblPr>
              <a:tblGrid>
                <a:gridCol w="1728192">
                  <a:extLst>
                    <a:ext uri="{9D8B030D-6E8A-4147-A177-3AD203B41FA5}">
                      <a16:colId xmlns:a16="http://schemas.microsoft.com/office/drawing/2014/main" val="20000"/>
                    </a:ext>
                  </a:extLst>
                </a:gridCol>
                <a:gridCol w="1512168">
                  <a:extLst>
                    <a:ext uri="{9D8B030D-6E8A-4147-A177-3AD203B41FA5}">
                      <a16:colId xmlns:a16="http://schemas.microsoft.com/office/drawing/2014/main" val="20001"/>
                    </a:ext>
                  </a:extLst>
                </a:gridCol>
                <a:gridCol w="1656184">
                  <a:extLst>
                    <a:ext uri="{9D8B030D-6E8A-4147-A177-3AD203B41FA5}">
                      <a16:colId xmlns:a16="http://schemas.microsoft.com/office/drawing/2014/main" val="20002"/>
                    </a:ext>
                  </a:extLst>
                </a:gridCol>
                <a:gridCol w="4032448">
                  <a:extLst>
                    <a:ext uri="{9D8B030D-6E8A-4147-A177-3AD203B41FA5}">
                      <a16:colId xmlns:a16="http://schemas.microsoft.com/office/drawing/2014/main" val="20003"/>
                    </a:ext>
                  </a:extLst>
                </a:gridCol>
              </a:tblGrid>
              <a:tr h="1059632">
                <a:tc>
                  <a:txBody>
                    <a:bodyPr/>
                    <a:lstStyle/>
                    <a:p>
                      <a:pPr marL="0" marR="0" lvl="0" indent="0" algn="ctr" rtl="0">
                        <a:lnSpc>
                          <a:spcPct val="100000"/>
                        </a:lnSpc>
                        <a:spcBef>
                          <a:spcPts val="0"/>
                        </a:spcBef>
                        <a:spcAft>
                          <a:spcPts val="0"/>
                        </a:spcAft>
                        <a:buNone/>
                      </a:pPr>
                      <a:r>
                        <a:rPr lang="en-AU" sz="2000" b="1" kern="1200" dirty="0">
                          <a:solidFill>
                            <a:schemeClr val="tx1"/>
                          </a:solidFill>
                          <a:latin typeface="+mn-lt"/>
                          <a:ea typeface="+mn-ea"/>
                          <a:cs typeface="+mn-cs"/>
                        </a:rPr>
                        <a:t>Kind of Challenge</a:t>
                      </a:r>
                      <a:endParaRPr sz="2000" b="1"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None/>
                      </a:pPr>
                      <a:r>
                        <a:rPr lang="en-AU" sz="2000" b="1" kern="1200" dirty="0">
                          <a:solidFill>
                            <a:schemeClr val="tx1"/>
                          </a:solidFill>
                          <a:latin typeface="+mn-lt"/>
                          <a:ea typeface="+mn-ea"/>
                          <a:cs typeface="+mn-cs"/>
                        </a:rPr>
                        <a:t>Problem Definition</a:t>
                      </a:r>
                      <a:endParaRPr sz="2000" b="1"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None/>
                      </a:pPr>
                      <a:r>
                        <a:rPr lang="en-AU" sz="2000" b="1" kern="1200" dirty="0">
                          <a:solidFill>
                            <a:schemeClr val="tx1"/>
                          </a:solidFill>
                          <a:latin typeface="+mn-lt"/>
                          <a:ea typeface="+mn-ea"/>
                          <a:cs typeface="+mn-cs"/>
                        </a:rPr>
                        <a:t>Solution</a:t>
                      </a:r>
                      <a:endParaRPr sz="2000" b="1"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None/>
                      </a:pPr>
                      <a:r>
                        <a:rPr lang="en-AU" sz="2000" b="1" kern="1200" dirty="0">
                          <a:solidFill>
                            <a:schemeClr val="tx1"/>
                          </a:solidFill>
                          <a:latin typeface="+mn-lt"/>
                          <a:ea typeface="+mn-ea"/>
                          <a:cs typeface="+mn-cs"/>
                        </a:rPr>
                        <a:t>Locus of Work</a:t>
                      </a:r>
                      <a:endParaRPr sz="2000" b="1"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1059632">
                <a:tc>
                  <a:txBody>
                    <a:bodyPr/>
                    <a:lstStyle/>
                    <a:p>
                      <a:pPr marL="0" marR="0" lvl="0" indent="0" algn="ctr" rtl="0">
                        <a:lnSpc>
                          <a:spcPct val="100000"/>
                        </a:lnSpc>
                        <a:spcBef>
                          <a:spcPts val="0"/>
                        </a:spcBef>
                        <a:spcAft>
                          <a:spcPts val="0"/>
                        </a:spcAft>
                        <a:buNone/>
                      </a:pPr>
                      <a:r>
                        <a:rPr lang="en-AU" sz="2000" kern="1200">
                          <a:solidFill>
                            <a:schemeClr val="tx1"/>
                          </a:solidFill>
                          <a:latin typeface="+mn-lt"/>
                          <a:ea typeface="+mn-ea"/>
                          <a:cs typeface="+mn-cs"/>
                        </a:rPr>
                        <a:t>Technical</a:t>
                      </a:r>
                      <a:br>
                        <a:rPr lang="en-AU" sz="2000" kern="1200">
                          <a:solidFill>
                            <a:schemeClr val="tx1"/>
                          </a:solidFill>
                          <a:latin typeface="+mn-lt"/>
                          <a:ea typeface="+mn-ea"/>
                          <a:cs typeface="+mn-cs"/>
                        </a:rPr>
                      </a:br>
                      <a:r>
                        <a:rPr lang="en-AU" sz="2000" kern="1200">
                          <a:solidFill>
                            <a:schemeClr val="tx1"/>
                          </a:solidFill>
                          <a:latin typeface="+mn-lt"/>
                          <a:ea typeface="+mn-ea"/>
                          <a:cs typeface="+mn-cs"/>
                        </a:rPr>
                        <a:t>(Complicated)</a:t>
                      </a:r>
                      <a:endParaRPr sz="2000" kern="120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Clear</a:t>
                      </a:r>
                      <a:endParaRPr sz="2000"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Clear</a:t>
                      </a:r>
                      <a:endParaRPr sz="2000"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Authority (expert)</a:t>
                      </a:r>
                      <a:endParaRPr sz="2000" kern="1200" dirty="0">
                        <a:solidFill>
                          <a:schemeClr val="tx1"/>
                        </a:solidFill>
                        <a:latin typeface="+mn-lt"/>
                        <a:ea typeface="+mn-ea"/>
                        <a:cs typeface="+mn-cs"/>
                      </a:endParaRPr>
                    </a:p>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will implement</a:t>
                      </a:r>
                      <a:endParaRPr sz="2000" kern="1200" dirty="0">
                        <a:solidFill>
                          <a:schemeClr val="tx1"/>
                        </a:solidFill>
                        <a:latin typeface="+mn-lt"/>
                        <a:ea typeface="+mn-ea"/>
                        <a:cs typeface="+mn-cs"/>
                      </a:endParaRPr>
                    </a:p>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existing structures</a:t>
                      </a:r>
                      <a:endParaRPr sz="2000" kern="1200" dirty="0">
                        <a:solidFill>
                          <a:schemeClr val="tx1"/>
                        </a:solidFill>
                        <a:latin typeface="+mn-lt"/>
                        <a:ea typeface="+mn-ea"/>
                        <a:cs typeface="+mn-cs"/>
                      </a:endParaRPr>
                    </a:p>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and roles</a:t>
                      </a:r>
                      <a:endParaRPr sz="2000" kern="1200" dirty="0">
                        <a:solidFill>
                          <a:schemeClr val="tx1"/>
                        </a:solidFill>
                        <a:latin typeface="+mn-lt"/>
                        <a:ea typeface="+mn-ea"/>
                        <a:cs typeface="+mn-cs"/>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1"/>
                  </a:ext>
                </a:extLst>
              </a:tr>
              <a:tr h="1059632">
                <a:tc>
                  <a:txBody>
                    <a:bodyPr/>
                    <a:lstStyle/>
                    <a:p>
                      <a:pPr marL="0" marR="0" lvl="0" indent="0" algn="ctr" rtl="0">
                        <a:lnSpc>
                          <a:spcPct val="100000"/>
                        </a:lnSpc>
                        <a:spcBef>
                          <a:spcPts val="0"/>
                        </a:spcBef>
                        <a:spcAft>
                          <a:spcPts val="0"/>
                        </a:spcAft>
                        <a:buNone/>
                      </a:pPr>
                      <a:r>
                        <a:rPr lang="en-AU" sz="2000" kern="1200">
                          <a:solidFill>
                            <a:schemeClr val="tx1"/>
                          </a:solidFill>
                          <a:latin typeface="+mn-lt"/>
                          <a:ea typeface="+mn-ea"/>
                          <a:cs typeface="+mn-cs"/>
                        </a:rPr>
                        <a:t>Technical &amp; Adaptive</a:t>
                      </a:r>
                      <a:endParaRPr sz="2000" kern="120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Clear</a:t>
                      </a:r>
                      <a:endParaRPr sz="2000"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Requires Learning</a:t>
                      </a:r>
                      <a:endParaRPr sz="2000"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Authority will have</a:t>
                      </a:r>
                      <a:endParaRPr sz="2000" kern="1200" dirty="0">
                        <a:solidFill>
                          <a:schemeClr val="tx1"/>
                        </a:solidFill>
                        <a:latin typeface="+mn-lt"/>
                        <a:ea typeface="+mn-ea"/>
                        <a:cs typeface="+mn-cs"/>
                      </a:endParaRPr>
                    </a:p>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to consult with</a:t>
                      </a:r>
                      <a:endParaRPr sz="2000" kern="1200" dirty="0">
                        <a:solidFill>
                          <a:schemeClr val="tx1"/>
                        </a:solidFill>
                        <a:latin typeface="+mn-lt"/>
                        <a:ea typeface="+mn-ea"/>
                        <a:cs typeface="+mn-cs"/>
                      </a:endParaRPr>
                    </a:p>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stakeholders</a:t>
                      </a:r>
                      <a:endParaRPr sz="2000" kern="1200" dirty="0">
                        <a:solidFill>
                          <a:schemeClr val="tx1"/>
                        </a:solidFill>
                        <a:latin typeface="+mn-lt"/>
                        <a:ea typeface="+mn-ea"/>
                        <a:cs typeface="+mn-cs"/>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2"/>
                  </a:ext>
                </a:extLst>
              </a:tr>
              <a:tr h="1059632">
                <a:tc>
                  <a:txBody>
                    <a:bodyPr/>
                    <a:lstStyle/>
                    <a:p>
                      <a:pPr marL="0" marR="0" lvl="0" indent="0" algn="ctr" rtl="0">
                        <a:lnSpc>
                          <a:spcPct val="100000"/>
                        </a:lnSpc>
                        <a:spcBef>
                          <a:spcPts val="0"/>
                        </a:spcBef>
                        <a:spcAft>
                          <a:spcPts val="0"/>
                        </a:spcAft>
                        <a:buNone/>
                      </a:pPr>
                      <a:r>
                        <a:rPr lang="en-AU" sz="2000" kern="1200">
                          <a:solidFill>
                            <a:schemeClr val="tx1"/>
                          </a:solidFill>
                          <a:latin typeface="+mn-lt"/>
                          <a:ea typeface="+mn-ea"/>
                          <a:cs typeface="+mn-cs"/>
                        </a:rPr>
                        <a:t>Adaptive</a:t>
                      </a:r>
                      <a:endParaRPr sz="2000" kern="1200">
                        <a:solidFill>
                          <a:schemeClr val="tx1"/>
                        </a:solidFill>
                        <a:latin typeface="+mn-lt"/>
                        <a:ea typeface="+mn-ea"/>
                        <a:cs typeface="+mn-cs"/>
                      </a:endParaRPr>
                    </a:p>
                    <a:p>
                      <a:pPr marL="0" marR="0" lvl="0" indent="0" algn="ctr" rtl="0">
                        <a:lnSpc>
                          <a:spcPct val="100000"/>
                        </a:lnSpc>
                        <a:spcBef>
                          <a:spcPts val="0"/>
                        </a:spcBef>
                        <a:spcAft>
                          <a:spcPts val="0"/>
                        </a:spcAft>
                        <a:buNone/>
                      </a:pPr>
                      <a:r>
                        <a:rPr lang="en-AU" sz="2000" kern="1200">
                          <a:solidFill>
                            <a:schemeClr val="tx1"/>
                          </a:solidFill>
                          <a:latin typeface="+mn-lt"/>
                          <a:ea typeface="+mn-ea"/>
                          <a:cs typeface="+mn-cs"/>
                          <a:sym typeface="Helvetica Neue"/>
                        </a:rPr>
                        <a:t>(Complex)</a:t>
                      </a:r>
                      <a:endParaRPr sz="2000" kern="1200">
                        <a:solidFill>
                          <a:schemeClr val="tx1"/>
                        </a:solidFill>
                        <a:latin typeface="+mn-lt"/>
                        <a:ea typeface="+mn-ea"/>
                        <a:cs typeface="+mn-cs"/>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a:solidFill>
                            <a:schemeClr val="tx1"/>
                          </a:solidFill>
                          <a:latin typeface="+mn-lt"/>
                          <a:ea typeface="+mn-ea"/>
                          <a:cs typeface="+mn-cs"/>
                        </a:rPr>
                        <a:t>Requires Learning</a:t>
                      </a:r>
                      <a:endParaRPr sz="2000" kern="120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a:solidFill>
                            <a:schemeClr val="tx1"/>
                          </a:solidFill>
                          <a:latin typeface="+mn-lt"/>
                          <a:ea typeface="+mn-ea"/>
                          <a:cs typeface="+mn-cs"/>
                        </a:rPr>
                        <a:t>Requires Learning</a:t>
                      </a:r>
                      <a:endParaRPr sz="2000" kern="120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Stakeholders</a:t>
                      </a:r>
                      <a:endParaRPr sz="2000" kern="1200" dirty="0">
                        <a:solidFill>
                          <a:schemeClr val="tx1"/>
                        </a:solidFill>
                        <a:latin typeface="+mn-lt"/>
                        <a:ea typeface="+mn-ea"/>
                        <a:cs typeface="+mn-cs"/>
                      </a:endParaRPr>
                    </a:p>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(Shared Leadership)</a:t>
                      </a:r>
                      <a:endParaRPr sz="2000"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3"/>
                  </a:ext>
                </a:extLst>
              </a:tr>
            </a:tbl>
          </a:graphicData>
        </a:graphic>
      </p:graphicFrame>
      <p:sp>
        <p:nvSpPr>
          <p:cNvPr id="324" name="Google Shape;324;p12"/>
          <p:cNvSpPr txBox="1">
            <a:spLocks noGrp="1"/>
          </p:cNvSpPr>
          <p:nvPr>
            <p:ph type="title"/>
          </p:nvPr>
        </p:nvSpPr>
        <p:spPr>
          <a:xfrm>
            <a:off x="609600" y="577315"/>
            <a:ext cx="10972800" cy="11430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pPr>
              <a:lnSpc>
                <a:spcPct val="90000"/>
              </a:lnSpc>
              <a:spcBef>
                <a:spcPts val="0"/>
              </a:spcBef>
              <a:spcAft>
                <a:spcPts val="0"/>
              </a:spcAft>
              <a:buClr>
                <a:schemeClr val="lt2"/>
              </a:buClr>
              <a:buSzPts val="1800"/>
            </a:pPr>
            <a:r>
              <a:rPr lang="en-AU" sz="3600" b="1" dirty="0">
                <a:solidFill>
                  <a:schemeClr val="tx2">
                    <a:lumMod val="75000"/>
                  </a:schemeClr>
                </a:solidFill>
              </a:rPr>
              <a:t>Technical vs. Adaptive Challenges</a:t>
            </a:r>
            <a:br>
              <a:rPr lang="en-AU" dirty="0"/>
            </a:br>
            <a:endParaRPr dirty="0"/>
          </a:p>
        </p:txBody>
      </p:sp>
      <p:sp>
        <p:nvSpPr>
          <p:cNvPr id="2" name="Content Placeholder 1">
            <a:extLst>
              <a:ext uri="{FF2B5EF4-FFF2-40B4-BE49-F238E27FC236}">
                <a16:creationId xmlns:a16="http://schemas.microsoft.com/office/drawing/2014/main" id="{A597DA16-79DB-17EB-A9FB-719EE3D260A5}"/>
              </a:ext>
            </a:extLst>
          </p:cNvPr>
          <p:cNvSpPr>
            <a:spLocks noGrp="1"/>
          </p:cNvSpPr>
          <p:nvPr>
            <p:ph idx="1"/>
          </p:nvPr>
        </p:nvSpPr>
        <p:spPr/>
        <p:txBody>
          <a:bodyPr/>
          <a:lstStyle/>
          <a:p>
            <a:endParaRPr lang="en-GB"/>
          </a:p>
        </p:txBody>
      </p:sp>
      <p:sp>
        <p:nvSpPr>
          <p:cNvPr id="325" name="Google Shape;325;p12"/>
          <p:cNvSpPr/>
          <p:nvPr/>
        </p:nvSpPr>
        <p:spPr>
          <a:xfrm>
            <a:off x="1588234" y="1045335"/>
            <a:ext cx="8557022" cy="60443"/>
          </a:xfrm>
          <a:prstGeom prst="rect">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750">
              <a:solidFill>
                <a:srgbClr val="00ABDE"/>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sp>
        <p:nvSpPr>
          <p:cNvPr id="330" name="Google Shape;330;p13"/>
          <p:cNvSpPr txBox="1">
            <a:spLocks noGrp="1"/>
          </p:cNvSpPr>
          <p:nvPr>
            <p:ph type="title"/>
          </p:nvPr>
        </p:nvSpPr>
        <p:spPr>
          <a:xfrm>
            <a:off x="587144" y="519783"/>
            <a:ext cx="10972800" cy="1143000"/>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eaLnBrk="1" hangingPunct="1">
              <a:lnSpc>
                <a:spcPct val="90000"/>
              </a:lnSpc>
              <a:buClr>
                <a:schemeClr val="lt2"/>
              </a:buClr>
              <a:buSzPts val="1800"/>
            </a:pPr>
            <a:r>
              <a:rPr lang="en-AU" sz="3600" b="1" dirty="0">
                <a:solidFill>
                  <a:schemeClr val="tx2">
                    <a:lumMod val="75000"/>
                  </a:schemeClr>
                </a:solidFill>
              </a:rPr>
              <a:t>Technical versus Adaptive Example</a:t>
            </a:r>
            <a:endParaRPr sz="3600" b="1" dirty="0">
              <a:solidFill>
                <a:schemeClr val="tx2">
                  <a:lumMod val="75000"/>
                </a:schemeClr>
              </a:solidFill>
            </a:endParaRPr>
          </a:p>
        </p:txBody>
      </p:sp>
      <p:sp>
        <p:nvSpPr>
          <p:cNvPr id="2" name="Content Placeholder 1">
            <a:extLst>
              <a:ext uri="{FF2B5EF4-FFF2-40B4-BE49-F238E27FC236}">
                <a16:creationId xmlns:a16="http://schemas.microsoft.com/office/drawing/2014/main" id="{562F3BAD-41A3-90CA-447C-055267C4E4F0}"/>
              </a:ext>
            </a:extLst>
          </p:cNvPr>
          <p:cNvSpPr>
            <a:spLocks noGrp="1"/>
          </p:cNvSpPr>
          <p:nvPr>
            <p:ph idx="1"/>
          </p:nvPr>
        </p:nvSpPr>
        <p:spPr/>
        <p:txBody>
          <a:bodyPr/>
          <a:lstStyle/>
          <a:p>
            <a:endParaRPr lang="en-GB"/>
          </a:p>
        </p:txBody>
      </p:sp>
      <p:pic>
        <p:nvPicPr>
          <p:cNvPr id="331" name="Google Shape;331;p13"/>
          <p:cNvPicPr preferRelativeResize="0"/>
          <p:nvPr/>
        </p:nvPicPr>
        <p:blipFill rotWithShape="1">
          <a:blip r:embed="rId3">
            <a:alphaModFix/>
          </a:blip>
          <a:srcRect t="18813" b="17148"/>
          <a:stretch/>
        </p:blipFill>
        <p:spPr>
          <a:xfrm>
            <a:off x="2423592" y="1417638"/>
            <a:ext cx="6844560" cy="4349079"/>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20"/>
          <p:cNvSpPr txBox="1">
            <a:spLocks noGrp="1"/>
          </p:cNvSpPr>
          <p:nvPr>
            <p:ph type="title"/>
          </p:nvPr>
        </p:nvSpPr>
        <p:spPr>
          <a:xfrm>
            <a:off x="609600" y="592214"/>
            <a:ext cx="10972800" cy="1143000"/>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eaLnBrk="1" hangingPunct="1">
              <a:lnSpc>
                <a:spcPct val="90000"/>
              </a:lnSpc>
              <a:buClr>
                <a:schemeClr val="lt2"/>
              </a:buClr>
              <a:buSzPts val="1800"/>
            </a:pPr>
            <a:r>
              <a:rPr lang="en-AU" sz="3600" b="1" dirty="0">
                <a:solidFill>
                  <a:schemeClr val="tx2">
                    <a:lumMod val="75000"/>
                  </a:schemeClr>
                </a:solidFill>
              </a:rPr>
              <a:t>Adaptive Leadership Iteration</a:t>
            </a:r>
            <a:endParaRPr sz="3600" b="1" dirty="0">
              <a:solidFill>
                <a:schemeClr val="tx2">
                  <a:lumMod val="75000"/>
                </a:schemeClr>
              </a:solidFill>
            </a:endParaRPr>
          </a:p>
        </p:txBody>
      </p:sp>
      <p:sp>
        <p:nvSpPr>
          <p:cNvPr id="3" name="Content Placeholder 2">
            <a:extLst>
              <a:ext uri="{FF2B5EF4-FFF2-40B4-BE49-F238E27FC236}">
                <a16:creationId xmlns:a16="http://schemas.microsoft.com/office/drawing/2014/main" id="{100811BB-90C2-9805-DB44-2E93857CEE7C}"/>
              </a:ext>
            </a:extLst>
          </p:cNvPr>
          <p:cNvSpPr>
            <a:spLocks noGrp="1"/>
          </p:cNvSpPr>
          <p:nvPr>
            <p:ph idx="1"/>
          </p:nvPr>
        </p:nvSpPr>
        <p:spPr/>
        <p:txBody>
          <a:bodyPr/>
          <a:lstStyle/>
          <a:p>
            <a:endParaRPr lang="en-GB"/>
          </a:p>
        </p:txBody>
      </p:sp>
      <p:grpSp>
        <p:nvGrpSpPr>
          <p:cNvPr id="398" name="Google Shape;398;p20"/>
          <p:cNvGrpSpPr/>
          <p:nvPr/>
        </p:nvGrpSpPr>
        <p:grpSpPr>
          <a:xfrm>
            <a:off x="614089" y="3796913"/>
            <a:ext cx="1553233" cy="1553233"/>
            <a:chOff x="528399" y="0"/>
            <a:chExt cx="2070977" cy="2070977"/>
          </a:xfrm>
        </p:grpSpPr>
        <p:sp>
          <p:nvSpPr>
            <p:cNvPr id="399" name="Google Shape;399;p20"/>
            <p:cNvSpPr/>
            <p:nvPr/>
          </p:nvSpPr>
          <p:spPr>
            <a:xfrm>
              <a:off x="528399" y="0"/>
              <a:ext cx="2070977" cy="2070977"/>
            </a:xfrm>
            <a:prstGeom prst="quadArrow">
              <a:avLst>
                <a:gd name="adj1" fmla="val 2000"/>
                <a:gd name="adj2" fmla="val 4000"/>
                <a:gd name="adj3" fmla="val 5000"/>
              </a:avLst>
            </a:prstGeom>
            <a:solidFill>
              <a:srgbClr val="D5E8F1"/>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400" name="Google Shape;400;p20"/>
            <p:cNvSpPr/>
            <p:nvPr/>
          </p:nvSpPr>
          <p:spPr>
            <a:xfrm>
              <a:off x="663013" y="134613"/>
              <a:ext cx="828390" cy="828390"/>
            </a:xfrm>
            <a:prstGeom prst="roundRect">
              <a:avLst>
                <a:gd name="adj" fmla="val 16667"/>
              </a:avLst>
            </a:prstGeom>
            <a:solidFill>
              <a:srgbClr val="7ABFDA"/>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401" name="Google Shape;401;p20"/>
            <p:cNvSpPr txBox="1"/>
            <p:nvPr/>
          </p:nvSpPr>
          <p:spPr>
            <a:xfrm>
              <a:off x="703452" y="175052"/>
              <a:ext cx="747512" cy="747512"/>
            </a:xfrm>
            <a:prstGeom prst="rect">
              <a:avLst/>
            </a:prstGeom>
            <a:noFill/>
            <a:ln>
              <a:noFill/>
            </a:ln>
          </p:spPr>
          <p:txBody>
            <a:bodyPr spcFirstLastPara="1" wrap="square" lIns="34275" tIns="34275" rIns="34275" bIns="34275" anchor="ctr" anchorCtr="0">
              <a:noAutofit/>
            </a:bodyPr>
            <a:lstStyle/>
            <a:p>
              <a:pPr algn="ctr">
                <a:lnSpc>
                  <a:spcPct val="90000"/>
                </a:lnSpc>
                <a:spcBef>
                  <a:spcPts val="0"/>
                </a:spcBef>
                <a:spcAft>
                  <a:spcPts val="0"/>
                </a:spcAft>
                <a:buClr>
                  <a:srgbClr val="000000"/>
                </a:buClr>
                <a:buSzPts val="1200"/>
              </a:pPr>
              <a:r>
                <a:rPr lang="en-AU" sz="900" dirty="0">
                  <a:solidFill>
                    <a:schemeClr val="lt1"/>
                  </a:solidFill>
                  <a:latin typeface="Arial"/>
                  <a:ea typeface="Arial"/>
                  <a:cs typeface="Arial"/>
                  <a:sym typeface="Arial"/>
                </a:rPr>
                <a:t>Mindset</a:t>
              </a:r>
              <a:endParaRPr dirty="0"/>
            </a:p>
          </p:txBody>
        </p:sp>
        <p:sp>
          <p:nvSpPr>
            <p:cNvPr id="402" name="Google Shape;402;p20"/>
            <p:cNvSpPr/>
            <p:nvPr/>
          </p:nvSpPr>
          <p:spPr>
            <a:xfrm>
              <a:off x="1636372" y="134613"/>
              <a:ext cx="828390" cy="828390"/>
            </a:xfrm>
            <a:prstGeom prst="roundRect">
              <a:avLst>
                <a:gd name="adj" fmla="val 16667"/>
              </a:avLst>
            </a:prstGeom>
            <a:solidFill>
              <a:srgbClr val="7ABFDA"/>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403" name="Google Shape;403;p20"/>
            <p:cNvSpPr txBox="1"/>
            <p:nvPr/>
          </p:nvSpPr>
          <p:spPr>
            <a:xfrm>
              <a:off x="1676811" y="175052"/>
              <a:ext cx="747512" cy="747512"/>
            </a:xfrm>
            <a:prstGeom prst="rect">
              <a:avLst/>
            </a:prstGeom>
            <a:noFill/>
            <a:ln>
              <a:noFill/>
            </a:ln>
          </p:spPr>
          <p:txBody>
            <a:bodyPr spcFirstLastPara="1" wrap="square" lIns="34275" tIns="34275" rIns="34275" bIns="34275" anchor="ctr" anchorCtr="0">
              <a:noAutofit/>
            </a:bodyPr>
            <a:lstStyle/>
            <a:p>
              <a:pPr algn="ctr">
                <a:lnSpc>
                  <a:spcPct val="90000"/>
                </a:lnSpc>
                <a:spcBef>
                  <a:spcPts val="0"/>
                </a:spcBef>
                <a:spcAft>
                  <a:spcPts val="0"/>
                </a:spcAft>
                <a:buClr>
                  <a:srgbClr val="000000"/>
                </a:buClr>
                <a:buSzPts val="1200"/>
              </a:pPr>
              <a:r>
                <a:rPr lang="en-AU" sz="900">
                  <a:solidFill>
                    <a:schemeClr val="lt1"/>
                  </a:solidFill>
                  <a:latin typeface="Arial"/>
                  <a:ea typeface="Arial"/>
                  <a:cs typeface="Arial"/>
                  <a:sym typeface="Arial"/>
                </a:rPr>
                <a:t>Behavior</a:t>
              </a:r>
              <a:endParaRPr/>
            </a:p>
          </p:txBody>
        </p:sp>
        <p:sp>
          <p:nvSpPr>
            <p:cNvPr id="404" name="Google Shape;404;p20"/>
            <p:cNvSpPr/>
            <p:nvPr/>
          </p:nvSpPr>
          <p:spPr>
            <a:xfrm>
              <a:off x="663013" y="1107972"/>
              <a:ext cx="828390" cy="828390"/>
            </a:xfrm>
            <a:prstGeom prst="roundRect">
              <a:avLst>
                <a:gd name="adj" fmla="val 16667"/>
              </a:avLst>
            </a:prstGeom>
            <a:solidFill>
              <a:srgbClr val="7ABFDA"/>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405" name="Google Shape;405;p20"/>
            <p:cNvSpPr txBox="1"/>
            <p:nvPr/>
          </p:nvSpPr>
          <p:spPr>
            <a:xfrm>
              <a:off x="703452" y="1148411"/>
              <a:ext cx="747512" cy="747512"/>
            </a:xfrm>
            <a:prstGeom prst="rect">
              <a:avLst/>
            </a:prstGeom>
            <a:noFill/>
            <a:ln>
              <a:noFill/>
            </a:ln>
          </p:spPr>
          <p:txBody>
            <a:bodyPr spcFirstLastPara="1" wrap="square" lIns="34275" tIns="34275" rIns="34275" bIns="34275" anchor="ctr" anchorCtr="0">
              <a:noAutofit/>
            </a:bodyPr>
            <a:lstStyle/>
            <a:p>
              <a:pPr algn="ctr">
                <a:lnSpc>
                  <a:spcPct val="90000"/>
                </a:lnSpc>
                <a:spcBef>
                  <a:spcPts val="0"/>
                </a:spcBef>
                <a:spcAft>
                  <a:spcPts val="0"/>
                </a:spcAft>
                <a:buClr>
                  <a:srgbClr val="000000"/>
                </a:buClr>
                <a:buSzPts val="1200"/>
              </a:pPr>
              <a:r>
                <a:rPr lang="en-AU" sz="900">
                  <a:solidFill>
                    <a:schemeClr val="lt1"/>
                  </a:solidFill>
                  <a:latin typeface="Arial"/>
                  <a:ea typeface="Arial"/>
                  <a:cs typeface="Arial"/>
                  <a:sym typeface="Arial"/>
                </a:rPr>
                <a:t>Culture</a:t>
              </a:r>
              <a:endParaRPr/>
            </a:p>
          </p:txBody>
        </p:sp>
        <p:sp>
          <p:nvSpPr>
            <p:cNvPr id="406" name="Google Shape;406;p20"/>
            <p:cNvSpPr/>
            <p:nvPr/>
          </p:nvSpPr>
          <p:spPr>
            <a:xfrm>
              <a:off x="1636372" y="1107972"/>
              <a:ext cx="828390" cy="828390"/>
            </a:xfrm>
            <a:prstGeom prst="roundRect">
              <a:avLst>
                <a:gd name="adj" fmla="val 16667"/>
              </a:avLst>
            </a:prstGeom>
            <a:solidFill>
              <a:srgbClr val="7ABFDA"/>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407" name="Google Shape;407;p20"/>
            <p:cNvSpPr txBox="1"/>
            <p:nvPr/>
          </p:nvSpPr>
          <p:spPr>
            <a:xfrm>
              <a:off x="1676811" y="1035488"/>
              <a:ext cx="747512" cy="747512"/>
            </a:xfrm>
            <a:prstGeom prst="rect">
              <a:avLst/>
            </a:prstGeom>
            <a:noFill/>
            <a:ln>
              <a:noFill/>
            </a:ln>
          </p:spPr>
          <p:txBody>
            <a:bodyPr spcFirstLastPara="1" wrap="square" lIns="34275" tIns="34275" rIns="34275" bIns="34275" anchor="ctr" anchorCtr="0">
              <a:noAutofit/>
            </a:bodyPr>
            <a:lstStyle/>
            <a:p>
              <a:pPr algn="ctr">
                <a:lnSpc>
                  <a:spcPct val="90000"/>
                </a:lnSpc>
                <a:spcBef>
                  <a:spcPts val="0"/>
                </a:spcBef>
                <a:spcAft>
                  <a:spcPts val="0"/>
                </a:spcAft>
                <a:buClr>
                  <a:srgbClr val="000000"/>
                </a:buClr>
                <a:buSzPts val="1200"/>
              </a:pPr>
              <a:r>
                <a:rPr lang="en-AU" sz="900">
                  <a:solidFill>
                    <a:schemeClr val="lt1"/>
                  </a:solidFill>
                  <a:latin typeface="Arial"/>
                  <a:ea typeface="Arial"/>
                  <a:cs typeface="Arial"/>
                  <a:sym typeface="Arial"/>
                </a:rPr>
                <a:t>Systems</a:t>
              </a:r>
              <a:endParaRPr/>
            </a:p>
          </p:txBody>
        </p:sp>
      </p:grpSp>
      <p:grpSp>
        <p:nvGrpSpPr>
          <p:cNvPr id="408" name="Google Shape;408;p20"/>
          <p:cNvGrpSpPr/>
          <p:nvPr/>
        </p:nvGrpSpPr>
        <p:grpSpPr>
          <a:xfrm>
            <a:off x="2393651" y="1268378"/>
            <a:ext cx="7725228" cy="3537636"/>
            <a:chOff x="1119346" y="1546302"/>
            <a:chExt cx="9938082" cy="4550976"/>
          </a:xfrm>
        </p:grpSpPr>
        <p:cxnSp>
          <p:nvCxnSpPr>
            <p:cNvPr id="409" name="Google Shape;409;p20"/>
            <p:cNvCxnSpPr/>
            <p:nvPr/>
          </p:nvCxnSpPr>
          <p:spPr>
            <a:xfrm flipH="1">
              <a:off x="4063705" y="1990344"/>
              <a:ext cx="3648" cy="219456"/>
            </a:xfrm>
            <a:prstGeom prst="straightConnector1">
              <a:avLst/>
            </a:prstGeom>
            <a:noFill/>
            <a:ln w="9525" cap="flat" cmpd="sng">
              <a:solidFill>
                <a:srgbClr val="006C90"/>
              </a:solidFill>
              <a:prstDash val="solid"/>
              <a:round/>
              <a:headEnd type="none" w="sm" len="sm"/>
              <a:tailEnd type="none" w="sm" len="sm"/>
            </a:ln>
          </p:spPr>
        </p:cxnSp>
        <p:cxnSp>
          <p:nvCxnSpPr>
            <p:cNvPr id="410" name="Google Shape;410;p20"/>
            <p:cNvCxnSpPr/>
            <p:nvPr/>
          </p:nvCxnSpPr>
          <p:spPr>
            <a:xfrm>
              <a:off x="8012741" y="1864664"/>
              <a:ext cx="0" cy="188596"/>
            </a:xfrm>
            <a:prstGeom prst="straightConnector1">
              <a:avLst/>
            </a:prstGeom>
            <a:noFill/>
            <a:ln w="9525" cap="flat" cmpd="sng">
              <a:solidFill>
                <a:srgbClr val="006C90"/>
              </a:solidFill>
              <a:prstDash val="solid"/>
              <a:round/>
              <a:headEnd type="none" w="sm" len="sm"/>
              <a:tailEnd type="none" w="sm" len="sm"/>
            </a:ln>
          </p:spPr>
        </p:cxnSp>
        <p:cxnSp>
          <p:nvCxnSpPr>
            <p:cNvPr id="411" name="Google Shape;411;p20"/>
            <p:cNvCxnSpPr/>
            <p:nvPr/>
          </p:nvCxnSpPr>
          <p:spPr>
            <a:xfrm>
              <a:off x="3999553" y="5152496"/>
              <a:ext cx="0" cy="365760"/>
            </a:xfrm>
            <a:prstGeom prst="straightConnector1">
              <a:avLst/>
            </a:prstGeom>
            <a:noFill/>
            <a:ln w="9525" cap="flat" cmpd="sng">
              <a:solidFill>
                <a:srgbClr val="006C90"/>
              </a:solidFill>
              <a:prstDash val="solid"/>
              <a:round/>
              <a:headEnd type="none" w="sm" len="sm"/>
              <a:tailEnd type="none" w="sm" len="sm"/>
            </a:ln>
          </p:spPr>
        </p:cxnSp>
        <p:cxnSp>
          <p:nvCxnSpPr>
            <p:cNvPr id="412" name="Google Shape;412;p20"/>
            <p:cNvCxnSpPr/>
            <p:nvPr/>
          </p:nvCxnSpPr>
          <p:spPr>
            <a:xfrm>
              <a:off x="5560744" y="4475236"/>
              <a:ext cx="0" cy="1021080"/>
            </a:xfrm>
            <a:prstGeom prst="straightConnector1">
              <a:avLst/>
            </a:prstGeom>
            <a:noFill/>
            <a:ln w="9525" cap="flat" cmpd="sng">
              <a:solidFill>
                <a:srgbClr val="006C90"/>
              </a:solidFill>
              <a:prstDash val="solid"/>
              <a:round/>
              <a:headEnd type="none" w="sm" len="sm"/>
              <a:tailEnd type="none" w="sm" len="sm"/>
            </a:ln>
          </p:spPr>
        </p:cxnSp>
        <p:cxnSp>
          <p:nvCxnSpPr>
            <p:cNvPr id="413" name="Google Shape;413;p20"/>
            <p:cNvCxnSpPr/>
            <p:nvPr/>
          </p:nvCxnSpPr>
          <p:spPr>
            <a:xfrm>
              <a:off x="6409806" y="4256513"/>
              <a:ext cx="0" cy="772688"/>
            </a:xfrm>
            <a:prstGeom prst="straightConnector1">
              <a:avLst/>
            </a:prstGeom>
            <a:noFill/>
            <a:ln w="9525" cap="flat" cmpd="sng">
              <a:solidFill>
                <a:srgbClr val="006C90"/>
              </a:solidFill>
              <a:prstDash val="solid"/>
              <a:round/>
              <a:headEnd type="none" w="sm" len="sm"/>
              <a:tailEnd type="none" w="sm" len="sm"/>
            </a:ln>
          </p:spPr>
        </p:cxnSp>
        <p:cxnSp>
          <p:nvCxnSpPr>
            <p:cNvPr id="414" name="Google Shape;414;p20"/>
            <p:cNvCxnSpPr/>
            <p:nvPr/>
          </p:nvCxnSpPr>
          <p:spPr>
            <a:xfrm>
              <a:off x="7869011" y="5090526"/>
              <a:ext cx="0" cy="304800"/>
            </a:xfrm>
            <a:prstGeom prst="straightConnector1">
              <a:avLst/>
            </a:prstGeom>
            <a:noFill/>
            <a:ln w="9525" cap="flat" cmpd="sng">
              <a:solidFill>
                <a:srgbClr val="006C90"/>
              </a:solidFill>
              <a:prstDash val="solid"/>
              <a:round/>
              <a:headEnd type="none" w="sm" len="sm"/>
              <a:tailEnd type="none" w="sm" len="sm"/>
            </a:ln>
          </p:spPr>
        </p:cxnSp>
        <p:sp>
          <p:nvSpPr>
            <p:cNvPr id="415" name="Google Shape;415;p20"/>
            <p:cNvSpPr txBox="1"/>
            <p:nvPr/>
          </p:nvSpPr>
          <p:spPr>
            <a:xfrm>
              <a:off x="2686477" y="1691086"/>
              <a:ext cx="2781809" cy="377537"/>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dirty="0">
                  <a:solidFill>
                    <a:srgbClr val="000000"/>
                  </a:solidFill>
                  <a:latin typeface="Arial"/>
                  <a:ea typeface="Arial"/>
                  <a:cs typeface="Arial"/>
                  <a:sym typeface="Arial"/>
                </a:rPr>
                <a:t>4. </a:t>
              </a:r>
              <a:r>
                <a:rPr lang="en-AU" sz="1259" dirty="0">
                  <a:solidFill>
                    <a:srgbClr val="000000"/>
                  </a:solidFill>
                  <a:latin typeface="Arial"/>
                  <a:ea typeface="Arial"/>
                  <a:cs typeface="Arial"/>
                  <a:sym typeface="Arial"/>
                </a:rPr>
                <a:t>Prioritise Hypotheses</a:t>
              </a:r>
              <a:endParaRPr dirty="0"/>
            </a:p>
          </p:txBody>
        </p:sp>
        <p:sp>
          <p:nvSpPr>
            <p:cNvPr id="416" name="Google Shape;416;p20"/>
            <p:cNvSpPr txBox="1"/>
            <p:nvPr/>
          </p:nvSpPr>
          <p:spPr>
            <a:xfrm>
              <a:off x="6748856" y="1546302"/>
              <a:ext cx="2781809" cy="377537"/>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8. </a:t>
              </a:r>
              <a:r>
                <a:rPr lang="en-AU" sz="1259">
                  <a:solidFill>
                    <a:srgbClr val="000000"/>
                  </a:solidFill>
                  <a:latin typeface="Arial"/>
                  <a:ea typeface="Arial"/>
                  <a:cs typeface="Arial"/>
                  <a:sym typeface="Arial"/>
                </a:rPr>
                <a:t>Learn Continuously</a:t>
              </a:r>
              <a:endParaRPr/>
            </a:p>
          </p:txBody>
        </p:sp>
        <p:sp>
          <p:nvSpPr>
            <p:cNvPr id="417" name="Google Shape;417;p20"/>
            <p:cNvSpPr txBox="1"/>
            <p:nvPr/>
          </p:nvSpPr>
          <p:spPr>
            <a:xfrm>
              <a:off x="9495492" y="3096642"/>
              <a:ext cx="1561936" cy="876089"/>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7. </a:t>
              </a:r>
              <a:r>
                <a:rPr lang="en-AU" sz="1259">
                  <a:solidFill>
                    <a:srgbClr val="000000"/>
                  </a:solidFill>
                  <a:latin typeface="Arial"/>
                  <a:ea typeface="Arial"/>
                  <a:cs typeface="Arial"/>
                  <a:sym typeface="Arial"/>
                </a:rPr>
                <a:t>Create an </a:t>
              </a:r>
              <a:endParaRPr/>
            </a:p>
            <a:p>
              <a:pPr algn="ctr">
                <a:spcBef>
                  <a:spcPts val="0"/>
                </a:spcBef>
                <a:spcAft>
                  <a:spcPts val="0"/>
                </a:spcAft>
              </a:pPr>
              <a:r>
                <a:rPr lang="en-AU" sz="1259">
                  <a:solidFill>
                    <a:srgbClr val="000000"/>
                  </a:solidFill>
                  <a:latin typeface="Arial"/>
                  <a:ea typeface="Arial"/>
                  <a:cs typeface="Arial"/>
                  <a:sym typeface="Arial"/>
                </a:rPr>
                <a:t>Adaptive</a:t>
              </a:r>
              <a:endParaRPr/>
            </a:p>
            <a:p>
              <a:pPr algn="ctr">
                <a:spcBef>
                  <a:spcPts val="0"/>
                </a:spcBef>
                <a:spcAft>
                  <a:spcPts val="0"/>
                </a:spcAft>
              </a:pPr>
              <a:r>
                <a:rPr lang="en-AU" sz="1259">
                  <a:solidFill>
                    <a:srgbClr val="000000"/>
                  </a:solidFill>
                  <a:latin typeface="Arial"/>
                  <a:ea typeface="Arial"/>
                  <a:cs typeface="Arial"/>
                  <a:sym typeface="Arial"/>
                </a:rPr>
                <a:t>Culture</a:t>
              </a:r>
              <a:endParaRPr/>
            </a:p>
          </p:txBody>
        </p:sp>
        <p:sp>
          <p:nvSpPr>
            <p:cNvPr id="418" name="Google Shape;418;p20"/>
            <p:cNvSpPr txBox="1"/>
            <p:nvPr/>
          </p:nvSpPr>
          <p:spPr>
            <a:xfrm>
              <a:off x="3318750" y="5523932"/>
              <a:ext cx="1551093" cy="377537"/>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2. </a:t>
              </a:r>
              <a:r>
                <a:rPr lang="en-AU" sz="1259">
                  <a:solidFill>
                    <a:srgbClr val="000000"/>
                  </a:solidFill>
                  <a:latin typeface="Arial"/>
                  <a:ea typeface="Arial"/>
                  <a:cs typeface="Arial"/>
                  <a:sym typeface="Arial"/>
                </a:rPr>
                <a:t>Diagnosis</a:t>
              </a:r>
              <a:endParaRPr/>
            </a:p>
          </p:txBody>
        </p:sp>
        <p:sp>
          <p:nvSpPr>
            <p:cNvPr id="419" name="Google Shape;419;p20"/>
            <p:cNvSpPr txBox="1"/>
            <p:nvPr/>
          </p:nvSpPr>
          <p:spPr>
            <a:xfrm>
              <a:off x="4896503" y="5470465"/>
              <a:ext cx="1370433" cy="626813"/>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1. </a:t>
              </a:r>
              <a:r>
                <a:rPr lang="en-AU" sz="1259">
                  <a:solidFill>
                    <a:srgbClr val="000000"/>
                  </a:solidFill>
                  <a:latin typeface="Arial"/>
                  <a:ea typeface="Arial"/>
                  <a:cs typeface="Arial"/>
                  <a:sym typeface="Arial"/>
                </a:rPr>
                <a:t>Discovery</a:t>
              </a:r>
              <a:endParaRPr/>
            </a:p>
          </p:txBody>
        </p:sp>
        <p:sp>
          <p:nvSpPr>
            <p:cNvPr id="420" name="Google Shape;420;p20"/>
            <p:cNvSpPr txBox="1"/>
            <p:nvPr/>
          </p:nvSpPr>
          <p:spPr>
            <a:xfrm>
              <a:off x="6885435" y="5369100"/>
              <a:ext cx="2429751" cy="626813"/>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6. </a:t>
              </a:r>
              <a:r>
                <a:rPr lang="en-AU" sz="1259">
                  <a:solidFill>
                    <a:srgbClr val="000000"/>
                  </a:solidFill>
                  <a:latin typeface="Arial"/>
                  <a:ea typeface="Arial"/>
                  <a:cs typeface="Arial"/>
                  <a:sym typeface="Arial"/>
                </a:rPr>
                <a:t>Orchestrate the Conflict/Intervention</a:t>
              </a:r>
              <a:endParaRPr/>
            </a:p>
          </p:txBody>
        </p:sp>
        <p:grpSp>
          <p:nvGrpSpPr>
            <p:cNvPr id="421" name="Google Shape;421;p20"/>
            <p:cNvGrpSpPr/>
            <p:nvPr/>
          </p:nvGrpSpPr>
          <p:grpSpPr>
            <a:xfrm>
              <a:off x="5453598" y="3942828"/>
              <a:ext cx="310103" cy="302854"/>
              <a:chOff x="4131465" y="3632631"/>
              <a:chExt cx="269875" cy="252377"/>
            </a:xfrm>
          </p:grpSpPr>
          <p:sp>
            <p:nvSpPr>
              <p:cNvPr id="422" name="Google Shape;422;p20"/>
              <p:cNvSpPr/>
              <p:nvPr/>
            </p:nvSpPr>
            <p:spPr>
              <a:xfrm>
                <a:off x="4144668" y="3655252"/>
                <a:ext cx="216368" cy="216368"/>
              </a:xfrm>
              <a:prstGeom prst="ellipse">
                <a:avLst/>
              </a:prstGeom>
              <a:solidFill>
                <a:schemeClr val="accent6"/>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rgbClr val="FFFFFF"/>
                  </a:solidFill>
                  <a:latin typeface="Arial"/>
                  <a:ea typeface="Arial"/>
                  <a:cs typeface="Arial"/>
                  <a:sym typeface="Arial"/>
                </a:endParaRPr>
              </a:p>
            </p:txBody>
          </p:sp>
          <p:sp>
            <p:nvSpPr>
              <p:cNvPr id="423" name="Google Shape;423;p20"/>
              <p:cNvSpPr txBox="1"/>
              <p:nvPr/>
            </p:nvSpPr>
            <p:spPr>
              <a:xfrm>
                <a:off x="4131465" y="3632631"/>
                <a:ext cx="269875" cy="252377"/>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sz="1080" b="1">
                    <a:solidFill>
                      <a:schemeClr val="lt1"/>
                    </a:solidFill>
                    <a:latin typeface="Arial"/>
                    <a:ea typeface="Arial"/>
                    <a:cs typeface="Arial"/>
                    <a:sym typeface="Arial"/>
                  </a:rPr>
                  <a:t>1</a:t>
                </a:r>
                <a:endParaRPr/>
              </a:p>
            </p:txBody>
          </p:sp>
        </p:grpSp>
        <p:grpSp>
          <p:nvGrpSpPr>
            <p:cNvPr id="424" name="Google Shape;424;p20"/>
            <p:cNvGrpSpPr/>
            <p:nvPr/>
          </p:nvGrpSpPr>
          <p:grpSpPr>
            <a:xfrm>
              <a:off x="6252136" y="3942590"/>
              <a:ext cx="308279" cy="302853"/>
              <a:chOff x="4937541" y="4153155"/>
              <a:chExt cx="268287" cy="252378"/>
            </a:xfrm>
          </p:grpSpPr>
          <p:sp>
            <p:nvSpPr>
              <p:cNvPr id="425" name="Google Shape;425;p20"/>
              <p:cNvSpPr/>
              <p:nvPr/>
            </p:nvSpPr>
            <p:spPr>
              <a:xfrm>
                <a:off x="4965699" y="4171718"/>
                <a:ext cx="216368" cy="216368"/>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rgbClr val="FFFFFF"/>
                  </a:solidFill>
                  <a:latin typeface="Arial"/>
                  <a:ea typeface="Arial"/>
                  <a:cs typeface="Arial"/>
                  <a:sym typeface="Arial"/>
                </a:endParaRPr>
              </a:p>
            </p:txBody>
          </p:sp>
          <p:sp>
            <p:nvSpPr>
              <p:cNvPr id="426" name="Google Shape;426;p20"/>
              <p:cNvSpPr txBox="1"/>
              <p:nvPr/>
            </p:nvSpPr>
            <p:spPr>
              <a:xfrm>
                <a:off x="4937541" y="4153155"/>
                <a:ext cx="268287" cy="252378"/>
              </a:xfrm>
              <a:prstGeom prst="rect">
                <a:avLst/>
              </a:prstGeom>
              <a:noFill/>
              <a:ln>
                <a:noFill/>
              </a:ln>
            </p:spPr>
            <p:txBody>
              <a:bodyPr spcFirstLastPara="1" wrap="square" lIns="68569" tIns="34275" rIns="68569" bIns="34275" anchor="t" anchorCtr="0">
                <a:spAutoFit/>
              </a:bodyPr>
              <a:lstStyle/>
              <a:p>
                <a:pPr>
                  <a:spcBef>
                    <a:spcPts val="0"/>
                  </a:spcBef>
                  <a:spcAft>
                    <a:spcPts val="0"/>
                  </a:spcAft>
                </a:pPr>
                <a:endParaRPr sz="1080" b="1">
                  <a:solidFill>
                    <a:schemeClr val="lt1"/>
                  </a:solidFill>
                  <a:latin typeface="Arial"/>
                  <a:ea typeface="Arial"/>
                  <a:cs typeface="Arial"/>
                  <a:sym typeface="Arial"/>
                </a:endParaRPr>
              </a:p>
            </p:txBody>
          </p:sp>
        </p:grpSp>
        <p:cxnSp>
          <p:nvCxnSpPr>
            <p:cNvPr id="427" name="Google Shape;427;p20"/>
            <p:cNvCxnSpPr/>
            <p:nvPr/>
          </p:nvCxnSpPr>
          <p:spPr>
            <a:xfrm>
              <a:off x="2357309" y="3276600"/>
              <a:ext cx="233490" cy="0"/>
            </a:xfrm>
            <a:prstGeom prst="straightConnector1">
              <a:avLst/>
            </a:prstGeom>
            <a:noFill/>
            <a:ln w="9525" cap="flat" cmpd="sng">
              <a:solidFill>
                <a:srgbClr val="006C90"/>
              </a:solidFill>
              <a:prstDash val="solid"/>
              <a:round/>
              <a:headEnd type="none" w="sm" len="sm"/>
              <a:tailEnd type="none" w="sm" len="sm"/>
            </a:ln>
          </p:spPr>
        </p:cxnSp>
        <p:sp>
          <p:nvSpPr>
            <p:cNvPr id="428" name="Google Shape;428;p20"/>
            <p:cNvSpPr txBox="1"/>
            <p:nvPr/>
          </p:nvSpPr>
          <p:spPr>
            <a:xfrm>
              <a:off x="1119346" y="3076310"/>
              <a:ext cx="1456917" cy="876089"/>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3. </a:t>
              </a:r>
              <a:r>
                <a:rPr lang="en-AU" sz="1259">
                  <a:solidFill>
                    <a:srgbClr val="000000"/>
                  </a:solidFill>
                  <a:latin typeface="Arial"/>
                  <a:ea typeface="Arial"/>
                  <a:cs typeface="Arial"/>
                  <a:sym typeface="Arial"/>
                </a:rPr>
                <a:t>Design</a:t>
              </a:r>
              <a:endParaRPr/>
            </a:p>
            <a:p>
              <a:pPr algn="ctr">
                <a:spcBef>
                  <a:spcPts val="0"/>
                </a:spcBef>
                <a:spcAft>
                  <a:spcPts val="0"/>
                </a:spcAft>
              </a:pPr>
              <a:r>
                <a:rPr lang="en-AU" sz="1259">
                  <a:solidFill>
                    <a:srgbClr val="000000"/>
                  </a:solidFill>
                  <a:latin typeface="Arial"/>
                  <a:ea typeface="Arial"/>
                  <a:cs typeface="Arial"/>
                  <a:sym typeface="Arial"/>
                </a:rPr>
                <a:t>Thought</a:t>
              </a:r>
              <a:endParaRPr/>
            </a:p>
            <a:p>
              <a:pPr algn="ctr">
                <a:spcBef>
                  <a:spcPts val="0"/>
                </a:spcBef>
                <a:spcAft>
                  <a:spcPts val="0"/>
                </a:spcAft>
              </a:pPr>
              <a:r>
                <a:rPr lang="en-AU" sz="1259">
                  <a:solidFill>
                    <a:srgbClr val="000000"/>
                  </a:solidFill>
                  <a:latin typeface="Arial"/>
                  <a:ea typeface="Arial"/>
                  <a:cs typeface="Arial"/>
                  <a:sym typeface="Arial"/>
                </a:rPr>
                <a:t>Experiments</a:t>
              </a:r>
              <a:endParaRPr/>
            </a:p>
          </p:txBody>
        </p:sp>
        <p:sp>
          <p:nvSpPr>
            <p:cNvPr id="429" name="Google Shape;429;p20"/>
            <p:cNvSpPr txBox="1"/>
            <p:nvPr/>
          </p:nvSpPr>
          <p:spPr>
            <a:xfrm>
              <a:off x="3081157" y="3139934"/>
              <a:ext cx="2493599" cy="626978"/>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2519" b="1" dirty="0">
                  <a:solidFill>
                    <a:srgbClr val="4D4D4D"/>
                  </a:solidFill>
                  <a:latin typeface="Arial"/>
                  <a:ea typeface="Arial"/>
                  <a:cs typeface="Arial"/>
                  <a:sym typeface="Arial"/>
                </a:rPr>
                <a:t>Awareness</a:t>
              </a:r>
              <a:endParaRPr dirty="0"/>
            </a:p>
          </p:txBody>
        </p:sp>
        <p:sp>
          <p:nvSpPr>
            <p:cNvPr id="430" name="Google Shape;430;p20"/>
            <p:cNvSpPr txBox="1"/>
            <p:nvPr/>
          </p:nvSpPr>
          <p:spPr>
            <a:xfrm>
              <a:off x="6646085" y="3127611"/>
              <a:ext cx="2364081" cy="626978"/>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2519" b="1">
                  <a:solidFill>
                    <a:srgbClr val="4D4D4D"/>
                  </a:solidFill>
                  <a:latin typeface="Arial"/>
                  <a:ea typeface="Arial"/>
                  <a:cs typeface="Arial"/>
                  <a:sym typeface="Arial"/>
                </a:rPr>
                <a:t>Action</a:t>
              </a:r>
              <a:endParaRPr/>
            </a:p>
          </p:txBody>
        </p:sp>
        <p:sp>
          <p:nvSpPr>
            <p:cNvPr id="431" name="Google Shape;431;p20"/>
            <p:cNvSpPr txBox="1"/>
            <p:nvPr/>
          </p:nvSpPr>
          <p:spPr>
            <a:xfrm>
              <a:off x="6574330" y="3699012"/>
              <a:ext cx="2473530" cy="626813"/>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dirty="0">
                  <a:solidFill>
                    <a:schemeClr val="bg1">
                      <a:lumMod val="75000"/>
                    </a:schemeClr>
                  </a:solidFill>
                  <a:latin typeface="Arial"/>
                  <a:ea typeface="Arial"/>
                  <a:cs typeface="Arial"/>
                  <a:sym typeface="Arial"/>
                </a:rPr>
                <a:t>Mobilise, Support &amp; Serve</a:t>
              </a:r>
              <a:endParaRPr b="1" dirty="0">
                <a:solidFill>
                  <a:schemeClr val="bg1">
                    <a:lumMod val="75000"/>
                  </a:schemeClr>
                </a:solidFill>
              </a:endParaRPr>
            </a:p>
          </p:txBody>
        </p:sp>
        <p:sp>
          <p:nvSpPr>
            <p:cNvPr id="432" name="Google Shape;432;p20"/>
            <p:cNvSpPr txBox="1"/>
            <p:nvPr/>
          </p:nvSpPr>
          <p:spPr>
            <a:xfrm>
              <a:off x="3101290" y="3678111"/>
              <a:ext cx="2331247" cy="626813"/>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dirty="0">
                  <a:solidFill>
                    <a:schemeClr val="bg1">
                      <a:lumMod val="75000"/>
                    </a:schemeClr>
                  </a:solidFill>
                  <a:latin typeface="Arial"/>
                  <a:ea typeface="Arial"/>
                  <a:cs typeface="Arial"/>
                  <a:sym typeface="Arial"/>
                </a:rPr>
                <a:t>Observe events &amp; patterns</a:t>
              </a:r>
              <a:endParaRPr b="1" dirty="0">
                <a:solidFill>
                  <a:schemeClr val="bg1">
                    <a:lumMod val="75000"/>
                  </a:schemeClr>
                </a:solidFill>
              </a:endParaRPr>
            </a:p>
          </p:txBody>
        </p:sp>
        <p:cxnSp>
          <p:nvCxnSpPr>
            <p:cNvPr id="433" name="Google Shape;433;p20"/>
            <p:cNvCxnSpPr/>
            <p:nvPr/>
          </p:nvCxnSpPr>
          <p:spPr>
            <a:xfrm>
              <a:off x="9408207" y="3293481"/>
              <a:ext cx="233490" cy="0"/>
            </a:xfrm>
            <a:prstGeom prst="straightConnector1">
              <a:avLst/>
            </a:prstGeom>
            <a:noFill/>
            <a:ln w="9525" cap="flat" cmpd="sng">
              <a:solidFill>
                <a:srgbClr val="006C90"/>
              </a:solidFill>
              <a:prstDash val="solid"/>
              <a:round/>
              <a:headEnd type="none" w="sm" len="sm"/>
              <a:tailEnd type="none" w="sm" len="sm"/>
            </a:ln>
          </p:spPr>
        </p:cxnSp>
        <p:sp>
          <p:nvSpPr>
            <p:cNvPr id="434" name="Google Shape;434;p20"/>
            <p:cNvSpPr txBox="1"/>
            <p:nvPr/>
          </p:nvSpPr>
          <p:spPr>
            <a:xfrm>
              <a:off x="5742470" y="5021380"/>
              <a:ext cx="1581284" cy="377537"/>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5. </a:t>
              </a:r>
              <a:r>
                <a:rPr lang="en-AU" sz="1259">
                  <a:solidFill>
                    <a:srgbClr val="000000"/>
                  </a:solidFill>
                  <a:latin typeface="Arial"/>
                  <a:ea typeface="Arial"/>
                  <a:cs typeface="Arial"/>
                  <a:sym typeface="Arial"/>
                </a:rPr>
                <a:t>Experiment</a:t>
              </a:r>
              <a:endParaRPr/>
            </a:p>
          </p:txBody>
        </p:sp>
        <p:grpSp>
          <p:nvGrpSpPr>
            <p:cNvPr id="435" name="Google Shape;435;p20"/>
            <p:cNvGrpSpPr/>
            <p:nvPr/>
          </p:nvGrpSpPr>
          <p:grpSpPr>
            <a:xfrm>
              <a:off x="2621630" y="2099805"/>
              <a:ext cx="6773852" cy="3012169"/>
              <a:chOff x="3813322" y="2788469"/>
              <a:chExt cx="4949678" cy="2201003"/>
            </a:xfrm>
          </p:grpSpPr>
          <p:sp>
            <p:nvSpPr>
              <p:cNvPr id="436" name="Google Shape;436;p20"/>
              <p:cNvSpPr/>
              <p:nvPr/>
            </p:nvSpPr>
            <p:spPr>
              <a:xfrm>
                <a:off x="5755340" y="4114800"/>
                <a:ext cx="381000" cy="3810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37" name="Google Shape;437;p20"/>
              <p:cNvSpPr/>
              <p:nvPr/>
            </p:nvSpPr>
            <p:spPr>
              <a:xfrm>
                <a:off x="6974540" y="2984679"/>
                <a:ext cx="381000" cy="3810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38" name="Google Shape;438;p20"/>
              <p:cNvSpPr/>
              <p:nvPr/>
            </p:nvSpPr>
            <p:spPr>
              <a:xfrm>
                <a:off x="8155640" y="3055169"/>
                <a:ext cx="381000" cy="3810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39" name="Google Shape;439;p20"/>
              <p:cNvSpPr/>
              <p:nvPr/>
            </p:nvSpPr>
            <p:spPr>
              <a:xfrm>
                <a:off x="5221940" y="4419600"/>
                <a:ext cx="381000" cy="3810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0" name="Google Shape;440;p20"/>
              <p:cNvSpPr/>
              <p:nvPr/>
            </p:nvSpPr>
            <p:spPr>
              <a:xfrm>
                <a:off x="4078940" y="4419599"/>
                <a:ext cx="341273" cy="341273"/>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1" name="Google Shape;441;p20"/>
              <p:cNvSpPr/>
              <p:nvPr/>
            </p:nvSpPr>
            <p:spPr>
              <a:xfrm>
                <a:off x="3813322" y="3964027"/>
                <a:ext cx="341273" cy="341273"/>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2" name="Google Shape;442;p20"/>
              <p:cNvSpPr/>
              <p:nvPr/>
            </p:nvSpPr>
            <p:spPr>
              <a:xfrm>
                <a:off x="6545185" y="3352800"/>
                <a:ext cx="341273" cy="341273"/>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3" name="Google Shape;443;p20"/>
              <p:cNvSpPr/>
              <p:nvPr/>
            </p:nvSpPr>
            <p:spPr>
              <a:xfrm>
                <a:off x="8421727" y="3504495"/>
                <a:ext cx="341273" cy="341273"/>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4" name="Google Shape;444;p20"/>
              <p:cNvSpPr/>
              <p:nvPr/>
            </p:nvSpPr>
            <p:spPr>
              <a:xfrm>
                <a:off x="4592476" y="4532272"/>
                <a:ext cx="457200" cy="4572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5" name="Google Shape;445;p20"/>
              <p:cNvSpPr/>
              <p:nvPr/>
            </p:nvSpPr>
            <p:spPr>
              <a:xfrm>
                <a:off x="7532356" y="2788469"/>
                <a:ext cx="457200" cy="4572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6" name="Google Shape;446;p20"/>
              <p:cNvSpPr/>
              <p:nvPr/>
            </p:nvSpPr>
            <p:spPr>
              <a:xfrm>
                <a:off x="8207662" y="4357322"/>
                <a:ext cx="276955" cy="27695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7" name="Google Shape;447;p20"/>
              <p:cNvSpPr/>
              <p:nvPr/>
            </p:nvSpPr>
            <p:spPr>
              <a:xfrm>
                <a:off x="4085655" y="3166622"/>
                <a:ext cx="276955" cy="27695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8" name="Google Shape;448;p20"/>
              <p:cNvSpPr/>
              <p:nvPr/>
            </p:nvSpPr>
            <p:spPr>
              <a:xfrm>
                <a:off x="3818313" y="3502005"/>
                <a:ext cx="310225" cy="31022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9" name="Google Shape;449;p20"/>
              <p:cNvSpPr/>
              <p:nvPr/>
            </p:nvSpPr>
            <p:spPr>
              <a:xfrm>
                <a:off x="8437250" y="3995075"/>
                <a:ext cx="310225" cy="31022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0" name="Google Shape;450;p20"/>
              <p:cNvSpPr/>
              <p:nvPr/>
            </p:nvSpPr>
            <p:spPr>
              <a:xfrm>
                <a:off x="6146077" y="3733800"/>
                <a:ext cx="310225" cy="31022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1" name="Google Shape;451;p20"/>
              <p:cNvSpPr/>
              <p:nvPr/>
            </p:nvSpPr>
            <p:spPr>
              <a:xfrm>
                <a:off x="4448000" y="2984679"/>
                <a:ext cx="222114" cy="222114"/>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2" name="Google Shape;452;p20"/>
              <p:cNvSpPr/>
              <p:nvPr/>
            </p:nvSpPr>
            <p:spPr>
              <a:xfrm>
                <a:off x="7911880" y="4610100"/>
                <a:ext cx="222114" cy="222114"/>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3" name="Google Shape;453;p20"/>
              <p:cNvSpPr/>
              <p:nvPr/>
            </p:nvSpPr>
            <p:spPr>
              <a:xfrm>
                <a:off x="7542417" y="4706875"/>
                <a:ext cx="222114" cy="222114"/>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4" name="Google Shape;454;p20"/>
              <p:cNvSpPr/>
              <p:nvPr/>
            </p:nvSpPr>
            <p:spPr>
              <a:xfrm>
                <a:off x="4765951" y="2906012"/>
                <a:ext cx="222114" cy="222114"/>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5" name="Google Shape;455;p20"/>
              <p:cNvSpPr/>
              <p:nvPr/>
            </p:nvSpPr>
            <p:spPr>
              <a:xfrm>
                <a:off x="5139164" y="2934293"/>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6" name="Google Shape;456;p20"/>
              <p:cNvSpPr/>
              <p:nvPr/>
            </p:nvSpPr>
            <p:spPr>
              <a:xfrm>
                <a:off x="7272764" y="4692345"/>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7" name="Google Shape;457;p20"/>
              <p:cNvSpPr/>
              <p:nvPr/>
            </p:nvSpPr>
            <p:spPr>
              <a:xfrm>
                <a:off x="6986071" y="4581288"/>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8" name="Google Shape;458;p20"/>
              <p:cNvSpPr/>
              <p:nvPr/>
            </p:nvSpPr>
            <p:spPr>
              <a:xfrm>
                <a:off x="5416998" y="3055169"/>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9" name="Google Shape;459;p20"/>
              <p:cNvSpPr/>
              <p:nvPr/>
            </p:nvSpPr>
            <p:spPr>
              <a:xfrm>
                <a:off x="5664287" y="3222388"/>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60" name="Google Shape;460;p20"/>
              <p:cNvSpPr/>
              <p:nvPr/>
            </p:nvSpPr>
            <p:spPr>
              <a:xfrm>
                <a:off x="5893384" y="3408890"/>
                <a:ext cx="152400" cy="1524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61" name="Google Shape;461;p20"/>
              <p:cNvSpPr/>
              <p:nvPr/>
            </p:nvSpPr>
            <p:spPr>
              <a:xfrm>
                <a:off x="6752901" y="4417973"/>
                <a:ext cx="152400" cy="1524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gr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533"/>
        <p:cNvGrpSpPr/>
        <p:nvPr/>
      </p:nvGrpSpPr>
      <p:grpSpPr>
        <a:xfrm>
          <a:off x="0" y="0"/>
          <a:ext cx="0" cy="0"/>
          <a:chOff x="0" y="0"/>
          <a:chExt cx="0" cy="0"/>
        </a:xfrm>
      </p:grpSpPr>
      <p:sp>
        <p:nvSpPr>
          <p:cNvPr id="534" name="Google Shape;534;p29"/>
          <p:cNvSpPr txBox="1">
            <a:spLocks noGrp="1"/>
          </p:cNvSpPr>
          <p:nvPr>
            <p:ph type="title"/>
          </p:nvPr>
        </p:nvSpPr>
        <p:spPr>
          <a:xfrm>
            <a:off x="600776" y="548680"/>
            <a:ext cx="10972800" cy="1143000"/>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eaLnBrk="1" hangingPunct="1">
              <a:lnSpc>
                <a:spcPct val="90000"/>
              </a:lnSpc>
              <a:buClr>
                <a:schemeClr val="lt2"/>
              </a:buClr>
              <a:buSzPts val="1800"/>
            </a:pPr>
            <a:r>
              <a:rPr lang="en-AU" sz="3600" b="1" dirty="0">
                <a:solidFill>
                  <a:schemeClr val="tx2">
                    <a:lumMod val="75000"/>
                  </a:schemeClr>
                </a:solidFill>
              </a:rPr>
              <a:t>7 Powerful Innovation Questions</a:t>
            </a:r>
            <a:endParaRPr sz="3600" b="1" dirty="0">
              <a:solidFill>
                <a:schemeClr val="tx2">
                  <a:lumMod val="75000"/>
                </a:schemeClr>
              </a:solidFill>
            </a:endParaRPr>
          </a:p>
        </p:txBody>
      </p:sp>
      <p:sp>
        <p:nvSpPr>
          <p:cNvPr id="61" name="Content Placeholder 60">
            <a:extLst>
              <a:ext uri="{FF2B5EF4-FFF2-40B4-BE49-F238E27FC236}">
                <a16:creationId xmlns:a16="http://schemas.microsoft.com/office/drawing/2014/main" id="{D6A51B36-9EEE-778A-8C8B-1CA2CEF33D57}"/>
              </a:ext>
            </a:extLst>
          </p:cNvPr>
          <p:cNvSpPr>
            <a:spLocks noGrp="1"/>
          </p:cNvSpPr>
          <p:nvPr>
            <p:ph idx="1"/>
          </p:nvPr>
        </p:nvSpPr>
        <p:spPr/>
        <p:txBody>
          <a:bodyPr/>
          <a:lstStyle/>
          <a:p>
            <a:endParaRPr lang="en-GB"/>
          </a:p>
        </p:txBody>
      </p:sp>
      <p:grpSp>
        <p:nvGrpSpPr>
          <p:cNvPr id="3" name="Google Shape;535;p29"/>
          <p:cNvGrpSpPr/>
          <p:nvPr/>
        </p:nvGrpSpPr>
        <p:grpSpPr>
          <a:xfrm>
            <a:off x="2033543" y="1438990"/>
            <a:ext cx="8124914" cy="3549015"/>
            <a:chOff x="257" y="0"/>
            <a:chExt cx="10833218" cy="4732020"/>
          </a:xfrm>
        </p:grpSpPr>
        <p:sp>
          <p:nvSpPr>
            <p:cNvPr id="4" name="Google Shape;536;p29"/>
            <p:cNvSpPr/>
            <p:nvPr/>
          </p:nvSpPr>
          <p:spPr>
            <a:xfrm>
              <a:off x="257"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 name="Google Shape;537;p29"/>
            <p:cNvSpPr txBox="1"/>
            <p:nvPr/>
          </p:nvSpPr>
          <p:spPr>
            <a:xfrm>
              <a:off x="257"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Imagine</a:t>
              </a:r>
              <a:endParaRPr/>
            </a:p>
          </p:txBody>
        </p:sp>
        <p:sp>
          <p:nvSpPr>
            <p:cNvPr id="6" name="Google Shape;538;p29"/>
            <p:cNvSpPr/>
            <p:nvPr/>
          </p:nvSpPr>
          <p:spPr>
            <a:xfrm>
              <a:off x="2708" y="1421107"/>
              <a:ext cx="1463125" cy="3072809"/>
            </a:xfrm>
            <a:prstGeom prst="roundRect">
              <a:avLst>
                <a:gd name="adj" fmla="val 10000"/>
              </a:avLst>
            </a:prstGeom>
            <a:solidFill>
              <a:srgbClr val="26386C"/>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7" name="Google Shape;539;p29"/>
            <p:cNvSpPr txBox="1"/>
            <p:nvPr/>
          </p:nvSpPr>
          <p:spPr>
            <a:xfrm>
              <a:off x="45561"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imagine that should create a great experience?</a:t>
              </a:r>
              <a:endParaRPr/>
            </a:p>
          </p:txBody>
        </p:sp>
        <p:sp>
          <p:nvSpPr>
            <p:cNvPr id="8" name="Google Shape;540;p29"/>
            <p:cNvSpPr/>
            <p:nvPr/>
          </p:nvSpPr>
          <p:spPr>
            <a:xfrm>
              <a:off x="1561123"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9" name="Google Shape;541;p29"/>
            <p:cNvSpPr txBox="1"/>
            <p:nvPr/>
          </p:nvSpPr>
          <p:spPr>
            <a:xfrm>
              <a:off x="1561123"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Look</a:t>
              </a:r>
              <a:endParaRPr sz="1275" b="1">
                <a:solidFill>
                  <a:srgbClr val="000000"/>
                </a:solidFill>
                <a:latin typeface="Arial"/>
                <a:ea typeface="Arial"/>
                <a:cs typeface="Arial"/>
                <a:sym typeface="Arial"/>
              </a:endParaRPr>
            </a:p>
          </p:txBody>
        </p:sp>
        <p:sp>
          <p:nvSpPr>
            <p:cNvPr id="10" name="Google Shape;542;p29"/>
            <p:cNvSpPr/>
            <p:nvPr/>
          </p:nvSpPr>
          <p:spPr>
            <a:xfrm>
              <a:off x="1563574" y="1421107"/>
              <a:ext cx="1463125" cy="3072809"/>
            </a:xfrm>
            <a:prstGeom prst="roundRect">
              <a:avLst>
                <a:gd name="adj" fmla="val 10000"/>
              </a:avLst>
            </a:prstGeom>
            <a:solidFill>
              <a:srgbClr val="256A78"/>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11" name="Google Shape;543;p29"/>
            <p:cNvSpPr txBox="1"/>
            <p:nvPr/>
          </p:nvSpPr>
          <p:spPr>
            <a:xfrm>
              <a:off x="1606427"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Wat could we look at in a new way or from a new perspective?</a:t>
              </a:r>
              <a:endParaRPr/>
            </a:p>
          </p:txBody>
        </p:sp>
        <p:sp>
          <p:nvSpPr>
            <p:cNvPr id="12" name="Google Shape;544;p29"/>
            <p:cNvSpPr/>
            <p:nvPr/>
          </p:nvSpPr>
          <p:spPr>
            <a:xfrm>
              <a:off x="3121988"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13" name="Google Shape;545;p29"/>
            <p:cNvSpPr txBox="1"/>
            <p:nvPr/>
          </p:nvSpPr>
          <p:spPr>
            <a:xfrm>
              <a:off x="3121988"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Use</a:t>
              </a:r>
              <a:endParaRPr sz="1275" b="1">
                <a:solidFill>
                  <a:srgbClr val="000000"/>
                </a:solidFill>
                <a:latin typeface="Arial"/>
                <a:ea typeface="Arial"/>
                <a:cs typeface="Arial"/>
                <a:sym typeface="Arial"/>
              </a:endParaRPr>
            </a:p>
          </p:txBody>
        </p:sp>
        <p:sp>
          <p:nvSpPr>
            <p:cNvPr id="14" name="Google Shape;546;p29"/>
            <p:cNvSpPr/>
            <p:nvPr/>
          </p:nvSpPr>
          <p:spPr>
            <a:xfrm>
              <a:off x="3124439" y="1421107"/>
              <a:ext cx="1463125" cy="3072809"/>
            </a:xfrm>
            <a:prstGeom prst="roundRect">
              <a:avLst>
                <a:gd name="adj" fmla="val 10000"/>
              </a:avLst>
            </a:prstGeom>
            <a:solidFill>
              <a:srgbClr val="24865E"/>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15" name="Google Shape;547;p29"/>
            <p:cNvSpPr txBox="1"/>
            <p:nvPr/>
          </p:nvSpPr>
          <p:spPr>
            <a:xfrm>
              <a:off x="3167292"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use in a new way or for the first time?</a:t>
              </a:r>
              <a:endParaRPr/>
            </a:p>
          </p:txBody>
        </p:sp>
        <p:sp>
          <p:nvSpPr>
            <p:cNvPr id="16" name="Google Shape;548;p29"/>
            <p:cNvSpPr/>
            <p:nvPr/>
          </p:nvSpPr>
          <p:spPr>
            <a:xfrm>
              <a:off x="4682853"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17" name="Google Shape;549;p29"/>
            <p:cNvSpPr txBox="1"/>
            <p:nvPr/>
          </p:nvSpPr>
          <p:spPr>
            <a:xfrm>
              <a:off x="4682853"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Move</a:t>
              </a:r>
              <a:endParaRPr sz="1275" b="1">
                <a:solidFill>
                  <a:srgbClr val="000000"/>
                </a:solidFill>
                <a:latin typeface="Arial"/>
                <a:ea typeface="Arial"/>
                <a:cs typeface="Arial"/>
                <a:sym typeface="Arial"/>
              </a:endParaRPr>
            </a:p>
          </p:txBody>
        </p:sp>
        <p:sp>
          <p:nvSpPr>
            <p:cNvPr id="18" name="Google Shape;550;p29"/>
            <p:cNvSpPr/>
            <p:nvPr/>
          </p:nvSpPr>
          <p:spPr>
            <a:xfrm>
              <a:off x="4685304" y="1421107"/>
              <a:ext cx="1463125" cy="3072809"/>
            </a:xfrm>
            <a:prstGeom prst="roundRect">
              <a:avLst>
                <a:gd name="adj" fmla="val 10000"/>
              </a:avLst>
            </a:prstGeom>
            <a:solidFill>
              <a:srgbClr val="239424"/>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19" name="Google Shape;551;p29"/>
            <p:cNvSpPr txBox="1"/>
            <p:nvPr/>
          </p:nvSpPr>
          <p:spPr>
            <a:xfrm>
              <a:off x="4728157"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move, changing its position in time or space?</a:t>
              </a:r>
              <a:endParaRPr/>
            </a:p>
          </p:txBody>
        </p:sp>
        <p:sp>
          <p:nvSpPr>
            <p:cNvPr id="20" name="Google Shape;552;p29"/>
            <p:cNvSpPr/>
            <p:nvPr/>
          </p:nvSpPr>
          <p:spPr>
            <a:xfrm>
              <a:off x="6243718"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21" name="Google Shape;553;p29"/>
            <p:cNvSpPr txBox="1"/>
            <p:nvPr/>
          </p:nvSpPr>
          <p:spPr>
            <a:xfrm>
              <a:off x="6243718"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Interconnect</a:t>
              </a:r>
              <a:endParaRPr sz="1275" b="1">
                <a:solidFill>
                  <a:srgbClr val="000000"/>
                </a:solidFill>
                <a:latin typeface="Arial"/>
                <a:ea typeface="Arial"/>
                <a:cs typeface="Arial"/>
                <a:sym typeface="Arial"/>
              </a:endParaRPr>
            </a:p>
          </p:txBody>
        </p:sp>
        <p:sp>
          <p:nvSpPr>
            <p:cNvPr id="22" name="Google Shape;554;p29"/>
            <p:cNvSpPr/>
            <p:nvPr/>
          </p:nvSpPr>
          <p:spPr>
            <a:xfrm>
              <a:off x="6246169" y="1421107"/>
              <a:ext cx="1463125" cy="3072809"/>
            </a:xfrm>
            <a:prstGeom prst="roundRect">
              <a:avLst>
                <a:gd name="adj" fmla="val 10000"/>
              </a:avLst>
            </a:prstGeom>
            <a:solidFill>
              <a:srgbClr val="69A321"/>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3" name="Google Shape;555;p29"/>
            <p:cNvSpPr txBox="1"/>
            <p:nvPr/>
          </p:nvSpPr>
          <p:spPr>
            <a:xfrm>
              <a:off x="6289022"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connect in a different way, or for the first time?</a:t>
              </a:r>
              <a:endParaRPr/>
            </a:p>
          </p:txBody>
        </p:sp>
        <p:sp>
          <p:nvSpPr>
            <p:cNvPr id="24" name="Google Shape;556;p29"/>
            <p:cNvSpPr/>
            <p:nvPr/>
          </p:nvSpPr>
          <p:spPr>
            <a:xfrm>
              <a:off x="7804583"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25" name="Google Shape;557;p29"/>
            <p:cNvSpPr txBox="1"/>
            <p:nvPr/>
          </p:nvSpPr>
          <p:spPr>
            <a:xfrm>
              <a:off x="7804583"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Alter</a:t>
              </a:r>
              <a:endParaRPr sz="1275" b="1">
                <a:solidFill>
                  <a:srgbClr val="000000"/>
                </a:solidFill>
                <a:latin typeface="Arial"/>
                <a:ea typeface="Arial"/>
                <a:cs typeface="Arial"/>
                <a:sym typeface="Arial"/>
              </a:endParaRPr>
            </a:p>
          </p:txBody>
        </p:sp>
        <p:sp>
          <p:nvSpPr>
            <p:cNvPr id="26" name="Google Shape;558;p29"/>
            <p:cNvSpPr/>
            <p:nvPr/>
          </p:nvSpPr>
          <p:spPr>
            <a:xfrm>
              <a:off x="7807034" y="1421107"/>
              <a:ext cx="1463125" cy="3072809"/>
            </a:xfrm>
            <a:prstGeom prst="roundRect">
              <a:avLst>
                <a:gd name="adj" fmla="val 10000"/>
              </a:avLst>
            </a:prstGeom>
            <a:solidFill>
              <a:srgbClr val="B39D1E"/>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 name="Google Shape;559;p29"/>
            <p:cNvSpPr txBox="1"/>
            <p:nvPr/>
          </p:nvSpPr>
          <p:spPr>
            <a:xfrm>
              <a:off x="7849887"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change or alter in terms of design and performance?</a:t>
              </a:r>
              <a:endParaRPr/>
            </a:p>
          </p:txBody>
        </p:sp>
        <p:sp>
          <p:nvSpPr>
            <p:cNvPr id="28" name="Google Shape;560;p29"/>
            <p:cNvSpPr/>
            <p:nvPr/>
          </p:nvSpPr>
          <p:spPr>
            <a:xfrm>
              <a:off x="9365448"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29" name="Google Shape;561;p29"/>
            <p:cNvSpPr txBox="1"/>
            <p:nvPr/>
          </p:nvSpPr>
          <p:spPr>
            <a:xfrm>
              <a:off x="9365448"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Make</a:t>
              </a:r>
              <a:endParaRPr sz="1275" b="1">
                <a:solidFill>
                  <a:srgbClr val="000000"/>
                </a:solidFill>
                <a:latin typeface="Arial"/>
                <a:ea typeface="Arial"/>
                <a:cs typeface="Arial"/>
                <a:sym typeface="Arial"/>
              </a:endParaRPr>
            </a:p>
          </p:txBody>
        </p:sp>
        <p:sp>
          <p:nvSpPr>
            <p:cNvPr id="30" name="Google Shape;562;p29"/>
            <p:cNvSpPr/>
            <p:nvPr/>
          </p:nvSpPr>
          <p:spPr>
            <a:xfrm>
              <a:off x="9367899" y="1421107"/>
              <a:ext cx="1463125" cy="3072809"/>
            </a:xfrm>
            <a:prstGeom prst="roundRect">
              <a:avLst>
                <a:gd name="adj" fmla="val 10000"/>
              </a:avLst>
            </a:prstGeom>
            <a:solidFill>
              <a:srgbClr val="C34B1B"/>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31" name="Google Shape;563;p29"/>
            <p:cNvSpPr txBox="1"/>
            <p:nvPr/>
          </p:nvSpPr>
          <p:spPr>
            <a:xfrm>
              <a:off x="9410752"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make that is truly new?</a:t>
              </a:r>
              <a:endParaRP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B3046-C9A8-4419-ACDD-330CD5D21500}"/>
              </a:ext>
            </a:extLst>
          </p:cNvPr>
          <p:cNvSpPr>
            <a:spLocks noGrp="1"/>
          </p:cNvSpPr>
          <p:nvPr>
            <p:ph type="title"/>
          </p:nvPr>
        </p:nvSpPr>
        <p:spPr/>
        <p:txBody>
          <a:bodyPr/>
          <a:lstStyle/>
          <a:p>
            <a:pPr eaLnBrk="1" hangingPunct="1"/>
            <a:r>
              <a:rPr lang="en-US" sz="3600" b="1" dirty="0">
                <a:solidFill>
                  <a:schemeClr val="tx2">
                    <a:lumMod val="75000"/>
                  </a:schemeClr>
                </a:solidFill>
              </a:rPr>
              <a:t>Silence</a:t>
            </a:r>
          </a:p>
        </p:txBody>
      </p:sp>
      <p:sp>
        <p:nvSpPr>
          <p:cNvPr id="3" name="Content Placeholder 2">
            <a:extLst>
              <a:ext uri="{FF2B5EF4-FFF2-40B4-BE49-F238E27FC236}">
                <a16:creationId xmlns:a16="http://schemas.microsoft.com/office/drawing/2014/main" id="{EBA1DD8B-168C-4ACE-900C-B0F2F0F805ED}"/>
              </a:ext>
            </a:extLst>
          </p:cNvPr>
          <p:cNvSpPr>
            <a:spLocks noGrp="1"/>
          </p:cNvSpPr>
          <p:nvPr>
            <p:ph idx="1"/>
          </p:nvPr>
        </p:nvSpPr>
        <p:spPr/>
        <p:txBody>
          <a:bodyPr>
            <a:noAutofit/>
          </a:bodyPr>
          <a:lstStyle/>
          <a:p>
            <a:pPr marL="0" indent="0">
              <a:buNone/>
            </a:pPr>
            <a:r>
              <a:rPr lang="en-US" sz="2400" dirty="0"/>
              <a:t>Sometimes the response to a powerful question will be </a:t>
            </a:r>
            <a:r>
              <a:rPr lang="en-US" sz="2400" b="1" dirty="0"/>
              <a:t>silence</a:t>
            </a:r>
            <a:r>
              <a:rPr lang="en-US" sz="2400" dirty="0"/>
              <a:t>. This may mean that they don’t understand the question or are thinking about the answer.</a:t>
            </a: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br>
              <a:rPr lang="en-US" sz="2400" dirty="0"/>
            </a:br>
            <a:r>
              <a:rPr lang="en-US" sz="2400" dirty="0"/>
              <a:t>Waiting shows your coachee that they have the answers; you are not there to provide the answer for them.</a:t>
            </a:r>
          </a:p>
          <a:p>
            <a:pPr marL="0" indent="0">
              <a:buNone/>
            </a:pPr>
            <a:endParaRPr lang="en-US" b="1" dirty="0"/>
          </a:p>
          <a:p>
            <a:pPr marL="0" indent="0">
              <a:buNone/>
            </a:pPr>
            <a:endParaRPr lang="en-US" dirty="0"/>
          </a:p>
        </p:txBody>
      </p:sp>
      <p:graphicFrame>
        <p:nvGraphicFramePr>
          <p:cNvPr id="4" name="Diagram 3">
            <a:extLst>
              <a:ext uri="{FF2B5EF4-FFF2-40B4-BE49-F238E27FC236}">
                <a16:creationId xmlns:a16="http://schemas.microsoft.com/office/drawing/2014/main" id="{8814FB01-6C00-47A7-A16C-780FB8623CBE}"/>
              </a:ext>
            </a:extLst>
          </p:cNvPr>
          <p:cNvGraphicFramePr/>
          <p:nvPr>
            <p:extLst>
              <p:ext uri="{D42A27DB-BD31-4B8C-83A1-F6EECF244321}">
                <p14:modId xmlns:p14="http://schemas.microsoft.com/office/powerpoint/2010/main" val="3247690624"/>
              </p:ext>
            </p:extLst>
          </p:nvPr>
        </p:nvGraphicFramePr>
        <p:xfrm>
          <a:off x="1847528" y="2636912"/>
          <a:ext cx="8640960" cy="2088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872849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635"/>
        <p:cNvGrpSpPr/>
        <p:nvPr/>
      </p:nvGrpSpPr>
      <p:grpSpPr>
        <a:xfrm>
          <a:off x="0" y="0"/>
          <a:ext cx="0" cy="0"/>
          <a:chOff x="0" y="0"/>
          <a:chExt cx="0" cy="0"/>
        </a:xfrm>
      </p:grpSpPr>
      <p:sp>
        <p:nvSpPr>
          <p:cNvPr id="636" name="Google Shape;636;g85e632a49d_0_3"/>
          <p:cNvSpPr txBox="1">
            <a:spLocks noGrp="1"/>
          </p:cNvSpPr>
          <p:nvPr>
            <p:ph type="title"/>
          </p:nvPr>
        </p:nvSpPr>
        <p:spPr>
          <a:xfrm>
            <a:off x="609600" y="548680"/>
            <a:ext cx="10972800" cy="1143000"/>
          </a:xfrm>
          <a:prstGeom prst="rect">
            <a:avLst/>
          </a:prstGeom>
        </p:spPr>
        <p:txBody>
          <a:bodyPr spcFirstLastPara="1" vert="horz" wrap="square" lIns="68569" tIns="34275" rIns="68569" bIns="34275" numCol="1" anchor="t" anchorCtr="0" compatLnSpc="1">
            <a:prstTxWarp prst="textNoShape">
              <a:avLst/>
            </a:prstTxWarp>
            <a:noAutofit/>
          </a:bodyPr>
          <a:lstStyle/>
          <a:p>
            <a:pPr eaLnBrk="1" hangingPunct="1"/>
            <a:r>
              <a:rPr lang="en-AU" sz="3600" b="1" dirty="0">
                <a:solidFill>
                  <a:schemeClr val="tx2">
                    <a:lumMod val="75000"/>
                  </a:schemeClr>
                </a:solidFill>
              </a:rPr>
              <a:t>Idea Iteration</a:t>
            </a:r>
            <a:endParaRPr sz="3600" b="1" dirty="0">
              <a:solidFill>
                <a:schemeClr val="tx2">
                  <a:lumMod val="75000"/>
                </a:schemeClr>
              </a:solidFill>
            </a:endParaRPr>
          </a:p>
        </p:txBody>
      </p:sp>
      <p:sp>
        <p:nvSpPr>
          <p:cNvPr id="2" name="Content Placeholder 1">
            <a:extLst>
              <a:ext uri="{FF2B5EF4-FFF2-40B4-BE49-F238E27FC236}">
                <a16:creationId xmlns:a16="http://schemas.microsoft.com/office/drawing/2014/main" id="{EF675A0A-A0CD-2774-C820-964D3016D3EB}"/>
              </a:ext>
            </a:extLst>
          </p:cNvPr>
          <p:cNvSpPr>
            <a:spLocks noGrp="1"/>
          </p:cNvSpPr>
          <p:nvPr>
            <p:ph idx="1"/>
          </p:nvPr>
        </p:nvSpPr>
        <p:spPr/>
        <p:txBody>
          <a:bodyPr/>
          <a:lstStyle/>
          <a:p>
            <a:endParaRPr lang="en-GB"/>
          </a:p>
        </p:txBody>
      </p:sp>
      <p:pic>
        <p:nvPicPr>
          <p:cNvPr id="637" name="Google Shape;637;g85e632a49d_0_3"/>
          <p:cNvPicPr preferRelativeResize="0"/>
          <p:nvPr/>
        </p:nvPicPr>
        <p:blipFill>
          <a:blip r:embed="rId3">
            <a:alphaModFix/>
          </a:blip>
          <a:stretch>
            <a:fillRect/>
          </a:stretch>
        </p:blipFill>
        <p:spPr>
          <a:xfrm>
            <a:off x="3215680" y="1334700"/>
            <a:ext cx="5399463" cy="41886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641"/>
        <p:cNvGrpSpPr/>
        <p:nvPr/>
      </p:nvGrpSpPr>
      <p:grpSpPr>
        <a:xfrm>
          <a:off x="0" y="0"/>
          <a:ext cx="0" cy="0"/>
          <a:chOff x="0" y="0"/>
          <a:chExt cx="0" cy="0"/>
        </a:xfrm>
      </p:grpSpPr>
      <p:sp>
        <p:nvSpPr>
          <p:cNvPr id="642" name="Google Shape;642;p34"/>
          <p:cNvSpPr txBox="1">
            <a:spLocks noGrp="1"/>
          </p:cNvSpPr>
          <p:nvPr>
            <p:ph type="title"/>
          </p:nvPr>
        </p:nvSpPr>
        <p:spPr>
          <a:xfrm>
            <a:off x="609600" y="620688"/>
            <a:ext cx="10972800" cy="1143000"/>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eaLnBrk="1" hangingPunct="1">
              <a:lnSpc>
                <a:spcPct val="90000"/>
              </a:lnSpc>
              <a:buClr>
                <a:schemeClr val="lt2"/>
              </a:buClr>
              <a:buSzPts val="1800"/>
            </a:pPr>
            <a:r>
              <a:rPr lang="en-AU" sz="3600" b="1" dirty="0">
                <a:solidFill>
                  <a:schemeClr val="tx2">
                    <a:lumMod val="75000"/>
                  </a:schemeClr>
                </a:solidFill>
              </a:rPr>
              <a:t>A Note on Resistance to Change</a:t>
            </a:r>
            <a:endParaRPr sz="3600" b="1" dirty="0">
              <a:solidFill>
                <a:schemeClr val="tx2">
                  <a:lumMod val="75000"/>
                </a:schemeClr>
              </a:solidFill>
            </a:endParaRPr>
          </a:p>
        </p:txBody>
      </p:sp>
      <p:sp>
        <p:nvSpPr>
          <p:cNvPr id="643" name="Google Shape;643;p34"/>
          <p:cNvSpPr txBox="1">
            <a:spLocks noGrp="1"/>
          </p:cNvSpPr>
          <p:nvPr>
            <p:ph idx="1"/>
          </p:nvPr>
        </p:nvSpPr>
        <p:spPr>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indent="-257175">
              <a:lnSpc>
                <a:spcPct val="90000"/>
              </a:lnSpc>
              <a:spcBef>
                <a:spcPts val="750"/>
              </a:spcBef>
              <a:spcAft>
                <a:spcPts val="0"/>
              </a:spcAft>
              <a:buClr>
                <a:schemeClr val="dk1"/>
              </a:buClr>
              <a:buSzPts val="1800"/>
            </a:pPr>
            <a:r>
              <a:rPr lang="en-AU" sz="2400" dirty="0"/>
              <a:t>People love change when they know it is a good thing</a:t>
            </a:r>
            <a:endParaRPr sz="2400" dirty="0"/>
          </a:p>
          <a:p>
            <a:pPr indent="-257175">
              <a:lnSpc>
                <a:spcPct val="90000"/>
              </a:lnSpc>
              <a:spcBef>
                <a:spcPts val="750"/>
              </a:spcBef>
              <a:spcAft>
                <a:spcPts val="0"/>
              </a:spcAft>
              <a:buClr>
                <a:schemeClr val="dk1"/>
              </a:buClr>
              <a:buSzPts val="1800"/>
            </a:pPr>
            <a:r>
              <a:rPr lang="en-AU" sz="2400" dirty="0"/>
              <a:t>People resist when change involves real or potential loss</a:t>
            </a:r>
            <a:endParaRPr sz="2400" dirty="0"/>
          </a:p>
          <a:p>
            <a:pPr indent="-257175">
              <a:lnSpc>
                <a:spcPct val="90000"/>
              </a:lnSpc>
              <a:spcBef>
                <a:spcPts val="750"/>
              </a:spcBef>
              <a:spcAft>
                <a:spcPts val="0"/>
              </a:spcAft>
              <a:buClr>
                <a:schemeClr val="dk1"/>
              </a:buClr>
              <a:buSzPts val="1800"/>
            </a:pPr>
            <a:r>
              <a:rPr lang="en-AU" sz="2400" dirty="0"/>
              <a:t>Resistance to loss is the most common adaptive failure</a:t>
            </a:r>
            <a:endParaRPr sz="2400" dirty="0"/>
          </a:p>
          <a:p>
            <a:pPr indent="-257175">
              <a:lnSpc>
                <a:spcPct val="90000"/>
              </a:lnSpc>
              <a:spcBef>
                <a:spcPts val="750"/>
              </a:spcBef>
              <a:spcAft>
                <a:spcPts val="0"/>
              </a:spcAft>
              <a:buClr>
                <a:schemeClr val="dk1"/>
              </a:buClr>
              <a:buSzPts val="1800"/>
            </a:pPr>
            <a:r>
              <a:rPr lang="en-AU" sz="2400" dirty="0"/>
              <a:t>Adaptive Leadership always puts you in the business of assessing, managing, distributing and providing contexts for losses that move people through these losses to a new place</a:t>
            </a:r>
            <a:endParaRPr sz="2400" dirty="0"/>
          </a:p>
          <a:p>
            <a:pPr indent="-257175">
              <a:lnSpc>
                <a:spcPct val="90000"/>
              </a:lnSpc>
              <a:spcBef>
                <a:spcPts val="750"/>
              </a:spcBef>
              <a:spcAft>
                <a:spcPts val="0"/>
              </a:spcAft>
              <a:buClr>
                <a:schemeClr val="dk1"/>
              </a:buClr>
              <a:buSzPts val="1800"/>
            </a:pPr>
            <a:r>
              <a:rPr lang="en-AU" sz="2400" dirty="0"/>
              <a:t>As in nature, a successful adaptation enables an organisation or community to take the best from its traditions, identity, and history into the future</a:t>
            </a:r>
            <a:endParaRPr sz="2400" dirty="0"/>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p:nvPr>
        </p:nvSpPr>
        <p:spPr/>
        <p:txBody>
          <a:bodyPr/>
          <a:lstStyle/>
          <a:p>
            <a:pPr eaLnBrk="1" hangingPunct="1"/>
            <a:r>
              <a:rPr lang="en-GB" altLang="en-US" sz="3600" b="1" dirty="0">
                <a:solidFill>
                  <a:schemeClr val="tx2">
                    <a:lumMod val="75000"/>
                  </a:schemeClr>
                </a:solidFill>
              </a:rPr>
              <a:t>Any Questions?</a:t>
            </a:r>
          </a:p>
        </p:txBody>
      </p:sp>
      <p:sp>
        <p:nvSpPr>
          <p:cNvPr id="3" name="Content Placeholder 2">
            <a:extLst>
              <a:ext uri="{FF2B5EF4-FFF2-40B4-BE49-F238E27FC236}">
                <a16:creationId xmlns:a16="http://schemas.microsoft.com/office/drawing/2014/main" id="{1CC2C82E-EFED-B6E5-5726-254D254D7BE2}"/>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E9C80680-A91D-0B6F-A532-2F93BE84575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2964</Words>
  <Application>Microsoft Office PowerPoint</Application>
  <PresentationFormat>Widescreen</PresentationFormat>
  <Paragraphs>272</Paragraphs>
  <Slides>28</Slides>
  <Notes>25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28</vt:i4>
      </vt:variant>
    </vt:vector>
  </HeadingPairs>
  <TitlesOfParts>
    <vt:vector size="39" baseType="lpstr">
      <vt:lpstr>Myriad Pro</vt:lpstr>
      <vt:lpstr>Myriad Pro Semibold</vt:lpstr>
      <vt:lpstr>Play</vt:lpstr>
      <vt:lpstr>Aharoni</vt:lpstr>
      <vt:lpstr>Arial</vt:lpstr>
      <vt:lpstr>Arial Black</vt:lpstr>
      <vt:lpstr>Arial Narrow</vt:lpstr>
      <vt:lpstr>Symbol</vt:lpstr>
      <vt:lpstr>Verdana</vt:lpstr>
      <vt:lpstr>Wingdings</vt:lpstr>
      <vt:lpstr>20140311PresentationUWTSDTemplate</vt:lpstr>
      <vt:lpstr>LCMB7034</vt:lpstr>
      <vt:lpstr>Learning Objectives</vt:lpstr>
      <vt:lpstr>VUCA Analysis</vt:lpstr>
      <vt:lpstr>VUCA Framework</vt:lpstr>
      <vt:lpstr>PowerPoint Presentation</vt:lpstr>
      <vt:lpstr>Complex environments</vt:lpstr>
      <vt:lpstr>Cynefin Framework</vt:lpstr>
      <vt:lpstr>Exercise: Cynefin and Your Work</vt:lpstr>
      <vt:lpstr>Adaptive Leadership Primer</vt:lpstr>
      <vt:lpstr>What is Adaptive Leadership?</vt:lpstr>
      <vt:lpstr>What Adaptive Leaders do</vt:lpstr>
      <vt:lpstr>Characteristics of an Adaptive Leader</vt:lpstr>
      <vt:lpstr>Essential Mindset Shifts</vt:lpstr>
      <vt:lpstr>Core Leadership Versus Adaptive Leadership</vt:lpstr>
      <vt:lpstr>Adaptive Change Leadership Competencies</vt:lpstr>
      <vt:lpstr>Self Exercise: Growth Areas/Growth Mindset</vt:lpstr>
      <vt:lpstr>Dealing with Complexity</vt:lpstr>
      <vt:lpstr>Five Key Ideas About Complex Systems</vt:lpstr>
      <vt:lpstr>Adaptive Challenges and Tools</vt:lpstr>
      <vt:lpstr>Adaptive Challenges</vt:lpstr>
      <vt:lpstr>Technical vs. Adaptive Challenges </vt:lpstr>
      <vt:lpstr>Technical versus Adaptive Example</vt:lpstr>
      <vt:lpstr>Adaptive Leadership Iteration</vt:lpstr>
      <vt:lpstr>7 Powerful Innovation Questions</vt:lpstr>
      <vt:lpstr>Silence</vt:lpstr>
      <vt:lpstr>Idea Iteration</vt:lpstr>
      <vt:lpstr>A Note on Resistance to Change</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Akshay Narayanan</cp:lastModifiedBy>
  <cp:revision>294</cp:revision>
  <cp:lastPrinted>2018-07-09T15:27:01Z</cp:lastPrinted>
  <dcterms:created xsi:type="dcterms:W3CDTF">2002-10-07T19:43:58Z</dcterms:created>
  <dcterms:modified xsi:type="dcterms:W3CDTF">2026-03-23T10:36:56Z</dcterms:modified>
</cp:coreProperties>
</file>