
<file path=[Content_Types].xml><?xml version="1.0" encoding="utf-8"?>
<Types xmlns="http://schemas.openxmlformats.org/package/2006/content-types">
  <Default Extension="1" ContentType="image/jpeg"/>
  <Default Extension="img"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4"/>
  </p:sldMasterIdLst>
  <p:notesMasterIdLst>
    <p:notesMasterId r:id="rId36"/>
  </p:notesMasterIdLst>
  <p:handoutMasterIdLst>
    <p:handoutMasterId r:id="rId37"/>
  </p:handoutMasterIdLst>
  <p:sldIdLst>
    <p:sldId id="256" r:id="rId5"/>
    <p:sldId id="264" r:id="rId6"/>
    <p:sldId id="266" r:id="rId7"/>
    <p:sldId id="267" r:id="rId8"/>
    <p:sldId id="268" r:id="rId9"/>
    <p:sldId id="269" r:id="rId10"/>
    <p:sldId id="270" r:id="rId11"/>
    <p:sldId id="272" r:id="rId12"/>
    <p:sldId id="257" r:id="rId13"/>
    <p:sldId id="258" r:id="rId14"/>
    <p:sldId id="259" r:id="rId15"/>
    <p:sldId id="260" r:id="rId16"/>
    <p:sldId id="261" r:id="rId17"/>
    <p:sldId id="262" r:id="rId18"/>
    <p:sldId id="263" r:id="rId19"/>
    <p:sldId id="273" r:id="rId20"/>
    <p:sldId id="285" r:id="rId21"/>
    <p:sldId id="286" r:id="rId22"/>
    <p:sldId id="287" r:id="rId23"/>
    <p:sldId id="288" r:id="rId24"/>
    <p:sldId id="291" r:id="rId25"/>
    <p:sldId id="280" r:id="rId26"/>
    <p:sldId id="281" r:id="rId27"/>
    <p:sldId id="282" r:id="rId28"/>
    <p:sldId id="283" r:id="rId29"/>
    <p:sldId id="284" r:id="rId30"/>
    <p:sldId id="275" r:id="rId31"/>
    <p:sldId id="276" r:id="rId32"/>
    <p:sldId id="278" r:id="rId33"/>
    <p:sldId id="277" r:id="rId34"/>
    <p:sldId id="279"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6FBDAA-0F37-67C2-31DC-242B3FF22F45}" v="8" dt="2026-03-14T18:25:01.943"/>
    <p1510:client id="{60992698-1E74-42B3-AD91-64F1CBE98F26}" v="5" dt="2026-03-14T20:39:39.007"/>
    <p1510:client id="{69DF5251-EC6D-AA37-FF1B-2B36791595CB}" v="1223" dt="2026-03-14T17:58:34.831"/>
    <p1510:client id="{9E0697C5-8677-E4CC-0ED5-4BA392F25E37}" v="88" dt="2026-03-14T18:51:04.006"/>
    <p1510:client id="{FF5746B1-E132-BE3B-9542-4386B579486C}" v="10" dt="2026-03-14T19:01:05.3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450" autoAdjust="0"/>
    <p:restoredTop sz="79346" autoAdjust="0"/>
  </p:normalViewPr>
  <p:slideViewPr>
    <p:cSldViewPr snapToGrid="0">
      <p:cViewPr varScale="1">
        <p:scale>
          <a:sx n="65" d="100"/>
          <a:sy n="65" d="100"/>
        </p:scale>
        <p:origin x="138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180677-216E-4FE1-9CC5-FA8315A20DD4}"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1E679191-BBEA-474A-BA22-4998A0EB5D67}">
      <dgm:prSet custT="1"/>
      <dgm:spPr/>
      <dgm:t>
        <a:bodyPr/>
        <a:lstStyle/>
        <a:p>
          <a:r>
            <a:rPr lang="en-US" sz="1400" dirty="0"/>
            <a:t>Morbidity rate [ sickness] means having a disease or health condition, not death. Morbidity rate describes how often people in a population have a certain illness, usually using either </a:t>
          </a:r>
          <a:r>
            <a:rPr lang="en-GB" sz="1400" dirty="0"/>
            <a:t>Incidence: new cases in a time-divided population at risk. </a:t>
          </a:r>
          <a:endParaRPr lang="en-US" sz="1400" dirty="0"/>
        </a:p>
      </dgm:t>
    </dgm:pt>
    <dgm:pt modelId="{95032E71-8857-44CE-AB2D-9C911AD84FBE}" type="parTrans" cxnId="{DF574020-1EEF-4AB1-9690-FDEB9657C5E3}">
      <dgm:prSet/>
      <dgm:spPr/>
      <dgm:t>
        <a:bodyPr/>
        <a:lstStyle/>
        <a:p>
          <a:endParaRPr lang="en-US" sz="1400"/>
        </a:p>
      </dgm:t>
    </dgm:pt>
    <dgm:pt modelId="{D4ABBC4C-3B43-48AF-BB2B-904FF8FB610A}" type="sibTrans" cxnId="{DF574020-1EEF-4AB1-9690-FDEB9657C5E3}">
      <dgm:prSet/>
      <dgm:spPr/>
      <dgm:t>
        <a:bodyPr/>
        <a:lstStyle/>
        <a:p>
          <a:endParaRPr lang="en-US" sz="1400"/>
        </a:p>
      </dgm:t>
    </dgm:pt>
    <dgm:pt modelId="{BFB0EE03-4E4A-4A1A-A5A6-CA40FCD35605}">
      <dgm:prSet custT="1"/>
      <dgm:spPr/>
      <dgm:t>
        <a:bodyPr/>
        <a:lstStyle/>
        <a:p>
          <a:r>
            <a:rPr lang="en-GB" sz="1400"/>
            <a:t>Prevalence: all existing cases at a point in time divided by the population. </a:t>
          </a:r>
          <a:endParaRPr lang="en-US" sz="1400"/>
        </a:p>
      </dgm:t>
    </dgm:pt>
    <dgm:pt modelId="{B0740CE1-A54B-4F05-9F46-420D5A45A107}" type="parTrans" cxnId="{C216DE95-4782-43FD-9849-D85EE75E2DE9}">
      <dgm:prSet/>
      <dgm:spPr/>
      <dgm:t>
        <a:bodyPr/>
        <a:lstStyle/>
        <a:p>
          <a:endParaRPr lang="en-US" sz="1400"/>
        </a:p>
      </dgm:t>
    </dgm:pt>
    <dgm:pt modelId="{75564217-3074-4DD9-8412-345AEB142EB7}" type="sibTrans" cxnId="{C216DE95-4782-43FD-9849-D85EE75E2DE9}">
      <dgm:prSet/>
      <dgm:spPr/>
      <dgm:t>
        <a:bodyPr/>
        <a:lstStyle/>
        <a:p>
          <a:endParaRPr lang="en-US" sz="1400"/>
        </a:p>
      </dgm:t>
    </dgm:pt>
    <dgm:pt modelId="{DFADF7BE-6909-40F7-8729-4969FF86E51B}">
      <dgm:prSet custT="1"/>
      <dgm:spPr/>
      <dgm:t>
        <a:bodyPr/>
        <a:lstStyle/>
        <a:p>
          <a:r>
            <a:rPr lang="en-GB" sz="1400"/>
            <a:t>So, morbidity rates tell you how common or frequent a disease or condition is, while mortality rates tell you how often it causes death. </a:t>
          </a:r>
          <a:endParaRPr lang="en-US" sz="1400"/>
        </a:p>
      </dgm:t>
    </dgm:pt>
    <dgm:pt modelId="{B2705B16-96AC-43AD-87ED-02D1BC89854C}" type="parTrans" cxnId="{8BEB92CE-C161-4AA8-A17E-333FFC23261D}">
      <dgm:prSet/>
      <dgm:spPr/>
      <dgm:t>
        <a:bodyPr/>
        <a:lstStyle/>
        <a:p>
          <a:endParaRPr lang="en-US" sz="1400"/>
        </a:p>
      </dgm:t>
    </dgm:pt>
    <dgm:pt modelId="{3E5853D1-3568-4A2D-A1BF-996F590085A1}" type="sibTrans" cxnId="{8BEB92CE-C161-4AA8-A17E-333FFC23261D}">
      <dgm:prSet/>
      <dgm:spPr/>
      <dgm:t>
        <a:bodyPr/>
        <a:lstStyle/>
        <a:p>
          <a:endParaRPr lang="en-US" sz="1400"/>
        </a:p>
      </dgm:t>
    </dgm:pt>
    <dgm:pt modelId="{CA75C755-BA0A-4A31-BA1F-B89E8DB43E5E}">
      <dgm:prSet custT="1"/>
      <dgm:spPr/>
      <dgm:t>
        <a:bodyPr/>
        <a:lstStyle/>
        <a:p>
          <a:r>
            <a:rPr lang="en-GB" sz="1400" dirty="0"/>
            <a:t>Some of the measures taken to control; or prevent infectious diseases are: vaccinations, use of antibiotics, maintaining proper hygiene, avoid travelling or going to work when you fall ill, avoid sharing used personal belongings such as a razor, glass, toothbrush, and comb etc, keeping your kitchen clean by washing all the used utensils, cooking area before and after preparing each food, extra care needs to be taken while going to hospitals such as wearing mask, and using sanitizers. </a:t>
          </a:r>
          <a:endParaRPr lang="en-US" sz="1400" dirty="0"/>
        </a:p>
      </dgm:t>
    </dgm:pt>
    <dgm:pt modelId="{D18F7734-DFD2-487C-8FEB-A042A411D30C}" type="parTrans" cxnId="{3F99ADA0-DF60-4A68-9FEE-B704EA31D80E}">
      <dgm:prSet/>
      <dgm:spPr/>
      <dgm:t>
        <a:bodyPr/>
        <a:lstStyle/>
        <a:p>
          <a:endParaRPr lang="en-US" sz="1400"/>
        </a:p>
      </dgm:t>
    </dgm:pt>
    <dgm:pt modelId="{03A024C6-82AC-4769-812D-C56E64EB112E}" type="sibTrans" cxnId="{3F99ADA0-DF60-4A68-9FEE-B704EA31D80E}">
      <dgm:prSet/>
      <dgm:spPr/>
      <dgm:t>
        <a:bodyPr/>
        <a:lstStyle/>
        <a:p>
          <a:endParaRPr lang="en-US" sz="1400"/>
        </a:p>
      </dgm:t>
    </dgm:pt>
    <dgm:pt modelId="{06E3AD26-D8BE-4721-ABED-DA7467FA7927}" type="pres">
      <dgm:prSet presAssocID="{7C180677-216E-4FE1-9CC5-FA8315A20DD4}" presName="vert0" presStyleCnt="0">
        <dgm:presLayoutVars>
          <dgm:dir/>
          <dgm:animOne val="branch"/>
          <dgm:animLvl val="lvl"/>
        </dgm:presLayoutVars>
      </dgm:prSet>
      <dgm:spPr/>
    </dgm:pt>
    <dgm:pt modelId="{29294560-C672-4E93-88A2-BD85FBDFEB51}" type="pres">
      <dgm:prSet presAssocID="{1E679191-BBEA-474A-BA22-4998A0EB5D67}" presName="thickLine" presStyleLbl="alignNode1" presStyleIdx="0" presStyleCnt="4"/>
      <dgm:spPr/>
    </dgm:pt>
    <dgm:pt modelId="{E2DE6E89-1AA4-48A4-8855-43C21B82DFCE}" type="pres">
      <dgm:prSet presAssocID="{1E679191-BBEA-474A-BA22-4998A0EB5D67}" presName="horz1" presStyleCnt="0"/>
      <dgm:spPr/>
    </dgm:pt>
    <dgm:pt modelId="{EF2F997C-0624-454B-8850-99D45E147457}" type="pres">
      <dgm:prSet presAssocID="{1E679191-BBEA-474A-BA22-4998A0EB5D67}" presName="tx1" presStyleLbl="revTx" presStyleIdx="0" presStyleCnt="4"/>
      <dgm:spPr/>
    </dgm:pt>
    <dgm:pt modelId="{2FF49072-DDA2-46D9-B476-377C42048B6C}" type="pres">
      <dgm:prSet presAssocID="{1E679191-BBEA-474A-BA22-4998A0EB5D67}" presName="vert1" presStyleCnt="0"/>
      <dgm:spPr/>
    </dgm:pt>
    <dgm:pt modelId="{AA4CBD81-9000-472F-8429-AFEF9606ED41}" type="pres">
      <dgm:prSet presAssocID="{BFB0EE03-4E4A-4A1A-A5A6-CA40FCD35605}" presName="thickLine" presStyleLbl="alignNode1" presStyleIdx="1" presStyleCnt="4"/>
      <dgm:spPr/>
    </dgm:pt>
    <dgm:pt modelId="{11A2F183-92F9-43E3-A631-E08B17C11D14}" type="pres">
      <dgm:prSet presAssocID="{BFB0EE03-4E4A-4A1A-A5A6-CA40FCD35605}" presName="horz1" presStyleCnt="0"/>
      <dgm:spPr/>
    </dgm:pt>
    <dgm:pt modelId="{3096298C-0D39-4F75-9501-51A63A8B443D}" type="pres">
      <dgm:prSet presAssocID="{BFB0EE03-4E4A-4A1A-A5A6-CA40FCD35605}" presName="tx1" presStyleLbl="revTx" presStyleIdx="1" presStyleCnt="4"/>
      <dgm:spPr/>
    </dgm:pt>
    <dgm:pt modelId="{5253295B-D08C-4A08-A95D-D4670D0C9252}" type="pres">
      <dgm:prSet presAssocID="{BFB0EE03-4E4A-4A1A-A5A6-CA40FCD35605}" presName="vert1" presStyleCnt="0"/>
      <dgm:spPr/>
    </dgm:pt>
    <dgm:pt modelId="{8A249A41-5A20-4796-BF65-3F76CDDDA86B}" type="pres">
      <dgm:prSet presAssocID="{DFADF7BE-6909-40F7-8729-4969FF86E51B}" presName="thickLine" presStyleLbl="alignNode1" presStyleIdx="2" presStyleCnt="4"/>
      <dgm:spPr/>
    </dgm:pt>
    <dgm:pt modelId="{BD05792F-5BE8-40FF-8A89-B3916659ED99}" type="pres">
      <dgm:prSet presAssocID="{DFADF7BE-6909-40F7-8729-4969FF86E51B}" presName="horz1" presStyleCnt="0"/>
      <dgm:spPr/>
    </dgm:pt>
    <dgm:pt modelId="{7B29482A-E9DF-462F-8353-DEB890800F76}" type="pres">
      <dgm:prSet presAssocID="{DFADF7BE-6909-40F7-8729-4969FF86E51B}" presName="tx1" presStyleLbl="revTx" presStyleIdx="2" presStyleCnt="4"/>
      <dgm:spPr/>
    </dgm:pt>
    <dgm:pt modelId="{B00E2093-F44F-4FAE-AFAD-0BBFF6E67E12}" type="pres">
      <dgm:prSet presAssocID="{DFADF7BE-6909-40F7-8729-4969FF86E51B}" presName="vert1" presStyleCnt="0"/>
      <dgm:spPr/>
    </dgm:pt>
    <dgm:pt modelId="{76D375B4-5E02-4710-911F-A35AE92F64FA}" type="pres">
      <dgm:prSet presAssocID="{CA75C755-BA0A-4A31-BA1F-B89E8DB43E5E}" presName="thickLine" presStyleLbl="alignNode1" presStyleIdx="3" presStyleCnt="4"/>
      <dgm:spPr/>
    </dgm:pt>
    <dgm:pt modelId="{B1C9F419-08AA-46C5-8A9F-88E0BFAB0A62}" type="pres">
      <dgm:prSet presAssocID="{CA75C755-BA0A-4A31-BA1F-B89E8DB43E5E}" presName="horz1" presStyleCnt="0"/>
      <dgm:spPr/>
    </dgm:pt>
    <dgm:pt modelId="{62AF88FD-100E-46D3-9D4B-C88F0E162B9B}" type="pres">
      <dgm:prSet presAssocID="{CA75C755-BA0A-4A31-BA1F-B89E8DB43E5E}" presName="tx1" presStyleLbl="revTx" presStyleIdx="3" presStyleCnt="4"/>
      <dgm:spPr/>
    </dgm:pt>
    <dgm:pt modelId="{4139E4F4-19AD-47AF-BE0B-AB3963D36F6E}" type="pres">
      <dgm:prSet presAssocID="{CA75C755-BA0A-4A31-BA1F-B89E8DB43E5E}" presName="vert1" presStyleCnt="0"/>
      <dgm:spPr/>
    </dgm:pt>
  </dgm:ptLst>
  <dgm:cxnLst>
    <dgm:cxn modelId="{A93F9803-0777-47A0-9EFB-89060FD298C0}" type="presOf" srcId="{DFADF7BE-6909-40F7-8729-4969FF86E51B}" destId="{7B29482A-E9DF-462F-8353-DEB890800F76}" srcOrd="0" destOrd="0" presId="urn:microsoft.com/office/officeart/2008/layout/LinedList"/>
    <dgm:cxn modelId="{DF574020-1EEF-4AB1-9690-FDEB9657C5E3}" srcId="{7C180677-216E-4FE1-9CC5-FA8315A20DD4}" destId="{1E679191-BBEA-474A-BA22-4998A0EB5D67}" srcOrd="0" destOrd="0" parTransId="{95032E71-8857-44CE-AB2D-9C911AD84FBE}" sibTransId="{D4ABBC4C-3B43-48AF-BB2B-904FF8FB610A}"/>
    <dgm:cxn modelId="{000A115B-E9F3-422A-A2A6-F1AE2AD32E6E}" type="presOf" srcId="{BFB0EE03-4E4A-4A1A-A5A6-CA40FCD35605}" destId="{3096298C-0D39-4F75-9501-51A63A8B443D}" srcOrd="0" destOrd="0" presId="urn:microsoft.com/office/officeart/2008/layout/LinedList"/>
    <dgm:cxn modelId="{0E95105E-9D33-4334-A2B5-084CE3A2898B}" type="presOf" srcId="{CA75C755-BA0A-4A31-BA1F-B89E8DB43E5E}" destId="{62AF88FD-100E-46D3-9D4B-C88F0E162B9B}" srcOrd="0" destOrd="0" presId="urn:microsoft.com/office/officeart/2008/layout/LinedList"/>
    <dgm:cxn modelId="{C216DE95-4782-43FD-9849-D85EE75E2DE9}" srcId="{7C180677-216E-4FE1-9CC5-FA8315A20DD4}" destId="{BFB0EE03-4E4A-4A1A-A5A6-CA40FCD35605}" srcOrd="1" destOrd="0" parTransId="{B0740CE1-A54B-4F05-9F46-420D5A45A107}" sibTransId="{75564217-3074-4DD9-8412-345AEB142EB7}"/>
    <dgm:cxn modelId="{3F99ADA0-DF60-4A68-9FEE-B704EA31D80E}" srcId="{7C180677-216E-4FE1-9CC5-FA8315A20DD4}" destId="{CA75C755-BA0A-4A31-BA1F-B89E8DB43E5E}" srcOrd="3" destOrd="0" parTransId="{D18F7734-DFD2-487C-8FEB-A042A411D30C}" sibTransId="{03A024C6-82AC-4769-812D-C56E64EB112E}"/>
    <dgm:cxn modelId="{16E4FCB0-A931-46D3-BA91-5C3AB5447DCC}" type="presOf" srcId="{7C180677-216E-4FE1-9CC5-FA8315A20DD4}" destId="{06E3AD26-D8BE-4721-ABED-DA7467FA7927}" srcOrd="0" destOrd="0" presId="urn:microsoft.com/office/officeart/2008/layout/LinedList"/>
    <dgm:cxn modelId="{524F72B3-EB64-4888-92AA-0B1EBE080B3D}" type="presOf" srcId="{1E679191-BBEA-474A-BA22-4998A0EB5D67}" destId="{EF2F997C-0624-454B-8850-99D45E147457}" srcOrd="0" destOrd="0" presId="urn:microsoft.com/office/officeart/2008/layout/LinedList"/>
    <dgm:cxn modelId="{8BEB92CE-C161-4AA8-A17E-333FFC23261D}" srcId="{7C180677-216E-4FE1-9CC5-FA8315A20DD4}" destId="{DFADF7BE-6909-40F7-8729-4969FF86E51B}" srcOrd="2" destOrd="0" parTransId="{B2705B16-96AC-43AD-87ED-02D1BC89854C}" sibTransId="{3E5853D1-3568-4A2D-A1BF-996F590085A1}"/>
    <dgm:cxn modelId="{E6375937-B76C-43B7-B295-67D17C03958B}" type="presParOf" srcId="{06E3AD26-D8BE-4721-ABED-DA7467FA7927}" destId="{29294560-C672-4E93-88A2-BD85FBDFEB51}" srcOrd="0" destOrd="0" presId="urn:microsoft.com/office/officeart/2008/layout/LinedList"/>
    <dgm:cxn modelId="{5681B245-9839-4946-A488-C4D729FC510F}" type="presParOf" srcId="{06E3AD26-D8BE-4721-ABED-DA7467FA7927}" destId="{E2DE6E89-1AA4-48A4-8855-43C21B82DFCE}" srcOrd="1" destOrd="0" presId="urn:microsoft.com/office/officeart/2008/layout/LinedList"/>
    <dgm:cxn modelId="{93C06331-FA5E-4449-B8F6-D6E7D0EBC633}" type="presParOf" srcId="{E2DE6E89-1AA4-48A4-8855-43C21B82DFCE}" destId="{EF2F997C-0624-454B-8850-99D45E147457}" srcOrd="0" destOrd="0" presId="urn:microsoft.com/office/officeart/2008/layout/LinedList"/>
    <dgm:cxn modelId="{188CCD85-FE98-42FD-9AAB-BD65711DE51B}" type="presParOf" srcId="{E2DE6E89-1AA4-48A4-8855-43C21B82DFCE}" destId="{2FF49072-DDA2-46D9-B476-377C42048B6C}" srcOrd="1" destOrd="0" presId="urn:microsoft.com/office/officeart/2008/layout/LinedList"/>
    <dgm:cxn modelId="{86F4667A-4B35-4C82-8C09-84411E801327}" type="presParOf" srcId="{06E3AD26-D8BE-4721-ABED-DA7467FA7927}" destId="{AA4CBD81-9000-472F-8429-AFEF9606ED41}" srcOrd="2" destOrd="0" presId="urn:microsoft.com/office/officeart/2008/layout/LinedList"/>
    <dgm:cxn modelId="{D258E33A-3B2A-40A5-88BA-91FA990C0134}" type="presParOf" srcId="{06E3AD26-D8BE-4721-ABED-DA7467FA7927}" destId="{11A2F183-92F9-43E3-A631-E08B17C11D14}" srcOrd="3" destOrd="0" presId="urn:microsoft.com/office/officeart/2008/layout/LinedList"/>
    <dgm:cxn modelId="{6345C93A-0930-49A1-889F-EFBB90A0D12E}" type="presParOf" srcId="{11A2F183-92F9-43E3-A631-E08B17C11D14}" destId="{3096298C-0D39-4F75-9501-51A63A8B443D}" srcOrd="0" destOrd="0" presId="urn:microsoft.com/office/officeart/2008/layout/LinedList"/>
    <dgm:cxn modelId="{719E43D2-0BFB-46DD-B548-ABC1289CA916}" type="presParOf" srcId="{11A2F183-92F9-43E3-A631-E08B17C11D14}" destId="{5253295B-D08C-4A08-A95D-D4670D0C9252}" srcOrd="1" destOrd="0" presId="urn:microsoft.com/office/officeart/2008/layout/LinedList"/>
    <dgm:cxn modelId="{4E1346F9-84B4-4847-9568-BE55B9285CCA}" type="presParOf" srcId="{06E3AD26-D8BE-4721-ABED-DA7467FA7927}" destId="{8A249A41-5A20-4796-BF65-3F76CDDDA86B}" srcOrd="4" destOrd="0" presId="urn:microsoft.com/office/officeart/2008/layout/LinedList"/>
    <dgm:cxn modelId="{8CFA2CA0-0C5A-4EFB-986B-F79AEF21E8E2}" type="presParOf" srcId="{06E3AD26-D8BE-4721-ABED-DA7467FA7927}" destId="{BD05792F-5BE8-40FF-8A89-B3916659ED99}" srcOrd="5" destOrd="0" presId="urn:microsoft.com/office/officeart/2008/layout/LinedList"/>
    <dgm:cxn modelId="{07A450AE-5837-4084-8FD2-655A2B6B6048}" type="presParOf" srcId="{BD05792F-5BE8-40FF-8A89-B3916659ED99}" destId="{7B29482A-E9DF-462F-8353-DEB890800F76}" srcOrd="0" destOrd="0" presId="urn:microsoft.com/office/officeart/2008/layout/LinedList"/>
    <dgm:cxn modelId="{E761D9FD-94DD-428E-9EC1-75FE3AE9E8CE}" type="presParOf" srcId="{BD05792F-5BE8-40FF-8A89-B3916659ED99}" destId="{B00E2093-F44F-4FAE-AFAD-0BBFF6E67E12}" srcOrd="1" destOrd="0" presId="urn:microsoft.com/office/officeart/2008/layout/LinedList"/>
    <dgm:cxn modelId="{75626B85-E0C5-45BA-A2BE-23CF0F73FA4D}" type="presParOf" srcId="{06E3AD26-D8BE-4721-ABED-DA7467FA7927}" destId="{76D375B4-5E02-4710-911F-A35AE92F64FA}" srcOrd="6" destOrd="0" presId="urn:microsoft.com/office/officeart/2008/layout/LinedList"/>
    <dgm:cxn modelId="{750EF341-C464-41C6-8173-959F8E431709}" type="presParOf" srcId="{06E3AD26-D8BE-4721-ABED-DA7467FA7927}" destId="{B1C9F419-08AA-46C5-8A9F-88E0BFAB0A62}" srcOrd="7" destOrd="0" presId="urn:microsoft.com/office/officeart/2008/layout/LinedList"/>
    <dgm:cxn modelId="{685C4EED-4D71-4E14-A3D3-C035B4A5A419}" type="presParOf" srcId="{B1C9F419-08AA-46C5-8A9F-88E0BFAB0A62}" destId="{62AF88FD-100E-46D3-9D4B-C88F0E162B9B}" srcOrd="0" destOrd="0" presId="urn:microsoft.com/office/officeart/2008/layout/LinedList"/>
    <dgm:cxn modelId="{88CCFD23-6B14-43B9-BAE0-098F015A0916}" type="presParOf" srcId="{B1C9F419-08AA-46C5-8A9F-88E0BFAB0A62}" destId="{4139E4F4-19AD-47AF-BE0B-AB3963D36F6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A3929A-70E6-442A-B881-A48C16CE16B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B2F37FC-F434-4A39-8062-FFD1749A7315}">
      <dgm:prSet/>
      <dgm:spPr/>
      <dgm:t>
        <a:bodyPr/>
        <a:lstStyle/>
        <a:p>
          <a:pPr>
            <a:lnSpc>
              <a:spcPct val="100000"/>
            </a:lnSpc>
          </a:pPr>
          <a:r>
            <a:rPr lang="en-US"/>
            <a:t>Standard case definitions (suspected, probable, confirmed) </a:t>
          </a:r>
        </a:p>
      </dgm:t>
    </dgm:pt>
    <dgm:pt modelId="{20334C5B-8C6B-4E32-9759-FD90DE7F805E}" type="parTrans" cxnId="{B45BCF97-E3BF-4982-9319-E6238EFCF1A5}">
      <dgm:prSet/>
      <dgm:spPr/>
      <dgm:t>
        <a:bodyPr/>
        <a:lstStyle/>
        <a:p>
          <a:endParaRPr lang="en-US"/>
        </a:p>
      </dgm:t>
    </dgm:pt>
    <dgm:pt modelId="{614AF8FA-B665-478D-9BC6-78E37489A170}" type="sibTrans" cxnId="{B45BCF97-E3BF-4982-9319-E6238EFCF1A5}">
      <dgm:prSet/>
      <dgm:spPr/>
      <dgm:t>
        <a:bodyPr/>
        <a:lstStyle/>
        <a:p>
          <a:endParaRPr lang="en-US"/>
        </a:p>
      </dgm:t>
    </dgm:pt>
    <dgm:pt modelId="{C077DD30-4D57-4A82-AECA-ED30A9A477AA}">
      <dgm:prSet/>
      <dgm:spPr/>
      <dgm:t>
        <a:bodyPr/>
        <a:lstStyle/>
        <a:p>
          <a:pPr>
            <a:lnSpc>
              <a:spcPct val="100000"/>
            </a:lnSpc>
          </a:pPr>
          <a:r>
            <a:rPr lang="en-US"/>
            <a:t>Laboratory confirmation when needed </a:t>
          </a:r>
        </a:p>
      </dgm:t>
    </dgm:pt>
    <dgm:pt modelId="{228429F4-DCF6-47A4-AF0D-7ABF07412D37}" type="parTrans" cxnId="{173A6E78-CAF5-4113-B7A9-727C95FB7D6B}">
      <dgm:prSet/>
      <dgm:spPr/>
      <dgm:t>
        <a:bodyPr/>
        <a:lstStyle/>
        <a:p>
          <a:endParaRPr lang="en-US"/>
        </a:p>
      </dgm:t>
    </dgm:pt>
    <dgm:pt modelId="{00D16BB6-3192-4FAC-B5BA-180BCC2CD78B}" type="sibTrans" cxnId="{173A6E78-CAF5-4113-B7A9-727C95FB7D6B}">
      <dgm:prSet/>
      <dgm:spPr/>
      <dgm:t>
        <a:bodyPr/>
        <a:lstStyle/>
        <a:p>
          <a:endParaRPr lang="en-US"/>
        </a:p>
      </dgm:t>
    </dgm:pt>
    <dgm:pt modelId="{9F48C108-2EAB-41B9-9DAD-E32A02A0D79B}">
      <dgm:prSet/>
      <dgm:spPr/>
      <dgm:t>
        <a:bodyPr/>
        <a:lstStyle/>
        <a:p>
          <a:pPr>
            <a:lnSpc>
              <a:spcPct val="100000"/>
            </a:lnSpc>
          </a:pPr>
          <a:r>
            <a:rPr lang="en-GB"/>
            <a:t>Rapid reporting from school and clinics</a:t>
          </a:r>
          <a:endParaRPr lang="en-US"/>
        </a:p>
      </dgm:t>
    </dgm:pt>
    <dgm:pt modelId="{F7581B62-8223-4EBC-A593-756A46256B71}" type="parTrans" cxnId="{A00DD8E7-6A8C-4ECE-AB1A-536D924961A1}">
      <dgm:prSet/>
      <dgm:spPr/>
      <dgm:t>
        <a:bodyPr/>
        <a:lstStyle/>
        <a:p>
          <a:endParaRPr lang="en-US"/>
        </a:p>
      </dgm:t>
    </dgm:pt>
    <dgm:pt modelId="{FAE9E18B-A1E7-4BA9-B8D8-60A595ADE695}" type="sibTrans" cxnId="{A00DD8E7-6A8C-4ECE-AB1A-536D924961A1}">
      <dgm:prSet/>
      <dgm:spPr/>
      <dgm:t>
        <a:bodyPr/>
        <a:lstStyle/>
        <a:p>
          <a:endParaRPr lang="en-US"/>
        </a:p>
      </dgm:t>
    </dgm:pt>
    <dgm:pt modelId="{3B57140E-F85F-4482-8951-8FBC8C20DB4A}">
      <dgm:prSet/>
      <dgm:spPr/>
      <dgm:t>
        <a:bodyPr/>
        <a:lstStyle/>
        <a:p>
          <a:pPr>
            <a:lnSpc>
              <a:spcPct val="100000"/>
            </a:lnSpc>
          </a:pPr>
          <a:r>
            <a:rPr lang="en-GB"/>
            <a:t>Digital reporting tools and databases </a:t>
          </a:r>
          <a:endParaRPr lang="en-US"/>
        </a:p>
      </dgm:t>
    </dgm:pt>
    <dgm:pt modelId="{17BD9922-2FE7-4D91-AB09-98FAFB4AECEE}" type="parTrans" cxnId="{C9D73000-164C-47DF-AA28-1F7F45E982C2}">
      <dgm:prSet/>
      <dgm:spPr/>
      <dgm:t>
        <a:bodyPr/>
        <a:lstStyle/>
        <a:p>
          <a:endParaRPr lang="en-US"/>
        </a:p>
      </dgm:t>
    </dgm:pt>
    <dgm:pt modelId="{E314664C-FEE5-4449-9E6C-C4F3B912B361}" type="sibTrans" cxnId="{C9D73000-164C-47DF-AA28-1F7F45E982C2}">
      <dgm:prSet/>
      <dgm:spPr/>
      <dgm:t>
        <a:bodyPr/>
        <a:lstStyle/>
        <a:p>
          <a:endParaRPr lang="en-US"/>
        </a:p>
      </dgm:t>
    </dgm:pt>
    <dgm:pt modelId="{35228945-D7C8-42CA-9D1D-A1369E4A2883}" type="pres">
      <dgm:prSet presAssocID="{D8A3929A-70E6-442A-B881-A48C16CE16B2}" presName="root" presStyleCnt="0">
        <dgm:presLayoutVars>
          <dgm:dir/>
          <dgm:resizeHandles val="exact"/>
        </dgm:presLayoutVars>
      </dgm:prSet>
      <dgm:spPr/>
    </dgm:pt>
    <dgm:pt modelId="{20595E7C-BED9-414A-9C8E-B622FF75781F}" type="pres">
      <dgm:prSet presAssocID="{1B2F37FC-F434-4A39-8062-FFD1749A7315}" presName="compNode" presStyleCnt="0"/>
      <dgm:spPr/>
    </dgm:pt>
    <dgm:pt modelId="{F18729FB-B2C4-486B-B94F-374D3F6C9311}" type="pres">
      <dgm:prSet presAssocID="{1B2F37FC-F434-4A39-8062-FFD1749A7315}" presName="bgRect" presStyleLbl="bgShp" presStyleIdx="0" presStyleCnt="4"/>
      <dgm:spPr/>
    </dgm:pt>
    <dgm:pt modelId="{CB7EEC31-5283-40E6-A4A7-900A92A8CE9A}" type="pres">
      <dgm:prSet presAssocID="{1B2F37FC-F434-4A39-8062-FFD1749A731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tective"/>
        </a:ext>
      </dgm:extLst>
    </dgm:pt>
    <dgm:pt modelId="{D3AD7C71-037F-4DDF-AEE7-75840DB6184D}" type="pres">
      <dgm:prSet presAssocID="{1B2F37FC-F434-4A39-8062-FFD1749A7315}" presName="spaceRect" presStyleCnt="0"/>
      <dgm:spPr/>
    </dgm:pt>
    <dgm:pt modelId="{6669ECFD-06D7-40B5-B834-12239AE22645}" type="pres">
      <dgm:prSet presAssocID="{1B2F37FC-F434-4A39-8062-FFD1749A7315}" presName="parTx" presStyleLbl="revTx" presStyleIdx="0" presStyleCnt="4">
        <dgm:presLayoutVars>
          <dgm:chMax val="0"/>
          <dgm:chPref val="0"/>
        </dgm:presLayoutVars>
      </dgm:prSet>
      <dgm:spPr/>
    </dgm:pt>
    <dgm:pt modelId="{91168C1E-7F0F-4D92-82B6-CBC11FB421C7}" type="pres">
      <dgm:prSet presAssocID="{614AF8FA-B665-478D-9BC6-78E37489A170}" presName="sibTrans" presStyleCnt="0"/>
      <dgm:spPr/>
    </dgm:pt>
    <dgm:pt modelId="{1B90B3D9-34A6-4096-A7ED-2C12894FD81D}" type="pres">
      <dgm:prSet presAssocID="{C077DD30-4D57-4A82-AECA-ED30A9A477AA}" presName="compNode" presStyleCnt="0"/>
      <dgm:spPr/>
    </dgm:pt>
    <dgm:pt modelId="{1E4C0EBC-3228-4346-87F1-FA64E8150C14}" type="pres">
      <dgm:prSet presAssocID="{C077DD30-4D57-4A82-AECA-ED30A9A477AA}" presName="bgRect" presStyleLbl="bgShp" presStyleIdx="1" presStyleCnt="4"/>
      <dgm:spPr/>
    </dgm:pt>
    <dgm:pt modelId="{866E51AD-0A42-41CF-A149-55EDF57A5B9E}" type="pres">
      <dgm:prSet presAssocID="{C077DD30-4D57-4A82-AECA-ED30A9A477A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est tubes"/>
        </a:ext>
      </dgm:extLst>
    </dgm:pt>
    <dgm:pt modelId="{B9C7CEA0-5887-4E7A-A51F-AFECA9259B6A}" type="pres">
      <dgm:prSet presAssocID="{C077DD30-4D57-4A82-AECA-ED30A9A477AA}" presName="spaceRect" presStyleCnt="0"/>
      <dgm:spPr/>
    </dgm:pt>
    <dgm:pt modelId="{9209287C-B468-4804-BC61-A5137EFB3055}" type="pres">
      <dgm:prSet presAssocID="{C077DD30-4D57-4A82-AECA-ED30A9A477AA}" presName="parTx" presStyleLbl="revTx" presStyleIdx="1" presStyleCnt="4">
        <dgm:presLayoutVars>
          <dgm:chMax val="0"/>
          <dgm:chPref val="0"/>
        </dgm:presLayoutVars>
      </dgm:prSet>
      <dgm:spPr/>
    </dgm:pt>
    <dgm:pt modelId="{87D1222E-B0CB-4727-9DEC-CCA31E1A17D8}" type="pres">
      <dgm:prSet presAssocID="{00D16BB6-3192-4FAC-B5BA-180BCC2CD78B}" presName="sibTrans" presStyleCnt="0"/>
      <dgm:spPr/>
    </dgm:pt>
    <dgm:pt modelId="{399C7B47-4410-4B22-BC53-158AC220AD8B}" type="pres">
      <dgm:prSet presAssocID="{9F48C108-2EAB-41B9-9DAD-E32A02A0D79B}" presName="compNode" presStyleCnt="0"/>
      <dgm:spPr/>
    </dgm:pt>
    <dgm:pt modelId="{E48A1458-047E-47FA-999F-5159387CBD8D}" type="pres">
      <dgm:prSet presAssocID="{9F48C108-2EAB-41B9-9DAD-E32A02A0D79B}" presName="bgRect" presStyleLbl="bgShp" presStyleIdx="2" presStyleCnt="4"/>
      <dgm:spPr/>
    </dgm:pt>
    <dgm:pt modelId="{12B79982-C6AD-471D-BC71-DABFBE784B0B}" type="pres">
      <dgm:prSet presAssocID="{9F48C108-2EAB-41B9-9DAD-E32A02A0D79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hoolhouse"/>
        </a:ext>
      </dgm:extLst>
    </dgm:pt>
    <dgm:pt modelId="{F4A60B08-A8CB-41A3-8776-CDE380CA25FD}" type="pres">
      <dgm:prSet presAssocID="{9F48C108-2EAB-41B9-9DAD-E32A02A0D79B}" presName="spaceRect" presStyleCnt="0"/>
      <dgm:spPr/>
    </dgm:pt>
    <dgm:pt modelId="{33CC973E-89FB-4516-9C23-12272D554F5E}" type="pres">
      <dgm:prSet presAssocID="{9F48C108-2EAB-41B9-9DAD-E32A02A0D79B}" presName="parTx" presStyleLbl="revTx" presStyleIdx="2" presStyleCnt="4">
        <dgm:presLayoutVars>
          <dgm:chMax val="0"/>
          <dgm:chPref val="0"/>
        </dgm:presLayoutVars>
      </dgm:prSet>
      <dgm:spPr/>
    </dgm:pt>
    <dgm:pt modelId="{06EBDEBD-855C-496C-9843-0B9211106A24}" type="pres">
      <dgm:prSet presAssocID="{FAE9E18B-A1E7-4BA9-B8D8-60A595ADE695}" presName="sibTrans" presStyleCnt="0"/>
      <dgm:spPr/>
    </dgm:pt>
    <dgm:pt modelId="{DABA6BBB-DF94-4BC3-9FAE-A84AE4CF6667}" type="pres">
      <dgm:prSet presAssocID="{3B57140E-F85F-4482-8951-8FBC8C20DB4A}" presName="compNode" presStyleCnt="0"/>
      <dgm:spPr/>
    </dgm:pt>
    <dgm:pt modelId="{0E503874-A47B-4C3A-91D4-74BB781772D3}" type="pres">
      <dgm:prSet presAssocID="{3B57140E-F85F-4482-8951-8FBC8C20DB4A}" presName="bgRect" presStyleLbl="bgShp" presStyleIdx="3" presStyleCnt="4"/>
      <dgm:spPr/>
    </dgm:pt>
    <dgm:pt modelId="{7678BFB6-4437-40B3-BF22-C1226D33508A}" type="pres">
      <dgm:prSet presAssocID="{3B57140E-F85F-4482-8951-8FBC8C20DB4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r chart"/>
        </a:ext>
      </dgm:extLst>
    </dgm:pt>
    <dgm:pt modelId="{9BAE10A5-0F14-4A2B-898B-EE0C5BF3D2BE}" type="pres">
      <dgm:prSet presAssocID="{3B57140E-F85F-4482-8951-8FBC8C20DB4A}" presName="spaceRect" presStyleCnt="0"/>
      <dgm:spPr/>
    </dgm:pt>
    <dgm:pt modelId="{46F574A1-F4A0-4FAA-B7FE-6374CA9FEFD5}" type="pres">
      <dgm:prSet presAssocID="{3B57140E-F85F-4482-8951-8FBC8C20DB4A}" presName="parTx" presStyleLbl="revTx" presStyleIdx="3" presStyleCnt="4">
        <dgm:presLayoutVars>
          <dgm:chMax val="0"/>
          <dgm:chPref val="0"/>
        </dgm:presLayoutVars>
      </dgm:prSet>
      <dgm:spPr/>
    </dgm:pt>
  </dgm:ptLst>
  <dgm:cxnLst>
    <dgm:cxn modelId="{C9D73000-164C-47DF-AA28-1F7F45E982C2}" srcId="{D8A3929A-70E6-442A-B881-A48C16CE16B2}" destId="{3B57140E-F85F-4482-8951-8FBC8C20DB4A}" srcOrd="3" destOrd="0" parTransId="{17BD9922-2FE7-4D91-AB09-98FAFB4AECEE}" sibTransId="{E314664C-FEE5-4449-9E6C-C4F3B912B361}"/>
    <dgm:cxn modelId="{7FA65722-A12A-4B1E-A4B4-2C0C80D2EC8C}" type="presOf" srcId="{1B2F37FC-F434-4A39-8062-FFD1749A7315}" destId="{6669ECFD-06D7-40B5-B834-12239AE22645}" srcOrd="0" destOrd="0" presId="urn:microsoft.com/office/officeart/2018/2/layout/IconVerticalSolidList"/>
    <dgm:cxn modelId="{173A6E78-CAF5-4113-B7A9-727C95FB7D6B}" srcId="{D8A3929A-70E6-442A-B881-A48C16CE16B2}" destId="{C077DD30-4D57-4A82-AECA-ED30A9A477AA}" srcOrd="1" destOrd="0" parTransId="{228429F4-DCF6-47A4-AF0D-7ABF07412D37}" sibTransId="{00D16BB6-3192-4FAC-B5BA-180BCC2CD78B}"/>
    <dgm:cxn modelId="{B45BCF97-E3BF-4982-9319-E6238EFCF1A5}" srcId="{D8A3929A-70E6-442A-B881-A48C16CE16B2}" destId="{1B2F37FC-F434-4A39-8062-FFD1749A7315}" srcOrd="0" destOrd="0" parTransId="{20334C5B-8C6B-4E32-9759-FD90DE7F805E}" sibTransId="{614AF8FA-B665-478D-9BC6-78E37489A170}"/>
    <dgm:cxn modelId="{AF4CE8A2-DACA-46F6-B271-1AF96C0640E1}" type="presOf" srcId="{D8A3929A-70E6-442A-B881-A48C16CE16B2}" destId="{35228945-D7C8-42CA-9D1D-A1369E4A2883}" srcOrd="0" destOrd="0" presId="urn:microsoft.com/office/officeart/2018/2/layout/IconVerticalSolidList"/>
    <dgm:cxn modelId="{A8F09BB2-9C5D-494C-8CBE-F4E3506A9CE9}" type="presOf" srcId="{3B57140E-F85F-4482-8951-8FBC8C20DB4A}" destId="{46F574A1-F4A0-4FAA-B7FE-6374CA9FEFD5}" srcOrd="0" destOrd="0" presId="urn:microsoft.com/office/officeart/2018/2/layout/IconVerticalSolidList"/>
    <dgm:cxn modelId="{732D83DB-8FBA-4914-9A83-63E026DD1C0F}" type="presOf" srcId="{C077DD30-4D57-4A82-AECA-ED30A9A477AA}" destId="{9209287C-B468-4804-BC61-A5137EFB3055}" srcOrd="0" destOrd="0" presId="urn:microsoft.com/office/officeart/2018/2/layout/IconVerticalSolidList"/>
    <dgm:cxn modelId="{A00DD8E7-6A8C-4ECE-AB1A-536D924961A1}" srcId="{D8A3929A-70E6-442A-B881-A48C16CE16B2}" destId="{9F48C108-2EAB-41B9-9DAD-E32A02A0D79B}" srcOrd="2" destOrd="0" parTransId="{F7581B62-8223-4EBC-A593-756A46256B71}" sibTransId="{FAE9E18B-A1E7-4BA9-B8D8-60A595ADE695}"/>
    <dgm:cxn modelId="{F990E2EF-981F-4C5D-8D1F-050CCE63CA2D}" type="presOf" srcId="{9F48C108-2EAB-41B9-9DAD-E32A02A0D79B}" destId="{33CC973E-89FB-4516-9C23-12272D554F5E}" srcOrd="0" destOrd="0" presId="urn:microsoft.com/office/officeart/2018/2/layout/IconVerticalSolidList"/>
    <dgm:cxn modelId="{7AC44BD2-0FF9-4F93-8C1C-AF8031A76A73}" type="presParOf" srcId="{35228945-D7C8-42CA-9D1D-A1369E4A2883}" destId="{20595E7C-BED9-414A-9C8E-B622FF75781F}" srcOrd="0" destOrd="0" presId="urn:microsoft.com/office/officeart/2018/2/layout/IconVerticalSolidList"/>
    <dgm:cxn modelId="{ADF87566-7AD5-4B53-9346-24C2955E9B0B}" type="presParOf" srcId="{20595E7C-BED9-414A-9C8E-B622FF75781F}" destId="{F18729FB-B2C4-486B-B94F-374D3F6C9311}" srcOrd="0" destOrd="0" presId="urn:microsoft.com/office/officeart/2018/2/layout/IconVerticalSolidList"/>
    <dgm:cxn modelId="{ABACDCC6-9A28-4C02-8635-4D7CA5842677}" type="presParOf" srcId="{20595E7C-BED9-414A-9C8E-B622FF75781F}" destId="{CB7EEC31-5283-40E6-A4A7-900A92A8CE9A}" srcOrd="1" destOrd="0" presId="urn:microsoft.com/office/officeart/2018/2/layout/IconVerticalSolidList"/>
    <dgm:cxn modelId="{D20B8C30-76DB-463A-B2F2-AE54F8705AD8}" type="presParOf" srcId="{20595E7C-BED9-414A-9C8E-B622FF75781F}" destId="{D3AD7C71-037F-4DDF-AEE7-75840DB6184D}" srcOrd="2" destOrd="0" presId="urn:microsoft.com/office/officeart/2018/2/layout/IconVerticalSolidList"/>
    <dgm:cxn modelId="{E6362699-265F-4D2F-A357-E6C7DDF8599D}" type="presParOf" srcId="{20595E7C-BED9-414A-9C8E-B622FF75781F}" destId="{6669ECFD-06D7-40B5-B834-12239AE22645}" srcOrd="3" destOrd="0" presId="urn:microsoft.com/office/officeart/2018/2/layout/IconVerticalSolidList"/>
    <dgm:cxn modelId="{850C24D5-7450-4A01-9EBB-8F0E9B05421B}" type="presParOf" srcId="{35228945-D7C8-42CA-9D1D-A1369E4A2883}" destId="{91168C1E-7F0F-4D92-82B6-CBC11FB421C7}" srcOrd="1" destOrd="0" presId="urn:microsoft.com/office/officeart/2018/2/layout/IconVerticalSolidList"/>
    <dgm:cxn modelId="{5629BF49-89D7-4CD1-887B-5DDA598ACE29}" type="presParOf" srcId="{35228945-D7C8-42CA-9D1D-A1369E4A2883}" destId="{1B90B3D9-34A6-4096-A7ED-2C12894FD81D}" srcOrd="2" destOrd="0" presId="urn:microsoft.com/office/officeart/2018/2/layout/IconVerticalSolidList"/>
    <dgm:cxn modelId="{0F63AA1E-FE1F-4154-936A-E5975F5D25C1}" type="presParOf" srcId="{1B90B3D9-34A6-4096-A7ED-2C12894FD81D}" destId="{1E4C0EBC-3228-4346-87F1-FA64E8150C14}" srcOrd="0" destOrd="0" presId="urn:microsoft.com/office/officeart/2018/2/layout/IconVerticalSolidList"/>
    <dgm:cxn modelId="{DE12B6A6-31BE-4268-A0BD-220287F2066D}" type="presParOf" srcId="{1B90B3D9-34A6-4096-A7ED-2C12894FD81D}" destId="{866E51AD-0A42-41CF-A149-55EDF57A5B9E}" srcOrd="1" destOrd="0" presId="urn:microsoft.com/office/officeart/2018/2/layout/IconVerticalSolidList"/>
    <dgm:cxn modelId="{031FD6B8-8B83-4114-B282-1822A3390BB7}" type="presParOf" srcId="{1B90B3D9-34A6-4096-A7ED-2C12894FD81D}" destId="{B9C7CEA0-5887-4E7A-A51F-AFECA9259B6A}" srcOrd="2" destOrd="0" presId="urn:microsoft.com/office/officeart/2018/2/layout/IconVerticalSolidList"/>
    <dgm:cxn modelId="{DF61F5F8-8CAB-43CA-9271-4953346CBCF8}" type="presParOf" srcId="{1B90B3D9-34A6-4096-A7ED-2C12894FD81D}" destId="{9209287C-B468-4804-BC61-A5137EFB3055}" srcOrd="3" destOrd="0" presId="urn:microsoft.com/office/officeart/2018/2/layout/IconVerticalSolidList"/>
    <dgm:cxn modelId="{4CC36250-71AF-4416-BAFA-C22BCEF81286}" type="presParOf" srcId="{35228945-D7C8-42CA-9D1D-A1369E4A2883}" destId="{87D1222E-B0CB-4727-9DEC-CCA31E1A17D8}" srcOrd="3" destOrd="0" presId="urn:microsoft.com/office/officeart/2018/2/layout/IconVerticalSolidList"/>
    <dgm:cxn modelId="{48F3C4F9-70DC-47DE-B1F6-F15B42AB4479}" type="presParOf" srcId="{35228945-D7C8-42CA-9D1D-A1369E4A2883}" destId="{399C7B47-4410-4B22-BC53-158AC220AD8B}" srcOrd="4" destOrd="0" presId="urn:microsoft.com/office/officeart/2018/2/layout/IconVerticalSolidList"/>
    <dgm:cxn modelId="{18F265CA-E594-4BCD-B724-F41469AE04E0}" type="presParOf" srcId="{399C7B47-4410-4B22-BC53-158AC220AD8B}" destId="{E48A1458-047E-47FA-999F-5159387CBD8D}" srcOrd="0" destOrd="0" presId="urn:microsoft.com/office/officeart/2018/2/layout/IconVerticalSolidList"/>
    <dgm:cxn modelId="{8EF1E03C-7708-465F-A242-4D18E818D9DB}" type="presParOf" srcId="{399C7B47-4410-4B22-BC53-158AC220AD8B}" destId="{12B79982-C6AD-471D-BC71-DABFBE784B0B}" srcOrd="1" destOrd="0" presId="urn:microsoft.com/office/officeart/2018/2/layout/IconVerticalSolidList"/>
    <dgm:cxn modelId="{3FBBBDDB-AA3B-496A-A052-80779E2E1262}" type="presParOf" srcId="{399C7B47-4410-4B22-BC53-158AC220AD8B}" destId="{F4A60B08-A8CB-41A3-8776-CDE380CA25FD}" srcOrd="2" destOrd="0" presId="urn:microsoft.com/office/officeart/2018/2/layout/IconVerticalSolidList"/>
    <dgm:cxn modelId="{6C795C41-65E5-4C52-953A-18169C351A32}" type="presParOf" srcId="{399C7B47-4410-4B22-BC53-158AC220AD8B}" destId="{33CC973E-89FB-4516-9C23-12272D554F5E}" srcOrd="3" destOrd="0" presId="urn:microsoft.com/office/officeart/2018/2/layout/IconVerticalSolidList"/>
    <dgm:cxn modelId="{4B9B2F1A-26CD-4C09-865F-B857C6F2B5D1}" type="presParOf" srcId="{35228945-D7C8-42CA-9D1D-A1369E4A2883}" destId="{06EBDEBD-855C-496C-9843-0B9211106A24}" srcOrd="5" destOrd="0" presId="urn:microsoft.com/office/officeart/2018/2/layout/IconVerticalSolidList"/>
    <dgm:cxn modelId="{1508413C-4FDB-472B-A822-5CCF679685FF}" type="presParOf" srcId="{35228945-D7C8-42CA-9D1D-A1369E4A2883}" destId="{DABA6BBB-DF94-4BC3-9FAE-A84AE4CF6667}" srcOrd="6" destOrd="0" presId="urn:microsoft.com/office/officeart/2018/2/layout/IconVerticalSolidList"/>
    <dgm:cxn modelId="{BDCB9BDA-3555-4822-A403-8399B7478F98}" type="presParOf" srcId="{DABA6BBB-DF94-4BC3-9FAE-A84AE4CF6667}" destId="{0E503874-A47B-4C3A-91D4-74BB781772D3}" srcOrd="0" destOrd="0" presId="urn:microsoft.com/office/officeart/2018/2/layout/IconVerticalSolidList"/>
    <dgm:cxn modelId="{A32645E6-BA81-4516-96A4-1BAF63D5DCEB}" type="presParOf" srcId="{DABA6BBB-DF94-4BC3-9FAE-A84AE4CF6667}" destId="{7678BFB6-4437-40B3-BF22-C1226D33508A}" srcOrd="1" destOrd="0" presId="urn:microsoft.com/office/officeart/2018/2/layout/IconVerticalSolidList"/>
    <dgm:cxn modelId="{C3E9C2C7-5CFF-4A12-840D-D3AEE7BD05F0}" type="presParOf" srcId="{DABA6BBB-DF94-4BC3-9FAE-A84AE4CF6667}" destId="{9BAE10A5-0F14-4A2B-898B-EE0C5BF3D2BE}" srcOrd="2" destOrd="0" presId="urn:microsoft.com/office/officeart/2018/2/layout/IconVerticalSolidList"/>
    <dgm:cxn modelId="{A074C1A3-6131-49D7-93FD-3890E2371748}" type="presParOf" srcId="{DABA6BBB-DF94-4BC3-9FAE-A84AE4CF6667}" destId="{46F574A1-F4A0-4FAA-B7FE-6374CA9FEFD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B40C059-0873-43F4-A6F0-741FEB7A168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3C794FF-CFB0-4623-8A8A-C676099E81F9}">
      <dgm:prSet/>
      <dgm:spPr/>
      <dgm:t>
        <a:bodyPr/>
        <a:lstStyle/>
        <a:p>
          <a:r>
            <a:rPr lang="en-US" dirty="0"/>
            <a:t>Identify and monitor close contacts </a:t>
          </a:r>
        </a:p>
      </dgm:t>
    </dgm:pt>
    <dgm:pt modelId="{074A9444-155C-447D-AE75-D72805C7C3C6}" type="parTrans" cxnId="{E183E5A9-2829-4BE8-AD30-A53722415260}">
      <dgm:prSet/>
      <dgm:spPr/>
      <dgm:t>
        <a:bodyPr/>
        <a:lstStyle/>
        <a:p>
          <a:endParaRPr lang="en-US"/>
        </a:p>
      </dgm:t>
    </dgm:pt>
    <dgm:pt modelId="{807BEF2D-EDA8-477D-8E2A-CD96A894E6A0}" type="sibTrans" cxnId="{E183E5A9-2829-4BE8-AD30-A53722415260}">
      <dgm:prSet/>
      <dgm:spPr/>
      <dgm:t>
        <a:bodyPr/>
        <a:lstStyle/>
        <a:p>
          <a:endParaRPr lang="en-US"/>
        </a:p>
      </dgm:t>
    </dgm:pt>
    <dgm:pt modelId="{927BB564-DC30-4361-86AD-0252C8A20150}">
      <dgm:prSet/>
      <dgm:spPr/>
      <dgm:t>
        <a:bodyPr/>
        <a:lstStyle/>
        <a:p>
          <a:r>
            <a:rPr lang="en-US"/>
            <a:t>Exclusion policies for infected students/staff</a:t>
          </a:r>
        </a:p>
      </dgm:t>
    </dgm:pt>
    <dgm:pt modelId="{42A21993-E5FF-4D26-AD47-AF351D2E7578}" type="parTrans" cxnId="{0F3E3BA0-C526-4AFE-8719-7215C3E9DDCA}">
      <dgm:prSet/>
      <dgm:spPr/>
      <dgm:t>
        <a:bodyPr/>
        <a:lstStyle/>
        <a:p>
          <a:endParaRPr lang="en-US"/>
        </a:p>
      </dgm:t>
    </dgm:pt>
    <dgm:pt modelId="{EBFF66AD-9D59-43F8-B673-574B21365A06}" type="sibTrans" cxnId="{0F3E3BA0-C526-4AFE-8719-7215C3E9DDCA}">
      <dgm:prSet/>
      <dgm:spPr/>
      <dgm:t>
        <a:bodyPr/>
        <a:lstStyle/>
        <a:p>
          <a:endParaRPr lang="en-US"/>
        </a:p>
      </dgm:t>
    </dgm:pt>
    <dgm:pt modelId="{6CC405C7-E137-4382-93BB-8C590157774B}">
      <dgm:prSet/>
      <dgm:spPr/>
      <dgm:t>
        <a:bodyPr/>
        <a:lstStyle/>
        <a:p>
          <a:r>
            <a:rPr lang="en-US"/>
            <a:t>Vaccination campaigns (post-exposure when appropriate</a:t>
          </a:r>
          <a:r>
            <a:rPr lang="en-GB"/>
            <a:t>)</a:t>
          </a:r>
          <a:endParaRPr lang="en-US"/>
        </a:p>
      </dgm:t>
    </dgm:pt>
    <dgm:pt modelId="{5DF13A0A-F158-4DF9-B9BC-708C652C1646}" type="parTrans" cxnId="{9996B5BB-0293-4427-AFCC-550C5BAD706A}">
      <dgm:prSet/>
      <dgm:spPr/>
      <dgm:t>
        <a:bodyPr/>
        <a:lstStyle/>
        <a:p>
          <a:endParaRPr lang="en-US"/>
        </a:p>
      </dgm:t>
    </dgm:pt>
    <dgm:pt modelId="{CB9C7903-4C93-41BB-88BA-4E15631A1639}" type="sibTrans" cxnId="{9996B5BB-0293-4427-AFCC-550C5BAD706A}">
      <dgm:prSet/>
      <dgm:spPr/>
      <dgm:t>
        <a:bodyPr/>
        <a:lstStyle/>
        <a:p>
          <a:endParaRPr lang="en-US"/>
        </a:p>
      </dgm:t>
    </dgm:pt>
    <dgm:pt modelId="{78EBA578-B5F9-494D-ADEC-8C48B0D43C1B}">
      <dgm:prSet/>
      <dgm:spPr/>
      <dgm:t>
        <a:bodyPr/>
        <a:lstStyle/>
        <a:p>
          <a:r>
            <a:rPr lang="en-GB"/>
            <a:t>Public health communication and awareness</a:t>
          </a:r>
          <a:endParaRPr lang="en-US"/>
        </a:p>
      </dgm:t>
    </dgm:pt>
    <dgm:pt modelId="{EE577304-DE6A-4D16-9C8A-E5A9CB3FC10A}" type="parTrans" cxnId="{46396407-9B21-422B-8D1B-B5F9D11DCA26}">
      <dgm:prSet/>
      <dgm:spPr/>
      <dgm:t>
        <a:bodyPr/>
        <a:lstStyle/>
        <a:p>
          <a:endParaRPr lang="en-US"/>
        </a:p>
      </dgm:t>
    </dgm:pt>
    <dgm:pt modelId="{F78BE3CA-0E62-433D-8235-D389DD34768A}" type="sibTrans" cxnId="{46396407-9B21-422B-8D1B-B5F9D11DCA26}">
      <dgm:prSet/>
      <dgm:spPr/>
      <dgm:t>
        <a:bodyPr/>
        <a:lstStyle/>
        <a:p>
          <a:endParaRPr lang="en-US"/>
        </a:p>
      </dgm:t>
    </dgm:pt>
    <dgm:pt modelId="{3773FED3-1CAB-4219-8683-263A9B830B92}" type="pres">
      <dgm:prSet presAssocID="{2B40C059-0873-43F4-A6F0-741FEB7A1687}" presName="vert0" presStyleCnt="0">
        <dgm:presLayoutVars>
          <dgm:dir/>
          <dgm:animOne val="branch"/>
          <dgm:animLvl val="lvl"/>
        </dgm:presLayoutVars>
      </dgm:prSet>
      <dgm:spPr/>
    </dgm:pt>
    <dgm:pt modelId="{D3D1415F-29CD-4BAE-BC1C-E63A98A130B7}" type="pres">
      <dgm:prSet presAssocID="{03C794FF-CFB0-4623-8A8A-C676099E81F9}" presName="thickLine" presStyleLbl="alignNode1" presStyleIdx="0" presStyleCnt="4"/>
      <dgm:spPr/>
    </dgm:pt>
    <dgm:pt modelId="{3430F448-E8A5-4AED-9DEA-A506987FE064}" type="pres">
      <dgm:prSet presAssocID="{03C794FF-CFB0-4623-8A8A-C676099E81F9}" presName="horz1" presStyleCnt="0"/>
      <dgm:spPr/>
    </dgm:pt>
    <dgm:pt modelId="{E79A3FA3-D328-4B5D-B85B-DDF38C61F8FF}" type="pres">
      <dgm:prSet presAssocID="{03C794FF-CFB0-4623-8A8A-C676099E81F9}" presName="tx1" presStyleLbl="revTx" presStyleIdx="0" presStyleCnt="4"/>
      <dgm:spPr/>
    </dgm:pt>
    <dgm:pt modelId="{AB9E4C26-0B2E-40AA-96C6-72559019DD78}" type="pres">
      <dgm:prSet presAssocID="{03C794FF-CFB0-4623-8A8A-C676099E81F9}" presName="vert1" presStyleCnt="0"/>
      <dgm:spPr/>
    </dgm:pt>
    <dgm:pt modelId="{68AEC13D-6CF8-4CFE-91AD-F7F8B54B8104}" type="pres">
      <dgm:prSet presAssocID="{927BB564-DC30-4361-86AD-0252C8A20150}" presName="thickLine" presStyleLbl="alignNode1" presStyleIdx="1" presStyleCnt="4"/>
      <dgm:spPr/>
    </dgm:pt>
    <dgm:pt modelId="{09706C2B-4111-4D66-8E89-2CEEB66C7AC2}" type="pres">
      <dgm:prSet presAssocID="{927BB564-DC30-4361-86AD-0252C8A20150}" presName="horz1" presStyleCnt="0"/>
      <dgm:spPr/>
    </dgm:pt>
    <dgm:pt modelId="{C781467C-1015-47BC-BABB-43EFC7FBC66E}" type="pres">
      <dgm:prSet presAssocID="{927BB564-DC30-4361-86AD-0252C8A20150}" presName="tx1" presStyleLbl="revTx" presStyleIdx="1" presStyleCnt="4"/>
      <dgm:spPr/>
    </dgm:pt>
    <dgm:pt modelId="{6298868B-E863-4C24-A3EC-513A8F8E5955}" type="pres">
      <dgm:prSet presAssocID="{927BB564-DC30-4361-86AD-0252C8A20150}" presName="vert1" presStyleCnt="0"/>
      <dgm:spPr/>
    </dgm:pt>
    <dgm:pt modelId="{BDC0B99A-353C-4795-9B0B-3FAFE2A2C077}" type="pres">
      <dgm:prSet presAssocID="{6CC405C7-E137-4382-93BB-8C590157774B}" presName="thickLine" presStyleLbl="alignNode1" presStyleIdx="2" presStyleCnt="4"/>
      <dgm:spPr/>
    </dgm:pt>
    <dgm:pt modelId="{CD71949C-C727-4BD4-BAAF-2151AC71500A}" type="pres">
      <dgm:prSet presAssocID="{6CC405C7-E137-4382-93BB-8C590157774B}" presName="horz1" presStyleCnt="0"/>
      <dgm:spPr/>
    </dgm:pt>
    <dgm:pt modelId="{C10FB985-46AC-4654-96E0-F1519F0ACEA2}" type="pres">
      <dgm:prSet presAssocID="{6CC405C7-E137-4382-93BB-8C590157774B}" presName="tx1" presStyleLbl="revTx" presStyleIdx="2" presStyleCnt="4"/>
      <dgm:spPr/>
    </dgm:pt>
    <dgm:pt modelId="{F9878CA8-4AEE-42E8-879D-EF99A073186B}" type="pres">
      <dgm:prSet presAssocID="{6CC405C7-E137-4382-93BB-8C590157774B}" presName="vert1" presStyleCnt="0"/>
      <dgm:spPr/>
    </dgm:pt>
    <dgm:pt modelId="{A8149FD8-8937-45F2-B789-9CC1452CCC13}" type="pres">
      <dgm:prSet presAssocID="{78EBA578-B5F9-494D-ADEC-8C48B0D43C1B}" presName="thickLine" presStyleLbl="alignNode1" presStyleIdx="3" presStyleCnt="4"/>
      <dgm:spPr/>
    </dgm:pt>
    <dgm:pt modelId="{E5085316-3DFE-4ADD-86AD-8F1F828E6D43}" type="pres">
      <dgm:prSet presAssocID="{78EBA578-B5F9-494D-ADEC-8C48B0D43C1B}" presName="horz1" presStyleCnt="0"/>
      <dgm:spPr/>
    </dgm:pt>
    <dgm:pt modelId="{D779ED98-1604-4B52-B9AC-C7D7D3AC9DEA}" type="pres">
      <dgm:prSet presAssocID="{78EBA578-B5F9-494D-ADEC-8C48B0D43C1B}" presName="tx1" presStyleLbl="revTx" presStyleIdx="3" presStyleCnt="4"/>
      <dgm:spPr/>
    </dgm:pt>
    <dgm:pt modelId="{D4B17330-DC08-4282-A940-40BB94DE9FD4}" type="pres">
      <dgm:prSet presAssocID="{78EBA578-B5F9-494D-ADEC-8C48B0D43C1B}" presName="vert1" presStyleCnt="0"/>
      <dgm:spPr/>
    </dgm:pt>
  </dgm:ptLst>
  <dgm:cxnLst>
    <dgm:cxn modelId="{46396407-9B21-422B-8D1B-B5F9D11DCA26}" srcId="{2B40C059-0873-43F4-A6F0-741FEB7A1687}" destId="{78EBA578-B5F9-494D-ADEC-8C48B0D43C1B}" srcOrd="3" destOrd="0" parTransId="{EE577304-DE6A-4D16-9C8A-E5A9CB3FC10A}" sibTransId="{F78BE3CA-0E62-433D-8235-D389DD34768A}"/>
    <dgm:cxn modelId="{9AA5A82B-27B2-49DE-9703-352A2D2E2C42}" type="presOf" srcId="{03C794FF-CFB0-4623-8A8A-C676099E81F9}" destId="{E79A3FA3-D328-4B5D-B85B-DDF38C61F8FF}" srcOrd="0" destOrd="0" presId="urn:microsoft.com/office/officeart/2008/layout/LinedList"/>
    <dgm:cxn modelId="{7352AB49-9D37-4D48-8850-418C7F7C01FA}" type="presOf" srcId="{6CC405C7-E137-4382-93BB-8C590157774B}" destId="{C10FB985-46AC-4654-96E0-F1519F0ACEA2}" srcOrd="0" destOrd="0" presId="urn:microsoft.com/office/officeart/2008/layout/LinedList"/>
    <dgm:cxn modelId="{9FC4776A-9FAB-49EB-8E99-EBCD6349A838}" type="presOf" srcId="{2B40C059-0873-43F4-A6F0-741FEB7A1687}" destId="{3773FED3-1CAB-4219-8683-263A9B830B92}" srcOrd="0" destOrd="0" presId="urn:microsoft.com/office/officeart/2008/layout/LinedList"/>
    <dgm:cxn modelId="{FEC9FD6E-C497-4F42-929E-32AE81365960}" type="presOf" srcId="{927BB564-DC30-4361-86AD-0252C8A20150}" destId="{C781467C-1015-47BC-BABB-43EFC7FBC66E}" srcOrd="0" destOrd="0" presId="urn:microsoft.com/office/officeart/2008/layout/LinedList"/>
    <dgm:cxn modelId="{0F3E3BA0-C526-4AFE-8719-7215C3E9DDCA}" srcId="{2B40C059-0873-43F4-A6F0-741FEB7A1687}" destId="{927BB564-DC30-4361-86AD-0252C8A20150}" srcOrd="1" destOrd="0" parTransId="{42A21993-E5FF-4D26-AD47-AF351D2E7578}" sibTransId="{EBFF66AD-9D59-43F8-B673-574B21365A06}"/>
    <dgm:cxn modelId="{E183E5A9-2829-4BE8-AD30-A53722415260}" srcId="{2B40C059-0873-43F4-A6F0-741FEB7A1687}" destId="{03C794FF-CFB0-4623-8A8A-C676099E81F9}" srcOrd="0" destOrd="0" parTransId="{074A9444-155C-447D-AE75-D72805C7C3C6}" sibTransId="{807BEF2D-EDA8-477D-8E2A-CD96A894E6A0}"/>
    <dgm:cxn modelId="{9996B5BB-0293-4427-AFCC-550C5BAD706A}" srcId="{2B40C059-0873-43F4-A6F0-741FEB7A1687}" destId="{6CC405C7-E137-4382-93BB-8C590157774B}" srcOrd="2" destOrd="0" parTransId="{5DF13A0A-F158-4DF9-B9BC-708C652C1646}" sibTransId="{CB9C7903-4C93-41BB-88BA-4E15631A1639}"/>
    <dgm:cxn modelId="{6150FFEE-67FB-4ECF-BBC2-85EB253469B7}" type="presOf" srcId="{78EBA578-B5F9-494D-ADEC-8C48B0D43C1B}" destId="{D779ED98-1604-4B52-B9AC-C7D7D3AC9DEA}" srcOrd="0" destOrd="0" presId="urn:microsoft.com/office/officeart/2008/layout/LinedList"/>
    <dgm:cxn modelId="{3928AFFA-DC87-4FFE-B3E1-10A90CE1E956}" type="presParOf" srcId="{3773FED3-1CAB-4219-8683-263A9B830B92}" destId="{D3D1415F-29CD-4BAE-BC1C-E63A98A130B7}" srcOrd="0" destOrd="0" presId="urn:microsoft.com/office/officeart/2008/layout/LinedList"/>
    <dgm:cxn modelId="{19DFCAE4-EE61-42A8-AF0E-B2BEB6C140BA}" type="presParOf" srcId="{3773FED3-1CAB-4219-8683-263A9B830B92}" destId="{3430F448-E8A5-4AED-9DEA-A506987FE064}" srcOrd="1" destOrd="0" presId="urn:microsoft.com/office/officeart/2008/layout/LinedList"/>
    <dgm:cxn modelId="{676932F1-F469-4863-803F-A755FF7C008E}" type="presParOf" srcId="{3430F448-E8A5-4AED-9DEA-A506987FE064}" destId="{E79A3FA3-D328-4B5D-B85B-DDF38C61F8FF}" srcOrd="0" destOrd="0" presId="urn:microsoft.com/office/officeart/2008/layout/LinedList"/>
    <dgm:cxn modelId="{2EAD6900-4635-4DC9-8D22-7C07D7B8BF36}" type="presParOf" srcId="{3430F448-E8A5-4AED-9DEA-A506987FE064}" destId="{AB9E4C26-0B2E-40AA-96C6-72559019DD78}" srcOrd="1" destOrd="0" presId="urn:microsoft.com/office/officeart/2008/layout/LinedList"/>
    <dgm:cxn modelId="{176E3363-AD8E-4DAF-BF9B-CA0D2003157C}" type="presParOf" srcId="{3773FED3-1CAB-4219-8683-263A9B830B92}" destId="{68AEC13D-6CF8-4CFE-91AD-F7F8B54B8104}" srcOrd="2" destOrd="0" presId="urn:microsoft.com/office/officeart/2008/layout/LinedList"/>
    <dgm:cxn modelId="{CE0EDF8B-C9B9-4D0A-86AA-F96F65A69AC8}" type="presParOf" srcId="{3773FED3-1CAB-4219-8683-263A9B830B92}" destId="{09706C2B-4111-4D66-8E89-2CEEB66C7AC2}" srcOrd="3" destOrd="0" presId="urn:microsoft.com/office/officeart/2008/layout/LinedList"/>
    <dgm:cxn modelId="{406613D2-5955-4E3D-9A2E-0298E4DA1C70}" type="presParOf" srcId="{09706C2B-4111-4D66-8E89-2CEEB66C7AC2}" destId="{C781467C-1015-47BC-BABB-43EFC7FBC66E}" srcOrd="0" destOrd="0" presId="urn:microsoft.com/office/officeart/2008/layout/LinedList"/>
    <dgm:cxn modelId="{89A2FF2C-B48E-4F92-811C-B653B134B368}" type="presParOf" srcId="{09706C2B-4111-4D66-8E89-2CEEB66C7AC2}" destId="{6298868B-E863-4C24-A3EC-513A8F8E5955}" srcOrd="1" destOrd="0" presId="urn:microsoft.com/office/officeart/2008/layout/LinedList"/>
    <dgm:cxn modelId="{96442625-8D6E-4E12-A425-AB1CDE081EAF}" type="presParOf" srcId="{3773FED3-1CAB-4219-8683-263A9B830B92}" destId="{BDC0B99A-353C-4795-9B0B-3FAFE2A2C077}" srcOrd="4" destOrd="0" presId="urn:microsoft.com/office/officeart/2008/layout/LinedList"/>
    <dgm:cxn modelId="{5A12163B-DA36-4AD6-BA73-34223AB136BC}" type="presParOf" srcId="{3773FED3-1CAB-4219-8683-263A9B830B92}" destId="{CD71949C-C727-4BD4-BAAF-2151AC71500A}" srcOrd="5" destOrd="0" presId="urn:microsoft.com/office/officeart/2008/layout/LinedList"/>
    <dgm:cxn modelId="{D18354FB-75ED-4B2D-9EE2-6833C1CE5444}" type="presParOf" srcId="{CD71949C-C727-4BD4-BAAF-2151AC71500A}" destId="{C10FB985-46AC-4654-96E0-F1519F0ACEA2}" srcOrd="0" destOrd="0" presId="urn:microsoft.com/office/officeart/2008/layout/LinedList"/>
    <dgm:cxn modelId="{7D25687B-5D9B-464D-B8CD-0317AAFA7AF1}" type="presParOf" srcId="{CD71949C-C727-4BD4-BAAF-2151AC71500A}" destId="{F9878CA8-4AEE-42E8-879D-EF99A073186B}" srcOrd="1" destOrd="0" presId="urn:microsoft.com/office/officeart/2008/layout/LinedList"/>
    <dgm:cxn modelId="{9D9746D8-85B5-4C82-B964-02F78BBCE249}" type="presParOf" srcId="{3773FED3-1CAB-4219-8683-263A9B830B92}" destId="{A8149FD8-8937-45F2-B789-9CC1452CCC13}" srcOrd="6" destOrd="0" presId="urn:microsoft.com/office/officeart/2008/layout/LinedList"/>
    <dgm:cxn modelId="{7BA7BD41-478A-4E65-B594-AAF1915DC4B2}" type="presParOf" srcId="{3773FED3-1CAB-4219-8683-263A9B830B92}" destId="{E5085316-3DFE-4ADD-86AD-8F1F828E6D43}" srcOrd="7" destOrd="0" presId="urn:microsoft.com/office/officeart/2008/layout/LinedList"/>
    <dgm:cxn modelId="{6884265A-9A32-4B08-B166-1AFDC3ADC88B}" type="presParOf" srcId="{E5085316-3DFE-4ADD-86AD-8F1F828E6D43}" destId="{D779ED98-1604-4B52-B9AC-C7D7D3AC9DEA}" srcOrd="0" destOrd="0" presId="urn:microsoft.com/office/officeart/2008/layout/LinedList"/>
    <dgm:cxn modelId="{C7935425-7F46-4FE6-8517-08189F6824BF}" type="presParOf" srcId="{E5085316-3DFE-4ADD-86AD-8F1F828E6D43}" destId="{D4B17330-DC08-4282-A940-40BB94DE9FD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F82E552-06CE-4F63-9300-63135DC8F0C0}" type="doc">
      <dgm:prSet loTypeId="urn:microsoft.com/office/officeart/2018/2/layout/IconCircleList" loCatId="icon" qsTypeId="urn:microsoft.com/office/officeart/2005/8/quickstyle/simple2" qsCatId="simple" csTypeId="urn:microsoft.com/office/officeart/2005/8/colors/colorful2" csCatId="colorful" phldr="1"/>
      <dgm:spPr/>
      <dgm:t>
        <a:bodyPr/>
        <a:lstStyle/>
        <a:p>
          <a:endParaRPr lang="en-US"/>
        </a:p>
      </dgm:t>
    </dgm:pt>
    <dgm:pt modelId="{CDC98FEE-0943-488D-BEDA-6639B2ECE97C}">
      <dgm:prSet/>
      <dgm:spPr/>
      <dgm:t>
        <a:bodyPr/>
        <a:lstStyle/>
        <a:p>
          <a:pPr>
            <a:lnSpc>
              <a:spcPct val="100000"/>
            </a:lnSpc>
          </a:pPr>
          <a:r>
            <a:rPr lang="en-US"/>
            <a:t>Assess the effectiveness of interventions </a:t>
          </a:r>
        </a:p>
      </dgm:t>
    </dgm:pt>
    <dgm:pt modelId="{6574AB9A-3928-46A9-87F5-B33AB9E153DA}" type="parTrans" cxnId="{FF732CCE-DEBF-434B-B1ED-CF0554653842}">
      <dgm:prSet/>
      <dgm:spPr/>
      <dgm:t>
        <a:bodyPr/>
        <a:lstStyle/>
        <a:p>
          <a:endParaRPr lang="en-US"/>
        </a:p>
      </dgm:t>
    </dgm:pt>
    <dgm:pt modelId="{8337BE6B-36D5-48FF-AD1D-AE815C4F2EC8}" type="sibTrans" cxnId="{FF732CCE-DEBF-434B-B1ED-CF0554653842}">
      <dgm:prSet phldrT="1"/>
      <dgm:spPr/>
      <dgm:t>
        <a:bodyPr/>
        <a:lstStyle/>
        <a:p>
          <a:pPr>
            <a:lnSpc>
              <a:spcPct val="100000"/>
            </a:lnSpc>
          </a:pPr>
          <a:endParaRPr lang="en-US"/>
        </a:p>
      </dgm:t>
    </dgm:pt>
    <dgm:pt modelId="{E62B7550-CABE-4AC5-A2FD-5142375956B7}">
      <dgm:prSet/>
      <dgm:spPr/>
      <dgm:t>
        <a:bodyPr/>
        <a:lstStyle/>
        <a:p>
          <a:pPr>
            <a:lnSpc>
              <a:spcPct val="100000"/>
            </a:lnSpc>
          </a:pPr>
          <a:r>
            <a:rPr lang="en-US"/>
            <a:t>Monitor outbreak decline </a:t>
          </a:r>
        </a:p>
      </dgm:t>
    </dgm:pt>
    <dgm:pt modelId="{C09E9466-2A39-4201-9AB6-9F1861BA03A5}" type="parTrans" cxnId="{EDA8A522-64CD-4275-835A-7B61D98AF7EB}">
      <dgm:prSet/>
      <dgm:spPr/>
      <dgm:t>
        <a:bodyPr/>
        <a:lstStyle/>
        <a:p>
          <a:endParaRPr lang="en-US"/>
        </a:p>
      </dgm:t>
    </dgm:pt>
    <dgm:pt modelId="{450A0F2B-5AD1-44F8-96F7-4BAA359F1363}" type="sibTrans" cxnId="{EDA8A522-64CD-4275-835A-7B61D98AF7EB}">
      <dgm:prSet phldrT="2"/>
      <dgm:spPr/>
      <dgm:t>
        <a:bodyPr/>
        <a:lstStyle/>
        <a:p>
          <a:pPr>
            <a:lnSpc>
              <a:spcPct val="100000"/>
            </a:lnSpc>
          </a:pPr>
          <a:endParaRPr lang="en-US"/>
        </a:p>
      </dgm:t>
    </dgm:pt>
    <dgm:pt modelId="{5C336990-3DDD-41CB-8598-AC1E01E7D095}">
      <dgm:prSet/>
      <dgm:spPr/>
      <dgm:t>
        <a:bodyPr/>
        <a:lstStyle/>
        <a:p>
          <a:pPr>
            <a:lnSpc>
              <a:spcPct val="100000"/>
            </a:lnSpc>
          </a:pPr>
          <a:r>
            <a:rPr lang="en-US"/>
            <a:t>Update policies if needed </a:t>
          </a:r>
        </a:p>
      </dgm:t>
    </dgm:pt>
    <dgm:pt modelId="{A8DCF624-B3FC-48CF-A2B8-D3F016AE1874}" type="parTrans" cxnId="{734DF52E-1A75-4791-A41B-48266A8269DB}">
      <dgm:prSet/>
      <dgm:spPr/>
      <dgm:t>
        <a:bodyPr/>
        <a:lstStyle/>
        <a:p>
          <a:endParaRPr lang="en-US"/>
        </a:p>
      </dgm:t>
    </dgm:pt>
    <dgm:pt modelId="{43EC70A3-0E42-43C1-9E46-5C3A7AB47C72}" type="sibTrans" cxnId="{734DF52E-1A75-4791-A41B-48266A8269DB}">
      <dgm:prSet phldrT="3"/>
      <dgm:spPr/>
      <dgm:t>
        <a:bodyPr/>
        <a:lstStyle/>
        <a:p>
          <a:pPr>
            <a:lnSpc>
              <a:spcPct val="100000"/>
            </a:lnSpc>
          </a:pPr>
          <a:endParaRPr lang="en-US"/>
        </a:p>
      </dgm:t>
    </dgm:pt>
    <dgm:pt modelId="{82946DE4-95DB-4C8D-9695-EBA07CBAC8FF}">
      <dgm:prSet/>
      <dgm:spPr/>
      <dgm:t>
        <a:bodyPr/>
        <a:lstStyle/>
        <a:p>
          <a:pPr>
            <a:lnSpc>
              <a:spcPct val="100000"/>
            </a:lnSpc>
          </a:pPr>
          <a:r>
            <a:rPr lang="en-US"/>
            <a:t>Strengthen preparedness for future outbreaks </a:t>
          </a:r>
        </a:p>
      </dgm:t>
    </dgm:pt>
    <dgm:pt modelId="{1B9849E6-209D-4922-99F7-9AFF2379F9A8}" type="parTrans" cxnId="{AB6CE1FB-1711-41F2-AEBF-9780B97CC9A9}">
      <dgm:prSet/>
      <dgm:spPr/>
      <dgm:t>
        <a:bodyPr/>
        <a:lstStyle/>
        <a:p>
          <a:endParaRPr lang="en-US"/>
        </a:p>
      </dgm:t>
    </dgm:pt>
    <dgm:pt modelId="{F217623B-E474-499E-8BED-754C06F84DCA}" type="sibTrans" cxnId="{AB6CE1FB-1711-41F2-AEBF-9780B97CC9A9}">
      <dgm:prSet phldrT="4"/>
      <dgm:spPr/>
      <dgm:t>
        <a:bodyPr/>
        <a:lstStyle/>
        <a:p>
          <a:endParaRPr lang="en-US"/>
        </a:p>
      </dgm:t>
    </dgm:pt>
    <dgm:pt modelId="{C98671ED-FDB3-47C1-AD03-A0B17FEC95F5}" type="pres">
      <dgm:prSet presAssocID="{BF82E552-06CE-4F63-9300-63135DC8F0C0}" presName="root" presStyleCnt="0">
        <dgm:presLayoutVars>
          <dgm:dir/>
          <dgm:resizeHandles val="exact"/>
        </dgm:presLayoutVars>
      </dgm:prSet>
      <dgm:spPr/>
    </dgm:pt>
    <dgm:pt modelId="{0C394E2D-CE7C-4EC8-A93B-636854F42B71}" type="pres">
      <dgm:prSet presAssocID="{BF82E552-06CE-4F63-9300-63135DC8F0C0}" presName="container" presStyleCnt="0">
        <dgm:presLayoutVars>
          <dgm:dir/>
          <dgm:resizeHandles val="exact"/>
        </dgm:presLayoutVars>
      </dgm:prSet>
      <dgm:spPr/>
    </dgm:pt>
    <dgm:pt modelId="{2D1A23B2-EE88-47C3-AC71-F6483235122C}" type="pres">
      <dgm:prSet presAssocID="{CDC98FEE-0943-488D-BEDA-6639B2ECE97C}" presName="compNode" presStyleCnt="0"/>
      <dgm:spPr/>
    </dgm:pt>
    <dgm:pt modelId="{F36DFC65-81B8-4139-9B0A-6C7BDFDF4D9B}" type="pres">
      <dgm:prSet presAssocID="{CDC98FEE-0943-488D-BEDA-6639B2ECE97C}" presName="iconBgRect" presStyleLbl="bgShp" presStyleIdx="0" presStyleCnt="4"/>
      <dgm:spPr/>
    </dgm:pt>
    <dgm:pt modelId="{F42986B2-CB83-4B1C-9744-3B73A786E8E2}" type="pres">
      <dgm:prSet presAssocID="{CDC98FEE-0943-488D-BEDA-6639B2ECE97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 List"/>
        </a:ext>
      </dgm:extLst>
    </dgm:pt>
    <dgm:pt modelId="{58316B81-E342-4A88-85CF-110DB8CE2BB9}" type="pres">
      <dgm:prSet presAssocID="{CDC98FEE-0943-488D-BEDA-6639B2ECE97C}" presName="spaceRect" presStyleCnt="0"/>
      <dgm:spPr/>
    </dgm:pt>
    <dgm:pt modelId="{D53E3878-C7A6-4624-96C2-E56AA6DC22A7}" type="pres">
      <dgm:prSet presAssocID="{CDC98FEE-0943-488D-BEDA-6639B2ECE97C}" presName="textRect" presStyleLbl="revTx" presStyleIdx="0" presStyleCnt="4">
        <dgm:presLayoutVars>
          <dgm:chMax val="1"/>
          <dgm:chPref val="1"/>
        </dgm:presLayoutVars>
      </dgm:prSet>
      <dgm:spPr/>
    </dgm:pt>
    <dgm:pt modelId="{528CE509-53F5-4CB7-B899-8D2232489AD3}" type="pres">
      <dgm:prSet presAssocID="{8337BE6B-36D5-48FF-AD1D-AE815C4F2EC8}" presName="sibTrans" presStyleLbl="sibTrans2D1" presStyleIdx="0" presStyleCnt="0"/>
      <dgm:spPr/>
    </dgm:pt>
    <dgm:pt modelId="{0D92CBFC-973F-461E-9152-40AE82D677DD}" type="pres">
      <dgm:prSet presAssocID="{E62B7550-CABE-4AC5-A2FD-5142375956B7}" presName="compNode" presStyleCnt="0"/>
      <dgm:spPr/>
    </dgm:pt>
    <dgm:pt modelId="{5D9C4ED0-2138-4269-8BDF-08798C130CB3}" type="pres">
      <dgm:prSet presAssocID="{E62B7550-CABE-4AC5-A2FD-5142375956B7}" presName="iconBgRect" presStyleLbl="bgShp" presStyleIdx="1" presStyleCnt="4"/>
      <dgm:spPr/>
    </dgm:pt>
    <dgm:pt modelId="{24EB12A7-71CC-45B0-820B-8E8071B50105}" type="pres">
      <dgm:prSet presAssocID="{E62B7550-CABE-4AC5-A2FD-5142375956B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wnward trend"/>
        </a:ext>
      </dgm:extLst>
    </dgm:pt>
    <dgm:pt modelId="{BF5E4BD3-3E39-434F-9437-84587243D280}" type="pres">
      <dgm:prSet presAssocID="{E62B7550-CABE-4AC5-A2FD-5142375956B7}" presName="spaceRect" presStyleCnt="0"/>
      <dgm:spPr/>
    </dgm:pt>
    <dgm:pt modelId="{65E663CC-4AAE-44D5-95B4-67BE4CB364C8}" type="pres">
      <dgm:prSet presAssocID="{E62B7550-CABE-4AC5-A2FD-5142375956B7}" presName="textRect" presStyleLbl="revTx" presStyleIdx="1" presStyleCnt="4">
        <dgm:presLayoutVars>
          <dgm:chMax val="1"/>
          <dgm:chPref val="1"/>
        </dgm:presLayoutVars>
      </dgm:prSet>
      <dgm:spPr/>
    </dgm:pt>
    <dgm:pt modelId="{4DC67156-C9E1-46B6-BC25-AECBCB75F2D6}" type="pres">
      <dgm:prSet presAssocID="{450A0F2B-5AD1-44F8-96F7-4BAA359F1363}" presName="sibTrans" presStyleLbl="sibTrans2D1" presStyleIdx="0" presStyleCnt="0"/>
      <dgm:spPr/>
    </dgm:pt>
    <dgm:pt modelId="{61C5F052-1CD8-4803-A884-398DA8B8F59E}" type="pres">
      <dgm:prSet presAssocID="{5C336990-3DDD-41CB-8598-AC1E01E7D095}" presName="compNode" presStyleCnt="0"/>
      <dgm:spPr/>
    </dgm:pt>
    <dgm:pt modelId="{68AFA02A-8D94-4673-B1C6-C42E792565E0}" type="pres">
      <dgm:prSet presAssocID="{5C336990-3DDD-41CB-8598-AC1E01E7D095}" presName="iconBgRect" presStyleLbl="bgShp" presStyleIdx="2" presStyleCnt="4"/>
      <dgm:spPr/>
    </dgm:pt>
    <dgm:pt modelId="{4CE2C514-FE59-42A6-8B4C-C84489E6A15C}" type="pres">
      <dgm:prSet presAssocID="{5C336990-3DDD-41CB-8598-AC1E01E7D09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126F744D-03A7-4096-9105-D754771A1625}" type="pres">
      <dgm:prSet presAssocID="{5C336990-3DDD-41CB-8598-AC1E01E7D095}" presName="spaceRect" presStyleCnt="0"/>
      <dgm:spPr/>
    </dgm:pt>
    <dgm:pt modelId="{CA865AA2-CD11-4D89-B77D-332EFD8D4285}" type="pres">
      <dgm:prSet presAssocID="{5C336990-3DDD-41CB-8598-AC1E01E7D095}" presName="textRect" presStyleLbl="revTx" presStyleIdx="2" presStyleCnt="4">
        <dgm:presLayoutVars>
          <dgm:chMax val="1"/>
          <dgm:chPref val="1"/>
        </dgm:presLayoutVars>
      </dgm:prSet>
      <dgm:spPr/>
    </dgm:pt>
    <dgm:pt modelId="{B7D41E07-7837-45BC-9E71-2C40FEAC864B}" type="pres">
      <dgm:prSet presAssocID="{43EC70A3-0E42-43C1-9E46-5C3A7AB47C72}" presName="sibTrans" presStyleLbl="sibTrans2D1" presStyleIdx="0" presStyleCnt="0"/>
      <dgm:spPr/>
    </dgm:pt>
    <dgm:pt modelId="{B7F4A7F6-E506-4296-B5EE-D8F3499BB063}" type="pres">
      <dgm:prSet presAssocID="{82946DE4-95DB-4C8D-9695-EBA07CBAC8FF}" presName="compNode" presStyleCnt="0"/>
      <dgm:spPr/>
    </dgm:pt>
    <dgm:pt modelId="{E2CE53FF-2050-4D63-904D-5104C8C3CC13}" type="pres">
      <dgm:prSet presAssocID="{82946DE4-95DB-4C8D-9695-EBA07CBAC8FF}" presName="iconBgRect" presStyleLbl="bgShp" presStyleIdx="3" presStyleCnt="4"/>
      <dgm:spPr/>
    </dgm:pt>
    <dgm:pt modelId="{5A73D7D6-C23A-497D-BD50-C02E9056177C}" type="pres">
      <dgm:prSet presAssocID="{82946DE4-95DB-4C8D-9695-EBA07CBAC8F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pward trend"/>
        </a:ext>
      </dgm:extLst>
    </dgm:pt>
    <dgm:pt modelId="{8EE86E27-067D-4453-8C10-0CCD73C0878A}" type="pres">
      <dgm:prSet presAssocID="{82946DE4-95DB-4C8D-9695-EBA07CBAC8FF}" presName="spaceRect" presStyleCnt="0"/>
      <dgm:spPr/>
    </dgm:pt>
    <dgm:pt modelId="{E6C533F1-9B4D-41B1-97D2-40AEE6312AD5}" type="pres">
      <dgm:prSet presAssocID="{82946DE4-95DB-4C8D-9695-EBA07CBAC8FF}" presName="textRect" presStyleLbl="revTx" presStyleIdx="3" presStyleCnt="4">
        <dgm:presLayoutVars>
          <dgm:chMax val="1"/>
          <dgm:chPref val="1"/>
        </dgm:presLayoutVars>
      </dgm:prSet>
      <dgm:spPr/>
    </dgm:pt>
  </dgm:ptLst>
  <dgm:cxnLst>
    <dgm:cxn modelId="{313DF20E-99DE-43BE-BDB6-7D0DAA8686F2}" type="presOf" srcId="{82946DE4-95DB-4C8D-9695-EBA07CBAC8FF}" destId="{E6C533F1-9B4D-41B1-97D2-40AEE6312AD5}" srcOrd="0" destOrd="0" presId="urn:microsoft.com/office/officeart/2018/2/layout/IconCircleList"/>
    <dgm:cxn modelId="{EDA8A522-64CD-4275-835A-7B61D98AF7EB}" srcId="{BF82E552-06CE-4F63-9300-63135DC8F0C0}" destId="{E62B7550-CABE-4AC5-A2FD-5142375956B7}" srcOrd="1" destOrd="0" parTransId="{C09E9466-2A39-4201-9AB6-9F1861BA03A5}" sibTransId="{450A0F2B-5AD1-44F8-96F7-4BAA359F1363}"/>
    <dgm:cxn modelId="{297E1125-C81A-470A-A04D-01E6473B1A7F}" type="presOf" srcId="{5C336990-3DDD-41CB-8598-AC1E01E7D095}" destId="{CA865AA2-CD11-4D89-B77D-332EFD8D4285}" srcOrd="0" destOrd="0" presId="urn:microsoft.com/office/officeart/2018/2/layout/IconCircleList"/>
    <dgm:cxn modelId="{734DF52E-1A75-4791-A41B-48266A8269DB}" srcId="{BF82E552-06CE-4F63-9300-63135DC8F0C0}" destId="{5C336990-3DDD-41CB-8598-AC1E01E7D095}" srcOrd="2" destOrd="0" parTransId="{A8DCF624-B3FC-48CF-A2B8-D3F016AE1874}" sibTransId="{43EC70A3-0E42-43C1-9E46-5C3A7AB47C72}"/>
    <dgm:cxn modelId="{546CE83B-03A4-4117-BD32-F2B1BD3FC3D5}" type="presOf" srcId="{CDC98FEE-0943-488D-BEDA-6639B2ECE97C}" destId="{D53E3878-C7A6-4624-96C2-E56AA6DC22A7}" srcOrd="0" destOrd="0" presId="urn:microsoft.com/office/officeart/2018/2/layout/IconCircleList"/>
    <dgm:cxn modelId="{ABD5B44C-1776-4B19-9C8C-FEBC734AB1C0}" type="presOf" srcId="{450A0F2B-5AD1-44F8-96F7-4BAA359F1363}" destId="{4DC67156-C9E1-46B6-BC25-AECBCB75F2D6}" srcOrd="0" destOrd="0" presId="urn:microsoft.com/office/officeart/2018/2/layout/IconCircleList"/>
    <dgm:cxn modelId="{E6AFDEA6-D176-41B2-92A9-D1DBB41A588B}" type="presOf" srcId="{BF82E552-06CE-4F63-9300-63135DC8F0C0}" destId="{C98671ED-FDB3-47C1-AD03-A0B17FEC95F5}" srcOrd="0" destOrd="0" presId="urn:microsoft.com/office/officeart/2018/2/layout/IconCircleList"/>
    <dgm:cxn modelId="{092860B0-DE7A-49BB-AB5F-B312A8259B68}" type="presOf" srcId="{8337BE6B-36D5-48FF-AD1D-AE815C4F2EC8}" destId="{528CE509-53F5-4CB7-B899-8D2232489AD3}" srcOrd="0" destOrd="0" presId="urn:microsoft.com/office/officeart/2018/2/layout/IconCircleList"/>
    <dgm:cxn modelId="{70BD89B0-4496-4BB0-A7FA-05165B028974}" type="presOf" srcId="{43EC70A3-0E42-43C1-9E46-5C3A7AB47C72}" destId="{B7D41E07-7837-45BC-9E71-2C40FEAC864B}" srcOrd="0" destOrd="0" presId="urn:microsoft.com/office/officeart/2018/2/layout/IconCircleList"/>
    <dgm:cxn modelId="{39B8EAB2-AAF1-4FDB-8B40-522EB308D7FE}" type="presOf" srcId="{E62B7550-CABE-4AC5-A2FD-5142375956B7}" destId="{65E663CC-4AAE-44D5-95B4-67BE4CB364C8}" srcOrd="0" destOrd="0" presId="urn:microsoft.com/office/officeart/2018/2/layout/IconCircleList"/>
    <dgm:cxn modelId="{FF732CCE-DEBF-434B-B1ED-CF0554653842}" srcId="{BF82E552-06CE-4F63-9300-63135DC8F0C0}" destId="{CDC98FEE-0943-488D-BEDA-6639B2ECE97C}" srcOrd="0" destOrd="0" parTransId="{6574AB9A-3928-46A9-87F5-B33AB9E153DA}" sibTransId="{8337BE6B-36D5-48FF-AD1D-AE815C4F2EC8}"/>
    <dgm:cxn modelId="{AB6CE1FB-1711-41F2-AEBF-9780B97CC9A9}" srcId="{BF82E552-06CE-4F63-9300-63135DC8F0C0}" destId="{82946DE4-95DB-4C8D-9695-EBA07CBAC8FF}" srcOrd="3" destOrd="0" parTransId="{1B9849E6-209D-4922-99F7-9AFF2379F9A8}" sibTransId="{F217623B-E474-499E-8BED-754C06F84DCA}"/>
    <dgm:cxn modelId="{881C47A1-5164-4AC4-86C8-043A47FBEA10}" type="presParOf" srcId="{C98671ED-FDB3-47C1-AD03-A0B17FEC95F5}" destId="{0C394E2D-CE7C-4EC8-A93B-636854F42B71}" srcOrd="0" destOrd="0" presId="urn:microsoft.com/office/officeart/2018/2/layout/IconCircleList"/>
    <dgm:cxn modelId="{B5252734-230A-469E-A39D-A649FFDB4557}" type="presParOf" srcId="{0C394E2D-CE7C-4EC8-A93B-636854F42B71}" destId="{2D1A23B2-EE88-47C3-AC71-F6483235122C}" srcOrd="0" destOrd="0" presId="urn:microsoft.com/office/officeart/2018/2/layout/IconCircleList"/>
    <dgm:cxn modelId="{B4CDDE91-2C33-46A1-8435-F5BFDB05E15D}" type="presParOf" srcId="{2D1A23B2-EE88-47C3-AC71-F6483235122C}" destId="{F36DFC65-81B8-4139-9B0A-6C7BDFDF4D9B}" srcOrd="0" destOrd="0" presId="urn:microsoft.com/office/officeart/2018/2/layout/IconCircleList"/>
    <dgm:cxn modelId="{99CF4C30-2FE2-4F55-B3F9-0F87BE3A6993}" type="presParOf" srcId="{2D1A23B2-EE88-47C3-AC71-F6483235122C}" destId="{F42986B2-CB83-4B1C-9744-3B73A786E8E2}" srcOrd="1" destOrd="0" presId="urn:microsoft.com/office/officeart/2018/2/layout/IconCircleList"/>
    <dgm:cxn modelId="{581DF125-E9CB-4510-9F54-69A9AB76350F}" type="presParOf" srcId="{2D1A23B2-EE88-47C3-AC71-F6483235122C}" destId="{58316B81-E342-4A88-85CF-110DB8CE2BB9}" srcOrd="2" destOrd="0" presId="urn:microsoft.com/office/officeart/2018/2/layout/IconCircleList"/>
    <dgm:cxn modelId="{BE8AA006-8706-41FB-9775-3DFA7DC31EC8}" type="presParOf" srcId="{2D1A23B2-EE88-47C3-AC71-F6483235122C}" destId="{D53E3878-C7A6-4624-96C2-E56AA6DC22A7}" srcOrd="3" destOrd="0" presId="urn:microsoft.com/office/officeart/2018/2/layout/IconCircleList"/>
    <dgm:cxn modelId="{C8473CFD-44DC-4719-B690-906077106ABB}" type="presParOf" srcId="{0C394E2D-CE7C-4EC8-A93B-636854F42B71}" destId="{528CE509-53F5-4CB7-B899-8D2232489AD3}" srcOrd="1" destOrd="0" presId="urn:microsoft.com/office/officeart/2018/2/layout/IconCircleList"/>
    <dgm:cxn modelId="{658FDB1D-065D-452B-8B2F-EBCEFCEDD093}" type="presParOf" srcId="{0C394E2D-CE7C-4EC8-A93B-636854F42B71}" destId="{0D92CBFC-973F-461E-9152-40AE82D677DD}" srcOrd="2" destOrd="0" presId="urn:microsoft.com/office/officeart/2018/2/layout/IconCircleList"/>
    <dgm:cxn modelId="{17D923CF-59C1-49A9-8447-DFE9F389A386}" type="presParOf" srcId="{0D92CBFC-973F-461E-9152-40AE82D677DD}" destId="{5D9C4ED0-2138-4269-8BDF-08798C130CB3}" srcOrd="0" destOrd="0" presId="urn:microsoft.com/office/officeart/2018/2/layout/IconCircleList"/>
    <dgm:cxn modelId="{05A31F14-4531-451F-9490-C6A122B3DEA1}" type="presParOf" srcId="{0D92CBFC-973F-461E-9152-40AE82D677DD}" destId="{24EB12A7-71CC-45B0-820B-8E8071B50105}" srcOrd="1" destOrd="0" presId="urn:microsoft.com/office/officeart/2018/2/layout/IconCircleList"/>
    <dgm:cxn modelId="{29B70D37-01AD-432D-AFAD-7DDD61E9A313}" type="presParOf" srcId="{0D92CBFC-973F-461E-9152-40AE82D677DD}" destId="{BF5E4BD3-3E39-434F-9437-84587243D280}" srcOrd="2" destOrd="0" presId="urn:microsoft.com/office/officeart/2018/2/layout/IconCircleList"/>
    <dgm:cxn modelId="{22657532-284A-48AE-A945-1465731C7105}" type="presParOf" srcId="{0D92CBFC-973F-461E-9152-40AE82D677DD}" destId="{65E663CC-4AAE-44D5-95B4-67BE4CB364C8}" srcOrd="3" destOrd="0" presId="urn:microsoft.com/office/officeart/2018/2/layout/IconCircleList"/>
    <dgm:cxn modelId="{F24D5A17-6AAF-48F5-A0D4-9B300676426B}" type="presParOf" srcId="{0C394E2D-CE7C-4EC8-A93B-636854F42B71}" destId="{4DC67156-C9E1-46B6-BC25-AECBCB75F2D6}" srcOrd="3" destOrd="0" presId="urn:microsoft.com/office/officeart/2018/2/layout/IconCircleList"/>
    <dgm:cxn modelId="{9C7A5A72-20DB-4D51-9A2A-C05C671FFCB1}" type="presParOf" srcId="{0C394E2D-CE7C-4EC8-A93B-636854F42B71}" destId="{61C5F052-1CD8-4803-A884-398DA8B8F59E}" srcOrd="4" destOrd="0" presId="urn:microsoft.com/office/officeart/2018/2/layout/IconCircleList"/>
    <dgm:cxn modelId="{A8EC2941-6CEE-484B-9704-760F5DF08A81}" type="presParOf" srcId="{61C5F052-1CD8-4803-A884-398DA8B8F59E}" destId="{68AFA02A-8D94-4673-B1C6-C42E792565E0}" srcOrd="0" destOrd="0" presId="urn:microsoft.com/office/officeart/2018/2/layout/IconCircleList"/>
    <dgm:cxn modelId="{58D95B96-A82A-4218-B98B-EFAE50084AC2}" type="presParOf" srcId="{61C5F052-1CD8-4803-A884-398DA8B8F59E}" destId="{4CE2C514-FE59-42A6-8B4C-C84489E6A15C}" srcOrd="1" destOrd="0" presId="urn:microsoft.com/office/officeart/2018/2/layout/IconCircleList"/>
    <dgm:cxn modelId="{4CFC5486-A06C-4BED-8DEE-1F9E9372294E}" type="presParOf" srcId="{61C5F052-1CD8-4803-A884-398DA8B8F59E}" destId="{126F744D-03A7-4096-9105-D754771A1625}" srcOrd="2" destOrd="0" presId="urn:microsoft.com/office/officeart/2018/2/layout/IconCircleList"/>
    <dgm:cxn modelId="{04B71E3A-6B3F-41F5-B9DB-8EB87E76E704}" type="presParOf" srcId="{61C5F052-1CD8-4803-A884-398DA8B8F59E}" destId="{CA865AA2-CD11-4D89-B77D-332EFD8D4285}" srcOrd="3" destOrd="0" presId="urn:microsoft.com/office/officeart/2018/2/layout/IconCircleList"/>
    <dgm:cxn modelId="{2923DBCC-D2CB-4D9D-BBD2-062B6B4C0491}" type="presParOf" srcId="{0C394E2D-CE7C-4EC8-A93B-636854F42B71}" destId="{B7D41E07-7837-45BC-9E71-2C40FEAC864B}" srcOrd="5" destOrd="0" presId="urn:microsoft.com/office/officeart/2018/2/layout/IconCircleList"/>
    <dgm:cxn modelId="{4D5A10EA-54B3-4DAA-A179-262A00500907}" type="presParOf" srcId="{0C394E2D-CE7C-4EC8-A93B-636854F42B71}" destId="{B7F4A7F6-E506-4296-B5EE-D8F3499BB063}" srcOrd="6" destOrd="0" presId="urn:microsoft.com/office/officeart/2018/2/layout/IconCircleList"/>
    <dgm:cxn modelId="{5CFBD1BF-195A-4E61-8841-B6E0F55DB739}" type="presParOf" srcId="{B7F4A7F6-E506-4296-B5EE-D8F3499BB063}" destId="{E2CE53FF-2050-4D63-904D-5104C8C3CC13}" srcOrd="0" destOrd="0" presId="urn:microsoft.com/office/officeart/2018/2/layout/IconCircleList"/>
    <dgm:cxn modelId="{7C511053-7F73-4E64-86A0-94816D8AD016}" type="presParOf" srcId="{B7F4A7F6-E506-4296-B5EE-D8F3499BB063}" destId="{5A73D7D6-C23A-497D-BD50-C02E9056177C}" srcOrd="1" destOrd="0" presId="urn:microsoft.com/office/officeart/2018/2/layout/IconCircleList"/>
    <dgm:cxn modelId="{1EF6AF02-C525-40F9-9A8B-D668FAA165AF}" type="presParOf" srcId="{B7F4A7F6-E506-4296-B5EE-D8F3499BB063}" destId="{8EE86E27-067D-4453-8C10-0CCD73C0878A}" srcOrd="2" destOrd="0" presId="urn:microsoft.com/office/officeart/2018/2/layout/IconCircleList"/>
    <dgm:cxn modelId="{CD8A4C83-4B68-4420-AC34-8DABB66E8A11}" type="presParOf" srcId="{B7F4A7F6-E506-4296-B5EE-D8F3499BB063}" destId="{E6C533F1-9B4D-41B1-97D2-40AEE6312AD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294560-C672-4E93-88A2-BD85FBDFEB51}">
      <dsp:nvSpPr>
        <dsp:cNvPr id="0" name=""/>
        <dsp:cNvSpPr/>
      </dsp:nvSpPr>
      <dsp:spPr>
        <a:xfrm>
          <a:off x="0" y="0"/>
          <a:ext cx="4619621"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2F997C-0624-454B-8850-99D45E147457}">
      <dsp:nvSpPr>
        <dsp:cNvPr id="0" name=""/>
        <dsp:cNvSpPr/>
      </dsp:nvSpPr>
      <dsp:spPr>
        <a:xfrm>
          <a:off x="0" y="0"/>
          <a:ext cx="4619621" cy="1164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Morbidity rate [ sickness] means having a disease or health condition, not death. Morbidity rate describes how often people in a population have a certain illness, usually using either </a:t>
          </a:r>
          <a:r>
            <a:rPr lang="en-GB" sz="1400" kern="1200" dirty="0"/>
            <a:t>Incidence: new cases in a time-divided population at risk. </a:t>
          </a:r>
          <a:endParaRPr lang="en-US" sz="1400" kern="1200" dirty="0"/>
        </a:p>
      </dsp:txBody>
      <dsp:txXfrm>
        <a:off x="0" y="0"/>
        <a:ext cx="4619621" cy="1164452"/>
      </dsp:txXfrm>
    </dsp:sp>
    <dsp:sp modelId="{AA4CBD81-9000-472F-8429-AFEF9606ED41}">
      <dsp:nvSpPr>
        <dsp:cNvPr id="0" name=""/>
        <dsp:cNvSpPr/>
      </dsp:nvSpPr>
      <dsp:spPr>
        <a:xfrm>
          <a:off x="0" y="1164452"/>
          <a:ext cx="4619621" cy="0"/>
        </a:xfrm>
        <a:prstGeom prst="line">
          <a:avLst/>
        </a:prstGeom>
        <a:solidFill>
          <a:schemeClr val="accent5">
            <a:hueOff val="-4050717"/>
            <a:satOff val="-275"/>
            <a:lumOff val="654"/>
            <a:alphaOff val="0"/>
          </a:schemeClr>
        </a:solidFill>
        <a:ln w="19050" cap="flat" cmpd="sng" algn="ctr">
          <a:solidFill>
            <a:schemeClr val="accent5">
              <a:hueOff val="-4050717"/>
              <a:satOff val="-275"/>
              <a:lumOff val="6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96298C-0D39-4F75-9501-51A63A8B443D}">
      <dsp:nvSpPr>
        <dsp:cNvPr id="0" name=""/>
        <dsp:cNvSpPr/>
      </dsp:nvSpPr>
      <dsp:spPr>
        <a:xfrm>
          <a:off x="0" y="1164452"/>
          <a:ext cx="4619621" cy="1164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Prevalence: all existing cases at a point in time divided by the population. </a:t>
          </a:r>
          <a:endParaRPr lang="en-US" sz="1400" kern="1200"/>
        </a:p>
      </dsp:txBody>
      <dsp:txXfrm>
        <a:off x="0" y="1164452"/>
        <a:ext cx="4619621" cy="1164452"/>
      </dsp:txXfrm>
    </dsp:sp>
    <dsp:sp modelId="{8A249A41-5A20-4796-BF65-3F76CDDDA86B}">
      <dsp:nvSpPr>
        <dsp:cNvPr id="0" name=""/>
        <dsp:cNvSpPr/>
      </dsp:nvSpPr>
      <dsp:spPr>
        <a:xfrm>
          <a:off x="0" y="2328905"/>
          <a:ext cx="4619621" cy="0"/>
        </a:xfrm>
        <a:prstGeom prst="line">
          <a:avLst/>
        </a:prstGeom>
        <a:solidFill>
          <a:schemeClr val="accent5">
            <a:hueOff val="-8101434"/>
            <a:satOff val="-551"/>
            <a:lumOff val="1307"/>
            <a:alphaOff val="0"/>
          </a:schemeClr>
        </a:solidFill>
        <a:ln w="19050" cap="flat" cmpd="sng" algn="ctr">
          <a:solidFill>
            <a:schemeClr val="accent5">
              <a:hueOff val="-8101434"/>
              <a:satOff val="-551"/>
              <a:lumOff val="13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29482A-E9DF-462F-8353-DEB890800F76}">
      <dsp:nvSpPr>
        <dsp:cNvPr id="0" name=""/>
        <dsp:cNvSpPr/>
      </dsp:nvSpPr>
      <dsp:spPr>
        <a:xfrm>
          <a:off x="0" y="2328905"/>
          <a:ext cx="4619621" cy="1164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So, morbidity rates tell you how common or frequent a disease or condition is, while mortality rates tell you how often it causes death. </a:t>
          </a:r>
          <a:endParaRPr lang="en-US" sz="1400" kern="1200"/>
        </a:p>
      </dsp:txBody>
      <dsp:txXfrm>
        <a:off x="0" y="2328905"/>
        <a:ext cx="4619621" cy="1164452"/>
      </dsp:txXfrm>
    </dsp:sp>
    <dsp:sp modelId="{76D375B4-5E02-4710-911F-A35AE92F64FA}">
      <dsp:nvSpPr>
        <dsp:cNvPr id="0" name=""/>
        <dsp:cNvSpPr/>
      </dsp:nvSpPr>
      <dsp:spPr>
        <a:xfrm>
          <a:off x="0" y="3493358"/>
          <a:ext cx="4619621" cy="0"/>
        </a:xfrm>
        <a:prstGeom prst="line">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AF88FD-100E-46D3-9D4B-C88F0E162B9B}">
      <dsp:nvSpPr>
        <dsp:cNvPr id="0" name=""/>
        <dsp:cNvSpPr/>
      </dsp:nvSpPr>
      <dsp:spPr>
        <a:xfrm>
          <a:off x="0" y="3493358"/>
          <a:ext cx="4619621" cy="1164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Some of the measures taken to control; or prevent infectious diseases are: vaccinations, use of antibiotics, maintaining proper hygiene, avoid travelling or going to work when you fall ill, avoid sharing used personal belongings such as a razor, glass, toothbrush, and comb etc, keeping your kitchen clean by washing all the used utensils, cooking area before and after preparing each food, extra care needs to be taken while going to hospitals such as wearing mask, and using sanitizers. </a:t>
          </a:r>
          <a:endParaRPr lang="en-US" sz="1400" kern="1200" dirty="0"/>
        </a:p>
      </dsp:txBody>
      <dsp:txXfrm>
        <a:off x="0" y="3493358"/>
        <a:ext cx="4619621" cy="11644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8729FB-B2C4-486B-B94F-374D3F6C9311}">
      <dsp:nvSpPr>
        <dsp:cNvPr id="0" name=""/>
        <dsp:cNvSpPr/>
      </dsp:nvSpPr>
      <dsp:spPr>
        <a:xfrm>
          <a:off x="0" y="1547"/>
          <a:ext cx="6002110" cy="784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7EEC31-5283-40E6-A4A7-900A92A8CE9A}">
      <dsp:nvSpPr>
        <dsp:cNvPr id="0" name=""/>
        <dsp:cNvSpPr/>
      </dsp:nvSpPr>
      <dsp:spPr>
        <a:xfrm>
          <a:off x="237283" y="178039"/>
          <a:ext cx="431424" cy="4314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69ECFD-06D7-40B5-B834-12239AE22645}">
      <dsp:nvSpPr>
        <dsp:cNvPr id="0" name=""/>
        <dsp:cNvSpPr/>
      </dsp:nvSpPr>
      <dsp:spPr>
        <a:xfrm>
          <a:off x="905991" y="1547"/>
          <a:ext cx="5096118" cy="784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017" tIns="83017" rIns="83017" bIns="83017" numCol="1" spcCol="1270" anchor="ctr" anchorCtr="0">
          <a:noAutofit/>
        </a:bodyPr>
        <a:lstStyle/>
        <a:p>
          <a:pPr marL="0" lvl="0" indent="0" algn="l" defTabSz="844550">
            <a:lnSpc>
              <a:spcPct val="100000"/>
            </a:lnSpc>
            <a:spcBef>
              <a:spcPct val="0"/>
            </a:spcBef>
            <a:spcAft>
              <a:spcPct val="35000"/>
            </a:spcAft>
            <a:buNone/>
          </a:pPr>
          <a:r>
            <a:rPr lang="en-US" sz="1900" kern="1200"/>
            <a:t>Standard case definitions (suspected, probable, confirmed) </a:t>
          </a:r>
        </a:p>
      </dsp:txBody>
      <dsp:txXfrm>
        <a:off x="905991" y="1547"/>
        <a:ext cx="5096118" cy="784408"/>
      </dsp:txXfrm>
    </dsp:sp>
    <dsp:sp modelId="{1E4C0EBC-3228-4346-87F1-FA64E8150C14}">
      <dsp:nvSpPr>
        <dsp:cNvPr id="0" name=""/>
        <dsp:cNvSpPr/>
      </dsp:nvSpPr>
      <dsp:spPr>
        <a:xfrm>
          <a:off x="0" y="982057"/>
          <a:ext cx="6002110" cy="784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6E51AD-0A42-41CF-A149-55EDF57A5B9E}">
      <dsp:nvSpPr>
        <dsp:cNvPr id="0" name=""/>
        <dsp:cNvSpPr/>
      </dsp:nvSpPr>
      <dsp:spPr>
        <a:xfrm>
          <a:off x="237283" y="1158549"/>
          <a:ext cx="431424" cy="4314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09287C-B468-4804-BC61-A5137EFB3055}">
      <dsp:nvSpPr>
        <dsp:cNvPr id="0" name=""/>
        <dsp:cNvSpPr/>
      </dsp:nvSpPr>
      <dsp:spPr>
        <a:xfrm>
          <a:off x="905991" y="982057"/>
          <a:ext cx="5096118" cy="784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017" tIns="83017" rIns="83017" bIns="83017" numCol="1" spcCol="1270" anchor="ctr" anchorCtr="0">
          <a:noAutofit/>
        </a:bodyPr>
        <a:lstStyle/>
        <a:p>
          <a:pPr marL="0" lvl="0" indent="0" algn="l" defTabSz="844550">
            <a:lnSpc>
              <a:spcPct val="100000"/>
            </a:lnSpc>
            <a:spcBef>
              <a:spcPct val="0"/>
            </a:spcBef>
            <a:spcAft>
              <a:spcPct val="35000"/>
            </a:spcAft>
            <a:buNone/>
          </a:pPr>
          <a:r>
            <a:rPr lang="en-US" sz="1900" kern="1200"/>
            <a:t>Laboratory confirmation when needed </a:t>
          </a:r>
        </a:p>
      </dsp:txBody>
      <dsp:txXfrm>
        <a:off x="905991" y="982057"/>
        <a:ext cx="5096118" cy="784408"/>
      </dsp:txXfrm>
    </dsp:sp>
    <dsp:sp modelId="{E48A1458-047E-47FA-999F-5159387CBD8D}">
      <dsp:nvSpPr>
        <dsp:cNvPr id="0" name=""/>
        <dsp:cNvSpPr/>
      </dsp:nvSpPr>
      <dsp:spPr>
        <a:xfrm>
          <a:off x="0" y="1962568"/>
          <a:ext cx="6002110" cy="784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B79982-C6AD-471D-BC71-DABFBE784B0B}">
      <dsp:nvSpPr>
        <dsp:cNvPr id="0" name=""/>
        <dsp:cNvSpPr/>
      </dsp:nvSpPr>
      <dsp:spPr>
        <a:xfrm>
          <a:off x="237283" y="2139059"/>
          <a:ext cx="431424" cy="4314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CC973E-89FB-4516-9C23-12272D554F5E}">
      <dsp:nvSpPr>
        <dsp:cNvPr id="0" name=""/>
        <dsp:cNvSpPr/>
      </dsp:nvSpPr>
      <dsp:spPr>
        <a:xfrm>
          <a:off x="905991" y="1962568"/>
          <a:ext cx="5096118" cy="784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017" tIns="83017" rIns="83017" bIns="83017" numCol="1" spcCol="1270" anchor="ctr" anchorCtr="0">
          <a:noAutofit/>
        </a:bodyPr>
        <a:lstStyle/>
        <a:p>
          <a:pPr marL="0" lvl="0" indent="0" algn="l" defTabSz="844550">
            <a:lnSpc>
              <a:spcPct val="100000"/>
            </a:lnSpc>
            <a:spcBef>
              <a:spcPct val="0"/>
            </a:spcBef>
            <a:spcAft>
              <a:spcPct val="35000"/>
            </a:spcAft>
            <a:buNone/>
          </a:pPr>
          <a:r>
            <a:rPr lang="en-GB" sz="1900" kern="1200"/>
            <a:t>Rapid reporting from school and clinics</a:t>
          </a:r>
          <a:endParaRPr lang="en-US" sz="1900" kern="1200"/>
        </a:p>
      </dsp:txBody>
      <dsp:txXfrm>
        <a:off x="905991" y="1962568"/>
        <a:ext cx="5096118" cy="784408"/>
      </dsp:txXfrm>
    </dsp:sp>
    <dsp:sp modelId="{0E503874-A47B-4C3A-91D4-74BB781772D3}">
      <dsp:nvSpPr>
        <dsp:cNvPr id="0" name=""/>
        <dsp:cNvSpPr/>
      </dsp:nvSpPr>
      <dsp:spPr>
        <a:xfrm>
          <a:off x="0" y="2943078"/>
          <a:ext cx="6002110" cy="784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78BFB6-4437-40B3-BF22-C1226D33508A}">
      <dsp:nvSpPr>
        <dsp:cNvPr id="0" name=""/>
        <dsp:cNvSpPr/>
      </dsp:nvSpPr>
      <dsp:spPr>
        <a:xfrm>
          <a:off x="237283" y="3119570"/>
          <a:ext cx="431424" cy="4314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F574A1-F4A0-4FAA-B7FE-6374CA9FEFD5}">
      <dsp:nvSpPr>
        <dsp:cNvPr id="0" name=""/>
        <dsp:cNvSpPr/>
      </dsp:nvSpPr>
      <dsp:spPr>
        <a:xfrm>
          <a:off x="905991" y="2943078"/>
          <a:ext cx="5096118" cy="784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017" tIns="83017" rIns="83017" bIns="83017" numCol="1" spcCol="1270" anchor="ctr" anchorCtr="0">
          <a:noAutofit/>
        </a:bodyPr>
        <a:lstStyle/>
        <a:p>
          <a:pPr marL="0" lvl="0" indent="0" algn="l" defTabSz="844550">
            <a:lnSpc>
              <a:spcPct val="100000"/>
            </a:lnSpc>
            <a:spcBef>
              <a:spcPct val="0"/>
            </a:spcBef>
            <a:spcAft>
              <a:spcPct val="35000"/>
            </a:spcAft>
            <a:buNone/>
          </a:pPr>
          <a:r>
            <a:rPr lang="en-GB" sz="1900" kern="1200"/>
            <a:t>Digital reporting tools and databases </a:t>
          </a:r>
          <a:endParaRPr lang="en-US" sz="1900" kern="1200"/>
        </a:p>
      </dsp:txBody>
      <dsp:txXfrm>
        <a:off x="905991" y="2943078"/>
        <a:ext cx="5096118" cy="7844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D1415F-29CD-4BAE-BC1C-E63A98A130B7}">
      <dsp:nvSpPr>
        <dsp:cNvPr id="0" name=""/>
        <dsp:cNvSpPr/>
      </dsp:nvSpPr>
      <dsp:spPr>
        <a:xfrm>
          <a:off x="0" y="0"/>
          <a:ext cx="497757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9A3FA3-D328-4B5D-B85B-DDF38C61F8FF}">
      <dsp:nvSpPr>
        <dsp:cNvPr id="0" name=""/>
        <dsp:cNvSpPr/>
      </dsp:nvSpPr>
      <dsp:spPr>
        <a:xfrm>
          <a:off x="0" y="0"/>
          <a:ext cx="4977578" cy="909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Identify and monitor close contacts </a:t>
          </a:r>
        </a:p>
      </dsp:txBody>
      <dsp:txXfrm>
        <a:off x="0" y="0"/>
        <a:ext cx="4977578" cy="909822"/>
      </dsp:txXfrm>
    </dsp:sp>
    <dsp:sp modelId="{68AEC13D-6CF8-4CFE-91AD-F7F8B54B8104}">
      <dsp:nvSpPr>
        <dsp:cNvPr id="0" name=""/>
        <dsp:cNvSpPr/>
      </dsp:nvSpPr>
      <dsp:spPr>
        <a:xfrm>
          <a:off x="0" y="909822"/>
          <a:ext cx="497757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81467C-1015-47BC-BABB-43EFC7FBC66E}">
      <dsp:nvSpPr>
        <dsp:cNvPr id="0" name=""/>
        <dsp:cNvSpPr/>
      </dsp:nvSpPr>
      <dsp:spPr>
        <a:xfrm>
          <a:off x="0" y="909822"/>
          <a:ext cx="4977578" cy="909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Exclusion policies for infected students/staff</a:t>
          </a:r>
        </a:p>
      </dsp:txBody>
      <dsp:txXfrm>
        <a:off x="0" y="909822"/>
        <a:ext cx="4977578" cy="909822"/>
      </dsp:txXfrm>
    </dsp:sp>
    <dsp:sp modelId="{BDC0B99A-353C-4795-9B0B-3FAFE2A2C077}">
      <dsp:nvSpPr>
        <dsp:cNvPr id="0" name=""/>
        <dsp:cNvSpPr/>
      </dsp:nvSpPr>
      <dsp:spPr>
        <a:xfrm>
          <a:off x="0" y="1819644"/>
          <a:ext cx="497757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0FB985-46AC-4654-96E0-F1519F0ACEA2}">
      <dsp:nvSpPr>
        <dsp:cNvPr id="0" name=""/>
        <dsp:cNvSpPr/>
      </dsp:nvSpPr>
      <dsp:spPr>
        <a:xfrm>
          <a:off x="0" y="1819644"/>
          <a:ext cx="4977578" cy="909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Vaccination campaigns (post-exposure when appropriate</a:t>
          </a:r>
          <a:r>
            <a:rPr lang="en-GB" sz="2500" kern="1200"/>
            <a:t>)</a:t>
          </a:r>
          <a:endParaRPr lang="en-US" sz="2500" kern="1200"/>
        </a:p>
      </dsp:txBody>
      <dsp:txXfrm>
        <a:off x="0" y="1819644"/>
        <a:ext cx="4977578" cy="909822"/>
      </dsp:txXfrm>
    </dsp:sp>
    <dsp:sp modelId="{A8149FD8-8937-45F2-B789-9CC1452CCC13}">
      <dsp:nvSpPr>
        <dsp:cNvPr id="0" name=""/>
        <dsp:cNvSpPr/>
      </dsp:nvSpPr>
      <dsp:spPr>
        <a:xfrm>
          <a:off x="0" y="2729466"/>
          <a:ext cx="497757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79ED98-1604-4B52-B9AC-C7D7D3AC9DEA}">
      <dsp:nvSpPr>
        <dsp:cNvPr id="0" name=""/>
        <dsp:cNvSpPr/>
      </dsp:nvSpPr>
      <dsp:spPr>
        <a:xfrm>
          <a:off x="0" y="2729466"/>
          <a:ext cx="4977578" cy="909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Public health communication and awareness</a:t>
          </a:r>
          <a:endParaRPr lang="en-US" sz="2500" kern="1200"/>
        </a:p>
      </dsp:txBody>
      <dsp:txXfrm>
        <a:off x="0" y="2729466"/>
        <a:ext cx="4977578" cy="9098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6DFC65-81B8-4139-9B0A-6C7BDFDF4D9B}">
      <dsp:nvSpPr>
        <dsp:cNvPr id="0" name=""/>
        <dsp:cNvSpPr/>
      </dsp:nvSpPr>
      <dsp:spPr>
        <a:xfrm>
          <a:off x="82006" y="774656"/>
          <a:ext cx="772892" cy="77289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2986B2-CB83-4B1C-9744-3B73A786E8E2}">
      <dsp:nvSpPr>
        <dsp:cNvPr id="0" name=""/>
        <dsp:cNvSpPr/>
      </dsp:nvSpPr>
      <dsp:spPr>
        <a:xfrm>
          <a:off x="244313" y="936964"/>
          <a:ext cx="448277" cy="4482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D53E3878-C7A6-4624-96C2-E56AA6DC22A7}">
      <dsp:nvSpPr>
        <dsp:cNvPr id="0" name=""/>
        <dsp:cNvSpPr/>
      </dsp:nvSpPr>
      <dsp:spPr>
        <a:xfrm>
          <a:off x="1020518" y="774656"/>
          <a:ext cx="1821817" cy="772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a:t>Assess the effectiveness of interventions </a:t>
          </a:r>
        </a:p>
      </dsp:txBody>
      <dsp:txXfrm>
        <a:off x="1020518" y="774656"/>
        <a:ext cx="1821817" cy="772892"/>
      </dsp:txXfrm>
    </dsp:sp>
    <dsp:sp modelId="{5D9C4ED0-2138-4269-8BDF-08798C130CB3}">
      <dsp:nvSpPr>
        <dsp:cNvPr id="0" name=""/>
        <dsp:cNvSpPr/>
      </dsp:nvSpPr>
      <dsp:spPr>
        <a:xfrm>
          <a:off x="3159773" y="774656"/>
          <a:ext cx="772892" cy="77289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EB12A7-71CC-45B0-820B-8E8071B50105}">
      <dsp:nvSpPr>
        <dsp:cNvPr id="0" name=""/>
        <dsp:cNvSpPr/>
      </dsp:nvSpPr>
      <dsp:spPr>
        <a:xfrm>
          <a:off x="3322081" y="936964"/>
          <a:ext cx="448277" cy="4482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5E663CC-4AAE-44D5-95B4-67BE4CB364C8}">
      <dsp:nvSpPr>
        <dsp:cNvPr id="0" name=""/>
        <dsp:cNvSpPr/>
      </dsp:nvSpPr>
      <dsp:spPr>
        <a:xfrm>
          <a:off x="4098286" y="774656"/>
          <a:ext cx="1821817" cy="772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a:t>Monitor outbreak decline </a:t>
          </a:r>
        </a:p>
      </dsp:txBody>
      <dsp:txXfrm>
        <a:off x="4098286" y="774656"/>
        <a:ext cx="1821817" cy="772892"/>
      </dsp:txXfrm>
    </dsp:sp>
    <dsp:sp modelId="{68AFA02A-8D94-4673-B1C6-C42E792565E0}">
      <dsp:nvSpPr>
        <dsp:cNvPr id="0" name=""/>
        <dsp:cNvSpPr/>
      </dsp:nvSpPr>
      <dsp:spPr>
        <a:xfrm>
          <a:off x="82006" y="2181484"/>
          <a:ext cx="772892" cy="77289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E2C514-FE59-42A6-8B4C-C84489E6A15C}">
      <dsp:nvSpPr>
        <dsp:cNvPr id="0" name=""/>
        <dsp:cNvSpPr/>
      </dsp:nvSpPr>
      <dsp:spPr>
        <a:xfrm>
          <a:off x="244313" y="2343792"/>
          <a:ext cx="448277" cy="4482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A865AA2-CD11-4D89-B77D-332EFD8D4285}">
      <dsp:nvSpPr>
        <dsp:cNvPr id="0" name=""/>
        <dsp:cNvSpPr/>
      </dsp:nvSpPr>
      <dsp:spPr>
        <a:xfrm>
          <a:off x="1020518" y="2181484"/>
          <a:ext cx="1821817" cy="772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a:t>Update policies if needed </a:t>
          </a:r>
        </a:p>
      </dsp:txBody>
      <dsp:txXfrm>
        <a:off x="1020518" y="2181484"/>
        <a:ext cx="1821817" cy="772892"/>
      </dsp:txXfrm>
    </dsp:sp>
    <dsp:sp modelId="{E2CE53FF-2050-4D63-904D-5104C8C3CC13}">
      <dsp:nvSpPr>
        <dsp:cNvPr id="0" name=""/>
        <dsp:cNvSpPr/>
      </dsp:nvSpPr>
      <dsp:spPr>
        <a:xfrm>
          <a:off x="3159773" y="2181484"/>
          <a:ext cx="772892" cy="77289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73D7D6-C23A-497D-BD50-C02E9056177C}">
      <dsp:nvSpPr>
        <dsp:cNvPr id="0" name=""/>
        <dsp:cNvSpPr/>
      </dsp:nvSpPr>
      <dsp:spPr>
        <a:xfrm>
          <a:off x="3322081" y="2343792"/>
          <a:ext cx="448277" cy="4482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6C533F1-9B4D-41B1-97D2-40AEE6312AD5}">
      <dsp:nvSpPr>
        <dsp:cNvPr id="0" name=""/>
        <dsp:cNvSpPr/>
      </dsp:nvSpPr>
      <dsp:spPr>
        <a:xfrm>
          <a:off x="4098286" y="2181484"/>
          <a:ext cx="1821817" cy="772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a:t>Strengthen preparedness for future outbreaks </a:t>
          </a:r>
        </a:p>
      </dsp:txBody>
      <dsp:txXfrm>
        <a:off x="4098286" y="2181484"/>
        <a:ext cx="1821817" cy="77289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92619FB-D0FC-17B5-6104-AA0E910178A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121D4DCE-0F25-732B-108D-9BAC8C1F2D9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4D35EA9-EB1D-4406-9464-038D3073397A}" type="datetimeFigureOut">
              <a:rPr lang="en-GB" smtClean="0"/>
              <a:t>12/03/2026</a:t>
            </a:fld>
            <a:endParaRPr lang="en-GB"/>
          </a:p>
        </p:txBody>
      </p:sp>
      <p:sp>
        <p:nvSpPr>
          <p:cNvPr id="4" name="Footer Placeholder 3">
            <a:extLst>
              <a:ext uri="{FF2B5EF4-FFF2-40B4-BE49-F238E27FC236}">
                <a16:creationId xmlns:a16="http://schemas.microsoft.com/office/drawing/2014/main" id="{E5786D30-2F42-D62A-1F46-243BAC7467A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GB"/>
              <a:t>Lesley Sebastiao </a:t>
            </a:r>
          </a:p>
        </p:txBody>
      </p:sp>
      <p:sp>
        <p:nvSpPr>
          <p:cNvPr id="5" name="Slide Number Placeholder 4">
            <a:extLst>
              <a:ext uri="{FF2B5EF4-FFF2-40B4-BE49-F238E27FC236}">
                <a16:creationId xmlns:a16="http://schemas.microsoft.com/office/drawing/2014/main" id="{A041894B-CCD6-FB4A-B268-016B2A8D8F2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DDD8A91-82F1-46B2-A7BA-088162D207C4}" type="slidenum">
              <a:rPr lang="en-GB" smtClean="0"/>
              <a:t>‹#›</a:t>
            </a:fld>
            <a:endParaRPr lang="en-GB"/>
          </a:p>
        </p:txBody>
      </p:sp>
    </p:spTree>
    <p:extLst>
      <p:ext uri="{BB962C8B-B14F-4D97-AF65-F5344CB8AC3E}">
        <p14:creationId xmlns:p14="http://schemas.microsoft.com/office/powerpoint/2010/main" val="3944376706"/>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5E1FFE-247A-4812-9D05-FC0D1EB31369}" type="datetimeFigureOut">
              <a:rPr lang="en-GB" smtClean="0"/>
              <a:t>12/03/2026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GB"/>
              <a:t>Lesley Sebastiao </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DD3790-829B-41CF-A444-B1254EFF6189}" type="slidenum">
              <a:rPr lang="en-GB" smtClean="0"/>
              <a:t>‹#›</a:t>
            </a:fld>
            <a:endParaRPr lang="en-GB"/>
          </a:p>
        </p:txBody>
      </p:sp>
    </p:spTree>
    <p:extLst>
      <p:ext uri="{BB962C8B-B14F-4D97-AF65-F5344CB8AC3E}">
        <p14:creationId xmlns:p14="http://schemas.microsoft.com/office/powerpoint/2010/main" val="1517183592"/>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r>
              <a:rPr lang="en-GB"/>
              <a:t>Lesley Sebastiao </a:t>
            </a:r>
          </a:p>
        </p:txBody>
      </p:sp>
      <p:sp>
        <p:nvSpPr>
          <p:cNvPr id="5" name="Slide Number Placeholder 4"/>
          <p:cNvSpPr>
            <a:spLocks noGrp="1"/>
          </p:cNvSpPr>
          <p:nvPr>
            <p:ph type="sldNum" sz="quarter" idx="5"/>
          </p:nvPr>
        </p:nvSpPr>
        <p:spPr/>
        <p:txBody>
          <a:bodyPr/>
          <a:lstStyle/>
          <a:p>
            <a:fld id="{44DD3790-829B-41CF-A444-B1254EFF6189}" type="slidenum">
              <a:rPr lang="en-GB" smtClean="0"/>
              <a:t>26</a:t>
            </a:fld>
            <a:endParaRPr lang="en-GB"/>
          </a:p>
        </p:txBody>
      </p:sp>
    </p:spTree>
    <p:extLst>
      <p:ext uri="{BB962C8B-B14F-4D97-AF65-F5344CB8AC3E}">
        <p14:creationId xmlns:p14="http://schemas.microsoft.com/office/powerpoint/2010/main" val="5120861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varicella-zoster virus causes chickenpox which spreads easily from infected people to others. The disease primarily impacts children and spreads through direct contact between students who attend school together. The case study shows that a seven-year-old student developed itchy spots while two other students with chickenpox from the same classroom remained absent which indicates an outbreak in the classroom. The virus spreads through two methods: respiratory droplets which people release when they cough or sneeze and direct contact with the liquid from infected blisters. The main symptoms of this condition include fever and fatigue and an itchy rash which develops in multiple stages. The infection spreads quickly through school environments because children can transmit the virus before they show any signs of illness (NHS, 2023).</a:t>
            </a:r>
          </a:p>
          <a:p>
            <a:endParaRPr lang="en-GB" dirty="0"/>
          </a:p>
        </p:txBody>
      </p:sp>
      <p:sp>
        <p:nvSpPr>
          <p:cNvPr id="4" name="Footer Placeholder 3"/>
          <p:cNvSpPr>
            <a:spLocks noGrp="1"/>
          </p:cNvSpPr>
          <p:nvPr>
            <p:ph type="ftr" sz="quarter" idx="4"/>
          </p:nvPr>
        </p:nvSpPr>
        <p:spPr/>
        <p:txBody>
          <a:bodyPr/>
          <a:lstStyle/>
          <a:p>
            <a:r>
              <a:rPr lang="en-GB"/>
              <a:t>Lesley Sebastiao </a:t>
            </a:r>
          </a:p>
        </p:txBody>
      </p:sp>
      <p:sp>
        <p:nvSpPr>
          <p:cNvPr id="5" name="Slide Number Placeholder 4"/>
          <p:cNvSpPr>
            <a:spLocks noGrp="1"/>
          </p:cNvSpPr>
          <p:nvPr>
            <p:ph type="sldNum" sz="quarter" idx="5"/>
          </p:nvPr>
        </p:nvSpPr>
        <p:spPr/>
        <p:txBody>
          <a:bodyPr/>
          <a:lstStyle/>
          <a:p>
            <a:fld id="{44DD3790-829B-41CF-A444-B1254EFF6189}" type="slidenum">
              <a:rPr lang="en-GB" smtClean="0"/>
              <a:t>27</a:t>
            </a:fld>
            <a:endParaRPr lang="en-GB"/>
          </a:p>
        </p:txBody>
      </p:sp>
    </p:spTree>
    <p:extLst>
      <p:ext uri="{BB962C8B-B14F-4D97-AF65-F5344CB8AC3E}">
        <p14:creationId xmlns:p14="http://schemas.microsoft.com/office/powerpoint/2010/main" val="24160464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The spread of chickenpox in schools can be reduced through health education programs, which educate students about the disease. The basic hygiene practices which help prevent infection should be taught to children as essential knowledge. Handwashing with soap and water should be done regularly because it effectively removes viruses which helps decrease their spread. Students should be encouraged to practice proper mouth covering during their coughing and sneezing, while they should also avoid sharing items like water bottles and towels. Students who experience fever or rash symptoms must report their condition to teachers and remain at home until they fully recover. The teaching of these behaviours helps students to learn about infection transmission while they also develop a sense of responsibility to protect their own well-being and the well-being of others (WHO, 2023).</a:t>
            </a:r>
          </a:p>
          <a:p>
            <a:endParaRPr lang="en-GB" dirty="0"/>
          </a:p>
        </p:txBody>
      </p:sp>
      <p:sp>
        <p:nvSpPr>
          <p:cNvPr id="4" name="Footer Placeholder 3"/>
          <p:cNvSpPr>
            <a:spLocks noGrp="1"/>
          </p:cNvSpPr>
          <p:nvPr>
            <p:ph type="ftr" sz="quarter" idx="4"/>
          </p:nvPr>
        </p:nvSpPr>
        <p:spPr/>
        <p:txBody>
          <a:bodyPr/>
          <a:lstStyle/>
          <a:p>
            <a:r>
              <a:rPr lang="en-GB"/>
              <a:t>Lesley Sebastiao </a:t>
            </a:r>
          </a:p>
        </p:txBody>
      </p:sp>
      <p:sp>
        <p:nvSpPr>
          <p:cNvPr id="5" name="Slide Number Placeholder 4"/>
          <p:cNvSpPr>
            <a:spLocks noGrp="1"/>
          </p:cNvSpPr>
          <p:nvPr>
            <p:ph type="sldNum" sz="quarter" idx="5"/>
          </p:nvPr>
        </p:nvSpPr>
        <p:spPr/>
        <p:txBody>
          <a:bodyPr/>
          <a:lstStyle/>
          <a:p>
            <a:fld id="{44DD3790-829B-41CF-A444-B1254EFF6189}" type="slidenum">
              <a:rPr lang="en-GB" smtClean="0"/>
              <a:t>28</a:t>
            </a:fld>
            <a:endParaRPr lang="en-GB"/>
          </a:p>
        </p:txBody>
      </p:sp>
    </p:spTree>
    <p:extLst>
      <p:ext uri="{BB962C8B-B14F-4D97-AF65-F5344CB8AC3E}">
        <p14:creationId xmlns:p14="http://schemas.microsoft.com/office/powerpoint/2010/main" val="37287345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school needs to identify cases of chickenpox early which requires effective communication methods to control the outbreak. The infected child needs to stay home until they reach the point of no longer spreading the infection. Parents need to receive information about the outbreak so they can watch their children for signs of illness. The spread of infection can be decreased by promoting hygiene practices which include handwashing and respiratory etiquette. The school needs to track new cases while following the instructions given by public health officials. These measures help protect vulnerable individuals and ensure that the outbreak is managed quickly and effectively (Public Health England, 2022).</a:t>
            </a:r>
          </a:p>
          <a:p>
            <a:endParaRPr lang="en-GB" dirty="0"/>
          </a:p>
        </p:txBody>
      </p:sp>
      <p:sp>
        <p:nvSpPr>
          <p:cNvPr id="4" name="Footer Placeholder 3"/>
          <p:cNvSpPr>
            <a:spLocks noGrp="1"/>
          </p:cNvSpPr>
          <p:nvPr>
            <p:ph type="ftr" sz="quarter" idx="4"/>
          </p:nvPr>
        </p:nvSpPr>
        <p:spPr/>
        <p:txBody>
          <a:bodyPr/>
          <a:lstStyle/>
          <a:p>
            <a:r>
              <a:rPr lang="en-GB"/>
              <a:t>Lesley Sebastiao </a:t>
            </a:r>
          </a:p>
        </p:txBody>
      </p:sp>
      <p:sp>
        <p:nvSpPr>
          <p:cNvPr id="5" name="Slide Number Placeholder 4"/>
          <p:cNvSpPr>
            <a:spLocks noGrp="1"/>
          </p:cNvSpPr>
          <p:nvPr>
            <p:ph type="sldNum" sz="quarter" idx="5"/>
          </p:nvPr>
        </p:nvSpPr>
        <p:spPr/>
        <p:txBody>
          <a:bodyPr/>
          <a:lstStyle/>
          <a:p>
            <a:fld id="{44DD3790-829B-41CF-A444-B1254EFF6189}" type="slidenum">
              <a:rPr lang="en-GB" smtClean="0"/>
              <a:t>29</a:t>
            </a:fld>
            <a:endParaRPr lang="en-GB"/>
          </a:p>
        </p:txBody>
      </p:sp>
    </p:spTree>
    <p:extLst>
      <p:ext uri="{BB962C8B-B14F-4D97-AF65-F5344CB8AC3E}">
        <p14:creationId xmlns:p14="http://schemas.microsoft.com/office/powerpoint/2010/main" val="6088914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management of a chickenpox outbreak in schools depends on the efforts of both parents and teachers. Parents should be informed about the symptoms of chickenpox, such as fever and itchy rash, so they can recognise the illness early. Children who develop symptoms should stay at home until all blisters have formed scabs to prevent spreading the infection to classmates. Teachers should observe students for symptoms and contact parents when they need to report their suspicions of student illness. The spread of viruses within classrooms can be prevented through proper classroom hygiene practices and regular cleaning of shared surfaces. Health authorities also recommend vaccination as an effective method for preventing chickenpox and reducing outbreaks (CDC, 2023).</a:t>
            </a:r>
          </a:p>
          <a:p>
            <a:endParaRPr lang="en-GB" dirty="0"/>
          </a:p>
        </p:txBody>
      </p:sp>
      <p:sp>
        <p:nvSpPr>
          <p:cNvPr id="4" name="Footer Placeholder 3"/>
          <p:cNvSpPr>
            <a:spLocks noGrp="1"/>
          </p:cNvSpPr>
          <p:nvPr>
            <p:ph type="ftr" sz="quarter" idx="4"/>
          </p:nvPr>
        </p:nvSpPr>
        <p:spPr/>
        <p:txBody>
          <a:bodyPr/>
          <a:lstStyle/>
          <a:p>
            <a:r>
              <a:rPr lang="en-GB"/>
              <a:t>Lesley Sebastiao </a:t>
            </a:r>
          </a:p>
        </p:txBody>
      </p:sp>
      <p:sp>
        <p:nvSpPr>
          <p:cNvPr id="5" name="Slide Number Placeholder 4"/>
          <p:cNvSpPr>
            <a:spLocks noGrp="1"/>
          </p:cNvSpPr>
          <p:nvPr>
            <p:ph type="sldNum" sz="quarter" idx="5"/>
          </p:nvPr>
        </p:nvSpPr>
        <p:spPr/>
        <p:txBody>
          <a:bodyPr/>
          <a:lstStyle/>
          <a:p>
            <a:fld id="{44DD3790-829B-41CF-A444-B1254EFF6189}" type="slidenum">
              <a:rPr lang="en-GB" smtClean="0"/>
              <a:t>30</a:t>
            </a:fld>
            <a:endParaRPr lang="en-GB"/>
          </a:p>
        </p:txBody>
      </p:sp>
    </p:spTree>
    <p:extLst>
      <p:ext uri="{BB962C8B-B14F-4D97-AF65-F5344CB8AC3E}">
        <p14:creationId xmlns:p14="http://schemas.microsoft.com/office/powerpoint/2010/main" val="36179957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r>
              <a:rPr lang="en-GB"/>
              <a:t>Lesley Sebastiao </a:t>
            </a:r>
          </a:p>
        </p:txBody>
      </p:sp>
      <p:sp>
        <p:nvSpPr>
          <p:cNvPr id="5" name="Slide Number Placeholder 4"/>
          <p:cNvSpPr>
            <a:spLocks noGrp="1"/>
          </p:cNvSpPr>
          <p:nvPr>
            <p:ph type="sldNum" sz="quarter" idx="5"/>
          </p:nvPr>
        </p:nvSpPr>
        <p:spPr/>
        <p:txBody>
          <a:bodyPr/>
          <a:lstStyle/>
          <a:p>
            <a:fld id="{44DD3790-829B-41CF-A444-B1254EFF6189}" type="slidenum">
              <a:rPr lang="en-GB" smtClean="0"/>
              <a:t>31</a:t>
            </a:fld>
            <a:endParaRPr lang="en-GB"/>
          </a:p>
        </p:txBody>
      </p:sp>
    </p:spTree>
    <p:extLst>
      <p:ext uri="{BB962C8B-B14F-4D97-AF65-F5344CB8AC3E}">
        <p14:creationId xmlns:p14="http://schemas.microsoft.com/office/powerpoint/2010/main" val="36289093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32432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10303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91108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45199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27293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317670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210014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34603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936274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57425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73862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3/14/2026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3924402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pmc.ncbi.nlm.nih.gov/articles/PMC10828225/" TargetMode="External"/><Relationship Id="rId2" Type="http://schemas.openxmlformats.org/officeDocument/2006/relationships/hyperlink" Target="https://www.gov.uk/government/publications/vaccine-update-issue-365-november-2025/vaccine-update-issue-365-november-2025"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2.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31.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www.nhs.uk/conditions/chickenpox/" TargetMode="External"/><Relationship Id="rId2" Type="http://schemas.openxmlformats.org/officeDocument/2006/relationships/hyperlink" Target="https://www.nhs.uk/vaccinations/chickenpox-vaccine/" TargetMode="External"/><Relationship Id="rId1" Type="http://schemas.openxmlformats.org/officeDocument/2006/relationships/slideLayout" Target="../slideLayouts/slideLayout4.xml"/><Relationship Id="rId4" Type="http://schemas.openxmlformats.org/officeDocument/2006/relationships/hyperlink" Target="https://www.who.int/news-room/questions-and-answers/item/chickenpox"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nhs.uk/conditions/chickenpox/"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cdc.gov/chickenpox/"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40.im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msn.com/en-us/health/general/does-your-baby-need-the-chickenpox-vaccine/ar-AA1Bgh8L"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rawpixel.com/search?similar=2282413" TargetMode="External"/><Relationship Id="rId5" Type="http://schemas.openxmlformats.org/officeDocument/2006/relationships/image" Target="../media/image42.1"/><Relationship Id="rId4" Type="http://schemas.openxmlformats.org/officeDocument/2006/relationships/hyperlink" Target="https://globalvoices.org/2020/04/08/covid-19-on-the-frontline-insights-from-an-australian-humanitarian-nurse/"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northcarolinahealthnews.org/2020/06/12/coronavirus-today-june-12/"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charmaboutyou.com/2014/04/trying-to-comfort.html"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cdc.gov/"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www.who.int/" TargetMode="External"/><Relationship Id="rId4" Type="http://schemas.openxmlformats.org/officeDocument/2006/relationships/hyperlink" Target="https://www.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906CAB4-9B1E-1B03-D597-15346FE72FF7}"/>
              </a:ext>
            </a:extLst>
          </p:cNvPr>
          <p:cNvSpPr txBox="1"/>
          <p:nvPr/>
        </p:nvSpPr>
        <p:spPr>
          <a:xfrm>
            <a:off x="481013" y="3752849"/>
            <a:ext cx="3290887" cy="2452687"/>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600">
                <a:latin typeface="+mj-lt"/>
                <a:ea typeface="+mj-ea"/>
                <a:cs typeface="+mj-cs"/>
              </a:rPr>
              <a:t>Introduction to Public Health </a:t>
            </a:r>
            <a:r>
              <a:rPr lang="en-US" sz="3600" b="1">
                <a:latin typeface="+mj-lt"/>
                <a:ea typeface="+mj-ea"/>
                <a:cs typeface="+mj-cs"/>
              </a:rPr>
              <a:t>(LCHS4008_LON)</a:t>
            </a:r>
          </a:p>
          <a:p>
            <a:pPr defTabSz="914400">
              <a:lnSpc>
                <a:spcPct val="90000"/>
              </a:lnSpc>
              <a:spcBef>
                <a:spcPct val="0"/>
              </a:spcBef>
              <a:spcAft>
                <a:spcPts val="600"/>
              </a:spcAft>
            </a:pPr>
            <a:endParaRPr lang="en-US" sz="3600">
              <a:latin typeface="+mj-lt"/>
              <a:ea typeface="+mj-ea"/>
              <a:cs typeface="+mj-cs"/>
            </a:endParaRPr>
          </a:p>
        </p:txBody>
      </p:sp>
      <p:pic>
        <p:nvPicPr>
          <p:cNvPr id="4" name="Picture 2" descr="University of wales Logos">
            <a:extLst>
              <a:ext uri="{FF2B5EF4-FFF2-40B4-BE49-F238E27FC236}">
                <a16:creationId xmlns:a16="http://schemas.microsoft.com/office/drawing/2014/main" id="{85AA6265-0A4A-46A1-21D4-7118F9A5F3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00" b="18509"/>
          <a:stretch>
            <a:fillRect/>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2320387-2048-F847-A18D-5A0A5B84AEFD}"/>
              </a:ext>
            </a:extLst>
          </p:cNvPr>
          <p:cNvSpPr txBox="1"/>
          <p:nvPr/>
        </p:nvSpPr>
        <p:spPr>
          <a:xfrm>
            <a:off x="4223982" y="3752850"/>
            <a:ext cx="7485413" cy="2452687"/>
          </a:xfrm>
          <a:prstGeom prst="rect">
            <a:avLst/>
          </a:prstGeom>
        </p:spPr>
        <p:txBody>
          <a:bodyPr vert="horz" lIns="91440" tIns="45720" rIns="91440" bIns="45720" rtlCol="0" anchor="ctr">
            <a:normAutofit/>
          </a:bodyPr>
          <a:lstStyle/>
          <a:p>
            <a:pPr defTabSz="914400">
              <a:lnSpc>
                <a:spcPct val="90000"/>
              </a:lnSpc>
              <a:spcAft>
                <a:spcPts val="600"/>
              </a:spcAft>
            </a:pPr>
            <a:r>
              <a:rPr lang="en-US" dirty="0" err="1"/>
              <a:t>Programme</a:t>
            </a:r>
            <a:r>
              <a:rPr lang="en-US" dirty="0"/>
              <a:t>: Certificate of Higher Education Skills for the Workplace (Health and Social Care) </a:t>
            </a:r>
          </a:p>
          <a:p>
            <a:pPr defTabSz="914400">
              <a:lnSpc>
                <a:spcPct val="90000"/>
              </a:lnSpc>
              <a:spcAft>
                <a:spcPts val="600"/>
              </a:spcAft>
            </a:pPr>
            <a:r>
              <a:rPr lang="en-US" dirty="0"/>
              <a:t>				</a:t>
            </a:r>
          </a:p>
          <a:p>
            <a:pPr defTabSz="914400">
              <a:lnSpc>
                <a:spcPct val="90000"/>
              </a:lnSpc>
              <a:spcAft>
                <a:spcPts val="600"/>
              </a:spcAft>
            </a:pPr>
            <a:r>
              <a:rPr lang="en-US" dirty="0"/>
              <a:t>Lecturer name: Jolly Nwankwo </a:t>
            </a:r>
          </a:p>
        </p:txBody>
      </p:sp>
      <p:sp>
        <p:nvSpPr>
          <p:cNvPr id="8" name="Footer Placeholder 7">
            <a:extLst>
              <a:ext uri="{FF2B5EF4-FFF2-40B4-BE49-F238E27FC236}">
                <a16:creationId xmlns:a16="http://schemas.microsoft.com/office/drawing/2014/main" id="{45F3ECCE-E8EF-F095-1F1C-F4BAD62CD2C3}"/>
              </a:ext>
            </a:extLst>
          </p:cNvPr>
          <p:cNvSpPr>
            <a:spLocks noGrp="1"/>
          </p:cNvSpPr>
          <p:nvPr>
            <p:ph type="ftr" sz="quarter" idx="11"/>
          </p:nvPr>
        </p:nvSpPr>
        <p:spPr/>
        <p:txBody>
          <a:bodyPr vert="horz" lIns="91440" tIns="45720" rIns="91440" bIns="45720" rtlCol="0" anchor="ctr">
            <a:normAutofit/>
          </a:bodyPr>
          <a:lstStyle/>
          <a:p>
            <a:pPr defTabSz="914400">
              <a:defRPr/>
            </a:pPr>
            <a:endParaRPr lang="en-US" kern="1200">
              <a:solidFill>
                <a:schemeClr val="tx1">
                  <a:lumMod val="75000"/>
                  <a:lumOff val="25000"/>
                </a:schemeClr>
              </a:solidFill>
              <a:latin typeface="Calibri" panose="020F0502020204030204"/>
              <a:ea typeface="+mn-ea"/>
              <a:cs typeface="+mn-cs"/>
            </a:endParaRPr>
          </a:p>
        </p:txBody>
      </p:sp>
    </p:spTree>
    <p:extLst>
      <p:ext uri="{BB962C8B-B14F-4D97-AF65-F5344CB8AC3E}">
        <p14:creationId xmlns:p14="http://schemas.microsoft.com/office/powerpoint/2010/main" val="10237392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4EC1-5D70-9036-E5E7-BEC2423438A6}"/>
              </a:ext>
            </a:extLst>
          </p:cNvPr>
          <p:cNvSpPr>
            <a:spLocks noGrp="1"/>
          </p:cNvSpPr>
          <p:nvPr>
            <p:ph type="title"/>
          </p:nvPr>
        </p:nvSpPr>
        <p:spPr>
          <a:xfrm>
            <a:off x="638882" y="639193"/>
            <a:ext cx="3571810" cy="3573516"/>
          </a:xfrm>
          <a:prstGeom prst="ellipse">
            <a:avLst/>
          </a:prstGeom>
        </p:spPr>
        <p:txBody>
          <a:bodyPr vert="horz" lIns="91440" tIns="45720" rIns="91440" bIns="45720" rtlCol="0" anchor="b">
            <a:normAutofit/>
          </a:bodyPr>
          <a:lstStyle/>
          <a:p>
            <a:r>
              <a:rPr lang="en-US" sz="3600" kern="1200" dirty="0">
                <a:solidFill>
                  <a:schemeClr val="tx1"/>
                </a:solidFill>
                <a:latin typeface="+mj-lt"/>
                <a:ea typeface="+mj-ea"/>
                <a:cs typeface="+mj-cs"/>
              </a:rPr>
              <a:t>Chickenpox (varicella)</a:t>
            </a:r>
          </a:p>
        </p:txBody>
      </p:sp>
      <p:graphicFrame>
        <p:nvGraphicFramePr>
          <p:cNvPr id="7" name="Content Placeholder 6">
            <a:extLst>
              <a:ext uri="{FF2B5EF4-FFF2-40B4-BE49-F238E27FC236}">
                <a16:creationId xmlns:a16="http://schemas.microsoft.com/office/drawing/2014/main" id="{87254728-5229-6C59-05C8-F735ABC06604}"/>
              </a:ext>
            </a:extLst>
          </p:cNvPr>
          <p:cNvGraphicFramePr>
            <a:graphicFrameLocks noGrp="1"/>
          </p:cNvGraphicFramePr>
          <p:nvPr>
            <p:ph idx="1"/>
            <p:extLst>
              <p:ext uri="{D42A27DB-BD31-4B8C-83A1-F6EECF244321}">
                <p14:modId xmlns:p14="http://schemas.microsoft.com/office/powerpoint/2010/main" val="963384320"/>
              </p:ext>
            </p:extLst>
          </p:nvPr>
        </p:nvGraphicFramePr>
        <p:xfrm>
          <a:off x="4654296" y="710461"/>
          <a:ext cx="7214617" cy="5409648"/>
        </p:xfrm>
        <a:graphic>
          <a:graphicData uri="http://schemas.openxmlformats.org/drawingml/2006/table">
            <a:tbl>
              <a:tblPr firstRow="1" bandRow="1">
                <a:noFill/>
                <a:tableStyleId>{5C22544A-7EE6-4342-B048-85BDC9FD1C3A}</a:tableStyleId>
              </a:tblPr>
              <a:tblGrid>
                <a:gridCol w="3848552">
                  <a:extLst>
                    <a:ext uri="{9D8B030D-6E8A-4147-A177-3AD203B41FA5}">
                      <a16:colId xmlns:a16="http://schemas.microsoft.com/office/drawing/2014/main" val="4069324807"/>
                    </a:ext>
                  </a:extLst>
                </a:gridCol>
                <a:gridCol w="3366065">
                  <a:extLst>
                    <a:ext uri="{9D8B030D-6E8A-4147-A177-3AD203B41FA5}">
                      <a16:colId xmlns:a16="http://schemas.microsoft.com/office/drawing/2014/main" val="1865082451"/>
                    </a:ext>
                  </a:extLst>
                </a:gridCol>
              </a:tblGrid>
              <a:tr h="901608">
                <a:tc>
                  <a:txBody>
                    <a:bodyPr/>
                    <a:lstStyle/>
                    <a:p>
                      <a:r>
                        <a:rPr lang="en-US" sz="2600" b="1" cap="none" spc="0">
                          <a:solidFill>
                            <a:srgbClr val="FFFFFF"/>
                          </a:solidFill>
                        </a:rPr>
                        <a:t>Student Name </a:t>
                      </a:r>
                      <a:endParaRPr lang="en-GB" sz="2600" b="1" cap="none" spc="0">
                        <a:solidFill>
                          <a:srgbClr val="FFFFFF"/>
                        </a:solidFill>
                      </a:endParaRPr>
                    </a:p>
                  </a:txBody>
                  <a:tcPr marL="371542" marR="222925" marT="222925" marB="222925" anchor="ctr">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600" b="1" cap="none" spc="0">
                          <a:solidFill>
                            <a:srgbClr val="FFFFFF"/>
                          </a:solidFill>
                        </a:rPr>
                        <a:t>Student Number</a:t>
                      </a:r>
                    </a:p>
                  </a:txBody>
                  <a:tcPr marL="371542" marR="222925" marT="222925" marB="222925" anchor="ctr">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84521764"/>
                  </a:ext>
                </a:extLst>
              </a:tr>
              <a:tr h="90160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600" cap="none" spc="0">
                          <a:solidFill>
                            <a:schemeClr val="tx1">
                              <a:lumMod val="85000"/>
                              <a:lumOff val="15000"/>
                            </a:schemeClr>
                          </a:solidFill>
                        </a:rPr>
                        <a:t>Mark Otchere </a:t>
                      </a:r>
                      <a:endParaRPr lang="en-GB" sz="2600" cap="none" spc="0">
                        <a:solidFill>
                          <a:schemeClr val="tx1">
                            <a:lumMod val="85000"/>
                            <a:lumOff val="15000"/>
                          </a:schemeClr>
                        </a:solidFill>
                      </a:endParaRPr>
                    </a:p>
                  </a:txBody>
                  <a:tcPr marL="371542" marR="222925" marT="222925" marB="222925">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600" cap="none" spc="0">
                          <a:solidFill>
                            <a:schemeClr val="tx1">
                              <a:lumMod val="85000"/>
                              <a:lumOff val="15000"/>
                            </a:schemeClr>
                          </a:solidFill>
                        </a:rPr>
                        <a:t>2</a:t>
                      </a:r>
                      <a:r>
                        <a:rPr lang="en-GB" sz="2600" cap="none" spc="0">
                          <a:solidFill>
                            <a:schemeClr val="tx1">
                              <a:lumMod val="85000"/>
                              <a:lumOff val="15000"/>
                            </a:schemeClr>
                          </a:solidFill>
                        </a:rPr>
                        <a:t>509113</a:t>
                      </a:r>
                    </a:p>
                  </a:txBody>
                  <a:tcPr marL="371542" marR="222925" marT="222925" marB="222925">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4033877708"/>
                  </a:ext>
                </a:extLst>
              </a:tr>
              <a:tr h="90160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600" cap="none" spc="0">
                          <a:solidFill>
                            <a:schemeClr val="tx1">
                              <a:lumMod val="85000"/>
                              <a:lumOff val="15000"/>
                            </a:schemeClr>
                          </a:solidFill>
                        </a:rPr>
                        <a:t>Lesley Sebastiao </a:t>
                      </a:r>
                      <a:endParaRPr lang="en-GB" sz="2600" cap="none" spc="0">
                        <a:solidFill>
                          <a:schemeClr val="tx1">
                            <a:lumMod val="85000"/>
                            <a:lumOff val="15000"/>
                          </a:schemeClr>
                        </a:solidFill>
                      </a:endParaRPr>
                    </a:p>
                  </a:txBody>
                  <a:tcPr marL="371542" marR="222925" marT="222925" marB="222925">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600" cap="none" spc="0">
                          <a:solidFill>
                            <a:schemeClr val="tx1">
                              <a:lumMod val="85000"/>
                              <a:lumOff val="15000"/>
                            </a:schemeClr>
                          </a:solidFill>
                        </a:rPr>
                        <a:t>2</a:t>
                      </a:r>
                      <a:r>
                        <a:rPr lang="en-GB" sz="2600" cap="none" spc="0">
                          <a:solidFill>
                            <a:schemeClr val="tx1">
                              <a:lumMod val="85000"/>
                              <a:lumOff val="15000"/>
                            </a:schemeClr>
                          </a:solidFill>
                        </a:rPr>
                        <a:t>511885</a:t>
                      </a:r>
                    </a:p>
                  </a:txBody>
                  <a:tcPr marL="371542" marR="222925" marT="222925" marB="222925">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2406836142"/>
                  </a:ext>
                </a:extLst>
              </a:tr>
              <a:tr h="901608">
                <a:tc>
                  <a:txBody>
                    <a:bodyPr/>
                    <a:lstStyle/>
                    <a:p>
                      <a:r>
                        <a:rPr lang="en-US" sz="2600" cap="none" spc="0">
                          <a:solidFill>
                            <a:schemeClr val="tx1">
                              <a:lumMod val="85000"/>
                              <a:lumOff val="15000"/>
                            </a:schemeClr>
                          </a:solidFill>
                        </a:rPr>
                        <a:t>Matez Imad Shahab </a:t>
                      </a:r>
                      <a:endParaRPr lang="en-GB" sz="2600" cap="none" spc="0">
                        <a:solidFill>
                          <a:schemeClr val="tx1">
                            <a:lumMod val="85000"/>
                            <a:lumOff val="15000"/>
                          </a:schemeClr>
                        </a:solidFill>
                      </a:endParaRPr>
                    </a:p>
                  </a:txBody>
                  <a:tcPr marL="371542" marR="222925" marT="222925" marB="222925">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r>
                        <a:rPr lang="en-US" sz="2600" cap="none" spc="0">
                          <a:solidFill>
                            <a:schemeClr val="tx1">
                              <a:lumMod val="85000"/>
                              <a:lumOff val="15000"/>
                            </a:schemeClr>
                          </a:solidFill>
                        </a:rPr>
                        <a:t>2417642</a:t>
                      </a:r>
                      <a:endParaRPr lang="en-GB" sz="2600" cap="none" spc="0">
                        <a:solidFill>
                          <a:schemeClr val="tx1">
                            <a:lumMod val="85000"/>
                            <a:lumOff val="15000"/>
                          </a:schemeClr>
                        </a:solidFill>
                      </a:endParaRPr>
                    </a:p>
                  </a:txBody>
                  <a:tcPr marL="371542" marR="222925" marT="222925" marB="222925">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1800855415"/>
                  </a:ext>
                </a:extLst>
              </a:tr>
              <a:tr h="901608">
                <a:tc>
                  <a:txBody>
                    <a:bodyPr/>
                    <a:lstStyle/>
                    <a:p>
                      <a:r>
                        <a:rPr lang="en-US" sz="2600" cap="none" spc="0" dirty="0" err="1">
                          <a:solidFill>
                            <a:schemeClr val="tx1">
                              <a:lumMod val="85000"/>
                              <a:lumOff val="15000"/>
                            </a:schemeClr>
                          </a:solidFill>
                        </a:rPr>
                        <a:t>Mil’cah</a:t>
                      </a:r>
                      <a:r>
                        <a:rPr lang="en-US" sz="2600" cap="none" spc="0" dirty="0">
                          <a:solidFill>
                            <a:schemeClr val="tx1">
                              <a:lumMod val="85000"/>
                              <a:lumOff val="15000"/>
                            </a:schemeClr>
                          </a:solidFill>
                        </a:rPr>
                        <a:t> Kanu</a:t>
                      </a:r>
                      <a:endParaRPr lang="en-GB" sz="2600" cap="none" spc="0" dirty="0">
                        <a:solidFill>
                          <a:schemeClr val="tx1">
                            <a:lumMod val="85000"/>
                            <a:lumOff val="15000"/>
                          </a:schemeClr>
                        </a:solidFill>
                      </a:endParaRPr>
                    </a:p>
                  </a:txBody>
                  <a:tcPr marL="371542" marR="222925" marT="222925" marB="222925">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r>
                        <a:rPr lang="en-US" sz="2600" cap="none" spc="0" dirty="0">
                          <a:solidFill>
                            <a:schemeClr val="tx1">
                              <a:lumMod val="85000"/>
                              <a:lumOff val="15000"/>
                            </a:schemeClr>
                          </a:solidFill>
                        </a:rPr>
                        <a:t>2442519</a:t>
                      </a:r>
                      <a:endParaRPr lang="en-GB" sz="2600" cap="none" spc="0" dirty="0">
                        <a:solidFill>
                          <a:schemeClr val="tx1">
                            <a:lumMod val="85000"/>
                            <a:lumOff val="15000"/>
                          </a:schemeClr>
                        </a:solidFill>
                      </a:endParaRPr>
                    </a:p>
                  </a:txBody>
                  <a:tcPr marL="371542" marR="222925" marT="222925" marB="222925">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2712502626"/>
                  </a:ext>
                </a:extLst>
              </a:tr>
              <a:tr h="901608">
                <a:tc>
                  <a:txBody>
                    <a:bodyPr/>
                    <a:lstStyle/>
                    <a:p>
                      <a:r>
                        <a:rPr lang="en-US" sz="2600" cap="none" spc="0" dirty="0">
                          <a:solidFill>
                            <a:schemeClr val="tx1">
                              <a:lumMod val="85000"/>
                              <a:lumOff val="15000"/>
                            </a:schemeClr>
                          </a:solidFill>
                        </a:rPr>
                        <a:t>Katya Baiden </a:t>
                      </a:r>
                      <a:endParaRPr lang="en-GB" sz="2600" cap="none" spc="0" dirty="0">
                        <a:solidFill>
                          <a:schemeClr val="tx1">
                            <a:lumMod val="85000"/>
                            <a:lumOff val="15000"/>
                          </a:schemeClr>
                        </a:solidFill>
                      </a:endParaRPr>
                    </a:p>
                  </a:txBody>
                  <a:tcPr marL="371542" marR="222925" marT="222925" marB="222925">
                    <a:lnL w="38100" cap="flat" cmpd="sng" algn="ctr">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r>
                        <a:rPr lang="en-US" sz="2600" cap="none" spc="0" dirty="0">
                          <a:solidFill>
                            <a:schemeClr val="tx1">
                              <a:lumMod val="85000"/>
                              <a:lumOff val="15000"/>
                            </a:schemeClr>
                          </a:solidFill>
                        </a:rPr>
                        <a:t>2508026</a:t>
                      </a:r>
                      <a:endParaRPr lang="en-GB" sz="2600" cap="none" spc="0" dirty="0">
                        <a:solidFill>
                          <a:schemeClr val="tx1">
                            <a:lumMod val="85000"/>
                            <a:lumOff val="15000"/>
                          </a:schemeClr>
                        </a:solidFill>
                      </a:endParaRPr>
                    </a:p>
                  </a:txBody>
                  <a:tcPr marL="371542" marR="222925" marT="222925" marB="222925">
                    <a:lnL w="38100" cap="flat" cmpd="sng" algn="ctr">
                      <a:solidFill>
                        <a:srgbClr val="FFFFFF"/>
                      </a:solidFill>
                      <a:prstDash val="solid"/>
                    </a:lnL>
                    <a:lnR w="38100" cap="flat" cmpd="sng" algn="ctr">
                      <a:noFill/>
                      <a:prstDash val="solid"/>
                    </a:lnR>
                    <a:lnT w="38100" cap="flat" cmpd="sng" algn="ctr">
                      <a:solidFill>
                        <a:srgbClr val="FFFFFF"/>
                      </a:solidFill>
                      <a:prstDash val="solid"/>
                    </a:lnT>
                    <a:lnB w="12700" cmpd="sng">
                      <a:noFill/>
                      <a:prstDash val="solid"/>
                    </a:lnB>
                    <a:solidFill>
                      <a:srgbClr val="878E8B">
                        <a:alpha val="14902"/>
                      </a:srgbClr>
                    </a:solidFill>
                  </a:tcPr>
                </a:tc>
                <a:extLst>
                  <a:ext uri="{0D108BD9-81ED-4DB2-BD59-A6C34878D82A}">
                    <a16:rowId xmlns:a16="http://schemas.microsoft.com/office/drawing/2014/main" val="1922738889"/>
                  </a:ext>
                </a:extLst>
              </a:tr>
            </a:tbl>
          </a:graphicData>
        </a:graphic>
      </p:graphicFrame>
      <p:sp>
        <p:nvSpPr>
          <p:cNvPr id="4" name="Footer Placeholder 3">
            <a:extLst>
              <a:ext uri="{FF2B5EF4-FFF2-40B4-BE49-F238E27FC236}">
                <a16:creationId xmlns:a16="http://schemas.microsoft.com/office/drawing/2014/main" id="{B797139A-C4A5-2D1B-1F38-3FABEDFB5864}"/>
              </a:ext>
            </a:extLst>
          </p:cNvPr>
          <p:cNvSpPr>
            <a:spLocks noGrp="1"/>
          </p:cNvSpPr>
          <p:nvPr>
            <p:ph type="ftr" sz="quarter" idx="11"/>
          </p:nvPr>
        </p:nvSpPr>
        <p:spPr/>
        <p:txBody>
          <a:bodyPr vert="horz" lIns="91440" tIns="45720" rIns="91440" bIns="45720" rtlCol="0" anchor="ctr">
            <a:normAutofit/>
          </a:bodyPr>
          <a:lstStyle/>
          <a:p>
            <a:pPr defTabSz="914400"/>
            <a:endParaRPr lang="en-US" sz="1200" kern="1200">
              <a:solidFill>
                <a:schemeClr val="tx1">
                  <a:tint val="75000"/>
                </a:schemeClr>
              </a:solidFill>
              <a:latin typeface="+mn-lt"/>
              <a:ea typeface="+mn-ea"/>
              <a:cs typeface="+mn-cs"/>
            </a:endParaRPr>
          </a:p>
        </p:txBody>
      </p:sp>
      <p:pic>
        <p:nvPicPr>
          <p:cNvPr id="10244" name="Picture 4" descr="Chickenpox in a child">
            <a:extLst>
              <a:ext uri="{FF2B5EF4-FFF2-40B4-BE49-F238E27FC236}">
                <a16:creationId xmlns:a16="http://schemas.microsoft.com/office/drawing/2014/main" id="{394255C9-C640-F312-EBBD-0087C7AD6D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705" y="0"/>
            <a:ext cx="4556591" cy="2632395"/>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Chickenpox in a child">
            <a:extLst>
              <a:ext uri="{FF2B5EF4-FFF2-40B4-BE49-F238E27FC236}">
                <a16:creationId xmlns:a16="http://schemas.microsoft.com/office/drawing/2014/main" id="{0009CF41-2534-2E5B-7371-F0DF2737D6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71" y="3762700"/>
            <a:ext cx="4556591" cy="30436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05682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F2F22-8479-9048-0DB1-2154D2AA1878}"/>
              </a:ext>
            </a:extLst>
          </p:cNvPr>
          <p:cNvSpPr>
            <a:spLocks noGrp="1"/>
          </p:cNvSpPr>
          <p:nvPr>
            <p:ph type="title"/>
          </p:nvPr>
        </p:nvSpPr>
        <p:spPr>
          <a:xfrm>
            <a:off x="466722" y="586855"/>
            <a:ext cx="3201366" cy="3387497"/>
          </a:xfrm>
        </p:spPr>
        <p:txBody>
          <a:bodyPr anchor="b">
            <a:normAutofit/>
          </a:bodyPr>
          <a:lstStyle/>
          <a:p>
            <a:pPr algn="r"/>
            <a:r>
              <a:rPr lang="en-US" sz="3400" dirty="0">
                <a:solidFill>
                  <a:srgbClr val="FFFFFF"/>
                </a:solidFill>
              </a:rPr>
              <a:t>What are the main approaches and strategies that could be used to measure an infectious disease outbreak? </a:t>
            </a:r>
            <a:endParaRPr lang="en-GB" sz="3400" dirty="0">
              <a:solidFill>
                <a:srgbClr val="FFFFFF"/>
              </a:solidFill>
            </a:endParaRPr>
          </a:p>
        </p:txBody>
      </p:sp>
      <p:sp>
        <p:nvSpPr>
          <p:cNvPr id="3" name="Content Placeholder 2">
            <a:extLst>
              <a:ext uri="{FF2B5EF4-FFF2-40B4-BE49-F238E27FC236}">
                <a16:creationId xmlns:a16="http://schemas.microsoft.com/office/drawing/2014/main" id="{8C9AA6FA-733B-AB61-548C-EAF121CEE270}"/>
              </a:ext>
            </a:extLst>
          </p:cNvPr>
          <p:cNvSpPr>
            <a:spLocks noGrp="1"/>
          </p:cNvSpPr>
          <p:nvPr>
            <p:ph idx="1"/>
          </p:nvPr>
        </p:nvSpPr>
        <p:spPr>
          <a:xfrm>
            <a:off x="4285038" y="2910681"/>
            <a:ext cx="6555347" cy="3653089"/>
          </a:xfrm>
        </p:spPr>
        <p:txBody>
          <a:bodyPr anchor="ctr">
            <a:normAutofit/>
          </a:bodyPr>
          <a:lstStyle/>
          <a:p>
            <a:pPr marL="0" indent="0">
              <a:buNone/>
            </a:pPr>
            <a:r>
              <a:rPr lang="en-US" sz="2000" dirty="0"/>
              <a:t>The main approach and strategy used to measure any infectious disease outbreak in a certain geographical area or any population area and a certain community is done by Epidemiology. Epidemiology is the study of science and art dealing with the spread and control of diseases and other factors relating to the health of the populations and other groups, in nature, cause, and its frequency and distribution of disease, disability, and death in human populations, in other words, Epidemiology is the method used to find the causes of health outcomes and the diseases in population. </a:t>
            </a:r>
            <a:endParaRPr lang="en-GB" sz="2000" dirty="0"/>
          </a:p>
        </p:txBody>
      </p:sp>
      <p:sp>
        <p:nvSpPr>
          <p:cNvPr id="4" name="Footer Placeholder 3">
            <a:extLst>
              <a:ext uri="{FF2B5EF4-FFF2-40B4-BE49-F238E27FC236}">
                <a16:creationId xmlns:a16="http://schemas.microsoft.com/office/drawing/2014/main" id="{BD7334E0-3D0D-723B-FB57-CB0EEA2487C8}"/>
              </a:ext>
            </a:extLst>
          </p:cNvPr>
          <p:cNvSpPr>
            <a:spLocks noGrp="1"/>
          </p:cNvSpPr>
          <p:nvPr>
            <p:ph type="ftr" sz="quarter" idx="11"/>
          </p:nvPr>
        </p:nvSpPr>
        <p:spPr>
          <a:xfrm rot="5400000">
            <a:off x="-1828800" y="1984248"/>
            <a:ext cx="4114800" cy="365125"/>
          </a:xfrm>
        </p:spPr>
        <p:txBody>
          <a:bodyPr>
            <a:normAutofit/>
          </a:bodyPr>
          <a:lstStyle/>
          <a:p>
            <a:pPr algn="l"/>
            <a:endParaRPr lang="en-GB" sz="1100">
              <a:solidFill>
                <a:srgbClr val="FFFFFF"/>
              </a:solidFill>
            </a:endParaRPr>
          </a:p>
        </p:txBody>
      </p:sp>
      <p:sp>
        <p:nvSpPr>
          <p:cNvPr id="6" name="TextBox 5">
            <a:extLst>
              <a:ext uri="{FF2B5EF4-FFF2-40B4-BE49-F238E27FC236}">
                <a16:creationId xmlns:a16="http://schemas.microsoft.com/office/drawing/2014/main" id="{3E5F1C3B-E487-4F14-F050-E583E2240B63}"/>
              </a:ext>
            </a:extLst>
          </p:cNvPr>
          <p:cNvSpPr txBox="1"/>
          <p:nvPr/>
        </p:nvSpPr>
        <p:spPr>
          <a:xfrm>
            <a:off x="888906" y="5461925"/>
            <a:ext cx="2507226" cy="646331"/>
          </a:xfrm>
          <a:prstGeom prst="rect">
            <a:avLst/>
          </a:prstGeom>
          <a:noFill/>
        </p:spPr>
        <p:txBody>
          <a:bodyPr wrap="square" rtlCol="0">
            <a:spAutoFit/>
          </a:bodyPr>
          <a:lstStyle/>
          <a:p>
            <a:pPr defTabSz="914400">
              <a:defRPr/>
            </a:pPr>
            <a:r>
              <a:rPr lang="en-US" dirty="0"/>
              <a:t>Mark Otchere </a:t>
            </a:r>
          </a:p>
          <a:p>
            <a:pPr defTabSz="914400">
              <a:defRPr/>
            </a:pPr>
            <a:r>
              <a:rPr lang="en-US" dirty="0"/>
              <a:t>2</a:t>
            </a:r>
            <a:r>
              <a:rPr lang="en-GB" dirty="0"/>
              <a:t>509113</a:t>
            </a:r>
          </a:p>
        </p:txBody>
      </p:sp>
      <p:pic>
        <p:nvPicPr>
          <p:cNvPr id="5124" name="Picture 4" descr="Chicken pox: Why we vaccinate">
            <a:extLst>
              <a:ext uri="{FF2B5EF4-FFF2-40B4-BE49-F238E27FC236}">
                <a16:creationId xmlns:a16="http://schemas.microsoft.com/office/drawing/2014/main" id="{EBB2BBF8-F14C-7642-DE48-1F08B8E20A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2952" y="-9728"/>
            <a:ext cx="2269263" cy="2558374"/>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Severe chickenpox in a child">
            <a:extLst>
              <a:ext uri="{FF2B5EF4-FFF2-40B4-BE49-F238E27FC236}">
                <a16:creationId xmlns:a16="http://schemas.microsoft.com/office/drawing/2014/main" id="{057BEAE2-8B45-B5DD-1EDC-7ABF8B1050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4583" y="-300"/>
            <a:ext cx="3112261" cy="31150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6266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83091DD4-C0BE-FAD0-568A-322C1C93BE43}"/>
              </a:ext>
            </a:extLst>
          </p:cNvPr>
          <p:cNvPicPr>
            <a:picLocks noChangeAspect="1" noChangeArrowheads="1"/>
          </p:cNvPicPr>
          <p:nvPr/>
        </p:nvPicPr>
        <p:blipFill>
          <a:blip r:embed="rId2">
            <a:alphaModFix amt="40000"/>
            <a:extLst>
              <a:ext uri="{28A0092B-C50C-407E-A947-70E740481C1C}">
                <a14:useLocalDpi xmlns:a14="http://schemas.microsoft.com/office/drawing/2010/main" val="0"/>
              </a:ext>
            </a:extLst>
          </a:blip>
          <a:srcRect l="3303" r="35703" b="-1"/>
          <a:stretch>
            <a:fillRect/>
          </a:stretch>
        </p:blipFill>
        <p:spPr bwMode="auto">
          <a:xfrm>
            <a:off x="20" y="10"/>
            <a:ext cx="8377229" cy="685799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7F70667-8C3F-9C90-C0F0-A173473DFC87}"/>
              </a:ext>
            </a:extLst>
          </p:cNvPr>
          <p:cNvSpPr>
            <a:spLocks noGrp="1"/>
          </p:cNvSpPr>
          <p:nvPr>
            <p:ph type="title"/>
          </p:nvPr>
        </p:nvSpPr>
        <p:spPr>
          <a:xfrm>
            <a:off x="838201" y="365125"/>
            <a:ext cx="5251316" cy="1627636"/>
          </a:xfrm>
        </p:spPr>
        <p:txBody>
          <a:bodyPr>
            <a:normAutofit/>
          </a:bodyPr>
          <a:lstStyle/>
          <a:p>
            <a:r>
              <a:rPr lang="en-GB">
                <a:solidFill>
                  <a:srgbClr val="FFFFFF"/>
                </a:solidFill>
              </a:rPr>
              <a:t>How outbreaks are measured</a:t>
            </a:r>
          </a:p>
        </p:txBody>
      </p:sp>
      <p:sp>
        <p:nvSpPr>
          <p:cNvPr id="3" name="Content Placeholder 2">
            <a:extLst>
              <a:ext uri="{FF2B5EF4-FFF2-40B4-BE49-F238E27FC236}">
                <a16:creationId xmlns:a16="http://schemas.microsoft.com/office/drawing/2014/main" id="{8351D188-097F-B463-048A-F5FD9FC707E7}"/>
              </a:ext>
            </a:extLst>
          </p:cNvPr>
          <p:cNvSpPr>
            <a:spLocks noGrp="1"/>
          </p:cNvSpPr>
          <p:nvPr>
            <p:ph idx="1"/>
          </p:nvPr>
        </p:nvSpPr>
        <p:spPr>
          <a:xfrm>
            <a:off x="838200" y="2219785"/>
            <a:ext cx="4619621" cy="3957178"/>
          </a:xfrm>
        </p:spPr>
        <p:txBody>
          <a:bodyPr vert="horz" lIns="91440" tIns="45720" rIns="91440" bIns="45720" rtlCol="0" anchor="t">
            <a:normAutofit/>
          </a:bodyPr>
          <a:lstStyle/>
          <a:p>
            <a:pPr marL="0" indent="0" fontAlgn="base">
              <a:buNone/>
            </a:pPr>
            <a:r>
              <a:rPr lang="en-GB" sz="2000"/>
              <a:t>Incidence refers to the number of new cases of a disease that develop in a given period of time or the number of new cases of a particular disease within a population in a given time period. The number of new cases over a period, divided by the population at risk, for example, new chicken pox cases in Year 1 over a week. Prevalence is a statistical concept referring to the number of new cases of a disease that are present in a particular population at a given period of time. </a:t>
            </a:r>
          </a:p>
          <a:p>
            <a:endParaRPr lang="en-GB" sz="2000"/>
          </a:p>
        </p:txBody>
      </p:sp>
      <p:pic>
        <p:nvPicPr>
          <p:cNvPr id="6" name="Picture 5" descr="Colorful pills stacked to make a bar graph">
            <a:extLst>
              <a:ext uri="{FF2B5EF4-FFF2-40B4-BE49-F238E27FC236}">
                <a16:creationId xmlns:a16="http://schemas.microsoft.com/office/drawing/2014/main" id="{B1E1FBC8-0FCD-F83B-BDEC-AFD66C1A22A7}"/>
              </a:ext>
            </a:extLst>
          </p:cNvPr>
          <p:cNvPicPr>
            <a:picLocks noChangeAspect="1"/>
          </p:cNvPicPr>
          <p:nvPr/>
        </p:nvPicPr>
        <p:blipFill>
          <a:blip r:embed="rId3"/>
          <a:srcRect l="29650" r="10574" b="-1"/>
          <a:stretch>
            <a:fillRect/>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3241934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Codes on papers">
            <a:extLst>
              <a:ext uri="{FF2B5EF4-FFF2-40B4-BE49-F238E27FC236}">
                <a16:creationId xmlns:a16="http://schemas.microsoft.com/office/drawing/2014/main" id="{C7BC32E7-4EDD-BB98-F7BF-2F5541307510}"/>
              </a:ext>
            </a:extLst>
          </p:cNvPr>
          <p:cNvPicPr>
            <a:picLocks noChangeAspect="1"/>
          </p:cNvPicPr>
          <p:nvPr/>
        </p:nvPicPr>
        <p:blipFill>
          <a:blip r:embed="rId2">
            <a:alphaModFix amt="40000"/>
          </a:blip>
          <a:srcRect l="9850" r="7901" b="-1"/>
          <a:stretch>
            <a:fillRect/>
          </a:stretch>
        </p:blipFill>
        <p:spPr>
          <a:xfrm>
            <a:off x="20" y="10"/>
            <a:ext cx="8450297" cy="6857990"/>
          </a:xfrm>
          <a:prstGeom prst="rect">
            <a:avLst/>
          </a:prstGeom>
        </p:spPr>
      </p:pic>
      <p:sp>
        <p:nvSpPr>
          <p:cNvPr id="3" name="Content Placeholder 2">
            <a:extLst>
              <a:ext uri="{FF2B5EF4-FFF2-40B4-BE49-F238E27FC236}">
                <a16:creationId xmlns:a16="http://schemas.microsoft.com/office/drawing/2014/main" id="{4CCDC811-4406-F05A-2D41-375854E4F2DC}"/>
              </a:ext>
            </a:extLst>
          </p:cNvPr>
          <p:cNvSpPr>
            <a:spLocks noGrp="1"/>
          </p:cNvSpPr>
          <p:nvPr>
            <p:ph idx="1"/>
          </p:nvPr>
        </p:nvSpPr>
        <p:spPr>
          <a:xfrm>
            <a:off x="838200" y="2219785"/>
            <a:ext cx="4619621" cy="3957178"/>
          </a:xfrm>
        </p:spPr>
        <p:txBody>
          <a:bodyPr vert="horz" lIns="91440" tIns="45720" rIns="91440" bIns="45720" rtlCol="0" anchor="t">
            <a:normAutofit/>
          </a:bodyPr>
          <a:lstStyle/>
          <a:p>
            <a:pPr marL="0" indent="0" fontAlgn="base">
              <a:buNone/>
            </a:pPr>
            <a:r>
              <a:rPr lang="en-GB" sz="2000"/>
              <a:t>Prevalence is all existing cases at a point in time or period, divided by the population, for example, how many pupils in the class currently have chicken pox. We shall look at the attack rate, which is a special type of incidence used in outbreaks, calculated as number of new cases among people at risk in the outbreak period, for example, cases in the class divided by all pupils</a:t>
            </a:r>
            <a:r>
              <a:rPr lang="en-GB" sz="2000">
                <a:solidFill>
                  <a:srgbClr val="FFFFFF"/>
                </a:solidFill>
              </a:rPr>
              <a:t> </a:t>
            </a:r>
            <a:r>
              <a:rPr lang="en-GB" sz="2000"/>
              <a:t>in the class</a:t>
            </a:r>
            <a:r>
              <a:rPr lang="en-GB" sz="2000">
                <a:solidFill>
                  <a:srgbClr val="FFFFFF"/>
                </a:solidFill>
              </a:rPr>
              <a:t>. </a:t>
            </a:r>
          </a:p>
          <a:p>
            <a:pPr marL="0" indent="0">
              <a:buNone/>
            </a:pPr>
            <a:endParaRPr lang="en-GB" sz="2000">
              <a:solidFill>
                <a:srgbClr val="FFFFFF"/>
              </a:solidFill>
            </a:endParaRPr>
          </a:p>
        </p:txBody>
      </p:sp>
      <p:pic>
        <p:nvPicPr>
          <p:cNvPr id="4098" name="Picture 2">
            <a:extLst>
              <a:ext uri="{FF2B5EF4-FFF2-40B4-BE49-F238E27FC236}">
                <a16:creationId xmlns:a16="http://schemas.microsoft.com/office/drawing/2014/main" id="{A2071659-C2CF-F90B-8A1E-61CE6A1FB4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3858" r="18539" b="-1"/>
          <a:stretch>
            <a:fillRect/>
          </a:stretch>
        </p:blipFill>
        <p:spPr bwMode="auto">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5354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93288D-5347-5B75-64AF-2CCCA80A6856}"/>
              </a:ext>
            </a:extLst>
          </p:cNvPr>
          <p:cNvSpPr>
            <a:spLocks noGrp="1"/>
          </p:cNvSpPr>
          <p:nvPr>
            <p:ph idx="1"/>
          </p:nvPr>
        </p:nvSpPr>
        <p:spPr>
          <a:xfrm>
            <a:off x="300942" y="1076447"/>
            <a:ext cx="4600326" cy="5100516"/>
          </a:xfrm>
        </p:spPr>
        <p:txBody>
          <a:bodyPr>
            <a:normAutofit/>
          </a:bodyPr>
          <a:lstStyle/>
          <a:p>
            <a:pPr marL="0" indent="0" fontAlgn="base">
              <a:buNone/>
            </a:pPr>
            <a:r>
              <a:rPr lang="en-GB" sz="1800" dirty="0"/>
              <a:t>The Mortality rate [ death rate] is how often death occurs in a defined population during a specified interval of time. It is one of the most critical indicators used in public health to assess the health status of a community or country. Mortality rate = number of deaths in a time over the size of the population. For example, deaths per 1,000 people per year.  There are many specific mortality rates, such as infant mortality rate, maternal mortality rate, or cause – specific death rate, for example, death from a particular disease. </a:t>
            </a:r>
          </a:p>
          <a:p>
            <a:pPr marL="0" indent="0">
              <a:buNone/>
            </a:pPr>
            <a:endParaRPr lang="en-GB" sz="1700" dirty="0"/>
          </a:p>
        </p:txBody>
      </p:sp>
      <p:sp>
        <p:nvSpPr>
          <p:cNvPr id="4" name="Footer Placeholder 3">
            <a:extLst>
              <a:ext uri="{FF2B5EF4-FFF2-40B4-BE49-F238E27FC236}">
                <a16:creationId xmlns:a16="http://schemas.microsoft.com/office/drawing/2014/main" id="{A6EB92A4-B0FF-0533-8FC7-8CFB7DAF3532}"/>
              </a:ext>
            </a:extLst>
          </p:cNvPr>
          <p:cNvSpPr>
            <a:spLocks noGrp="1"/>
          </p:cNvSpPr>
          <p:nvPr>
            <p:ph type="ftr" sz="quarter" idx="11"/>
          </p:nvPr>
        </p:nvSpPr>
        <p:spPr>
          <a:xfrm>
            <a:off x="6516985" y="6356350"/>
            <a:ext cx="4114800" cy="365125"/>
          </a:xfrm>
        </p:spPr>
        <p:txBody>
          <a:bodyPr>
            <a:normAutofit/>
          </a:bodyPr>
          <a:lstStyle/>
          <a:p>
            <a:pPr algn="l"/>
            <a:endParaRPr lang="en-GB">
              <a:solidFill>
                <a:srgbClr val="FFFFFF"/>
              </a:solidFill>
            </a:endParaRPr>
          </a:p>
        </p:txBody>
      </p:sp>
      <p:pic>
        <p:nvPicPr>
          <p:cNvPr id="11266" name="Picture 2" descr="Chickenpox in a child">
            <a:extLst>
              <a:ext uri="{FF2B5EF4-FFF2-40B4-BE49-F238E27FC236}">
                <a16:creationId xmlns:a16="http://schemas.microsoft.com/office/drawing/2014/main" id="{D9FF992D-C719-CDEF-728E-725EA68756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135" r="2" b="21975"/>
          <a:stretch>
            <a:fillRect/>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9193D71F-9B9F-B48A-24AC-16DF33F99DA9}"/>
              </a:ext>
            </a:extLst>
          </p:cNvPr>
          <p:cNvPicPr>
            <a:picLocks noChangeAspect="1"/>
          </p:cNvPicPr>
          <p:nvPr/>
        </p:nvPicPr>
        <p:blipFill>
          <a:blip r:embed="rId3"/>
          <a:srcRect t="12346" b="14970"/>
          <a:stretch>
            <a:fillRect/>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1838962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70" name="Picture 2" descr="Chicken pox: Why we vaccinate">
            <a:extLst>
              <a:ext uri="{FF2B5EF4-FFF2-40B4-BE49-F238E27FC236}">
                <a16:creationId xmlns:a16="http://schemas.microsoft.com/office/drawing/2014/main" id="{4E38E72F-8B5E-6869-8B68-594FA7BCD1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9119" r="-2" b="4395"/>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35" name="Content Placeholder 2">
            <a:extLst>
              <a:ext uri="{FF2B5EF4-FFF2-40B4-BE49-F238E27FC236}">
                <a16:creationId xmlns:a16="http://schemas.microsoft.com/office/drawing/2014/main" id="{386B6E14-51E6-415C-6FF8-47AF9B1C3332}"/>
              </a:ext>
            </a:extLst>
          </p:cNvPr>
          <p:cNvGraphicFramePr>
            <a:graphicFrameLocks noGrp="1"/>
          </p:cNvGraphicFramePr>
          <p:nvPr>
            <p:ph idx="1"/>
            <p:extLst>
              <p:ext uri="{D42A27DB-BD31-4B8C-83A1-F6EECF244321}">
                <p14:modId xmlns:p14="http://schemas.microsoft.com/office/powerpoint/2010/main" val="1183100499"/>
              </p:ext>
            </p:extLst>
          </p:nvPr>
        </p:nvGraphicFramePr>
        <p:xfrm>
          <a:off x="502534" y="469773"/>
          <a:ext cx="4619621" cy="46578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a:extLst>
              <a:ext uri="{FF2B5EF4-FFF2-40B4-BE49-F238E27FC236}">
                <a16:creationId xmlns:a16="http://schemas.microsoft.com/office/drawing/2014/main" id="{7A5E0805-7A78-107D-EA5D-FEF93BA22332}"/>
              </a:ext>
            </a:extLst>
          </p:cNvPr>
          <p:cNvSpPr>
            <a:spLocks noGrp="1"/>
          </p:cNvSpPr>
          <p:nvPr>
            <p:ph type="ftr" sz="quarter" idx="11"/>
          </p:nvPr>
        </p:nvSpPr>
        <p:spPr>
          <a:xfrm>
            <a:off x="3505200" y="6356350"/>
            <a:ext cx="3429000" cy="365125"/>
          </a:xfrm>
        </p:spPr>
        <p:txBody>
          <a:bodyPr>
            <a:normAutofit/>
          </a:bodyPr>
          <a:lstStyle/>
          <a:p>
            <a:pPr algn="l"/>
            <a:endParaRPr lang="en-GB"/>
          </a:p>
        </p:txBody>
      </p:sp>
    </p:spTree>
    <p:extLst>
      <p:ext uri="{BB962C8B-B14F-4D97-AF65-F5344CB8AC3E}">
        <p14:creationId xmlns:p14="http://schemas.microsoft.com/office/powerpoint/2010/main" val="31672583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1437A-736A-A1A8-D877-0178C2C83C4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BCF7220-CDEB-5785-9F1D-30C9887BC5E0}"/>
              </a:ext>
            </a:extLst>
          </p:cNvPr>
          <p:cNvSpPr>
            <a:spLocks noGrp="1"/>
          </p:cNvSpPr>
          <p:nvPr>
            <p:ph idx="1"/>
          </p:nvPr>
        </p:nvSpPr>
        <p:spPr/>
        <p:txBody>
          <a:bodyPr>
            <a:normAutofit/>
          </a:bodyPr>
          <a:lstStyle/>
          <a:p>
            <a:pPr fontAlgn="base"/>
            <a:r>
              <a:rPr lang="en-GB" sz="2200" i="1" dirty="0">
                <a:latin typeface="Arial" panose="020B0604020202020204" pitchFamily="34" charset="0"/>
                <a:cs typeface="Arial" panose="020B0604020202020204" pitchFamily="34" charset="0"/>
              </a:rPr>
              <a:t>Vaccine update: Issue 365, November 2025 (no date) GOV.UK. Available at: </a:t>
            </a:r>
            <a:r>
              <a:rPr lang="en-GB" sz="2200" i="1" dirty="0">
                <a:latin typeface="Arial" panose="020B0604020202020204" pitchFamily="34" charset="0"/>
                <a:cs typeface="Arial" panose="020B0604020202020204" pitchFamily="34" charset="0"/>
                <a:hlinkClick r:id="rId2" tooltip="https://www.gov.uk/government/publications/vaccine-update-issue-365-november-2025/vaccine-update-issue-365-november-2025"/>
              </a:rPr>
              <a:t>https://www.gov.uk/government/publications/vaccine-update-issue-365-november-2025/vaccine-update-issue-365-november-2025</a:t>
            </a:r>
            <a:r>
              <a:rPr lang="en-GB" sz="2200" i="1" dirty="0">
                <a:latin typeface="Arial" panose="020B0604020202020204" pitchFamily="34" charset="0"/>
                <a:cs typeface="Arial" panose="020B0604020202020204" pitchFamily="34" charset="0"/>
              </a:rPr>
              <a:t> (Accessed: 06 March 2026).</a:t>
            </a:r>
          </a:p>
          <a:p>
            <a:pPr fontAlgn="base"/>
            <a:r>
              <a:rPr lang="en-GB" sz="2200" i="1" dirty="0">
                <a:latin typeface="Arial" panose="020B0604020202020204" pitchFamily="34" charset="0"/>
                <a:cs typeface="Arial" panose="020B0604020202020204" pitchFamily="34" charset="0"/>
              </a:rPr>
              <a:t>Shah, H.A. et al. (2024) Global prevalence of varicella-associated complications: A systematic review and meta-analysis, Infectious diseases and therapy. Available at: </a:t>
            </a:r>
            <a:r>
              <a:rPr lang="en-GB" sz="2200" i="1" dirty="0">
                <a:latin typeface="Arial" panose="020B0604020202020204" pitchFamily="34" charset="0"/>
                <a:cs typeface="Arial" panose="020B0604020202020204" pitchFamily="34" charset="0"/>
                <a:hlinkClick r:id="rId3" tooltip="https://pmc.ncbi.nlm.nih.gov/articles/PMC10828225/"/>
              </a:rPr>
              <a:t>https://pmc.ncbi.nlm.nih.gov/articles/PMC10828225/</a:t>
            </a:r>
            <a:r>
              <a:rPr lang="en-GB" sz="2200" i="1" dirty="0">
                <a:latin typeface="Arial" panose="020B0604020202020204" pitchFamily="34" charset="0"/>
                <a:cs typeface="Arial" panose="020B0604020202020204" pitchFamily="34" charset="0"/>
              </a:rPr>
              <a:t> (Accessed: 06 March 2026).</a:t>
            </a:r>
          </a:p>
          <a:p>
            <a:pPr fontAlgn="base"/>
            <a:r>
              <a:rPr lang="en-GB" sz="2200" i="1" dirty="0">
                <a:latin typeface="Arial" panose="020B0604020202020204" pitchFamily="34" charset="0"/>
                <a:cs typeface="Arial" panose="020B0604020202020204" pitchFamily="34" charset="0"/>
              </a:rPr>
              <a:t>Vaccine update: Issue 365, November 2025 (no date) GOV.UK. Available at: </a:t>
            </a:r>
            <a:r>
              <a:rPr lang="en-GB" sz="2200" i="1" dirty="0">
                <a:latin typeface="Arial" panose="020B0604020202020204" pitchFamily="34" charset="0"/>
                <a:cs typeface="Arial" panose="020B0604020202020204" pitchFamily="34" charset="0"/>
                <a:hlinkClick r:id="rId2" tooltip="https://www.gov.uk/government/publications/vaccine-update-issue-365-november-2025/vaccine-update-issue-365-november-2025"/>
              </a:rPr>
              <a:t>https://www.gov.uk/government/publications/vaccine-update-issue-365-november-2025/vaccine-update-issue-365-november-2025</a:t>
            </a:r>
            <a:r>
              <a:rPr lang="en-GB" sz="2200" i="1" dirty="0">
                <a:latin typeface="Arial" panose="020B0604020202020204" pitchFamily="34" charset="0"/>
                <a:cs typeface="Arial" panose="020B0604020202020204" pitchFamily="34" charset="0"/>
              </a:rPr>
              <a:t> (Accessed: 06 March 2026).</a:t>
            </a:r>
          </a:p>
          <a:p>
            <a:pPr marL="0" indent="0">
              <a:buNone/>
            </a:pPr>
            <a:endParaRPr lang="en-GB" dirty="0"/>
          </a:p>
        </p:txBody>
      </p:sp>
      <p:sp>
        <p:nvSpPr>
          <p:cNvPr id="4" name="Footer Placeholder 3">
            <a:extLst>
              <a:ext uri="{FF2B5EF4-FFF2-40B4-BE49-F238E27FC236}">
                <a16:creationId xmlns:a16="http://schemas.microsoft.com/office/drawing/2014/main" id="{7A86D932-5E96-00B3-6A47-E1616A841F5F}"/>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456020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7D81C-8D04-D6E6-6CEF-02A08DDB8357}"/>
              </a:ext>
            </a:extLst>
          </p:cNvPr>
          <p:cNvSpPr>
            <a:spLocks noGrp="1"/>
          </p:cNvSpPr>
          <p:nvPr>
            <p:ph type="title"/>
          </p:nvPr>
        </p:nvSpPr>
        <p:spPr>
          <a:xfrm>
            <a:off x="630935" y="639519"/>
            <a:ext cx="3587773" cy="2093289"/>
          </a:xfrm>
        </p:spPr>
        <p:txBody>
          <a:bodyPr anchor="b">
            <a:normAutofit fontScale="90000"/>
          </a:bodyPr>
          <a:lstStyle/>
          <a:p>
            <a:r>
              <a:rPr lang="en-US" sz="3600" dirty="0">
                <a:latin typeface="Arial" panose="020B0604020202020204" pitchFamily="34" charset="0"/>
                <a:cs typeface="Arial" panose="020B0604020202020204" pitchFamily="34" charset="0"/>
              </a:rPr>
              <a:t>Monitoring a Chickenpox (varicella ) Outbreak</a:t>
            </a:r>
            <a:br>
              <a:rPr lang="en-US" sz="2600" dirty="0"/>
            </a:br>
            <a:endParaRPr lang="en-GB" sz="2600" dirty="0"/>
          </a:p>
        </p:txBody>
      </p:sp>
      <p:sp>
        <p:nvSpPr>
          <p:cNvPr id="3" name="Content Placeholder 2">
            <a:extLst>
              <a:ext uri="{FF2B5EF4-FFF2-40B4-BE49-F238E27FC236}">
                <a16:creationId xmlns:a16="http://schemas.microsoft.com/office/drawing/2014/main" id="{48EEB9F7-EEF6-40B8-C485-96045C7FADFE}"/>
              </a:ext>
            </a:extLst>
          </p:cNvPr>
          <p:cNvSpPr>
            <a:spLocks noGrp="1"/>
          </p:cNvSpPr>
          <p:nvPr>
            <p:ph idx="1"/>
          </p:nvPr>
        </p:nvSpPr>
        <p:spPr>
          <a:xfrm>
            <a:off x="817916" y="5718234"/>
            <a:ext cx="3242019" cy="499685"/>
          </a:xfrm>
        </p:spPr>
        <p:txBody>
          <a:bodyPr anchor="t">
            <a:normAutofit/>
          </a:bodyPr>
          <a:lstStyle/>
          <a:p>
            <a:pPr marL="0" indent="0">
              <a:buNone/>
            </a:pPr>
            <a:endParaRPr lang="en-US" sz="2200" dirty="0"/>
          </a:p>
          <a:p>
            <a:pPr marL="0" indent="0">
              <a:buNone/>
            </a:pPr>
            <a:endParaRPr lang="en-US" sz="2200" dirty="0"/>
          </a:p>
          <a:p>
            <a:pPr marL="0" indent="0">
              <a:buNone/>
            </a:pPr>
            <a:endParaRPr lang="en-GB" sz="2200" dirty="0"/>
          </a:p>
        </p:txBody>
      </p:sp>
      <p:pic>
        <p:nvPicPr>
          <p:cNvPr id="1026" name="Picture 2">
            <a:extLst>
              <a:ext uri="{FF2B5EF4-FFF2-40B4-BE49-F238E27FC236}">
                <a16:creationId xmlns:a16="http://schemas.microsoft.com/office/drawing/2014/main" id="{2E079139-7A68-0CA5-C926-BB1A7025D3C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751872"/>
            <a:ext cx="6903720" cy="535425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BCE833B-549F-5551-2C6C-082AA4E454F9}"/>
              </a:ext>
            </a:extLst>
          </p:cNvPr>
          <p:cNvSpPr txBox="1"/>
          <p:nvPr/>
        </p:nvSpPr>
        <p:spPr>
          <a:xfrm rot="10800000" flipV="1">
            <a:off x="223555" y="5644910"/>
            <a:ext cx="2487561" cy="646331"/>
          </a:xfrm>
          <a:prstGeom prst="rect">
            <a:avLst/>
          </a:prstGeom>
          <a:noFill/>
        </p:spPr>
        <p:txBody>
          <a:bodyPr wrap="square" rtlCol="0">
            <a:spAutoFit/>
          </a:bodyPr>
          <a:lstStyle/>
          <a:p>
            <a:r>
              <a:rPr lang="en-GB" dirty="0"/>
              <a:t>Lesley Sebastiao  2511885</a:t>
            </a:r>
          </a:p>
        </p:txBody>
      </p:sp>
    </p:spTree>
    <p:extLst>
      <p:ext uri="{BB962C8B-B14F-4D97-AF65-F5344CB8AC3E}">
        <p14:creationId xmlns:p14="http://schemas.microsoft.com/office/powerpoint/2010/main" val="3711742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B371F-5A6E-8925-8ED8-B2E64F7CA8BB}"/>
              </a:ext>
            </a:extLst>
          </p:cNvPr>
          <p:cNvSpPr>
            <a:spLocks noGrp="1"/>
          </p:cNvSpPr>
          <p:nvPr>
            <p:ph type="title"/>
          </p:nvPr>
        </p:nvSpPr>
        <p:spPr>
          <a:xfrm>
            <a:off x="838201" y="365125"/>
            <a:ext cx="5251316" cy="1807305"/>
          </a:xfrm>
        </p:spPr>
        <p:txBody>
          <a:bodyPr>
            <a:normAutofit/>
          </a:bodyPr>
          <a:lstStyle/>
          <a:p>
            <a:r>
              <a:rPr lang="en-US" noProof="0"/>
              <a:t>Understanding the problem </a:t>
            </a:r>
          </a:p>
        </p:txBody>
      </p:sp>
      <p:sp>
        <p:nvSpPr>
          <p:cNvPr id="13" name="Content Placeholder 2">
            <a:extLst>
              <a:ext uri="{FF2B5EF4-FFF2-40B4-BE49-F238E27FC236}">
                <a16:creationId xmlns:a16="http://schemas.microsoft.com/office/drawing/2014/main" id="{60E80726-ACAF-8280-40E2-809D3469D6CA}"/>
              </a:ext>
            </a:extLst>
          </p:cNvPr>
          <p:cNvSpPr>
            <a:spLocks noGrp="1"/>
          </p:cNvSpPr>
          <p:nvPr>
            <p:ph idx="1"/>
          </p:nvPr>
        </p:nvSpPr>
        <p:spPr>
          <a:xfrm>
            <a:off x="838200" y="2333297"/>
            <a:ext cx="4619621" cy="3843666"/>
          </a:xfrm>
        </p:spPr>
        <p:txBody>
          <a:bodyPr>
            <a:normAutofit/>
          </a:bodyPr>
          <a:lstStyle/>
          <a:p>
            <a:r>
              <a:rPr lang="en-US" sz="2000" noProof="0" dirty="0"/>
              <a:t>Chickenpox is a highly contagious viral disease</a:t>
            </a:r>
          </a:p>
          <a:p>
            <a:r>
              <a:rPr lang="en-US" sz="2000" noProof="0"/>
              <a:t>Speads</a:t>
            </a:r>
            <a:r>
              <a:rPr lang="en-US" sz="2000" noProof="0" dirty="0"/>
              <a:t> though respiratory droplets and direct contact </a:t>
            </a:r>
          </a:p>
          <a:p>
            <a:r>
              <a:rPr lang="en-US" sz="2000" noProof="0" dirty="0"/>
              <a:t> Outbreaks are common in schools and childcare settings </a:t>
            </a:r>
          </a:p>
          <a:p>
            <a:r>
              <a:rPr lang="en-US" sz="2000" noProof="0" dirty="0"/>
              <a:t>Monitoring helps reduce the spread and protect vulnerable groups </a:t>
            </a:r>
          </a:p>
          <a:p>
            <a:pPr marL="0" indent="0">
              <a:buNone/>
            </a:pPr>
            <a:r>
              <a:rPr lang="en-US" sz="2000" noProof="0" dirty="0"/>
              <a:t> </a:t>
            </a:r>
          </a:p>
          <a:p>
            <a:pPr marL="0" indent="0">
              <a:buNone/>
            </a:pPr>
            <a:r>
              <a:rPr lang="en-US" sz="2000" noProof="0" dirty="0"/>
              <a:t>(Public Health England,2019; WHO,2014) </a:t>
            </a:r>
          </a:p>
        </p:txBody>
      </p:sp>
      <p:pic>
        <p:nvPicPr>
          <p:cNvPr id="14" name="Picture 13" descr="Viruses suspended on mid-air">
            <a:extLst>
              <a:ext uri="{FF2B5EF4-FFF2-40B4-BE49-F238E27FC236}">
                <a16:creationId xmlns:a16="http://schemas.microsoft.com/office/drawing/2014/main" id="{8E825396-81B9-B3DD-09A6-BF512C34B8B4}"/>
              </a:ext>
            </a:extLst>
          </p:cNvPr>
          <p:cNvPicPr>
            <a:picLocks noChangeAspect="1"/>
          </p:cNvPicPr>
          <p:nvPr/>
        </p:nvPicPr>
        <p:blipFill>
          <a:blip r:embed="rId2"/>
          <a:srcRect l="18038" r="16753"/>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098190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E3596A1-D4B8-570E-2D9D-B245BC415D6F}"/>
              </a:ext>
            </a:extLst>
          </p:cNvPr>
          <p:cNvPicPr>
            <a:picLocks noChangeAspect="1"/>
          </p:cNvPicPr>
          <p:nvPr/>
        </p:nvPicPr>
        <p:blipFill>
          <a:blip r:embed="rId2"/>
          <a:srcRect r="5882" b="-1"/>
          <a:stretch>
            <a:fillRect/>
          </a:stretch>
        </p:blipFill>
        <p:spPr>
          <a:xfrm>
            <a:off x="4484766" y="1336119"/>
            <a:ext cx="7707232" cy="5490566"/>
          </a:xfrm>
          <a:prstGeom prst="rect">
            <a:avLst/>
          </a:prstGeom>
        </p:spPr>
      </p:pic>
      <p:sp>
        <p:nvSpPr>
          <p:cNvPr id="2" name="Title 1">
            <a:extLst>
              <a:ext uri="{FF2B5EF4-FFF2-40B4-BE49-F238E27FC236}">
                <a16:creationId xmlns:a16="http://schemas.microsoft.com/office/drawing/2014/main" id="{B4BAD7FB-FDF8-3F66-06AF-4E7AFD6A1EEE}"/>
              </a:ext>
            </a:extLst>
          </p:cNvPr>
          <p:cNvSpPr>
            <a:spLocks noGrp="1"/>
          </p:cNvSpPr>
          <p:nvPr>
            <p:ph type="title"/>
          </p:nvPr>
        </p:nvSpPr>
        <p:spPr>
          <a:xfrm>
            <a:off x="525049" y="-217"/>
            <a:ext cx="3822189" cy="1899912"/>
          </a:xfrm>
        </p:spPr>
        <p:txBody>
          <a:bodyPr>
            <a:normAutofit fontScale="90000"/>
          </a:bodyPr>
          <a:lstStyle/>
          <a:p>
            <a:br>
              <a:rPr lang="en-US" sz="3400"/>
            </a:br>
            <a:r>
              <a:rPr lang="en-US" sz="3400"/>
              <a:t>Surveillance Systems </a:t>
            </a:r>
            <a:br>
              <a:rPr lang="en-US" sz="3400"/>
            </a:br>
            <a:endParaRPr lang="en-GB" sz="3400" dirty="0"/>
          </a:p>
        </p:txBody>
      </p:sp>
      <p:sp>
        <p:nvSpPr>
          <p:cNvPr id="3" name="Content Placeholder 2">
            <a:extLst>
              <a:ext uri="{FF2B5EF4-FFF2-40B4-BE49-F238E27FC236}">
                <a16:creationId xmlns:a16="http://schemas.microsoft.com/office/drawing/2014/main" id="{C4FAB227-16BF-08C2-A00E-D407F8D2D7E5}"/>
              </a:ext>
            </a:extLst>
          </p:cNvPr>
          <p:cNvSpPr>
            <a:spLocks noGrp="1"/>
          </p:cNvSpPr>
          <p:nvPr>
            <p:ph idx="1"/>
          </p:nvPr>
        </p:nvSpPr>
        <p:spPr>
          <a:xfrm>
            <a:off x="431104" y="1578255"/>
            <a:ext cx="3822189" cy="3742762"/>
          </a:xfrm>
        </p:spPr>
        <p:txBody>
          <a:bodyPr>
            <a:normAutofit lnSpcReduction="10000"/>
          </a:bodyPr>
          <a:lstStyle/>
          <a:p>
            <a:r>
              <a:rPr lang="en-US" sz="2000" dirty="0"/>
              <a:t>Passive surveillance ( routine reporting by healthcare providers) </a:t>
            </a:r>
          </a:p>
          <a:p>
            <a:r>
              <a:rPr lang="en-US" sz="2000" dirty="0"/>
              <a:t>Active surveillance (health authorities actively collect data) </a:t>
            </a:r>
          </a:p>
          <a:p>
            <a:r>
              <a:rPr lang="en-US" sz="2000" dirty="0"/>
              <a:t>Sentinel surveillance (Selected sites report detailed data)</a:t>
            </a:r>
          </a:p>
          <a:p>
            <a:r>
              <a:rPr lang="en-US" sz="2000" dirty="0"/>
              <a:t>Mandatory notification systems (where required by law)</a:t>
            </a:r>
          </a:p>
          <a:p>
            <a:pPr marL="0" indent="0">
              <a:buNone/>
            </a:pPr>
            <a:r>
              <a:rPr lang="en-US" sz="2000" dirty="0"/>
              <a:t>(WHO,2014; ECDC, 2015)</a:t>
            </a:r>
            <a:endParaRPr lang="en-GB" sz="2000" dirty="0"/>
          </a:p>
        </p:txBody>
      </p:sp>
      <p:sp>
        <p:nvSpPr>
          <p:cNvPr id="4" name="Footer Placeholder 3">
            <a:extLst>
              <a:ext uri="{FF2B5EF4-FFF2-40B4-BE49-F238E27FC236}">
                <a16:creationId xmlns:a16="http://schemas.microsoft.com/office/drawing/2014/main" id="{E3C782D8-59E3-7691-00B9-E212FAEF118B}"/>
              </a:ext>
            </a:extLst>
          </p:cNvPr>
          <p:cNvSpPr>
            <a:spLocks noGrp="1"/>
          </p:cNvSpPr>
          <p:nvPr>
            <p:ph type="ftr" sz="quarter" idx="11"/>
          </p:nvPr>
        </p:nvSpPr>
        <p:spPr/>
        <p:txBody>
          <a:bodyPr>
            <a:normAutofit/>
          </a:bodyPr>
          <a:lstStyle/>
          <a:p>
            <a:pPr>
              <a:spcAft>
                <a:spcPts val="600"/>
              </a:spcAft>
            </a:pPr>
            <a:endParaRPr lang="en-GB">
              <a:solidFill>
                <a:srgbClr val="FFFFFF"/>
              </a:solidFill>
            </a:endParaRPr>
          </a:p>
        </p:txBody>
      </p:sp>
      <p:sp>
        <p:nvSpPr>
          <p:cNvPr id="5" name="AutoShape 2">
            <a:extLst>
              <a:ext uri="{FF2B5EF4-FFF2-40B4-BE49-F238E27FC236}">
                <a16:creationId xmlns:a16="http://schemas.microsoft.com/office/drawing/2014/main" id="{612BC4CB-64D2-CE15-9830-11EFFA25979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a:extLst>
              <a:ext uri="{FF2B5EF4-FFF2-40B4-BE49-F238E27FC236}">
                <a16:creationId xmlns:a16="http://schemas.microsoft.com/office/drawing/2014/main" id="{1DBB7679-2453-0245-7ADE-F79BBFEFEAC0}"/>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a:extLst>
              <a:ext uri="{FF2B5EF4-FFF2-40B4-BE49-F238E27FC236}">
                <a16:creationId xmlns:a16="http://schemas.microsoft.com/office/drawing/2014/main" id="{30092CD0-A51A-7789-E2B0-51EA29F9DE53}"/>
              </a:ext>
            </a:extLst>
          </p:cNvPr>
          <p:cNvSpPr>
            <a:spLocks noChangeAspect="1" noChangeArrowheads="1"/>
          </p:cNvSpPr>
          <p:nvPr/>
        </p:nvSpPr>
        <p:spPr bwMode="auto">
          <a:xfrm>
            <a:off x="4247909" y="1580909"/>
            <a:ext cx="2305291" cy="230529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8">
            <a:extLst>
              <a:ext uri="{FF2B5EF4-FFF2-40B4-BE49-F238E27FC236}">
                <a16:creationId xmlns:a16="http://schemas.microsoft.com/office/drawing/2014/main" id="{19D48611-28BA-B9DC-CC53-5CCE914FE96F}"/>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2793148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52E53-554C-25E4-2B52-1BEB075BD760}"/>
              </a:ext>
            </a:extLst>
          </p:cNvPr>
          <p:cNvSpPr>
            <a:spLocks noGrp="1"/>
          </p:cNvSpPr>
          <p:nvPr>
            <p:ph type="title"/>
          </p:nvPr>
        </p:nvSpPr>
        <p:spPr>
          <a:xfrm>
            <a:off x="836679" y="723898"/>
            <a:ext cx="6002110" cy="1495425"/>
          </a:xfrm>
        </p:spPr>
        <p:txBody>
          <a:bodyPr vert="horz" lIns="91440" tIns="45720" rIns="91440" bIns="45720" rtlCol="0" anchor="ctr">
            <a:normAutofit/>
          </a:bodyPr>
          <a:lstStyle/>
          <a:p>
            <a:r>
              <a:rPr lang="en-US" sz="4000" dirty="0"/>
              <a:t>Case Identification &amp; Reporting </a:t>
            </a:r>
          </a:p>
        </p:txBody>
      </p:sp>
      <p:graphicFrame>
        <p:nvGraphicFramePr>
          <p:cNvPr id="18" name="Content Placeholder 2">
            <a:extLst>
              <a:ext uri="{FF2B5EF4-FFF2-40B4-BE49-F238E27FC236}">
                <a16:creationId xmlns:a16="http://schemas.microsoft.com/office/drawing/2014/main" id="{FE409410-75EC-FD6B-29C4-D2C8764B6952}"/>
              </a:ext>
            </a:extLst>
          </p:cNvPr>
          <p:cNvGraphicFramePr>
            <a:graphicFrameLocks noGrp="1"/>
          </p:cNvGraphicFramePr>
          <p:nvPr>
            <p:ph idx="1"/>
            <p:extLst>
              <p:ext uri="{D42A27DB-BD31-4B8C-83A1-F6EECF244321}">
                <p14:modId xmlns:p14="http://schemas.microsoft.com/office/powerpoint/2010/main" val="4147748991"/>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10A21F7E-2C28-3CC5-B538-E581B7C47F18}"/>
              </a:ext>
            </a:extLst>
          </p:cNvPr>
          <p:cNvSpPr txBox="1"/>
          <p:nvPr/>
        </p:nvSpPr>
        <p:spPr>
          <a:xfrm>
            <a:off x="8259097" y="5987845"/>
            <a:ext cx="3460955" cy="646331"/>
          </a:xfrm>
          <a:prstGeom prst="rect">
            <a:avLst/>
          </a:prstGeom>
          <a:noFill/>
        </p:spPr>
        <p:txBody>
          <a:bodyPr wrap="square" rtlCol="0">
            <a:spAutoFit/>
          </a:bodyPr>
          <a:lstStyle/>
          <a:p>
            <a:pPr>
              <a:spcAft>
                <a:spcPts val="600"/>
              </a:spcAft>
            </a:pPr>
            <a:r>
              <a:rPr lang="en-US" dirty="0"/>
              <a:t>(Heymann,2015; Public Health England,2019)</a:t>
            </a:r>
            <a:endParaRPr lang="en-GB"/>
          </a:p>
        </p:txBody>
      </p:sp>
      <p:pic>
        <p:nvPicPr>
          <p:cNvPr id="2050" name="Picture 2" descr="Myths: Separating Fact from Fiction About Chicken Pox | VIMS&amp;RC">
            <a:extLst>
              <a:ext uri="{FF2B5EF4-FFF2-40B4-BE49-F238E27FC236}">
                <a16:creationId xmlns:a16="http://schemas.microsoft.com/office/drawing/2014/main" id="{C8A4D884-6300-F107-A597-65761D78869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838789" y="62696"/>
            <a:ext cx="5241763" cy="57630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6549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D0335-C3DA-DC33-AB13-B0870117919D}"/>
              </a:ext>
            </a:extLst>
          </p:cNvPr>
          <p:cNvSpPr>
            <a:spLocks noGrp="1"/>
          </p:cNvSpPr>
          <p:nvPr>
            <p:ph type="title"/>
          </p:nvPr>
        </p:nvSpPr>
        <p:spPr>
          <a:xfrm>
            <a:off x="640080" y="325369"/>
            <a:ext cx="4243342" cy="1967279"/>
          </a:xfrm>
        </p:spPr>
        <p:txBody>
          <a:bodyPr anchor="b">
            <a:normAutofit fontScale="90000"/>
          </a:bodyPr>
          <a:lstStyle/>
          <a:p>
            <a:r>
              <a:rPr lang="en-US" sz="5400"/>
              <a:t>Data Collection &amp; Analysis </a:t>
            </a:r>
            <a:endParaRPr lang="en-GB" sz="5400"/>
          </a:p>
        </p:txBody>
      </p:sp>
      <p:sp>
        <p:nvSpPr>
          <p:cNvPr id="8" name="Content Placeholder 2">
            <a:extLst>
              <a:ext uri="{FF2B5EF4-FFF2-40B4-BE49-F238E27FC236}">
                <a16:creationId xmlns:a16="http://schemas.microsoft.com/office/drawing/2014/main" id="{F0205B0E-F311-9026-5134-997C58B2A22C}"/>
              </a:ext>
            </a:extLst>
          </p:cNvPr>
          <p:cNvSpPr>
            <a:spLocks noGrp="1"/>
          </p:cNvSpPr>
          <p:nvPr>
            <p:ph idx="1"/>
          </p:nvPr>
        </p:nvSpPr>
        <p:spPr>
          <a:xfrm>
            <a:off x="473066" y="2538872"/>
            <a:ext cx="4243589" cy="3320668"/>
          </a:xfrm>
        </p:spPr>
        <p:txBody>
          <a:bodyPr>
            <a:normAutofit/>
          </a:bodyPr>
          <a:lstStyle/>
          <a:p>
            <a:r>
              <a:rPr lang="en-US" sz="2200"/>
              <a:t>Collect data on age, location, and vaccination status</a:t>
            </a:r>
          </a:p>
          <a:p>
            <a:r>
              <a:rPr lang="en-US" sz="2200"/>
              <a:t>Track the number of new cases over time (epidemic curve)</a:t>
            </a:r>
          </a:p>
          <a:p>
            <a:r>
              <a:rPr lang="en-US" sz="2200"/>
              <a:t>Identify clusters and transmission patterns </a:t>
            </a:r>
          </a:p>
          <a:p>
            <a:r>
              <a:rPr lang="en-US" sz="2200"/>
              <a:t>Monitor high-risk populations </a:t>
            </a:r>
          </a:p>
          <a:p>
            <a:pPr marL="0" indent="0">
              <a:buNone/>
            </a:pPr>
            <a:r>
              <a:rPr lang="en-US" sz="2200"/>
              <a:t>(Gordis,2014; WHO 2014) </a:t>
            </a:r>
            <a:endParaRPr lang="en-GB" sz="2200"/>
          </a:p>
        </p:txBody>
      </p:sp>
      <p:sp>
        <p:nvSpPr>
          <p:cNvPr id="4" name="Footer Placeholder 3">
            <a:extLst>
              <a:ext uri="{FF2B5EF4-FFF2-40B4-BE49-F238E27FC236}">
                <a16:creationId xmlns:a16="http://schemas.microsoft.com/office/drawing/2014/main" id="{81EEB6C0-062A-2594-CE60-480433D4CDC6}"/>
              </a:ext>
            </a:extLst>
          </p:cNvPr>
          <p:cNvSpPr>
            <a:spLocks noGrp="1"/>
          </p:cNvSpPr>
          <p:nvPr>
            <p:ph type="ftr" sz="quarter" idx="11"/>
          </p:nvPr>
        </p:nvSpPr>
        <p:spPr>
          <a:xfrm>
            <a:off x="6248400" y="6356350"/>
            <a:ext cx="4114800" cy="365125"/>
          </a:xfrm>
        </p:spPr>
        <p:txBody>
          <a:bodyPr>
            <a:normAutofit/>
          </a:bodyPr>
          <a:lstStyle/>
          <a:p>
            <a:pPr algn="l">
              <a:spcAft>
                <a:spcPts val="600"/>
              </a:spcAft>
            </a:pPr>
            <a:endParaRPr lang="en-GB">
              <a:solidFill>
                <a:srgbClr val="FFFFFF"/>
              </a:solidFill>
            </a:endParaRPr>
          </a:p>
        </p:txBody>
      </p:sp>
      <p:pic>
        <p:nvPicPr>
          <p:cNvPr id="9218" name="Picture 2" descr="Severe chickenpox in a child">
            <a:extLst>
              <a:ext uri="{FF2B5EF4-FFF2-40B4-BE49-F238E27FC236}">
                <a16:creationId xmlns:a16="http://schemas.microsoft.com/office/drawing/2014/main" id="{9E56AAAA-263D-C183-1DD9-A75CBE43FF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968" r="-1" b="21258"/>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79952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9ACA2-8B2A-CCD1-C193-939D4791AB52}"/>
              </a:ext>
            </a:extLst>
          </p:cNvPr>
          <p:cNvSpPr>
            <a:spLocks noGrp="1"/>
          </p:cNvSpPr>
          <p:nvPr>
            <p:ph type="title"/>
          </p:nvPr>
        </p:nvSpPr>
        <p:spPr>
          <a:xfrm>
            <a:off x="804672" y="802955"/>
            <a:ext cx="4977976" cy="1454051"/>
          </a:xfrm>
        </p:spPr>
        <p:txBody>
          <a:bodyPr>
            <a:normAutofit/>
          </a:bodyPr>
          <a:lstStyle/>
          <a:p>
            <a:r>
              <a:rPr lang="en-US" sz="3600" dirty="0">
                <a:solidFill>
                  <a:schemeClr val="tx2"/>
                </a:solidFill>
              </a:rPr>
              <a:t>Contact Tracing &amp; Control Strategies  </a:t>
            </a:r>
            <a:endParaRPr lang="en-GB" sz="3600" dirty="0">
              <a:solidFill>
                <a:schemeClr val="tx2"/>
              </a:solidFill>
            </a:endParaRPr>
          </a:p>
        </p:txBody>
      </p:sp>
      <p:graphicFrame>
        <p:nvGraphicFramePr>
          <p:cNvPr id="23" name="Content Placeholder 2">
            <a:extLst>
              <a:ext uri="{FF2B5EF4-FFF2-40B4-BE49-F238E27FC236}">
                <a16:creationId xmlns:a16="http://schemas.microsoft.com/office/drawing/2014/main" id="{73C11250-C104-F261-2607-7CA665665191}"/>
              </a:ext>
            </a:extLst>
          </p:cNvPr>
          <p:cNvGraphicFramePr>
            <a:graphicFrameLocks noGrp="1"/>
          </p:cNvGraphicFramePr>
          <p:nvPr>
            <p:ph idx="1"/>
            <p:extLst>
              <p:ext uri="{D42A27DB-BD31-4B8C-83A1-F6EECF244321}">
                <p14:modId xmlns:p14="http://schemas.microsoft.com/office/powerpoint/2010/main" val="756070888"/>
              </p:ext>
            </p:extLst>
          </p:nvPr>
        </p:nvGraphicFramePr>
        <p:xfrm>
          <a:off x="804672" y="2421682"/>
          <a:ext cx="4977578" cy="36392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119107BE-A27F-5E28-6AE8-0C166F7CCEB7}"/>
              </a:ext>
            </a:extLst>
          </p:cNvPr>
          <p:cNvSpPr txBox="1"/>
          <p:nvPr/>
        </p:nvSpPr>
        <p:spPr>
          <a:xfrm>
            <a:off x="8878529" y="5751871"/>
            <a:ext cx="3126658" cy="369332"/>
          </a:xfrm>
          <a:prstGeom prst="rect">
            <a:avLst/>
          </a:prstGeom>
          <a:noFill/>
        </p:spPr>
        <p:txBody>
          <a:bodyPr wrap="square" rtlCol="0">
            <a:spAutoFit/>
          </a:bodyPr>
          <a:lstStyle/>
          <a:p>
            <a:r>
              <a:rPr lang="en-US" dirty="0"/>
              <a:t>(Public Health England,2019) </a:t>
            </a:r>
            <a:endParaRPr lang="en-GB" dirty="0"/>
          </a:p>
        </p:txBody>
      </p:sp>
      <p:pic>
        <p:nvPicPr>
          <p:cNvPr id="1026" name="Picture 2" descr="Chickenpox (Varicella) Condition, Treatments and Pictures for Infants -  Skinsight">
            <a:extLst>
              <a:ext uri="{FF2B5EF4-FFF2-40B4-BE49-F238E27FC236}">
                <a16:creationId xmlns:a16="http://schemas.microsoft.com/office/drawing/2014/main" id="{B4C1EA50-75E3-22A2-3307-2B5D6C36534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60321" y="323344"/>
            <a:ext cx="5836416" cy="54285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22022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F76C1-ECCA-BBCB-02A0-326473852D02}"/>
              </a:ext>
            </a:extLst>
          </p:cNvPr>
          <p:cNvSpPr>
            <a:spLocks noGrp="1"/>
          </p:cNvSpPr>
          <p:nvPr>
            <p:ph type="title"/>
          </p:nvPr>
        </p:nvSpPr>
        <p:spPr>
          <a:xfrm>
            <a:off x="836679" y="723898"/>
            <a:ext cx="6002110" cy="1495425"/>
          </a:xfrm>
        </p:spPr>
        <p:txBody>
          <a:bodyPr vert="horz" lIns="91440" tIns="45720" rIns="91440" bIns="45720" rtlCol="0" anchor="ctr">
            <a:normAutofit/>
          </a:bodyPr>
          <a:lstStyle/>
          <a:p>
            <a:r>
              <a:rPr lang="en-US" sz="4000"/>
              <a:t>Evaluation and Ongoing Monitoring </a:t>
            </a:r>
          </a:p>
        </p:txBody>
      </p:sp>
      <p:graphicFrame>
        <p:nvGraphicFramePr>
          <p:cNvPr id="8" name="Content Placeholder 2">
            <a:extLst>
              <a:ext uri="{FF2B5EF4-FFF2-40B4-BE49-F238E27FC236}">
                <a16:creationId xmlns:a16="http://schemas.microsoft.com/office/drawing/2014/main" id="{FC6E212C-0C14-BDCA-A515-677150C46069}"/>
              </a:ext>
            </a:extLst>
          </p:cNvPr>
          <p:cNvGraphicFramePr>
            <a:graphicFrameLocks noGrp="1"/>
          </p:cNvGraphicFramePr>
          <p:nvPr>
            <p:ph idx="1"/>
            <p:extLst>
              <p:ext uri="{D42A27DB-BD31-4B8C-83A1-F6EECF244321}">
                <p14:modId xmlns:p14="http://schemas.microsoft.com/office/powerpoint/2010/main" val="2935013485"/>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F5A3D908-8E4E-C34D-8BD1-EDF7CDE519A1}"/>
              </a:ext>
            </a:extLst>
          </p:cNvPr>
          <p:cNvSpPr txBox="1"/>
          <p:nvPr/>
        </p:nvSpPr>
        <p:spPr>
          <a:xfrm>
            <a:off x="8967019" y="6311900"/>
            <a:ext cx="2792362" cy="369332"/>
          </a:xfrm>
          <a:prstGeom prst="rect">
            <a:avLst/>
          </a:prstGeom>
          <a:noFill/>
        </p:spPr>
        <p:txBody>
          <a:bodyPr wrap="square" rtlCol="0">
            <a:spAutoFit/>
          </a:bodyPr>
          <a:lstStyle/>
          <a:p>
            <a:pPr>
              <a:spcAft>
                <a:spcPts val="600"/>
              </a:spcAft>
            </a:pPr>
            <a:r>
              <a:rPr lang="en-US" dirty="0"/>
              <a:t>(WHO,2014; ECDC, 2015)</a:t>
            </a:r>
            <a:endParaRPr lang="en-GB"/>
          </a:p>
        </p:txBody>
      </p:sp>
      <p:pic>
        <p:nvPicPr>
          <p:cNvPr id="3074" name="Picture 2" descr="Should your Child Have Chickenpox Vaccination?">
            <a:extLst>
              <a:ext uri="{FF2B5EF4-FFF2-40B4-BE49-F238E27FC236}">
                <a16:creationId xmlns:a16="http://schemas.microsoft.com/office/drawing/2014/main" id="{0E84925D-CBE0-3910-EA17-92C76EA3D38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164728" y="0"/>
            <a:ext cx="4931625" cy="6216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58052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5A2B3-A6CF-F727-A26F-3759CB6A6E0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822BF0F-3282-F545-BFB1-B047771B19A5}"/>
              </a:ext>
            </a:extLst>
          </p:cNvPr>
          <p:cNvSpPr>
            <a:spLocks noGrp="1"/>
          </p:cNvSpPr>
          <p:nvPr>
            <p:ph idx="1"/>
          </p:nvPr>
        </p:nvSpPr>
        <p:spPr/>
        <p:txBody>
          <a:bodyPr/>
          <a:lstStyle/>
          <a:p>
            <a:r>
              <a:rPr lang="en-US" sz="2000" i="1" dirty="0">
                <a:latin typeface="Arial" panose="020B0604020202020204" pitchFamily="34" charset="0"/>
                <a:cs typeface="Arial" panose="020B0604020202020204" pitchFamily="34" charset="0"/>
              </a:rPr>
              <a:t> ECDC guidance on varicella vaccination in the European Union www.ecdc.europa.eu. Available at: https://www.ecdc.europa.eu/sites/default/files/media/en/publications/Publications/Varicella-Guidance-2015.pdf (Accessed: 04 March 2026). </a:t>
            </a:r>
          </a:p>
          <a:p>
            <a:r>
              <a:rPr lang="en-US" sz="2000" i="1" dirty="0">
                <a:latin typeface="Arial" panose="020B0604020202020204" pitchFamily="34" charset="0"/>
                <a:cs typeface="Arial" panose="020B0604020202020204" pitchFamily="34" charset="0"/>
              </a:rPr>
              <a:t>Public Health England (2019) ‘Chickenpox: guidance’, Gov.uk.</a:t>
            </a:r>
          </a:p>
          <a:p>
            <a:pPr marL="0" indent="0">
              <a:buNone/>
            </a:pPr>
            <a:r>
              <a:rPr lang="en-US" sz="2000" i="1" dirty="0">
                <a:latin typeface="Arial" panose="020B0604020202020204" pitchFamily="34" charset="0"/>
                <a:cs typeface="Arial" panose="020B0604020202020204" pitchFamily="34" charset="0"/>
              </a:rPr>
              <a:t>  Available at: https://www.gov.uk/government/collections/chickenpox (Accessed: 05 March 2026).</a:t>
            </a:r>
          </a:p>
          <a:p>
            <a:r>
              <a:rPr lang="en-US" sz="2000" i="1" dirty="0">
                <a:latin typeface="Arial" panose="020B0604020202020204" pitchFamily="34" charset="0"/>
                <a:cs typeface="Arial" panose="020B0604020202020204" pitchFamily="34" charset="0"/>
              </a:rPr>
              <a:t>World Health </a:t>
            </a:r>
            <a:r>
              <a:rPr lang="en-US" sz="2000" i="1" dirty="0" err="1">
                <a:latin typeface="Arial" panose="020B0604020202020204" pitchFamily="34" charset="0"/>
                <a:cs typeface="Arial" panose="020B0604020202020204" pitchFamily="34" charset="0"/>
              </a:rPr>
              <a:t>Organisation</a:t>
            </a:r>
            <a:r>
              <a:rPr lang="en-US" sz="2000" i="1" dirty="0">
                <a:latin typeface="Arial" panose="020B0604020202020204" pitchFamily="34" charset="0"/>
                <a:cs typeface="Arial" panose="020B0604020202020204" pitchFamily="34" charset="0"/>
              </a:rPr>
              <a:t> (2014) ‘Varicella and herpes zoster vaccines:  WHO position paper’, Weekly Epidemiological Record. Available at: https://www.who.int (Accessed: 05 March 2026).</a:t>
            </a:r>
            <a:endParaRPr lang="en-GB" sz="20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61401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3FE8A1-7DC4-4F81-5541-82C63427767D}"/>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Outbreak </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79C5E13-2A40-BF67-D432-54B06073ADEA}"/>
              </a:ext>
            </a:extLst>
          </p:cNvPr>
          <p:cNvSpPr>
            <a:spLocks noGrp="1"/>
          </p:cNvSpPr>
          <p:nvPr>
            <p:ph sz="half" idx="1"/>
          </p:nvPr>
        </p:nvSpPr>
        <p:spPr>
          <a:xfrm>
            <a:off x="640080" y="2872899"/>
            <a:ext cx="4243589" cy="3320668"/>
          </a:xfrm>
        </p:spPr>
        <p:txBody>
          <a:bodyPr vert="horz" lIns="91440" tIns="45720" rIns="91440" bIns="45720" rtlCol="0">
            <a:normAutofit/>
          </a:bodyPr>
          <a:lstStyle/>
          <a:p>
            <a:r>
              <a:rPr lang="en-US" sz="1700" dirty="0"/>
              <a:t>Two or more people who suffer from the same disease are linked by time, place and common exposure </a:t>
            </a:r>
          </a:p>
          <a:p>
            <a:r>
              <a:rPr lang="en-US" sz="1700" dirty="0"/>
              <a:t>An unusual rise of the disease in a certain time and location  </a:t>
            </a:r>
          </a:p>
          <a:p>
            <a:pPr marL="285750"/>
            <a:r>
              <a:rPr lang="en-US" sz="1700" dirty="0"/>
              <a:t>Common for children under 10 years </a:t>
            </a:r>
          </a:p>
          <a:p>
            <a:r>
              <a:rPr lang="en-US" sz="1700" dirty="0"/>
              <a:t>Late winter and spring </a:t>
            </a:r>
          </a:p>
          <a:p>
            <a:r>
              <a:rPr lang="en-US" sz="1700" dirty="0"/>
              <a:t>Primary schools, nurseries, football practice, drama lessons, dance lessons</a:t>
            </a:r>
          </a:p>
        </p:txBody>
      </p:sp>
      <p:sp>
        <p:nvSpPr>
          <p:cNvPr id="11" name="Date Placeholder 4">
            <a:extLst>
              <a:ext uri="{FF2B5EF4-FFF2-40B4-BE49-F238E27FC236}">
                <a16:creationId xmlns:a16="http://schemas.microsoft.com/office/drawing/2014/main" id="{4CFBD723-8E7D-9368-B697-CB9BF24466FC}"/>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defTabSz="914400">
              <a:spcAft>
                <a:spcPts val="600"/>
              </a:spcAft>
              <a:defRPr/>
            </a:pPr>
            <a:fld id="{5758CDDA-4BE4-471F-A374-2BFAA3AF8EBE}" type="datetime1">
              <a:rPr lang="en-US">
                <a:solidFill>
                  <a:prstClr val="black">
                    <a:tint val="75000"/>
                  </a:prstClr>
                </a:solidFill>
                <a:latin typeface="Calibri" panose="020F0502020204030204"/>
              </a:rPr>
              <a:pPr defTabSz="914400">
                <a:spcAft>
                  <a:spcPts val="600"/>
                </a:spcAft>
                <a:defRPr/>
              </a:pPr>
              <a:t>3/14/2026</a:t>
            </a:fld>
            <a:endParaRPr lang="en-US">
              <a:solidFill>
                <a:prstClr val="black">
                  <a:tint val="75000"/>
                </a:prstClr>
              </a:solidFill>
              <a:latin typeface="Calibri" panose="020F0502020204030204"/>
            </a:endParaRPr>
          </a:p>
        </p:txBody>
      </p:sp>
      <p:pic>
        <p:nvPicPr>
          <p:cNvPr id="6" name="Picture 5" descr="Premium Photo | Coronavirus 2019-ncov microscope virus close up.">
            <a:extLst>
              <a:ext uri="{FF2B5EF4-FFF2-40B4-BE49-F238E27FC236}">
                <a16:creationId xmlns:a16="http://schemas.microsoft.com/office/drawing/2014/main" id="{4720005A-3105-D9F0-F0DE-F8BA6C8C0F91}"/>
              </a:ext>
            </a:extLst>
          </p:cNvPr>
          <p:cNvPicPr>
            <a:picLocks noChangeAspect="1"/>
          </p:cNvPicPr>
          <p:nvPr/>
        </p:nvPicPr>
        <p:blipFill>
          <a:blip r:embed="rId2"/>
          <a:srcRect l="10380" r="10382"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
        <p:nvSpPr>
          <p:cNvPr id="13" name="Footer Placeholder 5">
            <a:extLst>
              <a:ext uri="{FF2B5EF4-FFF2-40B4-BE49-F238E27FC236}">
                <a16:creationId xmlns:a16="http://schemas.microsoft.com/office/drawing/2014/main" id="{6B446B0A-58B7-0EEB-5329-A5DCE8FA6667}"/>
              </a:ext>
            </a:extLst>
          </p:cNvPr>
          <p:cNvSpPr>
            <a:spLocks noGrp="1"/>
          </p:cNvSpPr>
          <p:nvPr>
            <p:ph type="ftr" sz="quarter" idx="11"/>
          </p:nvPr>
        </p:nvSpPr>
        <p:spPr>
          <a:xfrm>
            <a:off x="6248400" y="6356350"/>
            <a:ext cx="4114800" cy="365125"/>
          </a:xfrm>
        </p:spPr>
        <p:txBody>
          <a:bodyPr vert="horz" lIns="91440" tIns="45720" rIns="91440" bIns="45720" rtlCol="0" anchor="ctr">
            <a:normAutofit/>
          </a:bodyPr>
          <a:lstStyle/>
          <a:p>
            <a:pPr algn="l" defTabSz="914400">
              <a:spcAft>
                <a:spcPts val="600"/>
              </a:spcAft>
              <a:defRPr/>
            </a:pPr>
            <a:r>
              <a:rPr lang="en-US" kern="1200">
                <a:solidFill>
                  <a:srgbClr val="FFFFFF"/>
                </a:solidFill>
                <a:latin typeface="Calibri" panose="020F0502020204030204"/>
                <a:ea typeface="+mn-ea"/>
                <a:cs typeface="+mn-cs"/>
              </a:rPr>
              <a:t>Milcah kanu </a:t>
            </a:r>
          </a:p>
        </p:txBody>
      </p:sp>
      <p:sp>
        <p:nvSpPr>
          <p:cNvPr id="15" name="Slide Number Placeholder 6">
            <a:extLst>
              <a:ext uri="{FF2B5EF4-FFF2-40B4-BE49-F238E27FC236}">
                <a16:creationId xmlns:a16="http://schemas.microsoft.com/office/drawing/2014/main" id="{63B2FD4D-C865-ECE3-67BE-BE9970554EA2}"/>
              </a:ext>
            </a:extLst>
          </p:cNvPr>
          <p:cNvSpPr>
            <a:spLocks noGrp="1"/>
          </p:cNvSpPr>
          <p:nvPr>
            <p:ph type="sldNum" sz="quarter" idx="12"/>
          </p:nvPr>
        </p:nvSpPr>
        <p:spPr>
          <a:xfrm>
            <a:off x="10439400" y="6356350"/>
            <a:ext cx="914400" cy="365125"/>
          </a:xfrm>
        </p:spPr>
        <p:txBody>
          <a:bodyPr vert="horz" lIns="91440" tIns="45720" rIns="91440" bIns="45720" rtlCol="0" anchor="ctr">
            <a:normAutofit/>
          </a:bodyPr>
          <a:lstStyle/>
          <a:p>
            <a:pPr defTabSz="914400">
              <a:spcAft>
                <a:spcPts val="600"/>
              </a:spcAft>
              <a:defRPr/>
            </a:pPr>
            <a:fld id="{A65A5C87-DF58-40C8-B092-1DE63DB4547E}" type="slidenum">
              <a:rPr lang="en-US">
                <a:solidFill>
                  <a:srgbClr val="FFFFFF"/>
                </a:solidFill>
                <a:latin typeface="Calibri" panose="020F0502020204030204"/>
              </a:rPr>
              <a:pPr defTabSz="914400">
                <a:spcAft>
                  <a:spcPts val="600"/>
                </a:spcAft>
                <a:defRPr/>
              </a:pPr>
              <a:t>17</a:t>
            </a:fld>
            <a:endParaRPr lang="en-US">
              <a:solidFill>
                <a:srgbClr val="FFFFFF"/>
              </a:solidFill>
              <a:latin typeface="Calibri" panose="020F0502020204030204"/>
            </a:endParaRPr>
          </a:p>
        </p:txBody>
      </p:sp>
      <p:sp>
        <p:nvSpPr>
          <p:cNvPr id="4" name="TextBox 3">
            <a:extLst>
              <a:ext uri="{FF2B5EF4-FFF2-40B4-BE49-F238E27FC236}">
                <a16:creationId xmlns:a16="http://schemas.microsoft.com/office/drawing/2014/main" id="{DE8ADE5F-B490-9459-E81F-EC70E93AE0D7}"/>
              </a:ext>
            </a:extLst>
          </p:cNvPr>
          <p:cNvSpPr txBox="1"/>
          <p:nvPr/>
        </p:nvSpPr>
        <p:spPr>
          <a:xfrm>
            <a:off x="3283036" y="5861019"/>
            <a:ext cx="2860431" cy="1200329"/>
          </a:xfrm>
          <a:prstGeom prst="rect">
            <a:avLst/>
          </a:prstGeom>
          <a:noFill/>
        </p:spPr>
        <p:txBody>
          <a:bodyPr wrap="square" rtlCol="0">
            <a:spAutoFit/>
          </a:bodyPr>
          <a:lstStyle/>
          <a:p>
            <a:r>
              <a:rPr lang="en-US" dirty="0" err="1">
                <a:solidFill>
                  <a:schemeClr val="tx1">
                    <a:lumMod val="85000"/>
                    <a:lumOff val="15000"/>
                  </a:schemeClr>
                </a:solidFill>
              </a:rPr>
              <a:t>Mil’cah</a:t>
            </a:r>
            <a:r>
              <a:rPr lang="en-US" dirty="0">
                <a:solidFill>
                  <a:schemeClr val="tx1">
                    <a:lumMod val="85000"/>
                    <a:lumOff val="15000"/>
                  </a:schemeClr>
                </a:solidFill>
              </a:rPr>
              <a:t> Kanu</a:t>
            </a:r>
          </a:p>
          <a:p>
            <a:r>
              <a:rPr lang="en-US" dirty="0">
                <a:solidFill>
                  <a:schemeClr val="tx1">
                    <a:lumMod val="85000"/>
                    <a:lumOff val="15000"/>
                  </a:schemeClr>
                </a:solidFill>
              </a:rPr>
              <a:t> 2442519</a:t>
            </a:r>
            <a:endParaRPr lang="en-GB" dirty="0">
              <a:solidFill>
                <a:schemeClr val="tx1">
                  <a:lumMod val="85000"/>
                  <a:lumOff val="15000"/>
                </a:schemeClr>
              </a:solidFill>
            </a:endParaRPr>
          </a:p>
          <a:p>
            <a:endParaRPr lang="en-GB" dirty="0">
              <a:solidFill>
                <a:schemeClr val="tx1">
                  <a:lumMod val="85000"/>
                  <a:lumOff val="15000"/>
                </a:schemeClr>
              </a:solidFill>
            </a:endParaRPr>
          </a:p>
          <a:p>
            <a:endParaRPr lang="en-GB" dirty="0"/>
          </a:p>
        </p:txBody>
      </p:sp>
    </p:spTree>
    <p:extLst>
      <p:ext uri="{BB962C8B-B14F-4D97-AF65-F5344CB8AC3E}">
        <p14:creationId xmlns:p14="http://schemas.microsoft.com/office/powerpoint/2010/main" val="11118645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Premium Photo | Hand hygiene, rubber gloves medical surgeon face ...">
            <a:extLst>
              <a:ext uri="{FF2B5EF4-FFF2-40B4-BE49-F238E27FC236}">
                <a16:creationId xmlns:a16="http://schemas.microsoft.com/office/drawing/2014/main" id="{5073E055-6D93-23F1-CEB7-5B710591970D}"/>
              </a:ext>
            </a:extLst>
          </p:cNvPr>
          <p:cNvPicPr>
            <a:picLocks noChangeAspect="1"/>
          </p:cNvPicPr>
          <p:nvPr/>
        </p:nvPicPr>
        <p:blipFill>
          <a:blip r:embed="rId2"/>
          <a:srcRect r="5882" b="-1"/>
          <a:stretch>
            <a:fillRect/>
          </a:stretch>
        </p:blipFill>
        <p:spPr>
          <a:xfrm>
            <a:off x="2522356" y="10"/>
            <a:ext cx="9669642" cy="6857990"/>
          </a:xfrm>
          <a:prstGeom prst="rect">
            <a:avLst/>
          </a:prstGeom>
          <a:noFill/>
        </p:spPr>
      </p:pic>
      <p:sp>
        <p:nvSpPr>
          <p:cNvPr id="35" name="Rectangle 3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6DEFF7E-88F8-1672-175D-19C29A173DF8}"/>
              </a:ext>
            </a:extLst>
          </p:cNvPr>
          <p:cNvSpPr>
            <a:spLocks noGrp="1"/>
          </p:cNvSpPr>
          <p:nvPr>
            <p:ph sz="half" idx="1"/>
          </p:nvPr>
        </p:nvSpPr>
        <p:spPr>
          <a:xfrm>
            <a:off x="838200" y="2434201"/>
            <a:ext cx="3822189" cy="3742762"/>
          </a:xfrm>
        </p:spPr>
        <p:txBody>
          <a:bodyPr vert="horz" lIns="91440" tIns="45720" rIns="91440" bIns="45720" rtlCol="0">
            <a:normAutofit/>
          </a:bodyPr>
          <a:lstStyle/>
          <a:p>
            <a:r>
              <a:rPr lang="en-US" sz="2000"/>
              <a:t>Spots,  fever, sore throat, dry cough, red itchy spots , loss of appetite</a:t>
            </a:r>
          </a:p>
          <a:p>
            <a:r>
              <a:rPr lang="en-US" sz="2000"/>
              <a:t>1-2 weeks </a:t>
            </a:r>
          </a:p>
          <a:p>
            <a:r>
              <a:rPr lang="en-US" sz="2000"/>
              <a:t>Immediate action </a:t>
            </a:r>
          </a:p>
          <a:p>
            <a:r>
              <a:rPr lang="en-US" sz="2000"/>
              <a:t>Limited contact with other people : pregnant women, weakened immune systems </a:t>
            </a:r>
          </a:p>
          <a:p>
            <a:r>
              <a:rPr lang="en-US" sz="2000"/>
              <a:t>Protective gear : single use gloves, disposable aprons, protective mask </a:t>
            </a:r>
          </a:p>
          <a:p>
            <a:endParaRPr lang="en-US" sz="2000"/>
          </a:p>
        </p:txBody>
      </p:sp>
      <p:sp>
        <p:nvSpPr>
          <p:cNvPr id="29" name="Date Placeholder 4">
            <a:extLst>
              <a:ext uri="{FF2B5EF4-FFF2-40B4-BE49-F238E27FC236}">
                <a16:creationId xmlns:a16="http://schemas.microsoft.com/office/drawing/2014/main" id="{544FC157-6877-D366-284F-6FE2FEDAB259}"/>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defTabSz="914400">
              <a:spcAft>
                <a:spcPts val="600"/>
              </a:spcAft>
              <a:defRPr/>
            </a:pPr>
            <a:fld id="{268E24A4-FDCD-44B8-B5D7-8D8A8D82DE6C}" type="datetime1">
              <a:rPr lang="en-US">
                <a:solidFill>
                  <a:prstClr val="black">
                    <a:tint val="75000"/>
                  </a:prstClr>
                </a:solidFill>
                <a:latin typeface="Calibri" panose="020F0502020204030204"/>
              </a:rPr>
              <a:pPr defTabSz="914400">
                <a:spcAft>
                  <a:spcPts val="600"/>
                </a:spcAft>
                <a:defRPr/>
              </a:pPr>
              <a:t>3/14/2026</a:t>
            </a:fld>
            <a:endParaRPr lang="en-US">
              <a:solidFill>
                <a:prstClr val="black">
                  <a:tint val="75000"/>
                </a:prstClr>
              </a:solidFill>
              <a:latin typeface="Calibri" panose="020F0502020204030204"/>
            </a:endParaRPr>
          </a:p>
        </p:txBody>
      </p:sp>
      <p:sp>
        <p:nvSpPr>
          <p:cNvPr id="30" name="Footer Placeholder 5">
            <a:extLst>
              <a:ext uri="{FF2B5EF4-FFF2-40B4-BE49-F238E27FC236}">
                <a16:creationId xmlns:a16="http://schemas.microsoft.com/office/drawing/2014/main" id="{A24547DB-FD9E-B7BC-274A-155F06414CBD}"/>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defTabSz="914400">
              <a:defRPr/>
            </a:pPr>
            <a:endParaRPr lang="en-US" sz="1200" kern="1200">
              <a:solidFill>
                <a:srgbClr val="FFFFFF"/>
              </a:solidFill>
              <a:latin typeface="Calibri" panose="020F0502020204030204"/>
              <a:ea typeface="+mn-ea"/>
              <a:cs typeface="+mn-cs"/>
            </a:endParaRPr>
          </a:p>
        </p:txBody>
      </p:sp>
      <p:sp>
        <p:nvSpPr>
          <p:cNvPr id="31" name="Slide Number Placeholder 6">
            <a:extLst>
              <a:ext uri="{FF2B5EF4-FFF2-40B4-BE49-F238E27FC236}">
                <a16:creationId xmlns:a16="http://schemas.microsoft.com/office/drawing/2014/main" id="{D7014AF6-0E38-C227-73F0-4423901B7AB7}"/>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914400">
              <a:spcAft>
                <a:spcPts val="600"/>
              </a:spcAft>
              <a:defRPr/>
            </a:pPr>
            <a:fld id="{A65A5C87-DF58-40C8-B092-1DE63DB4547E}" type="slidenum">
              <a:rPr lang="en-US">
                <a:solidFill>
                  <a:srgbClr val="FFFFFF"/>
                </a:solidFill>
                <a:latin typeface="Calibri" panose="020F0502020204030204"/>
              </a:rPr>
              <a:pPr defTabSz="914400">
                <a:spcAft>
                  <a:spcPts val="600"/>
                </a:spcAft>
                <a:defRPr/>
              </a:pPr>
              <a:t>18</a:t>
            </a:fld>
            <a:endParaRPr lang="en-US">
              <a:solidFill>
                <a:srgbClr val="FFFFFF"/>
              </a:solidFill>
              <a:latin typeface="Calibri" panose="020F0502020204030204"/>
            </a:endParaRPr>
          </a:p>
        </p:txBody>
      </p:sp>
    </p:spTree>
    <p:extLst>
      <p:ext uri="{BB962C8B-B14F-4D97-AF65-F5344CB8AC3E}">
        <p14:creationId xmlns:p14="http://schemas.microsoft.com/office/powerpoint/2010/main" val="29122073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7D7BC8-F375-82B0-21EA-E77A0C9557F3}"/>
              </a:ext>
            </a:extLst>
          </p:cNvPr>
          <p:cNvSpPr>
            <a:spLocks noGrp="1"/>
          </p:cNvSpPr>
          <p:nvPr>
            <p:ph type="title"/>
          </p:nvPr>
        </p:nvSpPr>
        <p:spPr>
          <a:xfrm>
            <a:off x="411480" y="991443"/>
            <a:ext cx="4443154" cy="1087819"/>
          </a:xfrm>
        </p:spPr>
        <p:txBody>
          <a:bodyPr anchor="b">
            <a:normAutofit/>
          </a:bodyPr>
          <a:lstStyle/>
          <a:p>
            <a:r>
              <a:rPr lang="en-GB" sz="3400">
                <a:ea typeface="Calibri Light"/>
                <a:cs typeface="Calibri Light"/>
              </a:rPr>
              <a:t>Measures to control Chickenpox</a:t>
            </a:r>
          </a:p>
        </p:txBody>
      </p:sp>
      <p:sp>
        <p:nvSpPr>
          <p:cNvPr id="24" name="Rectangle 23">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B5049F0-4A31-E46E-5F17-050E78FCE2F9}"/>
              </a:ext>
            </a:extLst>
          </p:cNvPr>
          <p:cNvSpPr>
            <a:spLocks noGrp="1"/>
          </p:cNvSpPr>
          <p:nvPr>
            <p:ph idx="1"/>
          </p:nvPr>
        </p:nvSpPr>
        <p:spPr>
          <a:xfrm>
            <a:off x="411480" y="2684095"/>
            <a:ext cx="4443154" cy="3492868"/>
          </a:xfrm>
        </p:spPr>
        <p:txBody>
          <a:bodyPr vert="horz" lIns="91440" tIns="45720" rIns="91440" bIns="45720" rtlCol="0">
            <a:normAutofit/>
          </a:bodyPr>
          <a:lstStyle/>
          <a:p>
            <a:pPr>
              <a:buFont typeface="Wingdings" panose="020B0604020202020204" pitchFamily="34" charset="0"/>
              <a:buChar char="v"/>
            </a:pPr>
            <a:r>
              <a:rPr lang="en-GB" sz="1800" dirty="0">
                <a:ea typeface="Calibri"/>
                <a:cs typeface="Calibri"/>
              </a:rPr>
              <a:t>  Maintain great hygiene </a:t>
            </a:r>
            <a:endParaRPr lang="en-GB" sz="1800" dirty="0">
              <a:highlight>
                <a:srgbClr val="F3F2F1"/>
              </a:highlight>
              <a:ea typeface="Calibri"/>
              <a:cs typeface="Calibri"/>
            </a:endParaRPr>
          </a:p>
          <a:p>
            <a:pPr>
              <a:buFont typeface="Wingdings" panose="020B0604020202020204" pitchFamily="34" charset="0"/>
              <a:buChar char="v"/>
            </a:pPr>
            <a:r>
              <a:rPr lang="en-GB" sz="1800" dirty="0">
                <a:ea typeface="Calibri"/>
                <a:cs typeface="Calibri"/>
              </a:rPr>
              <a:t>  Paracetamol </a:t>
            </a:r>
          </a:p>
          <a:p>
            <a:pPr>
              <a:buFont typeface="Wingdings" panose="020B0604020202020204" pitchFamily="34" charset="0"/>
              <a:buChar char="v"/>
            </a:pPr>
            <a:r>
              <a:rPr lang="en-GB" sz="1800" dirty="0">
                <a:ea typeface="Calibri"/>
                <a:cs typeface="Calibri"/>
              </a:rPr>
              <a:t>  Ibuprofen not advised : bacterial skin infection </a:t>
            </a:r>
          </a:p>
          <a:p>
            <a:pPr>
              <a:buFont typeface="Wingdings" panose="020B0604020202020204" pitchFamily="34" charset="0"/>
              <a:buChar char="v"/>
            </a:pPr>
            <a:r>
              <a:rPr lang="en-GB" sz="1800" dirty="0">
                <a:ea typeface="Calibri"/>
                <a:cs typeface="Calibri"/>
              </a:rPr>
              <a:t>  Short fingernails to prevent scratching </a:t>
            </a:r>
          </a:p>
          <a:p>
            <a:pPr>
              <a:buFont typeface="Wingdings" panose="020B0604020202020204" pitchFamily="34" charset="0"/>
              <a:buChar char="v"/>
            </a:pPr>
            <a:r>
              <a:rPr lang="en-GB" sz="1800" dirty="0">
                <a:ea typeface="Calibri"/>
                <a:cs typeface="Calibri"/>
              </a:rPr>
              <a:t>  Prescribed Cooling creams or gel </a:t>
            </a:r>
          </a:p>
          <a:p>
            <a:pPr>
              <a:buFont typeface="Wingdings" panose="020B0604020202020204" pitchFamily="34" charset="0"/>
              <a:buChar char="v"/>
            </a:pPr>
            <a:r>
              <a:rPr lang="en-GB" sz="1800" dirty="0">
                <a:ea typeface="Calibri"/>
                <a:cs typeface="Calibri"/>
              </a:rPr>
              <a:t>  Loose clothing </a:t>
            </a:r>
          </a:p>
          <a:p>
            <a:pPr marL="0" indent="0">
              <a:buNone/>
            </a:pPr>
            <a:endParaRPr lang="en-GB" sz="1800" dirty="0">
              <a:ea typeface="Calibri"/>
              <a:cs typeface="Calibri"/>
            </a:endParaRPr>
          </a:p>
          <a:p>
            <a:pPr marL="0" indent="0">
              <a:buNone/>
            </a:pPr>
            <a:endParaRPr lang="en-GB" sz="1800" dirty="0">
              <a:ea typeface="Calibri"/>
              <a:cs typeface="Calibri"/>
            </a:endParaRPr>
          </a:p>
          <a:p>
            <a:pPr marL="0" indent="0">
              <a:buNone/>
            </a:pPr>
            <a:endParaRPr lang="en-GB" sz="1800" dirty="0">
              <a:ea typeface="Calibri"/>
              <a:cs typeface="Calibri"/>
            </a:endParaRPr>
          </a:p>
          <a:p>
            <a:pPr>
              <a:buFont typeface="Wingdings" panose="020B0604020202020204" pitchFamily="34" charset="0"/>
              <a:buChar char="v"/>
            </a:pPr>
            <a:endParaRPr lang="en-GB" sz="1800" dirty="0">
              <a:ea typeface="Calibri"/>
              <a:cs typeface="Calibri"/>
            </a:endParaRPr>
          </a:p>
        </p:txBody>
      </p:sp>
      <p:pic>
        <p:nvPicPr>
          <p:cNvPr id="6" name="Picture 5">
            <a:extLst>
              <a:ext uri="{FF2B5EF4-FFF2-40B4-BE49-F238E27FC236}">
                <a16:creationId xmlns:a16="http://schemas.microsoft.com/office/drawing/2014/main" id="{900B0B2C-1534-46CF-49BB-2EAB327DF3EA}"/>
              </a:ext>
            </a:extLst>
          </p:cNvPr>
          <p:cNvPicPr>
            <a:picLocks noChangeAspect="1"/>
          </p:cNvPicPr>
          <p:nvPr/>
        </p:nvPicPr>
        <p:blipFill>
          <a:blip r:embed="rId2"/>
          <a:stretch>
            <a:fillRect/>
          </a:stretch>
        </p:blipFill>
        <p:spPr>
          <a:xfrm>
            <a:off x="5385816" y="1308185"/>
            <a:ext cx="6440424" cy="4850490"/>
          </a:xfrm>
          <a:prstGeom prst="rect">
            <a:avLst/>
          </a:prstGeom>
        </p:spPr>
      </p:pic>
      <p:sp>
        <p:nvSpPr>
          <p:cNvPr id="4" name="Footer Placeholder 3">
            <a:extLst>
              <a:ext uri="{FF2B5EF4-FFF2-40B4-BE49-F238E27FC236}">
                <a16:creationId xmlns:a16="http://schemas.microsoft.com/office/drawing/2014/main" id="{BD877FA9-5F6F-B907-9E82-4C632A90BD2B}"/>
              </a:ext>
            </a:extLst>
          </p:cNvPr>
          <p:cNvSpPr>
            <a:spLocks noGrp="1"/>
          </p:cNvSpPr>
          <p:nvPr>
            <p:ph type="ftr" sz="quarter" idx="11"/>
          </p:nvPr>
        </p:nvSpPr>
        <p:spPr>
          <a:xfrm>
            <a:off x="1828800" y="6356350"/>
            <a:ext cx="3025834" cy="365125"/>
          </a:xfrm>
        </p:spPr>
        <p:txBody>
          <a:bodyPr>
            <a:normAutofit/>
          </a:bodyPr>
          <a:lstStyle/>
          <a:p>
            <a:pPr algn="r"/>
            <a:endParaRPr lang="en-GB">
              <a:solidFill>
                <a:schemeClr val="tx1">
                  <a:lumMod val="50000"/>
                  <a:lumOff val="50000"/>
                </a:schemeClr>
              </a:solidFill>
            </a:endParaRPr>
          </a:p>
        </p:txBody>
      </p:sp>
    </p:spTree>
    <p:extLst>
      <p:ext uri="{BB962C8B-B14F-4D97-AF65-F5344CB8AC3E}">
        <p14:creationId xmlns:p14="http://schemas.microsoft.com/office/powerpoint/2010/main" val="6130755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8CF22A-E67F-D613-6860-B2811A6321A4}"/>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 MMRV vaccine</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2A406B-1EB3-4873-EE8B-6664A17312B9}"/>
              </a:ext>
            </a:extLst>
          </p:cNvPr>
          <p:cNvSpPr>
            <a:spLocks noGrp="1"/>
          </p:cNvSpPr>
          <p:nvPr>
            <p:ph sz="half" idx="1"/>
          </p:nvPr>
        </p:nvSpPr>
        <p:spPr>
          <a:xfrm>
            <a:off x="640080" y="2872899"/>
            <a:ext cx="4243589" cy="3320668"/>
          </a:xfrm>
        </p:spPr>
        <p:txBody>
          <a:bodyPr vert="horz" lIns="91440" tIns="45720" rIns="91440" bIns="45720" rtlCol="0">
            <a:normAutofit/>
          </a:bodyPr>
          <a:lstStyle/>
          <a:p>
            <a:r>
              <a:rPr lang="en-US" sz="1500"/>
              <a:t>  Measles, Mumps, Rubella , Varicella vaccine </a:t>
            </a:r>
          </a:p>
          <a:p>
            <a:r>
              <a:rPr lang="en-US" sz="1500"/>
              <a:t>  12 – 18 months  </a:t>
            </a:r>
          </a:p>
          <a:p>
            <a:r>
              <a:rPr lang="en-US" sz="1500"/>
              <a:t>  Upper arm or thigh </a:t>
            </a:r>
          </a:p>
          <a:p>
            <a:r>
              <a:rPr lang="en-US" sz="1500"/>
              <a:t>  Healthcare workers : doctors, nurses, ambulance staff, laboratory workers </a:t>
            </a:r>
          </a:p>
          <a:p>
            <a:r>
              <a:rPr lang="en-US" sz="1500"/>
              <a:t>  97% protected against chickenpox </a:t>
            </a:r>
          </a:p>
          <a:p>
            <a:r>
              <a:rPr lang="en-US" sz="1500"/>
              <a:t>   Not suitable for children with weakened immune systems </a:t>
            </a:r>
          </a:p>
          <a:p>
            <a:r>
              <a:rPr lang="en-US" sz="1500"/>
              <a:t>  Side effects : swelling, pain or rash, high temperature, feeling unwell, </a:t>
            </a:r>
          </a:p>
        </p:txBody>
      </p:sp>
      <p:sp>
        <p:nvSpPr>
          <p:cNvPr id="11" name="Date Placeholder 4">
            <a:extLst>
              <a:ext uri="{FF2B5EF4-FFF2-40B4-BE49-F238E27FC236}">
                <a16:creationId xmlns:a16="http://schemas.microsoft.com/office/drawing/2014/main" id="{BD27D194-DCD8-9450-B48B-11D583F05E40}"/>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defTabSz="914400">
              <a:spcAft>
                <a:spcPts val="600"/>
              </a:spcAft>
              <a:defRPr/>
            </a:pPr>
            <a:fld id="{07BDAB01-9387-4968-87D0-1ED789414D91}" type="datetime1">
              <a:rPr lang="en-US">
                <a:solidFill>
                  <a:prstClr val="black">
                    <a:tint val="75000"/>
                  </a:prstClr>
                </a:solidFill>
                <a:latin typeface="Calibri" panose="020F0502020204030204"/>
              </a:rPr>
              <a:pPr defTabSz="914400">
                <a:spcAft>
                  <a:spcPts val="600"/>
                </a:spcAft>
                <a:defRPr/>
              </a:pPr>
              <a:t>3/14/2026</a:t>
            </a:fld>
            <a:endParaRPr lang="en-US">
              <a:solidFill>
                <a:prstClr val="black">
                  <a:tint val="75000"/>
                </a:prstClr>
              </a:solidFill>
              <a:latin typeface="Calibri" panose="020F0502020204030204"/>
            </a:endParaRPr>
          </a:p>
        </p:txBody>
      </p:sp>
      <p:pic>
        <p:nvPicPr>
          <p:cNvPr id="6" name="Picture 5">
            <a:extLst>
              <a:ext uri="{FF2B5EF4-FFF2-40B4-BE49-F238E27FC236}">
                <a16:creationId xmlns:a16="http://schemas.microsoft.com/office/drawing/2014/main" id="{97408E69-697F-6BC3-021B-031F425CA264}"/>
              </a:ext>
            </a:extLst>
          </p:cNvPr>
          <p:cNvPicPr>
            <a:picLocks noChangeAspect="1"/>
          </p:cNvPicPr>
          <p:nvPr/>
        </p:nvPicPr>
        <p:blipFill>
          <a:blip r:embed="rId2"/>
          <a:srcRect l="35305" r="-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5" name="Slide Number Placeholder 6">
            <a:extLst>
              <a:ext uri="{FF2B5EF4-FFF2-40B4-BE49-F238E27FC236}">
                <a16:creationId xmlns:a16="http://schemas.microsoft.com/office/drawing/2014/main" id="{31F65B06-B739-8E0A-75E9-57F29C701862}"/>
              </a:ext>
            </a:extLst>
          </p:cNvPr>
          <p:cNvSpPr>
            <a:spLocks noGrp="1"/>
          </p:cNvSpPr>
          <p:nvPr>
            <p:ph type="sldNum" sz="quarter" idx="12"/>
          </p:nvPr>
        </p:nvSpPr>
        <p:spPr>
          <a:xfrm>
            <a:off x="10439400" y="6356350"/>
            <a:ext cx="914400" cy="365125"/>
          </a:xfrm>
        </p:spPr>
        <p:txBody>
          <a:bodyPr vert="horz" lIns="91440" tIns="45720" rIns="91440" bIns="45720" rtlCol="0" anchor="ctr">
            <a:normAutofit/>
          </a:bodyPr>
          <a:lstStyle/>
          <a:p>
            <a:pPr defTabSz="914400">
              <a:spcAft>
                <a:spcPts val="600"/>
              </a:spcAft>
              <a:defRPr/>
            </a:pPr>
            <a:fld id="{A65A5C87-DF58-40C8-B092-1DE63DB4547E}" type="slidenum">
              <a:rPr lang="en-US">
                <a:solidFill>
                  <a:srgbClr val="FFFFFF"/>
                </a:solidFill>
                <a:latin typeface="Calibri" panose="020F0502020204030204"/>
              </a:rPr>
              <a:pPr defTabSz="914400">
                <a:spcAft>
                  <a:spcPts val="600"/>
                </a:spcAft>
                <a:defRPr/>
              </a:pPr>
              <a:t>20</a:t>
            </a:fld>
            <a:endParaRPr lang="en-US">
              <a:solidFill>
                <a:srgbClr val="FFFFFF"/>
              </a:solidFill>
              <a:latin typeface="Calibri" panose="020F0502020204030204"/>
            </a:endParaRPr>
          </a:p>
        </p:txBody>
      </p:sp>
      <p:sp>
        <p:nvSpPr>
          <p:cNvPr id="4" name="AutoShape 2">
            <a:extLst>
              <a:ext uri="{FF2B5EF4-FFF2-40B4-BE49-F238E27FC236}">
                <a16:creationId xmlns:a16="http://schemas.microsoft.com/office/drawing/2014/main" id="{4AC4F514-B092-3F3F-3E2B-5312FFE52E9C}"/>
              </a:ext>
            </a:extLst>
          </p:cNvPr>
          <p:cNvSpPr>
            <a:spLocks noChangeAspect="1" noChangeArrowheads="1"/>
          </p:cNvSpPr>
          <p:nvPr/>
        </p:nvSpPr>
        <p:spPr bwMode="auto">
          <a:xfrm>
            <a:off x="5943600" y="3276600"/>
            <a:ext cx="3165676" cy="31656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329059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FD56F-D791-1313-DCCD-AAAFF30C1889}"/>
              </a:ext>
            </a:extLst>
          </p:cNvPr>
          <p:cNvSpPr>
            <a:spLocks noGrp="1"/>
          </p:cNvSpPr>
          <p:nvPr>
            <p:ph type="title"/>
          </p:nvPr>
        </p:nvSpPr>
        <p:spPr/>
        <p:txBody>
          <a:bodyPr anchor="ctr">
            <a:normAutofit/>
          </a:bodyPr>
          <a:lstStyle/>
          <a:p>
            <a:r>
              <a:rPr lang="en-GB"/>
              <a:t>References </a:t>
            </a:r>
          </a:p>
        </p:txBody>
      </p:sp>
      <p:sp>
        <p:nvSpPr>
          <p:cNvPr id="3" name="Content Placeholder 2">
            <a:extLst>
              <a:ext uri="{FF2B5EF4-FFF2-40B4-BE49-F238E27FC236}">
                <a16:creationId xmlns:a16="http://schemas.microsoft.com/office/drawing/2014/main" id="{B98BA02D-E2E4-6C51-9C2A-F511C2C6F691}"/>
              </a:ext>
            </a:extLst>
          </p:cNvPr>
          <p:cNvSpPr>
            <a:spLocks noGrp="1"/>
          </p:cNvSpPr>
          <p:nvPr>
            <p:ph sz="half" idx="1"/>
          </p:nvPr>
        </p:nvSpPr>
        <p:spPr/>
        <p:txBody>
          <a:bodyPr vert="horz" lIns="91440" tIns="45720" rIns="91440" bIns="45720" rtlCol="0" anchor="t">
            <a:normAutofit/>
          </a:bodyPr>
          <a:lstStyle/>
          <a:p>
            <a:r>
              <a:rPr lang="en-GB">
                <a:hlinkClick r:id="rId2"/>
              </a:rPr>
              <a:t>Chickenpox vaccine - NHS</a:t>
            </a:r>
            <a:r>
              <a:rPr lang="en-GB"/>
              <a:t> ( 2025)</a:t>
            </a:r>
          </a:p>
          <a:p>
            <a:r>
              <a:rPr lang="en-GB">
                <a:hlinkClick r:id="rId3"/>
              </a:rPr>
              <a:t>Chickenpox - NHS</a:t>
            </a:r>
            <a:r>
              <a:rPr lang="en-GB"/>
              <a:t> ( 19 March 2024)</a:t>
            </a:r>
          </a:p>
          <a:p>
            <a:r>
              <a:rPr lang="en-GB">
                <a:ea typeface="+mn-lt"/>
                <a:cs typeface="+mn-lt"/>
                <a:hlinkClick r:id="rId4"/>
              </a:rPr>
              <a:t>Chickenpox</a:t>
            </a:r>
            <a:r>
              <a:rPr lang="en-GB">
                <a:ea typeface="+mn-lt"/>
                <a:cs typeface="+mn-lt"/>
              </a:rPr>
              <a:t> ( 4 February 2025)</a:t>
            </a:r>
            <a:endParaRPr lang="en-GB"/>
          </a:p>
        </p:txBody>
      </p:sp>
      <p:sp>
        <p:nvSpPr>
          <p:cNvPr id="11" name="Date Placeholder 4">
            <a:extLst>
              <a:ext uri="{FF2B5EF4-FFF2-40B4-BE49-F238E27FC236}">
                <a16:creationId xmlns:a16="http://schemas.microsoft.com/office/drawing/2014/main" id="{5D483DB9-D0F0-8CAE-8942-57A0056E7D1E}"/>
              </a:ext>
            </a:extLst>
          </p:cNvPr>
          <p:cNvSpPr>
            <a:spLocks noGrp="1"/>
          </p:cNvSpPr>
          <p:nvPr>
            <p:ph type="dt" sz="half" idx="10"/>
          </p:nvPr>
        </p:nvSpPr>
        <p:spPr/>
        <p:txBody>
          <a:bodyPr/>
          <a:lstStyle/>
          <a:p>
            <a:pPr>
              <a:spcAft>
                <a:spcPts val="600"/>
              </a:spcAft>
            </a:pPr>
            <a:fld id="{C1A85931-484C-4ACF-89E2-955563D8E2FE}" type="datetime1">
              <a:rPr/>
              <a:pPr>
                <a:spcAft>
                  <a:spcPts val="600"/>
                </a:spcAft>
              </a:pPr>
              <a:t>3/14/2026</a:t>
            </a:fld>
            <a:endParaRPr lang="en-US"/>
          </a:p>
        </p:txBody>
      </p:sp>
      <p:sp>
        <p:nvSpPr>
          <p:cNvPr id="15" name="Slide Number Placeholder 6">
            <a:extLst>
              <a:ext uri="{FF2B5EF4-FFF2-40B4-BE49-F238E27FC236}">
                <a16:creationId xmlns:a16="http://schemas.microsoft.com/office/drawing/2014/main" id="{7324BE79-FE51-4A3F-26FA-CE97EE49BC30}"/>
              </a:ext>
            </a:extLst>
          </p:cNvPr>
          <p:cNvSpPr>
            <a:spLocks noGrp="1"/>
          </p:cNvSpPr>
          <p:nvPr>
            <p:ph type="sldNum" sz="quarter" idx="12"/>
          </p:nvPr>
        </p:nvSpPr>
        <p:spPr/>
        <p:txBody>
          <a:bodyPr/>
          <a:lstStyle/>
          <a:p>
            <a:pPr>
              <a:spcAft>
                <a:spcPts val="600"/>
              </a:spcAft>
            </a:pPr>
            <a:fld id="{A65A5C87-DF58-40C8-B092-1DE63DB4547E}" type="slidenum">
              <a:rPr lang="en-US" dirty="0"/>
              <a:pPr>
                <a:spcAft>
                  <a:spcPts val="600"/>
                </a:spcAft>
              </a:pPr>
              <a:t>21</a:t>
            </a:fld>
            <a:endParaRPr lang="en-US"/>
          </a:p>
        </p:txBody>
      </p:sp>
    </p:spTree>
    <p:extLst>
      <p:ext uri="{BB962C8B-B14F-4D97-AF65-F5344CB8AC3E}">
        <p14:creationId xmlns:p14="http://schemas.microsoft.com/office/powerpoint/2010/main" val="454334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182E5-7A84-19BF-F837-F1A7FDE54D17}"/>
              </a:ext>
            </a:extLst>
          </p:cNvPr>
          <p:cNvSpPr>
            <a:spLocks noGrp="1"/>
          </p:cNvSpPr>
          <p:nvPr>
            <p:ph type="title"/>
          </p:nvPr>
        </p:nvSpPr>
        <p:spPr>
          <a:xfrm>
            <a:off x="256262" y="1295182"/>
            <a:ext cx="4426060" cy="403448"/>
          </a:xfrm>
        </p:spPr>
        <p:txBody>
          <a:bodyPr anchor="ctr">
            <a:normAutofit fontScale="90000"/>
          </a:bodyPr>
          <a:lstStyle/>
          <a:p>
            <a:r>
              <a:rPr lang="en-US" sz="2800" dirty="0"/>
              <a:t>Discuss the factors influencing the health and well-being of individuals affected by the diseases or conditions of chicken pox </a:t>
            </a:r>
            <a:endParaRPr lang="en-GB" sz="2800" dirty="0"/>
          </a:p>
        </p:txBody>
      </p:sp>
      <p:sp>
        <p:nvSpPr>
          <p:cNvPr id="3" name="Content Placeholder 2">
            <a:extLst>
              <a:ext uri="{FF2B5EF4-FFF2-40B4-BE49-F238E27FC236}">
                <a16:creationId xmlns:a16="http://schemas.microsoft.com/office/drawing/2014/main" id="{59BBF549-D052-3C65-B0F9-1226FCA6719E}"/>
              </a:ext>
            </a:extLst>
          </p:cNvPr>
          <p:cNvSpPr>
            <a:spLocks noGrp="1"/>
          </p:cNvSpPr>
          <p:nvPr>
            <p:ph idx="1"/>
          </p:nvPr>
        </p:nvSpPr>
        <p:spPr>
          <a:xfrm>
            <a:off x="255502" y="2481954"/>
            <a:ext cx="5433403" cy="3448303"/>
          </a:xfrm>
        </p:spPr>
        <p:txBody>
          <a:bodyPr anchor="ctr">
            <a:normAutofit lnSpcReduction="10000"/>
          </a:bodyPr>
          <a:lstStyle/>
          <a:p>
            <a:r>
              <a:rPr lang="en-US" sz="1700" dirty="0"/>
              <a:t>Several factors can affect the health and well-being of individuals with chickenpox. Age is important because children usually have mild symptoms, while adults may experience more severe strength also plays a role, as people with weakened immune systems may find it harder to fight the infection and recover</a:t>
            </a:r>
          </a:p>
          <a:p>
            <a:r>
              <a:rPr lang="en-US" sz="1700" dirty="0"/>
              <a:t>Access to healthcare can influence how well someone manages symptoms such as fever and itching, and help prevent complications. In addition, social environmental factors, such as needing to stay home from school or work and living in crowded conditions, can affect both physical health and emotional well-being. </a:t>
            </a:r>
          </a:p>
          <a:p>
            <a:r>
              <a:rPr lang="en-US" sz="1700" dirty="0"/>
              <a:t>Reference National Health Service 2024 </a:t>
            </a:r>
          </a:p>
          <a:p>
            <a:pPr marL="0" indent="0">
              <a:buNone/>
            </a:pPr>
            <a:endParaRPr lang="en-US" sz="1700" dirty="0"/>
          </a:p>
        </p:txBody>
      </p:sp>
      <p:pic>
        <p:nvPicPr>
          <p:cNvPr id="6" name="Picture 5">
            <a:extLst>
              <a:ext uri="{FF2B5EF4-FFF2-40B4-BE49-F238E27FC236}">
                <a16:creationId xmlns:a16="http://schemas.microsoft.com/office/drawing/2014/main" id="{F4FC555D-04E6-2EA8-2C6A-0EB3283F2C7F}"/>
              </a:ext>
            </a:extLst>
          </p:cNvPr>
          <p:cNvPicPr>
            <a:picLocks noChangeAspect="1"/>
          </p:cNvPicPr>
          <p:nvPr/>
        </p:nvPicPr>
        <p:blipFill>
          <a:blip r:embed="rId2"/>
          <a:srcRect l="21176" r="35141"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5" name="TextBox 4">
            <a:extLst>
              <a:ext uri="{FF2B5EF4-FFF2-40B4-BE49-F238E27FC236}">
                <a16:creationId xmlns:a16="http://schemas.microsoft.com/office/drawing/2014/main" id="{0D459524-A506-9F88-198D-7FE9328ED874}"/>
              </a:ext>
            </a:extLst>
          </p:cNvPr>
          <p:cNvSpPr txBox="1"/>
          <p:nvPr/>
        </p:nvSpPr>
        <p:spPr>
          <a:xfrm>
            <a:off x="622998" y="5787851"/>
            <a:ext cx="3293034" cy="646331"/>
          </a:xfrm>
          <a:prstGeom prst="rect">
            <a:avLst/>
          </a:prstGeom>
          <a:noFill/>
        </p:spPr>
        <p:txBody>
          <a:bodyPr wrap="square" rtlCol="0">
            <a:spAutoFit/>
          </a:bodyPr>
          <a:lstStyle/>
          <a:p>
            <a:r>
              <a:rPr lang="en-US" dirty="0">
                <a:solidFill>
                  <a:schemeClr val="tx1">
                    <a:lumMod val="85000"/>
                    <a:lumOff val="15000"/>
                  </a:schemeClr>
                </a:solidFill>
              </a:rPr>
              <a:t>Katya Baiden </a:t>
            </a:r>
            <a:endParaRPr lang="en-GB" dirty="0">
              <a:solidFill>
                <a:schemeClr val="tx1">
                  <a:lumMod val="85000"/>
                  <a:lumOff val="15000"/>
                </a:schemeClr>
              </a:solidFill>
            </a:endParaRPr>
          </a:p>
          <a:p>
            <a:r>
              <a:rPr lang="en-US" dirty="0">
                <a:solidFill>
                  <a:schemeClr val="tx1">
                    <a:lumMod val="85000"/>
                    <a:lumOff val="15000"/>
                  </a:schemeClr>
                </a:solidFill>
              </a:rPr>
              <a:t>2508026</a:t>
            </a:r>
            <a:endParaRPr lang="en-GB" dirty="0">
              <a:solidFill>
                <a:schemeClr val="tx1">
                  <a:lumMod val="85000"/>
                  <a:lumOff val="15000"/>
                </a:schemeClr>
              </a:solidFill>
            </a:endParaRPr>
          </a:p>
        </p:txBody>
      </p:sp>
    </p:spTree>
    <p:extLst>
      <p:ext uri="{BB962C8B-B14F-4D97-AF65-F5344CB8AC3E}">
        <p14:creationId xmlns:p14="http://schemas.microsoft.com/office/powerpoint/2010/main" val="26700888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952E1-90FD-9317-AC83-5161B8558F7F}"/>
              </a:ext>
            </a:extLst>
          </p:cNvPr>
          <p:cNvSpPr>
            <a:spLocks noGrp="1"/>
          </p:cNvSpPr>
          <p:nvPr>
            <p:ph type="title"/>
          </p:nvPr>
        </p:nvSpPr>
        <p:spPr>
          <a:xfrm>
            <a:off x="6823878" y="741391"/>
            <a:ext cx="4491821" cy="1616203"/>
          </a:xfrm>
        </p:spPr>
        <p:txBody>
          <a:bodyPr anchor="b">
            <a:normAutofit/>
          </a:bodyPr>
          <a:lstStyle/>
          <a:p>
            <a:endParaRPr lang="en-GB" sz="3200"/>
          </a:p>
        </p:txBody>
      </p:sp>
      <p:sp>
        <p:nvSpPr>
          <p:cNvPr id="3" name="Content Placeholder 2">
            <a:extLst>
              <a:ext uri="{FF2B5EF4-FFF2-40B4-BE49-F238E27FC236}">
                <a16:creationId xmlns:a16="http://schemas.microsoft.com/office/drawing/2014/main" id="{33489709-592A-0741-0DEE-9EF9436D8923}"/>
              </a:ext>
            </a:extLst>
          </p:cNvPr>
          <p:cNvSpPr>
            <a:spLocks noGrp="1"/>
          </p:cNvSpPr>
          <p:nvPr>
            <p:ph idx="1"/>
          </p:nvPr>
        </p:nvSpPr>
        <p:spPr>
          <a:xfrm>
            <a:off x="6823878" y="2533476"/>
            <a:ext cx="4491820" cy="3447832"/>
          </a:xfrm>
        </p:spPr>
        <p:txBody>
          <a:bodyPr anchor="t">
            <a:normAutofit/>
          </a:bodyPr>
          <a:lstStyle/>
          <a:p>
            <a:pPr marL="0" indent="0">
              <a:buNone/>
            </a:pPr>
            <a:r>
              <a:rPr lang="en-US" sz="2000"/>
              <a:t>Vaccination status: individuals who have received the chickenpox vaccine are less likely to develop the illness or experience milder symptoms. Vaccination can reduce disease severity and lower the risk of spreading it to others. </a:t>
            </a:r>
          </a:p>
        </p:txBody>
      </p:sp>
      <p:pic>
        <p:nvPicPr>
          <p:cNvPr id="6" name="Picture 5" descr="Needle and vial">
            <a:extLst>
              <a:ext uri="{FF2B5EF4-FFF2-40B4-BE49-F238E27FC236}">
                <a16:creationId xmlns:a16="http://schemas.microsoft.com/office/drawing/2014/main" id="{BD67EE8E-1760-6B15-58ED-DDA15B04FA6C}"/>
              </a:ext>
            </a:extLst>
          </p:cNvPr>
          <p:cNvPicPr>
            <a:picLocks noChangeAspect="1"/>
          </p:cNvPicPr>
          <p:nvPr/>
        </p:nvPicPr>
        <p:blipFill>
          <a:blip r:embed="rId2"/>
          <a:srcRect l="21694" r="18972" b="-1"/>
          <a:stretch>
            <a:fillRect/>
          </a:stretch>
        </p:blipFill>
        <p:spPr>
          <a:xfrm>
            <a:off x="0" y="0"/>
            <a:ext cx="6095980" cy="6857990"/>
          </a:xfrm>
          <a:prstGeom prst="rect">
            <a:avLst/>
          </a:prstGeom>
        </p:spPr>
      </p:pic>
    </p:spTree>
    <p:extLst>
      <p:ext uri="{BB962C8B-B14F-4D97-AF65-F5344CB8AC3E}">
        <p14:creationId xmlns:p14="http://schemas.microsoft.com/office/powerpoint/2010/main" val="41792170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FC42B-5EE9-D505-D8A5-A5E518932B14}"/>
              </a:ext>
            </a:extLst>
          </p:cNvPr>
          <p:cNvSpPr>
            <a:spLocks noGrp="1"/>
          </p:cNvSpPr>
          <p:nvPr>
            <p:ph type="title"/>
          </p:nvPr>
        </p:nvSpPr>
        <p:spPr>
          <a:xfrm>
            <a:off x="761803" y="350196"/>
            <a:ext cx="4646904" cy="1624520"/>
          </a:xfrm>
        </p:spPr>
        <p:txBody>
          <a:bodyPr anchor="ctr">
            <a:normAutofit/>
          </a:bodyPr>
          <a:lstStyle/>
          <a:p>
            <a:br>
              <a:rPr lang="en-US" sz="4000"/>
            </a:br>
            <a:endParaRPr lang="en-GB" sz="4000"/>
          </a:p>
        </p:txBody>
      </p:sp>
      <p:sp>
        <p:nvSpPr>
          <p:cNvPr id="3" name="Content Placeholder 2">
            <a:extLst>
              <a:ext uri="{FF2B5EF4-FFF2-40B4-BE49-F238E27FC236}">
                <a16:creationId xmlns:a16="http://schemas.microsoft.com/office/drawing/2014/main" id="{35E87A84-1F2B-902E-DCB2-2D8DFD9B85D8}"/>
              </a:ext>
            </a:extLst>
          </p:cNvPr>
          <p:cNvSpPr>
            <a:spLocks noGrp="1"/>
          </p:cNvSpPr>
          <p:nvPr>
            <p:ph idx="1"/>
          </p:nvPr>
        </p:nvSpPr>
        <p:spPr>
          <a:xfrm>
            <a:off x="761802" y="2743200"/>
            <a:ext cx="4646905" cy="3613149"/>
          </a:xfrm>
        </p:spPr>
        <p:txBody>
          <a:bodyPr anchor="ctr">
            <a:normAutofit/>
          </a:bodyPr>
          <a:lstStyle/>
          <a:p>
            <a:pPr marL="0" indent="0">
              <a:buNone/>
            </a:pPr>
            <a:r>
              <a:rPr lang="en-US" sz="2000" dirty="0"/>
              <a:t>Personal hygiene and skin care because chickenpox causes itchy blisters; scratching can lead to skin infections and scarring. Keeping nails short, washing regularly, and using soothing treatment can help protect the skin and prevent infections. </a:t>
            </a:r>
            <a:endParaRPr lang="en-GB" sz="2000" dirty="0"/>
          </a:p>
        </p:txBody>
      </p:sp>
      <p:sp>
        <p:nvSpPr>
          <p:cNvPr id="4" name="Footer Placeholder 3">
            <a:extLst>
              <a:ext uri="{FF2B5EF4-FFF2-40B4-BE49-F238E27FC236}">
                <a16:creationId xmlns:a16="http://schemas.microsoft.com/office/drawing/2014/main" id="{C2D25B8E-03BB-EF1A-C0EE-7604CF9C318E}"/>
              </a:ext>
            </a:extLst>
          </p:cNvPr>
          <p:cNvSpPr>
            <a:spLocks noGrp="1"/>
          </p:cNvSpPr>
          <p:nvPr>
            <p:ph type="ftr" sz="quarter" idx="11"/>
          </p:nvPr>
        </p:nvSpPr>
        <p:spPr>
          <a:xfrm>
            <a:off x="6478073" y="6356350"/>
            <a:ext cx="3303431" cy="365125"/>
          </a:xfrm>
        </p:spPr>
        <p:txBody>
          <a:bodyPr>
            <a:normAutofit/>
          </a:bodyPr>
          <a:lstStyle/>
          <a:p>
            <a:pPr algn="l"/>
            <a:endParaRPr lang="en-GB">
              <a:solidFill>
                <a:srgbClr val="FFFFFF"/>
              </a:solidFill>
            </a:endParaRPr>
          </a:p>
        </p:txBody>
      </p:sp>
      <p:pic>
        <p:nvPicPr>
          <p:cNvPr id="32" name="Picture 31" descr="Person sanitizing hand">
            <a:extLst>
              <a:ext uri="{FF2B5EF4-FFF2-40B4-BE49-F238E27FC236}">
                <a16:creationId xmlns:a16="http://schemas.microsoft.com/office/drawing/2014/main" id="{DFB954D5-4D1B-B13A-1BA9-38DC32F802B8}"/>
              </a:ext>
            </a:extLst>
          </p:cNvPr>
          <p:cNvPicPr>
            <a:picLocks noChangeAspect="1"/>
          </p:cNvPicPr>
          <p:nvPr/>
        </p:nvPicPr>
        <p:blipFill>
          <a:blip r:embed="rId2"/>
          <a:srcRect l="15153" r="23667" b="-1"/>
          <a:stretch>
            <a:fillRect/>
          </a:stretch>
        </p:blipFill>
        <p:spPr>
          <a:xfrm>
            <a:off x="6096000" y="1"/>
            <a:ext cx="6102825" cy="6858000"/>
          </a:xfrm>
          <a:prstGeom prst="rect">
            <a:avLst/>
          </a:prstGeom>
        </p:spPr>
      </p:pic>
    </p:spTree>
    <p:extLst>
      <p:ext uri="{BB962C8B-B14F-4D97-AF65-F5344CB8AC3E}">
        <p14:creationId xmlns:p14="http://schemas.microsoft.com/office/powerpoint/2010/main" val="41684491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678CE-BEC9-016B-B0A5-8696A39F53AB}"/>
              </a:ext>
            </a:extLst>
          </p:cNvPr>
          <p:cNvSpPr>
            <a:spLocks noGrp="1"/>
          </p:cNvSpPr>
          <p:nvPr>
            <p:ph type="title"/>
          </p:nvPr>
        </p:nvSpPr>
        <p:spPr>
          <a:xfrm>
            <a:off x="640080" y="325369"/>
            <a:ext cx="4368602" cy="1956841"/>
          </a:xfrm>
        </p:spPr>
        <p:txBody>
          <a:bodyPr anchor="b">
            <a:normAutofit/>
          </a:bodyPr>
          <a:lstStyle/>
          <a:p>
            <a:r>
              <a:rPr lang="en-US" sz="1800"/>
              <a:t>Education and awareness- knowing how chickenpox spreads helps people prevent transmission. For example, staying home from school or work until the blisters have crusted over reduced the risk of infecting </a:t>
            </a:r>
            <a:endParaRPr lang="en-GB" sz="1800"/>
          </a:p>
        </p:txBody>
      </p:sp>
      <p:sp>
        <p:nvSpPr>
          <p:cNvPr id="3" name="Content Placeholder 2">
            <a:extLst>
              <a:ext uri="{FF2B5EF4-FFF2-40B4-BE49-F238E27FC236}">
                <a16:creationId xmlns:a16="http://schemas.microsoft.com/office/drawing/2014/main" id="{E2F7185E-F5CB-5595-F805-599B049B58C2}"/>
              </a:ext>
            </a:extLst>
          </p:cNvPr>
          <p:cNvSpPr>
            <a:spLocks noGrp="1"/>
          </p:cNvSpPr>
          <p:nvPr>
            <p:ph idx="1"/>
          </p:nvPr>
        </p:nvSpPr>
        <p:spPr>
          <a:xfrm>
            <a:off x="420875" y="2476241"/>
            <a:ext cx="4243589" cy="3320668"/>
          </a:xfrm>
        </p:spPr>
        <p:txBody>
          <a:bodyPr>
            <a:normAutofit/>
          </a:bodyPr>
          <a:lstStyle/>
          <a:p>
            <a:pPr marL="0" indent="0">
              <a:buNone/>
            </a:pPr>
            <a:r>
              <a:rPr lang="en-US" sz="2000"/>
              <a:t>Support from family or carers, children or vulnerable individuals may need help managing symptoms, applying treatments and avoiding scratching. Emotional support can also help reduce stress and discomfort during illness.</a:t>
            </a:r>
          </a:p>
          <a:p>
            <a:pPr marL="0" indent="0">
              <a:buNone/>
            </a:pPr>
            <a:r>
              <a:rPr lang="en-US" sz="2000"/>
              <a:t>References - Centres for Disease Control  and Prevention (2023)</a:t>
            </a:r>
          </a:p>
          <a:p>
            <a:pPr marL="0" indent="0">
              <a:buNone/>
            </a:pPr>
            <a:r>
              <a:rPr lang="en-US" sz="2000"/>
              <a:t>World health Organisation (WHO)</a:t>
            </a:r>
            <a:endParaRPr lang="en-GB" sz="2000"/>
          </a:p>
        </p:txBody>
      </p:sp>
      <p:sp>
        <p:nvSpPr>
          <p:cNvPr id="4" name="Footer Placeholder 3">
            <a:extLst>
              <a:ext uri="{FF2B5EF4-FFF2-40B4-BE49-F238E27FC236}">
                <a16:creationId xmlns:a16="http://schemas.microsoft.com/office/drawing/2014/main" id="{4EA3E199-D761-D6C7-A881-A6615AA5E782}"/>
              </a:ext>
            </a:extLst>
          </p:cNvPr>
          <p:cNvSpPr>
            <a:spLocks noGrp="1"/>
          </p:cNvSpPr>
          <p:nvPr>
            <p:ph type="ftr" sz="quarter" idx="11"/>
          </p:nvPr>
        </p:nvSpPr>
        <p:spPr>
          <a:xfrm>
            <a:off x="6248400" y="6356350"/>
            <a:ext cx="4114800" cy="365125"/>
          </a:xfrm>
        </p:spPr>
        <p:txBody>
          <a:bodyPr>
            <a:normAutofit/>
          </a:bodyPr>
          <a:lstStyle/>
          <a:p>
            <a:pPr algn="l"/>
            <a:endParaRPr lang="en-GB">
              <a:solidFill>
                <a:srgbClr val="FFFFFF"/>
              </a:solidFill>
            </a:endParaRPr>
          </a:p>
        </p:txBody>
      </p:sp>
      <p:pic>
        <p:nvPicPr>
          <p:cNvPr id="6" name="Picture 5">
            <a:extLst>
              <a:ext uri="{FF2B5EF4-FFF2-40B4-BE49-F238E27FC236}">
                <a16:creationId xmlns:a16="http://schemas.microsoft.com/office/drawing/2014/main" id="{04885FFB-07EA-1B94-0D73-E985F91F1642}"/>
              </a:ext>
            </a:extLst>
          </p:cNvPr>
          <p:cNvPicPr>
            <a:picLocks noChangeAspect="1"/>
          </p:cNvPicPr>
          <p:nvPr/>
        </p:nvPicPr>
        <p:blipFill>
          <a:blip r:embed="rId2"/>
          <a:srcRect r="1065"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695283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0BFDD-C248-E3B3-0A71-3EF5F8B8815B}"/>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rPr>
              <a:t>Reference </a:t>
            </a:r>
            <a:endParaRPr lang="en-GB" sz="4000">
              <a:solidFill>
                <a:schemeClr val="bg1"/>
              </a:solidFill>
            </a:endParaRPr>
          </a:p>
        </p:txBody>
      </p:sp>
      <p:sp>
        <p:nvSpPr>
          <p:cNvPr id="3" name="Content Placeholder 2">
            <a:extLst>
              <a:ext uri="{FF2B5EF4-FFF2-40B4-BE49-F238E27FC236}">
                <a16:creationId xmlns:a16="http://schemas.microsoft.com/office/drawing/2014/main" id="{50818BDF-A862-DE2C-E0A9-A00CC9C3B8E8}"/>
              </a:ext>
            </a:extLst>
          </p:cNvPr>
          <p:cNvSpPr>
            <a:spLocks noGrp="1"/>
          </p:cNvSpPr>
          <p:nvPr>
            <p:ph idx="1"/>
          </p:nvPr>
        </p:nvSpPr>
        <p:spPr>
          <a:xfrm>
            <a:off x="1155548" y="2217343"/>
            <a:ext cx="9880893" cy="3959619"/>
          </a:xfrm>
        </p:spPr>
        <p:txBody>
          <a:bodyPr>
            <a:normAutofit/>
          </a:bodyPr>
          <a:lstStyle/>
          <a:p>
            <a:r>
              <a:rPr lang="en-US" sz="2400"/>
              <a:t>National Health Service (2024).Chickenpox.Available at : </a:t>
            </a:r>
            <a:r>
              <a:rPr lang="en-US" sz="2400">
                <a:hlinkClick r:id="rId3"/>
              </a:rPr>
              <a:t>https://www.nhs.uk/conditions/chickenpox/</a:t>
            </a:r>
            <a:endParaRPr lang="en-US" sz="2400"/>
          </a:p>
          <a:p>
            <a:r>
              <a:rPr lang="en-US" sz="2400"/>
              <a:t> Centres for disease control and prevention (2023). Chickenpox(Varicella).Available at: </a:t>
            </a:r>
            <a:r>
              <a:rPr lang="en-US" sz="2400">
                <a:hlinkClick r:id="rId4"/>
              </a:rPr>
              <a:t>https://www.cdc.gov/chickenpox/</a:t>
            </a:r>
            <a:endParaRPr lang="en-US" sz="2400"/>
          </a:p>
          <a:p>
            <a:r>
              <a:rPr lang="en-US" sz="2400"/>
              <a:t> World Health Organisation (WHO).Varicella (chickenpox).Available at: https://www.who.intmayoclinic(2024).chickenpox-sympotoms causes. Available at: https:www.mayoclinic.org</a:t>
            </a:r>
          </a:p>
          <a:p>
            <a:pPr marL="0" indent="0">
              <a:buNone/>
            </a:pPr>
            <a:r>
              <a:rPr lang="en-US" sz="2400"/>
              <a:t> </a:t>
            </a:r>
            <a:endParaRPr lang="en-GB" sz="2400"/>
          </a:p>
        </p:txBody>
      </p:sp>
      <p:sp>
        <p:nvSpPr>
          <p:cNvPr id="4" name="Footer Placeholder 3">
            <a:extLst>
              <a:ext uri="{FF2B5EF4-FFF2-40B4-BE49-F238E27FC236}">
                <a16:creationId xmlns:a16="http://schemas.microsoft.com/office/drawing/2014/main" id="{894780A0-AF24-C9B7-A7D2-E0753500DFC1}"/>
              </a:ext>
            </a:extLst>
          </p:cNvPr>
          <p:cNvSpPr>
            <a:spLocks noGrp="1"/>
          </p:cNvSpPr>
          <p:nvPr>
            <p:ph type="ftr" sz="quarter" idx="11"/>
          </p:nvPr>
        </p:nvSpPr>
        <p:spPr>
          <a:xfrm rot="5400000">
            <a:off x="-349845" y="5226028"/>
            <a:ext cx="1663495" cy="313512"/>
          </a:xfrm>
        </p:spPr>
        <p:txBody>
          <a:bodyPr anchor="ctr">
            <a:normAutofit/>
          </a:bodyPr>
          <a:lstStyle/>
          <a:p>
            <a:pPr algn="r"/>
            <a:endParaRPr lang="en-GB" sz="900">
              <a:solidFill>
                <a:schemeClr val="tx1"/>
              </a:solidFill>
            </a:endParaRPr>
          </a:p>
        </p:txBody>
      </p:sp>
    </p:spTree>
    <p:extLst>
      <p:ext uri="{BB962C8B-B14F-4D97-AF65-F5344CB8AC3E}">
        <p14:creationId xmlns:p14="http://schemas.microsoft.com/office/powerpoint/2010/main" val="37653465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F2E36-F338-89EB-EA69-AF0E4D2AD7F8}"/>
              </a:ext>
            </a:extLst>
          </p:cNvPr>
          <p:cNvSpPr>
            <a:spLocks noGrp="1"/>
          </p:cNvSpPr>
          <p:nvPr>
            <p:ph type="title"/>
          </p:nvPr>
        </p:nvSpPr>
        <p:spPr>
          <a:xfrm>
            <a:off x="640080" y="325369"/>
            <a:ext cx="4368602" cy="1956841"/>
          </a:xfrm>
        </p:spPr>
        <p:txBody>
          <a:bodyPr anchor="b">
            <a:normAutofit/>
          </a:bodyPr>
          <a:lstStyle/>
          <a:p>
            <a:r>
              <a:rPr lang="en-GB" sz="5000"/>
              <a:t>Chickenpox and Transmission</a:t>
            </a:r>
          </a:p>
        </p:txBody>
      </p:sp>
      <p:sp>
        <p:nvSpPr>
          <p:cNvPr id="3" name="Content Placeholder 2">
            <a:extLst>
              <a:ext uri="{FF2B5EF4-FFF2-40B4-BE49-F238E27FC236}">
                <a16:creationId xmlns:a16="http://schemas.microsoft.com/office/drawing/2014/main" id="{51BA69C3-3D47-789A-1368-9F416ADA8C2C}"/>
              </a:ext>
            </a:extLst>
          </p:cNvPr>
          <p:cNvSpPr>
            <a:spLocks noGrp="1"/>
          </p:cNvSpPr>
          <p:nvPr>
            <p:ph idx="1"/>
          </p:nvPr>
        </p:nvSpPr>
        <p:spPr>
          <a:xfrm>
            <a:off x="504381" y="2580625"/>
            <a:ext cx="4243589" cy="3320668"/>
          </a:xfrm>
        </p:spPr>
        <p:txBody>
          <a:bodyPr>
            <a:normAutofit/>
          </a:bodyPr>
          <a:lstStyle/>
          <a:p>
            <a:pPr marL="0" lvl="0" indent="0" eaLnBrk="0" fontAlgn="base" hangingPunct="0">
              <a:spcBef>
                <a:spcPct val="0"/>
              </a:spcBef>
              <a:spcAft>
                <a:spcPts val="600"/>
              </a:spcAft>
              <a:buFontTx/>
              <a:buChar char="•"/>
            </a:pPr>
            <a:r>
              <a:rPr lang="en-US" altLang="en-US" sz="1900" dirty="0">
                <a:latin typeface="Arial" panose="020B0604020202020204" pitchFamily="34" charset="0"/>
              </a:rPr>
              <a:t>Chickenpox is a contagious viral disease</a:t>
            </a:r>
          </a:p>
          <a:p>
            <a:pPr marL="0" lvl="0" indent="0" eaLnBrk="0" fontAlgn="base" hangingPunct="0">
              <a:spcBef>
                <a:spcPct val="0"/>
              </a:spcBef>
              <a:spcAft>
                <a:spcPts val="600"/>
              </a:spcAft>
              <a:buFontTx/>
              <a:buChar char="•"/>
            </a:pPr>
            <a:r>
              <a:rPr lang="en-US" altLang="en-US" sz="1900" dirty="0">
                <a:latin typeface="Arial" panose="020B0604020202020204" pitchFamily="34" charset="0"/>
              </a:rPr>
              <a:t>Caused by the Varicella-Zoster Virus</a:t>
            </a:r>
          </a:p>
          <a:p>
            <a:pPr marL="0" lvl="0" indent="0" eaLnBrk="0" fontAlgn="base" hangingPunct="0">
              <a:spcBef>
                <a:spcPct val="0"/>
              </a:spcBef>
              <a:spcAft>
                <a:spcPts val="600"/>
              </a:spcAft>
              <a:buFontTx/>
              <a:buChar char="•"/>
            </a:pPr>
            <a:r>
              <a:rPr lang="en-US" altLang="en-US" sz="1900" dirty="0">
                <a:latin typeface="Arial" panose="020B0604020202020204" pitchFamily="34" charset="0"/>
              </a:rPr>
              <a:t>Common in children under 10 years</a:t>
            </a:r>
          </a:p>
          <a:p>
            <a:pPr marL="0" lvl="0" indent="0" eaLnBrk="0" fontAlgn="base" hangingPunct="0">
              <a:spcBef>
                <a:spcPct val="0"/>
              </a:spcBef>
              <a:spcAft>
                <a:spcPts val="600"/>
              </a:spcAft>
              <a:buFontTx/>
              <a:buChar char="•"/>
            </a:pPr>
            <a:r>
              <a:rPr lang="en-US" altLang="en-US" sz="1900" dirty="0">
                <a:latin typeface="Arial" panose="020B0604020202020204" pitchFamily="34" charset="0"/>
              </a:rPr>
              <a:t>Spread through coughing, sneezing, or contact with blisters</a:t>
            </a:r>
          </a:p>
          <a:p>
            <a:pPr marL="0" lvl="0" indent="0" eaLnBrk="0" fontAlgn="base" hangingPunct="0">
              <a:spcBef>
                <a:spcPct val="0"/>
              </a:spcBef>
              <a:spcAft>
                <a:spcPts val="600"/>
              </a:spcAft>
              <a:buFontTx/>
              <a:buChar char="•"/>
            </a:pPr>
            <a:r>
              <a:rPr lang="en-US" altLang="en-US" sz="1900" dirty="0">
                <a:latin typeface="Arial" panose="020B0604020202020204" pitchFamily="34" charset="0"/>
              </a:rPr>
              <a:t>Symptoms: itchy rash, fever, fatigue</a:t>
            </a:r>
          </a:p>
          <a:p>
            <a:pPr marL="0" lvl="0" indent="0" eaLnBrk="0" fontAlgn="base" hangingPunct="0">
              <a:spcBef>
                <a:spcPct val="0"/>
              </a:spcBef>
              <a:spcAft>
                <a:spcPts val="600"/>
              </a:spcAft>
              <a:buFontTx/>
              <a:buChar char="•"/>
            </a:pPr>
            <a:r>
              <a:rPr lang="en-US" altLang="en-US" sz="1900" dirty="0">
                <a:latin typeface="Arial" panose="020B0604020202020204" pitchFamily="34" charset="0"/>
              </a:rPr>
              <a:t>Schools increase risk due to close contact</a:t>
            </a:r>
          </a:p>
          <a:p>
            <a:pPr marL="0" indent="0">
              <a:buNone/>
            </a:pPr>
            <a:endParaRPr lang="en-GB" sz="1900" dirty="0"/>
          </a:p>
        </p:txBody>
      </p:sp>
      <p:sp>
        <p:nvSpPr>
          <p:cNvPr id="4" name="Footer Placeholder 3">
            <a:extLst>
              <a:ext uri="{FF2B5EF4-FFF2-40B4-BE49-F238E27FC236}">
                <a16:creationId xmlns:a16="http://schemas.microsoft.com/office/drawing/2014/main" id="{0251ED86-CBF8-ED38-CF48-A9A802A82907}"/>
              </a:ext>
            </a:extLst>
          </p:cNvPr>
          <p:cNvSpPr>
            <a:spLocks noGrp="1"/>
          </p:cNvSpPr>
          <p:nvPr>
            <p:ph type="ftr" sz="quarter" idx="11"/>
          </p:nvPr>
        </p:nvSpPr>
        <p:spPr>
          <a:xfrm>
            <a:off x="6248400" y="6356350"/>
            <a:ext cx="4114800" cy="365125"/>
          </a:xfrm>
        </p:spPr>
        <p:txBody>
          <a:bodyPr>
            <a:normAutofit/>
          </a:bodyPr>
          <a:lstStyle/>
          <a:p>
            <a:pPr algn="l"/>
            <a:endParaRPr lang="en-GB">
              <a:solidFill>
                <a:srgbClr val="FFFFFF"/>
              </a:solidFill>
            </a:endParaRPr>
          </a:p>
        </p:txBody>
      </p:sp>
      <p:pic>
        <p:nvPicPr>
          <p:cNvPr id="5" name="Picture 4">
            <a:extLst>
              <a:ext uri="{FF2B5EF4-FFF2-40B4-BE49-F238E27FC236}">
                <a16:creationId xmlns:a16="http://schemas.microsoft.com/office/drawing/2014/main" id="{FCD434EB-5E54-A891-1637-B3EDA3C0B99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7886" r="16886"/>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B63344A9-4986-B415-E930-B5BE0CE230F3}"/>
              </a:ext>
            </a:extLst>
          </p:cNvPr>
          <p:cNvSpPr txBox="1"/>
          <p:nvPr/>
        </p:nvSpPr>
        <p:spPr>
          <a:xfrm>
            <a:off x="934065" y="6056671"/>
            <a:ext cx="2551885" cy="646331"/>
          </a:xfrm>
          <a:prstGeom prst="rect">
            <a:avLst/>
          </a:prstGeom>
          <a:noFill/>
        </p:spPr>
        <p:txBody>
          <a:bodyPr wrap="square" rtlCol="0">
            <a:spAutoFit/>
          </a:bodyPr>
          <a:lstStyle/>
          <a:p>
            <a:r>
              <a:rPr lang="en-US" dirty="0"/>
              <a:t>Matez Imad Shahab </a:t>
            </a:r>
            <a:endParaRPr lang="en-GB" dirty="0"/>
          </a:p>
          <a:p>
            <a:r>
              <a:rPr lang="en-US" dirty="0"/>
              <a:t>2417642</a:t>
            </a:r>
            <a:endParaRPr lang="en-GB" dirty="0"/>
          </a:p>
        </p:txBody>
      </p:sp>
    </p:spTree>
    <p:extLst>
      <p:ext uri="{BB962C8B-B14F-4D97-AF65-F5344CB8AC3E}">
        <p14:creationId xmlns:p14="http://schemas.microsoft.com/office/powerpoint/2010/main" val="11459059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A4DDB-942A-8170-4C34-10F48CD8A11C}"/>
              </a:ext>
            </a:extLst>
          </p:cNvPr>
          <p:cNvSpPr>
            <a:spLocks noGrp="1"/>
          </p:cNvSpPr>
          <p:nvPr>
            <p:ph type="title"/>
          </p:nvPr>
        </p:nvSpPr>
        <p:spPr>
          <a:xfrm>
            <a:off x="838201" y="365125"/>
            <a:ext cx="3816095" cy="1938076"/>
          </a:xfrm>
        </p:spPr>
        <p:txBody>
          <a:bodyPr vert="horz" lIns="91440" tIns="45720" rIns="91440" bIns="45720" rtlCol="0" anchor="ctr">
            <a:normAutofit/>
          </a:bodyPr>
          <a:lstStyle/>
          <a:p>
            <a:r>
              <a:rPr lang="en-US" kern="1200">
                <a:solidFill>
                  <a:schemeClr val="tx1"/>
                </a:solidFill>
                <a:latin typeface="+mj-lt"/>
                <a:ea typeface="+mj-ea"/>
                <a:cs typeface="+mj-cs"/>
              </a:rPr>
              <a:t>Health Education for Students</a:t>
            </a:r>
          </a:p>
        </p:txBody>
      </p:sp>
      <p:pic>
        <p:nvPicPr>
          <p:cNvPr id="5" name="Content Placeholder 4">
            <a:extLst>
              <a:ext uri="{FF2B5EF4-FFF2-40B4-BE49-F238E27FC236}">
                <a16:creationId xmlns:a16="http://schemas.microsoft.com/office/drawing/2014/main" id="{CAAA7275-F19C-5B68-E9BB-787E408E4137}"/>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 b="24054"/>
          <a:stretch>
            <a:fillRect/>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sp>
        <p:nvSpPr>
          <p:cNvPr id="4" name="Footer Placeholder 3">
            <a:extLst>
              <a:ext uri="{FF2B5EF4-FFF2-40B4-BE49-F238E27FC236}">
                <a16:creationId xmlns:a16="http://schemas.microsoft.com/office/drawing/2014/main" id="{AFE83438-E720-41C3-811C-6E00C93EE927}"/>
              </a:ext>
            </a:extLst>
          </p:cNvPr>
          <p:cNvSpPr>
            <a:spLocks noGrp="1"/>
          </p:cNvSpPr>
          <p:nvPr>
            <p:ph type="ftr" sz="quarter" idx="11"/>
          </p:nvPr>
        </p:nvSpPr>
        <p:spPr>
          <a:xfrm>
            <a:off x="6516985" y="6356350"/>
            <a:ext cx="4114800" cy="365125"/>
          </a:xfrm>
        </p:spPr>
        <p:txBody>
          <a:bodyPr vert="horz" lIns="91440" tIns="45720" rIns="91440" bIns="45720" rtlCol="0" anchor="ctr">
            <a:normAutofit/>
          </a:bodyPr>
          <a:lstStyle/>
          <a:p>
            <a:pPr algn="l" defTabSz="914400"/>
            <a:endParaRPr lang="en-US" sz="1200" kern="1200">
              <a:solidFill>
                <a:srgbClr val="FFFFFF"/>
              </a:solidFill>
              <a:latin typeface="+mn-lt"/>
              <a:ea typeface="+mn-ea"/>
              <a:cs typeface="+mn-cs"/>
            </a:endParaRPr>
          </a:p>
        </p:txBody>
      </p:sp>
      <p:sp>
        <p:nvSpPr>
          <p:cNvPr id="7" name="TextBox 6">
            <a:extLst>
              <a:ext uri="{FF2B5EF4-FFF2-40B4-BE49-F238E27FC236}">
                <a16:creationId xmlns:a16="http://schemas.microsoft.com/office/drawing/2014/main" id="{72910528-41C8-AA59-4CD9-2F6E524CEDD2}"/>
              </a:ext>
            </a:extLst>
          </p:cNvPr>
          <p:cNvSpPr txBox="1"/>
          <p:nvPr/>
        </p:nvSpPr>
        <p:spPr>
          <a:xfrm>
            <a:off x="838201" y="2482589"/>
            <a:ext cx="3816096" cy="3694373"/>
          </a:xfrm>
          <a:prstGeom prst="rect">
            <a:avLst/>
          </a:prstGeom>
        </p:spPr>
        <p:txBody>
          <a:bodyPr vert="horz" lIns="91440" tIns="45720" rIns="91440" bIns="45720" rtlCol="0">
            <a:normAutofit/>
          </a:bodyPr>
          <a:lstStyle/>
          <a:p>
            <a:pPr lvl="0" indent="-228600" defTabSz="914400" fontAlgn="base">
              <a:lnSpc>
                <a:spcPct val="90000"/>
              </a:lnSpc>
              <a:spcBef>
                <a:spcPct val="0"/>
              </a:spcBef>
              <a:spcAft>
                <a:spcPts val="600"/>
              </a:spcAft>
              <a:buFont typeface="Arial" panose="020B0604020202020204" pitchFamily="34" charset="0"/>
              <a:buChar char="•"/>
            </a:pPr>
            <a:r>
              <a:rPr lang="en-US" altLang="en-US" sz="2000"/>
              <a:t>Teach regular handwashing with soap</a:t>
            </a:r>
          </a:p>
          <a:p>
            <a:pPr lvl="0" indent="-228600" defTabSz="914400" fontAlgn="base">
              <a:lnSpc>
                <a:spcPct val="90000"/>
              </a:lnSpc>
              <a:spcBef>
                <a:spcPct val="0"/>
              </a:spcBef>
              <a:spcAft>
                <a:spcPts val="600"/>
              </a:spcAft>
              <a:buFont typeface="Arial" panose="020B0604020202020204" pitchFamily="34" charset="0"/>
              <a:buChar char="•"/>
            </a:pPr>
            <a:r>
              <a:rPr lang="en-US" altLang="en-US" sz="2000"/>
              <a:t>Avoid scratching chickenpox spots</a:t>
            </a:r>
          </a:p>
          <a:p>
            <a:pPr lvl="0" indent="-228600" defTabSz="914400" fontAlgn="base">
              <a:lnSpc>
                <a:spcPct val="90000"/>
              </a:lnSpc>
              <a:spcBef>
                <a:spcPct val="0"/>
              </a:spcBef>
              <a:spcAft>
                <a:spcPts val="600"/>
              </a:spcAft>
              <a:buFont typeface="Arial" panose="020B0604020202020204" pitchFamily="34" charset="0"/>
              <a:buChar char="•"/>
            </a:pPr>
            <a:r>
              <a:rPr lang="en-US" altLang="en-US" sz="2000"/>
              <a:t>Cover coughs and sneezes</a:t>
            </a:r>
          </a:p>
          <a:p>
            <a:pPr lvl="0" indent="-228600" defTabSz="914400" fontAlgn="base">
              <a:lnSpc>
                <a:spcPct val="90000"/>
              </a:lnSpc>
              <a:spcBef>
                <a:spcPct val="0"/>
              </a:spcBef>
              <a:spcAft>
                <a:spcPts val="600"/>
              </a:spcAft>
              <a:buFont typeface="Arial" panose="020B0604020202020204" pitchFamily="34" charset="0"/>
              <a:buChar char="•"/>
            </a:pPr>
            <a:r>
              <a:rPr lang="en-US" altLang="en-US" sz="2000"/>
              <a:t>Do not share personal items</a:t>
            </a:r>
          </a:p>
          <a:p>
            <a:pPr lvl="0" indent="-228600" defTabSz="914400" fontAlgn="base">
              <a:lnSpc>
                <a:spcPct val="90000"/>
              </a:lnSpc>
              <a:spcBef>
                <a:spcPct val="0"/>
              </a:spcBef>
              <a:spcAft>
                <a:spcPts val="600"/>
              </a:spcAft>
              <a:buFont typeface="Arial" panose="020B0604020202020204" pitchFamily="34" charset="0"/>
              <a:buChar char="•"/>
            </a:pPr>
            <a:r>
              <a:rPr lang="en-US" altLang="en-US" sz="2000"/>
              <a:t>Inform the teacher if feeling unwell</a:t>
            </a:r>
          </a:p>
          <a:p>
            <a:pPr lvl="0" indent="-228600" defTabSz="914400" fontAlgn="base">
              <a:lnSpc>
                <a:spcPct val="90000"/>
              </a:lnSpc>
              <a:spcBef>
                <a:spcPct val="0"/>
              </a:spcBef>
              <a:spcAft>
                <a:spcPts val="600"/>
              </a:spcAft>
              <a:buFont typeface="Arial" panose="020B0604020202020204" pitchFamily="34" charset="0"/>
              <a:buChar char="•"/>
            </a:pPr>
            <a:r>
              <a:rPr lang="en-US" altLang="en-US" sz="2000"/>
              <a:t>Stay home if symptoms appear</a:t>
            </a:r>
          </a:p>
          <a:p>
            <a:pPr indent="-228600" defTabSz="914400">
              <a:lnSpc>
                <a:spcPct val="90000"/>
              </a:lnSpc>
              <a:buFont typeface="Arial" panose="020B0604020202020204" pitchFamily="34" charset="0"/>
              <a:buChar char="•"/>
            </a:pPr>
            <a:endParaRPr lang="en-US" sz="2000"/>
          </a:p>
        </p:txBody>
      </p:sp>
      <p:pic>
        <p:nvPicPr>
          <p:cNvPr id="6" name="Picture 5">
            <a:extLst>
              <a:ext uri="{FF2B5EF4-FFF2-40B4-BE49-F238E27FC236}">
                <a16:creationId xmlns:a16="http://schemas.microsoft.com/office/drawing/2014/main" id="{4EBC4D60-11D2-54FF-4BB4-45D7D8FA6E4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5182" b="13049"/>
          <a:stretch>
            <a:fillRect/>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0031859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25DAD-4FB0-0345-76EE-54A9639584C0}"/>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Preventing and Controlling the Outbreak</a:t>
            </a:r>
          </a:p>
        </p:txBody>
      </p:sp>
      <p:pic>
        <p:nvPicPr>
          <p:cNvPr id="5" name="Content Placeholder 4">
            <a:extLst>
              <a:ext uri="{FF2B5EF4-FFF2-40B4-BE49-F238E27FC236}">
                <a16:creationId xmlns:a16="http://schemas.microsoft.com/office/drawing/2014/main" id="{21DBD978-F3AA-4F4E-D188-34B718C0ED4D}"/>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884" r="-1" b="-1"/>
          <a:stretch>
            <a:fillRect/>
          </a:stretch>
        </p:blipFill>
        <p:spPr>
          <a:xfrm>
            <a:off x="4662219" y="855955"/>
            <a:ext cx="7289698" cy="5146101"/>
          </a:xfrm>
          <a:prstGeom prst="rect">
            <a:avLst/>
          </a:prstGeom>
        </p:spPr>
      </p:pic>
      <p:sp>
        <p:nvSpPr>
          <p:cNvPr id="4" name="Footer Placeholder 3">
            <a:extLst>
              <a:ext uri="{FF2B5EF4-FFF2-40B4-BE49-F238E27FC236}">
                <a16:creationId xmlns:a16="http://schemas.microsoft.com/office/drawing/2014/main" id="{836F2766-5D59-EDAC-003A-4C6D4900FE0E}"/>
              </a:ext>
            </a:extLst>
          </p:cNvPr>
          <p:cNvSpPr>
            <a:spLocks noGrp="1"/>
          </p:cNvSpPr>
          <p:nvPr>
            <p:ph type="ftr" sz="quarter" idx="11"/>
          </p:nvPr>
        </p:nvSpPr>
        <p:spPr/>
        <p:txBody>
          <a:bodyPr vert="horz" lIns="91440" tIns="45720" rIns="91440" bIns="45720" rtlCol="0" anchor="ctr">
            <a:normAutofit/>
          </a:bodyPr>
          <a:lstStyle/>
          <a:p>
            <a:pPr defTabSz="914400">
              <a:defRPr/>
            </a:pPr>
            <a:endParaRPr lang="en-US" sz="1200" kern="1200">
              <a:solidFill>
                <a:srgbClr val="FFFFFF"/>
              </a:solidFill>
              <a:latin typeface="Calibri" panose="020F0502020204030204"/>
              <a:ea typeface="+mn-ea"/>
              <a:cs typeface="+mn-cs"/>
            </a:endParaRPr>
          </a:p>
        </p:txBody>
      </p:sp>
      <p:sp>
        <p:nvSpPr>
          <p:cNvPr id="6" name="TextBox 5">
            <a:extLst>
              <a:ext uri="{FF2B5EF4-FFF2-40B4-BE49-F238E27FC236}">
                <a16:creationId xmlns:a16="http://schemas.microsoft.com/office/drawing/2014/main" id="{1D720E84-2D80-3C85-CC36-41B131152422}"/>
              </a:ext>
            </a:extLst>
          </p:cNvPr>
          <p:cNvSpPr txBox="1"/>
          <p:nvPr/>
        </p:nvSpPr>
        <p:spPr>
          <a:xfrm>
            <a:off x="838200" y="2434201"/>
            <a:ext cx="3822189" cy="3742762"/>
          </a:xfrm>
          <a:prstGeom prst="rect">
            <a:avLst/>
          </a:prstGeom>
        </p:spPr>
        <p:txBody>
          <a:bodyPr vert="horz" lIns="91440" tIns="45720" rIns="91440" bIns="45720" rtlCol="0">
            <a:normAutofit/>
          </a:bodyPr>
          <a:lstStyle/>
          <a:p>
            <a:pPr lvl="0" indent="-228600" defTabSz="914400" fontAlgn="base">
              <a:lnSpc>
                <a:spcPct val="90000"/>
              </a:lnSpc>
              <a:spcBef>
                <a:spcPct val="0"/>
              </a:spcBef>
              <a:spcAft>
                <a:spcPts val="600"/>
              </a:spcAft>
              <a:buFont typeface="Arial" panose="020B0604020202020204" pitchFamily="34" charset="0"/>
              <a:buChar char="•"/>
            </a:pPr>
            <a:r>
              <a:rPr lang="en-US" altLang="en-US" sz="2000"/>
              <a:t>Early identification of infected children</a:t>
            </a:r>
          </a:p>
          <a:p>
            <a:pPr lvl="0" indent="-228600" defTabSz="914400" fontAlgn="base">
              <a:lnSpc>
                <a:spcPct val="90000"/>
              </a:lnSpc>
              <a:spcBef>
                <a:spcPct val="0"/>
              </a:spcBef>
              <a:spcAft>
                <a:spcPts val="600"/>
              </a:spcAft>
              <a:buFont typeface="Arial" panose="020B0604020202020204" pitchFamily="34" charset="0"/>
              <a:buChar char="•"/>
            </a:pPr>
            <a:r>
              <a:rPr lang="en-US" altLang="en-US" sz="2000"/>
              <a:t>Isolation of cases at home</a:t>
            </a:r>
          </a:p>
          <a:p>
            <a:pPr lvl="0" indent="-228600" defTabSz="914400" fontAlgn="base">
              <a:lnSpc>
                <a:spcPct val="90000"/>
              </a:lnSpc>
              <a:spcBef>
                <a:spcPct val="0"/>
              </a:spcBef>
              <a:spcAft>
                <a:spcPts val="600"/>
              </a:spcAft>
              <a:buFont typeface="Arial" panose="020B0604020202020204" pitchFamily="34" charset="0"/>
              <a:buChar char="•"/>
            </a:pPr>
            <a:r>
              <a:rPr lang="en-US" altLang="en-US" sz="2000"/>
              <a:t>Inform school community</a:t>
            </a:r>
          </a:p>
          <a:p>
            <a:pPr lvl="0" indent="-228600" defTabSz="914400" fontAlgn="base">
              <a:lnSpc>
                <a:spcPct val="90000"/>
              </a:lnSpc>
              <a:spcBef>
                <a:spcPct val="0"/>
              </a:spcBef>
              <a:spcAft>
                <a:spcPts val="600"/>
              </a:spcAft>
              <a:buFont typeface="Arial" panose="020B0604020202020204" pitchFamily="34" charset="0"/>
              <a:buChar char="•"/>
            </a:pPr>
            <a:r>
              <a:rPr lang="en-US" altLang="en-US" sz="2000"/>
              <a:t>Promote hygiene practices</a:t>
            </a:r>
          </a:p>
          <a:p>
            <a:pPr lvl="0" indent="-228600" defTabSz="914400" fontAlgn="base">
              <a:lnSpc>
                <a:spcPct val="90000"/>
              </a:lnSpc>
              <a:spcBef>
                <a:spcPct val="0"/>
              </a:spcBef>
              <a:spcAft>
                <a:spcPts val="600"/>
              </a:spcAft>
              <a:buFont typeface="Arial" panose="020B0604020202020204" pitchFamily="34" charset="0"/>
              <a:buChar char="•"/>
            </a:pPr>
            <a:r>
              <a:rPr lang="en-US" altLang="en-US" sz="2000"/>
              <a:t>Monitor new cases</a:t>
            </a:r>
          </a:p>
          <a:p>
            <a:pPr lvl="0" indent="-228600" defTabSz="914400" fontAlgn="base">
              <a:lnSpc>
                <a:spcPct val="90000"/>
              </a:lnSpc>
              <a:spcBef>
                <a:spcPct val="0"/>
              </a:spcBef>
              <a:spcAft>
                <a:spcPts val="600"/>
              </a:spcAft>
              <a:buFont typeface="Arial" panose="020B0604020202020204" pitchFamily="34" charset="0"/>
              <a:buChar char="•"/>
            </a:pPr>
            <a:r>
              <a:rPr lang="en-US" altLang="en-US" sz="2000"/>
              <a:t>Follow public health guidance</a:t>
            </a:r>
          </a:p>
          <a:p>
            <a:pPr indent="-228600" defTabSz="914400">
              <a:lnSpc>
                <a:spcPct val="90000"/>
              </a:lnSpc>
              <a:buFont typeface="Arial" panose="020B0604020202020204" pitchFamily="34" charset="0"/>
              <a:buChar char="•"/>
            </a:pPr>
            <a:endParaRPr lang="en-US" sz="2000"/>
          </a:p>
        </p:txBody>
      </p:sp>
    </p:spTree>
    <p:extLst>
      <p:ext uri="{BB962C8B-B14F-4D97-AF65-F5344CB8AC3E}">
        <p14:creationId xmlns:p14="http://schemas.microsoft.com/office/powerpoint/2010/main" val="28819814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5DED9-FE7D-C003-F287-3F0717298D28}"/>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200"/>
              <a:t>Education for Parents and Teachers</a:t>
            </a:r>
          </a:p>
        </p:txBody>
      </p:sp>
      <p:pic>
        <p:nvPicPr>
          <p:cNvPr id="5" name="Content Placeholder 4">
            <a:extLst>
              <a:ext uri="{FF2B5EF4-FFF2-40B4-BE49-F238E27FC236}">
                <a16:creationId xmlns:a16="http://schemas.microsoft.com/office/drawing/2014/main" id="{B5714A1B-ACC6-375D-3B2A-1C494F637EE2}"/>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489" r="-1" b="23736"/>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Footer Placeholder 3">
            <a:extLst>
              <a:ext uri="{FF2B5EF4-FFF2-40B4-BE49-F238E27FC236}">
                <a16:creationId xmlns:a16="http://schemas.microsoft.com/office/drawing/2014/main" id="{62677057-59B9-F23B-E888-8D501FBB6EE7}"/>
              </a:ext>
            </a:extLst>
          </p:cNvPr>
          <p:cNvSpPr>
            <a:spLocks noGrp="1"/>
          </p:cNvSpPr>
          <p:nvPr>
            <p:ph type="ftr" sz="quarter" idx="11"/>
          </p:nvPr>
        </p:nvSpPr>
        <p:spPr>
          <a:xfrm>
            <a:off x="6248400" y="6356350"/>
            <a:ext cx="4114800" cy="365125"/>
          </a:xfrm>
        </p:spPr>
        <p:txBody>
          <a:bodyPr vert="horz" lIns="91440" tIns="45720" rIns="91440" bIns="45720" rtlCol="0" anchor="ctr">
            <a:normAutofit/>
          </a:bodyPr>
          <a:lstStyle/>
          <a:p>
            <a:pPr algn="l" defTabSz="914400">
              <a:defRPr/>
            </a:pPr>
            <a:endParaRPr lang="en-US" sz="1200" kern="1200">
              <a:solidFill>
                <a:srgbClr val="FFFFFF"/>
              </a:solidFill>
              <a:latin typeface="Calibri" panose="020F0502020204030204"/>
              <a:ea typeface="+mn-ea"/>
              <a:cs typeface="+mn-cs"/>
            </a:endParaRPr>
          </a:p>
        </p:txBody>
      </p:sp>
      <p:sp>
        <p:nvSpPr>
          <p:cNvPr id="6" name="TextBox 5">
            <a:extLst>
              <a:ext uri="{FF2B5EF4-FFF2-40B4-BE49-F238E27FC236}">
                <a16:creationId xmlns:a16="http://schemas.microsoft.com/office/drawing/2014/main" id="{4B898C07-15AD-34B4-E86D-33675B4C73C3}"/>
              </a:ext>
            </a:extLst>
          </p:cNvPr>
          <p:cNvSpPr txBox="1"/>
          <p:nvPr/>
        </p:nvSpPr>
        <p:spPr>
          <a:xfrm>
            <a:off x="640080" y="2872899"/>
            <a:ext cx="4243589" cy="3320668"/>
          </a:xfrm>
          <a:prstGeom prst="rect">
            <a:avLst/>
          </a:prstGeom>
        </p:spPr>
        <p:txBody>
          <a:bodyPr vert="horz" lIns="91440" tIns="45720" rIns="91440" bIns="45720" rtlCol="0">
            <a:normAutofit lnSpcReduction="10000"/>
          </a:bodyPr>
          <a:lstStyle/>
          <a:p>
            <a:pPr lvl="0" indent="-228600" defTabSz="914400" fontAlgn="base">
              <a:lnSpc>
                <a:spcPct val="90000"/>
              </a:lnSpc>
              <a:spcBef>
                <a:spcPct val="0"/>
              </a:spcBef>
              <a:spcAft>
                <a:spcPts val="600"/>
              </a:spcAft>
              <a:buFont typeface="Arial" panose="020B0604020202020204" pitchFamily="34" charset="0"/>
              <a:buChar char="•"/>
            </a:pPr>
            <a:r>
              <a:rPr lang="en-US" altLang="en-US" sz="2200"/>
              <a:t>Inform parents about symptoms</a:t>
            </a:r>
          </a:p>
          <a:p>
            <a:pPr lvl="0" indent="-228600" defTabSz="914400" fontAlgn="base">
              <a:lnSpc>
                <a:spcPct val="90000"/>
              </a:lnSpc>
              <a:spcBef>
                <a:spcPct val="0"/>
              </a:spcBef>
              <a:spcAft>
                <a:spcPts val="600"/>
              </a:spcAft>
              <a:buFont typeface="Arial" panose="020B0604020202020204" pitchFamily="34" charset="0"/>
              <a:buChar char="•"/>
            </a:pPr>
            <a:r>
              <a:rPr lang="en-US" altLang="en-US" sz="2200"/>
              <a:t>Keep infected children at home</a:t>
            </a:r>
          </a:p>
          <a:p>
            <a:pPr lvl="0" indent="-228600" defTabSz="914400" fontAlgn="base">
              <a:lnSpc>
                <a:spcPct val="90000"/>
              </a:lnSpc>
              <a:spcBef>
                <a:spcPct val="0"/>
              </a:spcBef>
              <a:spcAft>
                <a:spcPts val="600"/>
              </a:spcAft>
              <a:buFont typeface="Arial" panose="020B0604020202020204" pitchFamily="34" charset="0"/>
              <a:buChar char="•"/>
            </a:pPr>
            <a:r>
              <a:rPr lang="en-US" altLang="en-US" sz="2200"/>
              <a:t>Notify the school if a child is diagnosed</a:t>
            </a:r>
          </a:p>
          <a:p>
            <a:pPr lvl="0" indent="-228600" defTabSz="914400" fontAlgn="base">
              <a:lnSpc>
                <a:spcPct val="90000"/>
              </a:lnSpc>
              <a:spcBef>
                <a:spcPct val="0"/>
              </a:spcBef>
              <a:spcAft>
                <a:spcPts val="600"/>
              </a:spcAft>
              <a:buFont typeface="Arial" panose="020B0604020202020204" pitchFamily="34" charset="0"/>
              <a:buChar char="•"/>
            </a:pPr>
            <a:r>
              <a:rPr lang="en-US" altLang="en-US" sz="2200"/>
              <a:t>Teachers monitor students for symptoms</a:t>
            </a:r>
          </a:p>
          <a:p>
            <a:pPr lvl="0" indent="-228600" defTabSz="914400" fontAlgn="base">
              <a:lnSpc>
                <a:spcPct val="90000"/>
              </a:lnSpc>
              <a:spcBef>
                <a:spcPct val="0"/>
              </a:spcBef>
              <a:spcAft>
                <a:spcPts val="600"/>
              </a:spcAft>
              <a:buFont typeface="Arial" panose="020B0604020202020204" pitchFamily="34" charset="0"/>
              <a:buChar char="•"/>
            </a:pPr>
            <a:r>
              <a:rPr lang="en-US" altLang="en-US" sz="2200"/>
              <a:t>Maintain classroom hygiene</a:t>
            </a:r>
          </a:p>
          <a:p>
            <a:pPr lvl="0" indent="-228600" defTabSz="914400" fontAlgn="base">
              <a:lnSpc>
                <a:spcPct val="90000"/>
              </a:lnSpc>
              <a:spcBef>
                <a:spcPct val="0"/>
              </a:spcBef>
              <a:spcAft>
                <a:spcPts val="600"/>
              </a:spcAft>
              <a:buFont typeface="Arial" panose="020B0604020202020204" pitchFamily="34" charset="0"/>
              <a:buChar char="•"/>
            </a:pPr>
            <a:r>
              <a:rPr lang="en-US" altLang="en-US" sz="2200"/>
              <a:t>Encourage vaccination awareness</a:t>
            </a:r>
          </a:p>
          <a:p>
            <a:pPr indent="-228600" defTabSz="914400">
              <a:lnSpc>
                <a:spcPct val="90000"/>
              </a:lnSpc>
              <a:buFont typeface="Arial" panose="020B0604020202020204" pitchFamily="34" charset="0"/>
              <a:buChar char="•"/>
            </a:pPr>
            <a:endParaRPr lang="en-US" sz="2200"/>
          </a:p>
        </p:txBody>
      </p:sp>
    </p:spTree>
    <p:extLst>
      <p:ext uri="{BB962C8B-B14F-4D97-AF65-F5344CB8AC3E}">
        <p14:creationId xmlns:p14="http://schemas.microsoft.com/office/powerpoint/2010/main" val="30654434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D614F-9D9A-A6AC-DA36-6549C3694A2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B3B4645-28AD-D927-BF0F-B0A53AEBABBF}"/>
              </a:ext>
            </a:extLst>
          </p:cNvPr>
          <p:cNvSpPr>
            <a:spLocks noGrp="1"/>
          </p:cNvSpPr>
          <p:nvPr>
            <p:ph idx="1"/>
          </p:nvPr>
        </p:nvSpPr>
        <p:spPr/>
        <p:txBody>
          <a:bodyPr/>
          <a:lstStyle/>
          <a:p>
            <a:r>
              <a:rPr lang="en-GB" sz="2000" i="1" dirty="0" err="1">
                <a:latin typeface="Arial" panose="020B0604020202020204" pitchFamily="34" charset="0"/>
                <a:cs typeface="Arial" panose="020B0604020202020204" pitchFamily="34" charset="0"/>
              </a:rPr>
              <a:t>Centers</a:t>
            </a:r>
            <a:r>
              <a:rPr lang="en-GB" sz="2000" i="1" dirty="0">
                <a:latin typeface="Arial" panose="020B0604020202020204" pitchFamily="34" charset="0"/>
                <a:cs typeface="Arial" panose="020B0604020202020204" pitchFamily="34" charset="0"/>
              </a:rPr>
              <a:t> for Disease Control and Prevention (2023) Chickenpox (Varicella). Available at: </a:t>
            </a:r>
            <a:r>
              <a:rPr lang="en-GB" sz="2000" i="1" dirty="0">
                <a:latin typeface="Arial" panose="020B0604020202020204" pitchFamily="34" charset="0"/>
                <a:cs typeface="Arial" panose="020B0604020202020204" pitchFamily="34" charset="0"/>
                <a:hlinkClick r:id="rId3"/>
              </a:rPr>
              <a:t>https://www.cdc.gov</a:t>
            </a:r>
            <a:endParaRPr lang="en-GB" sz="2000" i="1" dirty="0">
              <a:latin typeface="Arial" panose="020B0604020202020204" pitchFamily="34" charset="0"/>
              <a:cs typeface="Arial" panose="020B0604020202020204" pitchFamily="34" charset="0"/>
            </a:endParaRPr>
          </a:p>
          <a:p>
            <a:r>
              <a:rPr lang="en-GB" sz="2000" i="1" dirty="0">
                <a:latin typeface="Arial" panose="020B0604020202020204" pitchFamily="34" charset="0"/>
                <a:cs typeface="Arial" panose="020B0604020202020204" pitchFamily="34" charset="0"/>
              </a:rPr>
              <a:t>National Health Service (2023) Chickenpox. Available at: </a:t>
            </a:r>
            <a:r>
              <a:rPr lang="en-GB" sz="2000" i="1" dirty="0">
                <a:latin typeface="Arial" panose="020B0604020202020204" pitchFamily="34" charset="0"/>
                <a:cs typeface="Arial" panose="020B0604020202020204" pitchFamily="34" charset="0"/>
                <a:hlinkClick r:id="rId4"/>
              </a:rPr>
              <a:t>https://www.nhs.uk</a:t>
            </a:r>
            <a:endParaRPr lang="en-GB" sz="2000" i="1" dirty="0">
              <a:latin typeface="Arial" panose="020B0604020202020204" pitchFamily="34" charset="0"/>
              <a:cs typeface="Arial" panose="020B0604020202020204" pitchFamily="34" charset="0"/>
            </a:endParaRPr>
          </a:p>
          <a:p>
            <a:r>
              <a:rPr lang="en-GB" sz="2000" i="1" dirty="0">
                <a:latin typeface="Arial" panose="020B0604020202020204" pitchFamily="34" charset="0"/>
                <a:cs typeface="Arial" panose="020B0604020202020204" pitchFamily="34" charset="0"/>
              </a:rPr>
              <a:t>Public Health England (2022) Guidance on infection control in schools and childcare settings.</a:t>
            </a:r>
          </a:p>
          <a:p>
            <a:r>
              <a:rPr lang="en-GB" sz="2000" i="1" dirty="0">
                <a:latin typeface="Arial" panose="020B0604020202020204" pitchFamily="34" charset="0"/>
                <a:cs typeface="Arial" panose="020B0604020202020204" pitchFamily="34" charset="0"/>
              </a:rPr>
              <a:t>World Health Organization (2023) Varicella (chickenpox). Available at: </a:t>
            </a:r>
            <a:r>
              <a:rPr lang="en-GB" sz="2000" i="1" dirty="0">
                <a:latin typeface="Arial" panose="020B0604020202020204" pitchFamily="34" charset="0"/>
                <a:cs typeface="Arial" panose="020B0604020202020204" pitchFamily="34" charset="0"/>
                <a:hlinkClick r:id="rId5"/>
              </a:rPr>
              <a:t>https://www.who.int</a:t>
            </a:r>
            <a:endParaRPr lang="en-GB" sz="2000" i="1" dirty="0">
              <a:latin typeface="Arial" panose="020B0604020202020204" pitchFamily="34" charset="0"/>
              <a:cs typeface="Arial" panose="020B0604020202020204" pitchFamily="34" charset="0"/>
            </a:endParaRPr>
          </a:p>
          <a:p>
            <a:pPr marL="0" indent="0">
              <a:buNone/>
            </a:pPr>
            <a:endParaRPr lang="en-GB" dirty="0"/>
          </a:p>
        </p:txBody>
      </p:sp>
      <p:sp>
        <p:nvSpPr>
          <p:cNvPr id="4" name="Footer Placeholder 3">
            <a:extLst>
              <a:ext uri="{FF2B5EF4-FFF2-40B4-BE49-F238E27FC236}">
                <a16:creationId xmlns:a16="http://schemas.microsoft.com/office/drawing/2014/main" id="{E39B5E08-8E6E-43F1-C3BB-8E19B802D9DA}"/>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05730361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db39ff00f730f3fbcdc637c1d09c3e2e">
  <xsd:schema xmlns:xsd="http://www.w3.org/2001/XMLSchema" xmlns:xs="http://www.w3.org/2001/XMLSchema" xmlns:p="http://schemas.microsoft.com/office/2006/metadata/properties" xmlns:ns3="b4f9f7ee-5770-4a14-8925-17f3d16e50b7" targetNamespace="http://schemas.microsoft.com/office/2006/metadata/properties" ma:root="true" ma:fieldsID="faf4af6be10a5beda12370b7980f0a11"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B600BC6-EF13-4500-A704-D317CD9CA34B}">
  <ds:schemaRefs>
    <ds:schemaRef ds:uri="http://schemas.microsoft.com/sharepoint/v3/contenttype/forms"/>
  </ds:schemaRefs>
</ds:datastoreItem>
</file>

<file path=customXml/itemProps2.xml><?xml version="1.0" encoding="utf-8"?>
<ds:datastoreItem xmlns:ds="http://schemas.openxmlformats.org/officeDocument/2006/customXml" ds:itemID="{5CC9F57C-4CEF-4E3C-96CF-4FB11D779950}">
  <ds:schemaRefs>
    <ds:schemaRef ds:uri="b4f9f7ee-5770-4a14-8925-17f3d16e50b7"/>
    <ds:schemaRef ds:uri="http://purl.org/dc/terms/"/>
    <ds:schemaRef ds:uri="http://schemas.microsoft.com/office/infopath/2007/PartnerControls"/>
    <ds:schemaRef ds:uri="http://purl.org/dc/elements/1.1/"/>
    <ds:schemaRef ds:uri="http://schemas.microsoft.com/office/2006/metadata/properties"/>
    <ds:schemaRef ds:uri="http://www.w3.org/XML/1998/namespace"/>
    <ds:schemaRef ds:uri="http://schemas.microsoft.com/office/2006/documentManagement/types"/>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532885B3-6857-4393-AA28-97FED1FA69DC}">
  <ds:schemaRefs>
    <ds:schemaRef ds:uri="http://schemas.microsoft.com/office/2006/metadata/contentType"/>
    <ds:schemaRef ds:uri="http://schemas.microsoft.com/office/2006/metadata/properties/metaAttributes"/>
    <ds:schemaRef ds:uri="http://www.w3.org/2000/xmlns/"/>
    <ds:schemaRef ds:uri="http://www.w3.org/2001/XMLSchema"/>
    <ds:schemaRef ds:uri="b4f9f7ee-5770-4a14-8925-17f3d16e50b7"/>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13693</TotalTime>
  <Words>2550</Words>
  <Application>Microsoft Office PowerPoint</Application>
  <PresentationFormat>Widescreen</PresentationFormat>
  <Paragraphs>190</Paragraphs>
  <Slides>31</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Aptos</vt:lpstr>
      <vt:lpstr>Aptos Display</vt:lpstr>
      <vt:lpstr>Arial</vt:lpstr>
      <vt:lpstr>Calibri</vt:lpstr>
      <vt:lpstr>Calibri Light</vt:lpstr>
      <vt:lpstr>Wingdings</vt:lpstr>
      <vt:lpstr>Office Theme</vt:lpstr>
      <vt:lpstr>PowerPoint Presentation</vt:lpstr>
      <vt:lpstr>Chickenpox (varicella)</vt:lpstr>
      <vt:lpstr>What are the main approaches and strategies that could be used to measure an infectious disease outbreak? </vt:lpstr>
      <vt:lpstr>How outbreaks are measured</vt:lpstr>
      <vt:lpstr>PowerPoint Presentation</vt:lpstr>
      <vt:lpstr>PowerPoint Presentation</vt:lpstr>
      <vt:lpstr>PowerPoint Presentation</vt:lpstr>
      <vt:lpstr>References</vt:lpstr>
      <vt:lpstr>Monitoring a Chickenpox (varicella ) Outbreak </vt:lpstr>
      <vt:lpstr>Understanding the problem </vt:lpstr>
      <vt:lpstr> Surveillance Systems  </vt:lpstr>
      <vt:lpstr>Case Identification &amp; Reporting </vt:lpstr>
      <vt:lpstr>Data Collection &amp; Analysis </vt:lpstr>
      <vt:lpstr>Contact Tracing &amp; Control Strategies  </vt:lpstr>
      <vt:lpstr>Evaluation and Ongoing Monitoring </vt:lpstr>
      <vt:lpstr>References</vt:lpstr>
      <vt:lpstr>Outbreak </vt:lpstr>
      <vt:lpstr>PowerPoint Presentation</vt:lpstr>
      <vt:lpstr>Measures to control Chickenpox</vt:lpstr>
      <vt:lpstr> MMRV vaccine</vt:lpstr>
      <vt:lpstr>References </vt:lpstr>
      <vt:lpstr>Discuss the factors influencing the health and well-being of individuals affected by the diseases or conditions of chicken pox </vt:lpstr>
      <vt:lpstr>PowerPoint Presentation</vt:lpstr>
      <vt:lpstr> </vt:lpstr>
      <vt:lpstr>Education and awareness- knowing how chickenpox spreads helps people prevent transmission. For example, staying home from school or work until the blisters have crusted over reduced the risk of infecting </vt:lpstr>
      <vt:lpstr>Reference </vt:lpstr>
      <vt:lpstr>Chickenpox and Transmission</vt:lpstr>
      <vt:lpstr>Health Education for Students</vt:lpstr>
      <vt:lpstr>Preventing and Controlling the Outbreak</vt:lpstr>
      <vt:lpstr>Education for Parents and Teachers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Lesley Sebastiao (2511885)</dc:creator>
  <cp:lastModifiedBy>Lesley Sebastiao (2511885)</cp:lastModifiedBy>
  <cp:revision>4</cp:revision>
  <dcterms:created xsi:type="dcterms:W3CDTF">2026-03-02T19:30:29Z</dcterms:created>
  <dcterms:modified xsi:type="dcterms:W3CDTF">2026-03-14T20:42:47Z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