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60" r:id="rId4"/>
    <p:sldId id="281" r:id="rId5"/>
    <p:sldId id="263" r:id="rId6"/>
    <p:sldId id="262" r:id="rId7"/>
    <p:sldId id="264" r:id="rId8"/>
    <p:sldId id="266" r:id="rId9"/>
    <p:sldId id="265" r:id="rId10"/>
    <p:sldId id="282" r:id="rId11"/>
    <p:sldId id="271" r:id="rId12"/>
    <p:sldId id="274" r:id="rId13"/>
    <p:sldId id="28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uten, Tracy" initials="TT" lastIdx="3" clrIdx="0">
    <p:extLst>
      <p:ext uri="{19B8F6BF-5375-455C-9EA6-DF929625EA0E}">
        <p15:presenceInfo xmlns:p15="http://schemas.microsoft.com/office/powerpoint/2012/main" userId="S-1-5-21-2725054978-549531088-3698461606-1001" providerId="AD"/>
      </p:ext>
    </p:extLst>
  </p:cmAuthor>
  <p:cmAuthor id="2" name="Radhika Mohan" initials="M" lastIdx="2" clrIdx="1">
    <p:extLst>
      <p:ext uri="{19B8F6BF-5375-455C-9EA6-DF929625EA0E}">
        <p15:presenceInfo xmlns:p15="http://schemas.microsoft.com/office/powerpoint/2012/main" userId="Radhika Moh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75622" autoAdjust="0"/>
  </p:normalViewPr>
  <p:slideViewPr>
    <p:cSldViewPr snapToGrid="0">
      <p:cViewPr varScale="1">
        <p:scale>
          <a:sx n="88" d="100"/>
          <a:sy n="88" d="100"/>
        </p:scale>
        <p:origin x="16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60161-5589-44FC-AEDF-61819F1A3642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E1428-3662-4EB3-BF92-BCC833EF3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34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651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Watch this YouTube video on the power of participation http://youtu.be/GA8z7f7a2Pk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777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311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052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030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7452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544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8659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169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961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550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694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46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804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781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0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016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660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189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688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30475-CAC1-4A74-9E4C-111C23400E3F}" type="datetimeFigureOut">
              <a:rPr lang="en-US" smtClean="0"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6020-16CF-45AC-902B-BF46D291E3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1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69D0-9D73-42B4-A637-C39CFDD89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2107" y="3435178"/>
            <a:ext cx="7158681" cy="552579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Social Media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66705-4ABD-4F0C-8700-C53549536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6767" y="2068628"/>
            <a:ext cx="2669060" cy="587493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280548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15546"/>
            <a:ext cx="4347004" cy="768051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905750" cy="444454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5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dirty="0"/>
              <a:t>is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social media? 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US"/>
              <a:t>is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social media similar to, yet different from, traditional media?</a:t>
            </a:r>
          </a:p>
          <a:p>
            <a:pPr>
              <a:lnSpc>
                <a:spcPct val="110000"/>
              </a:lnSpc>
              <a:spcBef>
                <a:spcPts val="5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How does the social media value chain explain the relationships among the Internet, social media channels, social software, and the Internet-enabled devices we use for access and participation?</a:t>
            </a:r>
          </a:p>
          <a:p>
            <a:pPr>
              <a:lnSpc>
                <a:spcPct val="110000"/>
              </a:lnSpc>
              <a:spcBef>
                <a:spcPts val="5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What are the major zones of social media that make up the channels, modes, and vehicles for social media participation?</a:t>
            </a:r>
          </a:p>
          <a:p>
            <a:pPr>
              <a:lnSpc>
                <a:spcPct val="110000"/>
              </a:lnSpc>
              <a:spcBef>
                <a:spcPts val="5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What is social media marketing? What marketing objectives can organizations meet when they incorporate social media in their marketing mix?</a:t>
            </a:r>
          </a:p>
        </p:txBody>
      </p:sp>
    </p:spTree>
    <p:extLst>
      <p:ext uri="{BB962C8B-B14F-4D97-AF65-F5344CB8AC3E}">
        <p14:creationId xmlns:p14="http://schemas.microsoft.com/office/powerpoint/2010/main" val="3013056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791969"/>
            <a:ext cx="5080172" cy="825716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What are social media?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053" y="2097369"/>
            <a:ext cx="7735697" cy="444630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Social media are the online means of communication, conveyance, collaboration, and cultivation among interconnected and interdependent networks of people, communities, and organizations enhanced by technological capabilities and mobility. 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34877" t="18889" r="27898" b="55506"/>
          <a:stretch/>
        </p:blipFill>
        <p:spPr>
          <a:xfrm>
            <a:off x="696595" y="2097369"/>
            <a:ext cx="329184" cy="309234"/>
          </a:xfrm>
          <a:prstGeom prst="rect">
            <a:avLst/>
          </a:prstGeom>
          <a:noFill/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27187" t="48001" r="25211" b="14733"/>
          <a:stretch/>
        </p:blipFill>
        <p:spPr>
          <a:xfrm>
            <a:off x="4087586" y="3374491"/>
            <a:ext cx="329184" cy="38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702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B9BD9-2311-4004-83B5-C08DD830B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892584"/>
            <a:ext cx="7908974" cy="718780"/>
          </a:xfrm>
        </p:spPr>
        <p:txBody>
          <a:bodyPr>
            <a:noAutofit/>
          </a:bodyPr>
          <a:lstStyle/>
          <a:p>
            <a:r>
              <a:rPr lang="en-US" dirty="0"/>
              <a:t>Built on a philosophy of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E3B1-1215-4591-A7D0-881370A94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595" y="1811592"/>
            <a:ext cx="6063699" cy="939731"/>
          </a:xfrm>
        </p:spPr>
        <p:txBody>
          <a:bodyPr>
            <a:noAutofit/>
          </a:bodyPr>
          <a:lstStyle/>
          <a:p>
            <a:r>
              <a:rPr lang="en-US" dirty="0"/>
              <a:t>How do you participate in social media? </a:t>
            </a:r>
          </a:p>
          <a:p>
            <a:r>
              <a:rPr lang="en-US" dirty="0"/>
              <a:t>Identify your top 5 activities. 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6ACCBAD-0697-4312-9A2B-78D09A829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5624513"/>
            <a:ext cx="2057400" cy="273844"/>
          </a:xfrm>
        </p:spPr>
        <p:txBody>
          <a:bodyPr>
            <a:normAutofit lnSpcReduction="10000"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spcAft>
                <a:spcPts val="450"/>
              </a:spcAft>
            </a:pPr>
            <a:r>
              <a:rPr lang="en-US">
                <a:solidFill>
                  <a:srgbClr val="FFFFFF"/>
                </a:solidFill>
              </a:rPr>
              <a:t>1-</a:t>
            </a:r>
            <a:fld id="{B4486020-16CF-45AC-902B-BF46D291E33D}" type="slidenum">
              <a:rPr lang="en-US">
                <a:solidFill>
                  <a:srgbClr val="FFFFFF"/>
                </a:solidFill>
              </a:rPr>
              <a:pPr>
                <a:spcAft>
                  <a:spcPts val="450"/>
                </a:spcAft>
              </a:pPr>
              <a:t>4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063" y="3110879"/>
            <a:ext cx="5174506" cy="307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227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D664560-AEE4-4CD7-BD4C-02CD286A6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88567"/>
            <a:ext cx="7098442" cy="792765"/>
          </a:xfrm>
        </p:spPr>
        <p:txBody>
          <a:bodyPr>
            <a:normAutofit fontScale="90000"/>
          </a:bodyPr>
          <a:lstStyle/>
          <a:p>
            <a:r>
              <a:rPr lang="en-US" dirty="0"/>
              <a:t>Table 1.1 Mind-boggling social media stats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0640" y="2018200"/>
            <a:ext cx="6644640" cy="398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231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736" y="848497"/>
            <a:ext cx="4643566" cy="718624"/>
          </a:xfrm>
        </p:spPr>
        <p:txBody>
          <a:bodyPr>
            <a:normAutofit/>
          </a:bodyPr>
          <a:lstStyle/>
          <a:p>
            <a:r>
              <a:rPr lang="en-US" dirty="0"/>
              <a:t>Figure 1.1 Fun facts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082" y="1932432"/>
            <a:ext cx="6261877" cy="402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356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4" y="660829"/>
            <a:ext cx="8371205" cy="1202724"/>
          </a:xfrm>
        </p:spPr>
        <p:txBody>
          <a:bodyPr>
            <a:normAutofit/>
          </a:bodyPr>
          <a:lstStyle/>
          <a:p>
            <a:r>
              <a:rPr lang="en-US" dirty="0"/>
              <a:t>Figure 1.2 The social media value chain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007" y="2092451"/>
            <a:ext cx="6128770" cy="361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238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96595" y="695252"/>
            <a:ext cx="8300720" cy="1149607"/>
          </a:xfrm>
        </p:spPr>
        <p:txBody>
          <a:bodyPr/>
          <a:lstStyle/>
          <a:p>
            <a:r>
              <a:rPr lang="en-US" dirty="0"/>
              <a:t>Web 2.0 Established defining characteristics of social media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96595" y="2380082"/>
            <a:ext cx="7999730" cy="3639717"/>
          </a:xfrm>
        </p:spPr>
        <p:txBody>
          <a:bodyPr/>
          <a:lstStyle/>
          <a:p>
            <a:r>
              <a:rPr lang="en-US" dirty="0"/>
              <a:t>Web as platform</a:t>
            </a:r>
          </a:p>
          <a:p>
            <a:r>
              <a:rPr lang="en-US" dirty="0"/>
              <a:t>User participation/user-generated content</a:t>
            </a:r>
          </a:p>
          <a:p>
            <a:r>
              <a:rPr lang="en-US" dirty="0"/>
              <a:t>Crowdsourcing</a:t>
            </a:r>
          </a:p>
          <a:p>
            <a:r>
              <a:rPr lang="en-US" dirty="0"/>
              <a:t>Network effects</a:t>
            </a:r>
          </a:p>
          <a:p>
            <a:r>
              <a:rPr lang="en-US" dirty="0"/>
              <a:t>Scalability</a:t>
            </a:r>
          </a:p>
          <a:p>
            <a:r>
              <a:rPr lang="en-US" dirty="0"/>
              <a:t>Perpetual beta</a:t>
            </a:r>
          </a:p>
          <a:p>
            <a:r>
              <a:rPr lang="en-US" dirty="0"/>
              <a:t>Reputation economy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4EF254-82DD-4A3E-94AA-B6F81CE86804}"/>
              </a:ext>
            </a:extLst>
          </p:cNvPr>
          <p:cNvSpPr/>
          <p:nvPr/>
        </p:nvSpPr>
        <p:spPr>
          <a:xfrm>
            <a:off x="5381385" y="3719989"/>
            <a:ext cx="3314940" cy="1315745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US" sz="405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And now? </a:t>
            </a:r>
          </a:p>
          <a:p>
            <a:pPr algn="ctr"/>
            <a:r>
              <a:rPr lang="en-US" sz="405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Web 2.x</a:t>
            </a:r>
          </a:p>
        </p:txBody>
      </p:sp>
    </p:spTree>
    <p:extLst>
      <p:ext uri="{BB962C8B-B14F-4D97-AF65-F5344CB8AC3E}">
        <p14:creationId xmlns:p14="http://schemas.microsoft.com/office/powerpoint/2010/main" val="204650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843966"/>
            <a:ext cx="7886700" cy="851484"/>
          </a:xfrm>
        </p:spPr>
        <p:txBody>
          <a:bodyPr/>
          <a:lstStyle/>
          <a:p>
            <a:r>
              <a:rPr lang="en-US" dirty="0"/>
              <a:t>Figure 1.3 The zones of social media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8460" y="2116450"/>
            <a:ext cx="6181090" cy="3687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793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9712304-FEDB-4784-ABF4-6DAF94E5C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08" y="671163"/>
            <a:ext cx="7886700" cy="1175350"/>
          </a:xfrm>
        </p:spPr>
        <p:txBody>
          <a:bodyPr>
            <a:normAutofit/>
          </a:bodyPr>
          <a:lstStyle/>
          <a:p>
            <a:r>
              <a:rPr lang="en-US" dirty="0"/>
              <a:t>Figure 1.4 Zones of social media and </a:t>
            </a:r>
            <a:br>
              <a:rPr lang="en-US" dirty="0"/>
            </a:br>
            <a:r>
              <a:rPr lang="en-US" dirty="0"/>
              <a:t>exemplar vehicles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108" y="2401823"/>
            <a:ext cx="5981700" cy="3684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400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711506"/>
            <a:ext cx="7837805" cy="873211"/>
          </a:xfrm>
        </p:spPr>
        <p:txBody>
          <a:bodyPr/>
          <a:lstStyle/>
          <a:p>
            <a:r>
              <a:rPr lang="en-US" dirty="0"/>
              <a:t>What is social media marketing?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749" y="2110192"/>
            <a:ext cx="7708809" cy="351908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/>
              <a:t>Social media marketing is the utilization of social media technologies, channels, and software to create, communicate, deliver, and exchange offerings that have value for an organization’s stakeholders.  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30004" t="55474" r="28154" b="16980"/>
          <a:stretch/>
        </p:blipFill>
        <p:spPr>
          <a:xfrm>
            <a:off x="6026374" y="3115528"/>
            <a:ext cx="526826" cy="5148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 l="30004" t="55474" r="28154" b="16980"/>
          <a:stretch/>
        </p:blipFill>
        <p:spPr>
          <a:xfrm rot="10800000">
            <a:off x="610176" y="1924859"/>
            <a:ext cx="515738" cy="504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717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170" y="715103"/>
            <a:ext cx="7875905" cy="776289"/>
          </a:xfrm>
        </p:spPr>
        <p:txBody>
          <a:bodyPr/>
          <a:lstStyle/>
          <a:p>
            <a:r>
              <a:rPr lang="en-US" dirty="0"/>
              <a:t>Table 1.2 Types of media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040" y="1868424"/>
            <a:ext cx="7002780" cy="410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898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4" y="790576"/>
            <a:ext cx="7799705" cy="987200"/>
          </a:xfrm>
        </p:spPr>
        <p:txBody>
          <a:bodyPr/>
          <a:lstStyle/>
          <a:p>
            <a:r>
              <a:rPr lang="en-US" dirty="0"/>
              <a:t>Recap and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4" y="2042536"/>
            <a:ext cx="7990205" cy="4434464"/>
          </a:xfrm>
        </p:spPr>
        <p:txBody>
          <a:bodyPr>
            <a:normAutofit/>
          </a:bodyPr>
          <a:lstStyle/>
          <a:p>
            <a:r>
              <a:rPr lang="en-US" dirty="0"/>
              <a:t>What are social media? How are social media similar to, yet different from, traditional media?</a:t>
            </a:r>
          </a:p>
          <a:p>
            <a:r>
              <a:rPr lang="en-US" dirty="0"/>
              <a:t>How does the social media value chain explain the relationships among the Internet, social media channels, social software, and the Internet-enabled devices we use for access and participation?</a:t>
            </a:r>
          </a:p>
          <a:p>
            <a:r>
              <a:rPr lang="en-US" dirty="0"/>
              <a:t>What are the major zones of social media that make up the channels, modes, and vehicles for social media participation?</a:t>
            </a:r>
          </a:p>
          <a:p>
            <a:r>
              <a:rPr lang="en-US" dirty="0"/>
              <a:t>What is social media marketing? What marketing objectives can organizations meet when they incorporate social media in their marketing mix?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045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308</TotalTime>
  <Words>395</Words>
  <Application>Microsoft Office PowerPoint</Application>
  <PresentationFormat>On-screen Show (4:3)</PresentationFormat>
  <Paragraphs>47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Social Media Environment</vt:lpstr>
      <vt:lpstr>Learning objectives</vt:lpstr>
      <vt:lpstr>What are social media?</vt:lpstr>
      <vt:lpstr>Built on a philosophy of participation</vt:lpstr>
      <vt:lpstr>Table 1.1 Mind-boggling social media stats</vt:lpstr>
      <vt:lpstr>Figure 1.1 Fun facts</vt:lpstr>
      <vt:lpstr>Figure 1.2 The social media value chain</vt:lpstr>
      <vt:lpstr>Web 2.0 Established defining characteristics of social media</vt:lpstr>
      <vt:lpstr>Figure 1.3 The zones of social media</vt:lpstr>
      <vt:lpstr>Figure 1.4 Zones of social media and  exemplar vehicles</vt:lpstr>
      <vt:lpstr>What is social media marketing?</vt:lpstr>
      <vt:lpstr>Table 1.2 Types of media</vt:lpstr>
      <vt:lpstr>Recap and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Tuten, Tracy</dc:creator>
  <cp:lastModifiedBy>Anthony Burns</cp:lastModifiedBy>
  <cp:revision>76</cp:revision>
  <dcterms:created xsi:type="dcterms:W3CDTF">2017-07-28T19:18:43Z</dcterms:created>
  <dcterms:modified xsi:type="dcterms:W3CDTF">2020-10-04T17:32:48Z</dcterms:modified>
</cp:coreProperties>
</file>