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66"/>
    <a:srgbClr val="00CCFF"/>
    <a:srgbClr val="FFFF99"/>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45764A-11C1-46B6-A2AC-121A3A0CE938}" v="1" dt="2026-07-11T21:43:51.3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0" d="100"/>
          <a:sy n="90" d="100"/>
        </p:scale>
        <p:origin x="35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Ioana" userId="7978baa29e602372" providerId="LiveId" clId="{A8DCC0A9-7646-48BF-8C44-AA479A2F367E}"/>
    <pc:docChg chg="custSel modSld sldOrd">
      <pc:chgData name="Maria Ioana" userId="7978baa29e602372" providerId="LiveId" clId="{A8DCC0A9-7646-48BF-8C44-AA479A2F367E}" dt="2026-07-11T21:49:09.681" v="21" actId="20577"/>
      <pc:docMkLst>
        <pc:docMk/>
      </pc:docMkLst>
      <pc:sldChg chg="ord">
        <pc:chgData name="Maria Ioana" userId="7978baa29e602372" providerId="LiveId" clId="{A8DCC0A9-7646-48BF-8C44-AA479A2F367E}" dt="2026-07-11T21:43:44.837" v="1"/>
        <pc:sldMkLst>
          <pc:docMk/>
          <pc:sldMk cId="3453920588" sldId="257"/>
        </pc:sldMkLst>
      </pc:sldChg>
      <pc:sldChg chg="modSp mod">
        <pc:chgData name="Maria Ioana" userId="7978baa29e602372" providerId="LiveId" clId="{A8DCC0A9-7646-48BF-8C44-AA479A2F367E}" dt="2026-07-11T21:49:09.681" v="21" actId="20577"/>
        <pc:sldMkLst>
          <pc:docMk/>
          <pc:sldMk cId="1307073058" sldId="265"/>
        </pc:sldMkLst>
        <pc:graphicFrameChg chg="modGraphic">
          <ac:chgData name="Maria Ioana" userId="7978baa29e602372" providerId="LiveId" clId="{A8DCC0A9-7646-48BF-8C44-AA479A2F367E}" dt="2026-07-11T21:49:09.681" v="21" actId="20577"/>
          <ac:graphicFrameMkLst>
            <pc:docMk/>
            <pc:sldMk cId="1307073058" sldId="265"/>
            <ac:graphicFrameMk id="5" creationId="{334A1640-5A59-D639-A29F-83A8444B8C42}"/>
          </ac:graphicFrameMkLst>
        </pc:graphicFrameChg>
      </pc:sldChg>
      <pc:sldChg chg="modSp mod">
        <pc:chgData name="Maria Ioana" userId="7978baa29e602372" providerId="LiveId" clId="{A8DCC0A9-7646-48BF-8C44-AA479A2F367E}" dt="2026-07-11T21:44:06.706" v="14" actId="5793"/>
        <pc:sldMkLst>
          <pc:docMk/>
          <pc:sldMk cId="3704589088" sldId="267"/>
        </pc:sldMkLst>
        <pc:spChg chg="mod">
          <ac:chgData name="Maria Ioana" userId="7978baa29e602372" providerId="LiveId" clId="{A8DCC0A9-7646-48BF-8C44-AA479A2F367E}" dt="2026-07-11T21:44:06.706" v="14" actId="5793"/>
          <ac:spMkLst>
            <pc:docMk/>
            <pc:sldMk cId="3704589088" sldId="267"/>
            <ac:spMk id="3" creationId="{36D599F2-A9FB-D073-268E-7C749E58E69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5127A8-72FF-4B5E-B365-616AA05666C3}"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F846F4D6-256A-4FE1-B102-69D14553D3F6}">
      <dgm:prSet/>
      <dgm:spPr/>
      <dgm:t>
        <a:bodyPr/>
        <a:lstStyle/>
        <a:p>
          <a:r>
            <a:rPr lang="en-GB" dirty="0"/>
            <a:t>• Founded in 1964 as Blue Ribbon Sports by Phil Knight and Bill Bowerman</a:t>
          </a:r>
          <a:endParaRPr lang="en-US" dirty="0"/>
        </a:p>
      </dgm:t>
    </dgm:pt>
    <dgm:pt modelId="{1045FA0C-4E91-40B9-A90F-C88999CFCE63}" type="parTrans" cxnId="{4A5EA332-0885-45DE-B48A-562B87083F53}">
      <dgm:prSet/>
      <dgm:spPr/>
      <dgm:t>
        <a:bodyPr/>
        <a:lstStyle/>
        <a:p>
          <a:endParaRPr lang="en-US"/>
        </a:p>
      </dgm:t>
    </dgm:pt>
    <dgm:pt modelId="{2B5791EE-3EAB-41C7-87B1-E13843AA76C5}" type="sibTrans" cxnId="{4A5EA332-0885-45DE-B48A-562B87083F53}">
      <dgm:prSet/>
      <dgm:spPr/>
      <dgm:t>
        <a:bodyPr/>
        <a:lstStyle/>
        <a:p>
          <a:endParaRPr lang="en-US"/>
        </a:p>
      </dgm:t>
    </dgm:pt>
    <dgm:pt modelId="{B8F6F61D-61B3-4EE3-B3FF-061131F50282}">
      <dgm:prSet/>
      <dgm:spPr/>
      <dgm:t>
        <a:bodyPr/>
        <a:lstStyle/>
        <a:p>
          <a:r>
            <a:rPr lang="en-GB"/>
            <a:t>• Renamed Nike, Inc. in 1978 after the Greek goddess of victory</a:t>
          </a:r>
          <a:endParaRPr lang="en-US"/>
        </a:p>
      </dgm:t>
    </dgm:pt>
    <dgm:pt modelId="{F16E9AFD-C591-43D4-8611-160ADA8AF2C3}" type="parTrans" cxnId="{5579833D-A8EC-4193-A808-5D471D2257FD}">
      <dgm:prSet/>
      <dgm:spPr/>
      <dgm:t>
        <a:bodyPr/>
        <a:lstStyle/>
        <a:p>
          <a:endParaRPr lang="en-US"/>
        </a:p>
      </dgm:t>
    </dgm:pt>
    <dgm:pt modelId="{709C2D00-3A11-412B-B553-ED28C175804C}" type="sibTrans" cxnId="{5579833D-A8EC-4193-A808-5D471D2257FD}">
      <dgm:prSet/>
      <dgm:spPr/>
      <dgm:t>
        <a:bodyPr/>
        <a:lstStyle/>
        <a:p>
          <a:endParaRPr lang="en-US"/>
        </a:p>
      </dgm:t>
    </dgm:pt>
    <dgm:pt modelId="{9AD0FEFF-4B32-4B87-9135-40E7A403EEF8}">
      <dgm:prSet/>
      <dgm:spPr/>
      <dgm:t>
        <a:bodyPr/>
        <a:lstStyle/>
        <a:p>
          <a:r>
            <a:rPr lang="en-GB"/>
            <a:t>• Headquarters: Beaverton, Oregon, USA</a:t>
          </a:r>
          <a:endParaRPr lang="en-US"/>
        </a:p>
      </dgm:t>
    </dgm:pt>
    <dgm:pt modelId="{D5C24F2D-D8EF-40F8-B887-1247F1D7610C}" type="parTrans" cxnId="{66361C74-0104-4CEC-9611-78E40B5F76E9}">
      <dgm:prSet/>
      <dgm:spPr/>
      <dgm:t>
        <a:bodyPr/>
        <a:lstStyle/>
        <a:p>
          <a:endParaRPr lang="en-US"/>
        </a:p>
      </dgm:t>
    </dgm:pt>
    <dgm:pt modelId="{85DB4629-C82B-40D6-AB49-D16B6A0C5061}" type="sibTrans" cxnId="{66361C74-0104-4CEC-9611-78E40B5F76E9}">
      <dgm:prSet/>
      <dgm:spPr/>
      <dgm:t>
        <a:bodyPr/>
        <a:lstStyle/>
        <a:p>
          <a:endParaRPr lang="en-US"/>
        </a:p>
      </dgm:t>
    </dgm:pt>
    <dgm:pt modelId="{C77D90A2-57E5-454A-80AF-7AA29CAAB2EF}">
      <dgm:prSet/>
      <dgm:spPr/>
      <dgm:t>
        <a:bodyPr/>
        <a:lstStyle/>
        <a:p>
          <a:r>
            <a:rPr lang="en-GB"/>
            <a:t>• World's largest supplier of athletic shoes and apparel</a:t>
          </a:r>
          <a:endParaRPr lang="en-US"/>
        </a:p>
      </dgm:t>
    </dgm:pt>
    <dgm:pt modelId="{2BBDF904-6BF8-40B5-A125-F4DBDE6D6904}" type="parTrans" cxnId="{51CF01F1-6369-42DB-B8E2-6635385A6105}">
      <dgm:prSet/>
      <dgm:spPr/>
      <dgm:t>
        <a:bodyPr/>
        <a:lstStyle/>
        <a:p>
          <a:endParaRPr lang="en-US"/>
        </a:p>
      </dgm:t>
    </dgm:pt>
    <dgm:pt modelId="{7F70ABEB-E27C-4D10-A454-164DF270023F}" type="sibTrans" cxnId="{51CF01F1-6369-42DB-B8E2-6635385A6105}">
      <dgm:prSet/>
      <dgm:spPr/>
      <dgm:t>
        <a:bodyPr/>
        <a:lstStyle/>
        <a:p>
          <a:endParaRPr lang="en-US"/>
        </a:p>
      </dgm:t>
    </dgm:pt>
    <dgm:pt modelId="{F43BD9F5-A255-49CE-B391-80A4E9C78C68}">
      <dgm:prSet/>
      <dgm:spPr/>
      <dgm:t>
        <a:bodyPr/>
        <a:lstStyle/>
        <a:p>
          <a:r>
            <a:rPr lang="en-GB" dirty="0"/>
            <a:t>Designs, develops, manufactures, and markets footwear, apparel, equipment, and accessories</a:t>
          </a:r>
          <a:endParaRPr lang="en-US" dirty="0"/>
        </a:p>
      </dgm:t>
    </dgm:pt>
    <dgm:pt modelId="{FEB72FEF-844B-4F50-A1F2-8D71DEE88510}" type="parTrans" cxnId="{578E919D-A008-4C7D-9E90-34683D9468BF}">
      <dgm:prSet/>
      <dgm:spPr/>
      <dgm:t>
        <a:bodyPr/>
        <a:lstStyle/>
        <a:p>
          <a:endParaRPr lang="en-US"/>
        </a:p>
      </dgm:t>
    </dgm:pt>
    <dgm:pt modelId="{B0593BB8-59FC-4F92-A9D7-DB8556CFCA5D}" type="sibTrans" cxnId="{578E919D-A008-4C7D-9E90-34683D9468BF}">
      <dgm:prSet/>
      <dgm:spPr/>
      <dgm:t>
        <a:bodyPr/>
        <a:lstStyle/>
        <a:p>
          <a:endParaRPr lang="en-US"/>
        </a:p>
      </dgm:t>
    </dgm:pt>
    <dgm:pt modelId="{228999F8-69A3-4E9F-BFE2-5E6759055E16}">
      <dgm:prSet/>
      <dgm:spPr/>
      <dgm:t>
        <a:bodyPr/>
        <a:lstStyle/>
        <a:p>
          <a:r>
            <a:rPr lang="en-GB"/>
            <a:t>• Operates in over 190 countries worldwide</a:t>
          </a:r>
          <a:endParaRPr lang="en-US"/>
        </a:p>
      </dgm:t>
    </dgm:pt>
    <dgm:pt modelId="{8ACBD2A2-C4C6-4FE7-8A35-2DB632112433}" type="parTrans" cxnId="{3D5BD04C-1C99-4B59-BD85-655FA09D867E}">
      <dgm:prSet/>
      <dgm:spPr/>
      <dgm:t>
        <a:bodyPr/>
        <a:lstStyle/>
        <a:p>
          <a:endParaRPr lang="en-US"/>
        </a:p>
      </dgm:t>
    </dgm:pt>
    <dgm:pt modelId="{91AD6909-7D5B-4484-9B1C-EB6667E65FF7}" type="sibTrans" cxnId="{3D5BD04C-1C99-4B59-BD85-655FA09D867E}">
      <dgm:prSet/>
      <dgm:spPr/>
      <dgm:t>
        <a:bodyPr/>
        <a:lstStyle/>
        <a:p>
          <a:endParaRPr lang="en-US"/>
        </a:p>
      </dgm:t>
    </dgm:pt>
    <dgm:pt modelId="{5381F536-24A2-48BE-B671-DC4312B98429}">
      <dgm:prSet/>
      <dgm:spPr/>
      <dgm:t>
        <a:bodyPr/>
        <a:lstStyle/>
        <a:p>
          <a:r>
            <a:rPr lang="en-GB"/>
            <a:t>• Employs approximately 80,000+ people globally</a:t>
          </a:r>
          <a:endParaRPr lang="en-US"/>
        </a:p>
      </dgm:t>
    </dgm:pt>
    <dgm:pt modelId="{B6DD3844-9CDC-49CD-8B7F-75829EFE1B3D}" type="parTrans" cxnId="{82D0FC09-DF8E-45DC-B6A6-EBDA5F9A5868}">
      <dgm:prSet/>
      <dgm:spPr/>
      <dgm:t>
        <a:bodyPr/>
        <a:lstStyle/>
        <a:p>
          <a:endParaRPr lang="en-US"/>
        </a:p>
      </dgm:t>
    </dgm:pt>
    <dgm:pt modelId="{956D81D8-BB13-43CC-B036-5A943D5D5CFB}" type="sibTrans" cxnId="{82D0FC09-DF8E-45DC-B6A6-EBDA5F9A5868}">
      <dgm:prSet/>
      <dgm:spPr/>
      <dgm:t>
        <a:bodyPr/>
        <a:lstStyle/>
        <a:p>
          <a:endParaRPr lang="en-US"/>
        </a:p>
      </dgm:t>
    </dgm:pt>
    <dgm:pt modelId="{D009F74A-F03C-41F1-B81A-5CBE607B9B00}" type="pres">
      <dgm:prSet presAssocID="{715127A8-72FF-4B5E-B365-616AA05666C3}" presName="linear" presStyleCnt="0">
        <dgm:presLayoutVars>
          <dgm:animLvl val="lvl"/>
          <dgm:resizeHandles val="exact"/>
        </dgm:presLayoutVars>
      </dgm:prSet>
      <dgm:spPr/>
    </dgm:pt>
    <dgm:pt modelId="{3B6DCA1F-1FF9-4C2F-A51A-7DBB7380FC12}" type="pres">
      <dgm:prSet presAssocID="{F846F4D6-256A-4FE1-B102-69D14553D3F6}" presName="parentText" presStyleLbl="node1" presStyleIdx="0" presStyleCnt="7">
        <dgm:presLayoutVars>
          <dgm:chMax val="0"/>
          <dgm:bulletEnabled val="1"/>
        </dgm:presLayoutVars>
      </dgm:prSet>
      <dgm:spPr/>
    </dgm:pt>
    <dgm:pt modelId="{D983CF7E-04D7-457D-B5A4-C64E2CB5DA5F}" type="pres">
      <dgm:prSet presAssocID="{2B5791EE-3EAB-41C7-87B1-E13843AA76C5}" presName="spacer" presStyleCnt="0"/>
      <dgm:spPr/>
    </dgm:pt>
    <dgm:pt modelId="{5565C3AF-77D6-4BE7-96F3-435A00EF0587}" type="pres">
      <dgm:prSet presAssocID="{B8F6F61D-61B3-4EE3-B3FF-061131F50282}" presName="parentText" presStyleLbl="node1" presStyleIdx="1" presStyleCnt="7">
        <dgm:presLayoutVars>
          <dgm:chMax val="0"/>
          <dgm:bulletEnabled val="1"/>
        </dgm:presLayoutVars>
      </dgm:prSet>
      <dgm:spPr/>
    </dgm:pt>
    <dgm:pt modelId="{694FF438-F032-4180-A7C9-EF1FF047135A}" type="pres">
      <dgm:prSet presAssocID="{709C2D00-3A11-412B-B553-ED28C175804C}" presName="spacer" presStyleCnt="0"/>
      <dgm:spPr/>
    </dgm:pt>
    <dgm:pt modelId="{0B951481-235A-413D-B094-69D776D049C1}" type="pres">
      <dgm:prSet presAssocID="{9AD0FEFF-4B32-4B87-9135-40E7A403EEF8}" presName="parentText" presStyleLbl="node1" presStyleIdx="2" presStyleCnt="7">
        <dgm:presLayoutVars>
          <dgm:chMax val="0"/>
          <dgm:bulletEnabled val="1"/>
        </dgm:presLayoutVars>
      </dgm:prSet>
      <dgm:spPr/>
    </dgm:pt>
    <dgm:pt modelId="{7453D174-524B-40A6-B5F4-93FFB2BEEF5D}" type="pres">
      <dgm:prSet presAssocID="{85DB4629-C82B-40D6-AB49-D16B6A0C5061}" presName="spacer" presStyleCnt="0"/>
      <dgm:spPr/>
    </dgm:pt>
    <dgm:pt modelId="{0A7C956B-9304-4210-BAE6-069662CF2CB4}" type="pres">
      <dgm:prSet presAssocID="{C77D90A2-57E5-454A-80AF-7AA29CAAB2EF}" presName="parentText" presStyleLbl="node1" presStyleIdx="3" presStyleCnt="7">
        <dgm:presLayoutVars>
          <dgm:chMax val="0"/>
          <dgm:bulletEnabled val="1"/>
        </dgm:presLayoutVars>
      </dgm:prSet>
      <dgm:spPr/>
    </dgm:pt>
    <dgm:pt modelId="{7081A7D2-3445-46C5-A0C1-9CE953982082}" type="pres">
      <dgm:prSet presAssocID="{7F70ABEB-E27C-4D10-A454-164DF270023F}" presName="spacer" presStyleCnt="0"/>
      <dgm:spPr/>
    </dgm:pt>
    <dgm:pt modelId="{2FE0E2ED-064A-41B8-8B29-BC1424F7A988}" type="pres">
      <dgm:prSet presAssocID="{F43BD9F5-A255-49CE-B391-80A4E9C78C68}" presName="parentText" presStyleLbl="node1" presStyleIdx="4" presStyleCnt="7">
        <dgm:presLayoutVars>
          <dgm:chMax val="0"/>
          <dgm:bulletEnabled val="1"/>
        </dgm:presLayoutVars>
      </dgm:prSet>
      <dgm:spPr/>
    </dgm:pt>
    <dgm:pt modelId="{DF78928C-1CFB-4C7F-B720-E1156E09D544}" type="pres">
      <dgm:prSet presAssocID="{B0593BB8-59FC-4F92-A9D7-DB8556CFCA5D}" presName="spacer" presStyleCnt="0"/>
      <dgm:spPr/>
    </dgm:pt>
    <dgm:pt modelId="{35A8B321-8694-43A7-94E2-3A14F1429916}" type="pres">
      <dgm:prSet presAssocID="{228999F8-69A3-4E9F-BFE2-5E6759055E16}" presName="parentText" presStyleLbl="node1" presStyleIdx="5" presStyleCnt="7">
        <dgm:presLayoutVars>
          <dgm:chMax val="0"/>
          <dgm:bulletEnabled val="1"/>
        </dgm:presLayoutVars>
      </dgm:prSet>
      <dgm:spPr/>
    </dgm:pt>
    <dgm:pt modelId="{C28C9665-FD81-4EAD-BCF6-7A5E6E0C9173}" type="pres">
      <dgm:prSet presAssocID="{91AD6909-7D5B-4484-9B1C-EB6667E65FF7}" presName="spacer" presStyleCnt="0"/>
      <dgm:spPr/>
    </dgm:pt>
    <dgm:pt modelId="{5ECE7452-50A0-4F63-8012-5BF27C0612B1}" type="pres">
      <dgm:prSet presAssocID="{5381F536-24A2-48BE-B671-DC4312B98429}" presName="parentText" presStyleLbl="node1" presStyleIdx="6" presStyleCnt="7">
        <dgm:presLayoutVars>
          <dgm:chMax val="0"/>
          <dgm:bulletEnabled val="1"/>
        </dgm:presLayoutVars>
      </dgm:prSet>
      <dgm:spPr/>
    </dgm:pt>
  </dgm:ptLst>
  <dgm:cxnLst>
    <dgm:cxn modelId="{E48CED00-5256-4CDA-8F7F-03C7C19C7251}" type="presOf" srcId="{B8F6F61D-61B3-4EE3-B3FF-061131F50282}" destId="{5565C3AF-77D6-4BE7-96F3-435A00EF0587}" srcOrd="0" destOrd="0" presId="urn:microsoft.com/office/officeart/2005/8/layout/vList2"/>
    <dgm:cxn modelId="{82D0FC09-DF8E-45DC-B6A6-EBDA5F9A5868}" srcId="{715127A8-72FF-4B5E-B365-616AA05666C3}" destId="{5381F536-24A2-48BE-B671-DC4312B98429}" srcOrd="6" destOrd="0" parTransId="{B6DD3844-9CDC-49CD-8B7F-75829EFE1B3D}" sibTransId="{956D81D8-BB13-43CC-B036-5A943D5D5CFB}"/>
    <dgm:cxn modelId="{42694D14-B042-4823-9E3C-333913488C36}" type="presOf" srcId="{5381F536-24A2-48BE-B671-DC4312B98429}" destId="{5ECE7452-50A0-4F63-8012-5BF27C0612B1}" srcOrd="0" destOrd="0" presId="urn:microsoft.com/office/officeart/2005/8/layout/vList2"/>
    <dgm:cxn modelId="{4A5EA332-0885-45DE-B48A-562B87083F53}" srcId="{715127A8-72FF-4B5E-B365-616AA05666C3}" destId="{F846F4D6-256A-4FE1-B102-69D14553D3F6}" srcOrd="0" destOrd="0" parTransId="{1045FA0C-4E91-40B9-A90F-C88999CFCE63}" sibTransId="{2B5791EE-3EAB-41C7-87B1-E13843AA76C5}"/>
    <dgm:cxn modelId="{5579833D-A8EC-4193-A808-5D471D2257FD}" srcId="{715127A8-72FF-4B5E-B365-616AA05666C3}" destId="{B8F6F61D-61B3-4EE3-B3FF-061131F50282}" srcOrd="1" destOrd="0" parTransId="{F16E9AFD-C591-43D4-8611-160ADA8AF2C3}" sibTransId="{709C2D00-3A11-412B-B553-ED28C175804C}"/>
    <dgm:cxn modelId="{3D5BD04C-1C99-4B59-BD85-655FA09D867E}" srcId="{715127A8-72FF-4B5E-B365-616AA05666C3}" destId="{228999F8-69A3-4E9F-BFE2-5E6759055E16}" srcOrd="5" destOrd="0" parTransId="{8ACBD2A2-C4C6-4FE7-8A35-2DB632112433}" sibTransId="{91AD6909-7D5B-4484-9B1C-EB6667E65FF7}"/>
    <dgm:cxn modelId="{87F2E54F-35E1-4419-8D40-FA675952228B}" type="presOf" srcId="{228999F8-69A3-4E9F-BFE2-5E6759055E16}" destId="{35A8B321-8694-43A7-94E2-3A14F1429916}" srcOrd="0" destOrd="0" presId="urn:microsoft.com/office/officeart/2005/8/layout/vList2"/>
    <dgm:cxn modelId="{66361C74-0104-4CEC-9611-78E40B5F76E9}" srcId="{715127A8-72FF-4B5E-B365-616AA05666C3}" destId="{9AD0FEFF-4B32-4B87-9135-40E7A403EEF8}" srcOrd="2" destOrd="0" parTransId="{D5C24F2D-D8EF-40F8-B887-1247F1D7610C}" sibTransId="{85DB4629-C82B-40D6-AB49-D16B6A0C5061}"/>
    <dgm:cxn modelId="{578E919D-A008-4C7D-9E90-34683D9468BF}" srcId="{715127A8-72FF-4B5E-B365-616AA05666C3}" destId="{F43BD9F5-A255-49CE-B391-80A4E9C78C68}" srcOrd="4" destOrd="0" parTransId="{FEB72FEF-844B-4F50-A1F2-8D71DEE88510}" sibTransId="{B0593BB8-59FC-4F92-A9D7-DB8556CFCA5D}"/>
    <dgm:cxn modelId="{E8D41DAA-CC02-40F4-9BBC-97B9A983C005}" type="presOf" srcId="{C77D90A2-57E5-454A-80AF-7AA29CAAB2EF}" destId="{0A7C956B-9304-4210-BAE6-069662CF2CB4}" srcOrd="0" destOrd="0" presId="urn:microsoft.com/office/officeart/2005/8/layout/vList2"/>
    <dgm:cxn modelId="{BBA562C7-B283-4A24-9E67-9A490742B50B}" type="presOf" srcId="{F846F4D6-256A-4FE1-B102-69D14553D3F6}" destId="{3B6DCA1F-1FF9-4C2F-A51A-7DBB7380FC12}" srcOrd="0" destOrd="0" presId="urn:microsoft.com/office/officeart/2005/8/layout/vList2"/>
    <dgm:cxn modelId="{944BA3C8-C8FD-40E7-9F45-5595CE32193E}" type="presOf" srcId="{9AD0FEFF-4B32-4B87-9135-40E7A403EEF8}" destId="{0B951481-235A-413D-B094-69D776D049C1}" srcOrd="0" destOrd="0" presId="urn:microsoft.com/office/officeart/2005/8/layout/vList2"/>
    <dgm:cxn modelId="{4431ECC8-9936-49AC-9243-55F8B9A9D8E8}" type="presOf" srcId="{715127A8-72FF-4B5E-B365-616AA05666C3}" destId="{D009F74A-F03C-41F1-B81A-5CBE607B9B00}" srcOrd="0" destOrd="0" presId="urn:microsoft.com/office/officeart/2005/8/layout/vList2"/>
    <dgm:cxn modelId="{51CF01F1-6369-42DB-B8E2-6635385A6105}" srcId="{715127A8-72FF-4B5E-B365-616AA05666C3}" destId="{C77D90A2-57E5-454A-80AF-7AA29CAAB2EF}" srcOrd="3" destOrd="0" parTransId="{2BBDF904-6BF8-40B5-A125-F4DBDE6D6904}" sibTransId="{7F70ABEB-E27C-4D10-A454-164DF270023F}"/>
    <dgm:cxn modelId="{CE9617F5-8EC8-4B53-B528-8B4F6E138DEE}" type="presOf" srcId="{F43BD9F5-A255-49CE-B391-80A4E9C78C68}" destId="{2FE0E2ED-064A-41B8-8B29-BC1424F7A988}" srcOrd="0" destOrd="0" presId="urn:microsoft.com/office/officeart/2005/8/layout/vList2"/>
    <dgm:cxn modelId="{68EB0B03-D026-4694-9872-197947427ABF}" type="presParOf" srcId="{D009F74A-F03C-41F1-B81A-5CBE607B9B00}" destId="{3B6DCA1F-1FF9-4C2F-A51A-7DBB7380FC12}" srcOrd="0" destOrd="0" presId="urn:microsoft.com/office/officeart/2005/8/layout/vList2"/>
    <dgm:cxn modelId="{01968775-0E59-48C5-8798-0563488928DB}" type="presParOf" srcId="{D009F74A-F03C-41F1-B81A-5CBE607B9B00}" destId="{D983CF7E-04D7-457D-B5A4-C64E2CB5DA5F}" srcOrd="1" destOrd="0" presId="urn:microsoft.com/office/officeart/2005/8/layout/vList2"/>
    <dgm:cxn modelId="{E9F52CE9-FA0F-4927-A4A7-5623F8AE7E3F}" type="presParOf" srcId="{D009F74A-F03C-41F1-B81A-5CBE607B9B00}" destId="{5565C3AF-77D6-4BE7-96F3-435A00EF0587}" srcOrd="2" destOrd="0" presId="urn:microsoft.com/office/officeart/2005/8/layout/vList2"/>
    <dgm:cxn modelId="{0DE089DC-4415-4CD6-913F-2C5A3D0CAC24}" type="presParOf" srcId="{D009F74A-F03C-41F1-B81A-5CBE607B9B00}" destId="{694FF438-F032-4180-A7C9-EF1FF047135A}" srcOrd="3" destOrd="0" presId="urn:microsoft.com/office/officeart/2005/8/layout/vList2"/>
    <dgm:cxn modelId="{3ACFC791-BF73-4A57-A4DC-7066D4CB92F1}" type="presParOf" srcId="{D009F74A-F03C-41F1-B81A-5CBE607B9B00}" destId="{0B951481-235A-413D-B094-69D776D049C1}" srcOrd="4" destOrd="0" presId="urn:microsoft.com/office/officeart/2005/8/layout/vList2"/>
    <dgm:cxn modelId="{75505F28-5D3C-4A87-9C25-5C616C775630}" type="presParOf" srcId="{D009F74A-F03C-41F1-B81A-5CBE607B9B00}" destId="{7453D174-524B-40A6-B5F4-93FFB2BEEF5D}" srcOrd="5" destOrd="0" presId="urn:microsoft.com/office/officeart/2005/8/layout/vList2"/>
    <dgm:cxn modelId="{EA11B20B-1FCF-4AE6-A1D9-ABFEDE98788C}" type="presParOf" srcId="{D009F74A-F03C-41F1-B81A-5CBE607B9B00}" destId="{0A7C956B-9304-4210-BAE6-069662CF2CB4}" srcOrd="6" destOrd="0" presId="urn:microsoft.com/office/officeart/2005/8/layout/vList2"/>
    <dgm:cxn modelId="{91168988-B06B-45FE-9B84-BE500C343C6F}" type="presParOf" srcId="{D009F74A-F03C-41F1-B81A-5CBE607B9B00}" destId="{7081A7D2-3445-46C5-A0C1-9CE953982082}" srcOrd="7" destOrd="0" presId="urn:microsoft.com/office/officeart/2005/8/layout/vList2"/>
    <dgm:cxn modelId="{2C8CFA7F-0EC7-4F39-943C-32B5D17EA898}" type="presParOf" srcId="{D009F74A-F03C-41F1-B81A-5CBE607B9B00}" destId="{2FE0E2ED-064A-41B8-8B29-BC1424F7A988}" srcOrd="8" destOrd="0" presId="urn:microsoft.com/office/officeart/2005/8/layout/vList2"/>
    <dgm:cxn modelId="{00CD5B6C-FC2C-4F23-872E-8E25837986C1}" type="presParOf" srcId="{D009F74A-F03C-41F1-B81A-5CBE607B9B00}" destId="{DF78928C-1CFB-4C7F-B720-E1156E09D544}" srcOrd="9" destOrd="0" presId="urn:microsoft.com/office/officeart/2005/8/layout/vList2"/>
    <dgm:cxn modelId="{63003DC5-3B26-40F4-9E7F-175A2236E022}" type="presParOf" srcId="{D009F74A-F03C-41F1-B81A-5CBE607B9B00}" destId="{35A8B321-8694-43A7-94E2-3A14F1429916}" srcOrd="10" destOrd="0" presId="urn:microsoft.com/office/officeart/2005/8/layout/vList2"/>
    <dgm:cxn modelId="{44C0A541-0464-45D2-AC6C-AC55CD0BF307}" type="presParOf" srcId="{D009F74A-F03C-41F1-B81A-5CBE607B9B00}" destId="{C28C9665-FD81-4EAD-BCF6-7A5E6E0C9173}" srcOrd="11" destOrd="0" presId="urn:microsoft.com/office/officeart/2005/8/layout/vList2"/>
    <dgm:cxn modelId="{054D6FC5-ABB9-4847-8773-4EE63C2B1C19}" type="presParOf" srcId="{D009F74A-F03C-41F1-B81A-5CBE607B9B00}" destId="{5ECE7452-50A0-4F63-8012-5BF27C0612B1}"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888412-AE08-4BB4-94B8-F067FCD0A78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49268004-F6AC-47CD-974C-564FE2500895}">
      <dgm:prSet/>
      <dgm:spPr>
        <a:solidFill>
          <a:srgbClr val="FFC000"/>
        </a:solidFill>
      </dgm:spPr>
      <dgm:t>
        <a:bodyPr/>
        <a:lstStyle/>
        <a:p>
          <a:r>
            <a:rPr lang="en-GB" b="0" cap="none" spc="0" dirty="0">
              <a:ln w="0"/>
              <a:solidFill>
                <a:schemeClr val="tx1"/>
              </a:solidFill>
              <a:effectLst>
                <a:outerShdw blurRad="38100" dist="19050" dir="2700000" algn="tl" rotWithShape="0">
                  <a:schemeClr val="dk1">
                    <a:alpha val="40000"/>
                  </a:schemeClr>
                </a:outerShdw>
              </a:effectLst>
            </a:rPr>
            <a:t>Adidas: Strong global presence, sustainability focus, Yeezy legacy</a:t>
          </a:r>
          <a:endParaRPr lang="en-US" b="0" cap="none" spc="0" dirty="0">
            <a:ln w="0"/>
            <a:solidFill>
              <a:schemeClr val="tx1"/>
            </a:solidFill>
            <a:effectLst>
              <a:outerShdw blurRad="38100" dist="19050" dir="2700000" algn="tl" rotWithShape="0">
                <a:schemeClr val="dk1">
                  <a:alpha val="40000"/>
                </a:schemeClr>
              </a:outerShdw>
            </a:effectLst>
          </a:endParaRPr>
        </a:p>
      </dgm:t>
    </dgm:pt>
    <dgm:pt modelId="{D2E4756B-A287-4DF9-BD7D-10F2D921EE3D}" type="parTrans" cxnId="{C7352470-47EA-4C3E-B55C-2D5550198810}">
      <dgm:prSet/>
      <dgm:spPr/>
      <dgm:t>
        <a:bodyPr/>
        <a:lstStyle/>
        <a:p>
          <a:endParaRPr lang="en-US"/>
        </a:p>
      </dgm:t>
    </dgm:pt>
    <dgm:pt modelId="{6D062282-73CA-41EB-931F-6516663959E8}" type="sibTrans" cxnId="{C7352470-47EA-4C3E-B55C-2D5550198810}">
      <dgm:prSet/>
      <dgm:spPr/>
      <dgm:t>
        <a:bodyPr/>
        <a:lstStyle/>
        <a:p>
          <a:endParaRPr lang="en-US"/>
        </a:p>
      </dgm:t>
    </dgm:pt>
    <dgm:pt modelId="{8B1D5A2F-91FE-4F7F-AC09-8C51EED10428}">
      <dgm:prSet/>
      <dgm:spPr>
        <a:solidFill>
          <a:schemeClr val="accent2">
            <a:lumMod val="75000"/>
          </a:schemeClr>
        </a:solidFill>
      </dgm:spPr>
      <dgm:t>
        <a:bodyPr/>
        <a:lstStyle/>
        <a:p>
          <a:r>
            <a:rPr lang="en-GB" b="0" cap="none" spc="0" dirty="0">
              <a:ln w="0"/>
              <a:solidFill>
                <a:schemeClr val="tx1"/>
              </a:solidFill>
              <a:effectLst>
                <a:outerShdw blurRad="38100" dist="19050" dir="2700000" algn="tl" rotWithShape="0">
                  <a:schemeClr val="dk1">
                    <a:alpha val="40000"/>
                  </a:schemeClr>
                </a:outerShdw>
              </a:effectLst>
            </a:rPr>
            <a:t>Puma: Celebrity collaborations, strong in football and motorsport</a:t>
          </a:r>
          <a:endParaRPr lang="en-US" b="0" cap="none" spc="0" dirty="0">
            <a:ln w="0"/>
            <a:solidFill>
              <a:schemeClr val="tx1"/>
            </a:solidFill>
            <a:effectLst>
              <a:outerShdw blurRad="38100" dist="19050" dir="2700000" algn="tl" rotWithShape="0">
                <a:schemeClr val="dk1">
                  <a:alpha val="40000"/>
                </a:schemeClr>
              </a:outerShdw>
            </a:effectLst>
          </a:endParaRPr>
        </a:p>
      </dgm:t>
    </dgm:pt>
    <dgm:pt modelId="{93C2FFB5-A922-4AF8-A49E-8330F1CC2F83}" type="parTrans" cxnId="{163103BF-A29F-423D-AEEF-44A5480327AB}">
      <dgm:prSet/>
      <dgm:spPr/>
      <dgm:t>
        <a:bodyPr/>
        <a:lstStyle/>
        <a:p>
          <a:endParaRPr lang="en-US"/>
        </a:p>
      </dgm:t>
    </dgm:pt>
    <dgm:pt modelId="{08F569F0-01D1-4A8A-B5DF-576E69DE51E1}" type="sibTrans" cxnId="{163103BF-A29F-423D-AEEF-44A5480327AB}">
      <dgm:prSet/>
      <dgm:spPr/>
      <dgm:t>
        <a:bodyPr/>
        <a:lstStyle/>
        <a:p>
          <a:endParaRPr lang="en-US"/>
        </a:p>
      </dgm:t>
    </dgm:pt>
    <dgm:pt modelId="{F996567E-6225-481F-A92F-43139A33EF86}">
      <dgm:prSet/>
      <dgm:spPr>
        <a:solidFill>
          <a:srgbClr val="66FF66"/>
        </a:solidFill>
      </dgm:spPr>
      <dgm:t>
        <a:bodyPr/>
        <a:lstStyle/>
        <a:p>
          <a:r>
            <a:rPr lang="en-GB" b="0" cap="none" spc="0" dirty="0">
              <a:ln w="0"/>
              <a:solidFill>
                <a:schemeClr val="tx1"/>
              </a:solidFill>
              <a:effectLst>
                <a:outerShdw blurRad="38100" dist="19050" dir="2700000" algn="tl" rotWithShape="0">
                  <a:schemeClr val="dk1">
                    <a:alpha val="40000"/>
                  </a:schemeClr>
                </a:outerShdw>
              </a:effectLst>
            </a:rPr>
            <a:t>Under Armour: Performance-focused, strong in North America</a:t>
          </a:r>
          <a:endParaRPr lang="en-US" b="0" cap="none" spc="0" dirty="0">
            <a:ln w="0"/>
            <a:solidFill>
              <a:schemeClr val="tx1"/>
            </a:solidFill>
            <a:effectLst>
              <a:outerShdw blurRad="38100" dist="19050" dir="2700000" algn="tl" rotWithShape="0">
                <a:schemeClr val="dk1">
                  <a:alpha val="40000"/>
                </a:schemeClr>
              </a:outerShdw>
            </a:effectLst>
          </a:endParaRPr>
        </a:p>
      </dgm:t>
    </dgm:pt>
    <dgm:pt modelId="{FAA15175-EC69-4433-A183-1BC3DAC8F1AE}" type="parTrans" cxnId="{BF4D1D15-2B59-46CA-BA19-F455285EA2AA}">
      <dgm:prSet/>
      <dgm:spPr/>
      <dgm:t>
        <a:bodyPr/>
        <a:lstStyle/>
        <a:p>
          <a:endParaRPr lang="en-US"/>
        </a:p>
      </dgm:t>
    </dgm:pt>
    <dgm:pt modelId="{1A5E3D66-1CBD-444D-BB78-BEFE2177BF4D}" type="sibTrans" cxnId="{BF4D1D15-2B59-46CA-BA19-F455285EA2AA}">
      <dgm:prSet/>
      <dgm:spPr/>
      <dgm:t>
        <a:bodyPr/>
        <a:lstStyle/>
        <a:p>
          <a:endParaRPr lang="en-US"/>
        </a:p>
      </dgm:t>
    </dgm:pt>
    <dgm:pt modelId="{D303C97F-809D-41A8-A645-3FCD02F2EADE}">
      <dgm:prSet/>
      <dgm:spPr>
        <a:solidFill>
          <a:schemeClr val="bg2">
            <a:lumMod val="75000"/>
          </a:schemeClr>
        </a:solidFill>
      </dgm:spPr>
      <dgm:t>
        <a:bodyPr/>
        <a:lstStyle/>
        <a:p>
          <a:r>
            <a:rPr lang="en-GB" b="0" cap="none" spc="0" dirty="0">
              <a:ln w="0"/>
              <a:solidFill>
                <a:schemeClr val="tx1"/>
              </a:solidFill>
              <a:effectLst>
                <a:outerShdw blurRad="38100" dist="19050" dir="2700000" algn="tl" rotWithShape="0">
                  <a:schemeClr val="dk1">
                    <a:alpha val="40000"/>
                  </a:schemeClr>
                </a:outerShdw>
              </a:effectLst>
            </a:rPr>
            <a:t>New Balance: Appeals to comfort and lifestyle segments</a:t>
          </a:r>
          <a:endParaRPr lang="en-US" b="0" cap="none" spc="0" dirty="0">
            <a:ln w="0"/>
            <a:solidFill>
              <a:schemeClr val="tx1"/>
            </a:solidFill>
            <a:effectLst>
              <a:outerShdw blurRad="38100" dist="19050" dir="2700000" algn="tl" rotWithShape="0">
                <a:schemeClr val="dk1">
                  <a:alpha val="40000"/>
                </a:schemeClr>
              </a:outerShdw>
            </a:effectLst>
          </a:endParaRPr>
        </a:p>
      </dgm:t>
    </dgm:pt>
    <dgm:pt modelId="{CD364B7E-F1B6-4739-805B-4A7AD29F5330}" type="parTrans" cxnId="{0F85F01D-CC35-4E2C-AA3A-15DF0903B305}">
      <dgm:prSet/>
      <dgm:spPr/>
      <dgm:t>
        <a:bodyPr/>
        <a:lstStyle/>
        <a:p>
          <a:endParaRPr lang="en-US"/>
        </a:p>
      </dgm:t>
    </dgm:pt>
    <dgm:pt modelId="{5915C562-6F76-423B-BAC6-7EFC4C728AD7}" type="sibTrans" cxnId="{0F85F01D-CC35-4E2C-AA3A-15DF0903B305}">
      <dgm:prSet/>
      <dgm:spPr/>
      <dgm:t>
        <a:bodyPr/>
        <a:lstStyle/>
        <a:p>
          <a:endParaRPr lang="en-US"/>
        </a:p>
      </dgm:t>
    </dgm:pt>
    <dgm:pt modelId="{35991E55-0DCA-4EDC-B739-2499CC2CB07F}">
      <dgm:prSet/>
      <dgm:spPr>
        <a:solidFill>
          <a:srgbClr val="FFFF00"/>
        </a:solidFill>
      </dgm:spPr>
      <dgm:t>
        <a:bodyPr/>
        <a:lstStyle/>
        <a:p>
          <a:r>
            <a:rPr lang="en-GB" b="0" cap="none" spc="0" dirty="0">
              <a:ln w="0"/>
              <a:solidFill>
                <a:schemeClr val="tx1"/>
              </a:solidFill>
              <a:effectLst>
                <a:outerShdw blurRad="38100" dist="19050" dir="2700000" algn="tl" rotWithShape="0">
                  <a:schemeClr val="dk1">
                    <a:alpha val="40000"/>
                  </a:schemeClr>
                </a:outerShdw>
              </a:effectLst>
            </a:rPr>
            <a:t>Lululemon: Dominant in athleisure and yoga wear</a:t>
          </a:r>
          <a:endParaRPr lang="en-US" b="0" cap="none" spc="0" dirty="0">
            <a:ln w="0"/>
            <a:solidFill>
              <a:schemeClr val="tx1"/>
            </a:solidFill>
            <a:effectLst>
              <a:outerShdw blurRad="38100" dist="19050" dir="2700000" algn="tl" rotWithShape="0">
                <a:schemeClr val="dk1">
                  <a:alpha val="40000"/>
                </a:schemeClr>
              </a:outerShdw>
            </a:effectLst>
          </a:endParaRPr>
        </a:p>
      </dgm:t>
    </dgm:pt>
    <dgm:pt modelId="{FCDDCA6A-7A28-4DD9-9744-7CDBE9ABA16E}" type="parTrans" cxnId="{814DE466-249D-4E9A-B1E8-B8F89BEC100D}">
      <dgm:prSet/>
      <dgm:spPr/>
      <dgm:t>
        <a:bodyPr/>
        <a:lstStyle/>
        <a:p>
          <a:endParaRPr lang="en-US"/>
        </a:p>
      </dgm:t>
    </dgm:pt>
    <dgm:pt modelId="{903C81D9-322E-45F2-A00F-FED804002B88}" type="sibTrans" cxnId="{814DE466-249D-4E9A-B1E8-B8F89BEC100D}">
      <dgm:prSet/>
      <dgm:spPr/>
      <dgm:t>
        <a:bodyPr/>
        <a:lstStyle/>
        <a:p>
          <a:endParaRPr lang="en-US"/>
        </a:p>
      </dgm:t>
    </dgm:pt>
    <dgm:pt modelId="{7B5DA5A3-2430-42F3-992F-08E2B1287A05}">
      <dgm:prSet/>
      <dgm:spPr>
        <a:solidFill>
          <a:srgbClr val="00CCFF"/>
        </a:solidFill>
      </dgm:spPr>
      <dgm:t>
        <a:bodyPr/>
        <a:lstStyle/>
        <a:p>
          <a:r>
            <a:rPr lang="en-GB" b="0" cap="none" spc="0" dirty="0">
              <a:ln w="0"/>
              <a:solidFill>
                <a:schemeClr val="tx1"/>
              </a:solidFill>
              <a:effectLst>
                <a:outerShdw blurRad="38100" dist="19050" dir="2700000" algn="tl" rotWithShape="0">
                  <a:schemeClr val="dk1">
                    <a:alpha val="40000"/>
                  </a:schemeClr>
                </a:outerShdw>
              </a:effectLst>
            </a:rPr>
            <a:t>Nike's Edge: Superior marketing, athlete roster, innovation pipeline, and brand equity</a:t>
          </a:r>
          <a:endParaRPr lang="en-US" b="0" cap="none" spc="0" dirty="0">
            <a:ln w="0"/>
            <a:solidFill>
              <a:schemeClr val="tx1"/>
            </a:solidFill>
            <a:effectLst>
              <a:outerShdw blurRad="38100" dist="19050" dir="2700000" algn="tl" rotWithShape="0">
                <a:schemeClr val="dk1">
                  <a:alpha val="40000"/>
                </a:schemeClr>
              </a:outerShdw>
            </a:effectLst>
          </a:endParaRPr>
        </a:p>
      </dgm:t>
    </dgm:pt>
    <dgm:pt modelId="{AB356DB8-B3FA-4D37-B36A-7DFC3CB12849}" type="parTrans" cxnId="{873952E0-7842-48A2-B822-992785AD10DE}">
      <dgm:prSet/>
      <dgm:spPr/>
      <dgm:t>
        <a:bodyPr/>
        <a:lstStyle/>
        <a:p>
          <a:endParaRPr lang="en-US"/>
        </a:p>
      </dgm:t>
    </dgm:pt>
    <dgm:pt modelId="{92985E6D-A817-4EC5-93C9-91C87962DDBE}" type="sibTrans" cxnId="{873952E0-7842-48A2-B822-992785AD10DE}">
      <dgm:prSet/>
      <dgm:spPr/>
      <dgm:t>
        <a:bodyPr/>
        <a:lstStyle/>
        <a:p>
          <a:endParaRPr lang="en-US"/>
        </a:p>
      </dgm:t>
    </dgm:pt>
    <dgm:pt modelId="{0D92BD05-F397-4539-9F30-BB5C92CFD343}" type="pres">
      <dgm:prSet presAssocID="{8D888412-AE08-4BB4-94B8-F067FCD0A78B}" presName="diagram" presStyleCnt="0">
        <dgm:presLayoutVars>
          <dgm:dir/>
          <dgm:resizeHandles val="exact"/>
        </dgm:presLayoutVars>
      </dgm:prSet>
      <dgm:spPr/>
    </dgm:pt>
    <dgm:pt modelId="{3D276E59-83DC-4AB4-86FB-6C6B9C6D9940}" type="pres">
      <dgm:prSet presAssocID="{49268004-F6AC-47CD-974C-564FE2500895}" presName="node" presStyleLbl="node1" presStyleIdx="0" presStyleCnt="6">
        <dgm:presLayoutVars>
          <dgm:bulletEnabled val="1"/>
        </dgm:presLayoutVars>
      </dgm:prSet>
      <dgm:spPr/>
    </dgm:pt>
    <dgm:pt modelId="{E8A87BA6-1FE4-494C-A098-7B7C29D5AA3A}" type="pres">
      <dgm:prSet presAssocID="{6D062282-73CA-41EB-931F-6516663959E8}" presName="sibTrans" presStyleCnt="0"/>
      <dgm:spPr/>
    </dgm:pt>
    <dgm:pt modelId="{FEC75C43-3167-45A8-93E3-EFD50FC0E899}" type="pres">
      <dgm:prSet presAssocID="{8B1D5A2F-91FE-4F7F-AC09-8C51EED10428}" presName="node" presStyleLbl="node1" presStyleIdx="1" presStyleCnt="6">
        <dgm:presLayoutVars>
          <dgm:bulletEnabled val="1"/>
        </dgm:presLayoutVars>
      </dgm:prSet>
      <dgm:spPr/>
    </dgm:pt>
    <dgm:pt modelId="{E839B435-7AE8-4E0C-A8C5-DEDF27F7BAAB}" type="pres">
      <dgm:prSet presAssocID="{08F569F0-01D1-4A8A-B5DF-576E69DE51E1}" presName="sibTrans" presStyleCnt="0"/>
      <dgm:spPr/>
    </dgm:pt>
    <dgm:pt modelId="{7A7EB301-3AD9-49AF-890B-397EA5269E43}" type="pres">
      <dgm:prSet presAssocID="{F996567E-6225-481F-A92F-43139A33EF86}" presName="node" presStyleLbl="node1" presStyleIdx="2" presStyleCnt="6">
        <dgm:presLayoutVars>
          <dgm:bulletEnabled val="1"/>
        </dgm:presLayoutVars>
      </dgm:prSet>
      <dgm:spPr/>
    </dgm:pt>
    <dgm:pt modelId="{3CD7DED5-37C4-4D35-94F7-881ABC7B0BB1}" type="pres">
      <dgm:prSet presAssocID="{1A5E3D66-1CBD-444D-BB78-BEFE2177BF4D}" presName="sibTrans" presStyleCnt="0"/>
      <dgm:spPr/>
    </dgm:pt>
    <dgm:pt modelId="{8D3BA6A7-DFAA-49B4-A5B1-BEFA32A685CC}" type="pres">
      <dgm:prSet presAssocID="{D303C97F-809D-41A8-A645-3FCD02F2EADE}" presName="node" presStyleLbl="node1" presStyleIdx="3" presStyleCnt="6">
        <dgm:presLayoutVars>
          <dgm:bulletEnabled val="1"/>
        </dgm:presLayoutVars>
      </dgm:prSet>
      <dgm:spPr/>
    </dgm:pt>
    <dgm:pt modelId="{85CDE9E7-7C5C-446A-B4B8-5D1510E1FD12}" type="pres">
      <dgm:prSet presAssocID="{5915C562-6F76-423B-BAC6-7EFC4C728AD7}" presName="sibTrans" presStyleCnt="0"/>
      <dgm:spPr/>
    </dgm:pt>
    <dgm:pt modelId="{CEE76587-CBE0-4B06-B373-F5D06D8EA4E7}" type="pres">
      <dgm:prSet presAssocID="{35991E55-0DCA-4EDC-B739-2499CC2CB07F}" presName="node" presStyleLbl="node1" presStyleIdx="4" presStyleCnt="6">
        <dgm:presLayoutVars>
          <dgm:bulletEnabled val="1"/>
        </dgm:presLayoutVars>
      </dgm:prSet>
      <dgm:spPr/>
    </dgm:pt>
    <dgm:pt modelId="{BB2BF91B-4439-4BEE-93F5-745E77213974}" type="pres">
      <dgm:prSet presAssocID="{903C81D9-322E-45F2-A00F-FED804002B88}" presName="sibTrans" presStyleCnt="0"/>
      <dgm:spPr/>
    </dgm:pt>
    <dgm:pt modelId="{BB6314ED-6FA9-4835-B657-6DD156DDDE7A}" type="pres">
      <dgm:prSet presAssocID="{7B5DA5A3-2430-42F3-992F-08E2B1287A05}" presName="node" presStyleLbl="node1" presStyleIdx="5" presStyleCnt="6">
        <dgm:presLayoutVars>
          <dgm:bulletEnabled val="1"/>
        </dgm:presLayoutVars>
      </dgm:prSet>
      <dgm:spPr/>
    </dgm:pt>
  </dgm:ptLst>
  <dgm:cxnLst>
    <dgm:cxn modelId="{69537601-A0E9-4CF8-AD12-58866FEA214F}" type="presOf" srcId="{49268004-F6AC-47CD-974C-564FE2500895}" destId="{3D276E59-83DC-4AB4-86FB-6C6B9C6D9940}" srcOrd="0" destOrd="0" presId="urn:microsoft.com/office/officeart/2005/8/layout/default"/>
    <dgm:cxn modelId="{C21C9B0A-1D52-47CF-8886-1F89CEF93DB9}" type="presOf" srcId="{F996567E-6225-481F-A92F-43139A33EF86}" destId="{7A7EB301-3AD9-49AF-890B-397EA5269E43}" srcOrd="0" destOrd="0" presId="urn:microsoft.com/office/officeart/2005/8/layout/default"/>
    <dgm:cxn modelId="{BF4D1D15-2B59-46CA-BA19-F455285EA2AA}" srcId="{8D888412-AE08-4BB4-94B8-F067FCD0A78B}" destId="{F996567E-6225-481F-A92F-43139A33EF86}" srcOrd="2" destOrd="0" parTransId="{FAA15175-EC69-4433-A183-1BC3DAC8F1AE}" sibTransId="{1A5E3D66-1CBD-444D-BB78-BEFE2177BF4D}"/>
    <dgm:cxn modelId="{0F85F01D-CC35-4E2C-AA3A-15DF0903B305}" srcId="{8D888412-AE08-4BB4-94B8-F067FCD0A78B}" destId="{D303C97F-809D-41A8-A645-3FCD02F2EADE}" srcOrd="3" destOrd="0" parTransId="{CD364B7E-F1B6-4739-805B-4A7AD29F5330}" sibTransId="{5915C562-6F76-423B-BAC6-7EFC4C728AD7}"/>
    <dgm:cxn modelId="{2EE8B535-AC0A-40F0-9564-1136D9FE77FB}" type="presOf" srcId="{D303C97F-809D-41A8-A645-3FCD02F2EADE}" destId="{8D3BA6A7-DFAA-49B4-A5B1-BEFA32A685CC}" srcOrd="0" destOrd="0" presId="urn:microsoft.com/office/officeart/2005/8/layout/default"/>
    <dgm:cxn modelId="{814DE466-249D-4E9A-B1E8-B8F89BEC100D}" srcId="{8D888412-AE08-4BB4-94B8-F067FCD0A78B}" destId="{35991E55-0DCA-4EDC-B739-2499CC2CB07F}" srcOrd="4" destOrd="0" parTransId="{FCDDCA6A-7A28-4DD9-9744-7CDBE9ABA16E}" sibTransId="{903C81D9-322E-45F2-A00F-FED804002B88}"/>
    <dgm:cxn modelId="{2880EC4F-EED3-43B4-8A85-436A447767F2}" type="presOf" srcId="{8B1D5A2F-91FE-4F7F-AC09-8C51EED10428}" destId="{FEC75C43-3167-45A8-93E3-EFD50FC0E899}" srcOrd="0" destOrd="0" presId="urn:microsoft.com/office/officeart/2005/8/layout/default"/>
    <dgm:cxn modelId="{C7352470-47EA-4C3E-B55C-2D5550198810}" srcId="{8D888412-AE08-4BB4-94B8-F067FCD0A78B}" destId="{49268004-F6AC-47CD-974C-564FE2500895}" srcOrd="0" destOrd="0" parTransId="{D2E4756B-A287-4DF9-BD7D-10F2D921EE3D}" sibTransId="{6D062282-73CA-41EB-931F-6516663959E8}"/>
    <dgm:cxn modelId="{BF2E15AF-24A5-4514-AE4A-4F57BB844B9D}" type="presOf" srcId="{35991E55-0DCA-4EDC-B739-2499CC2CB07F}" destId="{CEE76587-CBE0-4B06-B373-F5D06D8EA4E7}" srcOrd="0" destOrd="0" presId="urn:microsoft.com/office/officeart/2005/8/layout/default"/>
    <dgm:cxn modelId="{163103BF-A29F-423D-AEEF-44A5480327AB}" srcId="{8D888412-AE08-4BB4-94B8-F067FCD0A78B}" destId="{8B1D5A2F-91FE-4F7F-AC09-8C51EED10428}" srcOrd="1" destOrd="0" parTransId="{93C2FFB5-A922-4AF8-A49E-8330F1CC2F83}" sibTransId="{08F569F0-01D1-4A8A-B5DF-576E69DE51E1}"/>
    <dgm:cxn modelId="{B8B006DD-9170-45C8-83DB-677758FFF3FB}" type="presOf" srcId="{7B5DA5A3-2430-42F3-992F-08E2B1287A05}" destId="{BB6314ED-6FA9-4835-B657-6DD156DDDE7A}" srcOrd="0" destOrd="0" presId="urn:microsoft.com/office/officeart/2005/8/layout/default"/>
    <dgm:cxn modelId="{873952E0-7842-48A2-B822-992785AD10DE}" srcId="{8D888412-AE08-4BB4-94B8-F067FCD0A78B}" destId="{7B5DA5A3-2430-42F3-992F-08E2B1287A05}" srcOrd="5" destOrd="0" parTransId="{AB356DB8-B3FA-4D37-B36A-7DFC3CB12849}" sibTransId="{92985E6D-A817-4EC5-93C9-91C87962DDBE}"/>
    <dgm:cxn modelId="{565D41E9-07E4-457D-BC89-A0F51C6BB21B}" type="presOf" srcId="{8D888412-AE08-4BB4-94B8-F067FCD0A78B}" destId="{0D92BD05-F397-4539-9F30-BB5C92CFD343}" srcOrd="0" destOrd="0" presId="urn:microsoft.com/office/officeart/2005/8/layout/default"/>
    <dgm:cxn modelId="{6A20F49B-AECC-404A-8791-6C445A7948F9}" type="presParOf" srcId="{0D92BD05-F397-4539-9F30-BB5C92CFD343}" destId="{3D276E59-83DC-4AB4-86FB-6C6B9C6D9940}" srcOrd="0" destOrd="0" presId="urn:microsoft.com/office/officeart/2005/8/layout/default"/>
    <dgm:cxn modelId="{E0F4712A-8AE5-41BD-8EA7-676BAD51299E}" type="presParOf" srcId="{0D92BD05-F397-4539-9F30-BB5C92CFD343}" destId="{E8A87BA6-1FE4-494C-A098-7B7C29D5AA3A}" srcOrd="1" destOrd="0" presId="urn:microsoft.com/office/officeart/2005/8/layout/default"/>
    <dgm:cxn modelId="{4F54DE9E-1164-4E09-AB77-2204E33F2DE5}" type="presParOf" srcId="{0D92BD05-F397-4539-9F30-BB5C92CFD343}" destId="{FEC75C43-3167-45A8-93E3-EFD50FC0E899}" srcOrd="2" destOrd="0" presId="urn:microsoft.com/office/officeart/2005/8/layout/default"/>
    <dgm:cxn modelId="{B91BF5A7-DFB9-4528-BE40-A80FD42B0329}" type="presParOf" srcId="{0D92BD05-F397-4539-9F30-BB5C92CFD343}" destId="{E839B435-7AE8-4E0C-A8C5-DEDF27F7BAAB}" srcOrd="3" destOrd="0" presId="urn:microsoft.com/office/officeart/2005/8/layout/default"/>
    <dgm:cxn modelId="{2355BF0C-B672-4DBE-AB66-1520AEF5199E}" type="presParOf" srcId="{0D92BD05-F397-4539-9F30-BB5C92CFD343}" destId="{7A7EB301-3AD9-49AF-890B-397EA5269E43}" srcOrd="4" destOrd="0" presId="urn:microsoft.com/office/officeart/2005/8/layout/default"/>
    <dgm:cxn modelId="{C7E2DF6E-DD6B-4B92-AEE8-D81A7B348339}" type="presParOf" srcId="{0D92BD05-F397-4539-9F30-BB5C92CFD343}" destId="{3CD7DED5-37C4-4D35-94F7-881ABC7B0BB1}" srcOrd="5" destOrd="0" presId="urn:microsoft.com/office/officeart/2005/8/layout/default"/>
    <dgm:cxn modelId="{BA0ECDF8-2878-4C9B-9405-BE8DC3DD354F}" type="presParOf" srcId="{0D92BD05-F397-4539-9F30-BB5C92CFD343}" destId="{8D3BA6A7-DFAA-49B4-A5B1-BEFA32A685CC}" srcOrd="6" destOrd="0" presId="urn:microsoft.com/office/officeart/2005/8/layout/default"/>
    <dgm:cxn modelId="{7804603E-6287-49C9-8E9A-FD4A9D9329D4}" type="presParOf" srcId="{0D92BD05-F397-4539-9F30-BB5C92CFD343}" destId="{85CDE9E7-7C5C-446A-B4B8-5D1510E1FD12}" srcOrd="7" destOrd="0" presId="urn:microsoft.com/office/officeart/2005/8/layout/default"/>
    <dgm:cxn modelId="{1820E073-4578-4A39-A9B0-E1DE08D42253}" type="presParOf" srcId="{0D92BD05-F397-4539-9F30-BB5C92CFD343}" destId="{CEE76587-CBE0-4B06-B373-F5D06D8EA4E7}" srcOrd="8" destOrd="0" presId="urn:microsoft.com/office/officeart/2005/8/layout/default"/>
    <dgm:cxn modelId="{FF338C72-4B10-4337-9130-1A8B217F38CA}" type="presParOf" srcId="{0D92BD05-F397-4539-9F30-BB5C92CFD343}" destId="{BB2BF91B-4439-4BEE-93F5-745E77213974}" srcOrd="9" destOrd="0" presId="urn:microsoft.com/office/officeart/2005/8/layout/default"/>
    <dgm:cxn modelId="{0E8984F3-15FA-4E3F-939C-3B006C54DB0E}" type="presParOf" srcId="{0D92BD05-F397-4539-9F30-BB5C92CFD343}" destId="{BB6314ED-6FA9-4835-B657-6DD156DDDE7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3F81E6-669F-47E3-BCBC-073B40998B35}"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US"/>
        </a:p>
      </dgm:t>
    </dgm:pt>
    <dgm:pt modelId="{22C6378C-3D62-4C86-8CCC-B08E064A978A}">
      <dgm:prSet/>
      <dgm:spPr/>
      <dgm:t>
        <a:bodyPr/>
        <a:lstStyle/>
        <a:p>
          <a:r>
            <a:rPr lang="en-GB"/>
            <a:t>Products- shoes, clothing, equipment and accessories.</a:t>
          </a:r>
          <a:endParaRPr lang="en-US"/>
        </a:p>
      </dgm:t>
    </dgm:pt>
    <dgm:pt modelId="{1D028438-4D5F-4A69-A044-347DC3850DF5}" type="parTrans" cxnId="{472EB65C-DF3C-4934-B35C-C75B3752815E}">
      <dgm:prSet/>
      <dgm:spPr/>
      <dgm:t>
        <a:bodyPr/>
        <a:lstStyle/>
        <a:p>
          <a:endParaRPr lang="en-US"/>
        </a:p>
      </dgm:t>
    </dgm:pt>
    <dgm:pt modelId="{6A1326E0-70E1-445F-9BE6-EF823C8BB4EC}" type="sibTrans" cxnId="{472EB65C-DF3C-4934-B35C-C75B3752815E}">
      <dgm:prSet/>
      <dgm:spPr/>
      <dgm:t>
        <a:bodyPr/>
        <a:lstStyle/>
        <a:p>
          <a:endParaRPr lang="en-US"/>
        </a:p>
      </dgm:t>
    </dgm:pt>
    <dgm:pt modelId="{3290AD3A-A7E3-497A-A9B3-0A7DEB3D08FA}">
      <dgm:prSet/>
      <dgm:spPr/>
      <dgm:t>
        <a:bodyPr/>
        <a:lstStyle/>
        <a:p>
          <a:r>
            <a:rPr lang="en-GB"/>
            <a:t>Price- premium, different price ranges for different customers</a:t>
          </a:r>
          <a:endParaRPr lang="en-US"/>
        </a:p>
      </dgm:t>
    </dgm:pt>
    <dgm:pt modelId="{5D123A0C-644C-4EB1-BFBA-34A8E2457839}" type="parTrans" cxnId="{DB8AEC4C-3482-4E46-A16F-282408F933F8}">
      <dgm:prSet/>
      <dgm:spPr/>
      <dgm:t>
        <a:bodyPr/>
        <a:lstStyle/>
        <a:p>
          <a:endParaRPr lang="en-US"/>
        </a:p>
      </dgm:t>
    </dgm:pt>
    <dgm:pt modelId="{5191233F-F171-4675-89AB-2CC77FD4B854}" type="sibTrans" cxnId="{DB8AEC4C-3482-4E46-A16F-282408F933F8}">
      <dgm:prSet/>
      <dgm:spPr/>
      <dgm:t>
        <a:bodyPr/>
        <a:lstStyle/>
        <a:p>
          <a:endParaRPr lang="en-US"/>
        </a:p>
      </dgm:t>
    </dgm:pt>
    <dgm:pt modelId="{64BCC441-EF09-4BEB-861C-BDC92C58FCFC}">
      <dgm:prSet/>
      <dgm:spPr/>
      <dgm:t>
        <a:bodyPr/>
        <a:lstStyle/>
        <a:p>
          <a:r>
            <a:rPr lang="en-GB"/>
            <a:t>Place- nike stores, online websites and app</a:t>
          </a:r>
          <a:endParaRPr lang="en-US"/>
        </a:p>
      </dgm:t>
    </dgm:pt>
    <dgm:pt modelId="{5E98E2CC-89FB-46D3-AD85-A16CEA2090CB}" type="parTrans" cxnId="{FDEE0021-B9EA-4B56-9CB7-727EADCA8443}">
      <dgm:prSet/>
      <dgm:spPr/>
      <dgm:t>
        <a:bodyPr/>
        <a:lstStyle/>
        <a:p>
          <a:endParaRPr lang="en-US"/>
        </a:p>
      </dgm:t>
    </dgm:pt>
    <dgm:pt modelId="{D192AB45-E7CE-4AA5-85EE-2E5A93D77149}" type="sibTrans" cxnId="{FDEE0021-B9EA-4B56-9CB7-727EADCA8443}">
      <dgm:prSet/>
      <dgm:spPr/>
      <dgm:t>
        <a:bodyPr/>
        <a:lstStyle/>
        <a:p>
          <a:endParaRPr lang="en-US"/>
        </a:p>
      </dgm:t>
    </dgm:pt>
    <dgm:pt modelId="{3F781B70-C44B-4916-84BD-81CF04FEC3FF}">
      <dgm:prSet/>
      <dgm:spPr/>
      <dgm:t>
        <a:bodyPr/>
        <a:lstStyle/>
        <a:p>
          <a:r>
            <a:rPr lang="en-GB"/>
            <a:t>Promotion- social media, tv and online advertising</a:t>
          </a:r>
          <a:endParaRPr lang="en-US"/>
        </a:p>
      </dgm:t>
    </dgm:pt>
    <dgm:pt modelId="{075CCA92-4E89-4C79-B161-35565AE1D378}" type="parTrans" cxnId="{CE9D433B-70D6-4BCA-B065-7FA4D52BAA73}">
      <dgm:prSet/>
      <dgm:spPr/>
      <dgm:t>
        <a:bodyPr/>
        <a:lstStyle/>
        <a:p>
          <a:endParaRPr lang="en-US"/>
        </a:p>
      </dgm:t>
    </dgm:pt>
    <dgm:pt modelId="{84C5A4D4-04FB-4F93-91EF-1A430829E955}" type="sibTrans" cxnId="{CE9D433B-70D6-4BCA-B065-7FA4D52BAA73}">
      <dgm:prSet/>
      <dgm:spPr/>
      <dgm:t>
        <a:bodyPr/>
        <a:lstStyle/>
        <a:p>
          <a:endParaRPr lang="en-US"/>
        </a:p>
      </dgm:t>
    </dgm:pt>
    <dgm:pt modelId="{ECE003ED-A02C-463E-844A-E2416160ACFF}" type="pres">
      <dgm:prSet presAssocID="{453F81E6-669F-47E3-BCBC-073B40998B35}" presName="Name0" presStyleCnt="0">
        <dgm:presLayoutVars>
          <dgm:dir/>
          <dgm:animLvl val="lvl"/>
          <dgm:resizeHandles val="exact"/>
        </dgm:presLayoutVars>
      </dgm:prSet>
      <dgm:spPr/>
    </dgm:pt>
    <dgm:pt modelId="{D6371E3A-A5C6-40DD-AB88-133C31A632A3}" type="pres">
      <dgm:prSet presAssocID="{22C6378C-3D62-4C86-8CCC-B08E064A978A}" presName="linNode" presStyleCnt="0"/>
      <dgm:spPr/>
    </dgm:pt>
    <dgm:pt modelId="{C75ABCD2-628C-4040-8429-A245459AF0AB}" type="pres">
      <dgm:prSet presAssocID="{22C6378C-3D62-4C86-8CCC-B08E064A978A}" presName="parentText" presStyleLbl="node1" presStyleIdx="0" presStyleCnt="4">
        <dgm:presLayoutVars>
          <dgm:chMax val="1"/>
          <dgm:bulletEnabled val="1"/>
        </dgm:presLayoutVars>
      </dgm:prSet>
      <dgm:spPr/>
    </dgm:pt>
    <dgm:pt modelId="{FE6E47FA-0B7A-4321-BD8E-8CB3001FA510}" type="pres">
      <dgm:prSet presAssocID="{6A1326E0-70E1-445F-9BE6-EF823C8BB4EC}" presName="sp" presStyleCnt="0"/>
      <dgm:spPr/>
    </dgm:pt>
    <dgm:pt modelId="{35800D82-7191-49FE-984C-A2CE07C7A992}" type="pres">
      <dgm:prSet presAssocID="{3290AD3A-A7E3-497A-A9B3-0A7DEB3D08FA}" presName="linNode" presStyleCnt="0"/>
      <dgm:spPr/>
    </dgm:pt>
    <dgm:pt modelId="{024452B4-AC1F-484C-9619-EA1DA365AD37}" type="pres">
      <dgm:prSet presAssocID="{3290AD3A-A7E3-497A-A9B3-0A7DEB3D08FA}" presName="parentText" presStyleLbl="node1" presStyleIdx="1" presStyleCnt="4">
        <dgm:presLayoutVars>
          <dgm:chMax val="1"/>
          <dgm:bulletEnabled val="1"/>
        </dgm:presLayoutVars>
      </dgm:prSet>
      <dgm:spPr/>
    </dgm:pt>
    <dgm:pt modelId="{59D5B009-012B-45ED-AEAD-2BFB67457027}" type="pres">
      <dgm:prSet presAssocID="{5191233F-F171-4675-89AB-2CC77FD4B854}" presName="sp" presStyleCnt="0"/>
      <dgm:spPr/>
    </dgm:pt>
    <dgm:pt modelId="{B7453DCE-EACC-4CCF-8D76-8911AB39D292}" type="pres">
      <dgm:prSet presAssocID="{64BCC441-EF09-4BEB-861C-BDC92C58FCFC}" presName="linNode" presStyleCnt="0"/>
      <dgm:spPr/>
    </dgm:pt>
    <dgm:pt modelId="{12F9DC91-F284-4729-A83A-D0190F39896D}" type="pres">
      <dgm:prSet presAssocID="{64BCC441-EF09-4BEB-861C-BDC92C58FCFC}" presName="parentText" presStyleLbl="node1" presStyleIdx="2" presStyleCnt="4">
        <dgm:presLayoutVars>
          <dgm:chMax val="1"/>
          <dgm:bulletEnabled val="1"/>
        </dgm:presLayoutVars>
      </dgm:prSet>
      <dgm:spPr/>
    </dgm:pt>
    <dgm:pt modelId="{EC986CC2-8172-4AE6-91D6-4A121538E728}" type="pres">
      <dgm:prSet presAssocID="{D192AB45-E7CE-4AA5-85EE-2E5A93D77149}" presName="sp" presStyleCnt="0"/>
      <dgm:spPr/>
    </dgm:pt>
    <dgm:pt modelId="{EA1BF7A5-B778-442B-B40A-FF1019CC5AE5}" type="pres">
      <dgm:prSet presAssocID="{3F781B70-C44B-4916-84BD-81CF04FEC3FF}" presName="linNode" presStyleCnt="0"/>
      <dgm:spPr/>
    </dgm:pt>
    <dgm:pt modelId="{38884125-C13F-4E48-84D5-08CBD023B974}" type="pres">
      <dgm:prSet presAssocID="{3F781B70-C44B-4916-84BD-81CF04FEC3FF}" presName="parentText" presStyleLbl="node1" presStyleIdx="3" presStyleCnt="4">
        <dgm:presLayoutVars>
          <dgm:chMax val="1"/>
          <dgm:bulletEnabled val="1"/>
        </dgm:presLayoutVars>
      </dgm:prSet>
      <dgm:spPr/>
    </dgm:pt>
  </dgm:ptLst>
  <dgm:cxnLst>
    <dgm:cxn modelId="{FDEE0021-B9EA-4B56-9CB7-727EADCA8443}" srcId="{453F81E6-669F-47E3-BCBC-073B40998B35}" destId="{64BCC441-EF09-4BEB-861C-BDC92C58FCFC}" srcOrd="2" destOrd="0" parTransId="{5E98E2CC-89FB-46D3-AD85-A16CEA2090CB}" sibTransId="{D192AB45-E7CE-4AA5-85EE-2E5A93D77149}"/>
    <dgm:cxn modelId="{CE9D433B-70D6-4BCA-B065-7FA4D52BAA73}" srcId="{453F81E6-669F-47E3-BCBC-073B40998B35}" destId="{3F781B70-C44B-4916-84BD-81CF04FEC3FF}" srcOrd="3" destOrd="0" parTransId="{075CCA92-4E89-4C79-B161-35565AE1D378}" sibTransId="{84C5A4D4-04FB-4F93-91EF-1A430829E955}"/>
    <dgm:cxn modelId="{40A8053F-CB8F-4565-84B9-366D9504DC72}" type="presOf" srcId="{22C6378C-3D62-4C86-8CCC-B08E064A978A}" destId="{C75ABCD2-628C-4040-8429-A245459AF0AB}" srcOrd="0" destOrd="0" presId="urn:microsoft.com/office/officeart/2005/8/layout/vList5"/>
    <dgm:cxn modelId="{472EB65C-DF3C-4934-B35C-C75B3752815E}" srcId="{453F81E6-669F-47E3-BCBC-073B40998B35}" destId="{22C6378C-3D62-4C86-8CCC-B08E064A978A}" srcOrd="0" destOrd="0" parTransId="{1D028438-4D5F-4A69-A044-347DC3850DF5}" sibTransId="{6A1326E0-70E1-445F-9BE6-EF823C8BB4EC}"/>
    <dgm:cxn modelId="{DB8AEC4C-3482-4E46-A16F-282408F933F8}" srcId="{453F81E6-669F-47E3-BCBC-073B40998B35}" destId="{3290AD3A-A7E3-497A-A9B3-0A7DEB3D08FA}" srcOrd="1" destOrd="0" parTransId="{5D123A0C-644C-4EB1-BFBA-34A8E2457839}" sibTransId="{5191233F-F171-4675-89AB-2CC77FD4B854}"/>
    <dgm:cxn modelId="{053E6297-E12A-475E-8AFF-D6FDE8522437}" type="presOf" srcId="{64BCC441-EF09-4BEB-861C-BDC92C58FCFC}" destId="{12F9DC91-F284-4729-A83A-D0190F39896D}" srcOrd="0" destOrd="0" presId="urn:microsoft.com/office/officeart/2005/8/layout/vList5"/>
    <dgm:cxn modelId="{C7A8C0A3-E7E3-4E13-8EA7-DA1B987DE8F5}" type="presOf" srcId="{453F81E6-669F-47E3-BCBC-073B40998B35}" destId="{ECE003ED-A02C-463E-844A-E2416160ACFF}" srcOrd="0" destOrd="0" presId="urn:microsoft.com/office/officeart/2005/8/layout/vList5"/>
    <dgm:cxn modelId="{4DCC53C0-6FF1-45B0-9393-2CE77A4942EB}" type="presOf" srcId="{3F781B70-C44B-4916-84BD-81CF04FEC3FF}" destId="{38884125-C13F-4E48-84D5-08CBD023B974}" srcOrd="0" destOrd="0" presId="urn:microsoft.com/office/officeart/2005/8/layout/vList5"/>
    <dgm:cxn modelId="{1B39A1DF-7D1A-43B4-B9D4-1503D31A2A48}" type="presOf" srcId="{3290AD3A-A7E3-497A-A9B3-0A7DEB3D08FA}" destId="{024452B4-AC1F-484C-9619-EA1DA365AD37}" srcOrd="0" destOrd="0" presId="urn:microsoft.com/office/officeart/2005/8/layout/vList5"/>
    <dgm:cxn modelId="{1B57A3A9-57D1-458B-9FE3-816C551E48C3}" type="presParOf" srcId="{ECE003ED-A02C-463E-844A-E2416160ACFF}" destId="{D6371E3A-A5C6-40DD-AB88-133C31A632A3}" srcOrd="0" destOrd="0" presId="urn:microsoft.com/office/officeart/2005/8/layout/vList5"/>
    <dgm:cxn modelId="{EB0209B4-3ADB-4CB8-97BF-425D0159B9BC}" type="presParOf" srcId="{D6371E3A-A5C6-40DD-AB88-133C31A632A3}" destId="{C75ABCD2-628C-4040-8429-A245459AF0AB}" srcOrd="0" destOrd="0" presId="urn:microsoft.com/office/officeart/2005/8/layout/vList5"/>
    <dgm:cxn modelId="{7F068ED5-34E2-4E7C-8BEB-0EB241E25BC8}" type="presParOf" srcId="{ECE003ED-A02C-463E-844A-E2416160ACFF}" destId="{FE6E47FA-0B7A-4321-BD8E-8CB3001FA510}" srcOrd="1" destOrd="0" presId="urn:microsoft.com/office/officeart/2005/8/layout/vList5"/>
    <dgm:cxn modelId="{C893A10B-8424-4823-B4AE-C08C578A3CB2}" type="presParOf" srcId="{ECE003ED-A02C-463E-844A-E2416160ACFF}" destId="{35800D82-7191-49FE-984C-A2CE07C7A992}" srcOrd="2" destOrd="0" presId="urn:microsoft.com/office/officeart/2005/8/layout/vList5"/>
    <dgm:cxn modelId="{24E98042-5A47-4D66-8C66-CC516C4327D3}" type="presParOf" srcId="{35800D82-7191-49FE-984C-A2CE07C7A992}" destId="{024452B4-AC1F-484C-9619-EA1DA365AD37}" srcOrd="0" destOrd="0" presId="urn:microsoft.com/office/officeart/2005/8/layout/vList5"/>
    <dgm:cxn modelId="{DFBF850B-EB50-4F63-AA2B-BF704B388B57}" type="presParOf" srcId="{ECE003ED-A02C-463E-844A-E2416160ACFF}" destId="{59D5B009-012B-45ED-AEAD-2BFB67457027}" srcOrd="3" destOrd="0" presId="urn:microsoft.com/office/officeart/2005/8/layout/vList5"/>
    <dgm:cxn modelId="{428783A4-F124-4611-B0EE-C6E4F9EBA217}" type="presParOf" srcId="{ECE003ED-A02C-463E-844A-E2416160ACFF}" destId="{B7453DCE-EACC-4CCF-8D76-8911AB39D292}" srcOrd="4" destOrd="0" presId="urn:microsoft.com/office/officeart/2005/8/layout/vList5"/>
    <dgm:cxn modelId="{BE4831CE-BF4B-4D05-9A3B-030EB6BFB481}" type="presParOf" srcId="{B7453DCE-EACC-4CCF-8D76-8911AB39D292}" destId="{12F9DC91-F284-4729-A83A-D0190F39896D}" srcOrd="0" destOrd="0" presId="urn:microsoft.com/office/officeart/2005/8/layout/vList5"/>
    <dgm:cxn modelId="{E7125450-554D-426D-9675-51D4075AEF6B}" type="presParOf" srcId="{ECE003ED-A02C-463E-844A-E2416160ACFF}" destId="{EC986CC2-8172-4AE6-91D6-4A121538E728}" srcOrd="5" destOrd="0" presId="urn:microsoft.com/office/officeart/2005/8/layout/vList5"/>
    <dgm:cxn modelId="{9045A5A2-9BAE-4C97-8D5C-F34E976405A1}" type="presParOf" srcId="{ECE003ED-A02C-463E-844A-E2416160ACFF}" destId="{EA1BF7A5-B778-442B-B40A-FF1019CC5AE5}" srcOrd="6" destOrd="0" presId="urn:microsoft.com/office/officeart/2005/8/layout/vList5"/>
    <dgm:cxn modelId="{BAD9AA9F-94BC-4D3F-AF14-779AC136A926}" type="presParOf" srcId="{EA1BF7A5-B778-442B-B40A-FF1019CC5AE5}" destId="{38884125-C13F-4E48-84D5-08CBD023B974}"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ADA1FE-1D1E-411B-89BA-9E226A0E426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9820E4F-0EB4-4C2E-ACD2-2FA62E3C6B89}">
      <dgm:prSet/>
      <dgm:spPr/>
      <dgm:t>
        <a:bodyPr/>
        <a:lstStyle/>
        <a:p>
          <a:r>
            <a:rPr lang="en-GB"/>
            <a:t>Social media- Instagram, tik tok, youtube, and x to promote products</a:t>
          </a:r>
          <a:endParaRPr lang="en-US"/>
        </a:p>
      </dgm:t>
    </dgm:pt>
    <dgm:pt modelId="{B176A7CC-5673-45D1-9B25-FAA2F6D13055}" type="parTrans" cxnId="{CB6912A6-50C9-4F91-AE83-8F9D4864B3DD}">
      <dgm:prSet/>
      <dgm:spPr/>
      <dgm:t>
        <a:bodyPr/>
        <a:lstStyle/>
        <a:p>
          <a:endParaRPr lang="en-US"/>
        </a:p>
      </dgm:t>
    </dgm:pt>
    <dgm:pt modelId="{1D896E59-FBCB-4D83-B53B-98CA1140C660}" type="sibTrans" cxnId="{CB6912A6-50C9-4F91-AE83-8F9D4864B3DD}">
      <dgm:prSet/>
      <dgm:spPr/>
      <dgm:t>
        <a:bodyPr/>
        <a:lstStyle/>
        <a:p>
          <a:endParaRPr lang="en-US"/>
        </a:p>
      </dgm:t>
    </dgm:pt>
    <dgm:pt modelId="{6F5B9B0E-92E0-4A5D-85E8-2026E7E86731}">
      <dgm:prSet/>
      <dgm:spPr/>
      <dgm:t>
        <a:bodyPr/>
        <a:lstStyle/>
        <a:p>
          <a:r>
            <a:rPr lang="en-GB"/>
            <a:t>Influencer marketing- collaborations with athletes, celebrities and influencers</a:t>
          </a:r>
          <a:endParaRPr lang="en-US"/>
        </a:p>
      </dgm:t>
    </dgm:pt>
    <dgm:pt modelId="{43FE808D-AE42-4802-86B9-97D945FA1982}" type="parTrans" cxnId="{DD55FED4-5CD3-478B-833A-4007FAEAB059}">
      <dgm:prSet/>
      <dgm:spPr/>
      <dgm:t>
        <a:bodyPr/>
        <a:lstStyle/>
        <a:p>
          <a:endParaRPr lang="en-US"/>
        </a:p>
      </dgm:t>
    </dgm:pt>
    <dgm:pt modelId="{9FF88E31-C2E4-4F5F-98E6-3092AC2001CC}" type="sibTrans" cxnId="{DD55FED4-5CD3-478B-833A-4007FAEAB059}">
      <dgm:prSet/>
      <dgm:spPr/>
      <dgm:t>
        <a:bodyPr/>
        <a:lstStyle/>
        <a:p>
          <a:endParaRPr lang="en-US"/>
        </a:p>
      </dgm:t>
    </dgm:pt>
    <dgm:pt modelId="{5F85B018-125F-4B84-9BEA-5A4C63316932}">
      <dgm:prSet/>
      <dgm:spPr/>
      <dgm:t>
        <a:bodyPr/>
        <a:lstStyle/>
        <a:p>
          <a:r>
            <a:rPr lang="en-GB"/>
            <a:t>Email marketing- sends promotions, new products and updates</a:t>
          </a:r>
          <a:endParaRPr lang="en-US"/>
        </a:p>
      </dgm:t>
    </dgm:pt>
    <dgm:pt modelId="{9C07DFD4-8BCD-43B2-9E3E-D0A90498D490}" type="parTrans" cxnId="{EC13F11D-9C52-4DE0-B723-B31E2A324F55}">
      <dgm:prSet/>
      <dgm:spPr/>
      <dgm:t>
        <a:bodyPr/>
        <a:lstStyle/>
        <a:p>
          <a:endParaRPr lang="en-US"/>
        </a:p>
      </dgm:t>
    </dgm:pt>
    <dgm:pt modelId="{71367E99-5CD5-4B27-B86B-D7B8BB5354F2}" type="sibTrans" cxnId="{EC13F11D-9C52-4DE0-B723-B31E2A324F55}">
      <dgm:prSet/>
      <dgm:spPr/>
      <dgm:t>
        <a:bodyPr/>
        <a:lstStyle/>
        <a:p>
          <a:endParaRPr lang="en-US"/>
        </a:p>
      </dgm:t>
    </dgm:pt>
    <dgm:pt modelId="{6DDAB0EA-D3A9-4FFA-91C2-A39B8CB2081E}" type="pres">
      <dgm:prSet presAssocID="{E4ADA1FE-1D1E-411B-89BA-9E226A0E4262}" presName="hierChild1" presStyleCnt="0">
        <dgm:presLayoutVars>
          <dgm:chPref val="1"/>
          <dgm:dir/>
          <dgm:animOne val="branch"/>
          <dgm:animLvl val="lvl"/>
          <dgm:resizeHandles/>
        </dgm:presLayoutVars>
      </dgm:prSet>
      <dgm:spPr/>
    </dgm:pt>
    <dgm:pt modelId="{C5BA41A0-F178-41B0-AC97-B5675B47A2AE}" type="pres">
      <dgm:prSet presAssocID="{59820E4F-0EB4-4C2E-ACD2-2FA62E3C6B89}" presName="hierRoot1" presStyleCnt="0"/>
      <dgm:spPr/>
    </dgm:pt>
    <dgm:pt modelId="{4E43A080-62D2-4392-A42B-6BB40D8FADCA}" type="pres">
      <dgm:prSet presAssocID="{59820E4F-0EB4-4C2E-ACD2-2FA62E3C6B89}" presName="composite" presStyleCnt="0"/>
      <dgm:spPr/>
    </dgm:pt>
    <dgm:pt modelId="{29EAF707-3358-46A8-A166-5715AC4D3D5C}" type="pres">
      <dgm:prSet presAssocID="{59820E4F-0EB4-4C2E-ACD2-2FA62E3C6B89}" presName="background" presStyleLbl="node0" presStyleIdx="0" presStyleCnt="3"/>
      <dgm:spPr/>
    </dgm:pt>
    <dgm:pt modelId="{F10C1A07-8FB9-4563-9A10-5D766912F763}" type="pres">
      <dgm:prSet presAssocID="{59820E4F-0EB4-4C2E-ACD2-2FA62E3C6B89}" presName="text" presStyleLbl="fgAcc0" presStyleIdx="0" presStyleCnt="3">
        <dgm:presLayoutVars>
          <dgm:chPref val="3"/>
        </dgm:presLayoutVars>
      </dgm:prSet>
      <dgm:spPr/>
    </dgm:pt>
    <dgm:pt modelId="{DE131C8E-D5C4-4B28-843B-FFFC833E2006}" type="pres">
      <dgm:prSet presAssocID="{59820E4F-0EB4-4C2E-ACD2-2FA62E3C6B89}" presName="hierChild2" presStyleCnt="0"/>
      <dgm:spPr/>
    </dgm:pt>
    <dgm:pt modelId="{C3AA02C0-CD5A-4169-948B-940BF5DD079C}" type="pres">
      <dgm:prSet presAssocID="{6F5B9B0E-92E0-4A5D-85E8-2026E7E86731}" presName="hierRoot1" presStyleCnt="0"/>
      <dgm:spPr/>
    </dgm:pt>
    <dgm:pt modelId="{4BB01F2A-D0BC-44C0-BB7E-67520DF12613}" type="pres">
      <dgm:prSet presAssocID="{6F5B9B0E-92E0-4A5D-85E8-2026E7E86731}" presName="composite" presStyleCnt="0"/>
      <dgm:spPr/>
    </dgm:pt>
    <dgm:pt modelId="{CDB9B614-3E22-4CDA-ACD5-B9F4D21EA318}" type="pres">
      <dgm:prSet presAssocID="{6F5B9B0E-92E0-4A5D-85E8-2026E7E86731}" presName="background" presStyleLbl="node0" presStyleIdx="1" presStyleCnt="3"/>
      <dgm:spPr/>
    </dgm:pt>
    <dgm:pt modelId="{D8932E04-E584-42E7-A642-EC6C20287DCB}" type="pres">
      <dgm:prSet presAssocID="{6F5B9B0E-92E0-4A5D-85E8-2026E7E86731}" presName="text" presStyleLbl="fgAcc0" presStyleIdx="1" presStyleCnt="3">
        <dgm:presLayoutVars>
          <dgm:chPref val="3"/>
        </dgm:presLayoutVars>
      </dgm:prSet>
      <dgm:spPr/>
    </dgm:pt>
    <dgm:pt modelId="{92A9B87A-919E-4DAD-94FE-B830EDB59B73}" type="pres">
      <dgm:prSet presAssocID="{6F5B9B0E-92E0-4A5D-85E8-2026E7E86731}" presName="hierChild2" presStyleCnt="0"/>
      <dgm:spPr/>
    </dgm:pt>
    <dgm:pt modelId="{739E3092-4B64-4C64-9850-24A21359B14A}" type="pres">
      <dgm:prSet presAssocID="{5F85B018-125F-4B84-9BEA-5A4C63316932}" presName="hierRoot1" presStyleCnt="0"/>
      <dgm:spPr/>
    </dgm:pt>
    <dgm:pt modelId="{F17895F3-A700-4EAE-B3DB-8BACBF3413C9}" type="pres">
      <dgm:prSet presAssocID="{5F85B018-125F-4B84-9BEA-5A4C63316932}" presName="composite" presStyleCnt="0"/>
      <dgm:spPr/>
    </dgm:pt>
    <dgm:pt modelId="{B51CB082-2B88-468A-8B41-EA85141D69C0}" type="pres">
      <dgm:prSet presAssocID="{5F85B018-125F-4B84-9BEA-5A4C63316932}" presName="background" presStyleLbl="node0" presStyleIdx="2" presStyleCnt="3"/>
      <dgm:spPr/>
    </dgm:pt>
    <dgm:pt modelId="{62CD35C3-2ED4-46DE-94CA-C2336E63A67D}" type="pres">
      <dgm:prSet presAssocID="{5F85B018-125F-4B84-9BEA-5A4C63316932}" presName="text" presStyleLbl="fgAcc0" presStyleIdx="2" presStyleCnt="3">
        <dgm:presLayoutVars>
          <dgm:chPref val="3"/>
        </dgm:presLayoutVars>
      </dgm:prSet>
      <dgm:spPr/>
    </dgm:pt>
    <dgm:pt modelId="{BB3C3E4F-F22E-4D5A-916A-492785A0D2E4}" type="pres">
      <dgm:prSet presAssocID="{5F85B018-125F-4B84-9BEA-5A4C63316932}" presName="hierChild2" presStyleCnt="0"/>
      <dgm:spPr/>
    </dgm:pt>
  </dgm:ptLst>
  <dgm:cxnLst>
    <dgm:cxn modelId="{5C094D0C-86F7-4B2F-9D72-D86E1D50EE57}" type="presOf" srcId="{6F5B9B0E-92E0-4A5D-85E8-2026E7E86731}" destId="{D8932E04-E584-42E7-A642-EC6C20287DCB}" srcOrd="0" destOrd="0" presId="urn:microsoft.com/office/officeart/2005/8/layout/hierarchy1"/>
    <dgm:cxn modelId="{EC13F11D-9C52-4DE0-B723-B31E2A324F55}" srcId="{E4ADA1FE-1D1E-411B-89BA-9E226A0E4262}" destId="{5F85B018-125F-4B84-9BEA-5A4C63316932}" srcOrd="2" destOrd="0" parTransId="{9C07DFD4-8BCD-43B2-9E3E-D0A90498D490}" sibTransId="{71367E99-5CD5-4B27-B86B-D7B8BB5354F2}"/>
    <dgm:cxn modelId="{CB6912A6-50C9-4F91-AE83-8F9D4864B3DD}" srcId="{E4ADA1FE-1D1E-411B-89BA-9E226A0E4262}" destId="{59820E4F-0EB4-4C2E-ACD2-2FA62E3C6B89}" srcOrd="0" destOrd="0" parTransId="{B176A7CC-5673-45D1-9B25-FAA2F6D13055}" sibTransId="{1D896E59-FBCB-4D83-B53B-98CA1140C660}"/>
    <dgm:cxn modelId="{E7F7CAC2-DB6C-45B4-984B-9928AF10B43F}" type="presOf" srcId="{5F85B018-125F-4B84-9BEA-5A4C63316932}" destId="{62CD35C3-2ED4-46DE-94CA-C2336E63A67D}" srcOrd="0" destOrd="0" presId="urn:microsoft.com/office/officeart/2005/8/layout/hierarchy1"/>
    <dgm:cxn modelId="{DD55FED4-5CD3-478B-833A-4007FAEAB059}" srcId="{E4ADA1FE-1D1E-411B-89BA-9E226A0E4262}" destId="{6F5B9B0E-92E0-4A5D-85E8-2026E7E86731}" srcOrd="1" destOrd="0" parTransId="{43FE808D-AE42-4802-86B9-97D945FA1982}" sibTransId="{9FF88E31-C2E4-4F5F-98E6-3092AC2001CC}"/>
    <dgm:cxn modelId="{CD1EDFFC-EFF7-49A3-805C-FB38F69DFA3C}" type="presOf" srcId="{59820E4F-0EB4-4C2E-ACD2-2FA62E3C6B89}" destId="{F10C1A07-8FB9-4563-9A10-5D766912F763}" srcOrd="0" destOrd="0" presId="urn:microsoft.com/office/officeart/2005/8/layout/hierarchy1"/>
    <dgm:cxn modelId="{66933CFE-080A-4D6E-8A8D-931D0B590867}" type="presOf" srcId="{E4ADA1FE-1D1E-411B-89BA-9E226A0E4262}" destId="{6DDAB0EA-D3A9-4FFA-91C2-A39B8CB2081E}" srcOrd="0" destOrd="0" presId="urn:microsoft.com/office/officeart/2005/8/layout/hierarchy1"/>
    <dgm:cxn modelId="{D2E77BBF-3847-4D3D-9024-216C3A1AA475}" type="presParOf" srcId="{6DDAB0EA-D3A9-4FFA-91C2-A39B8CB2081E}" destId="{C5BA41A0-F178-41B0-AC97-B5675B47A2AE}" srcOrd="0" destOrd="0" presId="urn:microsoft.com/office/officeart/2005/8/layout/hierarchy1"/>
    <dgm:cxn modelId="{75CC827B-A71D-4A3B-BA9E-3DAD99628E78}" type="presParOf" srcId="{C5BA41A0-F178-41B0-AC97-B5675B47A2AE}" destId="{4E43A080-62D2-4392-A42B-6BB40D8FADCA}" srcOrd="0" destOrd="0" presId="urn:microsoft.com/office/officeart/2005/8/layout/hierarchy1"/>
    <dgm:cxn modelId="{2DA2D638-4A5D-4F6A-8A38-12D4EAD17382}" type="presParOf" srcId="{4E43A080-62D2-4392-A42B-6BB40D8FADCA}" destId="{29EAF707-3358-46A8-A166-5715AC4D3D5C}" srcOrd="0" destOrd="0" presId="urn:microsoft.com/office/officeart/2005/8/layout/hierarchy1"/>
    <dgm:cxn modelId="{5BD21CF1-1AB9-4048-AB08-729220EB110E}" type="presParOf" srcId="{4E43A080-62D2-4392-A42B-6BB40D8FADCA}" destId="{F10C1A07-8FB9-4563-9A10-5D766912F763}" srcOrd="1" destOrd="0" presId="urn:microsoft.com/office/officeart/2005/8/layout/hierarchy1"/>
    <dgm:cxn modelId="{2A220E5C-5D12-4523-936D-BF4E9913059C}" type="presParOf" srcId="{C5BA41A0-F178-41B0-AC97-B5675B47A2AE}" destId="{DE131C8E-D5C4-4B28-843B-FFFC833E2006}" srcOrd="1" destOrd="0" presId="urn:microsoft.com/office/officeart/2005/8/layout/hierarchy1"/>
    <dgm:cxn modelId="{16F87C47-D5CD-4016-B6A7-542E6D00CA8A}" type="presParOf" srcId="{6DDAB0EA-D3A9-4FFA-91C2-A39B8CB2081E}" destId="{C3AA02C0-CD5A-4169-948B-940BF5DD079C}" srcOrd="1" destOrd="0" presId="urn:microsoft.com/office/officeart/2005/8/layout/hierarchy1"/>
    <dgm:cxn modelId="{C8B5EC63-8826-4C5F-8A7D-7F6EC55A33C4}" type="presParOf" srcId="{C3AA02C0-CD5A-4169-948B-940BF5DD079C}" destId="{4BB01F2A-D0BC-44C0-BB7E-67520DF12613}" srcOrd="0" destOrd="0" presId="urn:microsoft.com/office/officeart/2005/8/layout/hierarchy1"/>
    <dgm:cxn modelId="{92E0B2B5-CB9D-4F1D-B024-1DA26426CFBC}" type="presParOf" srcId="{4BB01F2A-D0BC-44C0-BB7E-67520DF12613}" destId="{CDB9B614-3E22-4CDA-ACD5-B9F4D21EA318}" srcOrd="0" destOrd="0" presId="urn:microsoft.com/office/officeart/2005/8/layout/hierarchy1"/>
    <dgm:cxn modelId="{8961AAB7-5F2E-489A-93B6-1F0BD3F721C9}" type="presParOf" srcId="{4BB01F2A-D0BC-44C0-BB7E-67520DF12613}" destId="{D8932E04-E584-42E7-A642-EC6C20287DCB}" srcOrd="1" destOrd="0" presId="urn:microsoft.com/office/officeart/2005/8/layout/hierarchy1"/>
    <dgm:cxn modelId="{6222FC4A-8FE4-4842-BCB4-AA341599E19A}" type="presParOf" srcId="{C3AA02C0-CD5A-4169-948B-940BF5DD079C}" destId="{92A9B87A-919E-4DAD-94FE-B830EDB59B73}" srcOrd="1" destOrd="0" presId="urn:microsoft.com/office/officeart/2005/8/layout/hierarchy1"/>
    <dgm:cxn modelId="{181BDA28-B3E8-47DF-B3D0-B7EC1D5C8374}" type="presParOf" srcId="{6DDAB0EA-D3A9-4FFA-91C2-A39B8CB2081E}" destId="{739E3092-4B64-4C64-9850-24A21359B14A}" srcOrd="2" destOrd="0" presId="urn:microsoft.com/office/officeart/2005/8/layout/hierarchy1"/>
    <dgm:cxn modelId="{8C4C0348-6C45-4A81-82D7-F7CCB974A842}" type="presParOf" srcId="{739E3092-4B64-4C64-9850-24A21359B14A}" destId="{F17895F3-A700-4EAE-B3DB-8BACBF3413C9}" srcOrd="0" destOrd="0" presId="urn:microsoft.com/office/officeart/2005/8/layout/hierarchy1"/>
    <dgm:cxn modelId="{CE378780-EBF0-4801-A34D-531177D8A30C}" type="presParOf" srcId="{F17895F3-A700-4EAE-B3DB-8BACBF3413C9}" destId="{B51CB082-2B88-468A-8B41-EA85141D69C0}" srcOrd="0" destOrd="0" presId="urn:microsoft.com/office/officeart/2005/8/layout/hierarchy1"/>
    <dgm:cxn modelId="{E11264C4-1458-4BFE-9F1F-21B254BF497B}" type="presParOf" srcId="{F17895F3-A700-4EAE-B3DB-8BACBF3413C9}" destId="{62CD35C3-2ED4-46DE-94CA-C2336E63A67D}" srcOrd="1" destOrd="0" presId="urn:microsoft.com/office/officeart/2005/8/layout/hierarchy1"/>
    <dgm:cxn modelId="{B3F3DD2D-E02F-4877-AC9D-2C18C68D868E}" type="presParOf" srcId="{739E3092-4B64-4C64-9850-24A21359B14A}" destId="{BB3C3E4F-F22E-4D5A-916A-492785A0D2E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67AD1A-C081-4EF4-9A01-7414704C6D7F}"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C623D758-B51F-4D5D-AC4E-5B34D53A4EC6}">
      <dgm:prSet/>
      <dgm:spPr/>
      <dgm:t>
        <a:bodyPr/>
        <a:lstStyle/>
        <a:p>
          <a:r>
            <a:rPr lang="en-GB"/>
            <a:t>Early funding- nike began as blue ribbon sports in 1964, with phil knight and bil Bowerman investing in the company</a:t>
          </a:r>
          <a:endParaRPr lang="en-US"/>
        </a:p>
      </dgm:t>
    </dgm:pt>
    <dgm:pt modelId="{E5AD93B9-3466-421A-ADBE-25A9C2884130}" type="parTrans" cxnId="{21F96D67-EDA0-4158-9B18-08F71FB064AD}">
      <dgm:prSet/>
      <dgm:spPr/>
      <dgm:t>
        <a:bodyPr/>
        <a:lstStyle/>
        <a:p>
          <a:endParaRPr lang="en-US"/>
        </a:p>
      </dgm:t>
    </dgm:pt>
    <dgm:pt modelId="{9107A0C0-0161-4599-833D-B73131C671C7}" type="sibTrans" cxnId="{21F96D67-EDA0-4158-9B18-08F71FB064AD}">
      <dgm:prSet/>
      <dgm:spPr/>
      <dgm:t>
        <a:bodyPr/>
        <a:lstStyle/>
        <a:p>
          <a:endParaRPr lang="en-US"/>
        </a:p>
      </dgm:t>
    </dgm:pt>
    <dgm:pt modelId="{D9C02EF1-828A-49F0-AE58-F2DB50ED04B0}">
      <dgm:prSet/>
      <dgm:spPr/>
      <dgm:t>
        <a:bodyPr/>
        <a:lstStyle/>
        <a:p>
          <a:r>
            <a:rPr lang="en-GB"/>
            <a:t>Global expansion- nike expanded into international markets and increased its product range.</a:t>
          </a:r>
          <a:endParaRPr lang="en-US"/>
        </a:p>
      </dgm:t>
    </dgm:pt>
    <dgm:pt modelId="{06C8A26A-A222-4353-B291-12C4006D7050}" type="parTrans" cxnId="{2DDE3669-3B3D-41E6-871C-7E42B7A82FD1}">
      <dgm:prSet/>
      <dgm:spPr/>
      <dgm:t>
        <a:bodyPr/>
        <a:lstStyle/>
        <a:p>
          <a:endParaRPr lang="en-US"/>
        </a:p>
      </dgm:t>
    </dgm:pt>
    <dgm:pt modelId="{CC34DA3C-8BB8-4534-986E-75EB993CE385}" type="sibTrans" cxnId="{2DDE3669-3B3D-41E6-871C-7E42B7A82FD1}">
      <dgm:prSet/>
      <dgm:spPr/>
      <dgm:t>
        <a:bodyPr/>
        <a:lstStyle/>
        <a:p>
          <a:endParaRPr lang="en-US"/>
        </a:p>
      </dgm:t>
    </dgm:pt>
    <dgm:pt modelId="{FEE62066-FDF3-4B24-AC5A-36D246E298FE}">
      <dgm:prSet/>
      <dgm:spPr/>
      <dgm:t>
        <a:bodyPr/>
        <a:lstStyle/>
        <a:p>
          <a:r>
            <a:rPr lang="en-GB" dirty="0"/>
            <a:t>Financial </a:t>
          </a:r>
          <a:r>
            <a:rPr lang="en-GB"/>
            <a:t>performance- Nike </a:t>
          </a:r>
          <a:r>
            <a:rPr lang="en-GB" dirty="0"/>
            <a:t>reported </a:t>
          </a:r>
          <a:r>
            <a:rPr lang="en-GB"/>
            <a:t>$46.3 </a:t>
          </a:r>
          <a:r>
            <a:rPr lang="en-GB" dirty="0"/>
            <a:t>billion in revenue in fiscal 2025</a:t>
          </a:r>
          <a:endParaRPr lang="en-US" dirty="0"/>
        </a:p>
      </dgm:t>
    </dgm:pt>
    <dgm:pt modelId="{F8E466FB-B64E-49E5-B1C5-6E536EA6C709}" type="parTrans" cxnId="{C8F6F250-FD06-40FA-BE0D-3DBD8D259D98}">
      <dgm:prSet/>
      <dgm:spPr/>
      <dgm:t>
        <a:bodyPr/>
        <a:lstStyle/>
        <a:p>
          <a:endParaRPr lang="en-US"/>
        </a:p>
      </dgm:t>
    </dgm:pt>
    <dgm:pt modelId="{5789E571-804B-4FFE-9296-E696F3DCC306}" type="sibTrans" cxnId="{C8F6F250-FD06-40FA-BE0D-3DBD8D259D98}">
      <dgm:prSet/>
      <dgm:spPr/>
      <dgm:t>
        <a:bodyPr/>
        <a:lstStyle/>
        <a:p>
          <a:endParaRPr lang="en-US"/>
        </a:p>
      </dgm:t>
    </dgm:pt>
    <dgm:pt modelId="{E3AEC2EF-BC4B-44C7-A760-1DD872A763F5}" type="pres">
      <dgm:prSet presAssocID="{4267AD1A-C081-4EF4-9A01-7414704C6D7F}" presName="linear" presStyleCnt="0">
        <dgm:presLayoutVars>
          <dgm:animLvl val="lvl"/>
          <dgm:resizeHandles val="exact"/>
        </dgm:presLayoutVars>
      </dgm:prSet>
      <dgm:spPr/>
    </dgm:pt>
    <dgm:pt modelId="{F4E3C54C-D188-41BF-BE83-18C583564885}" type="pres">
      <dgm:prSet presAssocID="{C623D758-B51F-4D5D-AC4E-5B34D53A4EC6}" presName="parentText" presStyleLbl="node1" presStyleIdx="0" presStyleCnt="3">
        <dgm:presLayoutVars>
          <dgm:chMax val="0"/>
          <dgm:bulletEnabled val="1"/>
        </dgm:presLayoutVars>
      </dgm:prSet>
      <dgm:spPr/>
    </dgm:pt>
    <dgm:pt modelId="{C6A00FFA-03C0-4708-AE64-91EA9C5835FD}" type="pres">
      <dgm:prSet presAssocID="{9107A0C0-0161-4599-833D-B73131C671C7}" presName="spacer" presStyleCnt="0"/>
      <dgm:spPr/>
    </dgm:pt>
    <dgm:pt modelId="{03BEA628-D777-4BF6-8E6E-C32A9339BA45}" type="pres">
      <dgm:prSet presAssocID="{D9C02EF1-828A-49F0-AE58-F2DB50ED04B0}" presName="parentText" presStyleLbl="node1" presStyleIdx="1" presStyleCnt="3">
        <dgm:presLayoutVars>
          <dgm:chMax val="0"/>
          <dgm:bulletEnabled val="1"/>
        </dgm:presLayoutVars>
      </dgm:prSet>
      <dgm:spPr/>
    </dgm:pt>
    <dgm:pt modelId="{0618AD46-5425-4013-93DC-052C9DC4D5C8}" type="pres">
      <dgm:prSet presAssocID="{CC34DA3C-8BB8-4534-986E-75EB993CE385}" presName="spacer" presStyleCnt="0"/>
      <dgm:spPr/>
    </dgm:pt>
    <dgm:pt modelId="{0B9A5127-8FDF-45D6-9520-E4721B5FE40A}" type="pres">
      <dgm:prSet presAssocID="{FEE62066-FDF3-4B24-AC5A-36D246E298FE}" presName="parentText" presStyleLbl="node1" presStyleIdx="2" presStyleCnt="3">
        <dgm:presLayoutVars>
          <dgm:chMax val="0"/>
          <dgm:bulletEnabled val="1"/>
        </dgm:presLayoutVars>
      </dgm:prSet>
      <dgm:spPr/>
    </dgm:pt>
  </dgm:ptLst>
  <dgm:cxnLst>
    <dgm:cxn modelId="{21F96D67-EDA0-4158-9B18-08F71FB064AD}" srcId="{4267AD1A-C081-4EF4-9A01-7414704C6D7F}" destId="{C623D758-B51F-4D5D-AC4E-5B34D53A4EC6}" srcOrd="0" destOrd="0" parTransId="{E5AD93B9-3466-421A-ADBE-25A9C2884130}" sibTransId="{9107A0C0-0161-4599-833D-B73131C671C7}"/>
    <dgm:cxn modelId="{F3279D48-F70A-4AE1-89D8-B6562350FA1E}" type="presOf" srcId="{FEE62066-FDF3-4B24-AC5A-36D246E298FE}" destId="{0B9A5127-8FDF-45D6-9520-E4721B5FE40A}" srcOrd="0" destOrd="0" presId="urn:microsoft.com/office/officeart/2005/8/layout/vList2"/>
    <dgm:cxn modelId="{2DDE3669-3B3D-41E6-871C-7E42B7A82FD1}" srcId="{4267AD1A-C081-4EF4-9A01-7414704C6D7F}" destId="{D9C02EF1-828A-49F0-AE58-F2DB50ED04B0}" srcOrd="1" destOrd="0" parTransId="{06C8A26A-A222-4353-B291-12C4006D7050}" sibTransId="{CC34DA3C-8BB8-4534-986E-75EB993CE385}"/>
    <dgm:cxn modelId="{C8F6F250-FD06-40FA-BE0D-3DBD8D259D98}" srcId="{4267AD1A-C081-4EF4-9A01-7414704C6D7F}" destId="{FEE62066-FDF3-4B24-AC5A-36D246E298FE}" srcOrd="2" destOrd="0" parTransId="{F8E466FB-B64E-49E5-B1C5-6E536EA6C709}" sibTransId="{5789E571-804B-4FFE-9296-E696F3DCC306}"/>
    <dgm:cxn modelId="{DCCC4894-99FB-4EBE-BF97-ADF55097BB75}" type="presOf" srcId="{C623D758-B51F-4D5D-AC4E-5B34D53A4EC6}" destId="{F4E3C54C-D188-41BF-BE83-18C583564885}" srcOrd="0" destOrd="0" presId="urn:microsoft.com/office/officeart/2005/8/layout/vList2"/>
    <dgm:cxn modelId="{286EC7D7-D831-4A78-9A4D-00C8550D3A07}" type="presOf" srcId="{D9C02EF1-828A-49F0-AE58-F2DB50ED04B0}" destId="{03BEA628-D777-4BF6-8E6E-C32A9339BA45}" srcOrd="0" destOrd="0" presId="urn:microsoft.com/office/officeart/2005/8/layout/vList2"/>
    <dgm:cxn modelId="{1D5DB7E7-3E4E-480C-8271-4172F4E9A1EA}" type="presOf" srcId="{4267AD1A-C081-4EF4-9A01-7414704C6D7F}" destId="{E3AEC2EF-BC4B-44C7-A760-1DD872A763F5}" srcOrd="0" destOrd="0" presId="urn:microsoft.com/office/officeart/2005/8/layout/vList2"/>
    <dgm:cxn modelId="{87B8848C-F4EA-4626-BB72-FB594866DC95}" type="presParOf" srcId="{E3AEC2EF-BC4B-44C7-A760-1DD872A763F5}" destId="{F4E3C54C-D188-41BF-BE83-18C583564885}" srcOrd="0" destOrd="0" presId="urn:microsoft.com/office/officeart/2005/8/layout/vList2"/>
    <dgm:cxn modelId="{798B1DDA-784D-4DCE-A9D2-7B0F4E127F6B}" type="presParOf" srcId="{E3AEC2EF-BC4B-44C7-A760-1DD872A763F5}" destId="{C6A00FFA-03C0-4708-AE64-91EA9C5835FD}" srcOrd="1" destOrd="0" presId="urn:microsoft.com/office/officeart/2005/8/layout/vList2"/>
    <dgm:cxn modelId="{E9F97468-E45F-48F5-A95C-22DA72DBE1ED}" type="presParOf" srcId="{E3AEC2EF-BC4B-44C7-A760-1DD872A763F5}" destId="{03BEA628-D777-4BF6-8E6E-C32A9339BA45}" srcOrd="2" destOrd="0" presId="urn:microsoft.com/office/officeart/2005/8/layout/vList2"/>
    <dgm:cxn modelId="{4C6AF4E9-F995-4765-9808-B92529C0CF10}" type="presParOf" srcId="{E3AEC2EF-BC4B-44C7-A760-1DD872A763F5}" destId="{0618AD46-5425-4013-93DC-052C9DC4D5C8}" srcOrd="3" destOrd="0" presId="urn:microsoft.com/office/officeart/2005/8/layout/vList2"/>
    <dgm:cxn modelId="{7527BDF2-F601-4089-8686-4144B51D2EF8}" type="presParOf" srcId="{E3AEC2EF-BC4B-44C7-A760-1DD872A763F5}" destId="{0B9A5127-8FDF-45D6-9520-E4721B5FE40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6DCA1F-1FF9-4C2F-A51A-7DBB7380FC12}">
      <dsp:nvSpPr>
        <dsp:cNvPr id="0" name=""/>
        <dsp:cNvSpPr/>
      </dsp:nvSpPr>
      <dsp:spPr>
        <a:xfrm>
          <a:off x="0" y="89839"/>
          <a:ext cx="6460065" cy="63560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 Founded in 1964 as Blue Ribbon Sports by Phil Knight and Bill Bowerman</a:t>
          </a:r>
          <a:endParaRPr lang="en-US" sz="1600" kern="1200" dirty="0"/>
        </a:p>
      </dsp:txBody>
      <dsp:txXfrm>
        <a:off x="31028" y="120867"/>
        <a:ext cx="6398009" cy="573546"/>
      </dsp:txXfrm>
    </dsp:sp>
    <dsp:sp modelId="{5565C3AF-77D6-4BE7-96F3-435A00EF0587}">
      <dsp:nvSpPr>
        <dsp:cNvPr id="0" name=""/>
        <dsp:cNvSpPr/>
      </dsp:nvSpPr>
      <dsp:spPr>
        <a:xfrm>
          <a:off x="0" y="771521"/>
          <a:ext cx="6460065" cy="63560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Renamed Nike, Inc. in 1978 after the Greek goddess of victory</a:t>
          </a:r>
          <a:endParaRPr lang="en-US" sz="1600" kern="1200"/>
        </a:p>
      </dsp:txBody>
      <dsp:txXfrm>
        <a:off x="31028" y="802549"/>
        <a:ext cx="6398009" cy="573546"/>
      </dsp:txXfrm>
    </dsp:sp>
    <dsp:sp modelId="{0B951481-235A-413D-B094-69D776D049C1}">
      <dsp:nvSpPr>
        <dsp:cNvPr id="0" name=""/>
        <dsp:cNvSpPr/>
      </dsp:nvSpPr>
      <dsp:spPr>
        <a:xfrm>
          <a:off x="0" y="1453204"/>
          <a:ext cx="6460065" cy="63560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Headquarters: Beaverton, Oregon, USA</a:t>
          </a:r>
          <a:endParaRPr lang="en-US" sz="1600" kern="1200"/>
        </a:p>
      </dsp:txBody>
      <dsp:txXfrm>
        <a:off x="31028" y="1484232"/>
        <a:ext cx="6398009" cy="573546"/>
      </dsp:txXfrm>
    </dsp:sp>
    <dsp:sp modelId="{0A7C956B-9304-4210-BAE6-069662CF2CB4}">
      <dsp:nvSpPr>
        <dsp:cNvPr id="0" name=""/>
        <dsp:cNvSpPr/>
      </dsp:nvSpPr>
      <dsp:spPr>
        <a:xfrm>
          <a:off x="0" y="2134886"/>
          <a:ext cx="6460065" cy="63560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World's largest supplier of athletic shoes and apparel</a:t>
          </a:r>
          <a:endParaRPr lang="en-US" sz="1600" kern="1200"/>
        </a:p>
      </dsp:txBody>
      <dsp:txXfrm>
        <a:off x="31028" y="2165914"/>
        <a:ext cx="6398009" cy="573546"/>
      </dsp:txXfrm>
    </dsp:sp>
    <dsp:sp modelId="{2FE0E2ED-064A-41B8-8B29-BC1424F7A988}">
      <dsp:nvSpPr>
        <dsp:cNvPr id="0" name=""/>
        <dsp:cNvSpPr/>
      </dsp:nvSpPr>
      <dsp:spPr>
        <a:xfrm>
          <a:off x="0" y="2816569"/>
          <a:ext cx="6460065" cy="63560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Designs, develops, manufactures, and markets footwear, apparel, equipment, and accessories</a:t>
          </a:r>
          <a:endParaRPr lang="en-US" sz="1600" kern="1200" dirty="0"/>
        </a:p>
      </dsp:txBody>
      <dsp:txXfrm>
        <a:off x="31028" y="2847597"/>
        <a:ext cx="6398009" cy="573546"/>
      </dsp:txXfrm>
    </dsp:sp>
    <dsp:sp modelId="{35A8B321-8694-43A7-94E2-3A14F1429916}">
      <dsp:nvSpPr>
        <dsp:cNvPr id="0" name=""/>
        <dsp:cNvSpPr/>
      </dsp:nvSpPr>
      <dsp:spPr>
        <a:xfrm>
          <a:off x="0" y="3498251"/>
          <a:ext cx="6460065" cy="63560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Operates in over 190 countries worldwide</a:t>
          </a:r>
          <a:endParaRPr lang="en-US" sz="1600" kern="1200"/>
        </a:p>
      </dsp:txBody>
      <dsp:txXfrm>
        <a:off x="31028" y="3529279"/>
        <a:ext cx="6398009" cy="573546"/>
      </dsp:txXfrm>
    </dsp:sp>
    <dsp:sp modelId="{5ECE7452-50A0-4F63-8012-5BF27C0612B1}">
      <dsp:nvSpPr>
        <dsp:cNvPr id="0" name=""/>
        <dsp:cNvSpPr/>
      </dsp:nvSpPr>
      <dsp:spPr>
        <a:xfrm>
          <a:off x="0" y="4179934"/>
          <a:ext cx="6460065" cy="63560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Employs approximately 80,000+ people globally</a:t>
          </a:r>
          <a:endParaRPr lang="en-US" sz="1600" kern="1200"/>
        </a:p>
      </dsp:txBody>
      <dsp:txXfrm>
        <a:off x="31028" y="4210962"/>
        <a:ext cx="6398009" cy="573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76E59-83DC-4AB4-86FB-6C6B9C6D9940}">
      <dsp:nvSpPr>
        <dsp:cNvPr id="0" name=""/>
        <dsp:cNvSpPr/>
      </dsp:nvSpPr>
      <dsp:spPr>
        <a:xfrm>
          <a:off x="0" y="296640"/>
          <a:ext cx="2923783" cy="1754270"/>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cap="none" spc="0" dirty="0">
              <a:ln w="0"/>
              <a:solidFill>
                <a:schemeClr val="tx1"/>
              </a:solidFill>
              <a:effectLst>
                <a:outerShdw blurRad="38100" dist="19050" dir="2700000" algn="tl" rotWithShape="0">
                  <a:schemeClr val="dk1">
                    <a:alpha val="40000"/>
                  </a:schemeClr>
                </a:outerShdw>
              </a:effectLst>
            </a:rPr>
            <a:t>Adidas: Strong global presence, sustainability focus, Yeezy legacy</a:t>
          </a:r>
          <a:endParaRPr lang="en-US" sz="2200" b="0" kern="1200" cap="none" spc="0" dirty="0">
            <a:ln w="0"/>
            <a:solidFill>
              <a:schemeClr val="tx1"/>
            </a:solidFill>
            <a:effectLst>
              <a:outerShdw blurRad="38100" dist="19050" dir="2700000" algn="tl" rotWithShape="0">
                <a:schemeClr val="dk1">
                  <a:alpha val="40000"/>
                </a:schemeClr>
              </a:outerShdw>
            </a:effectLst>
          </a:endParaRPr>
        </a:p>
      </dsp:txBody>
      <dsp:txXfrm>
        <a:off x="0" y="296640"/>
        <a:ext cx="2923783" cy="1754270"/>
      </dsp:txXfrm>
    </dsp:sp>
    <dsp:sp modelId="{FEC75C43-3167-45A8-93E3-EFD50FC0E899}">
      <dsp:nvSpPr>
        <dsp:cNvPr id="0" name=""/>
        <dsp:cNvSpPr/>
      </dsp:nvSpPr>
      <dsp:spPr>
        <a:xfrm>
          <a:off x="3216161" y="296640"/>
          <a:ext cx="2923783" cy="1754270"/>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cap="none" spc="0" dirty="0">
              <a:ln w="0"/>
              <a:solidFill>
                <a:schemeClr val="tx1"/>
              </a:solidFill>
              <a:effectLst>
                <a:outerShdw blurRad="38100" dist="19050" dir="2700000" algn="tl" rotWithShape="0">
                  <a:schemeClr val="dk1">
                    <a:alpha val="40000"/>
                  </a:schemeClr>
                </a:outerShdw>
              </a:effectLst>
            </a:rPr>
            <a:t>Puma: Celebrity collaborations, strong in football and motorsport</a:t>
          </a:r>
          <a:endParaRPr lang="en-US" sz="2200" b="0" kern="1200" cap="none" spc="0" dirty="0">
            <a:ln w="0"/>
            <a:solidFill>
              <a:schemeClr val="tx1"/>
            </a:solidFill>
            <a:effectLst>
              <a:outerShdw blurRad="38100" dist="19050" dir="2700000" algn="tl" rotWithShape="0">
                <a:schemeClr val="dk1">
                  <a:alpha val="40000"/>
                </a:schemeClr>
              </a:outerShdw>
            </a:effectLst>
          </a:endParaRPr>
        </a:p>
      </dsp:txBody>
      <dsp:txXfrm>
        <a:off x="3216161" y="296640"/>
        <a:ext cx="2923783" cy="1754270"/>
      </dsp:txXfrm>
    </dsp:sp>
    <dsp:sp modelId="{7A7EB301-3AD9-49AF-890B-397EA5269E43}">
      <dsp:nvSpPr>
        <dsp:cNvPr id="0" name=""/>
        <dsp:cNvSpPr/>
      </dsp:nvSpPr>
      <dsp:spPr>
        <a:xfrm>
          <a:off x="6432323" y="296640"/>
          <a:ext cx="2923783" cy="1754270"/>
        </a:xfrm>
        <a:prstGeom prst="rect">
          <a:avLst/>
        </a:prstGeom>
        <a:solidFill>
          <a:srgbClr val="66FF6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cap="none" spc="0" dirty="0">
              <a:ln w="0"/>
              <a:solidFill>
                <a:schemeClr val="tx1"/>
              </a:solidFill>
              <a:effectLst>
                <a:outerShdw blurRad="38100" dist="19050" dir="2700000" algn="tl" rotWithShape="0">
                  <a:schemeClr val="dk1">
                    <a:alpha val="40000"/>
                  </a:schemeClr>
                </a:outerShdw>
              </a:effectLst>
            </a:rPr>
            <a:t>Under Armour: Performance-focused, strong in North America</a:t>
          </a:r>
          <a:endParaRPr lang="en-US" sz="2200" b="0" kern="1200" cap="none" spc="0" dirty="0">
            <a:ln w="0"/>
            <a:solidFill>
              <a:schemeClr val="tx1"/>
            </a:solidFill>
            <a:effectLst>
              <a:outerShdw blurRad="38100" dist="19050" dir="2700000" algn="tl" rotWithShape="0">
                <a:schemeClr val="dk1">
                  <a:alpha val="40000"/>
                </a:schemeClr>
              </a:outerShdw>
            </a:effectLst>
          </a:endParaRPr>
        </a:p>
      </dsp:txBody>
      <dsp:txXfrm>
        <a:off x="6432323" y="296640"/>
        <a:ext cx="2923783" cy="1754270"/>
      </dsp:txXfrm>
    </dsp:sp>
    <dsp:sp modelId="{8D3BA6A7-DFAA-49B4-A5B1-BEFA32A685CC}">
      <dsp:nvSpPr>
        <dsp:cNvPr id="0" name=""/>
        <dsp:cNvSpPr/>
      </dsp:nvSpPr>
      <dsp:spPr>
        <a:xfrm>
          <a:off x="0" y="2343289"/>
          <a:ext cx="2923783" cy="1754270"/>
        </a:xfrm>
        <a:prstGeom prst="rect">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cap="none" spc="0" dirty="0">
              <a:ln w="0"/>
              <a:solidFill>
                <a:schemeClr val="tx1"/>
              </a:solidFill>
              <a:effectLst>
                <a:outerShdw blurRad="38100" dist="19050" dir="2700000" algn="tl" rotWithShape="0">
                  <a:schemeClr val="dk1">
                    <a:alpha val="40000"/>
                  </a:schemeClr>
                </a:outerShdw>
              </a:effectLst>
            </a:rPr>
            <a:t>New Balance: Appeals to comfort and lifestyle segments</a:t>
          </a:r>
          <a:endParaRPr lang="en-US" sz="2200" b="0" kern="1200" cap="none" spc="0" dirty="0">
            <a:ln w="0"/>
            <a:solidFill>
              <a:schemeClr val="tx1"/>
            </a:solidFill>
            <a:effectLst>
              <a:outerShdw blurRad="38100" dist="19050" dir="2700000" algn="tl" rotWithShape="0">
                <a:schemeClr val="dk1">
                  <a:alpha val="40000"/>
                </a:schemeClr>
              </a:outerShdw>
            </a:effectLst>
          </a:endParaRPr>
        </a:p>
      </dsp:txBody>
      <dsp:txXfrm>
        <a:off x="0" y="2343289"/>
        <a:ext cx="2923783" cy="1754270"/>
      </dsp:txXfrm>
    </dsp:sp>
    <dsp:sp modelId="{CEE76587-CBE0-4B06-B373-F5D06D8EA4E7}">
      <dsp:nvSpPr>
        <dsp:cNvPr id="0" name=""/>
        <dsp:cNvSpPr/>
      </dsp:nvSpPr>
      <dsp:spPr>
        <a:xfrm>
          <a:off x="3216161" y="2343289"/>
          <a:ext cx="2923783" cy="1754270"/>
        </a:xfrm>
        <a:prstGeom prst="rect">
          <a:avLst/>
        </a:prstGeom>
        <a:solidFill>
          <a:srgbClr val="FF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cap="none" spc="0" dirty="0">
              <a:ln w="0"/>
              <a:solidFill>
                <a:schemeClr val="tx1"/>
              </a:solidFill>
              <a:effectLst>
                <a:outerShdw blurRad="38100" dist="19050" dir="2700000" algn="tl" rotWithShape="0">
                  <a:schemeClr val="dk1">
                    <a:alpha val="40000"/>
                  </a:schemeClr>
                </a:outerShdw>
              </a:effectLst>
            </a:rPr>
            <a:t>Lululemon: Dominant in athleisure and yoga wear</a:t>
          </a:r>
          <a:endParaRPr lang="en-US" sz="2200" b="0" kern="1200" cap="none" spc="0" dirty="0">
            <a:ln w="0"/>
            <a:solidFill>
              <a:schemeClr val="tx1"/>
            </a:solidFill>
            <a:effectLst>
              <a:outerShdw blurRad="38100" dist="19050" dir="2700000" algn="tl" rotWithShape="0">
                <a:schemeClr val="dk1">
                  <a:alpha val="40000"/>
                </a:schemeClr>
              </a:outerShdw>
            </a:effectLst>
          </a:endParaRPr>
        </a:p>
      </dsp:txBody>
      <dsp:txXfrm>
        <a:off x="3216161" y="2343289"/>
        <a:ext cx="2923783" cy="1754270"/>
      </dsp:txXfrm>
    </dsp:sp>
    <dsp:sp modelId="{BB6314ED-6FA9-4835-B657-6DD156DDDE7A}">
      <dsp:nvSpPr>
        <dsp:cNvPr id="0" name=""/>
        <dsp:cNvSpPr/>
      </dsp:nvSpPr>
      <dsp:spPr>
        <a:xfrm>
          <a:off x="6432323" y="2343289"/>
          <a:ext cx="2923783" cy="1754270"/>
        </a:xfrm>
        <a:prstGeom prst="rect">
          <a:avLst/>
        </a:prstGeom>
        <a:solidFill>
          <a:srgbClr val="00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cap="none" spc="0" dirty="0">
              <a:ln w="0"/>
              <a:solidFill>
                <a:schemeClr val="tx1"/>
              </a:solidFill>
              <a:effectLst>
                <a:outerShdw blurRad="38100" dist="19050" dir="2700000" algn="tl" rotWithShape="0">
                  <a:schemeClr val="dk1">
                    <a:alpha val="40000"/>
                  </a:schemeClr>
                </a:outerShdw>
              </a:effectLst>
            </a:rPr>
            <a:t>Nike's Edge: Superior marketing, athlete roster, innovation pipeline, and brand equity</a:t>
          </a:r>
          <a:endParaRPr lang="en-US" sz="2200" b="0" kern="1200" cap="none" spc="0" dirty="0">
            <a:ln w="0"/>
            <a:solidFill>
              <a:schemeClr val="tx1"/>
            </a:solidFill>
            <a:effectLst>
              <a:outerShdw blurRad="38100" dist="19050" dir="2700000" algn="tl" rotWithShape="0">
                <a:schemeClr val="dk1">
                  <a:alpha val="40000"/>
                </a:schemeClr>
              </a:outerShdw>
            </a:effectLst>
          </a:endParaRPr>
        </a:p>
      </dsp:txBody>
      <dsp:txXfrm>
        <a:off x="6432323" y="2343289"/>
        <a:ext cx="2923783" cy="17542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5ABCD2-628C-4040-8429-A245459AF0AB}">
      <dsp:nvSpPr>
        <dsp:cNvPr id="0" name=""/>
        <dsp:cNvSpPr/>
      </dsp:nvSpPr>
      <dsp:spPr>
        <a:xfrm>
          <a:off x="3462528" y="1868"/>
          <a:ext cx="3895344" cy="8988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a:t>Products- shoes, clothing, equipment and accessories.</a:t>
          </a:r>
          <a:endParaRPr lang="en-US" sz="2200" kern="1200"/>
        </a:p>
      </dsp:txBody>
      <dsp:txXfrm>
        <a:off x="3506404" y="45744"/>
        <a:ext cx="3807592" cy="811058"/>
      </dsp:txXfrm>
    </dsp:sp>
    <dsp:sp modelId="{024452B4-AC1F-484C-9619-EA1DA365AD37}">
      <dsp:nvSpPr>
        <dsp:cNvPr id="0" name=""/>
        <dsp:cNvSpPr/>
      </dsp:nvSpPr>
      <dsp:spPr>
        <a:xfrm>
          <a:off x="3462528" y="945619"/>
          <a:ext cx="3895344" cy="89881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a:t>Price- premium, different price ranges for different customers</a:t>
          </a:r>
          <a:endParaRPr lang="en-US" sz="2200" kern="1200"/>
        </a:p>
      </dsp:txBody>
      <dsp:txXfrm>
        <a:off x="3506404" y="989495"/>
        <a:ext cx="3807592" cy="811058"/>
      </dsp:txXfrm>
    </dsp:sp>
    <dsp:sp modelId="{12F9DC91-F284-4729-A83A-D0190F39896D}">
      <dsp:nvSpPr>
        <dsp:cNvPr id="0" name=""/>
        <dsp:cNvSpPr/>
      </dsp:nvSpPr>
      <dsp:spPr>
        <a:xfrm>
          <a:off x="3462528" y="1889369"/>
          <a:ext cx="3895344" cy="89881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a:t>Place- nike stores, online websites and app</a:t>
          </a:r>
          <a:endParaRPr lang="en-US" sz="2200" kern="1200"/>
        </a:p>
      </dsp:txBody>
      <dsp:txXfrm>
        <a:off x="3506404" y="1933245"/>
        <a:ext cx="3807592" cy="811058"/>
      </dsp:txXfrm>
    </dsp:sp>
    <dsp:sp modelId="{38884125-C13F-4E48-84D5-08CBD023B974}">
      <dsp:nvSpPr>
        <dsp:cNvPr id="0" name=""/>
        <dsp:cNvSpPr/>
      </dsp:nvSpPr>
      <dsp:spPr>
        <a:xfrm>
          <a:off x="3462528" y="2833120"/>
          <a:ext cx="3895344" cy="8988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a:t>Promotion- social media, tv and online advertising</a:t>
          </a:r>
          <a:endParaRPr lang="en-US" sz="2200" kern="1200"/>
        </a:p>
      </dsp:txBody>
      <dsp:txXfrm>
        <a:off x="3506404" y="2876996"/>
        <a:ext cx="3807592" cy="8110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AF707-3358-46A8-A166-5715AC4D3D5C}">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0C1A07-8FB9-4563-9A10-5D766912F763}">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Social media- Instagram, tik tok, youtube, and x to promote products</a:t>
          </a:r>
          <a:endParaRPr lang="en-US" sz="2400" kern="1200"/>
        </a:p>
      </dsp:txBody>
      <dsp:txXfrm>
        <a:off x="394737" y="1117886"/>
        <a:ext cx="2930037" cy="1819255"/>
      </dsp:txXfrm>
    </dsp:sp>
    <dsp:sp modelId="{CDB9B614-3E22-4CDA-ACD5-B9F4D21EA318}">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932E04-E584-42E7-A642-EC6C20287DCB}">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Influencer marketing- collaborations with athletes, celebrities and influencers</a:t>
          </a:r>
          <a:endParaRPr lang="en-US" sz="2400" kern="1200"/>
        </a:p>
      </dsp:txBody>
      <dsp:txXfrm>
        <a:off x="4114250" y="1117886"/>
        <a:ext cx="2930037" cy="1819255"/>
      </dsp:txXfrm>
    </dsp:sp>
    <dsp:sp modelId="{B51CB082-2B88-468A-8B41-EA85141D69C0}">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CD35C3-2ED4-46DE-94CA-C2336E63A67D}">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Email marketing- sends promotions, new products and updates</a:t>
          </a:r>
          <a:endParaRPr lang="en-US" sz="2400" kern="1200"/>
        </a:p>
      </dsp:txBody>
      <dsp:txXfrm>
        <a:off x="7833762" y="1117886"/>
        <a:ext cx="2930037" cy="18192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E3C54C-D188-41BF-BE83-18C583564885}">
      <dsp:nvSpPr>
        <dsp:cNvPr id="0" name=""/>
        <dsp:cNvSpPr/>
      </dsp:nvSpPr>
      <dsp:spPr>
        <a:xfrm>
          <a:off x="0" y="166009"/>
          <a:ext cx="6666833" cy="16497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Early funding- nike began as blue ribbon sports in 1964, with phil knight and bil Bowerman investing in the company</a:t>
          </a:r>
          <a:endParaRPr lang="en-US" sz="3000" kern="1200"/>
        </a:p>
      </dsp:txBody>
      <dsp:txXfrm>
        <a:off x="80532" y="246541"/>
        <a:ext cx="6505769" cy="1488636"/>
      </dsp:txXfrm>
    </dsp:sp>
    <dsp:sp modelId="{03BEA628-D777-4BF6-8E6E-C32A9339BA45}">
      <dsp:nvSpPr>
        <dsp:cNvPr id="0" name=""/>
        <dsp:cNvSpPr/>
      </dsp:nvSpPr>
      <dsp:spPr>
        <a:xfrm>
          <a:off x="0" y="1902109"/>
          <a:ext cx="6666833" cy="164970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Global expansion- nike expanded into international markets and increased its product range.</a:t>
          </a:r>
          <a:endParaRPr lang="en-US" sz="3000" kern="1200"/>
        </a:p>
      </dsp:txBody>
      <dsp:txXfrm>
        <a:off x="80532" y="1982641"/>
        <a:ext cx="6505769" cy="1488636"/>
      </dsp:txXfrm>
    </dsp:sp>
    <dsp:sp modelId="{0B9A5127-8FDF-45D6-9520-E4721B5FE40A}">
      <dsp:nvSpPr>
        <dsp:cNvPr id="0" name=""/>
        <dsp:cNvSpPr/>
      </dsp:nvSpPr>
      <dsp:spPr>
        <a:xfrm>
          <a:off x="0" y="3638210"/>
          <a:ext cx="6666833" cy="16497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Financial </a:t>
          </a:r>
          <a:r>
            <a:rPr lang="en-GB" sz="3000" kern="1200"/>
            <a:t>performance- Nike </a:t>
          </a:r>
          <a:r>
            <a:rPr lang="en-GB" sz="3000" kern="1200" dirty="0"/>
            <a:t>reported </a:t>
          </a:r>
          <a:r>
            <a:rPr lang="en-GB" sz="3000" kern="1200"/>
            <a:t>$46.3 </a:t>
          </a:r>
          <a:r>
            <a:rPr lang="en-GB" sz="3000" kern="1200" dirty="0"/>
            <a:t>billion in revenue in fiscal 2025</a:t>
          </a:r>
          <a:endParaRPr lang="en-US" sz="3000" kern="1200" dirty="0"/>
        </a:p>
      </dsp:txBody>
      <dsp:txXfrm>
        <a:off x="80532" y="3718742"/>
        <a:ext cx="6505769" cy="14886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8D2D5D-242F-4B1B-83F4-1206F5399645}" type="datetimeFigureOut">
              <a:rPr lang="en-GB" smtClean="0"/>
              <a:t>11/07/2026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6594F2-8EFF-466D-B364-70E4DB2411D4}" type="slidenum">
              <a:rPr lang="en-GB" smtClean="0"/>
              <a:t>‹#›</a:t>
            </a:fld>
            <a:endParaRPr lang="en-GB"/>
          </a:p>
        </p:txBody>
      </p:sp>
    </p:spTree>
    <p:extLst>
      <p:ext uri="{BB962C8B-B14F-4D97-AF65-F5344CB8AC3E}">
        <p14:creationId xmlns:p14="http://schemas.microsoft.com/office/powerpoint/2010/main" val="3176059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6594F2-8EFF-466D-B364-70E4DB2411D4}" type="slidenum">
              <a:rPr lang="en-GB" smtClean="0"/>
              <a:t>4</a:t>
            </a:fld>
            <a:endParaRPr lang="en-GB"/>
          </a:p>
        </p:txBody>
      </p:sp>
    </p:spTree>
    <p:extLst>
      <p:ext uri="{BB962C8B-B14F-4D97-AF65-F5344CB8AC3E}">
        <p14:creationId xmlns:p14="http://schemas.microsoft.com/office/powerpoint/2010/main" val="471887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ECF0EE9-C640-47E3-BE58-CEA95138F9E6}"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995042-132A-4389-A32F-5A8BDC876BC1}" type="slidenum">
              <a:rPr lang="en-GB" smtClean="0"/>
              <a:t>‹#›</a:t>
            </a:fld>
            <a:endParaRPr lang="en-GB"/>
          </a:p>
        </p:txBody>
      </p:sp>
    </p:spTree>
    <p:extLst>
      <p:ext uri="{BB962C8B-B14F-4D97-AF65-F5344CB8AC3E}">
        <p14:creationId xmlns:p14="http://schemas.microsoft.com/office/powerpoint/2010/main" val="3196067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CF0EE9-C640-47E3-BE58-CEA95138F9E6}"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995042-132A-4389-A32F-5A8BDC876BC1}" type="slidenum">
              <a:rPr lang="en-GB" smtClean="0"/>
              <a:t>‹#›</a:t>
            </a:fld>
            <a:endParaRPr lang="en-GB"/>
          </a:p>
        </p:txBody>
      </p:sp>
    </p:spTree>
    <p:extLst>
      <p:ext uri="{BB962C8B-B14F-4D97-AF65-F5344CB8AC3E}">
        <p14:creationId xmlns:p14="http://schemas.microsoft.com/office/powerpoint/2010/main" val="4476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CF0EE9-C640-47E3-BE58-CEA95138F9E6}"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995042-132A-4389-A32F-5A8BDC876BC1}" type="slidenum">
              <a:rPr lang="en-GB" smtClean="0"/>
              <a:t>‹#›</a:t>
            </a:fld>
            <a:endParaRPr lang="en-GB"/>
          </a:p>
        </p:txBody>
      </p:sp>
    </p:spTree>
    <p:extLst>
      <p:ext uri="{BB962C8B-B14F-4D97-AF65-F5344CB8AC3E}">
        <p14:creationId xmlns:p14="http://schemas.microsoft.com/office/powerpoint/2010/main" val="1050965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ECF0EE9-C640-47E3-BE58-CEA95138F9E6}"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995042-132A-4389-A32F-5A8BDC876BC1}" type="slidenum">
              <a:rPr lang="en-GB" smtClean="0"/>
              <a:t>‹#›</a:t>
            </a:fld>
            <a:endParaRPr lang="en-GB"/>
          </a:p>
        </p:txBody>
      </p:sp>
    </p:spTree>
    <p:extLst>
      <p:ext uri="{BB962C8B-B14F-4D97-AF65-F5344CB8AC3E}">
        <p14:creationId xmlns:p14="http://schemas.microsoft.com/office/powerpoint/2010/main" val="588556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CF0EE9-C640-47E3-BE58-CEA95138F9E6}"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995042-132A-4389-A32F-5A8BDC876BC1}" type="slidenum">
              <a:rPr lang="en-GB" smtClean="0"/>
              <a:t>‹#›</a:t>
            </a:fld>
            <a:endParaRPr lang="en-GB"/>
          </a:p>
        </p:txBody>
      </p:sp>
    </p:spTree>
    <p:extLst>
      <p:ext uri="{BB962C8B-B14F-4D97-AF65-F5344CB8AC3E}">
        <p14:creationId xmlns:p14="http://schemas.microsoft.com/office/powerpoint/2010/main" val="1149518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ECF0EE9-C640-47E3-BE58-CEA95138F9E6}"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995042-132A-4389-A32F-5A8BDC876BC1}" type="slidenum">
              <a:rPr lang="en-GB" smtClean="0"/>
              <a:t>‹#›</a:t>
            </a:fld>
            <a:endParaRPr lang="en-GB"/>
          </a:p>
        </p:txBody>
      </p:sp>
    </p:spTree>
    <p:extLst>
      <p:ext uri="{BB962C8B-B14F-4D97-AF65-F5344CB8AC3E}">
        <p14:creationId xmlns:p14="http://schemas.microsoft.com/office/powerpoint/2010/main" val="2173284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CF0EE9-C640-47E3-BE58-CEA95138F9E6}"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995042-132A-4389-A32F-5A8BDC876BC1}" type="slidenum">
              <a:rPr lang="en-GB" smtClean="0"/>
              <a:t>‹#›</a:t>
            </a:fld>
            <a:endParaRPr lang="en-GB"/>
          </a:p>
        </p:txBody>
      </p:sp>
    </p:spTree>
    <p:extLst>
      <p:ext uri="{BB962C8B-B14F-4D97-AF65-F5344CB8AC3E}">
        <p14:creationId xmlns:p14="http://schemas.microsoft.com/office/powerpoint/2010/main" val="3999356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CF0EE9-C640-47E3-BE58-CEA95138F9E6}"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995042-132A-4389-A32F-5A8BDC876BC1}" type="slidenum">
              <a:rPr lang="en-GB" smtClean="0"/>
              <a:t>‹#›</a:t>
            </a:fld>
            <a:endParaRPr lang="en-GB"/>
          </a:p>
        </p:txBody>
      </p:sp>
    </p:spTree>
    <p:extLst>
      <p:ext uri="{BB962C8B-B14F-4D97-AF65-F5344CB8AC3E}">
        <p14:creationId xmlns:p14="http://schemas.microsoft.com/office/powerpoint/2010/main" val="872608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CF0EE9-C640-47E3-BE58-CEA95138F9E6}"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995042-132A-4389-A32F-5A8BDC876BC1}" type="slidenum">
              <a:rPr lang="en-GB" smtClean="0"/>
              <a:t>‹#›</a:t>
            </a:fld>
            <a:endParaRPr lang="en-GB"/>
          </a:p>
        </p:txBody>
      </p:sp>
    </p:spTree>
    <p:extLst>
      <p:ext uri="{BB962C8B-B14F-4D97-AF65-F5344CB8AC3E}">
        <p14:creationId xmlns:p14="http://schemas.microsoft.com/office/powerpoint/2010/main" val="1171799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CF0EE9-C640-47E3-BE58-CEA95138F9E6}"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995042-132A-4389-A32F-5A8BDC876BC1}" type="slidenum">
              <a:rPr lang="en-GB" smtClean="0"/>
              <a:t>‹#›</a:t>
            </a:fld>
            <a:endParaRPr lang="en-GB"/>
          </a:p>
        </p:txBody>
      </p:sp>
    </p:spTree>
    <p:extLst>
      <p:ext uri="{BB962C8B-B14F-4D97-AF65-F5344CB8AC3E}">
        <p14:creationId xmlns:p14="http://schemas.microsoft.com/office/powerpoint/2010/main" val="2352381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CF0EE9-C640-47E3-BE58-CEA95138F9E6}"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995042-132A-4389-A32F-5A8BDC876BC1}" type="slidenum">
              <a:rPr lang="en-GB" smtClean="0"/>
              <a:t>‹#›</a:t>
            </a:fld>
            <a:endParaRPr lang="en-GB"/>
          </a:p>
        </p:txBody>
      </p:sp>
    </p:spTree>
    <p:extLst>
      <p:ext uri="{BB962C8B-B14F-4D97-AF65-F5344CB8AC3E}">
        <p14:creationId xmlns:p14="http://schemas.microsoft.com/office/powerpoint/2010/main" val="3235807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CF0EE9-C640-47E3-BE58-CEA95138F9E6}" type="datetimeFigureOut">
              <a:rPr lang="en-GB" smtClean="0"/>
              <a:t>11/07/2026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995042-132A-4389-A32F-5A8BDC876BC1}" type="slidenum">
              <a:rPr lang="en-GB" smtClean="0"/>
              <a:t>‹#›</a:t>
            </a:fld>
            <a:endParaRPr lang="en-GB"/>
          </a:p>
        </p:txBody>
      </p:sp>
    </p:spTree>
    <p:extLst>
      <p:ext uri="{BB962C8B-B14F-4D97-AF65-F5344CB8AC3E}">
        <p14:creationId xmlns:p14="http://schemas.microsoft.com/office/powerpoint/2010/main" val="243688203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about.nike.com/en/impact" TargetMode="External"/><Relationship Id="rId13" Type="http://schemas.openxmlformats.org/officeDocument/2006/relationships/hyperlink" Target="https://about.underarmour.com/en/investors/financials.html" TargetMode="External"/><Relationship Id="rId3" Type="http://schemas.openxmlformats.org/officeDocument/2006/relationships/hyperlink" Target="https://about.nike.com/" TargetMode="External"/><Relationship Id="rId7" Type="http://schemas.openxmlformats.org/officeDocument/2006/relationships/hyperlink" Target="https://www.nike.com/ntc-app" TargetMode="External"/><Relationship Id="rId12" Type="http://schemas.openxmlformats.org/officeDocument/2006/relationships/hyperlink" Target="https://annual-report.puma.com/" TargetMode="External"/><Relationship Id="rId2" Type="http://schemas.openxmlformats.org/officeDocument/2006/relationships/hyperlink" Target="https://investors.nike.com/investors/news-events-and-reports/" TargetMode="External"/><Relationship Id="rId1" Type="http://schemas.openxmlformats.org/officeDocument/2006/relationships/slideLayout" Target="../slideLayouts/slideLayout2.xml"/><Relationship Id="rId6" Type="http://schemas.openxmlformats.org/officeDocument/2006/relationships/hyperlink" Target="https://www.nike.com/nrc-app" TargetMode="External"/><Relationship Id="rId11" Type="http://schemas.openxmlformats.org/officeDocument/2006/relationships/hyperlink" Target="https://report.adidas-group.com/" TargetMode="External"/><Relationship Id="rId5" Type="http://schemas.openxmlformats.org/officeDocument/2006/relationships/hyperlink" Target="https://www.nike.com/nike-by-you" TargetMode="External"/><Relationship Id="rId10" Type="http://schemas.openxmlformats.org/officeDocument/2006/relationships/hyperlink" Target="https://www.britannica.com/money/Nike-Inc" TargetMode="External"/><Relationship Id="rId4" Type="http://schemas.openxmlformats.org/officeDocument/2006/relationships/hyperlink" Target="https://www.nike.com/membership" TargetMode="External"/><Relationship Id="rId9" Type="http://schemas.openxmlformats.org/officeDocument/2006/relationships/hyperlink" Target="https://about.nike.com/en/mis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3065-57CF-20FD-AAAF-FA230C75AAA0}"/>
              </a:ext>
            </a:extLst>
          </p:cNvPr>
          <p:cNvSpPr>
            <a:spLocks noGrp="1"/>
          </p:cNvSpPr>
          <p:nvPr>
            <p:ph type="ctrTitle"/>
          </p:nvPr>
        </p:nvSpPr>
        <p:spPr>
          <a:xfrm>
            <a:off x="5009895" y="1708068"/>
            <a:ext cx="6251110" cy="1720932"/>
          </a:xfrm>
        </p:spPr>
        <p:txBody>
          <a:bodyPr anchor="b">
            <a:normAutofit/>
          </a:bodyPr>
          <a:lstStyle/>
          <a:p>
            <a:pPr algn="l"/>
            <a:r>
              <a:rPr lang="en-GB" sz="5400" dirty="0">
                <a:latin typeface="Aharoni" panose="02010803020104030203" pitchFamily="2" charset="-79"/>
                <a:cs typeface="Aharoni" panose="02010803020104030203" pitchFamily="2" charset="-79"/>
              </a:rPr>
              <a:t>Nike </a:t>
            </a:r>
            <a:br>
              <a:rPr lang="en-GB" sz="5400" dirty="0">
                <a:latin typeface="Aharoni" panose="02010803020104030203" pitchFamily="2" charset="-79"/>
                <a:cs typeface="Aharoni" panose="02010803020104030203" pitchFamily="2" charset="-79"/>
              </a:rPr>
            </a:br>
            <a:r>
              <a:rPr lang="en-GB" sz="5400" dirty="0">
                <a:latin typeface="Aharoni" panose="02010803020104030203" pitchFamily="2" charset="-79"/>
                <a:cs typeface="Aharoni" panose="02010803020104030203" pitchFamily="2" charset="-79"/>
              </a:rPr>
              <a:t>Just do it.</a:t>
            </a:r>
          </a:p>
        </p:txBody>
      </p:sp>
      <p:sp>
        <p:nvSpPr>
          <p:cNvPr id="3" name="Subtitle 2">
            <a:extLst>
              <a:ext uri="{FF2B5EF4-FFF2-40B4-BE49-F238E27FC236}">
                <a16:creationId xmlns:a16="http://schemas.microsoft.com/office/drawing/2014/main" id="{CEB6A9E5-797D-2E73-2D92-6971A76A6CFB}"/>
              </a:ext>
            </a:extLst>
          </p:cNvPr>
          <p:cNvSpPr>
            <a:spLocks noGrp="1"/>
          </p:cNvSpPr>
          <p:nvPr>
            <p:ph type="subTitle" idx="1"/>
          </p:nvPr>
        </p:nvSpPr>
        <p:spPr>
          <a:xfrm>
            <a:off x="5297760" y="4636008"/>
            <a:ext cx="6251111" cy="1572768"/>
          </a:xfrm>
        </p:spPr>
        <p:txBody>
          <a:bodyPr>
            <a:normAutofit/>
          </a:bodyPr>
          <a:lstStyle/>
          <a:p>
            <a:r>
              <a:rPr lang="en-GB" dirty="0"/>
              <a:t>Entrepreneurship LCBB5013</a:t>
            </a:r>
          </a:p>
          <a:p>
            <a:r>
              <a:rPr lang="en-GB" dirty="0" err="1"/>
              <a:t>Gigel</a:t>
            </a:r>
            <a:r>
              <a:rPr lang="en-GB" dirty="0"/>
              <a:t> Ruse 2130478</a:t>
            </a:r>
          </a:p>
          <a:p>
            <a:pPr algn="l"/>
            <a:endParaRPr lang="en-GB" dirty="0"/>
          </a:p>
        </p:txBody>
      </p:sp>
      <p:pic>
        <p:nvPicPr>
          <p:cNvPr id="5" name="Image 0" descr="preencoded.png">
            <a:extLst>
              <a:ext uri="{FF2B5EF4-FFF2-40B4-BE49-F238E27FC236}">
                <a16:creationId xmlns:a16="http://schemas.microsoft.com/office/drawing/2014/main" id="{C91B9570-03A7-BFA4-BB9C-F9602670662B}"/>
              </a:ext>
            </a:extLst>
          </p:cNvPr>
          <p:cNvPicPr>
            <a:picLocks noChangeAspect="1"/>
          </p:cNvPicPr>
          <p:nvPr/>
        </p:nvPicPr>
        <p:blipFill>
          <a:blip r:embed="rId2"/>
          <a:srcRect t="1710" r="-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550884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86812FB-CFE4-A187-5618-A465332E155C}"/>
              </a:ext>
            </a:extLst>
          </p:cNvPr>
          <p:cNvPicPr>
            <a:picLocks noChangeAspect="1"/>
          </p:cNvPicPr>
          <p:nvPr/>
        </p:nvPicPr>
        <p:blipFill>
          <a:blip r:embed="rId2">
            <a:duotone>
              <a:schemeClr val="bg2">
                <a:shade val="45000"/>
                <a:satMod val="135000"/>
              </a:schemeClr>
              <a:prstClr val="white"/>
            </a:duotone>
          </a:blip>
          <a:srcRect t="6010" b="678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EB3C6E3-4B5C-BA1B-5849-F3FD99C8FC79}"/>
              </a:ext>
            </a:extLst>
          </p:cNvPr>
          <p:cNvSpPr>
            <a:spLocks noGrp="1"/>
          </p:cNvSpPr>
          <p:nvPr>
            <p:ph type="title"/>
          </p:nvPr>
        </p:nvSpPr>
        <p:spPr>
          <a:xfrm>
            <a:off x="5621867" y="424392"/>
            <a:ext cx="5655733" cy="1325563"/>
          </a:xfrm>
        </p:spPr>
        <p:txBody>
          <a:bodyPr>
            <a:normAutofit/>
          </a:bodyPr>
          <a:lstStyle/>
          <a:p>
            <a:r>
              <a:rPr lang="en-GB" dirty="0">
                <a:latin typeface="Aharoni" panose="02010803020104030203" pitchFamily="2" charset="-79"/>
                <a:cs typeface="Aharoni" panose="02010803020104030203" pitchFamily="2" charset="-79"/>
              </a:rPr>
              <a:t>Company overview </a:t>
            </a:r>
          </a:p>
        </p:txBody>
      </p:sp>
      <p:graphicFrame>
        <p:nvGraphicFramePr>
          <p:cNvPr id="11" name="Content Placeholder 2">
            <a:extLst>
              <a:ext uri="{FF2B5EF4-FFF2-40B4-BE49-F238E27FC236}">
                <a16:creationId xmlns:a16="http://schemas.microsoft.com/office/drawing/2014/main" id="{CD1DBADC-ECAB-7D4D-49D5-55996F77E8DB}"/>
              </a:ext>
            </a:extLst>
          </p:cNvPr>
          <p:cNvGraphicFramePr>
            <a:graphicFrameLocks noGrp="1"/>
          </p:cNvGraphicFramePr>
          <p:nvPr>
            <p:ph idx="1"/>
            <p:extLst>
              <p:ext uri="{D42A27DB-BD31-4B8C-83A1-F6EECF244321}">
                <p14:modId xmlns:p14="http://schemas.microsoft.com/office/powerpoint/2010/main" val="407337261"/>
              </p:ext>
            </p:extLst>
          </p:nvPr>
        </p:nvGraphicFramePr>
        <p:xfrm>
          <a:off x="5621867" y="1825624"/>
          <a:ext cx="6460065" cy="4905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BOUT US | NIKE COMPANY">
            <a:extLst>
              <a:ext uri="{FF2B5EF4-FFF2-40B4-BE49-F238E27FC236}">
                <a16:creationId xmlns:a16="http://schemas.microsoft.com/office/drawing/2014/main" id="{A176A134-57C9-C174-040F-61ABFD443B33}"/>
              </a:ext>
            </a:extLst>
          </p:cNvPr>
          <p:cNvPicPr>
            <a:picLocks noChangeAspect="1"/>
          </p:cNvPicPr>
          <p:nvPr/>
        </p:nvPicPr>
        <p:blipFill>
          <a:blip r:embed="rId8"/>
          <a:stretch>
            <a:fillRect/>
          </a:stretch>
        </p:blipFill>
        <p:spPr>
          <a:xfrm>
            <a:off x="0" y="0"/>
            <a:ext cx="3647440" cy="2712720"/>
          </a:xfrm>
          <a:prstGeom prst="rect">
            <a:avLst/>
          </a:prstGeom>
        </p:spPr>
      </p:pic>
      <p:pic>
        <p:nvPicPr>
          <p:cNvPr id="7" name="Picture 6" descr="Phil Knight — Co-founder, Nike | Profile &amp; Biography | Streamline">
            <a:extLst>
              <a:ext uri="{FF2B5EF4-FFF2-40B4-BE49-F238E27FC236}">
                <a16:creationId xmlns:a16="http://schemas.microsoft.com/office/drawing/2014/main" id="{3A03D904-13D8-E5C0-14F7-D64CA390BC04}"/>
              </a:ext>
            </a:extLst>
          </p:cNvPr>
          <p:cNvPicPr>
            <a:picLocks noChangeAspect="1"/>
          </p:cNvPicPr>
          <p:nvPr/>
        </p:nvPicPr>
        <p:blipFill>
          <a:blip r:embed="rId9"/>
          <a:stretch>
            <a:fillRect/>
          </a:stretch>
        </p:blipFill>
        <p:spPr>
          <a:xfrm>
            <a:off x="955041" y="3170237"/>
            <a:ext cx="4246880" cy="3230245"/>
          </a:xfrm>
          <a:prstGeom prst="rect">
            <a:avLst/>
          </a:prstGeom>
        </p:spPr>
      </p:pic>
    </p:spTree>
    <p:extLst>
      <p:ext uri="{BB962C8B-B14F-4D97-AF65-F5344CB8AC3E}">
        <p14:creationId xmlns:p14="http://schemas.microsoft.com/office/powerpoint/2010/main" val="3453920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8E08E-0FCB-E717-EFE6-9B33A6B0FE2A}"/>
              </a:ext>
            </a:extLst>
          </p:cNvPr>
          <p:cNvSpPr>
            <a:spLocks noGrp="1"/>
          </p:cNvSpPr>
          <p:nvPr>
            <p:ph type="title"/>
          </p:nvPr>
        </p:nvSpPr>
        <p:spPr/>
        <p:txBody>
          <a:bodyPr/>
          <a:lstStyle/>
          <a:p>
            <a:r>
              <a:rPr lang="en-GB" dirty="0"/>
              <a:t>Main </a:t>
            </a:r>
            <a:r>
              <a:rPr lang="en-GB" dirty="0" err="1"/>
              <a:t>products&amp;services</a:t>
            </a:r>
            <a:r>
              <a:rPr lang="en-GB" dirty="0"/>
              <a:t> </a:t>
            </a:r>
          </a:p>
        </p:txBody>
      </p:sp>
      <p:sp>
        <p:nvSpPr>
          <p:cNvPr id="3" name="Content Placeholder 2">
            <a:extLst>
              <a:ext uri="{FF2B5EF4-FFF2-40B4-BE49-F238E27FC236}">
                <a16:creationId xmlns:a16="http://schemas.microsoft.com/office/drawing/2014/main" id="{11C1564A-9A56-7F46-E0ED-BBC80EE64D70}"/>
              </a:ext>
            </a:extLst>
          </p:cNvPr>
          <p:cNvSpPr>
            <a:spLocks noGrp="1"/>
          </p:cNvSpPr>
          <p:nvPr>
            <p:ph idx="1"/>
          </p:nvPr>
        </p:nvSpPr>
        <p:spPr/>
        <p:txBody>
          <a:bodyPr/>
          <a:lstStyle/>
          <a:p>
            <a:r>
              <a:rPr lang="en-GB" dirty="0"/>
              <a:t>Products</a:t>
            </a:r>
          </a:p>
        </p:txBody>
      </p:sp>
      <p:sp>
        <p:nvSpPr>
          <p:cNvPr id="4" name="TextBox 3">
            <a:extLst>
              <a:ext uri="{FF2B5EF4-FFF2-40B4-BE49-F238E27FC236}">
                <a16:creationId xmlns:a16="http://schemas.microsoft.com/office/drawing/2014/main" id="{EE4377AC-AC93-E4BF-38FC-8CD3828D44D6}"/>
              </a:ext>
            </a:extLst>
          </p:cNvPr>
          <p:cNvSpPr txBox="1"/>
          <p:nvPr/>
        </p:nvSpPr>
        <p:spPr>
          <a:xfrm>
            <a:off x="8363780" y="1690688"/>
            <a:ext cx="1787979" cy="523220"/>
          </a:xfrm>
          <a:prstGeom prst="rect">
            <a:avLst/>
          </a:prstGeom>
          <a:noFill/>
        </p:spPr>
        <p:txBody>
          <a:bodyPr wrap="square" rtlCol="0">
            <a:spAutoFit/>
          </a:bodyPr>
          <a:lstStyle/>
          <a:p>
            <a:pPr marL="285750" indent="-285750">
              <a:buFont typeface="Arial" panose="020B0604020202020204" pitchFamily="34" charset="0"/>
              <a:buChar char="•"/>
            </a:pPr>
            <a:r>
              <a:rPr lang="en-GB" sz="2800" dirty="0"/>
              <a:t>Services</a:t>
            </a:r>
          </a:p>
        </p:txBody>
      </p:sp>
      <p:sp>
        <p:nvSpPr>
          <p:cNvPr id="6" name="Rectangle 5">
            <a:extLst>
              <a:ext uri="{FF2B5EF4-FFF2-40B4-BE49-F238E27FC236}">
                <a16:creationId xmlns:a16="http://schemas.microsoft.com/office/drawing/2014/main" id="{8A6FDA54-BD7D-45AC-62D0-EDBCDC342B85}"/>
              </a:ext>
            </a:extLst>
          </p:cNvPr>
          <p:cNvSpPr/>
          <p:nvPr/>
        </p:nvSpPr>
        <p:spPr>
          <a:xfrm>
            <a:off x="186265" y="2644843"/>
            <a:ext cx="3395133" cy="3603361"/>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Footwear- running shows, football wear, lifestyle trainer etc.</a:t>
            </a:r>
          </a:p>
          <a:p>
            <a:pPr algn="ctr"/>
            <a:r>
              <a:rPr lang="en-GB" dirty="0"/>
              <a:t>Clothing- hoodies, tracksuits, t-shirts etc</a:t>
            </a:r>
          </a:p>
          <a:p>
            <a:pPr algn="ctr"/>
            <a:r>
              <a:rPr lang="en-GB" dirty="0"/>
              <a:t>Nike membership- offers exclusive products, experiences, and special benefits.</a:t>
            </a:r>
          </a:p>
          <a:p>
            <a:pPr algn="ctr"/>
            <a:r>
              <a:rPr lang="en-GB" dirty="0"/>
              <a:t>Nike app- provides access to the products, the ability to view and review products, and member benefits</a:t>
            </a:r>
          </a:p>
        </p:txBody>
      </p:sp>
      <p:sp>
        <p:nvSpPr>
          <p:cNvPr id="7" name="Rectangle 6">
            <a:extLst>
              <a:ext uri="{FF2B5EF4-FFF2-40B4-BE49-F238E27FC236}">
                <a16:creationId xmlns:a16="http://schemas.microsoft.com/office/drawing/2014/main" id="{0A81942B-0A9D-8E6C-589E-F031C66457C8}"/>
              </a:ext>
            </a:extLst>
          </p:cNvPr>
          <p:cNvSpPr/>
          <p:nvPr/>
        </p:nvSpPr>
        <p:spPr>
          <a:xfrm>
            <a:off x="7627407" y="2511163"/>
            <a:ext cx="3395133" cy="3737041"/>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Nike by you- offers the ability to customise your own shoes</a:t>
            </a:r>
          </a:p>
          <a:p>
            <a:pPr algn="ctr"/>
            <a:r>
              <a:rPr lang="en-GB" dirty="0"/>
              <a:t>Nike run club- running guidance and plans for training</a:t>
            </a:r>
          </a:p>
          <a:p>
            <a:pPr algn="ctr"/>
            <a:r>
              <a:rPr lang="en-GB" dirty="0"/>
              <a:t>Nike training club- fitness workouts and training programmes</a:t>
            </a:r>
          </a:p>
        </p:txBody>
      </p:sp>
    </p:spTree>
    <p:extLst>
      <p:ext uri="{BB962C8B-B14F-4D97-AF65-F5344CB8AC3E}">
        <p14:creationId xmlns:p14="http://schemas.microsoft.com/office/powerpoint/2010/main" val="4156215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787E1-1A47-8713-6D40-14D15ECBF459}"/>
              </a:ext>
            </a:extLst>
          </p:cNvPr>
          <p:cNvSpPr>
            <a:spLocks noGrp="1"/>
          </p:cNvSpPr>
          <p:nvPr>
            <p:ph type="title"/>
          </p:nvPr>
        </p:nvSpPr>
        <p:spPr>
          <a:xfrm>
            <a:off x="7320466" y="609600"/>
            <a:ext cx="4140014" cy="1330839"/>
          </a:xfrm>
        </p:spPr>
        <p:txBody>
          <a:bodyPr>
            <a:normAutofit/>
          </a:bodyPr>
          <a:lstStyle/>
          <a:p>
            <a:r>
              <a:rPr lang="en-GB">
                <a:latin typeface="Aharoni" panose="02010803020104030203" pitchFamily="2" charset="-79"/>
                <a:cs typeface="Aharoni" panose="02010803020104030203" pitchFamily="2" charset="-79"/>
              </a:rPr>
              <a:t>Objective and USP</a:t>
            </a:r>
          </a:p>
        </p:txBody>
      </p:sp>
      <p:sp>
        <p:nvSpPr>
          <p:cNvPr id="3" name="Content Placeholder 2">
            <a:extLst>
              <a:ext uri="{FF2B5EF4-FFF2-40B4-BE49-F238E27FC236}">
                <a16:creationId xmlns:a16="http://schemas.microsoft.com/office/drawing/2014/main" id="{9486C8B0-1839-6A08-D215-7F1D5D1AC252}"/>
              </a:ext>
            </a:extLst>
          </p:cNvPr>
          <p:cNvSpPr>
            <a:spLocks noGrp="1"/>
          </p:cNvSpPr>
          <p:nvPr>
            <p:ph idx="1"/>
          </p:nvPr>
        </p:nvSpPr>
        <p:spPr>
          <a:xfrm>
            <a:off x="6790416" y="2107910"/>
            <a:ext cx="5364479" cy="4582618"/>
          </a:xfrm>
        </p:spPr>
        <p:txBody>
          <a:bodyPr>
            <a:normAutofit/>
          </a:bodyPr>
          <a:lstStyle/>
          <a:p>
            <a:r>
              <a:rPr lang="en-GB" sz="1800" b="1" dirty="0">
                <a:effectLst/>
              </a:rPr>
              <a:t>Objectives:</a:t>
            </a:r>
            <a:endParaRPr lang="en-GB" sz="1800" b="1" dirty="0"/>
          </a:p>
          <a:p>
            <a:pPr marL="0" indent="0">
              <a:buNone/>
            </a:pPr>
            <a:r>
              <a:rPr lang="en-GB" sz="1600" dirty="0"/>
              <a:t>• Inspire every athlete in the world</a:t>
            </a:r>
          </a:p>
          <a:p>
            <a:pPr marL="0" indent="0">
              <a:buNone/>
            </a:pPr>
            <a:r>
              <a:rPr lang="en-GB" sz="1600" dirty="0"/>
              <a:t>• Drive innovation in performance and sustainability</a:t>
            </a:r>
          </a:p>
          <a:p>
            <a:pPr marL="0" indent="0">
              <a:buNone/>
            </a:pPr>
            <a:r>
              <a:rPr lang="en-GB" sz="1600" dirty="0"/>
              <a:t>• Expand direct-to-consumer sales channels</a:t>
            </a:r>
          </a:p>
          <a:p>
            <a:pPr marL="0" indent="0">
              <a:buNone/>
            </a:pPr>
            <a:r>
              <a:rPr lang="en-GB" sz="1600" dirty="0"/>
              <a:t>• Achieve carbon neutrality and zero waste</a:t>
            </a:r>
          </a:p>
          <a:p>
            <a:pPr marL="0" indent="0">
              <a:buNone/>
            </a:pPr>
            <a:r>
              <a:rPr lang="en-GB" sz="1600" dirty="0"/>
              <a:t>• Strengthen digital ecosystem and member engagement</a:t>
            </a:r>
          </a:p>
          <a:p>
            <a:r>
              <a:rPr lang="en-GB" sz="1800" b="1" dirty="0">
                <a:effectLst/>
              </a:rPr>
              <a:t>USP:</a:t>
            </a:r>
            <a:endParaRPr lang="en-GB" sz="1800" b="1" dirty="0"/>
          </a:p>
          <a:p>
            <a:pPr marL="0" indent="0">
              <a:buNone/>
            </a:pPr>
            <a:r>
              <a:rPr lang="en-GB" sz="1800" dirty="0"/>
              <a:t>• "If you have a body, you are an athlete"</a:t>
            </a:r>
          </a:p>
          <a:p>
            <a:pPr marL="0" indent="0">
              <a:buNone/>
            </a:pPr>
            <a:r>
              <a:rPr lang="en-GB" sz="1800" dirty="0"/>
              <a:t>• Cutting-edge innovation and technology</a:t>
            </a:r>
          </a:p>
          <a:p>
            <a:pPr marL="0" indent="0">
              <a:buNone/>
            </a:pPr>
            <a:r>
              <a:rPr lang="en-GB" sz="1800" dirty="0"/>
              <a:t>• Strong emotional brand connection through storytelling</a:t>
            </a:r>
          </a:p>
          <a:p>
            <a:pPr marL="0" indent="0">
              <a:buNone/>
            </a:pPr>
            <a:r>
              <a:rPr lang="en-GB" sz="1800" dirty="0"/>
              <a:t>• Elite athlete endorsements and partnerships</a:t>
            </a:r>
          </a:p>
          <a:p>
            <a:pPr marL="0" indent="0">
              <a:buNone/>
            </a:pPr>
            <a:r>
              <a:rPr lang="en-GB" sz="1800" dirty="0"/>
              <a:t>• Iconic "Just Do It" brand identity</a:t>
            </a:r>
          </a:p>
          <a:p>
            <a:endParaRPr lang="en-GB" sz="1100" dirty="0"/>
          </a:p>
        </p:txBody>
      </p:sp>
      <p:pic>
        <p:nvPicPr>
          <p:cNvPr id="6" name="Image 0" descr="preencoded.png">
            <a:extLst>
              <a:ext uri="{FF2B5EF4-FFF2-40B4-BE49-F238E27FC236}">
                <a16:creationId xmlns:a16="http://schemas.microsoft.com/office/drawing/2014/main" id="{7CAC46C5-8EA8-0B68-28A5-1C1732C069F4}"/>
              </a:ext>
            </a:extLst>
          </p:cNvPr>
          <p:cNvPicPr>
            <a:picLocks noChangeAspect="1"/>
          </p:cNvPicPr>
          <p:nvPr/>
        </p:nvPicPr>
        <p:blipFill>
          <a:blip r:embed="rId3"/>
          <a:srcRect l="22260" r="20628"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Tree>
    <p:extLst>
      <p:ext uri="{BB962C8B-B14F-4D97-AF65-F5344CB8AC3E}">
        <p14:creationId xmlns:p14="http://schemas.microsoft.com/office/powerpoint/2010/main" val="1327476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4BC18-B57E-68F1-DBCE-DA683237F77D}"/>
              </a:ext>
            </a:extLst>
          </p:cNvPr>
          <p:cNvSpPr>
            <a:spLocks noGrp="1"/>
          </p:cNvSpPr>
          <p:nvPr>
            <p:ph type="title"/>
          </p:nvPr>
        </p:nvSpPr>
        <p:spPr/>
        <p:txBody>
          <a:bodyPr/>
          <a:lstStyle/>
          <a:p>
            <a:r>
              <a:rPr lang="en-GB"/>
              <a:t>SWOT summary</a:t>
            </a:r>
            <a:endParaRPr lang="en-GB" dirty="0"/>
          </a:p>
        </p:txBody>
      </p:sp>
      <p:sp>
        <p:nvSpPr>
          <p:cNvPr id="3" name="Content Placeholder 2">
            <a:extLst>
              <a:ext uri="{FF2B5EF4-FFF2-40B4-BE49-F238E27FC236}">
                <a16:creationId xmlns:a16="http://schemas.microsoft.com/office/drawing/2014/main" id="{96D85952-EF3F-76FA-B551-BB381C678211}"/>
              </a:ext>
            </a:extLst>
          </p:cNvPr>
          <p:cNvSpPr>
            <a:spLocks noGrp="1"/>
          </p:cNvSpPr>
          <p:nvPr>
            <p:ph idx="1"/>
          </p:nvPr>
        </p:nvSpPr>
        <p:spPr>
          <a:xfrm>
            <a:off x="566057" y="1825625"/>
            <a:ext cx="5328920" cy="3693319"/>
          </a:xfrm>
        </p:spPr>
        <p:txBody>
          <a:bodyPr>
            <a:normAutofit/>
          </a:bodyPr>
          <a:lstStyle/>
          <a:p>
            <a:r>
              <a:rPr lang="en-GB" sz="2000" b="1" dirty="0">
                <a:effectLst/>
              </a:rPr>
              <a:t>Strengths:</a:t>
            </a:r>
            <a:endParaRPr lang="en-GB" sz="2000" dirty="0"/>
          </a:p>
          <a:p>
            <a:pPr marL="0" indent="0">
              <a:buNone/>
            </a:pPr>
            <a:r>
              <a:rPr lang="en-GB" sz="2000" dirty="0"/>
              <a:t>• Global brand recognition and loyalty</a:t>
            </a:r>
          </a:p>
          <a:p>
            <a:pPr marL="0" indent="0">
              <a:buNone/>
            </a:pPr>
            <a:r>
              <a:rPr lang="en-GB" sz="2000" dirty="0"/>
              <a:t>• Strong R&amp;D and product innovation</a:t>
            </a:r>
          </a:p>
          <a:p>
            <a:pPr marL="0" indent="0">
              <a:buNone/>
            </a:pPr>
            <a:r>
              <a:rPr lang="en-GB" sz="2000" dirty="0"/>
              <a:t>• Powerful athlete endorsements</a:t>
            </a:r>
          </a:p>
          <a:p>
            <a:pPr marL="0" indent="0">
              <a:buNone/>
            </a:pPr>
            <a:r>
              <a:rPr lang="en-GB" sz="2000" dirty="0"/>
              <a:t>• Robust direct-to-consumer strategy</a:t>
            </a:r>
          </a:p>
          <a:p>
            <a:r>
              <a:rPr lang="en-GB" sz="2000" b="1" dirty="0">
                <a:effectLst/>
              </a:rPr>
              <a:t>Weaknesses:</a:t>
            </a:r>
            <a:endParaRPr lang="en-GB" sz="2000" dirty="0"/>
          </a:p>
          <a:p>
            <a:pPr marL="0" indent="0">
              <a:buNone/>
            </a:pPr>
            <a:r>
              <a:rPr lang="en-GB" sz="2000" dirty="0"/>
              <a:t>• Premium pricing limits accessibility</a:t>
            </a:r>
          </a:p>
          <a:p>
            <a:pPr marL="0" indent="0">
              <a:buNone/>
            </a:pPr>
            <a:r>
              <a:rPr lang="en-GB" sz="2000" dirty="0"/>
              <a:t>• Dependence on third-party manufacturers</a:t>
            </a:r>
          </a:p>
          <a:p>
            <a:pPr marL="0" indent="0">
              <a:buNone/>
            </a:pPr>
            <a:r>
              <a:rPr lang="en-GB" sz="2000" dirty="0"/>
              <a:t>• Controversies over labor practices</a:t>
            </a:r>
          </a:p>
          <a:p>
            <a:endParaRPr lang="en-GB" dirty="0"/>
          </a:p>
        </p:txBody>
      </p:sp>
      <p:sp>
        <p:nvSpPr>
          <p:cNvPr id="5" name="TextBox 4">
            <a:extLst>
              <a:ext uri="{FF2B5EF4-FFF2-40B4-BE49-F238E27FC236}">
                <a16:creationId xmlns:a16="http://schemas.microsoft.com/office/drawing/2014/main" id="{69D906ED-8167-595F-02D2-7CC089EB82C7}"/>
              </a:ext>
            </a:extLst>
          </p:cNvPr>
          <p:cNvSpPr txBox="1"/>
          <p:nvPr/>
        </p:nvSpPr>
        <p:spPr>
          <a:xfrm>
            <a:off x="5969000" y="2102624"/>
            <a:ext cx="5529943" cy="3416320"/>
          </a:xfrm>
          <a:prstGeom prst="rect">
            <a:avLst/>
          </a:prstGeom>
          <a:noFill/>
        </p:spPr>
        <p:txBody>
          <a:bodyPr wrap="square" rtlCol="0">
            <a:spAutoFit/>
          </a:bodyPr>
          <a:lstStyle/>
          <a:p>
            <a:r>
              <a:rPr lang="en-GB" sz="2000" b="1" dirty="0">
                <a:effectLst/>
              </a:rPr>
              <a:t>Opportunities:</a:t>
            </a:r>
            <a:endParaRPr lang="en-GB" sz="2000" dirty="0"/>
          </a:p>
          <a:p>
            <a:r>
              <a:rPr lang="en-GB" sz="2000" dirty="0"/>
              <a:t>• Growth in emerging markets</a:t>
            </a:r>
          </a:p>
          <a:p>
            <a:r>
              <a:rPr lang="en-GB" sz="2000" dirty="0"/>
              <a:t>• Expansion of sustainable product lines</a:t>
            </a:r>
          </a:p>
          <a:p>
            <a:r>
              <a:rPr lang="en-GB" sz="2000" dirty="0"/>
              <a:t>• Growing athleisure and fitness trends</a:t>
            </a:r>
          </a:p>
          <a:p>
            <a:r>
              <a:rPr lang="en-GB" sz="2000" b="1" dirty="0">
                <a:effectLst/>
              </a:rPr>
              <a:t>Threats:</a:t>
            </a:r>
            <a:endParaRPr lang="en-GB" sz="2000" dirty="0"/>
          </a:p>
          <a:p>
            <a:r>
              <a:rPr lang="en-GB" sz="2000" dirty="0"/>
              <a:t>• Intense competition from Adidas, Puma, Under Armour</a:t>
            </a:r>
          </a:p>
          <a:p>
            <a:r>
              <a:rPr lang="en-GB" sz="2000" dirty="0"/>
              <a:t>• Economic downturns affecting consumer spending</a:t>
            </a:r>
          </a:p>
          <a:p>
            <a:r>
              <a:rPr lang="en-GB" sz="2000" dirty="0"/>
              <a:t>• Supply chain disruptions</a:t>
            </a:r>
          </a:p>
          <a:p>
            <a:endParaRPr lang="en-GB" dirty="0"/>
          </a:p>
        </p:txBody>
      </p:sp>
    </p:spTree>
    <p:extLst>
      <p:ext uri="{BB962C8B-B14F-4D97-AF65-F5344CB8AC3E}">
        <p14:creationId xmlns:p14="http://schemas.microsoft.com/office/powerpoint/2010/main" val="707667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8A782-2E61-615B-B0F7-6A66C4A5FD0B}"/>
              </a:ext>
            </a:extLst>
          </p:cNvPr>
          <p:cNvSpPr>
            <a:spLocks noGrp="1"/>
          </p:cNvSpPr>
          <p:nvPr>
            <p:ph type="title"/>
          </p:nvPr>
        </p:nvSpPr>
        <p:spPr>
          <a:xfrm>
            <a:off x="650147" y="429689"/>
            <a:ext cx="9356106" cy="1200329"/>
          </a:xfrm>
        </p:spPr>
        <p:txBody>
          <a:bodyPr anchor="t">
            <a:normAutofit fontScale="90000"/>
          </a:bodyPr>
          <a:lstStyle/>
          <a:p>
            <a:r>
              <a:rPr lang="en-GB" sz="5600" dirty="0">
                <a:latin typeface="Aharoni" panose="02010803020104030203" pitchFamily="2" charset="-79"/>
                <a:cs typeface="Aharoni" panose="02010803020104030203" pitchFamily="2" charset="-79"/>
              </a:rPr>
              <a:t>Competitor analysis summary</a:t>
            </a:r>
          </a:p>
        </p:txBody>
      </p:sp>
      <p:graphicFrame>
        <p:nvGraphicFramePr>
          <p:cNvPr id="5" name="Content Placeholder 2">
            <a:extLst>
              <a:ext uri="{FF2B5EF4-FFF2-40B4-BE49-F238E27FC236}">
                <a16:creationId xmlns:a16="http://schemas.microsoft.com/office/drawing/2014/main" id="{B45750A9-8126-CA73-8498-FFDDABF857E1}"/>
              </a:ext>
            </a:extLst>
          </p:cNvPr>
          <p:cNvGraphicFramePr>
            <a:graphicFrameLocks noGrp="1"/>
          </p:cNvGraphicFramePr>
          <p:nvPr>
            <p:ph idx="1"/>
            <p:extLst>
              <p:ext uri="{D42A27DB-BD31-4B8C-83A1-F6EECF244321}">
                <p14:modId xmlns:p14="http://schemas.microsoft.com/office/powerpoint/2010/main" val="1379835344"/>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5799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5C36-A96D-D299-1F18-C2A04E0ABFE8}"/>
              </a:ext>
            </a:extLst>
          </p:cNvPr>
          <p:cNvSpPr>
            <a:spLocks noGrp="1"/>
          </p:cNvSpPr>
          <p:nvPr>
            <p:ph type="title"/>
          </p:nvPr>
        </p:nvSpPr>
        <p:spPr/>
        <p:txBody>
          <a:bodyPr/>
          <a:lstStyle/>
          <a:p>
            <a:r>
              <a:rPr lang="en-GB" dirty="0"/>
              <a:t>Market segmentation and target customers</a:t>
            </a:r>
          </a:p>
        </p:txBody>
      </p:sp>
      <p:sp>
        <p:nvSpPr>
          <p:cNvPr id="3" name="Content Placeholder 2">
            <a:extLst>
              <a:ext uri="{FF2B5EF4-FFF2-40B4-BE49-F238E27FC236}">
                <a16:creationId xmlns:a16="http://schemas.microsoft.com/office/drawing/2014/main" id="{6693C254-DFD3-EFC9-475C-4152C7C93239}"/>
              </a:ext>
            </a:extLst>
          </p:cNvPr>
          <p:cNvSpPr>
            <a:spLocks noGrp="1"/>
          </p:cNvSpPr>
          <p:nvPr>
            <p:ph idx="1"/>
          </p:nvPr>
        </p:nvSpPr>
        <p:spPr/>
        <p:txBody>
          <a:bodyPr/>
          <a:lstStyle/>
          <a:p>
            <a:r>
              <a:rPr lang="en-GB" b="1" dirty="0"/>
              <a:t>Demographic  &amp; Geographic</a:t>
            </a:r>
          </a:p>
        </p:txBody>
      </p:sp>
      <p:sp>
        <p:nvSpPr>
          <p:cNvPr id="4" name="Rectangle 3">
            <a:extLst>
              <a:ext uri="{FF2B5EF4-FFF2-40B4-BE49-F238E27FC236}">
                <a16:creationId xmlns:a16="http://schemas.microsoft.com/office/drawing/2014/main" id="{B55C8CFE-434D-1B9E-746C-A6AD827DF89F}"/>
              </a:ext>
            </a:extLst>
          </p:cNvPr>
          <p:cNvSpPr/>
          <p:nvPr/>
        </p:nvSpPr>
        <p:spPr>
          <a:xfrm>
            <a:off x="567267" y="2810933"/>
            <a:ext cx="2590800" cy="618067"/>
          </a:xfrm>
          <a:prstGeom prst="rect">
            <a:avLst/>
          </a:prstGeom>
          <a:solidFill>
            <a:schemeClr val="accent2">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Teenagers and adults</a:t>
            </a:r>
          </a:p>
        </p:txBody>
      </p:sp>
      <p:sp>
        <p:nvSpPr>
          <p:cNvPr id="6" name="Rectangle 5">
            <a:extLst>
              <a:ext uri="{FF2B5EF4-FFF2-40B4-BE49-F238E27FC236}">
                <a16:creationId xmlns:a16="http://schemas.microsoft.com/office/drawing/2014/main" id="{31D5F7B6-9FFB-3BDC-BEED-B3F12AC60322}"/>
              </a:ext>
            </a:extLst>
          </p:cNvPr>
          <p:cNvSpPr/>
          <p:nvPr/>
        </p:nvSpPr>
        <p:spPr>
          <a:xfrm>
            <a:off x="567267" y="3843733"/>
            <a:ext cx="2590800" cy="618067"/>
          </a:xfrm>
          <a:prstGeom prst="rect">
            <a:avLst/>
          </a:prstGeom>
          <a:solidFill>
            <a:schemeClr val="accent1">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All genders</a:t>
            </a:r>
          </a:p>
        </p:txBody>
      </p:sp>
      <p:sp>
        <p:nvSpPr>
          <p:cNvPr id="10" name="Rectangle 9">
            <a:extLst>
              <a:ext uri="{FF2B5EF4-FFF2-40B4-BE49-F238E27FC236}">
                <a16:creationId xmlns:a16="http://schemas.microsoft.com/office/drawing/2014/main" id="{3629FF01-F28D-8F0E-0734-57E04F9800A9}"/>
              </a:ext>
            </a:extLst>
          </p:cNvPr>
          <p:cNvSpPr/>
          <p:nvPr/>
        </p:nvSpPr>
        <p:spPr>
          <a:xfrm>
            <a:off x="567267" y="4876533"/>
            <a:ext cx="2590800" cy="618067"/>
          </a:xfrm>
          <a:prstGeom prst="rect">
            <a:avLst/>
          </a:prstGeom>
          <a:solidFill>
            <a:schemeClr val="tx2">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Mainly middle- high income </a:t>
            </a:r>
          </a:p>
        </p:txBody>
      </p:sp>
      <p:sp>
        <p:nvSpPr>
          <p:cNvPr id="14" name="Rectangle 13">
            <a:extLst>
              <a:ext uri="{FF2B5EF4-FFF2-40B4-BE49-F238E27FC236}">
                <a16:creationId xmlns:a16="http://schemas.microsoft.com/office/drawing/2014/main" id="{04871DBF-E058-81BB-153D-7D167C7A507F}"/>
              </a:ext>
            </a:extLst>
          </p:cNvPr>
          <p:cNvSpPr/>
          <p:nvPr/>
        </p:nvSpPr>
        <p:spPr>
          <a:xfrm>
            <a:off x="4343400" y="2700866"/>
            <a:ext cx="2590800" cy="618067"/>
          </a:xfrm>
          <a:prstGeom prst="rect">
            <a:avLst/>
          </a:prstGeom>
          <a:solidFill>
            <a:schemeClr val="accent4">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Worldwide</a:t>
            </a:r>
          </a:p>
        </p:txBody>
      </p:sp>
      <p:sp>
        <p:nvSpPr>
          <p:cNvPr id="16" name="Rectangle 15">
            <a:extLst>
              <a:ext uri="{FF2B5EF4-FFF2-40B4-BE49-F238E27FC236}">
                <a16:creationId xmlns:a16="http://schemas.microsoft.com/office/drawing/2014/main" id="{BC67085B-65F9-64A6-0C32-3971EDCBF504}"/>
              </a:ext>
            </a:extLst>
          </p:cNvPr>
          <p:cNvSpPr/>
          <p:nvPr/>
        </p:nvSpPr>
        <p:spPr>
          <a:xfrm>
            <a:off x="4343399" y="3692259"/>
            <a:ext cx="2700867" cy="862808"/>
          </a:xfrm>
          <a:prstGeom prst="rect">
            <a:avLst/>
          </a:prstGeom>
          <a:solidFill>
            <a:schemeClr val="accent5">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Urban areas- large cities, where sports and fashion trends</a:t>
            </a:r>
          </a:p>
        </p:txBody>
      </p:sp>
      <p:sp>
        <p:nvSpPr>
          <p:cNvPr id="19" name="Rectangle 18">
            <a:extLst>
              <a:ext uri="{FF2B5EF4-FFF2-40B4-BE49-F238E27FC236}">
                <a16:creationId xmlns:a16="http://schemas.microsoft.com/office/drawing/2014/main" id="{F06C2716-73D7-0F6E-4533-F2C7E47EBC91}"/>
              </a:ext>
            </a:extLst>
          </p:cNvPr>
          <p:cNvSpPr/>
          <p:nvPr/>
        </p:nvSpPr>
        <p:spPr>
          <a:xfrm>
            <a:off x="4361062" y="4822543"/>
            <a:ext cx="2683204" cy="726048"/>
          </a:xfrm>
          <a:prstGeom prst="rect">
            <a:avLst/>
          </a:prstGeom>
          <a:solidFill>
            <a:schemeClr val="accent6">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Major regions- north America, Europe, Asia etc</a:t>
            </a:r>
          </a:p>
        </p:txBody>
      </p:sp>
    </p:spTree>
    <p:extLst>
      <p:ext uri="{BB962C8B-B14F-4D97-AF65-F5344CB8AC3E}">
        <p14:creationId xmlns:p14="http://schemas.microsoft.com/office/powerpoint/2010/main" val="1393686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8" name="Group 17">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9" name="Rectangle 18">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061B39A-3823-EC50-F2C3-E6828F98B878}"/>
              </a:ext>
            </a:extLst>
          </p:cNvPr>
          <p:cNvSpPr>
            <a:spLocks noGrp="1"/>
          </p:cNvSpPr>
          <p:nvPr>
            <p:ph type="title"/>
          </p:nvPr>
        </p:nvSpPr>
        <p:spPr>
          <a:xfrm>
            <a:off x="1143000" y="990599"/>
            <a:ext cx="9906000" cy="685800"/>
          </a:xfrm>
        </p:spPr>
        <p:txBody>
          <a:bodyPr anchor="t">
            <a:normAutofit/>
          </a:bodyPr>
          <a:lstStyle/>
          <a:p>
            <a:r>
              <a:rPr lang="en-GB" sz="4000"/>
              <a:t>4Ps of Marketing</a:t>
            </a:r>
          </a:p>
        </p:txBody>
      </p:sp>
      <p:graphicFrame>
        <p:nvGraphicFramePr>
          <p:cNvPr id="5" name="Content Placeholder 2">
            <a:extLst>
              <a:ext uri="{FF2B5EF4-FFF2-40B4-BE49-F238E27FC236}">
                <a16:creationId xmlns:a16="http://schemas.microsoft.com/office/drawing/2014/main" id="{E0FE86EE-5FB8-D2F3-17DF-6E3DE7AADF64}"/>
              </a:ext>
            </a:extLst>
          </p:cNvPr>
          <p:cNvGraphicFramePr>
            <a:graphicFrameLocks noGrp="1"/>
          </p:cNvGraphicFramePr>
          <p:nvPr>
            <p:ph idx="1"/>
            <p:extLst>
              <p:ext uri="{D42A27DB-BD31-4B8C-83A1-F6EECF244321}">
                <p14:modId xmlns:p14="http://schemas.microsoft.com/office/powerpoint/2010/main" val="2565845081"/>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3317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2BE1302-0576-2493-563A-E993A7B44817}"/>
              </a:ext>
            </a:extLst>
          </p:cNvPr>
          <p:cNvSpPr>
            <a:spLocks noGrp="1"/>
          </p:cNvSpPr>
          <p:nvPr>
            <p:ph type="title"/>
          </p:nvPr>
        </p:nvSpPr>
        <p:spPr>
          <a:xfrm>
            <a:off x="1143000" y="990599"/>
            <a:ext cx="9906000" cy="685800"/>
          </a:xfrm>
        </p:spPr>
        <p:txBody>
          <a:bodyPr anchor="t">
            <a:normAutofit/>
          </a:bodyPr>
          <a:lstStyle/>
          <a:p>
            <a:r>
              <a:rPr lang="en-GB" sz="4000"/>
              <a:t>Online/Digital marketing strategy</a:t>
            </a:r>
          </a:p>
        </p:txBody>
      </p:sp>
      <p:graphicFrame>
        <p:nvGraphicFramePr>
          <p:cNvPr id="5" name="Content Placeholder 2">
            <a:extLst>
              <a:ext uri="{FF2B5EF4-FFF2-40B4-BE49-F238E27FC236}">
                <a16:creationId xmlns:a16="http://schemas.microsoft.com/office/drawing/2014/main" id="{D0CDF448-8E6D-EDF4-03A6-3E038D5AF817}"/>
              </a:ext>
            </a:extLst>
          </p:cNvPr>
          <p:cNvGraphicFramePr>
            <a:graphicFrameLocks noGrp="1"/>
          </p:cNvGraphicFramePr>
          <p:nvPr>
            <p:ph idx="1"/>
            <p:extLst>
              <p:ext uri="{D42A27DB-BD31-4B8C-83A1-F6EECF244321}">
                <p14:modId xmlns:p14="http://schemas.microsoft.com/office/powerpoint/2010/main" val="1694458052"/>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1660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7E20F-CFC8-F6F5-2C03-874482428CF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Financial growth and early funding</a:t>
            </a:r>
          </a:p>
        </p:txBody>
      </p:sp>
      <p:graphicFrame>
        <p:nvGraphicFramePr>
          <p:cNvPr id="5" name="Content Placeholder 2">
            <a:extLst>
              <a:ext uri="{FF2B5EF4-FFF2-40B4-BE49-F238E27FC236}">
                <a16:creationId xmlns:a16="http://schemas.microsoft.com/office/drawing/2014/main" id="{334A1640-5A59-D639-A29F-83A8444B8C42}"/>
              </a:ext>
            </a:extLst>
          </p:cNvPr>
          <p:cNvGraphicFramePr>
            <a:graphicFrameLocks noGrp="1"/>
          </p:cNvGraphicFramePr>
          <p:nvPr>
            <p:ph idx="1"/>
            <p:extLst>
              <p:ext uri="{D42A27DB-BD31-4B8C-83A1-F6EECF244321}">
                <p14:modId xmlns:p14="http://schemas.microsoft.com/office/powerpoint/2010/main" val="49913413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7073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299AE-DDB9-32E6-154E-41B62826B00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80A1BF74-74E4-B805-6286-EEDFD288B27F}"/>
              </a:ext>
            </a:extLst>
          </p:cNvPr>
          <p:cNvSpPr>
            <a:spLocks noGrp="1"/>
          </p:cNvSpPr>
          <p:nvPr>
            <p:ph idx="1"/>
          </p:nvPr>
        </p:nvSpPr>
        <p:spPr>
          <a:xfrm>
            <a:off x="4810259" y="649480"/>
            <a:ext cx="6555347" cy="5546047"/>
          </a:xfrm>
        </p:spPr>
        <p:txBody>
          <a:bodyPr anchor="ctr">
            <a:normAutofit/>
          </a:bodyPr>
          <a:lstStyle/>
          <a:p>
            <a:r>
              <a:rPr lang="en-GB" sz="2000" dirty="0"/>
              <a:t>Overall, Nike has become one of the biggest sports brands in the world. The company has grown because of its good quality products, strong advertising and understanding of what customers want. By using social media, technology and working with famous athlete, Nike continues to stay popular and successful. </a:t>
            </a:r>
          </a:p>
        </p:txBody>
      </p:sp>
    </p:spTree>
    <p:extLst>
      <p:ext uri="{BB962C8B-B14F-4D97-AF65-F5344CB8AC3E}">
        <p14:creationId xmlns:p14="http://schemas.microsoft.com/office/powerpoint/2010/main" val="3738002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9177D-DCBA-DE35-9CB8-A2468C697A0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6D599F2-A9FB-D073-268E-7C749E58E69F}"/>
              </a:ext>
            </a:extLst>
          </p:cNvPr>
          <p:cNvSpPr>
            <a:spLocks noGrp="1"/>
          </p:cNvSpPr>
          <p:nvPr>
            <p:ph idx="1"/>
          </p:nvPr>
        </p:nvSpPr>
        <p:spPr/>
        <p:txBody>
          <a:bodyPr>
            <a:normAutofit fontScale="55000" lnSpcReduction="20000"/>
          </a:bodyPr>
          <a:lstStyle/>
          <a:p>
            <a:pPr marL="0" indent="0">
              <a:buNone/>
            </a:pPr>
            <a:endParaRPr lang="en-GB" dirty="0"/>
          </a:p>
          <a:p>
            <a:r>
              <a:rPr lang="en-GB" dirty="0"/>
              <a:t>Nike, Inc. (2025) </a:t>
            </a:r>
            <a:r>
              <a:rPr lang="en-GB" i="1" dirty="0"/>
              <a:t>FY2025 Annual Report</a:t>
            </a:r>
            <a:r>
              <a:rPr lang="en-GB" dirty="0"/>
              <a:t>. Available at: </a:t>
            </a:r>
            <a:r>
              <a:rPr lang="en-GB" dirty="0">
                <a:hlinkClick r:id="rId2"/>
              </a:rPr>
              <a:t>https://investors.nike.com/investors/news-events-and-reports/</a:t>
            </a:r>
            <a:r>
              <a:rPr lang="en-GB" dirty="0"/>
              <a:t> (Accessed: 11 July 2026).</a:t>
            </a:r>
          </a:p>
          <a:p>
            <a:r>
              <a:rPr lang="en-GB" dirty="0"/>
              <a:t>Nike, Inc. (n.d.) </a:t>
            </a:r>
            <a:r>
              <a:rPr lang="en-GB" i="1" dirty="0"/>
              <a:t>About Nike</a:t>
            </a:r>
            <a:r>
              <a:rPr lang="en-GB" dirty="0"/>
              <a:t>. Available at: </a:t>
            </a:r>
            <a:r>
              <a:rPr lang="en-GB" dirty="0">
                <a:hlinkClick r:id="rId3"/>
              </a:rPr>
              <a:t>https://about.nike.com/</a:t>
            </a:r>
            <a:r>
              <a:rPr lang="en-GB" dirty="0"/>
              <a:t> (Accessed: 11 July 2026).</a:t>
            </a:r>
          </a:p>
          <a:p>
            <a:r>
              <a:rPr lang="en-GB" dirty="0"/>
              <a:t>Nike, Inc. (n.d.) </a:t>
            </a:r>
            <a:r>
              <a:rPr lang="en-GB" i="1" dirty="0"/>
              <a:t>Nike Membership</a:t>
            </a:r>
            <a:r>
              <a:rPr lang="en-GB" dirty="0"/>
              <a:t>. Available at: </a:t>
            </a:r>
            <a:r>
              <a:rPr lang="en-GB" dirty="0">
                <a:hlinkClick r:id="rId4"/>
              </a:rPr>
              <a:t>https://www.nike.com/membership</a:t>
            </a:r>
            <a:r>
              <a:rPr lang="en-GB" dirty="0"/>
              <a:t> (Accessed: 11 July 2026).</a:t>
            </a:r>
          </a:p>
          <a:p>
            <a:r>
              <a:rPr lang="en-GB" dirty="0"/>
              <a:t>Nike, Inc. (n.d.) </a:t>
            </a:r>
            <a:r>
              <a:rPr lang="en-GB" i="1" dirty="0"/>
              <a:t>Nike By You</a:t>
            </a:r>
            <a:r>
              <a:rPr lang="en-GB" dirty="0"/>
              <a:t>. Available at: </a:t>
            </a:r>
            <a:r>
              <a:rPr lang="en-GB" dirty="0">
                <a:hlinkClick r:id="rId5"/>
              </a:rPr>
              <a:t>https://www.nike.com/nike-by-you</a:t>
            </a:r>
            <a:r>
              <a:rPr lang="en-GB" dirty="0"/>
              <a:t> (Accessed: 11 July 2026).</a:t>
            </a:r>
          </a:p>
          <a:p>
            <a:r>
              <a:rPr lang="en-GB" dirty="0"/>
              <a:t>Nike, Inc. (n.d.) </a:t>
            </a:r>
            <a:r>
              <a:rPr lang="en-GB" i="1" dirty="0"/>
              <a:t>Nike Run Club</a:t>
            </a:r>
            <a:r>
              <a:rPr lang="en-GB" dirty="0"/>
              <a:t>. Available at: </a:t>
            </a:r>
            <a:r>
              <a:rPr lang="en-GB" dirty="0">
                <a:hlinkClick r:id="rId6"/>
              </a:rPr>
              <a:t>https://www.nike.com/nrc-app</a:t>
            </a:r>
            <a:r>
              <a:rPr lang="en-GB" dirty="0"/>
              <a:t> (Accessed: 11 July 2026).</a:t>
            </a:r>
          </a:p>
          <a:p>
            <a:r>
              <a:rPr lang="en-GB" dirty="0"/>
              <a:t>Nike, Inc. (n.d.) </a:t>
            </a:r>
            <a:r>
              <a:rPr lang="en-GB" i="1" dirty="0"/>
              <a:t>Nike Training Club</a:t>
            </a:r>
            <a:r>
              <a:rPr lang="en-GB" dirty="0"/>
              <a:t>. Available at: </a:t>
            </a:r>
            <a:r>
              <a:rPr lang="en-GB" dirty="0">
                <a:hlinkClick r:id="rId7"/>
              </a:rPr>
              <a:t>https://www.nike.com/ntc-app</a:t>
            </a:r>
            <a:r>
              <a:rPr lang="en-GB" dirty="0"/>
              <a:t> (Accessed: 11 July 2026).</a:t>
            </a:r>
          </a:p>
          <a:p>
            <a:r>
              <a:rPr lang="en-GB" dirty="0"/>
              <a:t>Nike, Inc. (n.d.) </a:t>
            </a:r>
            <a:r>
              <a:rPr lang="en-GB" i="1" dirty="0"/>
              <a:t>Purpose and Sustainability</a:t>
            </a:r>
            <a:r>
              <a:rPr lang="en-GB" dirty="0"/>
              <a:t>. Available at: </a:t>
            </a:r>
            <a:r>
              <a:rPr lang="en-GB" dirty="0">
                <a:hlinkClick r:id="rId8"/>
              </a:rPr>
              <a:t>https://about.nike.com/en/impact</a:t>
            </a:r>
            <a:r>
              <a:rPr lang="en-GB" dirty="0"/>
              <a:t> (Accessed: 11 July 2026).</a:t>
            </a:r>
          </a:p>
          <a:p>
            <a:r>
              <a:rPr lang="en-GB" dirty="0"/>
              <a:t>Nike, Inc. (n.d.) </a:t>
            </a:r>
            <a:r>
              <a:rPr lang="en-GB" i="1" dirty="0"/>
              <a:t>Our Mission</a:t>
            </a:r>
            <a:r>
              <a:rPr lang="en-GB" dirty="0"/>
              <a:t>. Available at: </a:t>
            </a:r>
            <a:r>
              <a:rPr lang="en-GB" dirty="0">
                <a:hlinkClick r:id="rId9"/>
              </a:rPr>
              <a:t>https://about.nike.com/en/mission</a:t>
            </a:r>
            <a:r>
              <a:rPr lang="en-GB" dirty="0"/>
              <a:t> (Accessed: 11 July 2026).</a:t>
            </a:r>
          </a:p>
          <a:p>
            <a:r>
              <a:rPr lang="en-GB" dirty="0"/>
              <a:t>Encyclopaedia Britannica (n.d.) </a:t>
            </a:r>
            <a:r>
              <a:rPr lang="en-GB" i="1" dirty="0"/>
              <a:t>Nike, Inc.</a:t>
            </a:r>
            <a:r>
              <a:rPr lang="en-GB" dirty="0"/>
              <a:t> Available at: </a:t>
            </a:r>
            <a:r>
              <a:rPr lang="en-GB" dirty="0">
                <a:hlinkClick r:id="rId10"/>
              </a:rPr>
              <a:t>https://www.britannica.com/money/Nike-Inc</a:t>
            </a:r>
            <a:r>
              <a:rPr lang="en-GB" dirty="0"/>
              <a:t> (Accessed: 11 July 2026).</a:t>
            </a:r>
          </a:p>
          <a:p>
            <a:r>
              <a:rPr lang="en-GB" dirty="0"/>
              <a:t>Adidas AG (2025) </a:t>
            </a:r>
            <a:r>
              <a:rPr lang="en-GB" i="1" dirty="0"/>
              <a:t>Annual Report 2025</a:t>
            </a:r>
            <a:r>
              <a:rPr lang="en-GB" dirty="0"/>
              <a:t>. Available at: </a:t>
            </a:r>
            <a:r>
              <a:rPr lang="en-GB" dirty="0">
                <a:hlinkClick r:id="rId11"/>
              </a:rPr>
              <a:t>https://report.adidas-group.com/</a:t>
            </a:r>
            <a:r>
              <a:rPr lang="en-GB" dirty="0"/>
              <a:t> (Accessed: 11 July 2026).</a:t>
            </a:r>
          </a:p>
          <a:p>
            <a:r>
              <a:rPr lang="en-GB" dirty="0"/>
              <a:t>PUMA SE (2025) </a:t>
            </a:r>
            <a:r>
              <a:rPr lang="en-GB" i="1" dirty="0"/>
              <a:t>Annual Report 2025</a:t>
            </a:r>
            <a:r>
              <a:rPr lang="en-GB" dirty="0"/>
              <a:t>. Available at: </a:t>
            </a:r>
            <a:r>
              <a:rPr lang="en-GB" dirty="0">
                <a:hlinkClick r:id="rId12"/>
              </a:rPr>
              <a:t>https://annual-report.puma.com/</a:t>
            </a:r>
            <a:r>
              <a:rPr lang="en-GB" dirty="0"/>
              <a:t> (Accessed: 11 July 2026).</a:t>
            </a:r>
          </a:p>
          <a:p>
            <a:r>
              <a:rPr lang="en-GB" dirty="0"/>
              <a:t>Under Armour, Inc. (2025) </a:t>
            </a:r>
            <a:r>
              <a:rPr lang="en-GB" i="1" dirty="0"/>
              <a:t>Annual Report</a:t>
            </a:r>
            <a:r>
              <a:rPr lang="en-GB" dirty="0"/>
              <a:t>. Available at: </a:t>
            </a:r>
            <a:r>
              <a:rPr lang="en-GB" dirty="0">
                <a:hlinkClick r:id="rId13"/>
              </a:rPr>
              <a:t>https://about.underarmour.com/en/investors/financials.html</a:t>
            </a:r>
            <a:r>
              <a:rPr lang="en-GB" dirty="0"/>
              <a:t> (Accessed: 11 July 2026).</a:t>
            </a:r>
          </a:p>
          <a:p>
            <a:endParaRPr lang="en-GB" dirty="0"/>
          </a:p>
        </p:txBody>
      </p:sp>
    </p:spTree>
    <p:extLst>
      <p:ext uri="{BB962C8B-B14F-4D97-AF65-F5344CB8AC3E}">
        <p14:creationId xmlns:p14="http://schemas.microsoft.com/office/powerpoint/2010/main" val="3704589088"/>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152</TotalTime>
  <Words>999</Words>
  <Application>Microsoft Office PowerPoint</Application>
  <PresentationFormat>Widescreen</PresentationFormat>
  <Paragraphs>97</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Aharoni</vt:lpstr>
      <vt:lpstr>Aptos</vt:lpstr>
      <vt:lpstr>Arial</vt:lpstr>
      <vt:lpstr>Calibri</vt:lpstr>
      <vt:lpstr>Calibri Light</vt:lpstr>
      <vt:lpstr>Office 2013 - 2022 Theme</vt:lpstr>
      <vt:lpstr>Nike  Just do it.</vt:lpstr>
      <vt:lpstr>Company overview </vt:lpstr>
      <vt:lpstr>Main products&amp;services </vt:lpstr>
      <vt:lpstr>Objective and USP</vt:lpstr>
      <vt:lpstr>SWOT summary</vt:lpstr>
      <vt:lpstr>Competitor analysis summary</vt:lpstr>
      <vt:lpstr>Market segmentation and target customers</vt:lpstr>
      <vt:lpstr>4Ps of Marketing</vt:lpstr>
      <vt:lpstr>Online/Digital marketing strategy</vt:lpstr>
      <vt:lpstr>Financial growth and early funding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Andreea Georgiana Ruse (2108815)</dc:creator>
  <cp:lastModifiedBy>Andreea Georgiana Ruse (2108815)</cp:lastModifiedBy>
  <cp:revision>1</cp:revision>
  <dcterms:created xsi:type="dcterms:W3CDTF">2026-07-11T19:09:44Z</dcterms:created>
  <dcterms:modified xsi:type="dcterms:W3CDTF">2026-07-11T21:49:10Z</dcterms:modified>
</cp:coreProperties>
</file>