
<file path=[Content_Types].xml><?xml version="1.0" encoding="utf-8"?>
<Types xmlns="http://schemas.openxmlformats.org/package/2006/content-types">
  <Default Extension="bin" ContentType="image/unknown"/>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1"/>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FA2DF1-90CD-4AB6-8B4C-163C61B17F4A}" v="1" dt="2026-10-25T08:03:36.9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9" d="100"/>
          <a:sy n="59" d="100"/>
        </p:scale>
        <p:origin x="940" y="300"/>
      </p:cViewPr>
      <p:guideLst/>
    </p:cSldViewPr>
  </p:slideViewPr>
  <p:notesTextViewPr>
    <p:cViewPr>
      <p:scale>
        <a:sx n="1" d="1"/>
        <a:sy n="1" d="1"/>
      </p:scale>
      <p:origin x="0" y="-92"/>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80577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to my presentation for BMHP6027, Empowering the Older Person. Today, I will critically evaluate the care, empowerment, and support needs of older adults within the United Kingdom. I will examine current legislative frameworks, theoretical models of aging, emergent health and social care technologies, systemic challenges, and evidence-based recommendations aimed at fostering independence, functional ability, and dignity in later life.” (References: World Health Organization [WHO], 2015; Department of Health and Social Care [DHSC], 2014).</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United Kingdom is undergoing a profound demographic transition. According to the Office for National Statistics (ONS, 2023), over 18% of the population is currently aged 65 and over, with projections indicating rapid growth in the 'oldest old' demographic (aged 85+). This demographic shift places unprecedented demands on health and social care systems. Historically, care for older adults was characterized by paternalistic, institutional models. However, contemporary health and social care policy demands a paradigm shift toward empowerment, preserving autonomy, and promoting active aging (Walker, 2009; WHO, 2015). This presentation will critically appraise how current UK provisions meet these evolving demands, incorporating theoretical perspectives, policy analysis, and technological innovations.” (References: ONS, 2023; Walker, 2009; WHO, 2015).</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understand the empowerment of older people, we must examine foundational gerontological theories. Early sociological perspectives, such as Cumming and Henry’s (1961) Disengagement Theory, posited that aging naturally involves mutual withdrawal between the individual and society. However, this deterministic view has been largely superseded by Havighurst’s (1961) Activity Theory, which argues that older adults achieve optimal well-being and life satisfaction by maintaining social roles and physical activity. Building upon this, the modern empowerment paradigm—pioneered by Rappaport (1987) and operationalized by the WHO (2015)—defines empowerment as a multi-dimensional social process that helps people gain control over their own lives. In health and social care, this translates to shifting power dynamics from professionals to service users, ensuring older individuals co-produce their care plans and retain self-determination.” (References: Cumming &amp; Henry, 1961; Havighurst, 1961; Rappaport, 1987; WHO, 2015).</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“Evaluating the care and support needs of older people requires a holistic appraisal of functional ability, which the WHO defines as the health-related attributes that enable people to be and to do what they have reason to value. This encompasses both Basic Activities of Daily Living (ADLs)—such as bathing, dressing, and mobility—and Instrumental Activities of Daily Living (IADLs), including medication management, financial administration, and food preparation (Lawton &amp; Brody, 1969). Furthermore, Barnett et al. (2012) highlight that multi-morbidity is the norm rather than the exception in later life, requiring complex clinical and social interventions. Consequently, care needs cannot be reduced to isolated medical treatments; they must address the intricate interplay between physical decline, cognitive health, and social isolation.” (References: Barnett et al., 2012; Lawton &amp; Brody, 1969; WHO, 2015).</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“Autonomy, freedom, and choice are cornerstones of dignified aging. Grounded in Beauchamp and Childress's (2019) principles of biomedical ethics, respecting autonomy requires honoring an individual's right to self-determination, even when their choices present perceived risks. In professional practice, health and social care practitioners frequently grapple with the tension between safeguarding vulnerable adults and respecting their personal freedom—a dilemma often navigated through positive risk-taking frameworks (Alasad et al., 2021). Ensuring choice means moving beyond standardized care packages to personalized budgets and direct payments, empowering older adults to dictate how, when, and by whom their support is delivered.” (References: Alasad et al., 2021; Beauchamp &amp; Childress, 2019).</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“Turning to the UK policy landscape, the Care Act 2014 represents the most significant legislative reform of adult social care in decades. Section 1 of the Act establishes the overarching 'wellbeing principle,' legally obligating local authorities to promote an individual's dignity, physical and mental health, participation in society, and control over their day-to-day life. The Act also places a statutory duty on local authorities to commission preventative services, aiming to delay or reduce the need for care and support. More recently, the Health and Care Act (2022) formalizes Integrated Care Systems (ICSs), bridging the historical divide between National Health Service (NHS) healthcare and local authority social care to deliver more seamless, person-centred pathways.” (References: Care Act, 2014; Health and Care Act, 2022).</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“While UK legislation provides a progressive framework, evaluating its practical implementation reveals significant challenges. Evidence highlights the profound efficacy of reablement services—short-term interventions designed to help older people relearn daily living skills following illness or hospital discharge (Glendinning et al., 2010). Studies demonstrate that reablement significantly reduces long-term social care dependency. However, independent analyses by The King's Fund (2023) reveal that chronic underfunding, severe recruitment and retention crises within the social care workforce, and fragmented commissioning have created a 'postcode lottery.' Consequently, many older individuals only access care when crisis points are reached, undermining the preventative ethos of the Care Act 2014.” (References: Glendinning et al., 2010; King's Fund, 2023).</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alignment with Learning Outcome 2, we must critically evaluate current and emergent technological innovations in health and social care. Telehealth and telecare have transitioned from novel concepts to mainstream service provisions. Remote monitoring devices—such as connected blood pressure monitors, pulse oximeters, and wearable telemetry—allow older adults to manage chronic conditions from their own homes. As Greenhalgh et al. (2015) note in their systematic evaluations, telehealth can significantly reduce unplanned hospital admissions and emergency department visits by detecting clinical deterioration early. Furthermore, passive environmental sensors and fall detectors provide older adults and their families with psychological reassurance, enabling prolonged independent living.” (References: Greenhalgh et al., 2015).</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“Beyond basic telecare, cutting-edge innovations involve Ambient Assisted Living (AAL) and the Internet of Things (IoT). Smart home ecosystems integrate voice-controlled assistants, automated environmental controls, and AI-driven predictive analytics that can detect subtle changes in gait or daily routines, signaling early risks of falls or cognitive decline (Peek et al., 2016). Additionally, assistive robotics and smart medication dispensers are emerging as vital tools to bridge support gaps caused by workforce shortages. While these technologies hold transformative potential for empowering older persons, their implementation requires careful critical scrutiny regarding usability, cost, and equitable access.” (References: Peek et al., 2016).</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“Despite technological and legislative advancements, older people encounter severe structural challenges in maintaining their independence. Chief among these are entrenched health inequalities. The Marmot Review (2020) highlights a staggering social gradient in health: individuals living in the most deprived areas experience significantly lower healthy life expectancy and earlier onset of multi-morbidity compared to those in affluent regions. Compounding this is the ongoing adult social care funding crisis. As the Local Government Association (LGA, 2023) reports, constrained local authority budgets have forced tightening eligibility criteria, leaving hundreds of thousands of older adults with unmet care needs. Furthermore, institutional ageism within healthcare rationing can result in sub-optimal treatment for older cohorts.” (References: LGA, 2023; Marmot Review, 2020).</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evaluating technological interventions, we must critically address the 'digital divide.' According to Age UK (2022), millions of older adults—particularly those aged 75 and over—lack internet access or digital literacy skills. As services increasingly migrate to digital-first platforms (such as online GP booking and telehealth apps), digitally excluded older people face systemic marginalization. Vaportzis et al. (2017) identify that technology is frequently designed without older users in mind, resulting in usability barriers such as poor visual interfaces and complex navigation. Ethically, heavy reliance on monitoring technologies raises profound concerns regarding privacy, constant surveillance, and the potential reduction of vital face-to-face human interaction.” (References: Age UK, 2022; Vaportzis et al., 2017).</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examine best practice in action, we can look at integrated care models such as those pioneered in Torbay and South Devon. By pooling budgets and merging community health teams with social care workers under a single organizational structure, Torbay established a seamless 'single point of access' for older adults. Evaluations show that this multidisciplinary, preventative approach successfully reduced emergency hospital admissions and delayed transfers of care by addressing health and social needs simultaneously (Ham, 2018). This real-world example demonstrates that when organizational silos are dismantled, the empowerment and functional independence of older people are substantially enhanced.” (References: Ham, 2018).</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“Translating evidence-based recommendations into widespread practice encounters formidable implementation barriers. Systemic inertia, short-term political funding cycles, and fragmented commissioning between NHS trusts and local authorities continue to obstruct integrated working. In the workforce, severe recruitment crises, uncompetitive pay, and a lack of specialized gerontological training compromise care quality (Skills for Care, 2023). Additionally, technological interoperability remains a major hurdle; disparate IT systems across health and social care prevent the secure, real-time sharing of information necessary for coordinated care. Overcoming these barriers requires long-term fiscal settlement and genuine co-production with older people themselves.” (References: Skills for Care, 2023).</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“Based on this critical evaluation, I propose four strategic recommendations to enhance services and empower older people in the UK. First, the UK government must establish a sustainable, ring-fenced funding settlement for adult social care to end perpetual crisis management. Second, to bridge the digital divide, national funding should support community-led digital literacy programs and subsidized accessible tech. Third, service commissioning must genuinely embed co-production, ensuring older adults are active decision-makers rather than passive recipients. Finally, specialized gerontological education must be standardized across all health and social care professional training curricula to combat institutional ageism and elevate care standards.” (References: LGA, 2023; WHO, 2015).</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empowering the older person is both a moral imperative and a societal necessity. While progressive legislative frameworks like the Care Act 2014 provide the right vision, their efficacy is constrained by funding shortfalls, workforce pressures, and health inequalities. Emergent technologies offer powerful tools to support functional independence and remote care, but only if we actively dismantle the digital divide and prioritize ethical, user-centred design. Ultimately, achieving a society where older adults thrive requires moving beyond paternalism toward a truly integrated, equitable, and rights-based health and social care system. Thank you for listening. I welcome any questions.” (References: Care Act, 2014; WHO, 2015).</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Reference slide – no voice-over required unless you wish to briefly acknowledge the breadth of evidence used.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7F9F8"/>
        </a:solidFill>
        <a:effectLst/>
      </p:bgPr>
    </p:bg>
    <p:spTree>
      <p:nvGrpSpPr>
        <p:cNvPr id="1" name=""/>
        <p:cNvGrpSpPr/>
        <p:nvPr/>
      </p:nvGrpSpPr>
      <p:grpSpPr>
        <a:xfrm>
          <a:off x="0" y="0"/>
          <a:ext cx="0" cy="0"/>
          <a:chOff x="0" y="0"/>
          <a:chExt cx="0" cy="0"/>
        </a:xfrm>
      </p:grpSpPr>
      <p:sp>
        <p:nvSpPr>
          <p:cNvPr id="2" name="Shape 0"/>
          <p:cNvSpPr/>
          <p:nvPr/>
        </p:nvSpPr>
        <p:spPr>
          <a:xfrm>
            <a:off x="0" y="0"/>
            <a:ext cx="12191695" cy="621792"/>
          </a:xfrm>
          <a:prstGeom prst="rect">
            <a:avLst/>
          </a:prstGeom>
          <a:solidFill>
            <a:srgbClr val="1C3245"/>
          </a:solidFill>
          <a:ln w="12700">
            <a:solidFill>
              <a:srgbClr val="1C3245"/>
            </a:solidFill>
            <a:prstDash val="solid"/>
          </a:ln>
        </p:spPr>
        <p:txBody>
          <a:bodyPr/>
          <a:lstStyle/>
          <a:p>
            <a:endParaRPr lang="en-US"/>
          </a:p>
        </p:txBody>
      </p:sp>
      <p:sp>
        <p:nvSpPr>
          <p:cNvPr id="3" name="Shape 1"/>
          <p:cNvSpPr/>
          <p:nvPr/>
        </p:nvSpPr>
        <p:spPr>
          <a:xfrm>
            <a:off x="411480" y="6473952"/>
            <a:ext cx="11338560" cy="0"/>
          </a:xfrm>
          <a:prstGeom prst="line">
            <a:avLst/>
          </a:prstGeom>
          <a:noFill/>
          <a:ln w="12700">
            <a:solidFill>
              <a:srgbClr val="D9E2DE"/>
            </a:solidFill>
            <a:prstDash val="solid"/>
          </a:ln>
        </p:spPr>
        <p:txBody>
          <a:bodyPr/>
          <a:lstStyle/>
          <a:p>
            <a:endParaRPr lang="en-US"/>
          </a:p>
        </p:txBody>
      </p:sp>
      <p:sp>
        <p:nvSpPr>
          <p:cNvPr id="4" name="Text 2"/>
          <p:cNvSpPr/>
          <p:nvPr/>
        </p:nvSpPr>
        <p:spPr>
          <a:xfrm>
            <a:off x="475488" y="6519672"/>
            <a:ext cx="4389120" cy="164592"/>
          </a:xfrm>
          <a:prstGeom prst="rect">
            <a:avLst/>
          </a:prstGeom>
          <a:noFill/>
          <a:ln/>
        </p:spPr>
        <p:txBody>
          <a:bodyPr wrap="square" lIns="0" tIns="0" rIns="0" bIns="0" rtlCol="0" anchor="ctr"/>
          <a:lstStyle/>
          <a:p>
            <a:pPr marL="0" indent="0">
              <a:buNone/>
            </a:pPr>
            <a:r>
              <a:rPr lang="en-US" sz="800">
                <a:solidFill>
                  <a:srgbClr val="657178"/>
                </a:solidFill>
                <a:latin typeface="Aptos" pitchFamily="34" charset="0"/>
                <a:ea typeface="Aptos" pitchFamily="34" charset="-122"/>
                <a:cs typeface="Aptos" pitchFamily="34" charset="-120"/>
              </a:rPr>
              <a:t>BMHP6027 • Empowering the Older Person</a:t>
            </a:r>
            <a:endParaRPr lang="en-US" sz="80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57178"/>
                </a:solidFill>
                <a:latin typeface="Aptos"/>
                <a:ea typeface="Aptos"/>
                <a:cs typeface="Aptos"/>
              </a:defRPr>
            </a:lvl1pPr>
          </a:lstStyle>
          <a:p>
            <a:pPr algn="l"/>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57178"/>
                </a:solidFill>
                <a:latin typeface="Aptos"/>
                <a:ea typeface="Aptos"/>
                <a:cs typeface="Aptos"/>
              </a:defRPr>
            </a:lvl1pPr>
          </a:lstStyle>
          <a:p>
            <a:pPr algn="l"/>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bin"/><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3.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2.bin"/><Relationship Id="rId5" Type="http://schemas.openxmlformats.org/officeDocument/2006/relationships/image" Target="../media/image11.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14.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16.png"/><Relationship Id="rId5" Type="http://schemas.openxmlformats.org/officeDocument/2006/relationships/image" Target="../media/image15.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19.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20.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2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5.mp4"/><Relationship Id="rId1" Type="http://schemas.microsoft.com/office/2007/relationships/media" Target="../media/media15.mp4"/><Relationship Id="rId5" Type="http://schemas.openxmlformats.org/officeDocument/2006/relationships/image" Target="../media/image2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6.mp4"/><Relationship Id="rId1" Type="http://schemas.microsoft.com/office/2007/relationships/media" Target="../media/media16.mp4"/><Relationship Id="rId5" Type="http://schemas.openxmlformats.org/officeDocument/2006/relationships/image" Target="../media/image23.png"/><Relationship Id="rId4"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C3245"/>
        </a:solidFill>
        <a:effectLst/>
      </p:bgPr>
    </p:bg>
    <p:spTree>
      <p:nvGrpSpPr>
        <p:cNvPr id="1" name=""/>
        <p:cNvGrpSpPr/>
        <p:nvPr/>
      </p:nvGrpSpPr>
      <p:grpSpPr>
        <a:xfrm>
          <a:off x="0" y="0"/>
          <a:ext cx="0" cy="0"/>
          <a:chOff x="0" y="0"/>
          <a:chExt cx="0" cy="0"/>
        </a:xfrm>
      </p:grpSpPr>
      <p:sp>
        <p:nvSpPr>
          <p:cNvPr id="2" name="Shape 0"/>
          <p:cNvSpPr/>
          <p:nvPr/>
        </p:nvSpPr>
        <p:spPr>
          <a:xfrm>
            <a:off x="0" y="6236208"/>
            <a:ext cx="4059936" cy="621792"/>
          </a:xfrm>
          <a:prstGeom prst="rect">
            <a:avLst/>
          </a:prstGeom>
          <a:solidFill>
            <a:srgbClr val="327576"/>
          </a:solidFill>
          <a:ln w="12700">
            <a:solidFill>
              <a:srgbClr val="327576"/>
            </a:solidFill>
            <a:prstDash val="solid"/>
          </a:ln>
        </p:spPr>
        <p:txBody>
          <a:bodyPr/>
          <a:lstStyle/>
          <a:p>
            <a:endParaRPr lang="en-US"/>
          </a:p>
        </p:txBody>
      </p:sp>
      <p:sp>
        <p:nvSpPr>
          <p:cNvPr id="3" name="Shape 1"/>
          <p:cNvSpPr/>
          <p:nvPr/>
        </p:nvSpPr>
        <p:spPr>
          <a:xfrm>
            <a:off x="4059936" y="6236208"/>
            <a:ext cx="4069080" cy="621792"/>
          </a:xfrm>
          <a:prstGeom prst="rect">
            <a:avLst/>
          </a:prstGeom>
          <a:solidFill>
            <a:srgbClr val="768F4B"/>
          </a:solidFill>
          <a:ln w="12700">
            <a:solidFill>
              <a:srgbClr val="768F4B"/>
            </a:solidFill>
            <a:prstDash val="solid"/>
          </a:ln>
        </p:spPr>
        <p:txBody>
          <a:bodyPr/>
          <a:lstStyle/>
          <a:p>
            <a:endParaRPr lang="en-US"/>
          </a:p>
        </p:txBody>
      </p:sp>
      <p:sp>
        <p:nvSpPr>
          <p:cNvPr id="4" name="Shape 2"/>
          <p:cNvSpPr/>
          <p:nvPr/>
        </p:nvSpPr>
        <p:spPr>
          <a:xfrm>
            <a:off x="8129016" y="6236208"/>
            <a:ext cx="4059936" cy="621792"/>
          </a:xfrm>
          <a:prstGeom prst="rect">
            <a:avLst/>
          </a:prstGeom>
          <a:solidFill>
            <a:srgbClr val="C59B44"/>
          </a:solidFill>
          <a:ln w="12700">
            <a:solidFill>
              <a:srgbClr val="C59B44"/>
            </a:solidFill>
            <a:prstDash val="solid"/>
          </a:ln>
        </p:spPr>
        <p:txBody>
          <a:bodyPr/>
          <a:lstStyle/>
          <a:p>
            <a:endParaRPr lang="en-US"/>
          </a:p>
        </p:txBody>
      </p:sp>
      <p:sp>
        <p:nvSpPr>
          <p:cNvPr id="6" name="Text 4"/>
          <p:cNvSpPr/>
          <p:nvPr/>
        </p:nvSpPr>
        <p:spPr>
          <a:xfrm>
            <a:off x="749808" y="749808"/>
            <a:ext cx="868680" cy="411480"/>
          </a:xfrm>
          <a:prstGeom prst="rect">
            <a:avLst/>
          </a:prstGeom>
          <a:noFill/>
          <a:ln/>
        </p:spPr>
        <p:txBody>
          <a:bodyPr wrap="square" lIns="0" tIns="0" rIns="0" bIns="0" rtlCol="0" anchor="ctr">
            <a:normAutofit/>
          </a:bodyPr>
          <a:lstStyle/>
          <a:p>
            <a:pPr marL="0" indent="0" algn="ctr">
              <a:buNone/>
            </a:pPr>
            <a:r>
              <a:rPr lang="en-US" sz="1000" b="1">
                <a:solidFill>
                  <a:srgbClr val="1C3245"/>
                </a:solidFill>
                <a:latin typeface="Aptos" pitchFamily="34" charset="0"/>
                <a:ea typeface="Aptos" pitchFamily="34" charset="-122"/>
                <a:cs typeface="Aptos" pitchFamily="34" charset="-120"/>
              </a:rPr>
              <a:t>UWTSD</a:t>
            </a:r>
            <a:endParaRPr lang="en-US" sz="1000"/>
          </a:p>
          <a:p>
            <a:pPr marL="0" indent="0" algn="ctr">
              <a:buNone/>
            </a:pPr>
            <a:r>
              <a:rPr lang="en-US" sz="1000" b="1">
                <a:solidFill>
                  <a:srgbClr val="1C3245"/>
                </a:solidFill>
                <a:latin typeface="Aptos" pitchFamily="34" charset="0"/>
                <a:ea typeface="Aptos" pitchFamily="34" charset="-122"/>
                <a:cs typeface="Aptos" pitchFamily="34" charset="-120"/>
              </a:rPr>
              <a:t>CREST</a:t>
            </a:r>
            <a:endParaRPr lang="en-US" sz="1000"/>
          </a:p>
        </p:txBody>
      </p:sp>
      <p:sp>
        <p:nvSpPr>
          <p:cNvPr id="7" name="Text 5"/>
          <p:cNvSpPr/>
          <p:nvPr/>
        </p:nvSpPr>
        <p:spPr>
          <a:xfrm>
            <a:off x="1965960" y="621792"/>
            <a:ext cx="9555480" cy="1417320"/>
          </a:xfrm>
          <a:prstGeom prst="rect">
            <a:avLst/>
          </a:prstGeom>
          <a:noFill/>
          <a:ln/>
        </p:spPr>
        <p:txBody>
          <a:bodyPr wrap="square" lIns="0" tIns="0" rIns="0" bIns="0" rtlCol="0" anchor="t">
            <a:normAutofit/>
          </a:bodyPr>
          <a:lstStyle/>
          <a:p>
            <a:pPr marL="0" indent="0" algn="l">
              <a:buNone/>
            </a:pPr>
            <a:r>
              <a:rPr lang="en-US" sz="3000" b="1">
                <a:solidFill>
                  <a:srgbClr val="FFFFFF"/>
                </a:solidFill>
                <a:latin typeface="Aptos" pitchFamily="34" charset="0"/>
                <a:ea typeface="Aptos" pitchFamily="34" charset="-122"/>
                <a:cs typeface="Aptos" pitchFamily="34" charset="-120"/>
              </a:rPr>
              <a:t>Empowering the Older Person: Critical Evaluation of Needs, Policy, Technology, and Service Provision in the UK</a:t>
            </a:r>
            <a:endParaRPr lang="en-US" sz="3000"/>
          </a:p>
        </p:txBody>
      </p:sp>
      <p:sp>
        <p:nvSpPr>
          <p:cNvPr id="9" name="Shape 7"/>
          <p:cNvSpPr/>
          <p:nvPr/>
        </p:nvSpPr>
        <p:spPr>
          <a:xfrm>
            <a:off x="53202" y="2039112"/>
            <a:ext cx="5349240" cy="2011680"/>
          </a:xfrm>
          <a:prstGeom prst="roundRect">
            <a:avLst>
              <a:gd name="adj" fmla="val 3636"/>
            </a:avLst>
          </a:prstGeom>
          <a:solidFill>
            <a:srgbClr val="F8FAF9"/>
          </a:solidFill>
          <a:ln w="12700">
            <a:solidFill>
              <a:srgbClr val="D9E2DE"/>
            </a:solidFill>
            <a:prstDash val="solid"/>
          </a:ln>
        </p:spPr>
        <p:txBody>
          <a:bodyPr/>
          <a:lstStyle/>
          <a:p>
            <a:endParaRPr lang="en-US"/>
          </a:p>
        </p:txBody>
      </p:sp>
      <p:sp>
        <p:nvSpPr>
          <p:cNvPr id="10" name="Shape 8"/>
          <p:cNvSpPr/>
          <p:nvPr/>
        </p:nvSpPr>
        <p:spPr>
          <a:xfrm>
            <a:off x="53202" y="2039112"/>
            <a:ext cx="73152" cy="2011680"/>
          </a:xfrm>
          <a:prstGeom prst="rect">
            <a:avLst/>
          </a:prstGeom>
          <a:solidFill>
            <a:srgbClr val="C59B44"/>
          </a:solidFill>
          <a:ln w="12700">
            <a:solidFill>
              <a:srgbClr val="C59B44"/>
            </a:solidFill>
            <a:prstDash val="solid"/>
          </a:ln>
        </p:spPr>
        <p:txBody>
          <a:bodyPr/>
          <a:lstStyle/>
          <a:p>
            <a:endParaRPr lang="en-US"/>
          </a:p>
        </p:txBody>
      </p:sp>
      <p:sp>
        <p:nvSpPr>
          <p:cNvPr id="11" name="Text 9"/>
          <p:cNvSpPr/>
          <p:nvPr/>
        </p:nvSpPr>
        <p:spPr>
          <a:xfrm>
            <a:off x="217794" y="2167128"/>
            <a:ext cx="509320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Student details</a:t>
            </a:r>
            <a:endParaRPr lang="en-US" sz="1700"/>
          </a:p>
        </p:txBody>
      </p:sp>
      <p:sp>
        <p:nvSpPr>
          <p:cNvPr id="12" name="Text 10"/>
          <p:cNvSpPr/>
          <p:nvPr/>
        </p:nvSpPr>
        <p:spPr>
          <a:xfrm>
            <a:off x="217794" y="2542032"/>
            <a:ext cx="5056632" cy="1417320"/>
          </a:xfrm>
          <a:prstGeom prst="rect">
            <a:avLst/>
          </a:prstGeom>
          <a:noFill/>
          <a:ln/>
        </p:spPr>
        <p:txBody>
          <a:bodyPr wrap="square" lIns="0" tIns="0" rIns="0" bIns="0" rtlCol="0" anchor="t">
            <a:normAutofit/>
          </a:bodyPr>
          <a:lstStyle/>
          <a:p>
            <a:pPr marL="0" indent="0" algn="l">
              <a:buNone/>
            </a:pPr>
            <a:r>
              <a:rPr lang="en-US" sz="1350">
                <a:solidFill>
                  <a:srgbClr val="2C3134"/>
                </a:solidFill>
                <a:latin typeface="Aptos" pitchFamily="34" charset="0"/>
                <a:ea typeface="Aptos" pitchFamily="34" charset="-122"/>
                <a:cs typeface="Aptos" pitchFamily="34" charset="-120"/>
              </a:rPr>
              <a:t>Student Name:  </a:t>
            </a:r>
            <a:r>
              <a:rPr lang="en-US" sz="2000" b="1">
                <a:solidFill>
                  <a:srgbClr val="2C3134"/>
                </a:solidFill>
                <a:latin typeface="Aptos" pitchFamily="34" charset="0"/>
                <a:ea typeface="Aptos" pitchFamily="34" charset="-122"/>
                <a:cs typeface="Aptos" pitchFamily="34" charset="-120"/>
              </a:rPr>
              <a:t>Caroline </a:t>
            </a:r>
            <a:r>
              <a:rPr lang="en-US" sz="2000" b="1" err="1">
                <a:solidFill>
                  <a:srgbClr val="2C3134"/>
                </a:solidFill>
                <a:latin typeface="Aptos" pitchFamily="34" charset="0"/>
                <a:ea typeface="Aptos" pitchFamily="34" charset="-122"/>
                <a:cs typeface="Aptos" pitchFamily="34" charset="-120"/>
              </a:rPr>
              <a:t>Zeini</a:t>
            </a:r>
            <a:endParaRPr lang="en-US" sz="1350" b="1">
              <a:solidFill>
                <a:srgbClr val="2C3134"/>
              </a:solidFill>
              <a:latin typeface="Aptos" pitchFamily="34" charset="0"/>
              <a:ea typeface="Aptos" pitchFamily="34" charset="-122"/>
              <a:cs typeface="Aptos" pitchFamily="34" charset="-120"/>
            </a:endParaRPr>
          </a:p>
          <a:p>
            <a:pPr marL="0" indent="0" algn="l">
              <a:buNone/>
            </a:pPr>
            <a:r>
              <a:rPr lang="en-US" sz="1350">
                <a:solidFill>
                  <a:srgbClr val="2C3134"/>
                </a:solidFill>
                <a:latin typeface="Aptos" pitchFamily="34" charset="0"/>
                <a:ea typeface="Aptos" pitchFamily="34" charset="-122"/>
                <a:cs typeface="Aptos" pitchFamily="34" charset="-120"/>
              </a:rPr>
              <a:t>Student Number:  </a:t>
            </a:r>
            <a:r>
              <a:rPr lang="en-US" b="1">
                <a:solidFill>
                  <a:srgbClr val="2C3134"/>
                </a:solidFill>
                <a:latin typeface="Aptos" pitchFamily="34" charset="0"/>
                <a:ea typeface="Aptos" pitchFamily="34" charset="-122"/>
                <a:cs typeface="Aptos" pitchFamily="34" charset="-120"/>
              </a:rPr>
              <a:t>2331122</a:t>
            </a:r>
            <a:endParaRPr lang="en-US" sz="1350" b="1"/>
          </a:p>
        </p:txBody>
      </p:sp>
      <p:sp>
        <p:nvSpPr>
          <p:cNvPr id="13" name="Shape 11"/>
          <p:cNvSpPr/>
          <p:nvPr/>
        </p:nvSpPr>
        <p:spPr>
          <a:xfrm>
            <a:off x="53202" y="4137660"/>
            <a:ext cx="5212080" cy="2011680"/>
          </a:xfrm>
          <a:prstGeom prst="roundRect">
            <a:avLst>
              <a:gd name="adj" fmla="val 3636"/>
            </a:avLst>
          </a:prstGeom>
          <a:solidFill>
            <a:srgbClr val="F8FAF9"/>
          </a:solidFill>
          <a:ln w="12700">
            <a:solidFill>
              <a:srgbClr val="D9E2DE"/>
            </a:solidFill>
            <a:prstDash val="solid"/>
          </a:ln>
        </p:spPr>
        <p:txBody>
          <a:bodyPr/>
          <a:lstStyle/>
          <a:p>
            <a:endParaRPr lang="en-US"/>
          </a:p>
        </p:txBody>
      </p:sp>
      <p:sp>
        <p:nvSpPr>
          <p:cNvPr id="14" name="Shape 12"/>
          <p:cNvSpPr/>
          <p:nvPr/>
        </p:nvSpPr>
        <p:spPr>
          <a:xfrm>
            <a:off x="53202" y="4137660"/>
            <a:ext cx="73152" cy="2011680"/>
          </a:xfrm>
          <a:prstGeom prst="rect">
            <a:avLst/>
          </a:prstGeom>
          <a:solidFill>
            <a:srgbClr val="327576"/>
          </a:solidFill>
          <a:ln w="12700">
            <a:solidFill>
              <a:srgbClr val="327576"/>
            </a:solidFill>
            <a:prstDash val="solid"/>
          </a:ln>
        </p:spPr>
        <p:txBody>
          <a:bodyPr/>
          <a:lstStyle/>
          <a:p>
            <a:endParaRPr lang="en-US"/>
          </a:p>
        </p:txBody>
      </p:sp>
      <p:sp>
        <p:nvSpPr>
          <p:cNvPr id="15" name="Text 13"/>
          <p:cNvSpPr/>
          <p:nvPr/>
        </p:nvSpPr>
        <p:spPr>
          <a:xfrm>
            <a:off x="217794" y="4265676"/>
            <a:ext cx="495604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Assessment</a:t>
            </a:r>
            <a:endParaRPr lang="en-US" sz="1700"/>
          </a:p>
        </p:txBody>
      </p:sp>
      <p:sp>
        <p:nvSpPr>
          <p:cNvPr id="16" name="Text 14"/>
          <p:cNvSpPr/>
          <p:nvPr/>
        </p:nvSpPr>
        <p:spPr>
          <a:xfrm>
            <a:off x="217794" y="4640580"/>
            <a:ext cx="4919472" cy="1417320"/>
          </a:xfrm>
          <a:prstGeom prst="rect">
            <a:avLst/>
          </a:prstGeom>
          <a:noFill/>
          <a:ln/>
        </p:spPr>
        <p:txBody>
          <a:bodyPr wrap="square" lIns="0" tIns="0" rIns="0" bIns="0" rtlCol="0" anchor="t">
            <a:normAutofit/>
          </a:bodyPr>
          <a:lstStyle/>
          <a:p>
            <a:pPr marL="0" indent="0" algn="l">
              <a:buNone/>
            </a:pPr>
            <a:r>
              <a:rPr lang="en-US" sz="1350">
                <a:solidFill>
                  <a:srgbClr val="2C3134"/>
                </a:solidFill>
                <a:latin typeface="Aptos" pitchFamily="34" charset="0"/>
                <a:ea typeface="Aptos" pitchFamily="34" charset="-122"/>
                <a:cs typeface="Aptos" pitchFamily="34" charset="-120"/>
              </a:rPr>
              <a:t>Component 1 – Individual Presentation</a:t>
            </a:r>
            <a:endParaRPr lang="en-US" sz="1350"/>
          </a:p>
          <a:p>
            <a:pPr marL="0" indent="0" algn="l">
              <a:buNone/>
            </a:pPr>
            <a:r>
              <a:rPr lang="en-US" sz="1350">
                <a:solidFill>
                  <a:srgbClr val="2C3134"/>
                </a:solidFill>
                <a:latin typeface="Aptos" pitchFamily="34" charset="0"/>
                <a:ea typeface="Aptos" pitchFamily="34" charset="-122"/>
                <a:cs typeface="Aptos" pitchFamily="34" charset="-120"/>
              </a:rPr>
              <a:t>BSc (Hons) Health and Social Care</a:t>
            </a:r>
            <a:endParaRPr lang="en-US" sz="1350"/>
          </a:p>
          <a:p>
            <a:pPr marL="0" indent="0" algn="l">
              <a:buNone/>
            </a:pPr>
            <a:r>
              <a:rPr lang="en-US" sz="1350">
                <a:solidFill>
                  <a:srgbClr val="2C3134"/>
                </a:solidFill>
                <a:latin typeface="Aptos" pitchFamily="34" charset="0"/>
                <a:ea typeface="Aptos" pitchFamily="34" charset="-122"/>
                <a:cs typeface="Aptos" pitchFamily="34" charset="-120"/>
              </a:rPr>
              <a:t>15 minutes • PowerPoint with Voice-Over</a:t>
            </a:r>
            <a:endParaRPr lang="en-US" sz="1350"/>
          </a:p>
        </p:txBody>
      </p:sp>
      <p:pic>
        <p:nvPicPr>
          <p:cNvPr id="17" name="Picture 16">
            <a:extLst>
              <a:ext uri="{FF2B5EF4-FFF2-40B4-BE49-F238E27FC236}">
                <a16:creationId xmlns:a16="http://schemas.microsoft.com/office/drawing/2014/main" id="{33325ECB-3E35-478E-876A-E543F874EC67}"/>
              </a:ext>
            </a:extLst>
          </p:cNvPr>
          <p:cNvPicPr>
            <a:picLocks noChangeAspect="1"/>
          </p:cNvPicPr>
          <p:nvPr/>
        </p:nvPicPr>
        <p:blipFill>
          <a:blip r:embed="rId5"/>
          <a:stretch>
            <a:fillRect/>
          </a:stretch>
        </p:blipFill>
        <p:spPr>
          <a:xfrm>
            <a:off x="5238586" y="2165944"/>
            <a:ext cx="6286915" cy="2404745"/>
          </a:xfrm>
          <a:prstGeom prst="rect">
            <a:avLst/>
          </a:prstGeom>
        </p:spPr>
      </p:pic>
      <p:pic>
        <p:nvPicPr>
          <p:cNvPr id="45" name="Video 44">
            <a:hlinkClick r:id="" action="ppaction://media"/>
            <a:extLst>
              <a:ext uri="{FF2B5EF4-FFF2-40B4-BE49-F238E27FC236}">
                <a16:creationId xmlns:a16="http://schemas.microsoft.com/office/drawing/2014/main" id="{EBDBE755-B9B6-66BD-90C6-E1BD593C74E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rot="10800000" flipV="1">
            <a:off x="11769171" y="4672258"/>
            <a:ext cx="2057400" cy="2462048"/>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5659"/>
    </mc:Choice>
    <mc:Fallback xmlns="">
      <p:transition spd="slow" advTm="35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5"/>
                </p:tgtEl>
              </p:cMediaNode>
            </p:video>
            <p:seq concurrent="1" nextAc="seek">
              <p:cTn id="8" restart="whenNotActive" fill="hold" evtFilter="cancelBubble" nodeType="interactiveSeq">
                <p:stCondLst>
                  <p:cond evt="onClick" delay="0">
                    <p:tgtEl>
                      <p:spTgt spid="4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5"/>
                                        </p:tgtEl>
                                      </p:cBhvr>
                                    </p:cmd>
                                  </p:childTnLst>
                                </p:cTn>
                              </p:par>
                            </p:childTnLst>
                          </p:cTn>
                        </p:par>
                      </p:childTnLst>
                    </p:cTn>
                  </p:par>
                </p:childTnLst>
              </p:cTn>
              <p:nextCondLst>
                <p:cond evt="onClick" delay="0">
                  <p:tgtEl>
                    <p:spTgt spid="45"/>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502920" y="100584"/>
            <a:ext cx="9966960" cy="365760"/>
          </a:xfrm>
          <a:prstGeom prst="rect">
            <a:avLst/>
          </a:prstGeom>
          <a:noFill/>
          <a:ln/>
        </p:spPr>
        <p:txBody>
          <a:bodyPr wrap="square" lIns="0" tIns="0" rIns="0" bIns="0" rtlCol="0" anchor="ctr">
            <a:normAutofit lnSpcReduction="10000"/>
          </a:bodyPr>
          <a:lstStyle/>
          <a:p>
            <a:pPr marL="0" indent="0" algn="l">
              <a:buNone/>
            </a:pPr>
            <a:r>
              <a:rPr lang="en-US" sz="2500" b="1">
                <a:solidFill>
                  <a:srgbClr val="FFFFFF"/>
                </a:solidFill>
                <a:latin typeface="Aptos" pitchFamily="34" charset="0"/>
                <a:ea typeface="Aptos" pitchFamily="34" charset="-122"/>
                <a:cs typeface="Aptos" pitchFamily="34" charset="-120"/>
              </a:rPr>
              <a:t>1. Introduction and Context of Ageing in the UK</a:t>
            </a:r>
            <a:endParaRPr lang="en-US" sz="2500"/>
          </a:p>
        </p:txBody>
      </p:sp>
      <p:sp>
        <p:nvSpPr>
          <p:cNvPr id="3" name="Text 1"/>
          <p:cNvSpPr/>
          <p:nvPr/>
        </p:nvSpPr>
        <p:spPr>
          <a:xfrm>
            <a:off x="11201400" y="118872"/>
            <a:ext cx="502920" cy="256032"/>
          </a:xfrm>
          <a:prstGeom prst="rect">
            <a:avLst/>
          </a:prstGeom>
          <a:noFill/>
          <a:ln/>
        </p:spPr>
        <p:txBody>
          <a:bodyPr wrap="square" lIns="0" tIns="0" rIns="0" bIns="0" rtlCol="0" anchor="ctr">
            <a:normAutofit/>
          </a:bodyPr>
          <a:lstStyle/>
          <a:p>
            <a:pPr marL="0" indent="0" algn="r">
              <a:buNone/>
            </a:pPr>
            <a:r>
              <a:rPr lang="en-US" sz="1500" b="1">
                <a:solidFill>
                  <a:srgbClr val="FFFFFF"/>
                </a:solidFill>
                <a:latin typeface="Aptos" pitchFamily="34" charset="0"/>
                <a:ea typeface="Aptos" pitchFamily="34" charset="-122"/>
                <a:cs typeface="Aptos" pitchFamily="34" charset="-120"/>
              </a:rPr>
              <a:t>2</a:t>
            </a:r>
            <a:endParaRPr lang="en-US" sz="1500"/>
          </a:p>
        </p:txBody>
      </p:sp>
      <p:sp>
        <p:nvSpPr>
          <p:cNvPr id="4" name="Text 2"/>
          <p:cNvSpPr/>
          <p:nvPr/>
        </p:nvSpPr>
        <p:spPr>
          <a:xfrm>
            <a:off x="530352" y="768096"/>
            <a:ext cx="10789920" cy="310896"/>
          </a:xfrm>
          <a:prstGeom prst="rect">
            <a:avLst/>
          </a:prstGeom>
          <a:noFill/>
          <a:ln/>
        </p:spPr>
        <p:txBody>
          <a:bodyPr wrap="square" lIns="0" tIns="0" rIns="0" bIns="0" rtlCol="0" anchor="ctr">
            <a:normAutofit/>
          </a:bodyPr>
          <a:lstStyle/>
          <a:p>
            <a:pPr marL="0" indent="0" algn="l">
              <a:buNone/>
            </a:pPr>
            <a:r>
              <a:rPr lang="en-US" sz="1100">
                <a:solidFill>
                  <a:srgbClr val="657178"/>
                </a:solidFill>
                <a:latin typeface="Aptos" pitchFamily="34" charset="0"/>
                <a:ea typeface="Aptos" pitchFamily="34" charset="-122"/>
                <a:cs typeface="Aptos" pitchFamily="34" charset="-120"/>
              </a:rPr>
              <a:t>Demographic change creates a stronger case for empowerment, prevention and integrated care.</a:t>
            </a:r>
            <a:endParaRPr lang="en-US" sz="1100"/>
          </a:p>
        </p:txBody>
      </p:sp>
      <p:sp>
        <p:nvSpPr>
          <p:cNvPr id="5" name="Shape 3"/>
          <p:cNvSpPr/>
          <p:nvPr/>
        </p:nvSpPr>
        <p:spPr>
          <a:xfrm>
            <a:off x="566928" y="1161288"/>
            <a:ext cx="2880360" cy="310896"/>
          </a:xfrm>
          <a:prstGeom prst="roundRect">
            <a:avLst>
              <a:gd name="adj" fmla="val 20588"/>
            </a:avLst>
          </a:prstGeom>
          <a:solidFill>
            <a:srgbClr val="327576"/>
          </a:solidFill>
          <a:ln w="12700">
            <a:solidFill>
              <a:srgbClr val="327576"/>
            </a:solidFill>
            <a:prstDash val="solid"/>
          </a:ln>
        </p:spPr>
        <p:txBody>
          <a:bodyPr/>
          <a:lstStyle/>
          <a:p>
            <a:endParaRPr lang="en-US"/>
          </a:p>
        </p:txBody>
      </p:sp>
      <p:sp>
        <p:nvSpPr>
          <p:cNvPr id="6" name="Text 4"/>
          <p:cNvSpPr/>
          <p:nvPr/>
        </p:nvSpPr>
        <p:spPr>
          <a:xfrm>
            <a:off x="640080" y="1225296"/>
            <a:ext cx="2734056" cy="164592"/>
          </a:xfrm>
          <a:prstGeom prst="rect">
            <a:avLst/>
          </a:prstGeom>
          <a:noFill/>
          <a:ln/>
        </p:spPr>
        <p:txBody>
          <a:bodyPr wrap="square" lIns="0" tIns="0" rIns="0" bIns="0" rtlCol="0" anchor="ctr">
            <a:normAutofit/>
          </a:bodyPr>
          <a:lstStyle/>
          <a:p>
            <a:pPr marL="0" indent="0" algn="ctr">
              <a:buNone/>
            </a:pPr>
            <a:r>
              <a:rPr lang="en-US" sz="900" b="1">
                <a:solidFill>
                  <a:srgbClr val="FFFFFF"/>
                </a:solidFill>
                <a:latin typeface="Aptos" pitchFamily="34" charset="0"/>
                <a:ea typeface="Aptos" pitchFamily="34" charset="-122"/>
                <a:cs typeface="Aptos" pitchFamily="34" charset="-120"/>
              </a:rPr>
              <a:t>ONS: 65+ = &gt;18% of UK population</a:t>
            </a:r>
            <a:endParaRPr lang="en-US" sz="900"/>
          </a:p>
        </p:txBody>
      </p:sp>
      <p:sp>
        <p:nvSpPr>
          <p:cNvPr id="7" name="Shape 5"/>
          <p:cNvSpPr/>
          <p:nvPr/>
        </p:nvSpPr>
        <p:spPr>
          <a:xfrm>
            <a:off x="566928" y="1600200"/>
            <a:ext cx="3657600" cy="3703320"/>
          </a:xfrm>
          <a:prstGeom prst="roundRect">
            <a:avLst>
              <a:gd name="adj" fmla="val 2000"/>
            </a:avLst>
          </a:prstGeom>
          <a:solidFill>
            <a:srgbClr val="FFFFFF"/>
          </a:solidFill>
          <a:ln w="12700">
            <a:solidFill>
              <a:srgbClr val="D9E2DE"/>
            </a:solidFill>
            <a:prstDash val="solid"/>
          </a:ln>
        </p:spPr>
        <p:txBody>
          <a:bodyPr/>
          <a:lstStyle/>
          <a:p>
            <a:endParaRPr lang="en-US"/>
          </a:p>
        </p:txBody>
      </p:sp>
      <p:sp>
        <p:nvSpPr>
          <p:cNvPr id="8" name="Shape 6"/>
          <p:cNvSpPr/>
          <p:nvPr/>
        </p:nvSpPr>
        <p:spPr>
          <a:xfrm>
            <a:off x="566928" y="1600200"/>
            <a:ext cx="73152" cy="3703320"/>
          </a:xfrm>
          <a:prstGeom prst="rect">
            <a:avLst/>
          </a:prstGeom>
          <a:solidFill>
            <a:srgbClr val="327576"/>
          </a:solidFill>
          <a:ln w="12700">
            <a:solidFill>
              <a:srgbClr val="327576"/>
            </a:solidFill>
            <a:prstDash val="solid"/>
          </a:ln>
        </p:spPr>
        <p:txBody>
          <a:bodyPr/>
          <a:lstStyle/>
          <a:p>
            <a:endParaRPr lang="en-US"/>
          </a:p>
        </p:txBody>
      </p:sp>
      <p:sp>
        <p:nvSpPr>
          <p:cNvPr id="9" name="Text 7"/>
          <p:cNvSpPr/>
          <p:nvPr/>
        </p:nvSpPr>
        <p:spPr>
          <a:xfrm>
            <a:off x="731520" y="1728216"/>
            <a:ext cx="340156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Demographic shift</a:t>
            </a:r>
            <a:endParaRPr lang="en-US" sz="1700"/>
          </a:p>
        </p:txBody>
      </p:sp>
      <p:sp>
        <p:nvSpPr>
          <p:cNvPr id="10" name="Text 8"/>
          <p:cNvSpPr/>
          <p:nvPr/>
        </p:nvSpPr>
        <p:spPr>
          <a:xfrm>
            <a:off x="731520" y="2103120"/>
            <a:ext cx="3364992" cy="3108960"/>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An aging population is reshaping demand for health and social care.</a:t>
            </a:r>
            <a:endParaRPr lang="en-US" sz="1400"/>
          </a:p>
          <a:p>
            <a:pPr marL="0" indent="0" algn="l">
              <a:buNone/>
            </a:pPr>
            <a:endParaRPr lang="en-US" sz="1400"/>
          </a:p>
          <a:p>
            <a:pPr marL="0" indent="0" algn="l">
              <a:buNone/>
            </a:pPr>
            <a:r>
              <a:rPr lang="en-US" sz="1400">
                <a:solidFill>
                  <a:srgbClr val="2C3134"/>
                </a:solidFill>
                <a:latin typeface="Aptos" pitchFamily="34" charset="0"/>
                <a:ea typeface="Aptos" pitchFamily="34" charset="-122"/>
                <a:cs typeface="Aptos" pitchFamily="34" charset="-120"/>
              </a:rPr>
              <a:t>Older people are not a homogeneous group: needs vary by function, frailty, multimorbidity, cognition, income and social circumstances.</a:t>
            </a:r>
            <a:endParaRPr lang="en-US" sz="1400"/>
          </a:p>
        </p:txBody>
      </p:sp>
      <p:sp>
        <p:nvSpPr>
          <p:cNvPr id="11" name="Shape 9"/>
          <p:cNvSpPr/>
          <p:nvPr/>
        </p:nvSpPr>
        <p:spPr>
          <a:xfrm>
            <a:off x="4443984" y="1600200"/>
            <a:ext cx="3657600" cy="3703320"/>
          </a:xfrm>
          <a:prstGeom prst="roundRect">
            <a:avLst>
              <a:gd name="adj" fmla="val 2000"/>
            </a:avLst>
          </a:prstGeom>
          <a:solidFill>
            <a:srgbClr val="768F4B"/>
          </a:solidFill>
          <a:ln w="12700">
            <a:solidFill>
              <a:srgbClr val="D9E2DE"/>
            </a:solidFill>
            <a:prstDash val="solid"/>
          </a:ln>
        </p:spPr>
        <p:txBody>
          <a:bodyPr/>
          <a:lstStyle/>
          <a:p>
            <a:endParaRPr lang="en-US"/>
          </a:p>
        </p:txBody>
      </p:sp>
      <p:sp>
        <p:nvSpPr>
          <p:cNvPr id="12" name="Shape 10"/>
          <p:cNvSpPr/>
          <p:nvPr/>
        </p:nvSpPr>
        <p:spPr>
          <a:xfrm>
            <a:off x="4443984" y="1600200"/>
            <a:ext cx="73152" cy="3703320"/>
          </a:xfrm>
          <a:prstGeom prst="rect">
            <a:avLst/>
          </a:prstGeom>
          <a:solidFill>
            <a:srgbClr val="000000"/>
          </a:solidFill>
          <a:ln w="12700">
            <a:solidFill>
              <a:srgbClr val="000000"/>
            </a:solidFill>
            <a:prstDash val="solid"/>
          </a:ln>
        </p:spPr>
        <p:txBody>
          <a:bodyPr/>
          <a:lstStyle/>
          <a:p>
            <a:endParaRPr lang="en-US"/>
          </a:p>
        </p:txBody>
      </p:sp>
      <p:sp>
        <p:nvSpPr>
          <p:cNvPr id="13" name="Text 11"/>
          <p:cNvSpPr/>
          <p:nvPr/>
        </p:nvSpPr>
        <p:spPr>
          <a:xfrm>
            <a:off x="4608576" y="1728216"/>
            <a:ext cx="3401568" cy="301752"/>
          </a:xfrm>
          <a:prstGeom prst="rect">
            <a:avLst/>
          </a:prstGeom>
          <a:noFill/>
          <a:ln/>
        </p:spPr>
        <p:txBody>
          <a:bodyPr wrap="square" lIns="0" tIns="0" rIns="0" bIns="0" rtlCol="0" anchor="ctr">
            <a:normAutofit/>
          </a:bodyPr>
          <a:lstStyle/>
          <a:p>
            <a:pPr marL="0" indent="0" algn="l">
              <a:buNone/>
            </a:pPr>
            <a:r>
              <a:rPr lang="en-US" sz="100" b="1">
                <a:solidFill>
                  <a:srgbClr val="1C3245"/>
                </a:solidFill>
                <a:latin typeface="Aptos" pitchFamily="34" charset="0"/>
                <a:ea typeface="Aptos" pitchFamily="34" charset="-122"/>
                <a:cs typeface="Aptos" pitchFamily="34" charset="-120"/>
              </a:rPr>
              <a:t>Population ageing</a:t>
            </a:r>
            <a:endParaRPr lang="en-US" sz="100"/>
          </a:p>
        </p:txBody>
      </p:sp>
      <p:sp>
        <p:nvSpPr>
          <p:cNvPr id="14" name="Text 12"/>
          <p:cNvSpPr/>
          <p:nvPr/>
        </p:nvSpPr>
        <p:spPr>
          <a:xfrm>
            <a:off x="4608576" y="2103120"/>
            <a:ext cx="3364992" cy="3108960"/>
          </a:xfrm>
          <a:prstGeom prst="rect">
            <a:avLst/>
          </a:prstGeom>
          <a:noFill/>
          <a:ln/>
        </p:spPr>
        <p:txBody>
          <a:bodyPr wrap="square" lIns="0" tIns="0" rIns="0" bIns="0" rtlCol="0" anchor="t">
            <a:normAutofit/>
          </a:bodyPr>
          <a:lstStyle/>
          <a:p>
            <a:pPr marL="0" indent="0" algn="l">
              <a:buNone/>
            </a:pPr>
            <a:r>
              <a:rPr lang="en-US" sz="1700">
                <a:solidFill>
                  <a:srgbClr val="2C3134"/>
                </a:solidFill>
                <a:latin typeface="Aptos" pitchFamily="34" charset="0"/>
                <a:ea typeface="Aptos" pitchFamily="34" charset="-122"/>
                <a:cs typeface="Aptos" pitchFamily="34" charset="-120"/>
              </a:rPr>
              <a:t>18%+</a:t>
            </a:r>
            <a:endParaRPr lang="en-US" sz="1700"/>
          </a:p>
        </p:txBody>
      </p:sp>
      <p:sp>
        <p:nvSpPr>
          <p:cNvPr id="15" name="Shape 13"/>
          <p:cNvSpPr/>
          <p:nvPr/>
        </p:nvSpPr>
        <p:spPr>
          <a:xfrm>
            <a:off x="8321040" y="1600200"/>
            <a:ext cx="3246120" cy="3703320"/>
          </a:xfrm>
          <a:prstGeom prst="roundRect">
            <a:avLst>
              <a:gd name="adj" fmla="val 2254"/>
            </a:avLst>
          </a:prstGeom>
          <a:solidFill>
            <a:srgbClr val="FFFFFF"/>
          </a:solidFill>
          <a:ln w="12700">
            <a:solidFill>
              <a:srgbClr val="D9E2DE"/>
            </a:solidFill>
            <a:prstDash val="solid"/>
          </a:ln>
        </p:spPr>
        <p:txBody>
          <a:bodyPr/>
          <a:lstStyle/>
          <a:p>
            <a:endParaRPr lang="en-US"/>
          </a:p>
        </p:txBody>
      </p:sp>
      <p:sp>
        <p:nvSpPr>
          <p:cNvPr id="16" name="Shape 14"/>
          <p:cNvSpPr/>
          <p:nvPr/>
        </p:nvSpPr>
        <p:spPr>
          <a:xfrm>
            <a:off x="8321040" y="1600200"/>
            <a:ext cx="73152" cy="3703320"/>
          </a:xfrm>
          <a:prstGeom prst="rect">
            <a:avLst/>
          </a:prstGeom>
          <a:solidFill>
            <a:srgbClr val="C59B44"/>
          </a:solidFill>
          <a:ln w="12700">
            <a:solidFill>
              <a:srgbClr val="C59B44"/>
            </a:solidFill>
            <a:prstDash val="solid"/>
          </a:ln>
        </p:spPr>
        <p:txBody>
          <a:bodyPr/>
          <a:lstStyle/>
          <a:p>
            <a:endParaRPr lang="en-US"/>
          </a:p>
        </p:txBody>
      </p:sp>
      <p:sp>
        <p:nvSpPr>
          <p:cNvPr id="17" name="Text 15"/>
          <p:cNvSpPr/>
          <p:nvPr/>
        </p:nvSpPr>
        <p:spPr>
          <a:xfrm>
            <a:off x="8485632" y="1728216"/>
            <a:ext cx="299008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Presentation aims</a:t>
            </a:r>
            <a:endParaRPr lang="en-US" sz="1700"/>
          </a:p>
        </p:txBody>
      </p:sp>
      <p:sp>
        <p:nvSpPr>
          <p:cNvPr id="18" name="Text 16"/>
          <p:cNvSpPr/>
          <p:nvPr/>
        </p:nvSpPr>
        <p:spPr>
          <a:xfrm>
            <a:off x="8485632" y="2103120"/>
            <a:ext cx="2953512" cy="3108960"/>
          </a:xfrm>
          <a:prstGeom prst="rect">
            <a:avLst/>
          </a:prstGeom>
          <a:noFill/>
          <a:ln/>
        </p:spPr>
        <p:txBody>
          <a:bodyPr wrap="square" lIns="0" tIns="0" rIns="0" bIns="0" rtlCol="0" anchor="t">
            <a:normAutofit/>
          </a:bodyPr>
          <a:lstStyle/>
          <a:p>
            <a:pPr marL="0" indent="0" algn="l">
              <a:buNone/>
            </a:pPr>
            <a:r>
              <a:rPr lang="en-US" sz="1450">
                <a:solidFill>
                  <a:srgbClr val="2C3134"/>
                </a:solidFill>
                <a:latin typeface="Aptos" pitchFamily="34" charset="0"/>
                <a:ea typeface="Aptos" pitchFamily="34" charset="-122"/>
                <a:cs typeface="Aptos" pitchFamily="34" charset="-120"/>
              </a:rPr>
              <a:t>Evaluate:</a:t>
            </a:r>
            <a:endParaRPr lang="en-US" sz="1450"/>
          </a:p>
          <a:p>
            <a:pPr marL="0" indent="0" algn="l">
              <a:buNone/>
            </a:pPr>
            <a:r>
              <a:rPr lang="en-US" sz="1450">
                <a:solidFill>
                  <a:srgbClr val="2C3134"/>
                </a:solidFill>
                <a:latin typeface="Aptos" pitchFamily="34" charset="0"/>
                <a:ea typeface="Aptos" pitchFamily="34" charset="-122"/>
                <a:cs typeface="Aptos" pitchFamily="34" charset="-120"/>
              </a:rPr>
              <a:t>• care and support needs</a:t>
            </a:r>
            <a:endParaRPr lang="en-US" sz="1450"/>
          </a:p>
          <a:p>
            <a:pPr marL="0" indent="0" algn="l">
              <a:buNone/>
            </a:pPr>
            <a:r>
              <a:rPr lang="en-US" sz="1450">
                <a:solidFill>
                  <a:srgbClr val="2C3134"/>
                </a:solidFill>
                <a:latin typeface="Aptos" pitchFamily="34" charset="0"/>
                <a:ea typeface="Aptos" pitchFamily="34" charset="-122"/>
                <a:cs typeface="Aptos" pitchFamily="34" charset="-120"/>
              </a:rPr>
              <a:t>• policy and legislation</a:t>
            </a:r>
            <a:endParaRPr lang="en-US" sz="1450"/>
          </a:p>
          <a:p>
            <a:pPr marL="0" indent="0" algn="l">
              <a:buNone/>
            </a:pPr>
            <a:r>
              <a:rPr lang="en-US" sz="1450">
                <a:solidFill>
                  <a:srgbClr val="2C3134"/>
                </a:solidFill>
                <a:latin typeface="Aptos" pitchFamily="34" charset="0"/>
                <a:ea typeface="Aptos" pitchFamily="34" charset="-122"/>
                <a:cs typeface="Aptos" pitchFamily="34" charset="-120"/>
              </a:rPr>
              <a:t>• theoretical perspectives</a:t>
            </a:r>
            <a:endParaRPr lang="en-US" sz="1450"/>
          </a:p>
          <a:p>
            <a:pPr marL="0" indent="0" algn="l">
              <a:buNone/>
            </a:pPr>
            <a:r>
              <a:rPr lang="en-US" sz="1450">
                <a:solidFill>
                  <a:srgbClr val="2C3134"/>
                </a:solidFill>
                <a:latin typeface="Aptos" pitchFamily="34" charset="0"/>
                <a:ea typeface="Aptos" pitchFamily="34" charset="-122"/>
                <a:cs typeface="Aptos" pitchFamily="34" charset="-120"/>
              </a:rPr>
              <a:t>• technology and digital inclusion</a:t>
            </a:r>
            <a:endParaRPr lang="en-US" sz="1450"/>
          </a:p>
          <a:p>
            <a:pPr marL="0" indent="0" algn="l">
              <a:buNone/>
            </a:pPr>
            <a:r>
              <a:rPr lang="en-US" sz="1450">
                <a:solidFill>
                  <a:srgbClr val="2C3134"/>
                </a:solidFill>
                <a:latin typeface="Aptos" pitchFamily="34" charset="0"/>
                <a:ea typeface="Aptos" pitchFamily="34" charset="-122"/>
                <a:cs typeface="Aptos" pitchFamily="34" charset="-120"/>
              </a:rPr>
              <a:t>• service gaps</a:t>
            </a:r>
            <a:endParaRPr lang="en-US" sz="1450"/>
          </a:p>
          <a:p>
            <a:pPr marL="0" indent="0" algn="l">
              <a:buNone/>
            </a:pPr>
            <a:r>
              <a:rPr lang="en-US" sz="1450">
                <a:solidFill>
                  <a:srgbClr val="2C3134"/>
                </a:solidFill>
                <a:latin typeface="Aptos" pitchFamily="34" charset="0"/>
                <a:ea typeface="Aptos" pitchFamily="34" charset="-122"/>
                <a:cs typeface="Aptos" pitchFamily="34" charset="-120"/>
              </a:rPr>
              <a:t>• recommendations</a:t>
            </a:r>
            <a:endParaRPr lang="en-US" sz="1450"/>
          </a:p>
        </p:txBody>
      </p:sp>
      <p:sp>
        <p:nvSpPr>
          <p:cNvPr id="19" name="Shape 17"/>
          <p:cNvSpPr/>
          <p:nvPr/>
        </p:nvSpPr>
        <p:spPr>
          <a:xfrm>
            <a:off x="502920" y="6039198"/>
            <a:ext cx="11155680" cy="329184"/>
          </a:xfrm>
          <a:prstGeom prst="roundRect">
            <a:avLst>
              <a:gd name="adj" fmla="val 22222"/>
            </a:avLst>
          </a:prstGeom>
          <a:solidFill>
            <a:srgbClr val="FCF8ED"/>
          </a:solidFill>
          <a:ln w="10160">
            <a:solidFill>
              <a:srgbClr val="E9DCAF"/>
            </a:solidFill>
            <a:prstDash val="solid"/>
          </a:ln>
        </p:spPr>
        <p:txBody>
          <a:bodyPr/>
          <a:lstStyle/>
          <a:p>
            <a:endParaRPr lang="en-US"/>
          </a:p>
        </p:txBody>
      </p:sp>
      <p:sp>
        <p:nvSpPr>
          <p:cNvPr id="20" name="Text 18"/>
          <p:cNvSpPr/>
          <p:nvPr/>
        </p:nvSpPr>
        <p:spPr>
          <a:xfrm>
            <a:off x="640080" y="6053328"/>
            <a:ext cx="10881360" cy="164592"/>
          </a:xfrm>
          <a:prstGeom prst="rect">
            <a:avLst/>
          </a:prstGeom>
          <a:noFill/>
          <a:ln/>
        </p:spPr>
        <p:txBody>
          <a:bodyPr wrap="square" lIns="0" tIns="0" rIns="0" bIns="0" rtlCol="0" anchor="ctr">
            <a:normAutofit/>
          </a:bodyPr>
          <a:lstStyle/>
          <a:p>
            <a:pPr marL="0" indent="0" algn="ctr">
              <a:buNone/>
            </a:pPr>
            <a:r>
              <a:rPr lang="en-US" sz="950">
                <a:solidFill>
                  <a:srgbClr val="2C3134"/>
                </a:solidFill>
                <a:latin typeface="Aptos" pitchFamily="34" charset="0"/>
                <a:ea typeface="Aptos" pitchFamily="34" charset="-122"/>
                <a:cs typeface="Aptos" pitchFamily="34" charset="-120"/>
              </a:rPr>
              <a:t>Critical lens: move from description → analysis → critical evaluation → evidence-based judgement.</a:t>
            </a:r>
            <a:endParaRPr lang="en-US" sz="950"/>
          </a:p>
        </p:txBody>
      </p:sp>
      <p:sp>
        <p:nvSpPr>
          <p:cNvPr id="21" name="Text 19"/>
          <p:cNvSpPr/>
          <p:nvPr/>
        </p:nvSpPr>
        <p:spPr>
          <a:xfrm>
            <a:off x="502920" y="6245352"/>
            <a:ext cx="11064240" cy="146304"/>
          </a:xfrm>
          <a:prstGeom prst="rect">
            <a:avLst/>
          </a:prstGeom>
          <a:noFill/>
          <a:ln/>
        </p:spPr>
        <p:txBody>
          <a:bodyPr wrap="square" lIns="0" tIns="0" rIns="0" bIns="0" rtlCol="0" anchor="ctr">
            <a:normAutofit/>
          </a:bodyPr>
          <a:lstStyle/>
          <a:p>
            <a:pPr marL="0" indent="0" algn="r">
              <a:buNone/>
            </a:pPr>
            <a:r>
              <a:rPr lang="en-US" sz="750">
                <a:solidFill>
                  <a:srgbClr val="657178"/>
                </a:solidFill>
                <a:latin typeface="Aptos" pitchFamily="34" charset="0"/>
                <a:ea typeface="Aptos" pitchFamily="34" charset="-122"/>
                <a:cs typeface="Aptos" pitchFamily="34" charset="-120"/>
              </a:rPr>
              <a:t>Sources supplied: ONS (2023); Walker (2009); WHO (2015).</a:t>
            </a:r>
            <a:endParaRPr lang="en-US" sz="75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57178"/>
                </a:solidFill>
                <a:latin typeface="Aptos"/>
                <a:ea typeface="Aptos"/>
                <a:cs typeface="Aptos"/>
              </a:defRPr>
            </a:lvl1pPr>
          </a:lstStyle>
          <a:p>
            <a:pPr algn="l"/>
            <a:fld id="{F7021451-1387-4CA6-816F-3879F97B5CBC}" type="slidenum">
              <a:rPr lang="en-US" b="0"/>
              <a:t>2</a:t>
            </a:fld>
            <a:endParaRPr lang="en-US"/>
          </a:p>
        </p:txBody>
      </p:sp>
      <p:pic>
        <p:nvPicPr>
          <p:cNvPr id="23" name="Picture 22">
            <a:extLst>
              <a:ext uri="{FF2B5EF4-FFF2-40B4-BE49-F238E27FC236}">
                <a16:creationId xmlns:a16="http://schemas.microsoft.com/office/drawing/2014/main" id="{5231E8DB-47BD-45AC-8AA9-D2E0C92934E9}"/>
              </a:ext>
            </a:extLst>
          </p:cNvPr>
          <p:cNvPicPr>
            <a:picLocks noChangeAspect="1"/>
          </p:cNvPicPr>
          <p:nvPr/>
        </p:nvPicPr>
        <p:blipFill>
          <a:blip r:embed="rId5"/>
          <a:stretch>
            <a:fillRect/>
          </a:stretch>
        </p:blipFill>
        <p:spPr>
          <a:xfrm>
            <a:off x="4815061" y="2514929"/>
            <a:ext cx="2859805" cy="2724583"/>
          </a:xfrm>
          <a:prstGeom prst="rect">
            <a:avLst/>
          </a:prstGeom>
        </p:spPr>
      </p:pic>
      <p:pic>
        <p:nvPicPr>
          <p:cNvPr id="65" name="Video 64">
            <a:hlinkClick r:id="" action="ppaction://media"/>
            <a:extLst>
              <a:ext uri="{FF2B5EF4-FFF2-40B4-BE49-F238E27FC236}">
                <a16:creationId xmlns:a16="http://schemas.microsoft.com/office/drawing/2014/main" id="{163AB37E-0909-5B0F-5B19-6A23F08A4AE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2798"/>
    </mc:Choice>
    <mc:Fallback xmlns="">
      <p:transition spd="slow" advTm="427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5"/>
                </p:tgtEl>
              </p:cMediaNode>
            </p:video>
            <p:seq concurrent="1" nextAc="seek">
              <p:cTn id="8" restart="whenNotActive" fill="hold" evtFilter="cancelBubble" nodeType="interactiveSeq">
                <p:stCondLst>
                  <p:cond evt="onClick" delay="0">
                    <p:tgtEl>
                      <p:spTgt spid="6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5"/>
                                        </p:tgtEl>
                                      </p:cBhvr>
                                    </p:cmd>
                                  </p:childTnLst>
                                </p:cTn>
                              </p:par>
                            </p:childTnLst>
                          </p:cTn>
                        </p:par>
                      </p:childTnLst>
                    </p:cTn>
                  </p:par>
                </p:childTnLst>
              </p:cTn>
              <p:nextCondLst>
                <p:cond evt="onClick" delay="0">
                  <p:tgtEl>
                    <p:spTgt spid="6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02920" y="100584"/>
            <a:ext cx="9966960" cy="365760"/>
          </a:xfrm>
          <a:prstGeom prst="rect">
            <a:avLst/>
          </a:prstGeom>
          <a:noFill/>
          <a:ln/>
        </p:spPr>
        <p:txBody>
          <a:bodyPr wrap="square" lIns="0" tIns="0" rIns="0" bIns="0" rtlCol="0" anchor="ctr">
            <a:normAutofit lnSpcReduction="10000"/>
          </a:bodyPr>
          <a:lstStyle/>
          <a:p>
            <a:pPr marL="0" indent="0" algn="l">
              <a:buNone/>
            </a:pPr>
            <a:r>
              <a:rPr lang="en-US" sz="2500" b="1">
                <a:solidFill>
                  <a:srgbClr val="FFFFFF"/>
                </a:solidFill>
                <a:latin typeface="Aptos" pitchFamily="34" charset="0"/>
                <a:ea typeface="Aptos" pitchFamily="34" charset="-122"/>
                <a:cs typeface="Aptos" pitchFamily="34" charset="-120"/>
              </a:rPr>
              <a:t>2. Theoretical Frameworks of Ageing and Empowerment</a:t>
            </a:r>
            <a:endParaRPr lang="en-US" sz="2500"/>
          </a:p>
        </p:txBody>
      </p:sp>
      <p:sp>
        <p:nvSpPr>
          <p:cNvPr id="3" name="Text 1"/>
          <p:cNvSpPr/>
          <p:nvPr/>
        </p:nvSpPr>
        <p:spPr>
          <a:xfrm>
            <a:off x="11201400" y="118872"/>
            <a:ext cx="502920" cy="256032"/>
          </a:xfrm>
          <a:prstGeom prst="rect">
            <a:avLst/>
          </a:prstGeom>
          <a:noFill/>
          <a:ln/>
        </p:spPr>
        <p:txBody>
          <a:bodyPr wrap="square" lIns="0" tIns="0" rIns="0" bIns="0" rtlCol="0" anchor="ctr">
            <a:normAutofit/>
          </a:bodyPr>
          <a:lstStyle/>
          <a:p>
            <a:pPr marL="0" indent="0" algn="r">
              <a:buNone/>
            </a:pPr>
            <a:r>
              <a:rPr lang="en-US" sz="1500" b="1">
                <a:solidFill>
                  <a:srgbClr val="FFFFFF"/>
                </a:solidFill>
                <a:latin typeface="Aptos" pitchFamily="34" charset="0"/>
                <a:ea typeface="Aptos" pitchFamily="34" charset="-122"/>
                <a:cs typeface="Aptos" pitchFamily="34" charset="-120"/>
              </a:rPr>
              <a:t>3</a:t>
            </a:r>
            <a:endParaRPr lang="en-US" sz="1500"/>
          </a:p>
        </p:txBody>
      </p:sp>
      <p:sp>
        <p:nvSpPr>
          <p:cNvPr id="4" name="Text 2"/>
          <p:cNvSpPr/>
          <p:nvPr/>
        </p:nvSpPr>
        <p:spPr>
          <a:xfrm>
            <a:off x="530352" y="768096"/>
            <a:ext cx="10789920" cy="310896"/>
          </a:xfrm>
          <a:prstGeom prst="rect">
            <a:avLst/>
          </a:prstGeom>
          <a:noFill/>
          <a:ln/>
        </p:spPr>
        <p:txBody>
          <a:bodyPr wrap="square" lIns="0" tIns="0" rIns="0" bIns="0" rtlCol="0" anchor="ctr">
            <a:normAutofit/>
          </a:bodyPr>
          <a:lstStyle/>
          <a:p>
            <a:pPr marL="0" indent="0" algn="l">
              <a:buNone/>
            </a:pPr>
            <a:r>
              <a:rPr lang="en-US" sz="1100">
                <a:solidFill>
                  <a:srgbClr val="657178"/>
                </a:solidFill>
                <a:latin typeface="Aptos" pitchFamily="34" charset="0"/>
                <a:ea typeface="Aptos" pitchFamily="34" charset="-122"/>
                <a:cs typeface="Aptos" pitchFamily="34" charset="-120"/>
              </a:rPr>
              <a:t>Contrasting theories makes the empowerment argument more critical.</a:t>
            </a:r>
            <a:endParaRPr lang="en-US" sz="1100"/>
          </a:p>
        </p:txBody>
      </p:sp>
      <p:sp>
        <p:nvSpPr>
          <p:cNvPr id="5" name="Shape 3"/>
          <p:cNvSpPr/>
          <p:nvPr/>
        </p:nvSpPr>
        <p:spPr>
          <a:xfrm>
            <a:off x="548640" y="1298448"/>
            <a:ext cx="3474720" cy="4251960"/>
          </a:xfrm>
          <a:prstGeom prst="roundRect">
            <a:avLst>
              <a:gd name="adj" fmla="val 2105"/>
            </a:avLst>
          </a:prstGeom>
          <a:solidFill>
            <a:srgbClr val="FFFFFF"/>
          </a:solidFill>
          <a:ln w="12700">
            <a:solidFill>
              <a:srgbClr val="D9E2DE"/>
            </a:solidFill>
            <a:prstDash val="solid"/>
          </a:ln>
        </p:spPr>
        <p:txBody>
          <a:bodyPr/>
          <a:lstStyle/>
          <a:p>
            <a:endParaRPr lang="en-US"/>
          </a:p>
        </p:txBody>
      </p:sp>
      <p:sp>
        <p:nvSpPr>
          <p:cNvPr id="6" name="Shape 4"/>
          <p:cNvSpPr/>
          <p:nvPr/>
        </p:nvSpPr>
        <p:spPr>
          <a:xfrm>
            <a:off x="548640" y="1298448"/>
            <a:ext cx="73152" cy="4251960"/>
          </a:xfrm>
          <a:prstGeom prst="rect">
            <a:avLst/>
          </a:prstGeom>
          <a:solidFill>
            <a:srgbClr val="8F5A5A"/>
          </a:solidFill>
          <a:ln w="12700">
            <a:solidFill>
              <a:srgbClr val="8F5A5A"/>
            </a:solidFill>
            <a:prstDash val="solid"/>
          </a:ln>
        </p:spPr>
        <p:txBody>
          <a:bodyPr/>
          <a:lstStyle/>
          <a:p>
            <a:endParaRPr lang="en-US"/>
          </a:p>
        </p:txBody>
      </p:sp>
      <p:sp>
        <p:nvSpPr>
          <p:cNvPr id="7" name="Text 5"/>
          <p:cNvSpPr/>
          <p:nvPr/>
        </p:nvSpPr>
        <p:spPr>
          <a:xfrm>
            <a:off x="713232" y="1426464"/>
            <a:ext cx="321868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Disengagement Theory</a:t>
            </a:r>
            <a:endParaRPr lang="en-US" sz="1700"/>
          </a:p>
        </p:txBody>
      </p:sp>
      <p:sp>
        <p:nvSpPr>
          <p:cNvPr id="8" name="Text 6"/>
          <p:cNvSpPr/>
          <p:nvPr/>
        </p:nvSpPr>
        <p:spPr>
          <a:xfrm>
            <a:off x="713232" y="1801368"/>
            <a:ext cx="3182112" cy="3657600"/>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Cumming &amp; Henry (1961)</a:t>
            </a:r>
            <a:endParaRPr lang="en-US" sz="1400"/>
          </a:p>
          <a:p>
            <a:pPr marL="0" indent="0" algn="l">
              <a:buNone/>
            </a:pPr>
            <a:endParaRPr lang="en-US" sz="1400"/>
          </a:p>
          <a:p>
            <a:pPr marL="0" indent="0" algn="l">
              <a:buNone/>
            </a:pPr>
            <a:r>
              <a:rPr lang="en-US" sz="1400">
                <a:solidFill>
                  <a:srgbClr val="2C3134"/>
                </a:solidFill>
                <a:latin typeface="Aptos" pitchFamily="34" charset="0"/>
                <a:ea typeface="Aptos" pitchFamily="34" charset="-122"/>
                <a:cs typeface="Aptos" pitchFamily="34" charset="-120"/>
              </a:rPr>
              <a:t>• Aging framed through mutual withdrawal</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Functionalist and deterministic</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Useful historically, but raises concerns for contemporary person-centred care</a:t>
            </a:r>
            <a:endParaRPr lang="en-US" sz="1400"/>
          </a:p>
        </p:txBody>
      </p:sp>
      <p:sp>
        <p:nvSpPr>
          <p:cNvPr id="9" name="Shape 7"/>
          <p:cNvSpPr/>
          <p:nvPr/>
        </p:nvSpPr>
        <p:spPr>
          <a:xfrm>
            <a:off x="4352544" y="1298448"/>
            <a:ext cx="3474720" cy="4251960"/>
          </a:xfrm>
          <a:prstGeom prst="roundRect">
            <a:avLst>
              <a:gd name="adj" fmla="val 2105"/>
            </a:avLst>
          </a:prstGeom>
          <a:solidFill>
            <a:srgbClr val="FFFFFF"/>
          </a:solidFill>
          <a:ln w="12700">
            <a:solidFill>
              <a:srgbClr val="D9E2DE"/>
            </a:solidFill>
            <a:prstDash val="solid"/>
          </a:ln>
        </p:spPr>
        <p:txBody>
          <a:bodyPr/>
          <a:lstStyle/>
          <a:p>
            <a:endParaRPr lang="en-US"/>
          </a:p>
        </p:txBody>
      </p:sp>
      <p:sp>
        <p:nvSpPr>
          <p:cNvPr id="10" name="Shape 8"/>
          <p:cNvSpPr/>
          <p:nvPr/>
        </p:nvSpPr>
        <p:spPr>
          <a:xfrm>
            <a:off x="4352544" y="1298448"/>
            <a:ext cx="73152" cy="4251960"/>
          </a:xfrm>
          <a:prstGeom prst="rect">
            <a:avLst/>
          </a:prstGeom>
          <a:solidFill>
            <a:srgbClr val="768F4B"/>
          </a:solidFill>
          <a:ln w="12700">
            <a:solidFill>
              <a:srgbClr val="768F4B"/>
            </a:solidFill>
            <a:prstDash val="solid"/>
          </a:ln>
        </p:spPr>
        <p:txBody>
          <a:bodyPr/>
          <a:lstStyle/>
          <a:p>
            <a:endParaRPr lang="en-US"/>
          </a:p>
        </p:txBody>
      </p:sp>
      <p:sp>
        <p:nvSpPr>
          <p:cNvPr id="11" name="Text 9"/>
          <p:cNvSpPr/>
          <p:nvPr/>
        </p:nvSpPr>
        <p:spPr>
          <a:xfrm>
            <a:off x="4517136" y="1426464"/>
            <a:ext cx="321868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Activity Theory</a:t>
            </a:r>
            <a:endParaRPr lang="en-US" sz="1700"/>
          </a:p>
        </p:txBody>
      </p:sp>
      <p:sp>
        <p:nvSpPr>
          <p:cNvPr id="12" name="Text 10"/>
          <p:cNvSpPr/>
          <p:nvPr/>
        </p:nvSpPr>
        <p:spPr>
          <a:xfrm>
            <a:off x="4517136" y="1801368"/>
            <a:ext cx="3182112" cy="3657600"/>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Havighurst (1961)</a:t>
            </a:r>
            <a:endParaRPr lang="en-US" sz="1400"/>
          </a:p>
          <a:p>
            <a:pPr marL="0" indent="0" algn="l">
              <a:buNone/>
            </a:pPr>
            <a:endParaRPr lang="en-US" sz="1400"/>
          </a:p>
          <a:p>
            <a:pPr marL="0" indent="0" algn="l">
              <a:buNone/>
            </a:pPr>
            <a:r>
              <a:rPr lang="en-US" sz="1400">
                <a:solidFill>
                  <a:srgbClr val="2C3134"/>
                </a:solidFill>
                <a:latin typeface="Aptos" pitchFamily="34" charset="0"/>
                <a:ea typeface="Aptos" pitchFamily="34" charset="-122"/>
                <a:cs typeface="Aptos" pitchFamily="34" charset="-120"/>
              </a:rPr>
              <a:t>• Life satisfaction linked to continued engagement</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Emphasises social and physical activity</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Supports meaningful occupation and participation</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Limitation: not everyone can or wants to remain highly active</a:t>
            </a:r>
            <a:endParaRPr lang="en-US" sz="1400"/>
          </a:p>
        </p:txBody>
      </p:sp>
      <p:sp>
        <p:nvSpPr>
          <p:cNvPr id="13" name="Shape 11"/>
          <p:cNvSpPr/>
          <p:nvPr/>
        </p:nvSpPr>
        <p:spPr>
          <a:xfrm>
            <a:off x="8156448" y="1298448"/>
            <a:ext cx="3474720" cy="4251960"/>
          </a:xfrm>
          <a:prstGeom prst="roundRect">
            <a:avLst>
              <a:gd name="adj" fmla="val 2105"/>
            </a:avLst>
          </a:prstGeom>
          <a:solidFill>
            <a:srgbClr val="FFFFFF"/>
          </a:solidFill>
          <a:ln w="12700">
            <a:solidFill>
              <a:srgbClr val="D9E2DE"/>
            </a:solidFill>
            <a:prstDash val="solid"/>
          </a:ln>
        </p:spPr>
        <p:txBody>
          <a:bodyPr/>
          <a:lstStyle/>
          <a:p>
            <a:endParaRPr lang="en-US"/>
          </a:p>
        </p:txBody>
      </p:sp>
      <p:sp>
        <p:nvSpPr>
          <p:cNvPr id="14" name="Shape 12"/>
          <p:cNvSpPr/>
          <p:nvPr/>
        </p:nvSpPr>
        <p:spPr>
          <a:xfrm>
            <a:off x="8156448" y="1298448"/>
            <a:ext cx="73152" cy="4251960"/>
          </a:xfrm>
          <a:prstGeom prst="rect">
            <a:avLst/>
          </a:prstGeom>
          <a:solidFill>
            <a:srgbClr val="327576"/>
          </a:solidFill>
          <a:ln w="12700">
            <a:solidFill>
              <a:srgbClr val="327576"/>
            </a:solidFill>
            <a:prstDash val="solid"/>
          </a:ln>
        </p:spPr>
        <p:txBody>
          <a:bodyPr/>
          <a:lstStyle/>
          <a:p>
            <a:endParaRPr lang="en-US"/>
          </a:p>
        </p:txBody>
      </p:sp>
      <p:sp>
        <p:nvSpPr>
          <p:cNvPr id="15" name="Text 13"/>
          <p:cNvSpPr/>
          <p:nvPr/>
        </p:nvSpPr>
        <p:spPr>
          <a:xfrm>
            <a:off x="8321040" y="1426464"/>
            <a:ext cx="321868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Empowerment Paradigm</a:t>
            </a:r>
            <a:endParaRPr lang="en-US" sz="1700"/>
          </a:p>
        </p:txBody>
      </p:sp>
      <p:sp>
        <p:nvSpPr>
          <p:cNvPr id="16" name="Text 14"/>
          <p:cNvSpPr/>
          <p:nvPr/>
        </p:nvSpPr>
        <p:spPr>
          <a:xfrm>
            <a:off x="8321040" y="1801368"/>
            <a:ext cx="3182112" cy="3657600"/>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Rappaport (1987); WHO (2015)</a:t>
            </a:r>
            <a:endParaRPr lang="en-US" sz="1400"/>
          </a:p>
          <a:p>
            <a:pPr marL="0" indent="0" algn="l">
              <a:buNone/>
            </a:pPr>
            <a:endParaRPr lang="en-US" sz="1400"/>
          </a:p>
          <a:p>
            <a:pPr marL="0" indent="0" algn="l">
              <a:buNone/>
            </a:pPr>
            <a:r>
              <a:rPr lang="en-US" sz="1400">
                <a:solidFill>
                  <a:srgbClr val="2C3134"/>
                </a:solidFill>
                <a:latin typeface="Aptos" pitchFamily="34" charset="0"/>
                <a:ea typeface="Aptos" pitchFamily="34" charset="-122"/>
                <a:cs typeface="Aptos" pitchFamily="34" charset="-120"/>
              </a:rPr>
              <a:t>• Control, agency and participation</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Shifts power toward the service user</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Supports shared decision-making and co-produced care planning</a:t>
            </a:r>
            <a:endParaRPr lang="en-US" sz="1400"/>
          </a:p>
        </p:txBody>
      </p:sp>
      <p:sp>
        <p:nvSpPr>
          <p:cNvPr id="17" name="Shape 15"/>
          <p:cNvSpPr/>
          <p:nvPr/>
        </p:nvSpPr>
        <p:spPr>
          <a:xfrm>
            <a:off x="502920" y="6039198"/>
            <a:ext cx="11155680" cy="329184"/>
          </a:xfrm>
          <a:prstGeom prst="roundRect">
            <a:avLst>
              <a:gd name="adj" fmla="val 22222"/>
            </a:avLst>
          </a:prstGeom>
          <a:solidFill>
            <a:srgbClr val="FCF8ED"/>
          </a:solidFill>
          <a:ln w="10160">
            <a:solidFill>
              <a:srgbClr val="E9DCAF"/>
            </a:solidFill>
            <a:prstDash val="solid"/>
          </a:ln>
        </p:spPr>
        <p:txBody>
          <a:bodyPr/>
          <a:lstStyle/>
          <a:p>
            <a:endParaRPr lang="en-US"/>
          </a:p>
        </p:txBody>
      </p:sp>
      <p:sp>
        <p:nvSpPr>
          <p:cNvPr id="18" name="Text 16"/>
          <p:cNvSpPr/>
          <p:nvPr/>
        </p:nvSpPr>
        <p:spPr>
          <a:xfrm>
            <a:off x="640080" y="6053328"/>
            <a:ext cx="10881360" cy="164592"/>
          </a:xfrm>
          <a:prstGeom prst="rect">
            <a:avLst/>
          </a:prstGeom>
          <a:noFill/>
          <a:ln/>
        </p:spPr>
        <p:txBody>
          <a:bodyPr wrap="square" lIns="0" tIns="0" rIns="0" bIns="0" rtlCol="0" anchor="ctr">
            <a:normAutofit/>
          </a:bodyPr>
          <a:lstStyle/>
          <a:p>
            <a:pPr marL="0" indent="0" algn="ctr">
              <a:buNone/>
            </a:pPr>
            <a:r>
              <a:rPr lang="en-US" sz="950">
                <a:solidFill>
                  <a:srgbClr val="2C3134"/>
                </a:solidFill>
                <a:latin typeface="Aptos" pitchFamily="34" charset="0"/>
                <a:ea typeface="Aptos" pitchFamily="34" charset="-122"/>
                <a:cs typeface="Aptos" pitchFamily="34" charset="-120"/>
              </a:rPr>
              <a:t>Application to practice: theory should inform how care plans preserve choice, roles, identity, participation and self-determination.</a:t>
            </a:r>
            <a:endParaRPr lang="en-US" sz="950"/>
          </a:p>
        </p:txBody>
      </p:sp>
      <p:sp>
        <p:nvSpPr>
          <p:cNvPr id="19" name="Text 17"/>
          <p:cNvSpPr/>
          <p:nvPr/>
        </p:nvSpPr>
        <p:spPr>
          <a:xfrm>
            <a:off x="502920" y="6245352"/>
            <a:ext cx="11064240" cy="146304"/>
          </a:xfrm>
          <a:prstGeom prst="rect">
            <a:avLst/>
          </a:prstGeom>
          <a:noFill/>
          <a:ln/>
        </p:spPr>
        <p:txBody>
          <a:bodyPr wrap="square" lIns="0" tIns="0" rIns="0" bIns="0" rtlCol="0" anchor="ctr">
            <a:normAutofit/>
          </a:bodyPr>
          <a:lstStyle/>
          <a:p>
            <a:pPr marL="0" indent="0" algn="r">
              <a:buNone/>
            </a:pPr>
            <a:r>
              <a:rPr lang="en-US" sz="750">
                <a:solidFill>
                  <a:srgbClr val="657178"/>
                </a:solidFill>
                <a:latin typeface="Aptos" pitchFamily="34" charset="0"/>
                <a:ea typeface="Aptos" pitchFamily="34" charset="-122"/>
                <a:cs typeface="Aptos" pitchFamily="34" charset="-120"/>
              </a:rPr>
              <a:t>Sources supplied: Cumming &amp; Henry (1961); Havighurst (1961); Rappaport (1987); WHO (2015).</a:t>
            </a:r>
            <a:endParaRPr lang="en-US" sz="75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57178"/>
                </a:solidFill>
                <a:latin typeface="Aptos"/>
                <a:ea typeface="Aptos"/>
                <a:cs typeface="Aptos"/>
              </a:defRPr>
            </a:lvl1pPr>
          </a:lstStyle>
          <a:p>
            <a:pPr algn="l"/>
            <a:fld id="{F7021451-1387-4CA6-816F-3879F97B5CBC}" type="slidenum">
              <a:rPr lang="en-US" b="0"/>
              <a:t>3</a:t>
            </a:fld>
            <a:endParaRPr lang="en-US"/>
          </a:p>
        </p:txBody>
      </p:sp>
      <p:pic>
        <p:nvPicPr>
          <p:cNvPr id="40" name="Video 39">
            <a:hlinkClick r:id="" action="ppaction://media"/>
            <a:extLst>
              <a:ext uri="{FF2B5EF4-FFF2-40B4-BE49-F238E27FC236}">
                <a16:creationId xmlns:a16="http://schemas.microsoft.com/office/drawing/2014/main" id="{FA027745-A28C-5EBB-BEFD-C500B98F198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2086"/>
    </mc:Choice>
    <mc:Fallback xmlns="">
      <p:transition spd="slow" advTm="520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0"/>
                </p:tgtEl>
              </p:cMediaNode>
            </p:video>
            <p:seq concurrent="1" nextAc="seek">
              <p:cTn id="8" restart="whenNotActive" fill="hold" evtFilter="cancelBubble" nodeType="interactiveSeq">
                <p:stCondLst>
                  <p:cond evt="onClick" delay="0">
                    <p:tgtEl>
                      <p:spTgt spid="4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0"/>
                                        </p:tgtEl>
                                      </p:cBhvr>
                                    </p:cmd>
                                  </p:childTnLst>
                                </p:cTn>
                              </p:par>
                            </p:childTnLst>
                          </p:cTn>
                        </p:par>
                      </p:childTnLst>
                    </p:cTn>
                  </p:par>
                </p:childTnLst>
              </p:cTn>
              <p:nextCondLst>
                <p:cond evt="onClick" delay="0">
                  <p:tgtEl>
                    <p:spTgt spid="40"/>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502920" y="100584"/>
            <a:ext cx="9966960" cy="365760"/>
          </a:xfrm>
          <a:prstGeom prst="rect">
            <a:avLst/>
          </a:prstGeom>
          <a:noFill/>
          <a:ln/>
        </p:spPr>
        <p:txBody>
          <a:bodyPr wrap="square" lIns="0" tIns="0" rIns="0" bIns="0" rtlCol="0" anchor="ctr">
            <a:normAutofit lnSpcReduction="10000"/>
          </a:bodyPr>
          <a:lstStyle/>
          <a:p>
            <a:pPr marL="0" indent="0" algn="l">
              <a:buNone/>
            </a:pPr>
            <a:r>
              <a:rPr lang="en-US" sz="2500" b="1">
                <a:solidFill>
                  <a:srgbClr val="FFFFFF"/>
                </a:solidFill>
                <a:latin typeface="Aptos" pitchFamily="34" charset="0"/>
                <a:ea typeface="Aptos" pitchFamily="34" charset="-122"/>
                <a:cs typeface="Aptos" pitchFamily="34" charset="-120"/>
              </a:rPr>
              <a:t>3. Critical Evaluation of Care and Support Needs</a:t>
            </a:r>
            <a:endParaRPr lang="en-US" sz="2500"/>
          </a:p>
        </p:txBody>
      </p:sp>
      <p:sp>
        <p:nvSpPr>
          <p:cNvPr id="3" name="Text 1"/>
          <p:cNvSpPr/>
          <p:nvPr/>
        </p:nvSpPr>
        <p:spPr>
          <a:xfrm>
            <a:off x="11201400" y="118872"/>
            <a:ext cx="502920" cy="256032"/>
          </a:xfrm>
          <a:prstGeom prst="rect">
            <a:avLst/>
          </a:prstGeom>
          <a:noFill/>
          <a:ln/>
        </p:spPr>
        <p:txBody>
          <a:bodyPr wrap="square" lIns="0" tIns="0" rIns="0" bIns="0" rtlCol="0" anchor="ctr">
            <a:normAutofit/>
          </a:bodyPr>
          <a:lstStyle/>
          <a:p>
            <a:pPr marL="0" indent="0" algn="r">
              <a:buNone/>
            </a:pPr>
            <a:r>
              <a:rPr lang="en-US" sz="1500" b="1">
                <a:solidFill>
                  <a:srgbClr val="FFFFFF"/>
                </a:solidFill>
                <a:latin typeface="Aptos" pitchFamily="34" charset="0"/>
                <a:ea typeface="Aptos" pitchFamily="34" charset="-122"/>
                <a:cs typeface="Aptos" pitchFamily="34" charset="-120"/>
              </a:rPr>
              <a:t>4</a:t>
            </a:r>
            <a:endParaRPr lang="en-US" sz="1500"/>
          </a:p>
        </p:txBody>
      </p:sp>
      <p:sp>
        <p:nvSpPr>
          <p:cNvPr id="4" name="Text 2"/>
          <p:cNvSpPr/>
          <p:nvPr/>
        </p:nvSpPr>
        <p:spPr>
          <a:xfrm>
            <a:off x="530352" y="768096"/>
            <a:ext cx="10789920" cy="310896"/>
          </a:xfrm>
          <a:prstGeom prst="rect">
            <a:avLst/>
          </a:prstGeom>
          <a:noFill/>
          <a:ln/>
        </p:spPr>
        <p:txBody>
          <a:bodyPr wrap="square" lIns="0" tIns="0" rIns="0" bIns="0" rtlCol="0" anchor="ctr">
            <a:normAutofit/>
          </a:bodyPr>
          <a:lstStyle/>
          <a:p>
            <a:pPr marL="0" indent="0" algn="l">
              <a:buNone/>
            </a:pPr>
            <a:r>
              <a:rPr lang="en-US" sz="1100">
                <a:solidFill>
                  <a:srgbClr val="657178"/>
                </a:solidFill>
                <a:latin typeface="Aptos" pitchFamily="34" charset="0"/>
                <a:ea typeface="Aptos" pitchFamily="34" charset="-122"/>
                <a:cs typeface="Aptos" pitchFamily="34" charset="-120"/>
              </a:rPr>
              <a:t>Functional ability is the bridge between health, independence and meaningful life.</a:t>
            </a:r>
            <a:endParaRPr lang="en-US" sz="1100"/>
          </a:p>
        </p:txBody>
      </p:sp>
      <p:sp>
        <p:nvSpPr>
          <p:cNvPr id="5" name="Shape 3"/>
          <p:cNvSpPr/>
          <p:nvPr/>
        </p:nvSpPr>
        <p:spPr>
          <a:xfrm>
            <a:off x="566928" y="1188720"/>
            <a:ext cx="3502152" cy="4160520"/>
          </a:xfrm>
          <a:prstGeom prst="roundRect">
            <a:avLst>
              <a:gd name="adj" fmla="val 2089"/>
            </a:avLst>
          </a:prstGeom>
          <a:solidFill>
            <a:srgbClr val="FFFFFF"/>
          </a:solidFill>
          <a:ln w="12700">
            <a:solidFill>
              <a:srgbClr val="D9E2DE"/>
            </a:solidFill>
            <a:prstDash val="solid"/>
          </a:ln>
        </p:spPr>
        <p:txBody>
          <a:bodyPr/>
          <a:lstStyle/>
          <a:p>
            <a:endParaRPr lang="en-US"/>
          </a:p>
        </p:txBody>
      </p:sp>
      <p:sp>
        <p:nvSpPr>
          <p:cNvPr id="6" name="Shape 4"/>
          <p:cNvSpPr/>
          <p:nvPr/>
        </p:nvSpPr>
        <p:spPr>
          <a:xfrm>
            <a:off x="566928" y="1188720"/>
            <a:ext cx="73152" cy="4160520"/>
          </a:xfrm>
          <a:prstGeom prst="rect">
            <a:avLst/>
          </a:prstGeom>
          <a:solidFill>
            <a:srgbClr val="327576"/>
          </a:solidFill>
          <a:ln w="12700">
            <a:solidFill>
              <a:srgbClr val="327576"/>
            </a:solidFill>
            <a:prstDash val="solid"/>
          </a:ln>
        </p:spPr>
        <p:txBody>
          <a:bodyPr/>
          <a:lstStyle/>
          <a:p>
            <a:endParaRPr lang="en-US"/>
          </a:p>
        </p:txBody>
      </p:sp>
      <p:sp>
        <p:nvSpPr>
          <p:cNvPr id="7" name="Text 5"/>
          <p:cNvSpPr/>
          <p:nvPr/>
        </p:nvSpPr>
        <p:spPr>
          <a:xfrm>
            <a:off x="731520" y="1316736"/>
            <a:ext cx="3246120"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Activities of Daily Living (ADLs)</a:t>
            </a:r>
            <a:endParaRPr lang="en-US" sz="1700"/>
          </a:p>
        </p:txBody>
      </p:sp>
      <p:sp>
        <p:nvSpPr>
          <p:cNvPr id="8" name="Text 6"/>
          <p:cNvSpPr/>
          <p:nvPr/>
        </p:nvSpPr>
        <p:spPr>
          <a:xfrm>
            <a:off x="731520" y="1691640"/>
            <a:ext cx="3209544" cy="3566160"/>
          </a:xfrm>
          <a:prstGeom prst="rect">
            <a:avLst/>
          </a:prstGeom>
          <a:noFill/>
          <a:ln/>
        </p:spPr>
        <p:txBody>
          <a:bodyPr wrap="square" lIns="0" tIns="0" rIns="0" bIns="0" rtlCol="0" anchor="t">
            <a:normAutofit/>
          </a:bodyPr>
          <a:lstStyle/>
          <a:p>
            <a:pPr marL="0" indent="0" algn="l">
              <a:buNone/>
            </a:pPr>
            <a:r>
              <a:rPr lang="en-US" sz="1500">
                <a:solidFill>
                  <a:srgbClr val="2C3134"/>
                </a:solidFill>
                <a:latin typeface="Aptos" pitchFamily="34" charset="0"/>
                <a:ea typeface="Aptos" pitchFamily="34" charset="-122"/>
                <a:cs typeface="Aptos" pitchFamily="34" charset="-120"/>
              </a:rPr>
              <a:t>Bathing</a:t>
            </a:r>
            <a:endParaRPr lang="en-US" sz="1500"/>
          </a:p>
          <a:p>
            <a:pPr marL="0" indent="0" algn="l">
              <a:buNone/>
            </a:pPr>
            <a:r>
              <a:rPr lang="en-US" sz="1500">
                <a:solidFill>
                  <a:srgbClr val="2C3134"/>
                </a:solidFill>
                <a:latin typeface="Aptos" pitchFamily="34" charset="0"/>
                <a:ea typeface="Aptos" pitchFamily="34" charset="-122"/>
                <a:cs typeface="Aptos" pitchFamily="34" charset="-120"/>
              </a:rPr>
              <a:t>Dressing</a:t>
            </a:r>
            <a:endParaRPr lang="en-US" sz="1500"/>
          </a:p>
          <a:p>
            <a:pPr marL="0" indent="0" algn="l">
              <a:buNone/>
            </a:pPr>
            <a:r>
              <a:rPr lang="en-US" sz="1500">
                <a:solidFill>
                  <a:srgbClr val="2C3134"/>
                </a:solidFill>
                <a:latin typeface="Aptos" pitchFamily="34" charset="0"/>
                <a:ea typeface="Aptos" pitchFamily="34" charset="-122"/>
                <a:cs typeface="Aptos" pitchFamily="34" charset="-120"/>
              </a:rPr>
              <a:t>Mobility</a:t>
            </a:r>
            <a:endParaRPr lang="en-US" sz="1500"/>
          </a:p>
          <a:p>
            <a:pPr marL="0" indent="0" algn="l">
              <a:buNone/>
            </a:pPr>
            <a:r>
              <a:rPr lang="en-US" sz="1500">
                <a:solidFill>
                  <a:srgbClr val="2C3134"/>
                </a:solidFill>
                <a:latin typeface="Aptos" pitchFamily="34" charset="0"/>
                <a:ea typeface="Aptos" pitchFamily="34" charset="-122"/>
                <a:cs typeface="Aptos" pitchFamily="34" charset="-120"/>
              </a:rPr>
              <a:t>Continence</a:t>
            </a:r>
            <a:endParaRPr lang="en-US" sz="1500"/>
          </a:p>
          <a:p>
            <a:pPr marL="0" indent="0" algn="l">
              <a:buNone/>
            </a:pPr>
            <a:r>
              <a:rPr lang="en-US" sz="1500">
                <a:solidFill>
                  <a:srgbClr val="2C3134"/>
                </a:solidFill>
                <a:latin typeface="Aptos" pitchFamily="34" charset="0"/>
                <a:ea typeface="Aptos" pitchFamily="34" charset="-122"/>
                <a:cs typeface="Aptos" pitchFamily="34" charset="-120"/>
              </a:rPr>
              <a:t>Eating</a:t>
            </a:r>
            <a:endParaRPr lang="en-US" sz="1500"/>
          </a:p>
          <a:p>
            <a:pPr marL="0" indent="0" algn="l">
              <a:buNone/>
            </a:pPr>
            <a:endParaRPr lang="en-US" sz="1500"/>
          </a:p>
          <a:p>
            <a:pPr marL="0" indent="0" algn="l">
              <a:buNone/>
            </a:pPr>
            <a:r>
              <a:rPr lang="en-US" sz="1500">
                <a:solidFill>
                  <a:srgbClr val="2C3134"/>
                </a:solidFill>
                <a:latin typeface="Aptos" pitchFamily="34" charset="0"/>
                <a:ea typeface="Aptos" pitchFamily="34" charset="-122"/>
                <a:cs typeface="Aptos" pitchFamily="34" charset="-120"/>
              </a:rPr>
              <a:t>Functional ability should be maintained rather than assuming decline is inevitable.</a:t>
            </a:r>
            <a:endParaRPr lang="en-US" sz="1500"/>
          </a:p>
        </p:txBody>
      </p:sp>
      <p:sp>
        <p:nvSpPr>
          <p:cNvPr id="9" name="Shape 7"/>
          <p:cNvSpPr/>
          <p:nvPr/>
        </p:nvSpPr>
        <p:spPr>
          <a:xfrm>
            <a:off x="4343400" y="1188720"/>
            <a:ext cx="3502152" cy="4160520"/>
          </a:xfrm>
          <a:prstGeom prst="roundRect">
            <a:avLst>
              <a:gd name="adj" fmla="val 2089"/>
            </a:avLst>
          </a:prstGeom>
          <a:solidFill>
            <a:srgbClr val="FFFFFF"/>
          </a:solidFill>
          <a:ln w="12700">
            <a:solidFill>
              <a:srgbClr val="D9E2DE"/>
            </a:solidFill>
            <a:prstDash val="solid"/>
          </a:ln>
        </p:spPr>
        <p:txBody>
          <a:bodyPr/>
          <a:lstStyle/>
          <a:p>
            <a:endParaRPr lang="en-US"/>
          </a:p>
        </p:txBody>
      </p:sp>
      <p:sp>
        <p:nvSpPr>
          <p:cNvPr id="10" name="Shape 8"/>
          <p:cNvSpPr/>
          <p:nvPr/>
        </p:nvSpPr>
        <p:spPr>
          <a:xfrm>
            <a:off x="4343400" y="1188720"/>
            <a:ext cx="73152" cy="4160520"/>
          </a:xfrm>
          <a:prstGeom prst="rect">
            <a:avLst/>
          </a:prstGeom>
          <a:solidFill>
            <a:srgbClr val="768F4B"/>
          </a:solidFill>
          <a:ln w="12700">
            <a:solidFill>
              <a:srgbClr val="768F4B"/>
            </a:solidFill>
            <a:prstDash val="solid"/>
          </a:ln>
        </p:spPr>
        <p:txBody>
          <a:bodyPr/>
          <a:lstStyle/>
          <a:p>
            <a:endParaRPr lang="en-US"/>
          </a:p>
        </p:txBody>
      </p:sp>
      <p:sp>
        <p:nvSpPr>
          <p:cNvPr id="11" name="Text 9"/>
          <p:cNvSpPr/>
          <p:nvPr/>
        </p:nvSpPr>
        <p:spPr>
          <a:xfrm>
            <a:off x="4507992" y="1316736"/>
            <a:ext cx="3246120"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Instrumental ADLs (IADLs)</a:t>
            </a:r>
            <a:endParaRPr lang="en-US" sz="1700"/>
          </a:p>
        </p:txBody>
      </p:sp>
      <p:sp>
        <p:nvSpPr>
          <p:cNvPr id="12" name="Text 10"/>
          <p:cNvSpPr/>
          <p:nvPr/>
        </p:nvSpPr>
        <p:spPr>
          <a:xfrm>
            <a:off x="4507992" y="1691640"/>
            <a:ext cx="3209544" cy="3566160"/>
          </a:xfrm>
          <a:prstGeom prst="rect">
            <a:avLst/>
          </a:prstGeom>
          <a:noFill/>
          <a:ln/>
        </p:spPr>
        <p:txBody>
          <a:bodyPr wrap="square" lIns="0" tIns="0" rIns="0" bIns="0" rtlCol="0" anchor="t">
            <a:normAutofit/>
          </a:bodyPr>
          <a:lstStyle/>
          <a:p>
            <a:pPr marL="0" indent="0" algn="l">
              <a:buNone/>
            </a:pPr>
            <a:r>
              <a:rPr lang="en-US" sz="1500">
                <a:solidFill>
                  <a:srgbClr val="2C3134"/>
                </a:solidFill>
                <a:latin typeface="Aptos" pitchFamily="34" charset="0"/>
                <a:ea typeface="Aptos" pitchFamily="34" charset="-122"/>
                <a:cs typeface="Aptos" pitchFamily="34" charset="-120"/>
              </a:rPr>
              <a:t>Medication management</a:t>
            </a:r>
            <a:endParaRPr lang="en-US" sz="1500"/>
          </a:p>
          <a:p>
            <a:pPr marL="0" indent="0" algn="l">
              <a:buNone/>
            </a:pPr>
            <a:r>
              <a:rPr lang="en-US" sz="1500">
                <a:solidFill>
                  <a:srgbClr val="2C3134"/>
                </a:solidFill>
                <a:latin typeface="Aptos" pitchFamily="34" charset="0"/>
                <a:ea typeface="Aptos" pitchFamily="34" charset="-122"/>
                <a:cs typeface="Aptos" pitchFamily="34" charset="-120"/>
              </a:rPr>
              <a:t>Shopping</a:t>
            </a:r>
            <a:endParaRPr lang="en-US" sz="1500"/>
          </a:p>
          <a:p>
            <a:pPr marL="0" indent="0" algn="l">
              <a:buNone/>
            </a:pPr>
            <a:r>
              <a:rPr lang="en-US" sz="1500">
                <a:solidFill>
                  <a:srgbClr val="2C3134"/>
                </a:solidFill>
                <a:latin typeface="Aptos" pitchFamily="34" charset="0"/>
                <a:ea typeface="Aptos" pitchFamily="34" charset="-122"/>
                <a:cs typeface="Aptos" pitchFamily="34" charset="-120"/>
              </a:rPr>
              <a:t>Food preparation</a:t>
            </a:r>
            <a:endParaRPr lang="en-US" sz="1500"/>
          </a:p>
          <a:p>
            <a:pPr marL="0" indent="0" algn="l">
              <a:buNone/>
            </a:pPr>
            <a:r>
              <a:rPr lang="en-US" sz="1500">
                <a:solidFill>
                  <a:srgbClr val="2C3134"/>
                </a:solidFill>
                <a:latin typeface="Aptos" pitchFamily="34" charset="0"/>
                <a:ea typeface="Aptos" pitchFamily="34" charset="-122"/>
                <a:cs typeface="Aptos" pitchFamily="34" charset="-120"/>
              </a:rPr>
              <a:t>Finances</a:t>
            </a:r>
            <a:endParaRPr lang="en-US" sz="1500"/>
          </a:p>
          <a:p>
            <a:pPr marL="0" indent="0" algn="l">
              <a:buNone/>
            </a:pPr>
            <a:r>
              <a:rPr lang="en-US" sz="1500">
                <a:solidFill>
                  <a:srgbClr val="2C3134"/>
                </a:solidFill>
                <a:latin typeface="Aptos" pitchFamily="34" charset="0"/>
                <a:ea typeface="Aptos" pitchFamily="34" charset="-122"/>
                <a:cs typeface="Aptos" pitchFamily="34" charset="-120"/>
              </a:rPr>
              <a:t>Household tasks</a:t>
            </a:r>
            <a:endParaRPr lang="en-US" sz="1500"/>
          </a:p>
          <a:p>
            <a:pPr marL="0" indent="0" algn="l">
              <a:buNone/>
            </a:pPr>
            <a:endParaRPr lang="en-US" sz="1500"/>
          </a:p>
          <a:p>
            <a:pPr marL="0" indent="0" algn="l">
              <a:buNone/>
            </a:pPr>
            <a:r>
              <a:rPr lang="en-US" sz="1500">
                <a:solidFill>
                  <a:srgbClr val="2C3134"/>
                </a:solidFill>
                <a:latin typeface="Aptos" pitchFamily="34" charset="0"/>
                <a:ea typeface="Aptos" pitchFamily="34" charset="-122"/>
                <a:cs typeface="Aptos" pitchFamily="34" charset="-120"/>
              </a:rPr>
              <a:t>These activities support community living and autonomy.</a:t>
            </a:r>
            <a:endParaRPr lang="en-US" sz="1500"/>
          </a:p>
        </p:txBody>
      </p:sp>
      <p:sp>
        <p:nvSpPr>
          <p:cNvPr id="13" name="Shape 11"/>
          <p:cNvSpPr/>
          <p:nvPr/>
        </p:nvSpPr>
        <p:spPr>
          <a:xfrm>
            <a:off x="8119872" y="1188720"/>
            <a:ext cx="3502152" cy="4160520"/>
          </a:xfrm>
          <a:prstGeom prst="roundRect">
            <a:avLst>
              <a:gd name="adj" fmla="val 2089"/>
            </a:avLst>
          </a:prstGeom>
          <a:solidFill>
            <a:srgbClr val="FFFFFF"/>
          </a:solidFill>
          <a:ln w="12700">
            <a:solidFill>
              <a:srgbClr val="D9E2DE"/>
            </a:solidFill>
            <a:prstDash val="solid"/>
          </a:ln>
        </p:spPr>
        <p:txBody>
          <a:bodyPr/>
          <a:lstStyle/>
          <a:p>
            <a:endParaRPr lang="en-US"/>
          </a:p>
        </p:txBody>
      </p:sp>
      <p:sp>
        <p:nvSpPr>
          <p:cNvPr id="14" name="Shape 12"/>
          <p:cNvSpPr/>
          <p:nvPr/>
        </p:nvSpPr>
        <p:spPr>
          <a:xfrm>
            <a:off x="8119872" y="1188720"/>
            <a:ext cx="73152" cy="4160520"/>
          </a:xfrm>
          <a:prstGeom prst="rect">
            <a:avLst/>
          </a:prstGeom>
          <a:solidFill>
            <a:srgbClr val="C59B44"/>
          </a:solidFill>
          <a:ln w="12700">
            <a:solidFill>
              <a:srgbClr val="C59B44"/>
            </a:solidFill>
            <a:prstDash val="solid"/>
          </a:ln>
        </p:spPr>
        <p:txBody>
          <a:bodyPr/>
          <a:lstStyle/>
          <a:p>
            <a:endParaRPr lang="en-US"/>
          </a:p>
        </p:txBody>
      </p:sp>
      <p:sp>
        <p:nvSpPr>
          <p:cNvPr id="15" name="Text 13"/>
          <p:cNvSpPr/>
          <p:nvPr/>
        </p:nvSpPr>
        <p:spPr>
          <a:xfrm>
            <a:off x="8284464" y="1316736"/>
            <a:ext cx="3246120" cy="301752"/>
          </a:xfrm>
          <a:prstGeom prst="rect">
            <a:avLst/>
          </a:prstGeom>
          <a:noFill/>
          <a:ln/>
        </p:spPr>
        <p:txBody>
          <a:bodyPr wrap="square" lIns="0" tIns="0" rIns="0" bIns="0" rtlCol="0" anchor="ctr">
            <a:normAutofit fontScale="70000" lnSpcReduction="20000"/>
          </a:bodyPr>
          <a:lstStyle/>
          <a:p>
            <a:pPr marL="0" indent="0" algn="l">
              <a:buNone/>
            </a:pPr>
            <a:r>
              <a:rPr lang="en-US" sz="1700" b="1">
                <a:solidFill>
                  <a:srgbClr val="1C3245"/>
                </a:solidFill>
                <a:latin typeface="Aptos" pitchFamily="34" charset="0"/>
                <a:ea typeface="Aptos" pitchFamily="34" charset="-122"/>
                <a:cs typeface="Aptos" pitchFamily="34" charset="-120"/>
              </a:rPr>
              <a:t>Multimorbidity &amp; the biopsychosocial model</a:t>
            </a:r>
            <a:endParaRPr lang="en-US" sz="1700"/>
          </a:p>
        </p:txBody>
      </p:sp>
      <p:sp>
        <p:nvSpPr>
          <p:cNvPr id="16" name="Text 14"/>
          <p:cNvSpPr/>
          <p:nvPr/>
        </p:nvSpPr>
        <p:spPr>
          <a:xfrm>
            <a:off x="8284464" y="1691640"/>
            <a:ext cx="3209544" cy="3566160"/>
          </a:xfrm>
          <a:prstGeom prst="rect">
            <a:avLst/>
          </a:prstGeom>
          <a:noFill/>
          <a:ln/>
        </p:spPr>
        <p:txBody>
          <a:bodyPr wrap="square" lIns="0" tIns="0" rIns="0" bIns="0" rtlCol="0" anchor="t">
            <a:normAutofit/>
          </a:bodyPr>
          <a:lstStyle/>
          <a:p>
            <a:pPr marL="0" indent="0" algn="l">
              <a:buNone/>
            </a:pPr>
            <a:r>
              <a:rPr lang="en-US" sz="1380">
                <a:solidFill>
                  <a:srgbClr val="2C3134"/>
                </a:solidFill>
                <a:latin typeface="Aptos" pitchFamily="34" charset="0"/>
                <a:ea typeface="Aptos" pitchFamily="34" charset="-122"/>
                <a:cs typeface="Aptos" pitchFamily="34" charset="-120"/>
              </a:rPr>
              <a:t>Barnett et al. (2012)</a:t>
            </a:r>
            <a:endParaRPr lang="en-US" sz="1380"/>
          </a:p>
          <a:p>
            <a:pPr marL="0" indent="0" algn="l">
              <a:buNone/>
            </a:pPr>
            <a:endParaRPr lang="en-US" sz="1380"/>
          </a:p>
          <a:p>
            <a:pPr marL="0" indent="0" algn="l">
              <a:buNone/>
            </a:pPr>
            <a:r>
              <a:rPr lang="en-US" sz="1380">
                <a:solidFill>
                  <a:srgbClr val="2C3134"/>
                </a:solidFill>
                <a:latin typeface="Aptos" pitchFamily="34" charset="0"/>
                <a:ea typeface="Aptos" pitchFamily="34" charset="-122"/>
                <a:cs typeface="Aptos" pitchFamily="34" charset="-120"/>
              </a:rPr>
              <a:t>Multiple conditions can interact with functional, psychological and social needs.</a:t>
            </a:r>
            <a:endParaRPr lang="en-US" sz="1380"/>
          </a:p>
          <a:p>
            <a:pPr marL="0" indent="0" algn="l">
              <a:buNone/>
            </a:pPr>
            <a:endParaRPr lang="en-US" sz="1380"/>
          </a:p>
          <a:p>
            <a:pPr marL="0" indent="0" algn="l">
              <a:buNone/>
            </a:pPr>
            <a:r>
              <a:rPr lang="en-US" sz="1380">
                <a:solidFill>
                  <a:srgbClr val="2C3134"/>
                </a:solidFill>
                <a:latin typeface="Aptos" pitchFamily="34" charset="0"/>
                <a:ea typeface="Aptos" pitchFamily="34" charset="-122"/>
                <a:cs typeface="Aptos" pitchFamily="34" charset="-120"/>
              </a:rPr>
              <a:t>Care therefore needs coordination rather than isolated condition-by-condition responses.</a:t>
            </a:r>
            <a:endParaRPr lang="en-US" sz="1380"/>
          </a:p>
        </p:txBody>
      </p:sp>
      <p:sp>
        <p:nvSpPr>
          <p:cNvPr id="17" name="Shape 15"/>
          <p:cNvSpPr/>
          <p:nvPr/>
        </p:nvSpPr>
        <p:spPr>
          <a:xfrm>
            <a:off x="502920" y="6047511"/>
            <a:ext cx="11155680" cy="329184"/>
          </a:xfrm>
          <a:prstGeom prst="roundRect">
            <a:avLst>
              <a:gd name="adj" fmla="val 22222"/>
            </a:avLst>
          </a:prstGeom>
          <a:solidFill>
            <a:srgbClr val="FCF8ED"/>
          </a:solidFill>
          <a:ln w="10160">
            <a:solidFill>
              <a:srgbClr val="E9DCAF"/>
            </a:solidFill>
            <a:prstDash val="solid"/>
          </a:ln>
        </p:spPr>
        <p:txBody>
          <a:bodyPr/>
          <a:lstStyle/>
          <a:p>
            <a:endParaRPr lang="en-US"/>
          </a:p>
        </p:txBody>
      </p:sp>
      <p:sp>
        <p:nvSpPr>
          <p:cNvPr id="18" name="Text 16"/>
          <p:cNvSpPr/>
          <p:nvPr/>
        </p:nvSpPr>
        <p:spPr>
          <a:xfrm>
            <a:off x="640080" y="6053328"/>
            <a:ext cx="10881360" cy="164592"/>
          </a:xfrm>
          <a:prstGeom prst="rect">
            <a:avLst/>
          </a:prstGeom>
          <a:noFill/>
          <a:ln/>
        </p:spPr>
        <p:txBody>
          <a:bodyPr wrap="square" lIns="0" tIns="0" rIns="0" bIns="0" rtlCol="0" anchor="ctr">
            <a:normAutofit/>
          </a:bodyPr>
          <a:lstStyle/>
          <a:p>
            <a:pPr marL="0" indent="0" algn="ctr">
              <a:buNone/>
            </a:pPr>
            <a:r>
              <a:rPr lang="en-US" sz="950">
                <a:solidFill>
                  <a:srgbClr val="2C3134"/>
                </a:solidFill>
                <a:latin typeface="Aptos" pitchFamily="34" charset="0"/>
                <a:ea typeface="Aptos" pitchFamily="34" charset="-122"/>
                <a:cs typeface="Aptos" pitchFamily="34" charset="-120"/>
              </a:rPr>
              <a:t>Core argument: care should preserve function, reduce avoidable dependency and address physical, psychological and social needs together.</a:t>
            </a:r>
            <a:endParaRPr lang="en-US" sz="950"/>
          </a:p>
        </p:txBody>
      </p:sp>
      <p:sp>
        <p:nvSpPr>
          <p:cNvPr id="19" name="Text 17"/>
          <p:cNvSpPr/>
          <p:nvPr/>
        </p:nvSpPr>
        <p:spPr>
          <a:xfrm>
            <a:off x="502920" y="6245352"/>
            <a:ext cx="11064240" cy="146304"/>
          </a:xfrm>
          <a:prstGeom prst="rect">
            <a:avLst/>
          </a:prstGeom>
          <a:noFill/>
          <a:ln/>
        </p:spPr>
        <p:txBody>
          <a:bodyPr wrap="square" lIns="0" tIns="0" rIns="0" bIns="0" rtlCol="0" anchor="ctr">
            <a:normAutofit/>
          </a:bodyPr>
          <a:lstStyle/>
          <a:p>
            <a:pPr marL="0" indent="0" algn="r">
              <a:buNone/>
            </a:pPr>
            <a:r>
              <a:rPr lang="en-US" sz="750">
                <a:solidFill>
                  <a:srgbClr val="657178"/>
                </a:solidFill>
                <a:latin typeface="Aptos" pitchFamily="34" charset="0"/>
                <a:ea typeface="Aptos" pitchFamily="34" charset="-122"/>
                <a:cs typeface="Aptos" pitchFamily="34" charset="-120"/>
              </a:rPr>
              <a:t>Sources supplied: Barnett et al. (2012); Lawton &amp; Brody (1969); WHO (2015).</a:t>
            </a:r>
            <a:endParaRPr lang="en-US" sz="75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57178"/>
                </a:solidFill>
                <a:latin typeface="Aptos"/>
                <a:ea typeface="Aptos"/>
                <a:cs typeface="Aptos"/>
              </a:defRPr>
            </a:lvl1pPr>
          </a:lstStyle>
          <a:p>
            <a:pPr algn="l"/>
            <a:fld id="{F7021451-1387-4CA6-816F-3879F97B5CBC}" type="slidenum">
              <a:rPr lang="en-US" b="0"/>
              <a:t>4</a:t>
            </a:fld>
            <a:endParaRPr lang="en-US"/>
          </a:p>
        </p:txBody>
      </p:sp>
      <p:pic>
        <p:nvPicPr>
          <p:cNvPr id="36" name="Video 35">
            <a:hlinkClick r:id="" action="ppaction://media"/>
            <a:extLst>
              <a:ext uri="{FF2B5EF4-FFF2-40B4-BE49-F238E27FC236}">
                <a16:creationId xmlns:a16="http://schemas.microsoft.com/office/drawing/2014/main" id="{A6D6B947-87F0-F132-2A14-9A7A57E31D0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3249"/>
    </mc:Choice>
    <mc:Fallback xmlns="">
      <p:transition spd="slow" advTm="43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6"/>
                </p:tgtEl>
              </p:cMediaNode>
            </p:video>
            <p:seq concurrent="1" nextAc="seek">
              <p:cTn id="8" restart="whenNotActive" fill="hold" evtFilter="cancelBubble" nodeType="interactiveSeq">
                <p:stCondLst>
                  <p:cond evt="onClick" delay="0">
                    <p:tgtEl>
                      <p:spTgt spid="3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6"/>
                                        </p:tgtEl>
                                      </p:cBhvr>
                                    </p:cmd>
                                  </p:childTnLst>
                                </p:cTn>
                              </p:par>
                            </p:childTnLst>
                          </p:cTn>
                        </p:par>
                      </p:childTnLst>
                    </p:cTn>
                  </p:par>
                </p:childTnLst>
              </p:cTn>
              <p:nextCondLst>
                <p:cond evt="onClick" delay="0">
                  <p:tgtEl>
                    <p:spTgt spid="3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502920" y="100584"/>
            <a:ext cx="9966960" cy="365760"/>
          </a:xfrm>
          <a:prstGeom prst="rect">
            <a:avLst/>
          </a:prstGeom>
          <a:noFill/>
          <a:ln/>
        </p:spPr>
        <p:txBody>
          <a:bodyPr wrap="square" lIns="0" tIns="0" rIns="0" bIns="0" rtlCol="0" anchor="ctr">
            <a:normAutofit lnSpcReduction="10000"/>
          </a:bodyPr>
          <a:lstStyle/>
          <a:p>
            <a:pPr marL="0" indent="0" algn="l">
              <a:buNone/>
            </a:pPr>
            <a:r>
              <a:rPr lang="en-US" sz="2500" b="1">
                <a:solidFill>
                  <a:srgbClr val="FFFFFF"/>
                </a:solidFill>
                <a:latin typeface="Aptos" pitchFamily="34" charset="0"/>
                <a:ea typeface="Aptos" pitchFamily="34" charset="-122"/>
                <a:cs typeface="Aptos" pitchFamily="34" charset="-120"/>
              </a:rPr>
              <a:t>4. Autonomy, Freedom and Choice in Later Life</a:t>
            </a:r>
            <a:endParaRPr lang="en-US" sz="2500"/>
          </a:p>
        </p:txBody>
      </p:sp>
      <p:sp>
        <p:nvSpPr>
          <p:cNvPr id="3" name="Text 1"/>
          <p:cNvSpPr/>
          <p:nvPr/>
        </p:nvSpPr>
        <p:spPr>
          <a:xfrm>
            <a:off x="11201400" y="118872"/>
            <a:ext cx="502920" cy="256032"/>
          </a:xfrm>
          <a:prstGeom prst="rect">
            <a:avLst/>
          </a:prstGeom>
          <a:noFill/>
          <a:ln/>
        </p:spPr>
        <p:txBody>
          <a:bodyPr wrap="square" lIns="0" tIns="0" rIns="0" bIns="0" rtlCol="0" anchor="ctr">
            <a:normAutofit/>
          </a:bodyPr>
          <a:lstStyle/>
          <a:p>
            <a:pPr marL="0" indent="0" algn="r">
              <a:buNone/>
            </a:pPr>
            <a:r>
              <a:rPr lang="en-US" sz="1500" b="1">
                <a:solidFill>
                  <a:srgbClr val="FFFFFF"/>
                </a:solidFill>
                <a:latin typeface="Aptos" pitchFamily="34" charset="0"/>
                <a:ea typeface="Aptos" pitchFamily="34" charset="-122"/>
                <a:cs typeface="Aptos" pitchFamily="34" charset="-120"/>
              </a:rPr>
              <a:t>5</a:t>
            </a:r>
            <a:endParaRPr lang="en-US" sz="1500"/>
          </a:p>
        </p:txBody>
      </p:sp>
      <p:sp>
        <p:nvSpPr>
          <p:cNvPr id="4" name="Text 2"/>
          <p:cNvSpPr/>
          <p:nvPr/>
        </p:nvSpPr>
        <p:spPr>
          <a:xfrm>
            <a:off x="530352" y="768096"/>
            <a:ext cx="10789920" cy="310896"/>
          </a:xfrm>
          <a:prstGeom prst="rect">
            <a:avLst/>
          </a:prstGeom>
          <a:noFill/>
          <a:ln/>
        </p:spPr>
        <p:txBody>
          <a:bodyPr wrap="square" lIns="0" tIns="0" rIns="0" bIns="0" rtlCol="0" anchor="ctr">
            <a:normAutofit/>
          </a:bodyPr>
          <a:lstStyle/>
          <a:p>
            <a:pPr marL="0" indent="0" algn="l">
              <a:buNone/>
            </a:pPr>
            <a:r>
              <a:rPr lang="en-US" sz="1100">
                <a:solidFill>
                  <a:srgbClr val="657178"/>
                </a:solidFill>
                <a:latin typeface="Aptos" pitchFamily="34" charset="0"/>
                <a:ea typeface="Aptos" pitchFamily="34" charset="-122"/>
                <a:cs typeface="Aptos" pitchFamily="34" charset="-120"/>
              </a:rPr>
              <a:t>Empowerment must remain meaningful even where safeguarding concerns exist.</a:t>
            </a:r>
            <a:endParaRPr lang="en-US" sz="1100"/>
          </a:p>
        </p:txBody>
      </p:sp>
      <p:sp>
        <p:nvSpPr>
          <p:cNvPr id="5" name="Shape 3"/>
          <p:cNvSpPr/>
          <p:nvPr/>
        </p:nvSpPr>
        <p:spPr>
          <a:xfrm>
            <a:off x="594360" y="1298448"/>
            <a:ext cx="4572000" cy="4224528"/>
          </a:xfrm>
          <a:prstGeom prst="roundRect">
            <a:avLst>
              <a:gd name="adj" fmla="val 1732"/>
            </a:avLst>
          </a:prstGeom>
          <a:solidFill>
            <a:srgbClr val="EEF3F1"/>
          </a:solidFill>
          <a:ln w="12700">
            <a:solidFill>
              <a:srgbClr val="D9E2DE"/>
            </a:solidFill>
            <a:prstDash val="solid"/>
          </a:ln>
        </p:spPr>
        <p:txBody>
          <a:bodyPr/>
          <a:lstStyle/>
          <a:p>
            <a:endParaRPr lang="en-US"/>
          </a:p>
        </p:txBody>
      </p:sp>
      <p:sp>
        <p:nvSpPr>
          <p:cNvPr id="6" name="Shape 4"/>
          <p:cNvSpPr/>
          <p:nvPr/>
        </p:nvSpPr>
        <p:spPr>
          <a:xfrm>
            <a:off x="960120" y="1577751"/>
            <a:ext cx="731520" cy="731520"/>
          </a:xfrm>
          <a:prstGeom prst="ellipse">
            <a:avLst/>
          </a:prstGeom>
          <a:solidFill>
            <a:srgbClr val="327576"/>
          </a:solidFill>
          <a:ln w="12700">
            <a:solidFill>
              <a:srgbClr val="327576"/>
            </a:solidFill>
            <a:prstDash val="solid"/>
          </a:ln>
        </p:spPr>
        <p:txBody>
          <a:bodyPr/>
          <a:lstStyle/>
          <a:p>
            <a:endParaRPr lang="en-US"/>
          </a:p>
        </p:txBody>
      </p:sp>
      <p:sp>
        <p:nvSpPr>
          <p:cNvPr id="7" name="Text 5"/>
          <p:cNvSpPr/>
          <p:nvPr/>
        </p:nvSpPr>
        <p:spPr>
          <a:xfrm>
            <a:off x="960120" y="1775261"/>
            <a:ext cx="731520" cy="336499"/>
          </a:xfrm>
          <a:prstGeom prst="rect">
            <a:avLst/>
          </a:prstGeom>
          <a:noFill/>
          <a:ln/>
        </p:spPr>
        <p:txBody>
          <a:bodyPr wrap="square" lIns="0" tIns="0" rIns="0" bIns="0" rtlCol="0" anchor="ctr">
            <a:normAutofit/>
          </a:bodyPr>
          <a:lstStyle/>
          <a:p>
            <a:pPr marL="0" indent="0" algn="ctr">
              <a:buNone/>
            </a:pPr>
            <a:r>
              <a:rPr lang="en-US" sz="1400" b="1">
                <a:solidFill>
                  <a:srgbClr val="FFFFFF"/>
                </a:solidFill>
                <a:latin typeface="Aptos" pitchFamily="34" charset="0"/>
                <a:ea typeface="Aptos" pitchFamily="34" charset="-122"/>
                <a:cs typeface="Aptos" pitchFamily="34" charset="-120"/>
              </a:rPr>
              <a:t>A</a:t>
            </a:r>
            <a:endParaRPr lang="en-US" sz="1400"/>
          </a:p>
        </p:txBody>
      </p:sp>
      <p:sp>
        <p:nvSpPr>
          <p:cNvPr id="8" name="Text 6"/>
          <p:cNvSpPr/>
          <p:nvPr/>
        </p:nvSpPr>
        <p:spPr>
          <a:xfrm>
            <a:off x="1810512" y="1792224"/>
            <a:ext cx="2011680" cy="228600"/>
          </a:xfrm>
          <a:prstGeom prst="rect">
            <a:avLst/>
          </a:prstGeom>
          <a:noFill/>
          <a:ln/>
        </p:spPr>
        <p:txBody>
          <a:bodyPr wrap="square" lIns="0" tIns="0" rIns="0" bIns="0" rtlCol="0" anchor="ctr">
            <a:normAutofit fontScale="92500" lnSpcReduction="10000"/>
          </a:bodyPr>
          <a:lstStyle/>
          <a:p>
            <a:pPr marL="0" indent="0" algn="l">
              <a:buNone/>
            </a:pPr>
            <a:r>
              <a:rPr lang="en-US" sz="1700" b="1">
                <a:solidFill>
                  <a:srgbClr val="1C3245"/>
                </a:solidFill>
                <a:latin typeface="Aptos" pitchFamily="34" charset="0"/>
                <a:ea typeface="Aptos" pitchFamily="34" charset="-122"/>
                <a:cs typeface="Aptos" pitchFamily="34" charset="-120"/>
              </a:rPr>
              <a:t>AUTONOMY</a:t>
            </a:r>
            <a:endParaRPr lang="en-US" sz="1700"/>
          </a:p>
        </p:txBody>
      </p:sp>
      <p:sp>
        <p:nvSpPr>
          <p:cNvPr id="9" name="Text 7"/>
          <p:cNvSpPr/>
          <p:nvPr/>
        </p:nvSpPr>
        <p:spPr>
          <a:xfrm>
            <a:off x="960120" y="2194560"/>
            <a:ext cx="3657600" cy="640080"/>
          </a:xfrm>
          <a:prstGeom prst="rect">
            <a:avLst/>
          </a:prstGeom>
          <a:noFill/>
          <a:ln/>
        </p:spPr>
        <p:txBody>
          <a:bodyPr wrap="square" lIns="0" tIns="0" rIns="0" bIns="0" rtlCol="0" anchor="ctr">
            <a:normAutofit/>
          </a:bodyPr>
          <a:lstStyle/>
          <a:p>
            <a:pPr marL="0" indent="0" algn="l">
              <a:buNone/>
            </a:pPr>
            <a:r>
              <a:rPr lang="en-US" sz="1500">
                <a:solidFill>
                  <a:srgbClr val="2C3134"/>
                </a:solidFill>
                <a:latin typeface="Aptos" pitchFamily="34" charset="0"/>
                <a:ea typeface="Aptos" pitchFamily="34" charset="-122"/>
                <a:cs typeface="Aptos" pitchFamily="34" charset="-120"/>
              </a:rPr>
              <a:t>The right to self-determination</a:t>
            </a:r>
            <a:endParaRPr lang="en-US" sz="1500"/>
          </a:p>
          <a:p>
            <a:pPr marL="0" indent="0" algn="l">
              <a:buNone/>
            </a:pPr>
            <a:r>
              <a:rPr lang="en-US" sz="1500">
                <a:solidFill>
                  <a:srgbClr val="2C3134"/>
                </a:solidFill>
                <a:latin typeface="Aptos" pitchFamily="34" charset="0"/>
                <a:ea typeface="Aptos" pitchFamily="34" charset="-122"/>
                <a:cs typeface="Aptos" pitchFamily="34" charset="-120"/>
              </a:rPr>
              <a:t>and participation in decisions.</a:t>
            </a:r>
            <a:endParaRPr lang="en-US" sz="1500"/>
          </a:p>
        </p:txBody>
      </p:sp>
      <p:sp>
        <p:nvSpPr>
          <p:cNvPr id="10" name="Shape 8"/>
          <p:cNvSpPr/>
          <p:nvPr/>
        </p:nvSpPr>
        <p:spPr>
          <a:xfrm>
            <a:off x="960120" y="2791410"/>
            <a:ext cx="731520" cy="731520"/>
          </a:xfrm>
          <a:prstGeom prst="ellipse">
            <a:avLst/>
          </a:prstGeom>
          <a:solidFill>
            <a:srgbClr val="768F4B"/>
          </a:solidFill>
          <a:ln w="12700">
            <a:solidFill>
              <a:srgbClr val="768F4B"/>
            </a:solidFill>
            <a:prstDash val="solid"/>
          </a:ln>
        </p:spPr>
        <p:txBody>
          <a:bodyPr/>
          <a:lstStyle/>
          <a:p>
            <a:endParaRPr lang="en-US"/>
          </a:p>
        </p:txBody>
      </p:sp>
      <p:sp>
        <p:nvSpPr>
          <p:cNvPr id="11" name="Text 9"/>
          <p:cNvSpPr/>
          <p:nvPr/>
        </p:nvSpPr>
        <p:spPr>
          <a:xfrm>
            <a:off x="960120" y="2955668"/>
            <a:ext cx="731520" cy="336499"/>
          </a:xfrm>
          <a:prstGeom prst="rect">
            <a:avLst/>
          </a:prstGeom>
          <a:noFill/>
          <a:ln/>
        </p:spPr>
        <p:txBody>
          <a:bodyPr wrap="square" lIns="0" tIns="0" rIns="0" bIns="0" rtlCol="0" anchor="ctr">
            <a:normAutofit/>
          </a:bodyPr>
          <a:lstStyle/>
          <a:p>
            <a:pPr marL="0" indent="0" algn="ctr">
              <a:buNone/>
            </a:pPr>
            <a:r>
              <a:rPr lang="en-US" sz="1400" b="1">
                <a:solidFill>
                  <a:srgbClr val="FFFFFF"/>
                </a:solidFill>
                <a:latin typeface="Aptos" pitchFamily="34" charset="0"/>
                <a:ea typeface="Aptos" pitchFamily="34" charset="-122"/>
                <a:cs typeface="Aptos" pitchFamily="34" charset="-120"/>
              </a:rPr>
              <a:t>R</a:t>
            </a:r>
            <a:endParaRPr lang="en-US" sz="1400"/>
          </a:p>
        </p:txBody>
      </p:sp>
      <p:sp>
        <p:nvSpPr>
          <p:cNvPr id="12" name="Text 10"/>
          <p:cNvSpPr/>
          <p:nvPr/>
        </p:nvSpPr>
        <p:spPr>
          <a:xfrm>
            <a:off x="1810512" y="2980944"/>
            <a:ext cx="2560320" cy="228600"/>
          </a:xfrm>
          <a:prstGeom prst="rect">
            <a:avLst/>
          </a:prstGeom>
          <a:noFill/>
          <a:ln/>
        </p:spPr>
        <p:txBody>
          <a:bodyPr wrap="square" lIns="0" tIns="0" rIns="0" bIns="0" rtlCol="0" anchor="ctr">
            <a:normAutofit fontScale="92500" lnSpcReduction="10000"/>
          </a:bodyPr>
          <a:lstStyle/>
          <a:p>
            <a:pPr marL="0" indent="0" algn="l">
              <a:buNone/>
            </a:pPr>
            <a:r>
              <a:rPr lang="en-US" sz="1700" b="1">
                <a:solidFill>
                  <a:srgbClr val="1C3245"/>
                </a:solidFill>
                <a:latin typeface="Aptos" pitchFamily="34" charset="0"/>
                <a:ea typeface="Aptos" pitchFamily="34" charset="-122"/>
                <a:cs typeface="Aptos" pitchFamily="34" charset="-120"/>
              </a:rPr>
              <a:t>POSITIVE RISK</a:t>
            </a:r>
            <a:endParaRPr lang="en-US" sz="1700"/>
          </a:p>
        </p:txBody>
      </p:sp>
      <p:sp>
        <p:nvSpPr>
          <p:cNvPr id="13" name="Text 11"/>
          <p:cNvSpPr/>
          <p:nvPr/>
        </p:nvSpPr>
        <p:spPr>
          <a:xfrm>
            <a:off x="960120" y="3364992"/>
            <a:ext cx="3657600" cy="685800"/>
          </a:xfrm>
          <a:prstGeom prst="rect">
            <a:avLst/>
          </a:prstGeom>
          <a:noFill/>
          <a:ln/>
        </p:spPr>
        <p:txBody>
          <a:bodyPr wrap="square" lIns="0" tIns="0" rIns="0" bIns="0" rtlCol="0" anchor="ctr">
            <a:normAutofit/>
          </a:bodyPr>
          <a:lstStyle/>
          <a:p>
            <a:pPr marL="0" indent="0" algn="l">
              <a:buNone/>
            </a:pPr>
            <a:r>
              <a:rPr lang="en-US" sz="1500">
                <a:solidFill>
                  <a:srgbClr val="2C3134"/>
                </a:solidFill>
                <a:latin typeface="Aptos" pitchFamily="34" charset="0"/>
                <a:ea typeface="Aptos" pitchFamily="34" charset="-122"/>
                <a:cs typeface="Aptos" pitchFamily="34" charset="-120"/>
              </a:rPr>
              <a:t>Balance foreseeable risk with the person’s rights, preferences and goals.</a:t>
            </a:r>
            <a:endParaRPr lang="en-US" sz="1500"/>
          </a:p>
        </p:txBody>
      </p:sp>
      <p:sp>
        <p:nvSpPr>
          <p:cNvPr id="14" name="Shape 12"/>
          <p:cNvSpPr/>
          <p:nvPr/>
        </p:nvSpPr>
        <p:spPr>
          <a:xfrm>
            <a:off x="960120" y="3966828"/>
            <a:ext cx="731520" cy="731520"/>
          </a:xfrm>
          <a:prstGeom prst="ellipse">
            <a:avLst/>
          </a:prstGeom>
          <a:solidFill>
            <a:srgbClr val="C59B44"/>
          </a:solidFill>
          <a:ln w="12700">
            <a:solidFill>
              <a:srgbClr val="C59B44"/>
            </a:solidFill>
            <a:prstDash val="solid"/>
          </a:ln>
        </p:spPr>
        <p:txBody>
          <a:bodyPr/>
          <a:lstStyle/>
          <a:p>
            <a:endParaRPr lang="en-US"/>
          </a:p>
        </p:txBody>
      </p:sp>
      <p:sp>
        <p:nvSpPr>
          <p:cNvPr id="15" name="Text 13"/>
          <p:cNvSpPr/>
          <p:nvPr/>
        </p:nvSpPr>
        <p:spPr>
          <a:xfrm>
            <a:off x="960120" y="4164338"/>
            <a:ext cx="731520" cy="336499"/>
          </a:xfrm>
          <a:prstGeom prst="rect">
            <a:avLst/>
          </a:prstGeom>
          <a:noFill/>
          <a:ln/>
        </p:spPr>
        <p:txBody>
          <a:bodyPr wrap="square" lIns="0" tIns="0" rIns="0" bIns="0" rtlCol="0" anchor="ctr">
            <a:normAutofit/>
          </a:bodyPr>
          <a:lstStyle/>
          <a:p>
            <a:pPr marL="0" indent="0" algn="ctr">
              <a:buNone/>
            </a:pPr>
            <a:r>
              <a:rPr lang="en-US" sz="1400" b="1">
                <a:solidFill>
                  <a:srgbClr val="FFFFFF"/>
                </a:solidFill>
                <a:latin typeface="Aptos" pitchFamily="34" charset="0"/>
                <a:ea typeface="Aptos" pitchFamily="34" charset="-122"/>
                <a:cs typeface="Aptos" pitchFamily="34" charset="-120"/>
              </a:rPr>
              <a:t>C</a:t>
            </a:r>
            <a:endParaRPr lang="en-US" sz="1400"/>
          </a:p>
        </p:txBody>
      </p:sp>
      <p:sp>
        <p:nvSpPr>
          <p:cNvPr id="16" name="Text 14"/>
          <p:cNvSpPr/>
          <p:nvPr/>
        </p:nvSpPr>
        <p:spPr>
          <a:xfrm>
            <a:off x="1810512" y="4206240"/>
            <a:ext cx="2011680" cy="228600"/>
          </a:xfrm>
          <a:prstGeom prst="rect">
            <a:avLst/>
          </a:prstGeom>
          <a:noFill/>
          <a:ln/>
        </p:spPr>
        <p:txBody>
          <a:bodyPr wrap="square" lIns="0" tIns="0" rIns="0" bIns="0" rtlCol="0" anchor="ctr">
            <a:normAutofit fontScale="92500" lnSpcReduction="10000"/>
          </a:bodyPr>
          <a:lstStyle/>
          <a:p>
            <a:pPr marL="0" indent="0" algn="l">
              <a:buNone/>
            </a:pPr>
            <a:r>
              <a:rPr lang="en-US" sz="1700" b="1">
                <a:solidFill>
                  <a:srgbClr val="1C3245"/>
                </a:solidFill>
                <a:latin typeface="Aptos" pitchFamily="34" charset="0"/>
                <a:ea typeface="Aptos" pitchFamily="34" charset="-122"/>
                <a:cs typeface="Aptos" pitchFamily="34" charset="-120"/>
              </a:rPr>
              <a:t>CHOICE</a:t>
            </a:r>
            <a:endParaRPr lang="en-US" sz="1700"/>
          </a:p>
        </p:txBody>
      </p:sp>
      <p:sp>
        <p:nvSpPr>
          <p:cNvPr id="17" name="Text 15"/>
          <p:cNvSpPr/>
          <p:nvPr/>
        </p:nvSpPr>
        <p:spPr>
          <a:xfrm>
            <a:off x="960120" y="4590288"/>
            <a:ext cx="3657600" cy="566928"/>
          </a:xfrm>
          <a:prstGeom prst="rect">
            <a:avLst/>
          </a:prstGeom>
          <a:noFill/>
          <a:ln/>
        </p:spPr>
        <p:txBody>
          <a:bodyPr wrap="square" lIns="0" tIns="0" rIns="0" bIns="0" rtlCol="0" anchor="ctr">
            <a:normAutofit/>
          </a:bodyPr>
          <a:lstStyle/>
          <a:p>
            <a:pPr marL="0" indent="0" algn="l">
              <a:buNone/>
            </a:pPr>
            <a:r>
              <a:rPr lang="en-US" sz="1500">
                <a:solidFill>
                  <a:srgbClr val="2C3134"/>
                </a:solidFill>
                <a:latin typeface="Aptos" pitchFamily="34" charset="0"/>
                <a:ea typeface="Aptos" pitchFamily="34" charset="-122"/>
                <a:cs typeface="Aptos" pitchFamily="34" charset="-120"/>
              </a:rPr>
              <a:t>Personalised budgets, direct payments and advocacy can increase control.</a:t>
            </a:r>
            <a:endParaRPr lang="en-US" sz="1500"/>
          </a:p>
        </p:txBody>
      </p:sp>
      <p:sp>
        <p:nvSpPr>
          <p:cNvPr id="18" name="Shape 16"/>
          <p:cNvSpPr/>
          <p:nvPr/>
        </p:nvSpPr>
        <p:spPr>
          <a:xfrm>
            <a:off x="5440680" y="1298448"/>
            <a:ext cx="6126480" cy="1965960"/>
          </a:xfrm>
          <a:prstGeom prst="roundRect">
            <a:avLst>
              <a:gd name="adj" fmla="val 3721"/>
            </a:avLst>
          </a:prstGeom>
          <a:solidFill>
            <a:srgbClr val="FFFFFF"/>
          </a:solidFill>
          <a:ln w="12700">
            <a:solidFill>
              <a:srgbClr val="D9E2DE"/>
            </a:solidFill>
            <a:prstDash val="solid"/>
          </a:ln>
        </p:spPr>
        <p:txBody>
          <a:bodyPr/>
          <a:lstStyle/>
          <a:p>
            <a:endParaRPr lang="en-US"/>
          </a:p>
        </p:txBody>
      </p:sp>
      <p:sp>
        <p:nvSpPr>
          <p:cNvPr id="19" name="Shape 17"/>
          <p:cNvSpPr/>
          <p:nvPr/>
        </p:nvSpPr>
        <p:spPr>
          <a:xfrm>
            <a:off x="5440680" y="1298448"/>
            <a:ext cx="73152" cy="1965960"/>
          </a:xfrm>
          <a:prstGeom prst="rect">
            <a:avLst/>
          </a:prstGeom>
          <a:solidFill>
            <a:srgbClr val="768F4B"/>
          </a:solidFill>
          <a:ln w="12700">
            <a:solidFill>
              <a:srgbClr val="768F4B"/>
            </a:solidFill>
            <a:prstDash val="solid"/>
          </a:ln>
        </p:spPr>
        <p:txBody>
          <a:bodyPr/>
          <a:lstStyle/>
          <a:p>
            <a:endParaRPr lang="en-US"/>
          </a:p>
        </p:txBody>
      </p:sp>
      <p:sp>
        <p:nvSpPr>
          <p:cNvPr id="20" name="Text 18"/>
          <p:cNvSpPr/>
          <p:nvPr/>
        </p:nvSpPr>
        <p:spPr>
          <a:xfrm>
            <a:off x="5605272" y="1426464"/>
            <a:ext cx="587044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Residential care vs domiciliary care</a:t>
            </a:r>
            <a:endParaRPr lang="en-US" sz="1700"/>
          </a:p>
        </p:txBody>
      </p:sp>
      <p:sp>
        <p:nvSpPr>
          <p:cNvPr id="21" name="Text 19"/>
          <p:cNvSpPr/>
          <p:nvPr/>
        </p:nvSpPr>
        <p:spPr>
          <a:xfrm>
            <a:off x="5605272" y="1801368"/>
            <a:ext cx="5833872" cy="1371600"/>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Ask: where does the person experience greater control over routines, relationships, environment and support? Avoid assuming either setting is inherently empowering or restrictive.</a:t>
            </a:r>
            <a:endParaRPr lang="en-US" sz="1400"/>
          </a:p>
        </p:txBody>
      </p:sp>
      <p:sp>
        <p:nvSpPr>
          <p:cNvPr id="22" name="Shape 20"/>
          <p:cNvSpPr/>
          <p:nvPr/>
        </p:nvSpPr>
        <p:spPr>
          <a:xfrm>
            <a:off x="5440680" y="3493008"/>
            <a:ext cx="6126480" cy="2029968"/>
          </a:xfrm>
          <a:prstGeom prst="roundRect">
            <a:avLst>
              <a:gd name="adj" fmla="val 3604"/>
            </a:avLst>
          </a:prstGeom>
          <a:solidFill>
            <a:srgbClr val="FFFFFF"/>
          </a:solidFill>
          <a:ln w="12700">
            <a:solidFill>
              <a:srgbClr val="D9E2DE"/>
            </a:solidFill>
            <a:prstDash val="solid"/>
          </a:ln>
        </p:spPr>
        <p:txBody>
          <a:bodyPr/>
          <a:lstStyle/>
          <a:p>
            <a:endParaRPr lang="en-US"/>
          </a:p>
        </p:txBody>
      </p:sp>
      <p:sp>
        <p:nvSpPr>
          <p:cNvPr id="23" name="Shape 21"/>
          <p:cNvSpPr/>
          <p:nvPr/>
        </p:nvSpPr>
        <p:spPr>
          <a:xfrm>
            <a:off x="5440680" y="3493008"/>
            <a:ext cx="73152" cy="2029968"/>
          </a:xfrm>
          <a:prstGeom prst="rect">
            <a:avLst/>
          </a:prstGeom>
          <a:solidFill>
            <a:srgbClr val="C59B44"/>
          </a:solidFill>
          <a:ln w="12700">
            <a:solidFill>
              <a:srgbClr val="C59B44"/>
            </a:solidFill>
            <a:prstDash val="solid"/>
          </a:ln>
        </p:spPr>
        <p:txBody>
          <a:bodyPr/>
          <a:lstStyle/>
          <a:p>
            <a:endParaRPr lang="en-US"/>
          </a:p>
        </p:txBody>
      </p:sp>
      <p:sp>
        <p:nvSpPr>
          <p:cNvPr id="24" name="Text 22"/>
          <p:cNvSpPr/>
          <p:nvPr/>
        </p:nvSpPr>
        <p:spPr>
          <a:xfrm>
            <a:off x="5605272" y="3621024"/>
            <a:ext cx="587044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Advocacy and rights</a:t>
            </a:r>
            <a:endParaRPr lang="en-US" sz="1700"/>
          </a:p>
        </p:txBody>
      </p:sp>
      <p:sp>
        <p:nvSpPr>
          <p:cNvPr id="25" name="Text 23"/>
          <p:cNvSpPr/>
          <p:nvPr/>
        </p:nvSpPr>
        <p:spPr>
          <a:xfrm>
            <a:off x="5605272" y="3995928"/>
            <a:ext cx="5833872" cy="1435608"/>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Independent Mental Capacity Advocates (IMCAs) can support rights and representation where the statutory criteria are met. The ethical task is to support participation, not simply manage risk.</a:t>
            </a:r>
            <a:endParaRPr lang="en-US" sz="1400"/>
          </a:p>
        </p:txBody>
      </p:sp>
      <p:sp>
        <p:nvSpPr>
          <p:cNvPr id="26" name="Text 24"/>
          <p:cNvSpPr/>
          <p:nvPr/>
        </p:nvSpPr>
        <p:spPr>
          <a:xfrm>
            <a:off x="502920" y="6245352"/>
            <a:ext cx="11064240" cy="146304"/>
          </a:xfrm>
          <a:prstGeom prst="rect">
            <a:avLst/>
          </a:prstGeom>
          <a:noFill/>
          <a:ln/>
        </p:spPr>
        <p:txBody>
          <a:bodyPr wrap="square" lIns="0" tIns="0" rIns="0" bIns="0" rtlCol="0" anchor="ctr">
            <a:normAutofit/>
          </a:bodyPr>
          <a:lstStyle/>
          <a:p>
            <a:pPr marL="0" indent="0" algn="r">
              <a:buNone/>
            </a:pPr>
            <a:r>
              <a:rPr lang="en-US" sz="750">
                <a:solidFill>
                  <a:srgbClr val="657178"/>
                </a:solidFill>
                <a:latin typeface="Aptos" pitchFamily="34" charset="0"/>
                <a:ea typeface="Aptos" pitchFamily="34" charset="-122"/>
                <a:cs typeface="Aptos" pitchFamily="34" charset="-120"/>
              </a:rPr>
              <a:t>Sources supplied: Alasad et al. (2021); Beauchamp &amp; Childress (2019).</a:t>
            </a:r>
            <a:endParaRPr lang="en-US" sz="750"/>
          </a:p>
        </p:txBody>
      </p:sp>
      <p:sp>
        <p:nvSpPr>
          <p:cNvPr id="27"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57178"/>
                </a:solidFill>
                <a:latin typeface="Aptos"/>
                <a:ea typeface="Aptos"/>
                <a:cs typeface="Aptos"/>
              </a:defRPr>
            </a:lvl1pPr>
          </a:lstStyle>
          <a:p>
            <a:pPr algn="l"/>
            <a:fld id="{F7021451-1387-4CA6-816F-3879F97B5CBC}" type="slidenum">
              <a:rPr lang="en-US" b="0"/>
              <a:t>5</a:t>
            </a:fld>
            <a:endParaRPr lang="en-US"/>
          </a:p>
        </p:txBody>
      </p:sp>
      <p:pic>
        <p:nvPicPr>
          <p:cNvPr id="29" name="Picture 28">
            <a:extLst>
              <a:ext uri="{FF2B5EF4-FFF2-40B4-BE49-F238E27FC236}">
                <a16:creationId xmlns:a16="http://schemas.microsoft.com/office/drawing/2014/main" id="{5210B3FC-2888-4DD2-85C1-5697DBD713F9}"/>
              </a:ext>
            </a:extLst>
          </p:cNvPr>
          <p:cNvPicPr>
            <a:picLocks noChangeAspect="1"/>
          </p:cNvPicPr>
          <p:nvPr/>
        </p:nvPicPr>
        <p:blipFill>
          <a:blip r:embed="rId5"/>
          <a:stretch>
            <a:fillRect/>
          </a:stretch>
        </p:blipFill>
        <p:spPr>
          <a:xfrm>
            <a:off x="3822192" y="5119406"/>
            <a:ext cx="4177145" cy="1327114"/>
          </a:xfrm>
          <a:prstGeom prst="rect">
            <a:avLst/>
          </a:prstGeom>
        </p:spPr>
      </p:pic>
      <p:pic>
        <p:nvPicPr>
          <p:cNvPr id="44" name="Video 43">
            <a:hlinkClick r:id="" action="ppaction://media"/>
            <a:extLst>
              <a:ext uri="{FF2B5EF4-FFF2-40B4-BE49-F238E27FC236}">
                <a16:creationId xmlns:a16="http://schemas.microsoft.com/office/drawing/2014/main" id="{3F425E1F-FA5C-95C7-4592-83008B888AE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9119"/>
    </mc:Choice>
    <mc:Fallback xmlns="">
      <p:transition spd="slow" advTm="49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4"/>
                </p:tgtEl>
              </p:cMediaNode>
            </p:video>
            <p:seq concurrent="1" nextAc="seek">
              <p:cTn id="8" restart="whenNotActive" fill="hold" evtFilter="cancelBubble" nodeType="interactiveSeq">
                <p:stCondLst>
                  <p:cond evt="onClick" delay="0">
                    <p:tgtEl>
                      <p:spTgt spid="4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4"/>
                                        </p:tgtEl>
                                      </p:cBhvr>
                                    </p:cmd>
                                  </p:childTnLst>
                                </p:cTn>
                              </p:par>
                            </p:childTnLst>
                          </p:cTn>
                        </p:par>
                      </p:childTnLst>
                    </p:cTn>
                  </p:par>
                </p:childTnLst>
              </p:cTn>
              <p:nextCondLst>
                <p:cond evt="onClick" delay="0">
                  <p:tgtEl>
                    <p:spTgt spid="4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02920" y="100584"/>
            <a:ext cx="9966960" cy="365760"/>
          </a:xfrm>
          <a:prstGeom prst="rect">
            <a:avLst/>
          </a:prstGeom>
          <a:noFill/>
          <a:ln/>
        </p:spPr>
        <p:txBody>
          <a:bodyPr wrap="square" lIns="0" tIns="0" rIns="0" bIns="0" rtlCol="0" anchor="ctr">
            <a:normAutofit lnSpcReduction="10000"/>
          </a:bodyPr>
          <a:lstStyle/>
          <a:p>
            <a:pPr marL="0" indent="0" algn="l">
              <a:buNone/>
            </a:pPr>
            <a:r>
              <a:rPr lang="en-US" sz="2500" b="1">
                <a:solidFill>
                  <a:srgbClr val="FFFFFF"/>
                </a:solidFill>
                <a:latin typeface="Aptos" pitchFamily="34" charset="0"/>
                <a:ea typeface="Aptos" pitchFamily="34" charset="-122"/>
                <a:cs typeface="Aptos" pitchFamily="34" charset="-120"/>
              </a:rPr>
              <a:t>5. UK Policy Landscape: Care Act 2014 and National Provisions</a:t>
            </a:r>
            <a:endParaRPr lang="en-US" sz="2500"/>
          </a:p>
        </p:txBody>
      </p:sp>
      <p:sp>
        <p:nvSpPr>
          <p:cNvPr id="3" name="Text 1"/>
          <p:cNvSpPr/>
          <p:nvPr/>
        </p:nvSpPr>
        <p:spPr>
          <a:xfrm>
            <a:off x="11201400" y="118872"/>
            <a:ext cx="502920" cy="256032"/>
          </a:xfrm>
          <a:prstGeom prst="rect">
            <a:avLst/>
          </a:prstGeom>
          <a:noFill/>
          <a:ln/>
        </p:spPr>
        <p:txBody>
          <a:bodyPr wrap="square" lIns="0" tIns="0" rIns="0" bIns="0" rtlCol="0" anchor="ctr">
            <a:normAutofit/>
          </a:bodyPr>
          <a:lstStyle/>
          <a:p>
            <a:pPr marL="0" indent="0" algn="r">
              <a:buNone/>
            </a:pPr>
            <a:r>
              <a:rPr lang="en-US" sz="1500" b="1">
                <a:solidFill>
                  <a:srgbClr val="FFFFFF"/>
                </a:solidFill>
                <a:latin typeface="Aptos" pitchFamily="34" charset="0"/>
                <a:ea typeface="Aptos" pitchFamily="34" charset="-122"/>
                <a:cs typeface="Aptos" pitchFamily="34" charset="-120"/>
              </a:rPr>
              <a:t>6</a:t>
            </a:r>
            <a:endParaRPr lang="en-US" sz="1500"/>
          </a:p>
        </p:txBody>
      </p:sp>
      <p:sp>
        <p:nvSpPr>
          <p:cNvPr id="4" name="Text 2"/>
          <p:cNvSpPr/>
          <p:nvPr/>
        </p:nvSpPr>
        <p:spPr>
          <a:xfrm>
            <a:off x="530352" y="768096"/>
            <a:ext cx="10789920" cy="310896"/>
          </a:xfrm>
          <a:prstGeom prst="rect">
            <a:avLst/>
          </a:prstGeom>
          <a:noFill/>
          <a:ln/>
        </p:spPr>
        <p:txBody>
          <a:bodyPr wrap="square" lIns="0" tIns="0" rIns="0" bIns="0" rtlCol="0" anchor="ctr">
            <a:normAutofit/>
          </a:bodyPr>
          <a:lstStyle/>
          <a:p>
            <a:pPr marL="0" indent="0" algn="l">
              <a:buNone/>
            </a:pPr>
            <a:r>
              <a:rPr lang="en-US" sz="1100">
                <a:solidFill>
                  <a:srgbClr val="657178"/>
                </a:solidFill>
                <a:latin typeface="Aptos" pitchFamily="34" charset="0"/>
                <a:ea typeface="Aptos" pitchFamily="34" charset="-122"/>
                <a:cs typeface="Aptos" pitchFamily="34" charset="-120"/>
              </a:rPr>
              <a:t>Policy provides a rights-based framework, but implementation is decisive.</a:t>
            </a:r>
            <a:endParaRPr lang="en-US" sz="1100"/>
          </a:p>
        </p:txBody>
      </p:sp>
      <p:sp>
        <p:nvSpPr>
          <p:cNvPr id="5" name="Shape 3"/>
          <p:cNvSpPr/>
          <p:nvPr/>
        </p:nvSpPr>
        <p:spPr>
          <a:xfrm>
            <a:off x="594360" y="1417320"/>
            <a:ext cx="2606040" cy="2057400"/>
          </a:xfrm>
          <a:prstGeom prst="roundRect">
            <a:avLst>
              <a:gd name="adj" fmla="val 3556"/>
            </a:avLst>
          </a:prstGeom>
          <a:solidFill>
            <a:srgbClr val="FFFFFF"/>
          </a:solidFill>
          <a:ln w="12700">
            <a:solidFill>
              <a:srgbClr val="D9E2DE"/>
            </a:solidFill>
            <a:prstDash val="solid"/>
          </a:ln>
        </p:spPr>
        <p:txBody>
          <a:bodyPr/>
          <a:lstStyle/>
          <a:p>
            <a:endParaRPr lang="en-US"/>
          </a:p>
        </p:txBody>
      </p:sp>
      <p:sp>
        <p:nvSpPr>
          <p:cNvPr id="6" name="Shape 4"/>
          <p:cNvSpPr/>
          <p:nvPr/>
        </p:nvSpPr>
        <p:spPr>
          <a:xfrm>
            <a:off x="594360" y="1417320"/>
            <a:ext cx="73152" cy="2057400"/>
          </a:xfrm>
          <a:prstGeom prst="rect">
            <a:avLst/>
          </a:prstGeom>
          <a:solidFill>
            <a:srgbClr val="327576"/>
          </a:solidFill>
          <a:ln w="12700">
            <a:solidFill>
              <a:srgbClr val="327576"/>
            </a:solidFill>
            <a:prstDash val="solid"/>
          </a:ln>
        </p:spPr>
        <p:txBody>
          <a:bodyPr/>
          <a:lstStyle/>
          <a:p>
            <a:endParaRPr lang="en-US"/>
          </a:p>
        </p:txBody>
      </p:sp>
      <p:sp>
        <p:nvSpPr>
          <p:cNvPr id="7" name="Text 5"/>
          <p:cNvSpPr/>
          <p:nvPr/>
        </p:nvSpPr>
        <p:spPr>
          <a:xfrm>
            <a:off x="758952" y="1545336"/>
            <a:ext cx="2350008" cy="301752"/>
          </a:xfrm>
          <a:prstGeom prst="rect">
            <a:avLst/>
          </a:prstGeom>
          <a:noFill/>
          <a:ln/>
        </p:spPr>
        <p:txBody>
          <a:bodyPr wrap="square" lIns="0" tIns="0" rIns="0" bIns="0" rtlCol="0" anchor="ctr">
            <a:normAutofit/>
          </a:bodyPr>
          <a:lstStyle/>
          <a:p>
            <a:pPr marL="0" indent="0" algn="l">
              <a:buNone/>
            </a:pPr>
            <a:r>
              <a:rPr lang="en-US" sz="1600" b="1">
                <a:solidFill>
                  <a:srgbClr val="1C3245"/>
                </a:solidFill>
                <a:latin typeface="Aptos" pitchFamily="34" charset="0"/>
                <a:ea typeface="Aptos" pitchFamily="34" charset="-122"/>
                <a:cs typeface="Aptos" pitchFamily="34" charset="-120"/>
              </a:rPr>
              <a:t>SECTION 1</a:t>
            </a:r>
            <a:endParaRPr lang="en-US" sz="1600"/>
          </a:p>
        </p:txBody>
      </p:sp>
      <p:sp>
        <p:nvSpPr>
          <p:cNvPr id="8" name="Text 6"/>
          <p:cNvSpPr/>
          <p:nvPr/>
        </p:nvSpPr>
        <p:spPr>
          <a:xfrm>
            <a:off x="758952" y="1920240"/>
            <a:ext cx="2313432" cy="1463040"/>
          </a:xfrm>
          <a:prstGeom prst="rect">
            <a:avLst/>
          </a:prstGeom>
          <a:noFill/>
          <a:ln/>
        </p:spPr>
        <p:txBody>
          <a:bodyPr wrap="square" lIns="0" tIns="0" rIns="0" bIns="0" rtlCol="0" anchor="t">
            <a:normAutofit/>
          </a:bodyPr>
          <a:lstStyle/>
          <a:p>
            <a:pPr marL="0" indent="0" algn="l">
              <a:buNone/>
            </a:pPr>
            <a:r>
              <a:rPr lang="en-US" sz="1500">
                <a:solidFill>
                  <a:srgbClr val="2C3134"/>
                </a:solidFill>
                <a:latin typeface="Aptos" pitchFamily="34" charset="0"/>
                <a:ea typeface="Aptos" pitchFamily="34" charset="-122"/>
                <a:cs typeface="Aptos" pitchFamily="34" charset="-120"/>
              </a:rPr>
              <a:t>Wellbeing</a:t>
            </a:r>
            <a:endParaRPr lang="en-US" sz="1500"/>
          </a:p>
        </p:txBody>
      </p:sp>
      <p:sp>
        <p:nvSpPr>
          <p:cNvPr id="9" name="Shape 7"/>
          <p:cNvSpPr/>
          <p:nvPr/>
        </p:nvSpPr>
        <p:spPr>
          <a:xfrm>
            <a:off x="3291840" y="2121408"/>
            <a:ext cx="347472" cy="438912"/>
          </a:xfrm>
          <a:prstGeom prst="chevron">
            <a:avLst/>
          </a:prstGeom>
          <a:solidFill>
            <a:srgbClr val="D9E2DE"/>
          </a:solidFill>
          <a:ln w="12700">
            <a:solidFill>
              <a:srgbClr val="D9E2DE"/>
            </a:solidFill>
            <a:prstDash val="solid"/>
          </a:ln>
        </p:spPr>
        <p:txBody>
          <a:bodyPr/>
          <a:lstStyle/>
          <a:p>
            <a:endParaRPr lang="en-US"/>
          </a:p>
        </p:txBody>
      </p:sp>
      <p:sp>
        <p:nvSpPr>
          <p:cNvPr id="10" name="Shape 8"/>
          <p:cNvSpPr/>
          <p:nvPr/>
        </p:nvSpPr>
        <p:spPr>
          <a:xfrm>
            <a:off x="3383280" y="1417320"/>
            <a:ext cx="2606040" cy="2057400"/>
          </a:xfrm>
          <a:prstGeom prst="roundRect">
            <a:avLst>
              <a:gd name="adj" fmla="val 3556"/>
            </a:avLst>
          </a:prstGeom>
          <a:solidFill>
            <a:srgbClr val="FFFFFF"/>
          </a:solidFill>
          <a:ln w="12700">
            <a:solidFill>
              <a:srgbClr val="D9E2DE"/>
            </a:solidFill>
            <a:prstDash val="solid"/>
          </a:ln>
        </p:spPr>
        <p:txBody>
          <a:bodyPr/>
          <a:lstStyle/>
          <a:p>
            <a:endParaRPr lang="en-US"/>
          </a:p>
        </p:txBody>
      </p:sp>
      <p:sp>
        <p:nvSpPr>
          <p:cNvPr id="11" name="Shape 9"/>
          <p:cNvSpPr/>
          <p:nvPr/>
        </p:nvSpPr>
        <p:spPr>
          <a:xfrm>
            <a:off x="3383280" y="1417320"/>
            <a:ext cx="73152" cy="2057400"/>
          </a:xfrm>
          <a:prstGeom prst="rect">
            <a:avLst/>
          </a:prstGeom>
          <a:solidFill>
            <a:srgbClr val="768F4B"/>
          </a:solidFill>
          <a:ln w="12700">
            <a:solidFill>
              <a:srgbClr val="768F4B"/>
            </a:solidFill>
            <a:prstDash val="solid"/>
          </a:ln>
        </p:spPr>
        <p:txBody>
          <a:bodyPr/>
          <a:lstStyle/>
          <a:p>
            <a:endParaRPr lang="en-US"/>
          </a:p>
        </p:txBody>
      </p:sp>
      <p:sp>
        <p:nvSpPr>
          <p:cNvPr id="12" name="Text 10"/>
          <p:cNvSpPr/>
          <p:nvPr/>
        </p:nvSpPr>
        <p:spPr>
          <a:xfrm>
            <a:off x="3547872" y="1545336"/>
            <a:ext cx="2350008" cy="301752"/>
          </a:xfrm>
          <a:prstGeom prst="rect">
            <a:avLst/>
          </a:prstGeom>
          <a:noFill/>
          <a:ln/>
        </p:spPr>
        <p:txBody>
          <a:bodyPr wrap="square" lIns="0" tIns="0" rIns="0" bIns="0" rtlCol="0" anchor="ctr">
            <a:normAutofit/>
          </a:bodyPr>
          <a:lstStyle/>
          <a:p>
            <a:pPr marL="0" indent="0" algn="l">
              <a:buNone/>
            </a:pPr>
            <a:r>
              <a:rPr lang="en-US" sz="1600" b="1">
                <a:solidFill>
                  <a:srgbClr val="1C3245"/>
                </a:solidFill>
                <a:latin typeface="Aptos" pitchFamily="34" charset="0"/>
                <a:ea typeface="Aptos" pitchFamily="34" charset="-122"/>
                <a:cs typeface="Aptos" pitchFamily="34" charset="-120"/>
              </a:rPr>
              <a:t>PREVENTION</a:t>
            </a:r>
            <a:endParaRPr lang="en-US" sz="1600"/>
          </a:p>
        </p:txBody>
      </p:sp>
      <p:sp>
        <p:nvSpPr>
          <p:cNvPr id="13" name="Text 11"/>
          <p:cNvSpPr/>
          <p:nvPr/>
        </p:nvSpPr>
        <p:spPr>
          <a:xfrm>
            <a:off x="3547872" y="1920240"/>
            <a:ext cx="2313432" cy="1463040"/>
          </a:xfrm>
          <a:prstGeom prst="rect">
            <a:avLst/>
          </a:prstGeom>
          <a:noFill/>
          <a:ln/>
        </p:spPr>
        <p:txBody>
          <a:bodyPr wrap="square" lIns="0" tIns="0" rIns="0" bIns="0" rtlCol="0" anchor="t">
            <a:normAutofit/>
          </a:bodyPr>
          <a:lstStyle/>
          <a:p>
            <a:pPr marL="0" indent="0" algn="l">
              <a:buNone/>
            </a:pPr>
            <a:r>
              <a:rPr lang="en-US" sz="1500">
                <a:solidFill>
                  <a:srgbClr val="2C3134"/>
                </a:solidFill>
                <a:latin typeface="Aptos" pitchFamily="34" charset="0"/>
                <a:ea typeface="Aptos" pitchFamily="34" charset="-122"/>
                <a:cs typeface="Aptos" pitchFamily="34" charset="-120"/>
              </a:rPr>
              <a:t>Reduce / delay need</a:t>
            </a:r>
            <a:endParaRPr lang="en-US" sz="1500"/>
          </a:p>
        </p:txBody>
      </p:sp>
      <p:sp>
        <p:nvSpPr>
          <p:cNvPr id="14" name="Shape 12"/>
          <p:cNvSpPr/>
          <p:nvPr/>
        </p:nvSpPr>
        <p:spPr>
          <a:xfrm>
            <a:off x="6080760" y="2121408"/>
            <a:ext cx="347472" cy="438912"/>
          </a:xfrm>
          <a:prstGeom prst="chevron">
            <a:avLst/>
          </a:prstGeom>
          <a:solidFill>
            <a:srgbClr val="D9E2DE"/>
          </a:solidFill>
          <a:ln w="12700">
            <a:solidFill>
              <a:srgbClr val="D9E2DE"/>
            </a:solidFill>
            <a:prstDash val="solid"/>
          </a:ln>
        </p:spPr>
        <p:txBody>
          <a:bodyPr/>
          <a:lstStyle/>
          <a:p>
            <a:endParaRPr lang="en-US"/>
          </a:p>
        </p:txBody>
      </p:sp>
      <p:sp>
        <p:nvSpPr>
          <p:cNvPr id="15" name="Shape 13"/>
          <p:cNvSpPr/>
          <p:nvPr/>
        </p:nvSpPr>
        <p:spPr>
          <a:xfrm>
            <a:off x="6172200" y="1417320"/>
            <a:ext cx="2606040" cy="2057400"/>
          </a:xfrm>
          <a:prstGeom prst="roundRect">
            <a:avLst>
              <a:gd name="adj" fmla="val 3556"/>
            </a:avLst>
          </a:prstGeom>
          <a:solidFill>
            <a:srgbClr val="FFFFFF"/>
          </a:solidFill>
          <a:ln w="12700">
            <a:solidFill>
              <a:srgbClr val="D9E2DE"/>
            </a:solidFill>
            <a:prstDash val="solid"/>
          </a:ln>
        </p:spPr>
        <p:txBody>
          <a:bodyPr/>
          <a:lstStyle/>
          <a:p>
            <a:endParaRPr lang="en-US"/>
          </a:p>
        </p:txBody>
      </p:sp>
      <p:sp>
        <p:nvSpPr>
          <p:cNvPr id="16" name="Shape 14"/>
          <p:cNvSpPr/>
          <p:nvPr/>
        </p:nvSpPr>
        <p:spPr>
          <a:xfrm>
            <a:off x="6172200" y="1417320"/>
            <a:ext cx="73152" cy="2057400"/>
          </a:xfrm>
          <a:prstGeom prst="rect">
            <a:avLst/>
          </a:prstGeom>
          <a:solidFill>
            <a:srgbClr val="C59B44"/>
          </a:solidFill>
          <a:ln w="12700">
            <a:solidFill>
              <a:srgbClr val="C59B44"/>
            </a:solidFill>
            <a:prstDash val="solid"/>
          </a:ln>
        </p:spPr>
        <p:txBody>
          <a:bodyPr/>
          <a:lstStyle/>
          <a:p>
            <a:endParaRPr lang="en-US"/>
          </a:p>
        </p:txBody>
      </p:sp>
      <p:sp>
        <p:nvSpPr>
          <p:cNvPr id="17" name="Text 15"/>
          <p:cNvSpPr/>
          <p:nvPr/>
        </p:nvSpPr>
        <p:spPr>
          <a:xfrm>
            <a:off x="6336792" y="1545336"/>
            <a:ext cx="2350008" cy="301752"/>
          </a:xfrm>
          <a:prstGeom prst="rect">
            <a:avLst/>
          </a:prstGeom>
          <a:noFill/>
          <a:ln/>
        </p:spPr>
        <p:txBody>
          <a:bodyPr wrap="square" lIns="0" tIns="0" rIns="0" bIns="0" rtlCol="0" anchor="ctr">
            <a:normAutofit/>
          </a:bodyPr>
          <a:lstStyle/>
          <a:p>
            <a:pPr marL="0" indent="0" algn="l">
              <a:buNone/>
            </a:pPr>
            <a:r>
              <a:rPr lang="en-US" sz="1600" b="1">
                <a:solidFill>
                  <a:srgbClr val="1C3245"/>
                </a:solidFill>
                <a:latin typeface="Aptos" pitchFamily="34" charset="0"/>
                <a:ea typeface="Aptos" pitchFamily="34" charset="-122"/>
                <a:cs typeface="Aptos" pitchFamily="34" charset="-120"/>
              </a:rPr>
              <a:t>INTEGRATION</a:t>
            </a:r>
            <a:endParaRPr lang="en-US" sz="1600"/>
          </a:p>
        </p:txBody>
      </p:sp>
      <p:sp>
        <p:nvSpPr>
          <p:cNvPr id="18" name="Text 16"/>
          <p:cNvSpPr/>
          <p:nvPr/>
        </p:nvSpPr>
        <p:spPr>
          <a:xfrm>
            <a:off x="6336792" y="1920240"/>
            <a:ext cx="2313432" cy="1463040"/>
          </a:xfrm>
          <a:prstGeom prst="rect">
            <a:avLst/>
          </a:prstGeom>
          <a:noFill/>
          <a:ln/>
        </p:spPr>
        <p:txBody>
          <a:bodyPr wrap="square" lIns="0" tIns="0" rIns="0" bIns="0" rtlCol="0" anchor="t">
            <a:normAutofit/>
          </a:bodyPr>
          <a:lstStyle/>
          <a:p>
            <a:pPr marL="0" indent="0" algn="l">
              <a:buNone/>
            </a:pPr>
            <a:r>
              <a:rPr lang="en-US" sz="1500">
                <a:solidFill>
                  <a:srgbClr val="2C3134"/>
                </a:solidFill>
                <a:latin typeface="Aptos" pitchFamily="34" charset="0"/>
                <a:ea typeface="Aptos" pitchFamily="34" charset="-122"/>
                <a:cs typeface="Aptos" pitchFamily="34" charset="-120"/>
              </a:rPr>
              <a:t>Health + social care</a:t>
            </a:r>
            <a:endParaRPr lang="en-US" sz="1500"/>
          </a:p>
        </p:txBody>
      </p:sp>
      <p:sp>
        <p:nvSpPr>
          <p:cNvPr id="19" name="Shape 17"/>
          <p:cNvSpPr/>
          <p:nvPr/>
        </p:nvSpPr>
        <p:spPr>
          <a:xfrm>
            <a:off x="8869680" y="2121408"/>
            <a:ext cx="347472" cy="438912"/>
          </a:xfrm>
          <a:prstGeom prst="chevron">
            <a:avLst/>
          </a:prstGeom>
          <a:solidFill>
            <a:srgbClr val="D9E2DE"/>
          </a:solidFill>
          <a:ln w="12700">
            <a:solidFill>
              <a:srgbClr val="D9E2DE"/>
            </a:solidFill>
            <a:prstDash val="solid"/>
          </a:ln>
        </p:spPr>
        <p:txBody>
          <a:bodyPr/>
          <a:lstStyle/>
          <a:p>
            <a:endParaRPr lang="en-US"/>
          </a:p>
        </p:txBody>
      </p:sp>
      <p:sp>
        <p:nvSpPr>
          <p:cNvPr id="20" name="Shape 18"/>
          <p:cNvSpPr/>
          <p:nvPr/>
        </p:nvSpPr>
        <p:spPr>
          <a:xfrm>
            <a:off x="8961120" y="1417320"/>
            <a:ext cx="2606040" cy="2057400"/>
          </a:xfrm>
          <a:prstGeom prst="roundRect">
            <a:avLst>
              <a:gd name="adj" fmla="val 3556"/>
            </a:avLst>
          </a:prstGeom>
          <a:solidFill>
            <a:srgbClr val="FFFFFF"/>
          </a:solidFill>
          <a:ln w="12700">
            <a:solidFill>
              <a:srgbClr val="D9E2DE"/>
            </a:solidFill>
            <a:prstDash val="solid"/>
          </a:ln>
        </p:spPr>
        <p:txBody>
          <a:bodyPr/>
          <a:lstStyle/>
          <a:p>
            <a:endParaRPr lang="en-US"/>
          </a:p>
        </p:txBody>
      </p:sp>
      <p:sp>
        <p:nvSpPr>
          <p:cNvPr id="21" name="Shape 19"/>
          <p:cNvSpPr/>
          <p:nvPr/>
        </p:nvSpPr>
        <p:spPr>
          <a:xfrm>
            <a:off x="8961120" y="1417320"/>
            <a:ext cx="73152" cy="2057400"/>
          </a:xfrm>
          <a:prstGeom prst="rect">
            <a:avLst/>
          </a:prstGeom>
          <a:solidFill>
            <a:srgbClr val="327576"/>
          </a:solidFill>
          <a:ln w="12700">
            <a:solidFill>
              <a:srgbClr val="327576"/>
            </a:solidFill>
            <a:prstDash val="solid"/>
          </a:ln>
        </p:spPr>
        <p:txBody>
          <a:bodyPr/>
          <a:lstStyle/>
          <a:p>
            <a:endParaRPr lang="en-US"/>
          </a:p>
        </p:txBody>
      </p:sp>
      <p:sp>
        <p:nvSpPr>
          <p:cNvPr id="22" name="Text 20"/>
          <p:cNvSpPr/>
          <p:nvPr/>
        </p:nvSpPr>
        <p:spPr>
          <a:xfrm>
            <a:off x="9125712" y="1545336"/>
            <a:ext cx="2350008" cy="301752"/>
          </a:xfrm>
          <a:prstGeom prst="rect">
            <a:avLst/>
          </a:prstGeom>
          <a:noFill/>
          <a:ln/>
        </p:spPr>
        <p:txBody>
          <a:bodyPr wrap="square" lIns="0" tIns="0" rIns="0" bIns="0" rtlCol="0" anchor="ctr">
            <a:normAutofit/>
          </a:bodyPr>
          <a:lstStyle/>
          <a:p>
            <a:pPr marL="0" indent="0" algn="l">
              <a:buNone/>
            </a:pPr>
            <a:r>
              <a:rPr lang="en-US" sz="1600" b="1">
                <a:solidFill>
                  <a:srgbClr val="1C3245"/>
                </a:solidFill>
                <a:latin typeface="Aptos" pitchFamily="34" charset="0"/>
                <a:ea typeface="Aptos" pitchFamily="34" charset="-122"/>
                <a:cs typeface="Aptos" pitchFamily="34" charset="-120"/>
              </a:rPr>
              <a:t>PERSON-CENTRED</a:t>
            </a:r>
            <a:endParaRPr lang="en-US" sz="1600"/>
          </a:p>
        </p:txBody>
      </p:sp>
      <p:sp>
        <p:nvSpPr>
          <p:cNvPr id="23" name="Text 21"/>
          <p:cNvSpPr/>
          <p:nvPr/>
        </p:nvSpPr>
        <p:spPr>
          <a:xfrm>
            <a:off x="9125712" y="1920240"/>
            <a:ext cx="2313432" cy="1463040"/>
          </a:xfrm>
          <a:prstGeom prst="rect">
            <a:avLst/>
          </a:prstGeom>
          <a:noFill/>
          <a:ln/>
        </p:spPr>
        <p:txBody>
          <a:bodyPr wrap="square" lIns="0" tIns="0" rIns="0" bIns="0" rtlCol="0" anchor="t">
            <a:normAutofit/>
          </a:bodyPr>
          <a:lstStyle/>
          <a:p>
            <a:pPr marL="0" indent="0" algn="l">
              <a:buNone/>
            </a:pPr>
            <a:r>
              <a:rPr lang="en-US" sz="1500">
                <a:solidFill>
                  <a:srgbClr val="2C3134"/>
                </a:solidFill>
                <a:latin typeface="Aptos" pitchFamily="34" charset="0"/>
                <a:ea typeface="Aptos" pitchFamily="34" charset="-122"/>
                <a:cs typeface="Aptos" pitchFamily="34" charset="-120"/>
              </a:rPr>
              <a:t>Choice + control</a:t>
            </a:r>
            <a:endParaRPr lang="en-US" sz="1500"/>
          </a:p>
        </p:txBody>
      </p:sp>
      <p:sp>
        <p:nvSpPr>
          <p:cNvPr id="24" name="Shape 22"/>
          <p:cNvSpPr/>
          <p:nvPr/>
        </p:nvSpPr>
        <p:spPr>
          <a:xfrm>
            <a:off x="594360" y="3794760"/>
            <a:ext cx="5532120" cy="1755648"/>
          </a:xfrm>
          <a:prstGeom prst="roundRect">
            <a:avLst>
              <a:gd name="adj" fmla="val 4167"/>
            </a:avLst>
          </a:prstGeom>
          <a:solidFill>
            <a:srgbClr val="FFFFFF"/>
          </a:solidFill>
          <a:ln w="12700">
            <a:solidFill>
              <a:srgbClr val="D9E2DE"/>
            </a:solidFill>
            <a:prstDash val="solid"/>
          </a:ln>
        </p:spPr>
        <p:txBody>
          <a:bodyPr/>
          <a:lstStyle/>
          <a:p>
            <a:endParaRPr lang="en-US"/>
          </a:p>
        </p:txBody>
      </p:sp>
      <p:sp>
        <p:nvSpPr>
          <p:cNvPr id="25" name="Shape 23"/>
          <p:cNvSpPr/>
          <p:nvPr/>
        </p:nvSpPr>
        <p:spPr>
          <a:xfrm>
            <a:off x="594360" y="3794760"/>
            <a:ext cx="73152" cy="1755648"/>
          </a:xfrm>
          <a:prstGeom prst="rect">
            <a:avLst/>
          </a:prstGeom>
          <a:solidFill>
            <a:srgbClr val="327576"/>
          </a:solidFill>
          <a:ln w="12700">
            <a:solidFill>
              <a:srgbClr val="327576"/>
            </a:solidFill>
            <a:prstDash val="solid"/>
          </a:ln>
        </p:spPr>
        <p:txBody>
          <a:bodyPr/>
          <a:lstStyle/>
          <a:p>
            <a:endParaRPr lang="en-US"/>
          </a:p>
        </p:txBody>
      </p:sp>
      <p:sp>
        <p:nvSpPr>
          <p:cNvPr id="26" name="Text 24"/>
          <p:cNvSpPr/>
          <p:nvPr/>
        </p:nvSpPr>
        <p:spPr>
          <a:xfrm>
            <a:off x="758952" y="3922776"/>
            <a:ext cx="527608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Care Act 2014</a:t>
            </a:r>
            <a:endParaRPr lang="en-US" sz="1700"/>
          </a:p>
        </p:txBody>
      </p:sp>
      <p:sp>
        <p:nvSpPr>
          <p:cNvPr id="27" name="Text 25"/>
          <p:cNvSpPr/>
          <p:nvPr/>
        </p:nvSpPr>
        <p:spPr>
          <a:xfrm>
            <a:off x="758952" y="4297680"/>
            <a:ext cx="5239512" cy="1161288"/>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Landmark adult social care legislation. The slide emphasis is the wellbeing principle: dignity, physical and mental wellbeing, participation and control over day-to-day life.</a:t>
            </a:r>
            <a:endParaRPr lang="en-US" sz="1400"/>
          </a:p>
        </p:txBody>
      </p:sp>
      <p:sp>
        <p:nvSpPr>
          <p:cNvPr id="28" name="Shape 26"/>
          <p:cNvSpPr/>
          <p:nvPr/>
        </p:nvSpPr>
        <p:spPr>
          <a:xfrm>
            <a:off x="6309360" y="3794760"/>
            <a:ext cx="5257800" cy="1755648"/>
          </a:xfrm>
          <a:prstGeom prst="roundRect">
            <a:avLst>
              <a:gd name="adj" fmla="val 4167"/>
            </a:avLst>
          </a:prstGeom>
          <a:solidFill>
            <a:srgbClr val="FFFFFF"/>
          </a:solidFill>
          <a:ln w="12700">
            <a:solidFill>
              <a:srgbClr val="D9E2DE"/>
            </a:solidFill>
            <a:prstDash val="solid"/>
          </a:ln>
        </p:spPr>
        <p:txBody>
          <a:bodyPr/>
          <a:lstStyle/>
          <a:p>
            <a:endParaRPr lang="en-US"/>
          </a:p>
        </p:txBody>
      </p:sp>
      <p:sp>
        <p:nvSpPr>
          <p:cNvPr id="29" name="Shape 27"/>
          <p:cNvSpPr/>
          <p:nvPr/>
        </p:nvSpPr>
        <p:spPr>
          <a:xfrm>
            <a:off x="6309360" y="3794760"/>
            <a:ext cx="73152" cy="1755648"/>
          </a:xfrm>
          <a:prstGeom prst="rect">
            <a:avLst/>
          </a:prstGeom>
          <a:solidFill>
            <a:srgbClr val="768F4B"/>
          </a:solidFill>
          <a:ln w="12700">
            <a:solidFill>
              <a:srgbClr val="768F4B"/>
            </a:solidFill>
            <a:prstDash val="solid"/>
          </a:ln>
        </p:spPr>
        <p:txBody>
          <a:bodyPr/>
          <a:lstStyle/>
          <a:p>
            <a:endParaRPr lang="en-US"/>
          </a:p>
        </p:txBody>
      </p:sp>
      <p:sp>
        <p:nvSpPr>
          <p:cNvPr id="30" name="Text 28"/>
          <p:cNvSpPr/>
          <p:nvPr/>
        </p:nvSpPr>
        <p:spPr>
          <a:xfrm>
            <a:off x="6473952" y="3922776"/>
            <a:ext cx="500176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Health and Care Act 2022</a:t>
            </a:r>
            <a:endParaRPr lang="en-US" sz="1700"/>
          </a:p>
        </p:txBody>
      </p:sp>
      <p:sp>
        <p:nvSpPr>
          <p:cNvPr id="31" name="Text 29"/>
          <p:cNvSpPr/>
          <p:nvPr/>
        </p:nvSpPr>
        <p:spPr>
          <a:xfrm>
            <a:off x="6473952" y="4297680"/>
            <a:ext cx="4965192" cy="1161288"/>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Integrated Care Systems formalise collaboration between NHS and local government. The critical question is whether organisational integration becomes experienced integration for older people.</a:t>
            </a:r>
            <a:endParaRPr lang="en-US" sz="1400"/>
          </a:p>
        </p:txBody>
      </p:sp>
      <p:sp>
        <p:nvSpPr>
          <p:cNvPr id="32" name="Shape 30"/>
          <p:cNvSpPr/>
          <p:nvPr/>
        </p:nvSpPr>
        <p:spPr>
          <a:xfrm>
            <a:off x="502920" y="6047511"/>
            <a:ext cx="11155680" cy="329184"/>
          </a:xfrm>
          <a:prstGeom prst="roundRect">
            <a:avLst>
              <a:gd name="adj" fmla="val 22222"/>
            </a:avLst>
          </a:prstGeom>
          <a:solidFill>
            <a:srgbClr val="FCF8ED"/>
          </a:solidFill>
          <a:ln w="10160">
            <a:solidFill>
              <a:srgbClr val="E9DCAF"/>
            </a:solidFill>
            <a:prstDash val="solid"/>
          </a:ln>
        </p:spPr>
        <p:txBody>
          <a:bodyPr/>
          <a:lstStyle/>
          <a:p>
            <a:endParaRPr lang="en-US"/>
          </a:p>
        </p:txBody>
      </p:sp>
      <p:sp>
        <p:nvSpPr>
          <p:cNvPr id="33" name="Text 31"/>
          <p:cNvSpPr/>
          <p:nvPr/>
        </p:nvSpPr>
        <p:spPr>
          <a:xfrm>
            <a:off x="640080" y="6053328"/>
            <a:ext cx="10881360" cy="164592"/>
          </a:xfrm>
          <a:prstGeom prst="rect">
            <a:avLst/>
          </a:prstGeom>
          <a:noFill/>
          <a:ln/>
        </p:spPr>
        <p:txBody>
          <a:bodyPr wrap="square" lIns="0" tIns="0" rIns="0" bIns="0" rtlCol="0" anchor="ctr">
            <a:normAutofit/>
          </a:bodyPr>
          <a:lstStyle/>
          <a:p>
            <a:pPr marL="0" indent="0" algn="ctr">
              <a:buNone/>
            </a:pPr>
            <a:r>
              <a:rPr lang="en-US" sz="950">
                <a:solidFill>
                  <a:srgbClr val="2C3134"/>
                </a:solidFill>
                <a:latin typeface="Aptos" pitchFamily="34" charset="0"/>
                <a:ea typeface="Aptos" pitchFamily="34" charset="-122"/>
                <a:cs typeface="Aptos" pitchFamily="34" charset="-120"/>
              </a:rPr>
              <a:t>Critical evaluation: strong statutory principles do not automatically guarantee equitable access, continuity, choice or outcomes.</a:t>
            </a:r>
            <a:endParaRPr lang="en-US" sz="950"/>
          </a:p>
        </p:txBody>
      </p:sp>
      <p:sp>
        <p:nvSpPr>
          <p:cNvPr id="34" name="Text 32"/>
          <p:cNvSpPr/>
          <p:nvPr/>
        </p:nvSpPr>
        <p:spPr>
          <a:xfrm>
            <a:off x="502920" y="6245352"/>
            <a:ext cx="11064240" cy="146304"/>
          </a:xfrm>
          <a:prstGeom prst="rect">
            <a:avLst/>
          </a:prstGeom>
          <a:noFill/>
          <a:ln/>
        </p:spPr>
        <p:txBody>
          <a:bodyPr wrap="square" lIns="0" tIns="0" rIns="0" bIns="0" rtlCol="0" anchor="ctr">
            <a:normAutofit/>
          </a:bodyPr>
          <a:lstStyle/>
          <a:p>
            <a:pPr marL="0" indent="0" algn="r">
              <a:buNone/>
            </a:pPr>
            <a:r>
              <a:rPr lang="en-US" sz="750">
                <a:solidFill>
                  <a:srgbClr val="657178"/>
                </a:solidFill>
                <a:latin typeface="Aptos" pitchFamily="34" charset="0"/>
                <a:ea typeface="Aptos" pitchFamily="34" charset="-122"/>
                <a:cs typeface="Aptos" pitchFamily="34" charset="-120"/>
              </a:rPr>
              <a:t>Sources supplied: Care Act (2014); Health and Care Act (2022); DHSC (2014).</a:t>
            </a:r>
            <a:endParaRPr lang="en-US" sz="750"/>
          </a:p>
        </p:txBody>
      </p:sp>
      <p:sp>
        <p:nvSpPr>
          <p:cNvPr id="3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57178"/>
                </a:solidFill>
                <a:latin typeface="Aptos"/>
                <a:ea typeface="Aptos"/>
                <a:cs typeface="Aptos"/>
              </a:defRPr>
            </a:lvl1pPr>
          </a:lstStyle>
          <a:p>
            <a:pPr algn="l"/>
            <a:fld id="{F7021451-1387-4CA6-816F-3879F97B5CBC}" type="slidenum">
              <a:rPr lang="en-US" b="0"/>
              <a:t>6</a:t>
            </a:fld>
            <a:endParaRPr lang="en-US"/>
          </a:p>
        </p:txBody>
      </p:sp>
      <p:pic>
        <p:nvPicPr>
          <p:cNvPr id="51" name="Video 50">
            <a:hlinkClick r:id="" action="ppaction://media"/>
            <a:extLst>
              <a:ext uri="{FF2B5EF4-FFF2-40B4-BE49-F238E27FC236}">
                <a16:creationId xmlns:a16="http://schemas.microsoft.com/office/drawing/2014/main" id="{1BC84CB9-96BC-8A85-2A82-6FB0E5FB560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1753"/>
    </mc:Choice>
    <mc:Fallback xmlns="">
      <p:transition spd="slow" advTm="51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1"/>
                </p:tgtEl>
              </p:cMediaNode>
            </p:video>
            <p:seq concurrent="1" nextAc="seek">
              <p:cTn id="8" restart="whenNotActive" fill="hold" evtFilter="cancelBubble" nodeType="interactiveSeq">
                <p:stCondLst>
                  <p:cond evt="onClick" delay="0">
                    <p:tgtEl>
                      <p:spTgt spid="5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1"/>
                                        </p:tgtEl>
                                      </p:cBhvr>
                                    </p:cmd>
                                  </p:childTnLst>
                                </p:cTn>
                              </p:par>
                            </p:childTnLst>
                          </p:cTn>
                        </p:par>
                      </p:childTnLst>
                    </p:cTn>
                  </p:par>
                </p:childTnLst>
              </p:cTn>
              <p:nextCondLst>
                <p:cond evt="onClick" delay="0">
                  <p:tgtEl>
                    <p:spTgt spid="51"/>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02920" y="100584"/>
            <a:ext cx="9966960" cy="365760"/>
          </a:xfrm>
          <a:prstGeom prst="rect">
            <a:avLst/>
          </a:prstGeom>
          <a:noFill/>
          <a:ln/>
        </p:spPr>
        <p:txBody>
          <a:bodyPr wrap="square" lIns="0" tIns="0" rIns="0" bIns="0" rtlCol="0" anchor="ctr">
            <a:normAutofit lnSpcReduction="10000"/>
          </a:bodyPr>
          <a:lstStyle/>
          <a:p>
            <a:pPr marL="0" indent="0" algn="l">
              <a:buNone/>
            </a:pPr>
            <a:r>
              <a:rPr lang="en-US" sz="2500" b="1">
                <a:solidFill>
                  <a:srgbClr val="FFFFFF"/>
                </a:solidFill>
                <a:latin typeface="Aptos" pitchFamily="34" charset="0"/>
                <a:ea typeface="Aptos" pitchFamily="34" charset="-122"/>
                <a:cs typeface="Aptos" pitchFamily="34" charset="-120"/>
              </a:rPr>
              <a:t>6. Evaluating Current UK Health and Social Care Provisions</a:t>
            </a:r>
            <a:endParaRPr lang="en-US" sz="2500"/>
          </a:p>
        </p:txBody>
      </p:sp>
      <p:sp>
        <p:nvSpPr>
          <p:cNvPr id="3" name="Text 1"/>
          <p:cNvSpPr/>
          <p:nvPr/>
        </p:nvSpPr>
        <p:spPr>
          <a:xfrm>
            <a:off x="11201400" y="118872"/>
            <a:ext cx="502920" cy="256032"/>
          </a:xfrm>
          <a:prstGeom prst="rect">
            <a:avLst/>
          </a:prstGeom>
          <a:noFill/>
          <a:ln/>
        </p:spPr>
        <p:txBody>
          <a:bodyPr wrap="square" lIns="0" tIns="0" rIns="0" bIns="0" rtlCol="0" anchor="ctr">
            <a:normAutofit/>
          </a:bodyPr>
          <a:lstStyle/>
          <a:p>
            <a:pPr marL="0" indent="0" algn="r">
              <a:buNone/>
            </a:pPr>
            <a:r>
              <a:rPr lang="en-US" sz="1500" b="1">
                <a:solidFill>
                  <a:srgbClr val="FFFFFF"/>
                </a:solidFill>
                <a:latin typeface="Aptos" pitchFamily="34" charset="0"/>
                <a:ea typeface="Aptos" pitchFamily="34" charset="-122"/>
                <a:cs typeface="Aptos" pitchFamily="34" charset="-120"/>
              </a:rPr>
              <a:t>7</a:t>
            </a:r>
            <a:endParaRPr lang="en-US" sz="1500"/>
          </a:p>
        </p:txBody>
      </p:sp>
      <p:sp>
        <p:nvSpPr>
          <p:cNvPr id="4" name="Text 2"/>
          <p:cNvSpPr/>
          <p:nvPr/>
        </p:nvSpPr>
        <p:spPr>
          <a:xfrm>
            <a:off x="530352" y="768096"/>
            <a:ext cx="10789920" cy="310896"/>
          </a:xfrm>
          <a:prstGeom prst="rect">
            <a:avLst/>
          </a:prstGeom>
          <a:noFill/>
          <a:ln/>
        </p:spPr>
        <p:txBody>
          <a:bodyPr wrap="square" lIns="0" tIns="0" rIns="0" bIns="0" rtlCol="0" anchor="ctr">
            <a:normAutofit/>
          </a:bodyPr>
          <a:lstStyle/>
          <a:p>
            <a:pPr marL="0" indent="0" algn="l">
              <a:buNone/>
            </a:pPr>
            <a:r>
              <a:rPr lang="en-US" sz="1100">
                <a:solidFill>
                  <a:srgbClr val="657178"/>
                </a:solidFill>
                <a:latin typeface="Aptos" pitchFamily="34" charset="0"/>
                <a:ea typeface="Aptos" pitchFamily="34" charset="-122"/>
                <a:cs typeface="Aptos" pitchFamily="34" charset="-120"/>
              </a:rPr>
              <a:t>Focus: what works, what does not, and why there is a gap between policy ambition and delivery.</a:t>
            </a:r>
            <a:endParaRPr lang="en-US" sz="1100"/>
          </a:p>
        </p:txBody>
      </p:sp>
      <p:sp>
        <p:nvSpPr>
          <p:cNvPr id="5" name="Shape 3"/>
          <p:cNvSpPr/>
          <p:nvPr/>
        </p:nvSpPr>
        <p:spPr>
          <a:xfrm>
            <a:off x="566928" y="1234440"/>
            <a:ext cx="3520440" cy="4160520"/>
          </a:xfrm>
          <a:prstGeom prst="roundRect">
            <a:avLst>
              <a:gd name="adj" fmla="val 2078"/>
            </a:avLst>
          </a:prstGeom>
          <a:solidFill>
            <a:srgbClr val="FFFFFF"/>
          </a:solidFill>
          <a:ln w="12700">
            <a:solidFill>
              <a:srgbClr val="D9E2DE"/>
            </a:solidFill>
            <a:prstDash val="solid"/>
          </a:ln>
        </p:spPr>
        <p:txBody>
          <a:bodyPr/>
          <a:lstStyle/>
          <a:p>
            <a:endParaRPr lang="en-US"/>
          </a:p>
        </p:txBody>
      </p:sp>
      <p:sp>
        <p:nvSpPr>
          <p:cNvPr id="6" name="Shape 4"/>
          <p:cNvSpPr/>
          <p:nvPr/>
        </p:nvSpPr>
        <p:spPr>
          <a:xfrm>
            <a:off x="566928" y="1234440"/>
            <a:ext cx="73152" cy="4160520"/>
          </a:xfrm>
          <a:prstGeom prst="rect">
            <a:avLst/>
          </a:prstGeom>
          <a:solidFill>
            <a:srgbClr val="327576"/>
          </a:solidFill>
          <a:ln w="12700">
            <a:solidFill>
              <a:srgbClr val="327576"/>
            </a:solidFill>
            <a:prstDash val="solid"/>
          </a:ln>
        </p:spPr>
        <p:txBody>
          <a:bodyPr/>
          <a:lstStyle/>
          <a:p>
            <a:endParaRPr lang="en-US"/>
          </a:p>
        </p:txBody>
      </p:sp>
      <p:sp>
        <p:nvSpPr>
          <p:cNvPr id="7" name="Text 5"/>
          <p:cNvSpPr/>
          <p:nvPr/>
        </p:nvSpPr>
        <p:spPr>
          <a:xfrm>
            <a:off x="731520" y="1362456"/>
            <a:ext cx="326440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Reablement &amp; intermediate care</a:t>
            </a:r>
            <a:endParaRPr lang="en-US" sz="1700"/>
          </a:p>
        </p:txBody>
      </p:sp>
      <p:sp>
        <p:nvSpPr>
          <p:cNvPr id="8" name="Text 6"/>
          <p:cNvSpPr/>
          <p:nvPr/>
        </p:nvSpPr>
        <p:spPr>
          <a:xfrm>
            <a:off x="731520" y="1737360"/>
            <a:ext cx="3227832" cy="3566160"/>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Short-term, goal-oriented support can help people relearn daily living skills following illness or discharge.</a:t>
            </a:r>
            <a:endParaRPr lang="en-US" sz="1400"/>
          </a:p>
          <a:p>
            <a:pPr marL="0" indent="0" algn="l">
              <a:buNone/>
            </a:pPr>
            <a:endParaRPr lang="en-US" sz="1400"/>
          </a:p>
          <a:p>
            <a:pPr marL="0" indent="0" algn="l">
              <a:buNone/>
            </a:pPr>
            <a:r>
              <a:rPr lang="en-US" sz="1400">
                <a:solidFill>
                  <a:srgbClr val="2C3134"/>
                </a:solidFill>
                <a:latin typeface="Aptos" pitchFamily="34" charset="0"/>
                <a:ea typeface="Aptos" pitchFamily="34" charset="-122"/>
                <a:cs typeface="Aptos" pitchFamily="34" charset="-120"/>
              </a:rPr>
              <a:t>Potential benefits:</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functional recovery</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reduced long-term dependency</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greater independence</a:t>
            </a:r>
            <a:endParaRPr lang="en-US" sz="1400"/>
          </a:p>
        </p:txBody>
      </p:sp>
      <p:sp>
        <p:nvSpPr>
          <p:cNvPr id="9" name="Shape 7"/>
          <p:cNvSpPr/>
          <p:nvPr/>
        </p:nvSpPr>
        <p:spPr>
          <a:xfrm>
            <a:off x="4315968" y="1234440"/>
            <a:ext cx="3520440" cy="4160520"/>
          </a:xfrm>
          <a:prstGeom prst="roundRect">
            <a:avLst>
              <a:gd name="adj" fmla="val 2078"/>
            </a:avLst>
          </a:prstGeom>
          <a:solidFill>
            <a:srgbClr val="FFFFFF"/>
          </a:solidFill>
          <a:ln w="12700">
            <a:solidFill>
              <a:srgbClr val="D9E2DE"/>
            </a:solidFill>
            <a:prstDash val="solid"/>
          </a:ln>
        </p:spPr>
        <p:txBody>
          <a:bodyPr/>
          <a:lstStyle/>
          <a:p>
            <a:endParaRPr lang="en-US"/>
          </a:p>
        </p:txBody>
      </p:sp>
      <p:sp>
        <p:nvSpPr>
          <p:cNvPr id="10" name="Shape 8"/>
          <p:cNvSpPr/>
          <p:nvPr/>
        </p:nvSpPr>
        <p:spPr>
          <a:xfrm>
            <a:off x="4315968" y="1234440"/>
            <a:ext cx="73152" cy="4160520"/>
          </a:xfrm>
          <a:prstGeom prst="rect">
            <a:avLst/>
          </a:prstGeom>
          <a:solidFill>
            <a:srgbClr val="768F4B"/>
          </a:solidFill>
          <a:ln w="12700">
            <a:solidFill>
              <a:srgbClr val="768F4B"/>
            </a:solidFill>
            <a:prstDash val="solid"/>
          </a:ln>
        </p:spPr>
        <p:txBody>
          <a:bodyPr/>
          <a:lstStyle/>
          <a:p>
            <a:endParaRPr lang="en-US"/>
          </a:p>
        </p:txBody>
      </p:sp>
      <p:sp>
        <p:nvSpPr>
          <p:cNvPr id="11" name="Text 9"/>
          <p:cNvSpPr/>
          <p:nvPr/>
        </p:nvSpPr>
        <p:spPr>
          <a:xfrm>
            <a:off x="4480560" y="1362456"/>
            <a:ext cx="326440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Community and day services</a:t>
            </a:r>
            <a:endParaRPr lang="en-US" sz="1700"/>
          </a:p>
        </p:txBody>
      </p:sp>
      <p:sp>
        <p:nvSpPr>
          <p:cNvPr id="12" name="Text 10"/>
          <p:cNvSpPr/>
          <p:nvPr/>
        </p:nvSpPr>
        <p:spPr>
          <a:xfrm>
            <a:off x="4480560" y="1737360"/>
            <a:ext cx="3227832" cy="3566160"/>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Community hubs and day centres can promote social participation, routine and support networks.</a:t>
            </a:r>
            <a:endParaRPr lang="en-US" sz="1400"/>
          </a:p>
          <a:p>
            <a:pPr marL="0" indent="0" algn="l">
              <a:buNone/>
            </a:pPr>
            <a:endParaRPr lang="en-US" sz="1400"/>
          </a:p>
          <a:p>
            <a:pPr marL="0" indent="0" algn="l">
              <a:buNone/>
            </a:pPr>
            <a:r>
              <a:rPr lang="en-US" sz="1400">
                <a:solidFill>
                  <a:srgbClr val="2C3134"/>
                </a:solidFill>
                <a:latin typeface="Aptos" pitchFamily="34" charset="0"/>
                <a:ea typeface="Aptos" pitchFamily="34" charset="-122"/>
                <a:cs typeface="Aptos" pitchFamily="34" charset="-120"/>
              </a:rPr>
              <a:t>Value depends on:</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accessibility</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continuity</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local availability</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fit with personal goals</a:t>
            </a:r>
            <a:endParaRPr lang="en-US" sz="1400"/>
          </a:p>
        </p:txBody>
      </p:sp>
      <p:sp>
        <p:nvSpPr>
          <p:cNvPr id="13" name="Shape 11"/>
          <p:cNvSpPr/>
          <p:nvPr/>
        </p:nvSpPr>
        <p:spPr>
          <a:xfrm>
            <a:off x="8065008" y="1234440"/>
            <a:ext cx="3502152" cy="4160520"/>
          </a:xfrm>
          <a:prstGeom prst="roundRect">
            <a:avLst>
              <a:gd name="adj" fmla="val 2089"/>
            </a:avLst>
          </a:prstGeom>
          <a:solidFill>
            <a:srgbClr val="FFFFFF"/>
          </a:solidFill>
          <a:ln w="12700">
            <a:solidFill>
              <a:srgbClr val="D9E2DE"/>
            </a:solidFill>
            <a:prstDash val="solid"/>
          </a:ln>
        </p:spPr>
        <p:txBody>
          <a:bodyPr/>
          <a:lstStyle/>
          <a:p>
            <a:endParaRPr lang="en-US"/>
          </a:p>
        </p:txBody>
      </p:sp>
      <p:sp>
        <p:nvSpPr>
          <p:cNvPr id="14" name="Shape 12"/>
          <p:cNvSpPr/>
          <p:nvPr/>
        </p:nvSpPr>
        <p:spPr>
          <a:xfrm>
            <a:off x="8065008" y="1234440"/>
            <a:ext cx="73152" cy="4160520"/>
          </a:xfrm>
          <a:prstGeom prst="rect">
            <a:avLst/>
          </a:prstGeom>
          <a:solidFill>
            <a:srgbClr val="C59B44"/>
          </a:solidFill>
          <a:ln w="12700">
            <a:solidFill>
              <a:srgbClr val="C59B44"/>
            </a:solidFill>
            <a:prstDash val="solid"/>
          </a:ln>
        </p:spPr>
        <p:txBody>
          <a:bodyPr/>
          <a:lstStyle/>
          <a:p>
            <a:endParaRPr lang="en-US"/>
          </a:p>
        </p:txBody>
      </p:sp>
      <p:sp>
        <p:nvSpPr>
          <p:cNvPr id="15" name="Text 13"/>
          <p:cNvSpPr/>
          <p:nvPr/>
        </p:nvSpPr>
        <p:spPr>
          <a:xfrm>
            <a:off x="8229600" y="1362456"/>
            <a:ext cx="3246120"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System pressures</a:t>
            </a:r>
            <a:endParaRPr lang="en-US" sz="1700"/>
          </a:p>
        </p:txBody>
      </p:sp>
      <p:sp>
        <p:nvSpPr>
          <p:cNvPr id="16" name="Text 14"/>
          <p:cNvSpPr/>
          <p:nvPr/>
        </p:nvSpPr>
        <p:spPr>
          <a:xfrm>
            <a:off x="8229600" y="1737360"/>
            <a:ext cx="3209544" cy="3566160"/>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Key limitations identified in the supplied material:</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underfunding</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workforce shortages</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fragmented commissioning</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unequal access</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crisis-driven responses</a:t>
            </a:r>
            <a:endParaRPr lang="en-US" sz="1400"/>
          </a:p>
        </p:txBody>
      </p:sp>
      <p:sp>
        <p:nvSpPr>
          <p:cNvPr id="17" name="Shape 15"/>
          <p:cNvSpPr/>
          <p:nvPr/>
        </p:nvSpPr>
        <p:spPr>
          <a:xfrm>
            <a:off x="502920" y="6039198"/>
            <a:ext cx="11155680" cy="329184"/>
          </a:xfrm>
          <a:prstGeom prst="roundRect">
            <a:avLst>
              <a:gd name="adj" fmla="val 22222"/>
            </a:avLst>
          </a:prstGeom>
          <a:solidFill>
            <a:srgbClr val="FCF8ED"/>
          </a:solidFill>
          <a:ln w="10160">
            <a:solidFill>
              <a:srgbClr val="E9DCAF"/>
            </a:solidFill>
            <a:prstDash val="solid"/>
          </a:ln>
        </p:spPr>
        <p:txBody>
          <a:bodyPr/>
          <a:lstStyle/>
          <a:p>
            <a:endParaRPr lang="en-US"/>
          </a:p>
        </p:txBody>
      </p:sp>
      <p:sp>
        <p:nvSpPr>
          <p:cNvPr id="18" name="Text 16"/>
          <p:cNvSpPr/>
          <p:nvPr/>
        </p:nvSpPr>
        <p:spPr>
          <a:xfrm>
            <a:off x="640080" y="6053328"/>
            <a:ext cx="10881360" cy="164592"/>
          </a:xfrm>
          <a:prstGeom prst="rect">
            <a:avLst/>
          </a:prstGeom>
          <a:noFill/>
          <a:ln/>
        </p:spPr>
        <p:txBody>
          <a:bodyPr wrap="square" lIns="0" tIns="0" rIns="0" bIns="0" rtlCol="0" anchor="ctr">
            <a:normAutofit/>
          </a:bodyPr>
          <a:lstStyle/>
          <a:p>
            <a:pPr marL="0" indent="0" algn="ctr">
              <a:buNone/>
            </a:pPr>
            <a:r>
              <a:rPr lang="en-US" sz="950">
                <a:solidFill>
                  <a:srgbClr val="2C3134"/>
                </a:solidFill>
                <a:latin typeface="Aptos" pitchFamily="34" charset="0"/>
                <a:ea typeface="Aptos" pitchFamily="34" charset="-122"/>
                <a:cs typeface="Aptos" pitchFamily="34" charset="-120"/>
              </a:rPr>
              <a:t>Core judgement to develop: the policy architecture is more empowering than the capacity of many systems to implement it consistently.</a:t>
            </a:r>
            <a:endParaRPr lang="en-US" sz="950"/>
          </a:p>
        </p:txBody>
      </p:sp>
      <p:sp>
        <p:nvSpPr>
          <p:cNvPr id="19" name="Text 17"/>
          <p:cNvSpPr/>
          <p:nvPr/>
        </p:nvSpPr>
        <p:spPr>
          <a:xfrm>
            <a:off x="502920" y="6245352"/>
            <a:ext cx="11064240" cy="146304"/>
          </a:xfrm>
          <a:prstGeom prst="rect">
            <a:avLst/>
          </a:prstGeom>
          <a:noFill/>
          <a:ln/>
        </p:spPr>
        <p:txBody>
          <a:bodyPr wrap="square" lIns="0" tIns="0" rIns="0" bIns="0" rtlCol="0" anchor="ctr">
            <a:normAutofit/>
          </a:bodyPr>
          <a:lstStyle/>
          <a:p>
            <a:pPr marL="0" indent="0" algn="r">
              <a:buNone/>
            </a:pPr>
            <a:r>
              <a:rPr lang="en-US" sz="750">
                <a:solidFill>
                  <a:srgbClr val="657178"/>
                </a:solidFill>
                <a:latin typeface="Aptos" pitchFamily="34" charset="0"/>
                <a:ea typeface="Aptos" pitchFamily="34" charset="-122"/>
                <a:cs typeface="Aptos" pitchFamily="34" charset="-120"/>
              </a:rPr>
              <a:t>Sources supplied: Glendinning et al. (2010); King’s Fund (2023).</a:t>
            </a:r>
            <a:endParaRPr lang="en-US" sz="75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57178"/>
                </a:solidFill>
                <a:latin typeface="Aptos"/>
                <a:ea typeface="Aptos"/>
                <a:cs typeface="Aptos"/>
              </a:defRPr>
            </a:lvl1pPr>
          </a:lstStyle>
          <a:p>
            <a:pPr algn="l"/>
            <a:fld id="{F7021451-1387-4CA6-816F-3879F97B5CBC}" type="slidenum">
              <a:rPr lang="en-US" b="0"/>
              <a:t>7</a:t>
            </a:fld>
            <a:endParaRPr lang="en-US"/>
          </a:p>
        </p:txBody>
      </p:sp>
      <p:pic>
        <p:nvPicPr>
          <p:cNvPr id="38" name="Video 37">
            <a:hlinkClick r:id="" action="ppaction://media"/>
            <a:extLst>
              <a:ext uri="{FF2B5EF4-FFF2-40B4-BE49-F238E27FC236}">
                <a16:creationId xmlns:a16="http://schemas.microsoft.com/office/drawing/2014/main" id="{4B27D16A-9AF7-8EE4-D091-EB34D1A3E7F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2347"/>
    </mc:Choice>
    <mc:Fallback xmlns="">
      <p:transition spd="slow" advTm="423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8"/>
                </p:tgtEl>
              </p:cMediaNode>
            </p:video>
            <p:seq concurrent="1" nextAc="seek">
              <p:cTn id="8" restart="whenNotActive" fill="hold" evtFilter="cancelBubble" nodeType="interactiveSeq">
                <p:stCondLst>
                  <p:cond evt="onClick" delay="0">
                    <p:tgtEl>
                      <p:spTgt spid="3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8"/>
                                        </p:tgtEl>
                                      </p:cBhvr>
                                    </p:cmd>
                                  </p:childTnLst>
                                </p:cTn>
                              </p:par>
                            </p:childTnLst>
                          </p:cTn>
                        </p:par>
                      </p:childTnLst>
                    </p:cTn>
                  </p:par>
                </p:childTnLst>
              </p:cTn>
              <p:nextCondLst>
                <p:cond evt="onClick" delay="0">
                  <p:tgtEl>
                    <p:spTgt spid="3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502920" y="100584"/>
            <a:ext cx="9966960" cy="365760"/>
          </a:xfrm>
          <a:prstGeom prst="rect">
            <a:avLst/>
          </a:prstGeom>
          <a:noFill/>
          <a:ln/>
        </p:spPr>
        <p:txBody>
          <a:bodyPr wrap="square" lIns="0" tIns="0" rIns="0" bIns="0" rtlCol="0" anchor="ctr">
            <a:normAutofit fontScale="92500"/>
          </a:bodyPr>
          <a:lstStyle/>
          <a:p>
            <a:pPr marL="0" indent="0" algn="l">
              <a:buNone/>
            </a:pPr>
            <a:r>
              <a:rPr lang="en-US" sz="2500" b="1">
                <a:solidFill>
                  <a:srgbClr val="FFFFFF"/>
                </a:solidFill>
                <a:latin typeface="Aptos" pitchFamily="34" charset="0"/>
                <a:ea typeface="Aptos" pitchFamily="34" charset="-122"/>
                <a:cs typeface="Aptos" pitchFamily="34" charset="-120"/>
              </a:rPr>
              <a:t>7. Current and Emergent Technology: Telehealth and Remote Monitoring</a:t>
            </a:r>
            <a:endParaRPr lang="en-US" sz="2500"/>
          </a:p>
        </p:txBody>
      </p:sp>
      <p:sp>
        <p:nvSpPr>
          <p:cNvPr id="3" name="Text 1"/>
          <p:cNvSpPr/>
          <p:nvPr/>
        </p:nvSpPr>
        <p:spPr>
          <a:xfrm>
            <a:off x="11201400" y="118872"/>
            <a:ext cx="502920" cy="256032"/>
          </a:xfrm>
          <a:prstGeom prst="rect">
            <a:avLst/>
          </a:prstGeom>
          <a:noFill/>
          <a:ln/>
        </p:spPr>
        <p:txBody>
          <a:bodyPr wrap="square" lIns="0" tIns="0" rIns="0" bIns="0" rtlCol="0" anchor="ctr">
            <a:normAutofit/>
          </a:bodyPr>
          <a:lstStyle/>
          <a:p>
            <a:pPr marL="0" indent="0" algn="r">
              <a:buNone/>
            </a:pPr>
            <a:r>
              <a:rPr lang="en-US" sz="1500" b="1">
                <a:solidFill>
                  <a:srgbClr val="FFFFFF"/>
                </a:solidFill>
                <a:latin typeface="Aptos" pitchFamily="34" charset="0"/>
                <a:ea typeface="Aptos" pitchFamily="34" charset="-122"/>
                <a:cs typeface="Aptos" pitchFamily="34" charset="-120"/>
              </a:rPr>
              <a:t>8</a:t>
            </a:r>
            <a:endParaRPr lang="en-US" sz="1500"/>
          </a:p>
        </p:txBody>
      </p:sp>
      <p:sp>
        <p:nvSpPr>
          <p:cNvPr id="4" name="Text 2"/>
          <p:cNvSpPr/>
          <p:nvPr/>
        </p:nvSpPr>
        <p:spPr>
          <a:xfrm>
            <a:off x="530352" y="768096"/>
            <a:ext cx="10789920" cy="310896"/>
          </a:xfrm>
          <a:prstGeom prst="rect">
            <a:avLst/>
          </a:prstGeom>
          <a:noFill/>
          <a:ln/>
        </p:spPr>
        <p:txBody>
          <a:bodyPr wrap="square" lIns="0" tIns="0" rIns="0" bIns="0" rtlCol="0" anchor="ctr">
            <a:normAutofit/>
          </a:bodyPr>
          <a:lstStyle/>
          <a:p>
            <a:pPr marL="0" indent="0" algn="l">
              <a:buNone/>
            </a:pPr>
            <a:r>
              <a:rPr lang="en-US" sz="1100">
                <a:solidFill>
                  <a:srgbClr val="657178"/>
                </a:solidFill>
                <a:latin typeface="Aptos" pitchFamily="34" charset="0"/>
                <a:ea typeface="Aptos" pitchFamily="34" charset="-122"/>
                <a:cs typeface="Aptos" pitchFamily="34" charset="-120"/>
              </a:rPr>
              <a:t>Technology can extend support into the home—but should complement, not automatically replace, human care.</a:t>
            </a:r>
            <a:endParaRPr lang="en-US" sz="1100"/>
          </a:p>
        </p:txBody>
      </p:sp>
      <p:sp>
        <p:nvSpPr>
          <p:cNvPr id="5" name="Shape 3"/>
          <p:cNvSpPr/>
          <p:nvPr/>
        </p:nvSpPr>
        <p:spPr>
          <a:xfrm>
            <a:off x="594360" y="1234440"/>
            <a:ext cx="3429000" cy="4224528"/>
          </a:xfrm>
          <a:prstGeom prst="roundRect">
            <a:avLst>
              <a:gd name="adj" fmla="val 2133"/>
            </a:avLst>
          </a:prstGeom>
          <a:solidFill>
            <a:srgbClr val="FFFFFF"/>
          </a:solidFill>
          <a:ln w="12700">
            <a:solidFill>
              <a:srgbClr val="D9E2DE"/>
            </a:solidFill>
            <a:prstDash val="solid"/>
          </a:ln>
        </p:spPr>
        <p:txBody>
          <a:bodyPr/>
          <a:lstStyle/>
          <a:p>
            <a:endParaRPr lang="en-US"/>
          </a:p>
        </p:txBody>
      </p:sp>
      <p:sp>
        <p:nvSpPr>
          <p:cNvPr id="6" name="Shape 4"/>
          <p:cNvSpPr/>
          <p:nvPr/>
        </p:nvSpPr>
        <p:spPr>
          <a:xfrm>
            <a:off x="594360" y="1234440"/>
            <a:ext cx="73152" cy="4224528"/>
          </a:xfrm>
          <a:prstGeom prst="rect">
            <a:avLst/>
          </a:prstGeom>
          <a:solidFill>
            <a:srgbClr val="327576"/>
          </a:solidFill>
          <a:ln w="12700">
            <a:solidFill>
              <a:srgbClr val="327576"/>
            </a:solidFill>
            <a:prstDash val="solid"/>
          </a:ln>
        </p:spPr>
        <p:txBody>
          <a:bodyPr/>
          <a:lstStyle/>
          <a:p>
            <a:endParaRPr lang="en-US"/>
          </a:p>
        </p:txBody>
      </p:sp>
      <p:sp>
        <p:nvSpPr>
          <p:cNvPr id="7" name="Text 5"/>
          <p:cNvSpPr/>
          <p:nvPr/>
        </p:nvSpPr>
        <p:spPr>
          <a:xfrm>
            <a:off x="758952" y="1362456"/>
            <a:ext cx="317296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Telehealth</a:t>
            </a:r>
            <a:endParaRPr lang="en-US" sz="1700"/>
          </a:p>
        </p:txBody>
      </p:sp>
      <p:sp>
        <p:nvSpPr>
          <p:cNvPr id="8" name="Text 6"/>
          <p:cNvSpPr/>
          <p:nvPr/>
        </p:nvSpPr>
        <p:spPr>
          <a:xfrm>
            <a:off x="758952" y="1737360"/>
            <a:ext cx="3136392" cy="3630168"/>
          </a:xfrm>
          <a:prstGeom prst="rect">
            <a:avLst/>
          </a:prstGeom>
          <a:noFill/>
          <a:ln/>
        </p:spPr>
        <p:txBody>
          <a:bodyPr wrap="square" lIns="0" tIns="0" rIns="0" bIns="0" rtlCol="0" anchor="t">
            <a:normAutofit/>
          </a:bodyPr>
          <a:lstStyle/>
          <a:p>
            <a:pPr marL="0" indent="0" algn="l">
              <a:buNone/>
            </a:pPr>
            <a:r>
              <a:rPr lang="en-US" sz="1420">
                <a:solidFill>
                  <a:srgbClr val="2C3134"/>
                </a:solidFill>
                <a:latin typeface="Aptos" pitchFamily="34" charset="0"/>
                <a:ea typeface="Aptos" pitchFamily="34" charset="-122"/>
                <a:cs typeface="Aptos" pitchFamily="34" charset="-120"/>
              </a:rPr>
              <a:t>Video consultations</a:t>
            </a:r>
            <a:endParaRPr lang="en-US" sz="1420"/>
          </a:p>
          <a:p>
            <a:pPr marL="0" indent="0" algn="l">
              <a:buNone/>
            </a:pPr>
            <a:r>
              <a:rPr lang="en-US" sz="1420">
                <a:solidFill>
                  <a:srgbClr val="2C3134"/>
                </a:solidFill>
                <a:latin typeface="Aptos" pitchFamily="34" charset="0"/>
                <a:ea typeface="Aptos" pitchFamily="34" charset="-122"/>
                <a:cs typeface="Aptos" pitchFamily="34" charset="-120"/>
              </a:rPr>
              <a:t>Digital symptom reporting</a:t>
            </a:r>
            <a:endParaRPr lang="en-US" sz="1420"/>
          </a:p>
          <a:p>
            <a:pPr marL="0" indent="0" algn="l">
              <a:buNone/>
            </a:pPr>
            <a:r>
              <a:rPr lang="en-US" sz="1420">
                <a:solidFill>
                  <a:srgbClr val="2C3134"/>
                </a:solidFill>
                <a:latin typeface="Aptos" pitchFamily="34" charset="0"/>
                <a:ea typeface="Aptos" pitchFamily="34" charset="-122"/>
                <a:cs typeface="Aptos" pitchFamily="34" charset="-120"/>
              </a:rPr>
              <a:t>Remote clinical review</a:t>
            </a:r>
            <a:endParaRPr lang="en-US" sz="1420"/>
          </a:p>
          <a:p>
            <a:pPr marL="0" indent="0" algn="l">
              <a:buNone/>
            </a:pPr>
            <a:endParaRPr lang="en-US" sz="1420"/>
          </a:p>
          <a:p>
            <a:pPr marL="0" indent="0" algn="l">
              <a:buNone/>
            </a:pPr>
            <a:r>
              <a:rPr lang="en-US" sz="1420">
                <a:solidFill>
                  <a:srgbClr val="2C3134"/>
                </a:solidFill>
                <a:latin typeface="Aptos" pitchFamily="34" charset="0"/>
                <a:ea typeface="Aptos" pitchFamily="34" charset="-122"/>
                <a:cs typeface="Aptos" pitchFamily="34" charset="-120"/>
              </a:rPr>
              <a:t>Potential contribution: convenient access and earlier clinical contact.</a:t>
            </a:r>
            <a:endParaRPr lang="en-US" sz="1420"/>
          </a:p>
        </p:txBody>
      </p:sp>
      <p:sp>
        <p:nvSpPr>
          <p:cNvPr id="9" name="Shape 7"/>
          <p:cNvSpPr/>
          <p:nvPr/>
        </p:nvSpPr>
        <p:spPr>
          <a:xfrm>
            <a:off x="4425696" y="1572768"/>
            <a:ext cx="1508760" cy="2331720"/>
          </a:xfrm>
          <a:prstGeom prst="roundRect">
            <a:avLst>
              <a:gd name="adj" fmla="val 10909"/>
            </a:avLst>
          </a:prstGeom>
          <a:solidFill>
            <a:srgbClr val="E9F1F0"/>
          </a:solidFill>
          <a:ln w="17780">
            <a:solidFill>
              <a:srgbClr val="327576"/>
            </a:solidFill>
            <a:prstDash val="solid"/>
          </a:ln>
        </p:spPr>
        <p:txBody>
          <a:bodyPr/>
          <a:lstStyle/>
          <a:p>
            <a:endParaRPr lang="en-US"/>
          </a:p>
        </p:txBody>
      </p:sp>
      <p:sp>
        <p:nvSpPr>
          <p:cNvPr id="10" name="Shape 8"/>
          <p:cNvSpPr/>
          <p:nvPr/>
        </p:nvSpPr>
        <p:spPr>
          <a:xfrm>
            <a:off x="4617720" y="1847088"/>
            <a:ext cx="1124712" cy="1078992"/>
          </a:xfrm>
          <a:prstGeom prst="rect">
            <a:avLst/>
          </a:prstGeom>
          <a:solidFill>
            <a:srgbClr val="FFFFFF"/>
          </a:solidFill>
          <a:ln w="12700">
            <a:solidFill>
              <a:srgbClr val="D9E2DE"/>
            </a:solidFill>
            <a:prstDash val="solid"/>
          </a:ln>
        </p:spPr>
        <p:txBody>
          <a:bodyPr/>
          <a:lstStyle/>
          <a:p>
            <a:endParaRPr lang="en-US"/>
          </a:p>
        </p:txBody>
      </p:sp>
      <p:sp>
        <p:nvSpPr>
          <p:cNvPr id="11" name="Text 9"/>
          <p:cNvSpPr/>
          <p:nvPr/>
        </p:nvSpPr>
        <p:spPr>
          <a:xfrm>
            <a:off x="4663440" y="2084832"/>
            <a:ext cx="1024128" cy="566928"/>
          </a:xfrm>
          <a:prstGeom prst="rect">
            <a:avLst/>
          </a:prstGeom>
          <a:noFill/>
          <a:ln/>
        </p:spPr>
        <p:txBody>
          <a:bodyPr wrap="square" lIns="0" tIns="0" rIns="0" bIns="0" rtlCol="0" anchor="ctr">
            <a:normAutofit/>
          </a:bodyPr>
          <a:lstStyle/>
          <a:p>
            <a:pPr marL="0" indent="0" algn="ctr">
              <a:buNone/>
            </a:pPr>
            <a:r>
              <a:rPr lang="en-US" sz="1800" b="1">
                <a:solidFill>
                  <a:srgbClr val="1C3245"/>
                </a:solidFill>
                <a:latin typeface="Aptos" pitchFamily="34" charset="0"/>
                <a:ea typeface="Aptos" pitchFamily="34" charset="-122"/>
                <a:cs typeface="Aptos" pitchFamily="34" charset="-120"/>
              </a:rPr>
              <a:t>BP</a:t>
            </a:r>
            <a:endParaRPr lang="en-US" sz="1800"/>
          </a:p>
          <a:p>
            <a:pPr marL="0" indent="0" algn="ctr">
              <a:buNone/>
            </a:pPr>
            <a:r>
              <a:rPr lang="en-US" sz="1800" b="1">
                <a:solidFill>
                  <a:srgbClr val="1C3245"/>
                </a:solidFill>
                <a:latin typeface="Aptos" pitchFamily="34" charset="0"/>
                <a:ea typeface="Aptos" pitchFamily="34" charset="-122"/>
                <a:cs typeface="Aptos" pitchFamily="34" charset="-120"/>
              </a:rPr>
              <a:t>120/78</a:t>
            </a:r>
            <a:endParaRPr lang="en-US" sz="1800"/>
          </a:p>
        </p:txBody>
      </p:sp>
      <p:sp>
        <p:nvSpPr>
          <p:cNvPr id="12" name="Shape 10"/>
          <p:cNvSpPr/>
          <p:nvPr/>
        </p:nvSpPr>
        <p:spPr>
          <a:xfrm>
            <a:off x="6126480" y="1600200"/>
            <a:ext cx="1325880" cy="2240280"/>
          </a:xfrm>
          <a:prstGeom prst="roundRect">
            <a:avLst>
              <a:gd name="adj" fmla="val 12414"/>
            </a:avLst>
          </a:prstGeom>
          <a:solidFill>
            <a:srgbClr val="F3F4F5"/>
          </a:solidFill>
          <a:ln w="17780">
            <a:solidFill>
              <a:srgbClr val="768F4B"/>
            </a:solidFill>
            <a:prstDash val="solid"/>
          </a:ln>
        </p:spPr>
        <p:txBody>
          <a:bodyPr/>
          <a:lstStyle/>
          <a:p>
            <a:endParaRPr lang="en-US"/>
          </a:p>
        </p:txBody>
      </p:sp>
      <p:sp>
        <p:nvSpPr>
          <p:cNvPr id="13" name="Shape 11"/>
          <p:cNvSpPr/>
          <p:nvPr/>
        </p:nvSpPr>
        <p:spPr>
          <a:xfrm>
            <a:off x="6501384" y="2057400"/>
            <a:ext cx="530352" cy="530352"/>
          </a:xfrm>
          <a:prstGeom prst="ellipse">
            <a:avLst/>
          </a:prstGeom>
          <a:solidFill>
            <a:srgbClr val="768F4B"/>
          </a:solidFill>
          <a:ln w="12700">
            <a:solidFill>
              <a:srgbClr val="768F4B"/>
            </a:solidFill>
            <a:prstDash val="solid"/>
          </a:ln>
        </p:spPr>
        <p:txBody>
          <a:bodyPr/>
          <a:lstStyle/>
          <a:p>
            <a:endParaRPr lang="en-US"/>
          </a:p>
        </p:txBody>
      </p:sp>
      <p:sp>
        <p:nvSpPr>
          <p:cNvPr id="14" name="Text 12"/>
          <p:cNvSpPr/>
          <p:nvPr/>
        </p:nvSpPr>
        <p:spPr>
          <a:xfrm>
            <a:off x="6236208" y="2816352"/>
            <a:ext cx="1097280" cy="548640"/>
          </a:xfrm>
          <a:prstGeom prst="rect">
            <a:avLst/>
          </a:prstGeom>
          <a:noFill/>
          <a:ln/>
        </p:spPr>
        <p:txBody>
          <a:bodyPr wrap="square" lIns="0" tIns="0" rIns="0" bIns="0" rtlCol="0" anchor="ctr">
            <a:normAutofit/>
          </a:bodyPr>
          <a:lstStyle/>
          <a:p>
            <a:pPr marL="0" indent="0" algn="ctr">
              <a:buNone/>
            </a:pPr>
            <a:r>
              <a:rPr lang="en-US" sz="1100" b="1">
                <a:solidFill>
                  <a:srgbClr val="1C3245"/>
                </a:solidFill>
                <a:latin typeface="Aptos" pitchFamily="34" charset="0"/>
                <a:ea typeface="Aptos" pitchFamily="34" charset="-122"/>
                <a:cs typeface="Aptos" pitchFamily="34" charset="-120"/>
              </a:rPr>
              <a:t>Dose</a:t>
            </a:r>
            <a:endParaRPr lang="en-US" sz="1100"/>
          </a:p>
          <a:p>
            <a:pPr marL="0" indent="0" algn="ctr">
              <a:buNone/>
            </a:pPr>
            <a:r>
              <a:rPr lang="en-US" sz="1100" b="1">
                <a:solidFill>
                  <a:srgbClr val="1C3245"/>
                </a:solidFill>
                <a:latin typeface="Aptos" pitchFamily="34" charset="0"/>
                <a:ea typeface="Aptos" pitchFamily="34" charset="-122"/>
                <a:cs typeface="Aptos" pitchFamily="34" charset="-120"/>
              </a:rPr>
              <a:t>reminder</a:t>
            </a:r>
            <a:endParaRPr lang="en-US" sz="1100"/>
          </a:p>
        </p:txBody>
      </p:sp>
      <p:sp>
        <p:nvSpPr>
          <p:cNvPr id="15" name="Shape 13"/>
          <p:cNvSpPr/>
          <p:nvPr/>
        </p:nvSpPr>
        <p:spPr>
          <a:xfrm>
            <a:off x="4069080" y="4279392"/>
            <a:ext cx="3611880" cy="749808"/>
          </a:xfrm>
          <a:prstGeom prst="roundRect">
            <a:avLst>
              <a:gd name="adj" fmla="val 7317"/>
            </a:avLst>
          </a:prstGeom>
          <a:solidFill>
            <a:srgbClr val="EEF3F1"/>
          </a:solidFill>
          <a:ln w="12700">
            <a:solidFill>
              <a:srgbClr val="D9E2DE"/>
            </a:solidFill>
            <a:prstDash val="solid"/>
          </a:ln>
        </p:spPr>
        <p:txBody>
          <a:bodyPr/>
          <a:lstStyle/>
          <a:p>
            <a:endParaRPr lang="en-US"/>
          </a:p>
        </p:txBody>
      </p:sp>
      <p:sp>
        <p:nvSpPr>
          <p:cNvPr id="16" name="Text 14"/>
          <p:cNvSpPr/>
          <p:nvPr/>
        </p:nvSpPr>
        <p:spPr>
          <a:xfrm>
            <a:off x="4233672" y="4407408"/>
            <a:ext cx="3255264" cy="457200"/>
          </a:xfrm>
          <a:prstGeom prst="rect">
            <a:avLst/>
          </a:prstGeom>
          <a:noFill/>
          <a:ln/>
        </p:spPr>
        <p:txBody>
          <a:bodyPr wrap="square" lIns="0" tIns="0" rIns="0" bIns="0" rtlCol="0" anchor="ctr">
            <a:normAutofit/>
          </a:bodyPr>
          <a:lstStyle/>
          <a:p>
            <a:pPr marL="0" indent="0" algn="ctr">
              <a:buNone/>
            </a:pPr>
            <a:r>
              <a:rPr lang="en-US" sz="1400" b="1">
                <a:solidFill>
                  <a:srgbClr val="1C3245"/>
                </a:solidFill>
                <a:latin typeface="Aptos" pitchFamily="34" charset="0"/>
                <a:ea typeface="Aptos" pitchFamily="34" charset="-122"/>
                <a:cs typeface="Aptos" pitchFamily="34" charset="-120"/>
              </a:rPr>
              <a:t>Remote monitoring</a:t>
            </a:r>
            <a:endParaRPr lang="en-US" sz="1400"/>
          </a:p>
          <a:p>
            <a:pPr marL="0" indent="0" algn="ctr">
              <a:buNone/>
            </a:pPr>
            <a:r>
              <a:rPr lang="en-US" sz="1400" b="1">
                <a:solidFill>
                  <a:srgbClr val="1C3245"/>
                </a:solidFill>
                <a:latin typeface="Aptos" pitchFamily="34" charset="0"/>
                <a:ea typeface="Aptos" pitchFamily="34" charset="-122"/>
                <a:cs typeface="Aptos" pitchFamily="34" charset="-120"/>
              </a:rPr>
              <a:t>BP • glucose • heart rate</a:t>
            </a:r>
            <a:endParaRPr lang="en-US" sz="1400"/>
          </a:p>
        </p:txBody>
      </p:sp>
      <p:sp>
        <p:nvSpPr>
          <p:cNvPr id="17" name="Shape 15"/>
          <p:cNvSpPr/>
          <p:nvPr/>
        </p:nvSpPr>
        <p:spPr>
          <a:xfrm>
            <a:off x="7955280" y="1234440"/>
            <a:ext cx="3611880" cy="4224528"/>
          </a:xfrm>
          <a:prstGeom prst="roundRect">
            <a:avLst>
              <a:gd name="adj" fmla="val 2025"/>
            </a:avLst>
          </a:prstGeom>
          <a:solidFill>
            <a:srgbClr val="FFFFFF"/>
          </a:solidFill>
          <a:ln w="12700">
            <a:solidFill>
              <a:srgbClr val="D9E2DE"/>
            </a:solidFill>
            <a:prstDash val="solid"/>
          </a:ln>
        </p:spPr>
        <p:txBody>
          <a:bodyPr/>
          <a:lstStyle/>
          <a:p>
            <a:endParaRPr lang="en-US"/>
          </a:p>
        </p:txBody>
      </p:sp>
      <p:sp>
        <p:nvSpPr>
          <p:cNvPr id="18" name="Shape 16"/>
          <p:cNvSpPr/>
          <p:nvPr/>
        </p:nvSpPr>
        <p:spPr>
          <a:xfrm>
            <a:off x="7955280" y="1234440"/>
            <a:ext cx="73152" cy="4224528"/>
          </a:xfrm>
          <a:prstGeom prst="rect">
            <a:avLst/>
          </a:prstGeom>
          <a:solidFill>
            <a:srgbClr val="C59B44"/>
          </a:solidFill>
          <a:ln w="12700">
            <a:solidFill>
              <a:srgbClr val="C59B44"/>
            </a:solidFill>
            <a:prstDash val="solid"/>
          </a:ln>
        </p:spPr>
        <p:txBody>
          <a:bodyPr/>
          <a:lstStyle/>
          <a:p>
            <a:endParaRPr lang="en-US"/>
          </a:p>
        </p:txBody>
      </p:sp>
      <p:sp>
        <p:nvSpPr>
          <p:cNvPr id="19" name="Text 17"/>
          <p:cNvSpPr/>
          <p:nvPr/>
        </p:nvSpPr>
        <p:spPr>
          <a:xfrm>
            <a:off x="8119872" y="1362456"/>
            <a:ext cx="335584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Telecare &amp; sensors</a:t>
            </a:r>
            <a:endParaRPr lang="en-US" sz="1700"/>
          </a:p>
        </p:txBody>
      </p:sp>
      <p:sp>
        <p:nvSpPr>
          <p:cNvPr id="20" name="Text 18"/>
          <p:cNvSpPr/>
          <p:nvPr/>
        </p:nvSpPr>
        <p:spPr>
          <a:xfrm>
            <a:off x="8119872" y="1737360"/>
            <a:ext cx="3319272" cy="3630168"/>
          </a:xfrm>
          <a:prstGeom prst="rect">
            <a:avLst/>
          </a:prstGeom>
          <a:noFill/>
          <a:ln/>
        </p:spPr>
        <p:txBody>
          <a:bodyPr wrap="square" lIns="0" tIns="0" rIns="0" bIns="0" rtlCol="0" anchor="t">
            <a:normAutofit/>
          </a:bodyPr>
          <a:lstStyle/>
          <a:p>
            <a:pPr marL="0" indent="0" algn="l">
              <a:buNone/>
            </a:pPr>
            <a:r>
              <a:rPr lang="en-US" sz="1420">
                <a:solidFill>
                  <a:srgbClr val="2C3134"/>
                </a:solidFill>
                <a:latin typeface="Aptos" pitchFamily="34" charset="0"/>
                <a:ea typeface="Aptos" pitchFamily="34" charset="-122"/>
                <a:cs typeface="Aptos" pitchFamily="34" charset="-120"/>
              </a:rPr>
              <a:t>Fall detectors</a:t>
            </a:r>
            <a:endParaRPr lang="en-US" sz="1420"/>
          </a:p>
          <a:p>
            <a:pPr marL="0" indent="0" algn="l">
              <a:buNone/>
            </a:pPr>
            <a:r>
              <a:rPr lang="en-US" sz="1420">
                <a:solidFill>
                  <a:srgbClr val="2C3134"/>
                </a:solidFill>
                <a:latin typeface="Aptos" pitchFamily="34" charset="0"/>
                <a:ea typeface="Aptos" pitchFamily="34" charset="-122"/>
                <a:cs typeface="Aptos" pitchFamily="34" charset="-120"/>
              </a:rPr>
              <a:t>Passive infrared sensors</a:t>
            </a:r>
            <a:endParaRPr lang="en-US" sz="1420"/>
          </a:p>
          <a:p>
            <a:pPr marL="0" indent="0" algn="l">
              <a:buNone/>
            </a:pPr>
            <a:r>
              <a:rPr lang="en-US" sz="1420">
                <a:solidFill>
                  <a:srgbClr val="2C3134"/>
                </a:solidFill>
                <a:latin typeface="Aptos" pitchFamily="34" charset="0"/>
                <a:ea typeface="Aptos" pitchFamily="34" charset="-122"/>
                <a:cs typeface="Aptos" pitchFamily="34" charset="-120"/>
              </a:rPr>
              <a:t>Environmental alerts</a:t>
            </a:r>
            <a:endParaRPr lang="en-US" sz="1420"/>
          </a:p>
          <a:p>
            <a:pPr marL="0" indent="0" algn="l">
              <a:buNone/>
            </a:pPr>
            <a:endParaRPr lang="en-US" sz="1420"/>
          </a:p>
          <a:p>
            <a:pPr marL="0" indent="0" algn="l">
              <a:buNone/>
            </a:pPr>
            <a:r>
              <a:rPr lang="en-US" sz="1420">
                <a:solidFill>
                  <a:srgbClr val="2C3134"/>
                </a:solidFill>
                <a:latin typeface="Aptos" pitchFamily="34" charset="0"/>
                <a:ea typeface="Aptos" pitchFamily="34" charset="-122"/>
                <a:cs typeface="Aptos" pitchFamily="34" charset="-120"/>
              </a:rPr>
              <a:t>Potential contribution: reassurance and support for independent living.</a:t>
            </a:r>
            <a:endParaRPr lang="en-US" sz="1420"/>
          </a:p>
        </p:txBody>
      </p:sp>
      <p:sp>
        <p:nvSpPr>
          <p:cNvPr id="21" name="Shape 19"/>
          <p:cNvSpPr/>
          <p:nvPr/>
        </p:nvSpPr>
        <p:spPr>
          <a:xfrm>
            <a:off x="502920" y="6055824"/>
            <a:ext cx="11155680" cy="329184"/>
          </a:xfrm>
          <a:prstGeom prst="roundRect">
            <a:avLst>
              <a:gd name="adj" fmla="val 22222"/>
            </a:avLst>
          </a:prstGeom>
          <a:solidFill>
            <a:srgbClr val="FCF8ED"/>
          </a:solidFill>
          <a:ln w="10160">
            <a:solidFill>
              <a:srgbClr val="E9DCAF"/>
            </a:solidFill>
            <a:prstDash val="solid"/>
          </a:ln>
        </p:spPr>
        <p:txBody>
          <a:bodyPr/>
          <a:lstStyle/>
          <a:p>
            <a:endParaRPr lang="en-US"/>
          </a:p>
        </p:txBody>
      </p:sp>
      <p:sp>
        <p:nvSpPr>
          <p:cNvPr id="22" name="Text 20"/>
          <p:cNvSpPr/>
          <p:nvPr/>
        </p:nvSpPr>
        <p:spPr>
          <a:xfrm>
            <a:off x="640080" y="6053328"/>
            <a:ext cx="10881360" cy="164592"/>
          </a:xfrm>
          <a:prstGeom prst="rect">
            <a:avLst/>
          </a:prstGeom>
          <a:noFill/>
          <a:ln/>
        </p:spPr>
        <p:txBody>
          <a:bodyPr wrap="square" lIns="0" tIns="0" rIns="0" bIns="0" rtlCol="0" anchor="ctr">
            <a:normAutofit/>
          </a:bodyPr>
          <a:lstStyle/>
          <a:p>
            <a:pPr marL="0" indent="0" algn="ctr">
              <a:buNone/>
            </a:pPr>
            <a:r>
              <a:rPr lang="en-US" sz="950">
                <a:solidFill>
                  <a:srgbClr val="2C3134"/>
                </a:solidFill>
                <a:latin typeface="Aptos" pitchFamily="34" charset="0"/>
                <a:ea typeface="Aptos" pitchFamily="34" charset="-122"/>
                <a:cs typeface="Aptos" pitchFamily="34" charset="-120"/>
              </a:rPr>
              <a:t>Critical questions: effectiveness, acceptability, cost, usability, digital access and whether technology genuinely increases control.</a:t>
            </a:r>
            <a:endParaRPr lang="en-US" sz="950"/>
          </a:p>
        </p:txBody>
      </p:sp>
      <p:sp>
        <p:nvSpPr>
          <p:cNvPr id="23" name="Text 21"/>
          <p:cNvSpPr/>
          <p:nvPr/>
        </p:nvSpPr>
        <p:spPr>
          <a:xfrm>
            <a:off x="502920" y="6245352"/>
            <a:ext cx="11064240" cy="146304"/>
          </a:xfrm>
          <a:prstGeom prst="rect">
            <a:avLst/>
          </a:prstGeom>
          <a:noFill/>
          <a:ln/>
        </p:spPr>
        <p:txBody>
          <a:bodyPr wrap="square" lIns="0" tIns="0" rIns="0" bIns="0" rtlCol="0" anchor="ctr">
            <a:normAutofit/>
          </a:bodyPr>
          <a:lstStyle/>
          <a:p>
            <a:pPr marL="0" indent="0" algn="r">
              <a:buNone/>
            </a:pPr>
            <a:r>
              <a:rPr lang="en-US" sz="750">
                <a:solidFill>
                  <a:srgbClr val="657178"/>
                </a:solidFill>
                <a:latin typeface="Aptos" pitchFamily="34" charset="0"/>
                <a:ea typeface="Aptos" pitchFamily="34" charset="-122"/>
                <a:cs typeface="Aptos" pitchFamily="34" charset="-120"/>
              </a:rPr>
              <a:t>Source supplied: Greenhalgh et al. (2015).</a:t>
            </a:r>
            <a:endParaRPr lang="en-US" sz="75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57178"/>
                </a:solidFill>
                <a:latin typeface="Aptos"/>
                <a:ea typeface="Aptos"/>
                <a:cs typeface="Aptos"/>
              </a:defRPr>
            </a:lvl1pPr>
          </a:lstStyle>
          <a:p>
            <a:pPr algn="l"/>
            <a:fld id="{F7021451-1387-4CA6-816F-3879F97B5CBC}" type="slidenum">
              <a:rPr lang="en-US" b="0"/>
              <a:t>8</a:t>
            </a:fld>
            <a:endParaRPr lang="en-US"/>
          </a:p>
        </p:txBody>
      </p:sp>
      <p:pic>
        <p:nvPicPr>
          <p:cNvPr id="26" name="Picture 25">
            <a:extLst>
              <a:ext uri="{FF2B5EF4-FFF2-40B4-BE49-F238E27FC236}">
                <a16:creationId xmlns:a16="http://schemas.microsoft.com/office/drawing/2014/main" id="{A87386FA-A9D0-4D7E-B20F-AD7CF7B68AD7}"/>
              </a:ext>
            </a:extLst>
          </p:cNvPr>
          <p:cNvPicPr>
            <a:picLocks noChangeAspect="1"/>
          </p:cNvPicPr>
          <p:nvPr/>
        </p:nvPicPr>
        <p:blipFill>
          <a:blip r:embed="rId5"/>
          <a:stretch>
            <a:fillRect/>
          </a:stretch>
        </p:blipFill>
        <p:spPr>
          <a:xfrm>
            <a:off x="739262" y="3220454"/>
            <a:ext cx="3156082" cy="2104055"/>
          </a:xfrm>
          <a:prstGeom prst="rect">
            <a:avLst/>
          </a:prstGeom>
        </p:spPr>
      </p:pic>
      <p:pic>
        <p:nvPicPr>
          <p:cNvPr id="28" name="Picture 27">
            <a:extLst>
              <a:ext uri="{FF2B5EF4-FFF2-40B4-BE49-F238E27FC236}">
                <a16:creationId xmlns:a16="http://schemas.microsoft.com/office/drawing/2014/main" id="{248AFF8B-0FC3-4199-B62A-D1E87250F44E}"/>
              </a:ext>
            </a:extLst>
          </p:cNvPr>
          <p:cNvPicPr>
            <a:picLocks noChangeAspect="1"/>
          </p:cNvPicPr>
          <p:nvPr/>
        </p:nvPicPr>
        <p:blipFill>
          <a:blip r:embed="rId6"/>
          <a:stretch>
            <a:fillRect/>
          </a:stretch>
        </p:blipFill>
        <p:spPr>
          <a:xfrm>
            <a:off x="8092440" y="3265925"/>
            <a:ext cx="3429000" cy="2081605"/>
          </a:xfrm>
          <a:prstGeom prst="rect">
            <a:avLst/>
          </a:prstGeom>
        </p:spPr>
      </p:pic>
      <p:pic>
        <p:nvPicPr>
          <p:cNvPr id="40" name="Video 39">
            <a:hlinkClick r:id="" action="ppaction://media"/>
            <a:extLst>
              <a:ext uri="{FF2B5EF4-FFF2-40B4-BE49-F238E27FC236}">
                <a16:creationId xmlns:a16="http://schemas.microsoft.com/office/drawing/2014/main" id="{BAC2A1B8-8F60-BC65-E7EA-AA3C7D3C2BB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2197"/>
    </mc:Choice>
    <mc:Fallback xmlns="">
      <p:transition spd="slow" advTm="42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0"/>
                </p:tgtEl>
              </p:cMediaNode>
            </p:video>
            <p:seq concurrent="1" nextAc="seek">
              <p:cTn id="8" restart="whenNotActive" fill="hold" evtFilter="cancelBubble" nodeType="interactiveSeq">
                <p:stCondLst>
                  <p:cond evt="onClick" delay="0">
                    <p:tgtEl>
                      <p:spTgt spid="4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0"/>
                                        </p:tgtEl>
                                      </p:cBhvr>
                                    </p:cmd>
                                  </p:childTnLst>
                                </p:cTn>
                              </p:par>
                            </p:childTnLst>
                          </p:cTn>
                        </p:par>
                      </p:childTnLst>
                    </p:cTn>
                  </p:par>
                </p:childTnLst>
              </p:cTn>
              <p:nextCondLst>
                <p:cond evt="onClick" delay="0">
                  <p:tgtEl>
                    <p:spTgt spid="40"/>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502920" y="100584"/>
            <a:ext cx="9966960" cy="365760"/>
          </a:xfrm>
          <a:prstGeom prst="rect">
            <a:avLst/>
          </a:prstGeom>
          <a:noFill/>
          <a:ln/>
        </p:spPr>
        <p:txBody>
          <a:bodyPr wrap="square" lIns="0" tIns="0" rIns="0" bIns="0" rtlCol="0" anchor="ctr">
            <a:normAutofit lnSpcReduction="10000"/>
          </a:bodyPr>
          <a:lstStyle/>
          <a:p>
            <a:pPr marL="0" indent="0" algn="l">
              <a:buNone/>
            </a:pPr>
            <a:r>
              <a:rPr lang="en-US" sz="2500" b="1">
                <a:solidFill>
                  <a:srgbClr val="FFFFFF"/>
                </a:solidFill>
                <a:latin typeface="Aptos" pitchFamily="34" charset="0"/>
                <a:ea typeface="Aptos" pitchFamily="34" charset="-122"/>
                <a:cs typeface="Aptos" pitchFamily="34" charset="-120"/>
              </a:rPr>
              <a:t>8. Advanced Innovations: Smart Homes, AI and Assistive Robotics</a:t>
            </a:r>
            <a:endParaRPr lang="en-US" sz="2500"/>
          </a:p>
        </p:txBody>
      </p:sp>
      <p:sp>
        <p:nvSpPr>
          <p:cNvPr id="3" name="Text 1"/>
          <p:cNvSpPr/>
          <p:nvPr/>
        </p:nvSpPr>
        <p:spPr>
          <a:xfrm>
            <a:off x="11201400" y="118872"/>
            <a:ext cx="502920" cy="256032"/>
          </a:xfrm>
          <a:prstGeom prst="rect">
            <a:avLst/>
          </a:prstGeom>
          <a:noFill/>
          <a:ln/>
        </p:spPr>
        <p:txBody>
          <a:bodyPr wrap="square" lIns="0" tIns="0" rIns="0" bIns="0" rtlCol="0" anchor="ctr">
            <a:normAutofit/>
          </a:bodyPr>
          <a:lstStyle/>
          <a:p>
            <a:pPr marL="0" indent="0" algn="r">
              <a:buNone/>
            </a:pPr>
            <a:r>
              <a:rPr lang="en-US" sz="1500" b="1">
                <a:solidFill>
                  <a:srgbClr val="FFFFFF"/>
                </a:solidFill>
                <a:latin typeface="Aptos" pitchFamily="34" charset="0"/>
                <a:ea typeface="Aptos" pitchFamily="34" charset="-122"/>
                <a:cs typeface="Aptos" pitchFamily="34" charset="-120"/>
              </a:rPr>
              <a:t>9</a:t>
            </a:r>
            <a:endParaRPr lang="en-US" sz="1500"/>
          </a:p>
        </p:txBody>
      </p:sp>
      <p:sp>
        <p:nvSpPr>
          <p:cNvPr id="4" name="Text 2"/>
          <p:cNvSpPr/>
          <p:nvPr/>
        </p:nvSpPr>
        <p:spPr>
          <a:xfrm>
            <a:off x="530352" y="768096"/>
            <a:ext cx="10789920" cy="310896"/>
          </a:xfrm>
          <a:prstGeom prst="rect">
            <a:avLst/>
          </a:prstGeom>
          <a:noFill/>
          <a:ln/>
        </p:spPr>
        <p:txBody>
          <a:bodyPr wrap="square" lIns="0" tIns="0" rIns="0" bIns="0" rtlCol="0" anchor="ctr">
            <a:normAutofit/>
          </a:bodyPr>
          <a:lstStyle/>
          <a:p>
            <a:pPr marL="0" indent="0" algn="l">
              <a:buNone/>
            </a:pPr>
            <a:r>
              <a:rPr lang="en-US" sz="1100">
                <a:solidFill>
                  <a:srgbClr val="657178"/>
                </a:solidFill>
                <a:latin typeface="Aptos" pitchFamily="34" charset="0"/>
                <a:ea typeface="Aptos" pitchFamily="34" charset="-122"/>
                <a:cs typeface="Aptos" pitchFamily="34" charset="-120"/>
              </a:rPr>
              <a:t>The opportunity is not simply automation—it is preserving capability and reducing avoidable burden.</a:t>
            </a:r>
            <a:endParaRPr lang="en-US" sz="1100"/>
          </a:p>
        </p:txBody>
      </p:sp>
      <p:sp>
        <p:nvSpPr>
          <p:cNvPr id="5" name="Shape 3"/>
          <p:cNvSpPr/>
          <p:nvPr/>
        </p:nvSpPr>
        <p:spPr>
          <a:xfrm>
            <a:off x="5148072" y="2011680"/>
            <a:ext cx="1874520" cy="1874520"/>
          </a:xfrm>
          <a:prstGeom prst="ellipse">
            <a:avLst/>
          </a:prstGeom>
          <a:solidFill>
            <a:srgbClr val="327576"/>
          </a:solidFill>
          <a:ln w="12700">
            <a:solidFill>
              <a:srgbClr val="327576"/>
            </a:solidFill>
            <a:prstDash val="solid"/>
          </a:ln>
        </p:spPr>
        <p:txBody>
          <a:bodyPr/>
          <a:lstStyle/>
          <a:p>
            <a:endParaRPr lang="en-US"/>
          </a:p>
        </p:txBody>
      </p:sp>
      <p:sp>
        <p:nvSpPr>
          <p:cNvPr id="6" name="Text 4"/>
          <p:cNvSpPr/>
          <p:nvPr/>
        </p:nvSpPr>
        <p:spPr>
          <a:xfrm>
            <a:off x="5376672" y="2551176"/>
            <a:ext cx="1426464" cy="548640"/>
          </a:xfrm>
          <a:prstGeom prst="rect">
            <a:avLst/>
          </a:prstGeom>
          <a:noFill/>
          <a:ln/>
        </p:spPr>
        <p:txBody>
          <a:bodyPr wrap="square" lIns="0" tIns="0" rIns="0" bIns="0" rtlCol="0" anchor="ctr">
            <a:normAutofit/>
          </a:bodyPr>
          <a:lstStyle/>
          <a:p>
            <a:pPr marL="0" indent="0" algn="ctr">
              <a:buNone/>
            </a:pPr>
            <a:r>
              <a:rPr lang="en-US" sz="1800" b="1">
                <a:solidFill>
                  <a:srgbClr val="FFFFFF"/>
                </a:solidFill>
                <a:latin typeface="Aptos" pitchFamily="34" charset="0"/>
                <a:ea typeface="Aptos" pitchFamily="34" charset="-122"/>
                <a:cs typeface="Aptos" pitchFamily="34" charset="-120"/>
              </a:rPr>
              <a:t>OLDER</a:t>
            </a:r>
            <a:endParaRPr lang="en-US" sz="1800"/>
          </a:p>
          <a:p>
            <a:pPr marL="0" indent="0" algn="ctr">
              <a:buNone/>
            </a:pPr>
            <a:r>
              <a:rPr lang="en-US" sz="1800" b="1">
                <a:solidFill>
                  <a:srgbClr val="FFFFFF"/>
                </a:solidFill>
                <a:latin typeface="Aptos" pitchFamily="34" charset="0"/>
                <a:ea typeface="Aptos" pitchFamily="34" charset="-122"/>
                <a:cs typeface="Aptos" pitchFamily="34" charset="-120"/>
              </a:rPr>
              <a:t>PERSON</a:t>
            </a:r>
            <a:endParaRPr lang="en-US" sz="1800"/>
          </a:p>
        </p:txBody>
      </p:sp>
      <p:sp>
        <p:nvSpPr>
          <p:cNvPr id="7" name="Shape 5"/>
          <p:cNvSpPr/>
          <p:nvPr/>
        </p:nvSpPr>
        <p:spPr>
          <a:xfrm>
            <a:off x="914400" y="1298448"/>
            <a:ext cx="1828800" cy="1097280"/>
          </a:xfrm>
          <a:prstGeom prst="roundRect">
            <a:avLst>
              <a:gd name="adj" fmla="val 5000"/>
            </a:avLst>
          </a:prstGeom>
          <a:solidFill>
            <a:srgbClr val="FFFFFF"/>
          </a:solidFill>
          <a:ln w="25400">
            <a:solidFill>
              <a:srgbClr val="768F4B"/>
            </a:solidFill>
            <a:prstDash val="solid"/>
          </a:ln>
        </p:spPr>
        <p:txBody>
          <a:bodyPr/>
          <a:lstStyle/>
          <a:p>
            <a:endParaRPr lang="en-US"/>
          </a:p>
        </p:txBody>
      </p:sp>
      <p:sp>
        <p:nvSpPr>
          <p:cNvPr id="8" name="Text 6"/>
          <p:cNvSpPr/>
          <p:nvPr/>
        </p:nvSpPr>
        <p:spPr>
          <a:xfrm>
            <a:off x="1051560" y="1572768"/>
            <a:ext cx="1554480" cy="512064"/>
          </a:xfrm>
          <a:prstGeom prst="rect">
            <a:avLst/>
          </a:prstGeom>
          <a:noFill/>
          <a:ln/>
        </p:spPr>
        <p:txBody>
          <a:bodyPr wrap="square" lIns="0" tIns="0" rIns="0" bIns="0" rtlCol="0" anchor="ctr">
            <a:normAutofit/>
          </a:bodyPr>
          <a:lstStyle/>
          <a:p>
            <a:pPr marL="0" indent="0" algn="ctr">
              <a:buNone/>
            </a:pPr>
            <a:r>
              <a:rPr lang="en-US" sz="1400" b="1">
                <a:solidFill>
                  <a:srgbClr val="1C3245"/>
                </a:solidFill>
                <a:latin typeface="Aptos" pitchFamily="34" charset="0"/>
                <a:ea typeface="Aptos" pitchFamily="34" charset="-122"/>
                <a:cs typeface="Aptos" pitchFamily="34" charset="-120"/>
              </a:rPr>
              <a:t>IoT</a:t>
            </a:r>
            <a:endParaRPr lang="en-US" sz="1400"/>
          </a:p>
          <a:p>
            <a:pPr marL="0" indent="0" algn="ctr">
              <a:buNone/>
            </a:pPr>
            <a:r>
              <a:rPr lang="en-US" sz="1400" b="1">
                <a:solidFill>
                  <a:srgbClr val="1C3245"/>
                </a:solidFill>
                <a:latin typeface="Aptos" pitchFamily="34" charset="0"/>
                <a:ea typeface="Aptos" pitchFamily="34" charset="-122"/>
                <a:cs typeface="Aptos" pitchFamily="34" charset="-120"/>
              </a:rPr>
              <a:t>Sensors</a:t>
            </a:r>
            <a:endParaRPr lang="en-US" sz="1400"/>
          </a:p>
        </p:txBody>
      </p:sp>
      <p:sp>
        <p:nvSpPr>
          <p:cNvPr id="9" name="Shape 7"/>
          <p:cNvSpPr/>
          <p:nvPr/>
        </p:nvSpPr>
        <p:spPr>
          <a:xfrm>
            <a:off x="1051560" y="3931920"/>
            <a:ext cx="1828800" cy="1097280"/>
          </a:xfrm>
          <a:prstGeom prst="roundRect">
            <a:avLst>
              <a:gd name="adj" fmla="val 5000"/>
            </a:avLst>
          </a:prstGeom>
          <a:solidFill>
            <a:srgbClr val="FFFFFF"/>
          </a:solidFill>
          <a:ln w="25400">
            <a:solidFill>
              <a:srgbClr val="C59B44"/>
            </a:solidFill>
            <a:prstDash val="solid"/>
          </a:ln>
        </p:spPr>
        <p:txBody>
          <a:bodyPr/>
          <a:lstStyle/>
          <a:p>
            <a:endParaRPr lang="en-US"/>
          </a:p>
        </p:txBody>
      </p:sp>
      <p:sp>
        <p:nvSpPr>
          <p:cNvPr id="10" name="Text 8"/>
          <p:cNvSpPr/>
          <p:nvPr/>
        </p:nvSpPr>
        <p:spPr>
          <a:xfrm>
            <a:off x="1188720" y="4206240"/>
            <a:ext cx="1554480" cy="512064"/>
          </a:xfrm>
          <a:prstGeom prst="rect">
            <a:avLst/>
          </a:prstGeom>
          <a:noFill/>
          <a:ln/>
        </p:spPr>
        <p:txBody>
          <a:bodyPr wrap="square" lIns="0" tIns="0" rIns="0" bIns="0" rtlCol="0" anchor="ctr">
            <a:normAutofit/>
          </a:bodyPr>
          <a:lstStyle/>
          <a:p>
            <a:pPr marL="0" indent="0" algn="ctr">
              <a:buNone/>
            </a:pPr>
            <a:r>
              <a:rPr lang="en-US" sz="1400" b="1">
                <a:solidFill>
                  <a:srgbClr val="1C3245"/>
                </a:solidFill>
                <a:latin typeface="Aptos" pitchFamily="34" charset="0"/>
                <a:ea typeface="Aptos" pitchFamily="34" charset="-122"/>
                <a:cs typeface="Aptos" pitchFamily="34" charset="-120"/>
              </a:rPr>
              <a:t>Voice</a:t>
            </a:r>
            <a:endParaRPr lang="en-US" sz="1400"/>
          </a:p>
          <a:p>
            <a:pPr marL="0" indent="0" algn="ctr">
              <a:buNone/>
            </a:pPr>
            <a:r>
              <a:rPr lang="en-US" sz="1400" b="1">
                <a:solidFill>
                  <a:srgbClr val="1C3245"/>
                </a:solidFill>
                <a:latin typeface="Aptos" pitchFamily="34" charset="0"/>
                <a:ea typeface="Aptos" pitchFamily="34" charset="-122"/>
                <a:cs typeface="Aptos" pitchFamily="34" charset="-120"/>
              </a:rPr>
              <a:t>Control</a:t>
            </a:r>
            <a:endParaRPr lang="en-US" sz="1400"/>
          </a:p>
        </p:txBody>
      </p:sp>
      <p:sp>
        <p:nvSpPr>
          <p:cNvPr id="11" name="Shape 9"/>
          <p:cNvSpPr/>
          <p:nvPr/>
        </p:nvSpPr>
        <p:spPr>
          <a:xfrm>
            <a:off x="9372600" y="1307592"/>
            <a:ext cx="1828800" cy="1097280"/>
          </a:xfrm>
          <a:prstGeom prst="roundRect">
            <a:avLst>
              <a:gd name="adj" fmla="val 5000"/>
            </a:avLst>
          </a:prstGeom>
          <a:solidFill>
            <a:srgbClr val="FFFFFF"/>
          </a:solidFill>
          <a:ln w="25400">
            <a:solidFill>
              <a:srgbClr val="768F4B"/>
            </a:solidFill>
            <a:prstDash val="solid"/>
          </a:ln>
        </p:spPr>
        <p:txBody>
          <a:bodyPr/>
          <a:lstStyle/>
          <a:p>
            <a:endParaRPr lang="en-US"/>
          </a:p>
        </p:txBody>
      </p:sp>
      <p:sp>
        <p:nvSpPr>
          <p:cNvPr id="12" name="Text 10"/>
          <p:cNvSpPr/>
          <p:nvPr/>
        </p:nvSpPr>
        <p:spPr>
          <a:xfrm>
            <a:off x="9509760" y="1581912"/>
            <a:ext cx="1554480" cy="512064"/>
          </a:xfrm>
          <a:prstGeom prst="rect">
            <a:avLst/>
          </a:prstGeom>
          <a:noFill/>
          <a:ln/>
        </p:spPr>
        <p:txBody>
          <a:bodyPr wrap="square" lIns="0" tIns="0" rIns="0" bIns="0" rtlCol="0" anchor="ctr">
            <a:normAutofit/>
          </a:bodyPr>
          <a:lstStyle/>
          <a:p>
            <a:pPr marL="0" indent="0" algn="ctr">
              <a:buNone/>
            </a:pPr>
            <a:r>
              <a:rPr lang="en-US" sz="1400" b="1">
                <a:solidFill>
                  <a:srgbClr val="1C3245"/>
                </a:solidFill>
                <a:latin typeface="Aptos" pitchFamily="34" charset="0"/>
                <a:ea typeface="Aptos" pitchFamily="34" charset="-122"/>
                <a:cs typeface="Aptos" pitchFamily="34" charset="-120"/>
              </a:rPr>
              <a:t>AI</a:t>
            </a:r>
            <a:endParaRPr lang="en-US" sz="1400"/>
          </a:p>
          <a:p>
            <a:pPr marL="0" indent="0" algn="ctr">
              <a:buNone/>
            </a:pPr>
            <a:r>
              <a:rPr lang="en-US" sz="1400" b="1">
                <a:solidFill>
                  <a:srgbClr val="1C3245"/>
                </a:solidFill>
                <a:latin typeface="Aptos" pitchFamily="34" charset="0"/>
                <a:ea typeface="Aptos" pitchFamily="34" charset="-122"/>
                <a:cs typeface="Aptos" pitchFamily="34" charset="-120"/>
              </a:rPr>
              <a:t>Analytics</a:t>
            </a:r>
            <a:endParaRPr lang="en-US" sz="1400"/>
          </a:p>
        </p:txBody>
      </p:sp>
      <p:sp>
        <p:nvSpPr>
          <p:cNvPr id="13" name="Shape 11"/>
          <p:cNvSpPr/>
          <p:nvPr/>
        </p:nvSpPr>
        <p:spPr>
          <a:xfrm>
            <a:off x="9372600" y="3931920"/>
            <a:ext cx="1828800" cy="1097280"/>
          </a:xfrm>
          <a:prstGeom prst="roundRect">
            <a:avLst>
              <a:gd name="adj" fmla="val 5000"/>
            </a:avLst>
          </a:prstGeom>
          <a:solidFill>
            <a:srgbClr val="FFFFFF"/>
          </a:solidFill>
          <a:ln w="25400">
            <a:solidFill>
              <a:srgbClr val="C59B44"/>
            </a:solidFill>
            <a:prstDash val="solid"/>
          </a:ln>
        </p:spPr>
        <p:txBody>
          <a:bodyPr/>
          <a:lstStyle/>
          <a:p>
            <a:endParaRPr lang="en-US"/>
          </a:p>
        </p:txBody>
      </p:sp>
      <p:sp>
        <p:nvSpPr>
          <p:cNvPr id="14" name="Text 12"/>
          <p:cNvSpPr/>
          <p:nvPr/>
        </p:nvSpPr>
        <p:spPr>
          <a:xfrm>
            <a:off x="9509760" y="4206240"/>
            <a:ext cx="1554480" cy="512064"/>
          </a:xfrm>
          <a:prstGeom prst="rect">
            <a:avLst/>
          </a:prstGeom>
          <a:noFill/>
          <a:ln/>
        </p:spPr>
        <p:txBody>
          <a:bodyPr wrap="square" lIns="0" tIns="0" rIns="0" bIns="0" rtlCol="0" anchor="ctr">
            <a:normAutofit/>
          </a:bodyPr>
          <a:lstStyle/>
          <a:p>
            <a:pPr marL="0" indent="0" algn="ctr">
              <a:buNone/>
            </a:pPr>
            <a:r>
              <a:rPr lang="en-US" sz="1400" b="1">
                <a:solidFill>
                  <a:srgbClr val="1C3245"/>
                </a:solidFill>
                <a:latin typeface="Aptos" pitchFamily="34" charset="0"/>
                <a:ea typeface="Aptos" pitchFamily="34" charset="-122"/>
                <a:cs typeface="Aptos" pitchFamily="34" charset="-120"/>
              </a:rPr>
              <a:t>Robotics</a:t>
            </a:r>
            <a:endParaRPr lang="en-US" sz="1400"/>
          </a:p>
        </p:txBody>
      </p:sp>
      <p:sp>
        <p:nvSpPr>
          <p:cNvPr id="19" name="Shape 17"/>
          <p:cNvSpPr/>
          <p:nvPr/>
        </p:nvSpPr>
        <p:spPr>
          <a:xfrm>
            <a:off x="621792" y="1051560"/>
            <a:ext cx="3200400" cy="1783080"/>
          </a:xfrm>
          <a:prstGeom prst="roundRect">
            <a:avLst>
              <a:gd name="adj" fmla="val 4103"/>
            </a:avLst>
          </a:prstGeom>
          <a:solidFill>
            <a:srgbClr val="FFFFFF"/>
          </a:solidFill>
          <a:ln w="12700">
            <a:solidFill>
              <a:srgbClr val="D9E2DE"/>
            </a:solidFill>
            <a:prstDash val="solid"/>
          </a:ln>
        </p:spPr>
        <p:txBody>
          <a:bodyPr/>
          <a:lstStyle/>
          <a:p>
            <a:endParaRPr lang="en-US"/>
          </a:p>
        </p:txBody>
      </p:sp>
      <p:sp>
        <p:nvSpPr>
          <p:cNvPr id="20" name="Shape 18"/>
          <p:cNvSpPr/>
          <p:nvPr/>
        </p:nvSpPr>
        <p:spPr>
          <a:xfrm>
            <a:off x="621792" y="1051560"/>
            <a:ext cx="73152" cy="1783080"/>
          </a:xfrm>
          <a:prstGeom prst="rect">
            <a:avLst/>
          </a:prstGeom>
          <a:solidFill>
            <a:srgbClr val="768F4B"/>
          </a:solidFill>
          <a:ln w="12700">
            <a:solidFill>
              <a:srgbClr val="768F4B"/>
            </a:solidFill>
            <a:prstDash val="solid"/>
          </a:ln>
        </p:spPr>
        <p:txBody>
          <a:bodyPr/>
          <a:lstStyle/>
          <a:p>
            <a:endParaRPr lang="en-US"/>
          </a:p>
        </p:txBody>
      </p:sp>
      <p:sp>
        <p:nvSpPr>
          <p:cNvPr id="21" name="Text 19"/>
          <p:cNvSpPr/>
          <p:nvPr/>
        </p:nvSpPr>
        <p:spPr>
          <a:xfrm>
            <a:off x="786384" y="1179576"/>
            <a:ext cx="2944368" cy="301752"/>
          </a:xfrm>
          <a:prstGeom prst="rect">
            <a:avLst/>
          </a:prstGeom>
          <a:noFill/>
          <a:ln/>
        </p:spPr>
        <p:txBody>
          <a:bodyPr wrap="square" lIns="0" tIns="0" rIns="0" bIns="0" rtlCol="0" anchor="ctr">
            <a:normAutofit/>
          </a:bodyPr>
          <a:lstStyle/>
          <a:p>
            <a:pPr marL="0" indent="0" algn="l">
              <a:buNone/>
            </a:pPr>
            <a:r>
              <a:rPr lang="en-US" sz="1600" b="1">
                <a:solidFill>
                  <a:srgbClr val="1C3245"/>
                </a:solidFill>
                <a:latin typeface="Aptos" pitchFamily="34" charset="0"/>
                <a:ea typeface="Aptos" pitchFamily="34" charset="-122"/>
                <a:cs typeface="Aptos" pitchFamily="34" charset="-120"/>
              </a:rPr>
              <a:t>Ambient Assisted Living</a:t>
            </a:r>
            <a:endParaRPr lang="en-US" sz="1600"/>
          </a:p>
        </p:txBody>
      </p:sp>
      <p:sp>
        <p:nvSpPr>
          <p:cNvPr id="22" name="Text 20"/>
          <p:cNvSpPr/>
          <p:nvPr/>
        </p:nvSpPr>
        <p:spPr>
          <a:xfrm>
            <a:off x="786384" y="1554480"/>
            <a:ext cx="2907792" cy="1188720"/>
          </a:xfrm>
          <a:prstGeom prst="rect">
            <a:avLst/>
          </a:prstGeom>
          <a:noFill/>
          <a:ln/>
        </p:spPr>
        <p:txBody>
          <a:bodyPr wrap="square" lIns="0" tIns="0" rIns="0" bIns="0" rtlCol="0" anchor="t">
            <a:normAutofit/>
          </a:bodyPr>
          <a:lstStyle/>
          <a:p>
            <a:pPr marL="0" indent="0" algn="l">
              <a:buNone/>
            </a:pPr>
            <a:r>
              <a:rPr lang="en-US" sz="1360">
                <a:solidFill>
                  <a:srgbClr val="2C3134"/>
                </a:solidFill>
                <a:latin typeface="Aptos" pitchFamily="34" charset="0"/>
                <a:ea typeface="Aptos" pitchFamily="34" charset="-122"/>
                <a:cs typeface="Aptos" pitchFamily="34" charset="-120"/>
              </a:rPr>
              <a:t>Connected home environments can support safety and daily routines (Peek et al., 2016).</a:t>
            </a:r>
            <a:endParaRPr lang="en-US" sz="1360"/>
          </a:p>
        </p:txBody>
      </p:sp>
      <p:sp>
        <p:nvSpPr>
          <p:cNvPr id="23" name="Shape 21"/>
          <p:cNvSpPr/>
          <p:nvPr/>
        </p:nvSpPr>
        <p:spPr>
          <a:xfrm>
            <a:off x="621792" y="3337560"/>
            <a:ext cx="3200400" cy="1874520"/>
          </a:xfrm>
          <a:prstGeom prst="roundRect">
            <a:avLst>
              <a:gd name="adj" fmla="val 3902"/>
            </a:avLst>
          </a:prstGeom>
          <a:solidFill>
            <a:srgbClr val="FFFFFF"/>
          </a:solidFill>
          <a:ln w="12700">
            <a:solidFill>
              <a:srgbClr val="D9E2DE"/>
            </a:solidFill>
            <a:prstDash val="solid"/>
          </a:ln>
        </p:spPr>
        <p:txBody>
          <a:bodyPr/>
          <a:lstStyle/>
          <a:p>
            <a:endParaRPr lang="en-US"/>
          </a:p>
        </p:txBody>
      </p:sp>
      <p:sp>
        <p:nvSpPr>
          <p:cNvPr id="24" name="Shape 22"/>
          <p:cNvSpPr/>
          <p:nvPr/>
        </p:nvSpPr>
        <p:spPr>
          <a:xfrm>
            <a:off x="621792" y="3337560"/>
            <a:ext cx="73152" cy="1874520"/>
          </a:xfrm>
          <a:prstGeom prst="rect">
            <a:avLst/>
          </a:prstGeom>
          <a:solidFill>
            <a:srgbClr val="327576"/>
          </a:solidFill>
          <a:ln w="12700">
            <a:solidFill>
              <a:srgbClr val="327576"/>
            </a:solidFill>
            <a:prstDash val="solid"/>
          </a:ln>
        </p:spPr>
        <p:txBody>
          <a:bodyPr/>
          <a:lstStyle/>
          <a:p>
            <a:endParaRPr lang="en-US"/>
          </a:p>
        </p:txBody>
      </p:sp>
      <p:sp>
        <p:nvSpPr>
          <p:cNvPr id="25" name="Text 23"/>
          <p:cNvSpPr/>
          <p:nvPr/>
        </p:nvSpPr>
        <p:spPr>
          <a:xfrm>
            <a:off x="786384" y="3465576"/>
            <a:ext cx="2944368" cy="301752"/>
          </a:xfrm>
          <a:prstGeom prst="rect">
            <a:avLst/>
          </a:prstGeom>
          <a:noFill/>
          <a:ln/>
        </p:spPr>
        <p:txBody>
          <a:bodyPr wrap="square" lIns="0" tIns="0" rIns="0" bIns="0" rtlCol="0" anchor="ctr">
            <a:normAutofit/>
          </a:bodyPr>
          <a:lstStyle/>
          <a:p>
            <a:pPr marL="0" indent="0" algn="l">
              <a:buNone/>
            </a:pPr>
            <a:r>
              <a:rPr lang="en-US" sz="1600" b="1">
                <a:solidFill>
                  <a:srgbClr val="1C3245"/>
                </a:solidFill>
                <a:latin typeface="Aptos" pitchFamily="34" charset="0"/>
                <a:ea typeface="Aptos" pitchFamily="34" charset="-122"/>
                <a:cs typeface="Aptos" pitchFamily="34" charset="-120"/>
              </a:rPr>
              <a:t>Predictive analytics</a:t>
            </a:r>
            <a:endParaRPr lang="en-US" sz="1600"/>
          </a:p>
        </p:txBody>
      </p:sp>
      <p:sp>
        <p:nvSpPr>
          <p:cNvPr id="26" name="Text 24"/>
          <p:cNvSpPr/>
          <p:nvPr/>
        </p:nvSpPr>
        <p:spPr>
          <a:xfrm>
            <a:off x="786384" y="3840480"/>
            <a:ext cx="2907792" cy="1280160"/>
          </a:xfrm>
          <a:prstGeom prst="rect">
            <a:avLst/>
          </a:prstGeom>
          <a:noFill/>
          <a:ln/>
        </p:spPr>
        <p:txBody>
          <a:bodyPr wrap="square" lIns="0" tIns="0" rIns="0" bIns="0" rtlCol="0" anchor="t">
            <a:normAutofit/>
          </a:bodyPr>
          <a:lstStyle/>
          <a:p>
            <a:pPr marL="0" indent="0" algn="l">
              <a:buNone/>
            </a:pPr>
            <a:r>
              <a:rPr lang="en-US" sz="1360">
                <a:solidFill>
                  <a:srgbClr val="2C3134"/>
                </a:solidFill>
                <a:latin typeface="Aptos" pitchFamily="34" charset="0"/>
                <a:ea typeface="Aptos" pitchFamily="34" charset="-122"/>
                <a:cs typeface="Aptos" pitchFamily="34" charset="-120"/>
              </a:rPr>
              <a:t>Potential uses include identifying changes in activity patterns, gait or routine that may signal emerging risk.</a:t>
            </a:r>
            <a:endParaRPr lang="en-US" sz="1360"/>
          </a:p>
        </p:txBody>
      </p:sp>
      <p:sp>
        <p:nvSpPr>
          <p:cNvPr id="27" name="Shape 25"/>
          <p:cNvSpPr/>
          <p:nvPr/>
        </p:nvSpPr>
        <p:spPr>
          <a:xfrm>
            <a:off x="8366760" y="1051560"/>
            <a:ext cx="3200400" cy="1783080"/>
          </a:xfrm>
          <a:prstGeom prst="roundRect">
            <a:avLst>
              <a:gd name="adj" fmla="val 4103"/>
            </a:avLst>
          </a:prstGeom>
          <a:solidFill>
            <a:srgbClr val="FFFFFF"/>
          </a:solidFill>
          <a:ln w="12700">
            <a:solidFill>
              <a:srgbClr val="D9E2DE"/>
            </a:solidFill>
            <a:prstDash val="solid"/>
          </a:ln>
        </p:spPr>
        <p:txBody>
          <a:bodyPr/>
          <a:lstStyle/>
          <a:p>
            <a:endParaRPr lang="en-US"/>
          </a:p>
        </p:txBody>
      </p:sp>
      <p:sp>
        <p:nvSpPr>
          <p:cNvPr id="28" name="Shape 26"/>
          <p:cNvSpPr/>
          <p:nvPr/>
        </p:nvSpPr>
        <p:spPr>
          <a:xfrm>
            <a:off x="8366760" y="1051560"/>
            <a:ext cx="73152" cy="1783080"/>
          </a:xfrm>
          <a:prstGeom prst="rect">
            <a:avLst/>
          </a:prstGeom>
          <a:solidFill>
            <a:srgbClr val="C59B44"/>
          </a:solidFill>
          <a:ln w="12700">
            <a:solidFill>
              <a:srgbClr val="C59B44"/>
            </a:solidFill>
            <a:prstDash val="solid"/>
          </a:ln>
        </p:spPr>
        <p:txBody>
          <a:bodyPr/>
          <a:lstStyle/>
          <a:p>
            <a:endParaRPr lang="en-US"/>
          </a:p>
        </p:txBody>
      </p:sp>
      <p:sp>
        <p:nvSpPr>
          <p:cNvPr id="29" name="Text 27"/>
          <p:cNvSpPr/>
          <p:nvPr/>
        </p:nvSpPr>
        <p:spPr>
          <a:xfrm>
            <a:off x="8531352" y="1179576"/>
            <a:ext cx="2944368" cy="301752"/>
          </a:xfrm>
          <a:prstGeom prst="rect">
            <a:avLst/>
          </a:prstGeom>
          <a:noFill/>
          <a:ln/>
        </p:spPr>
        <p:txBody>
          <a:bodyPr wrap="square" lIns="0" tIns="0" rIns="0" bIns="0" rtlCol="0" anchor="ctr">
            <a:normAutofit/>
          </a:bodyPr>
          <a:lstStyle/>
          <a:p>
            <a:pPr marL="0" indent="0" algn="l">
              <a:buNone/>
            </a:pPr>
            <a:r>
              <a:rPr lang="en-US" sz="1600" b="1">
                <a:solidFill>
                  <a:srgbClr val="1C3245"/>
                </a:solidFill>
                <a:latin typeface="Aptos" pitchFamily="34" charset="0"/>
                <a:ea typeface="Aptos" pitchFamily="34" charset="-122"/>
                <a:cs typeface="Aptos" pitchFamily="34" charset="-120"/>
              </a:rPr>
              <a:t>Assistive robotics</a:t>
            </a:r>
            <a:endParaRPr lang="en-US" sz="1600"/>
          </a:p>
        </p:txBody>
      </p:sp>
      <p:sp>
        <p:nvSpPr>
          <p:cNvPr id="30" name="Text 28"/>
          <p:cNvSpPr/>
          <p:nvPr/>
        </p:nvSpPr>
        <p:spPr>
          <a:xfrm>
            <a:off x="8531352" y="1554480"/>
            <a:ext cx="2907792" cy="1188720"/>
          </a:xfrm>
          <a:prstGeom prst="rect">
            <a:avLst/>
          </a:prstGeom>
          <a:noFill/>
          <a:ln/>
        </p:spPr>
        <p:txBody>
          <a:bodyPr wrap="square" lIns="0" tIns="0" rIns="0" bIns="0" rtlCol="0" anchor="t">
            <a:normAutofit/>
          </a:bodyPr>
          <a:lstStyle/>
          <a:p>
            <a:pPr marL="0" indent="0" algn="l">
              <a:buNone/>
            </a:pPr>
            <a:r>
              <a:rPr lang="en-US" sz="1360">
                <a:solidFill>
                  <a:srgbClr val="2C3134"/>
                </a:solidFill>
                <a:latin typeface="Aptos" pitchFamily="34" charset="0"/>
                <a:ea typeface="Aptos" pitchFamily="34" charset="-122"/>
                <a:cs typeface="Aptos" pitchFamily="34" charset="-120"/>
              </a:rPr>
              <a:t>Robotic support and automated medication reminders may supplement workforce capacity.</a:t>
            </a:r>
            <a:endParaRPr lang="en-US" sz="1360"/>
          </a:p>
        </p:txBody>
      </p:sp>
      <p:sp>
        <p:nvSpPr>
          <p:cNvPr id="31" name="Shape 29"/>
          <p:cNvSpPr/>
          <p:nvPr/>
        </p:nvSpPr>
        <p:spPr>
          <a:xfrm>
            <a:off x="8366760" y="3337560"/>
            <a:ext cx="3200400" cy="1874520"/>
          </a:xfrm>
          <a:prstGeom prst="roundRect">
            <a:avLst>
              <a:gd name="adj" fmla="val 3902"/>
            </a:avLst>
          </a:prstGeom>
          <a:solidFill>
            <a:srgbClr val="FFFFFF"/>
          </a:solidFill>
          <a:ln w="12700">
            <a:solidFill>
              <a:srgbClr val="D9E2DE"/>
            </a:solidFill>
            <a:prstDash val="solid"/>
          </a:ln>
        </p:spPr>
        <p:txBody>
          <a:bodyPr/>
          <a:lstStyle/>
          <a:p>
            <a:endParaRPr lang="en-US"/>
          </a:p>
        </p:txBody>
      </p:sp>
      <p:sp>
        <p:nvSpPr>
          <p:cNvPr id="32" name="Shape 30"/>
          <p:cNvSpPr/>
          <p:nvPr/>
        </p:nvSpPr>
        <p:spPr>
          <a:xfrm>
            <a:off x="8366760" y="3337560"/>
            <a:ext cx="73152" cy="1874520"/>
          </a:xfrm>
          <a:prstGeom prst="rect">
            <a:avLst/>
          </a:prstGeom>
          <a:solidFill>
            <a:srgbClr val="8F5A5A"/>
          </a:solidFill>
          <a:ln w="12700">
            <a:solidFill>
              <a:srgbClr val="8F5A5A"/>
            </a:solidFill>
            <a:prstDash val="solid"/>
          </a:ln>
        </p:spPr>
        <p:txBody>
          <a:bodyPr/>
          <a:lstStyle/>
          <a:p>
            <a:endParaRPr lang="en-US"/>
          </a:p>
        </p:txBody>
      </p:sp>
      <p:sp>
        <p:nvSpPr>
          <p:cNvPr id="33" name="Text 31"/>
          <p:cNvSpPr/>
          <p:nvPr/>
        </p:nvSpPr>
        <p:spPr>
          <a:xfrm>
            <a:off x="8531352" y="3465576"/>
            <a:ext cx="2944368" cy="301752"/>
          </a:xfrm>
          <a:prstGeom prst="rect">
            <a:avLst/>
          </a:prstGeom>
          <a:noFill/>
          <a:ln/>
        </p:spPr>
        <p:txBody>
          <a:bodyPr wrap="square" lIns="0" tIns="0" rIns="0" bIns="0" rtlCol="0" anchor="ctr">
            <a:normAutofit/>
          </a:bodyPr>
          <a:lstStyle/>
          <a:p>
            <a:pPr marL="0" indent="0" algn="l">
              <a:buNone/>
            </a:pPr>
            <a:r>
              <a:rPr lang="en-US" sz="1600" b="1">
                <a:solidFill>
                  <a:srgbClr val="1C3245"/>
                </a:solidFill>
                <a:latin typeface="Aptos" pitchFamily="34" charset="0"/>
                <a:ea typeface="Aptos" pitchFamily="34" charset="-122"/>
                <a:cs typeface="Aptos" pitchFamily="34" charset="-120"/>
              </a:rPr>
              <a:t>Critical limitations</a:t>
            </a:r>
            <a:endParaRPr lang="en-US" sz="1600"/>
          </a:p>
        </p:txBody>
      </p:sp>
      <p:sp>
        <p:nvSpPr>
          <p:cNvPr id="34" name="Text 32"/>
          <p:cNvSpPr/>
          <p:nvPr/>
        </p:nvSpPr>
        <p:spPr>
          <a:xfrm>
            <a:off x="8531352" y="3840480"/>
            <a:ext cx="2907792" cy="1280160"/>
          </a:xfrm>
          <a:prstGeom prst="rect">
            <a:avLst/>
          </a:prstGeom>
          <a:noFill/>
          <a:ln/>
        </p:spPr>
        <p:txBody>
          <a:bodyPr wrap="square" lIns="0" tIns="0" rIns="0" bIns="0" rtlCol="0" anchor="t">
            <a:normAutofit/>
          </a:bodyPr>
          <a:lstStyle/>
          <a:p>
            <a:pPr marL="0" indent="0" algn="l">
              <a:buNone/>
            </a:pPr>
            <a:r>
              <a:rPr lang="en-US" sz="1360">
                <a:solidFill>
                  <a:srgbClr val="2C3134"/>
                </a:solidFill>
                <a:latin typeface="Aptos" pitchFamily="34" charset="0"/>
                <a:ea typeface="Aptos" pitchFamily="34" charset="-122"/>
                <a:cs typeface="Aptos" pitchFamily="34" charset="-120"/>
              </a:rPr>
              <a:t>Usability • cost • privacy • acceptability • inequitable access • over-reliance on automation.</a:t>
            </a:r>
            <a:endParaRPr lang="en-US" sz="1360"/>
          </a:p>
        </p:txBody>
      </p:sp>
      <p:sp>
        <p:nvSpPr>
          <p:cNvPr id="35" name="Shape 33"/>
          <p:cNvSpPr/>
          <p:nvPr/>
        </p:nvSpPr>
        <p:spPr>
          <a:xfrm>
            <a:off x="502920" y="6039198"/>
            <a:ext cx="11155680" cy="329184"/>
          </a:xfrm>
          <a:prstGeom prst="roundRect">
            <a:avLst>
              <a:gd name="adj" fmla="val 22222"/>
            </a:avLst>
          </a:prstGeom>
          <a:solidFill>
            <a:srgbClr val="FCF8ED"/>
          </a:solidFill>
          <a:ln w="10160">
            <a:solidFill>
              <a:srgbClr val="E9DCAF"/>
            </a:solidFill>
            <a:prstDash val="solid"/>
          </a:ln>
        </p:spPr>
        <p:txBody>
          <a:bodyPr/>
          <a:lstStyle/>
          <a:p>
            <a:endParaRPr lang="en-US"/>
          </a:p>
        </p:txBody>
      </p:sp>
      <p:sp>
        <p:nvSpPr>
          <p:cNvPr id="36" name="Text 34"/>
          <p:cNvSpPr/>
          <p:nvPr/>
        </p:nvSpPr>
        <p:spPr>
          <a:xfrm>
            <a:off x="640080" y="6053328"/>
            <a:ext cx="10881360" cy="164592"/>
          </a:xfrm>
          <a:prstGeom prst="rect">
            <a:avLst/>
          </a:prstGeom>
          <a:noFill/>
          <a:ln/>
        </p:spPr>
        <p:txBody>
          <a:bodyPr wrap="square" lIns="0" tIns="0" rIns="0" bIns="0" rtlCol="0" anchor="ctr">
            <a:normAutofit/>
          </a:bodyPr>
          <a:lstStyle/>
          <a:p>
            <a:pPr marL="0" indent="0" algn="ctr">
              <a:buNone/>
            </a:pPr>
            <a:r>
              <a:rPr lang="en-US" sz="950">
                <a:solidFill>
                  <a:srgbClr val="2C3134"/>
                </a:solidFill>
                <a:latin typeface="Aptos" pitchFamily="34" charset="0"/>
                <a:ea typeface="Aptos" pitchFamily="34" charset="-122"/>
                <a:cs typeface="Aptos" pitchFamily="34" charset="-120"/>
              </a:rPr>
              <a:t>Empowerment test: does technology expand capability and choice—or simply increase surveillance and dependence on systems?</a:t>
            </a:r>
            <a:endParaRPr lang="en-US" sz="950"/>
          </a:p>
        </p:txBody>
      </p:sp>
      <p:sp>
        <p:nvSpPr>
          <p:cNvPr id="37" name="Text 35"/>
          <p:cNvSpPr/>
          <p:nvPr/>
        </p:nvSpPr>
        <p:spPr>
          <a:xfrm>
            <a:off x="502920" y="6245352"/>
            <a:ext cx="11064240" cy="146304"/>
          </a:xfrm>
          <a:prstGeom prst="rect">
            <a:avLst/>
          </a:prstGeom>
          <a:noFill/>
          <a:ln/>
        </p:spPr>
        <p:txBody>
          <a:bodyPr wrap="square" lIns="0" tIns="0" rIns="0" bIns="0" rtlCol="0" anchor="ctr">
            <a:normAutofit/>
          </a:bodyPr>
          <a:lstStyle/>
          <a:p>
            <a:pPr marL="0" indent="0" algn="r">
              <a:buNone/>
            </a:pPr>
            <a:r>
              <a:rPr lang="en-US" sz="750">
                <a:solidFill>
                  <a:srgbClr val="657178"/>
                </a:solidFill>
                <a:latin typeface="Aptos" pitchFamily="34" charset="0"/>
                <a:ea typeface="Aptos" pitchFamily="34" charset="-122"/>
                <a:cs typeface="Aptos" pitchFamily="34" charset="-120"/>
              </a:rPr>
              <a:t>Source supplied: Peek et al. (2016).</a:t>
            </a:r>
            <a:endParaRPr lang="en-US" sz="750"/>
          </a:p>
        </p:txBody>
      </p:sp>
      <p:sp>
        <p:nvSpPr>
          <p:cNvPr id="38"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57178"/>
                </a:solidFill>
                <a:latin typeface="Aptos"/>
                <a:ea typeface="Aptos"/>
                <a:cs typeface="Aptos"/>
              </a:defRPr>
            </a:lvl1pPr>
          </a:lstStyle>
          <a:p>
            <a:pPr algn="l"/>
            <a:fld id="{F7021451-1387-4CA6-816F-3879F97B5CBC}" type="slidenum">
              <a:rPr lang="en-US" b="0"/>
              <a:t>9</a:t>
            </a:fld>
            <a:endParaRPr lang="en-US"/>
          </a:p>
        </p:txBody>
      </p:sp>
      <p:cxnSp>
        <p:nvCxnSpPr>
          <p:cNvPr id="42" name="Straight Arrow Connector 41">
            <a:extLst>
              <a:ext uri="{FF2B5EF4-FFF2-40B4-BE49-F238E27FC236}">
                <a16:creationId xmlns:a16="http://schemas.microsoft.com/office/drawing/2014/main" id="{52F9161A-AED3-4131-AC0C-722AE94D3E38}"/>
              </a:ext>
            </a:extLst>
          </p:cNvPr>
          <p:cNvCxnSpPr>
            <a:stCxn id="19" idx="3"/>
            <a:endCxn id="5" idx="2"/>
          </p:cNvCxnSpPr>
          <p:nvPr/>
        </p:nvCxnSpPr>
        <p:spPr>
          <a:xfrm>
            <a:off x="3822192" y="1943100"/>
            <a:ext cx="1325880" cy="10058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17F781D4-32CA-4BEB-B050-2FD9F7AE09D6}"/>
              </a:ext>
            </a:extLst>
          </p:cNvPr>
          <p:cNvCxnSpPr>
            <a:stCxn id="28" idx="1"/>
          </p:cNvCxnSpPr>
          <p:nvPr/>
        </p:nvCxnSpPr>
        <p:spPr>
          <a:xfrm flipH="1">
            <a:off x="6932815" y="1943100"/>
            <a:ext cx="1433945" cy="6837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99B184CF-674E-45A7-97A1-2C53F7E6D0C1}"/>
              </a:ext>
            </a:extLst>
          </p:cNvPr>
          <p:cNvCxnSpPr>
            <a:stCxn id="23" idx="3"/>
            <a:endCxn id="5" idx="3"/>
          </p:cNvCxnSpPr>
          <p:nvPr/>
        </p:nvCxnSpPr>
        <p:spPr>
          <a:xfrm flipV="1">
            <a:off x="3822192" y="3611683"/>
            <a:ext cx="1600397" cy="6631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E2AB755A-53FB-49EC-B342-F13F2652AC2D}"/>
              </a:ext>
            </a:extLst>
          </p:cNvPr>
          <p:cNvCxnSpPr>
            <a:stCxn id="32" idx="1"/>
            <a:endCxn id="5" idx="5"/>
          </p:cNvCxnSpPr>
          <p:nvPr/>
        </p:nvCxnSpPr>
        <p:spPr>
          <a:xfrm flipH="1" flipV="1">
            <a:off x="6748075" y="3611683"/>
            <a:ext cx="1618685" cy="6631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52" name="Video 51">
            <a:hlinkClick r:id="" action="ppaction://media"/>
            <a:extLst>
              <a:ext uri="{FF2B5EF4-FFF2-40B4-BE49-F238E27FC236}">
                <a16:creationId xmlns:a16="http://schemas.microsoft.com/office/drawing/2014/main" id="{DDB197F2-B4B9-0D3C-EE7F-1E814FEDF7D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9485"/>
    </mc:Choice>
    <mc:Fallback xmlns="">
      <p:transition spd="slow" advTm="49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2"/>
                </p:tgtEl>
              </p:cMediaNode>
            </p:video>
            <p:seq concurrent="1" nextAc="seek">
              <p:cTn id="8" restart="whenNotActive" fill="hold" evtFilter="cancelBubble" nodeType="interactiveSeq">
                <p:stCondLst>
                  <p:cond evt="onClick" delay="0">
                    <p:tgtEl>
                      <p:spTgt spid="5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2"/>
                                        </p:tgtEl>
                                      </p:cBhvr>
                                    </p:cmd>
                                  </p:childTnLst>
                                </p:cTn>
                              </p:par>
                            </p:childTnLst>
                          </p:cTn>
                        </p:par>
                      </p:childTnLst>
                    </p:cTn>
                  </p:par>
                </p:childTnLst>
              </p:cTn>
              <p:nextCondLst>
                <p:cond evt="onClick" delay="0">
                  <p:tgtEl>
                    <p:spTgt spid="5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502920" y="100584"/>
            <a:ext cx="9966960" cy="365760"/>
          </a:xfrm>
          <a:prstGeom prst="rect">
            <a:avLst/>
          </a:prstGeom>
          <a:noFill/>
          <a:ln/>
        </p:spPr>
        <p:txBody>
          <a:bodyPr wrap="square" lIns="0" tIns="0" rIns="0" bIns="0" rtlCol="0" anchor="ctr">
            <a:normAutofit fontScale="85000" lnSpcReduction="10000"/>
          </a:bodyPr>
          <a:lstStyle/>
          <a:p>
            <a:pPr marL="0" indent="0" algn="l">
              <a:buNone/>
            </a:pPr>
            <a:r>
              <a:rPr lang="en-US" sz="2500" b="1">
                <a:solidFill>
                  <a:srgbClr val="FFFFFF"/>
                </a:solidFill>
                <a:latin typeface="Aptos" pitchFamily="34" charset="0"/>
                <a:ea typeface="Aptos" pitchFamily="34" charset="-122"/>
                <a:cs typeface="Aptos" pitchFamily="34" charset="-120"/>
              </a:rPr>
              <a:t>9. Challenges to Independence: Health Inequalities and the Social Care Crisis</a:t>
            </a:r>
            <a:endParaRPr lang="en-US" sz="2500"/>
          </a:p>
        </p:txBody>
      </p:sp>
      <p:sp>
        <p:nvSpPr>
          <p:cNvPr id="3" name="Text 1"/>
          <p:cNvSpPr/>
          <p:nvPr/>
        </p:nvSpPr>
        <p:spPr>
          <a:xfrm>
            <a:off x="11201400" y="118872"/>
            <a:ext cx="502920" cy="256032"/>
          </a:xfrm>
          <a:prstGeom prst="rect">
            <a:avLst/>
          </a:prstGeom>
          <a:noFill/>
          <a:ln/>
        </p:spPr>
        <p:txBody>
          <a:bodyPr wrap="square" lIns="0" tIns="0" rIns="0" bIns="0" rtlCol="0" anchor="ctr">
            <a:normAutofit/>
          </a:bodyPr>
          <a:lstStyle/>
          <a:p>
            <a:pPr marL="0" indent="0" algn="r">
              <a:buNone/>
            </a:pPr>
            <a:r>
              <a:rPr lang="en-US" sz="1500" b="1">
                <a:solidFill>
                  <a:srgbClr val="FFFFFF"/>
                </a:solidFill>
                <a:latin typeface="Aptos" pitchFamily="34" charset="0"/>
                <a:ea typeface="Aptos" pitchFamily="34" charset="-122"/>
                <a:cs typeface="Aptos" pitchFamily="34" charset="-120"/>
              </a:rPr>
              <a:t>10</a:t>
            </a:r>
            <a:endParaRPr lang="en-US" sz="1500"/>
          </a:p>
        </p:txBody>
      </p:sp>
      <p:sp>
        <p:nvSpPr>
          <p:cNvPr id="4" name="Text 2"/>
          <p:cNvSpPr/>
          <p:nvPr/>
        </p:nvSpPr>
        <p:spPr>
          <a:xfrm>
            <a:off x="530352" y="768096"/>
            <a:ext cx="10789920" cy="310896"/>
          </a:xfrm>
          <a:prstGeom prst="rect">
            <a:avLst/>
          </a:prstGeom>
          <a:noFill/>
          <a:ln/>
        </p:spPr>
        <p:txBody>
          <a:bodyPr wrap="square" lIns="0" tIns="0" rIns="0" bIns="0" rtlCol="0" anchor="ctr">
            <a:normAutofit/>
          </a:bodyPr>
          <a:lstStyle/>
          <a:p>
            <a:pPr marL="0" indent="0" algn="l">
              <a:buNone/>
            </a:pPr>
            <a:r>
              <a:rPr lang="en-US" sz="1100">
                <a:solidFill>
                  <a:srgbClr val="657178"/>
                </a:solidFill>
                <a:latin typeface="Aptos" pitchFamily="34" charset="0"/>
                <a:ea typeface="Aptos" pitchFamily="34" charset="-122"/>
                <a:cs typeface="Aptos" pitchFamily="34" charset="-120"/>
              </a:rPr>
              <a:t>Independence is shaped by social conditions as well as individual health.</a:t>
            </a:r>
            <a:endParaRPr lang="en-US" sz="1100"/>
          </a:p>
        </p:txBody>
      </p:sp>
      <p:sp>
        <p:nvSpPr>
          <p:cNvPr id="5" name="Text 3"/>
          <p:cNvSpPr/>
          <p:nvPr/>
        </p:nvSpPr>
        <p:spPr>
          <a:xfrm>
            <a:off x="685800" y="1170432"/>
            <a:ext cx="4754880" cy="228600"/>
          </a:xfrm>
          <a:prstGeom prst="rect">
            <a:avLst/>
          </a:prstGeom>
          <a:noFill/>
          <a:ln/>
        </p:spPr>
        <p:txBody>
          <a:bodyPr wrap="square" lIns="0" tIns="0" rIns="0" bIns="0" rtlCol="0" anchor="ctr">
            <a:normAutofit/>
          </a:bodyPr>
          <a:lstStyle/>
          <a:p>
            <a:pPr marL="0" indent="0" algn="l">
              <a:buNone/>
            </a:pPr>
            <a:r>
              <a:rPr lang="en-US" sz="1500" b="1">
                <a:solidFill>
                  <a:srgbClr val="1C3245"/>
                </a:solidFill>
                <a:latin typeface="Aptos" pitchFamily="34" charset="0"/>
                <a:ea typeface="Aptos" pitchFamily="34" charset="-122"/>
                <a:cs typeface="Aptos" pitchFamily="34" charset="-120"/>
              </a:rPr>
              <a:t>Healthy life expectancy / opportunity</a:t>
            </a:r>
            <a:endParaRPr lang="en-US" sz="1500"/>
          </a:p>
        </p:txBody>
      </p:sp>
      <p:sp>
        <p:nvSpPr>
          <p:cNvPr id="6" name="Shape 4"/>
          <p:cNvSpPr/>
          <p:nvPr/>
        </p:nvSpPr>
        <p:spPr>
          <a:xfrm>
            <a:off x="685800" y="1627632"/>
            <a:ext cx="4572000" cy="457200"/>
          </a:xfrm>
          <a:prstGeom prst="roundRect">
            <a:avLst>
              <a:gd name="adj" fmla="val 10000"/>
            </a:avLst>
          </a:prstGeom>
          <a:solidFill>
            <a:srgbClr val="E8ECEA"/>
          </a:solidFill>
          <a:ln w="12700">
            <a:solidFill>
              <a:srgbClr val="E8ECEA"/>
            </a:solidFill>
            <a:prstDash val="solid"/>
          </a:ln>
        </p:spPr>
        <p:txBody>
          <a:bodyPr/>
          <a:lstStyle/>
          <a:p>
            <a:endParaRPr lang="en-US"/>
          </a:p>
        </p:txBody>
      </p:sp>
      <p:sp>
        <p:nvSpPr>
          <p:cNvPr id="7" name="Shape 5"/>
          <p:cNvSpPr/>
          <p:nvPr/>
        </p:nvSpPr>
        <p:spPr>
          <a:xfrm>
            <a:off x="685800" y="1627632"/>
            <a:ext cx="3840480" cy="457200"/>
          </a:xfrm>
          <a:prstGeom prst="roundRect">
            <a:avLst>
              <a:gd name="adj" fmla="val 10000"/>
            </a:avLst>
          </a:prstGeom>
          <a:solidFill>
            <a:srgbClr val="768F4B"/>
          </a:solidFill>
          <a:ln w="12700">
            <a:solidFill>
              <a:srgbClr val="768F4B"/>
            </a:solidFill>
            <a:prstDash val="solid"/>
          </a:ln>
        </p:spPr>
        <p:txBody>
          <a:bodyPr/>
          <a:lstStyle/>
          <a:p>
            <a:endParaRPr lang="en-US"/>
          </a:p>
        </p:txBody>
      </p:sp>
      <p:sp>
        <p:nvSpPr>
          <p:cNvPr id="8" name="Text 6"/>
          <p:cNvSpPr/>
          <p:nvPr/>
        </p:nvSpPr>
        <p:spPr>
          <a:xfrm>
            <a:off x="822960" y="1737360"/>
            <a:ext cx="1417320" cy="182880"/>
          </a:xfrm>
          <a:prstGeom prst="rect">
            <a:avLst/>
          </a:prstGeom>
          <a:noFill/>
          <a:ln/>
        </p:spPr>
        <p:txBody>
          <a:bodyPr wrap="square" lIns="0" tIns="0" rIns="0" bIns="0" rtlCol="0" anchor="ctr">
            <a:normAutofit/>
          </a:bodyPr>
          <a:lstStyle/>
          <a:p>
            <a:pPr marL="0" indent="0" algn="l">
              <a:buNone/>
            </a:pPr>
            <a:r>
              <a:rPr lang="en-US" sz="1100" b="1">
                <a:solidFill>
                  <a:srgbClr val="FFFFFF"/>
                </a:solidFill>
                <a:latin typeface="Aptos" pitchFamily="34" charset="0"/>
                <a:ea typeface="Aptos" pitchFamily="34" charset="-122"/>
                <a:cs typeface="Aptos" pitchFamily="34" charset="-120"/>
              </a:rPr>
              <a:t>More advantaged</a:t>
            </a:r>
            <a:endParaRPr lang="en-US" sz="1100"/>
          </a:p>
        </p:txBody>
      </p:sp>
      <p:sp>
        <p:nvSpPr>
          <p:cNvPr id="9" name="Text 7"/>
          <p:cNvSpPr/>
          <p:nvPr/>
        </p:nvSpPr>
        <p:spPr>
          <a:xfrm>
            <a:off x="822960" y="2359152"/>
            <a:ext cx="1417320" cy="182880"/>
          </a:xfrm>
          <a:prstGeom prst="rect">
            <a:avLst/>
          </a:prstGeom>
          <a:noFill/>
          <a:ln/>
        </p:spPr>
        <p:txBody>
          <a:bodyPr wrap="square" lIns="0" tIns="0" rIns="0" bIns="0" rtlCol="0" anchor="ctr">
            <a:normAutofit/>
          </a:bodyPr>
          <a:lstStyle/>
          <a:p>
            <a:pPr marL="0" indent="0" algn="l">
              <a:buNone/>
            </a:pPr>
            <a:r>
              <a:rPr lang="en-US" sz="1100" b="1">
                <a:solidFill>
                  <a:srgbClr val="FFFFFF"/>
                </a:solidFill>
                <a:latin typeface="Aptos" pitchFamily="34" charset="0"/>
                <a:ea typeface="Aptos" pitchFamily="34" charset="-122"/>
                <a:cs typeface="Aptos" pitchFamily="34" charset="-120"/>
              </a:rPr>
              <a:t>More deprived</a:t>
            </a:r>
            <a:endParaRPr lang="en-US" sz="1100"/>
          </a:p>
        </p:txBody>
      </p:sp>
      <p:sp>
        <p:nvSpPr>
          <p:cNvPr id="10" name="Shape 8"/>
          <p:cNvSpPr/>
          <p:nvPr/>
        </p:nvSpPr>
        <p:spPr>
          <a:xfrm>
            <a:off x="685800" y="2249424"/>
            <a:ext cx="4572000" cy="457200"/>
          </a:xfrm>
          <a:prstGeom prst="roundRect">
            <a:avLst>
              <a:gd name="adj" fmla="val 10000"/>
            </a:avLst>
          </a:prstGeom>
          <a:solidFill>
            <a:srgbClr val="E8ECEA"/>
          </a:solidFill>
          <a:ln w="12700">
            <a:solidFill>
              <a:srgbClr val="E8ECEA"/>
            </a:solidFill>
            <a:prstDash val="solid"/>
          </a:ln>
        </p:spPr>
        <p:txBody>
          <a:bodyPr/>
          <a:lstStyle/>
          <a:p>
            <a:endParaRPr lang="en-US"/>
          </a:p>
        </p:txBody>
      </p:sp>
      <p:sp>
        <p:nvSpPr>
          <p:cNvPr id="11" name="Shape 9"/>
          <p:cNvSpPr/>
          <p:nvPr/>
        </p:nvSpPr>
        <p:spPr>
          <a:xfrm>
            <a:off x="685800" y="2249424"/>
            <a:ext cx="2423160" cy="457200"/>
          </a:xfrm>
          <a:prstGeom prst="roundRect">
            <a:avLst>
              <a:gd name="adj" fmla="val 10000"/>
            </a:avLst>
          </a:prstGeom>
          <a:solidFill>
            <a:srgbClr val="C59B44"/>
          </a:solidFill>
          <a:ln w="12700">
            <a:solidFill>
              <a:srgbClr val="C59B44"/>
            </a:solidFill>
            <a:prstDash val="solid"/>
          </a:ln>
        </p:spPr>
        <p:txBody>
          <a:bodyPr/>
          <a:lstStyle/>
          <a:p>
            <a:endParaRPr lang="en-US"/>
          </a:p>
        </p:txBody>
      </p:sp>
      <p:sp>
        <p:nvSpPr>
          <p:cNvPr id="13" name="Shape 11"/>
          <p:cNvSpPr/>
          <p:nvPr/>
        </p:nvSpPr>
        <p:spPr>
          <a:xfrm>
            <a:off x="5715000" y="1234440"/>
            <a:ext cx="2834640" cy="4187952"/>
          </a:xfrm>
          <a:prstGeom prst="roundRect">
            <a:avLst>
              <a:gd name="adj" fmla="val 2581"/>
            </a:avLst>
          </a:prstGeom>
          <a:solidFill>
            <a:srgbClr val="FFFFFF"/>
          </a:solidFill>
          <a:ln w="12700">
            <a:solidFill>
              <a:srgbClr val="D9E2DE"/>
            </a:solidFill>
            <a:prstDash val="solid"/>
          </a:ln>
        </p:spPr>
        <p:txBody>
          <a:bodyPr/>
          <a:lstStyle/>
          <a:p>
            <a:endParaRPr lang="en-US"/>
          </a:p>
        </p:txBody>
      </p:sp>
      <p:sp>
        <p:nvSpPr>
          <p:cNvPr id="14" name="Shape 12"/>
          <p:cNvSpPr/>
          <p:nvPr/>
        </p:nvSpPr>
        <p:spPr>
          <a:xfrm>
            <a:off x="5715000" y="1234440"/>
            <a:ext cx="73152" cy="4187952"/>
          </a:xfrm>
          <a:prstGeom prst="rect">
            <a:avLst/>
          </a:prstGeom>
          <a:solidFill>
            <a:srgbClr val="327576"/>
          </a:solidFill>
          <a:ln w="12700">
            <a:solidFill>
              <a:srgbClr val="327576"/>
            </a:solidFill>
            <a:prstDash val="solid"/>
          </a:ln>
        </p:spPr>
        <p:txBody>
          <a:bodyPr/>
          <a:lstStyle/>
          <a:p>
            <a:endParaRPr lang="en-US"/>
          </a:p>
        </p:txBody>
      </p:sp>
      <p:sp>
        <p:nvSpPr>
          <p:cNvPr id="15" name="Text 13"/>
          <p:cNvSpPr/>
          <p:nvPr/>
        </p:nvSpPr>
        <p:spPr>
          <a:xfrm>
            <a:off x="5879592" y="1362456"/>
            <a:ext cx="257860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Structural barriers</a:t>
            </a:r>
            <a:endParaRPr lang="en-US" sz="1700"/>
          </a:p>
        </p:txBody>
      </p:sp>
      <p:sp>
        <p:nvSpPr>
          <p:cNvPr id="16" name="Text 14"/>
          <p:cNvSpPr/>
          <p:nvPr/>
        </p:nvSpPr>
        <p:spPr>
          <a:xfrm>
            <a:off x="5879592" y="1737360"/>
            <a:ext cx="2542032" cy="3593592"/>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Poverty</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Rural isolation</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Housing</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Transport</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Social exclusion</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Minority ethnic ageing experiences</a:t>
            </a:r>
            <a:endParaRPr lang="en-US" sz="1400"/>
          </a:p>
        </p:txBody>
      </p:sp>
      <p:sp>
        <p:nvSpPr>
          <p:cNvPr id="17" name="Shape 15"/>
          <p:cNvSpPr/>
          <p:nvPr/>
        </p:nvSpPr>
        <p:spPr>
          <a:xfrm>
            <a:off x="8823960" y="1234440"/>
            <a:ext cx="2743200" cy="4187952"/>
          </a:xfrm>
          <a:prstGeom prst="roundRect">
            <a:avLst>
              <a:gd name="adj" fmla="val 2667"/>
            </a:avLst>
          </a:prstGeom>
          <a:solidFill>
            <a:srgbClr val="FFFFFF"/>
          </a:solidFill>
          <a:ln w="12700">
            <a:solidFill>
              <a:srgbClr val="D9E2DE"/>
            </a:solidFill>
            <a:prstDash val="solid"/>
          </a:ln>
        </p:spPr>
        <p:txBody>
          <a:bodyPr/>
          <a:lstStyle/>
          <a:p>
            <a:endParaRPr lang="en-US"/>
          </a:p>
        </p:txBody>
      </p:sp>
      <p:sp>
        <p:nvSpPr>
          <p:cNvPr id="18" name="Shape 16"/>
          <p:cNvSpPr/>
          <p:nvPr/>
        </p:nvSpPr>
        <p:spPr>
          <a:xfrm>
            <a:off x="8823960" y="1234440"/>
            <a:ext cx="73152" cy="4187952"/>
          </a:xfrm>
          <a:prstGeom prst="rect">
            <a:avLst/>
          </a:prstGeom>
          <a:solidFill>
            <a:srgbClr val="8F5A5A"/>
          </a:solidFill>
          <a:ln w="12700">
            <a:solidFill>
              <a:srgbClr val="8F5A5A"/>
            </a:solidFill>
            <a:prstDash val="solid"/>
          </a:ln>
        </p:spPr>
        <p:txBody>
          <a:bodyPr/>
          <a:lstStyle/>
          <a:p>
            <a:endParaRPr lang="en-US"/>
          </a:p>
        </p:txBody>
      </p:sp>
      <p:sp>
        <p:nvSpPr>
          <p:cNvPr id="19" name="Text 17"/>
          <p:cNvSpPr/>
          <p:nvPr/>
        </p:nvSpPr>
        <p:spPr>
          <a:xfrm>
            <a:off x="8988552" y="1362456"/>
            <a:ext cx="248716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System barriers</a:t>
            </a:r>
            <a:endParaRPr lang="en-US" sz="1700"/>
          </a:p>
        </p:txBody>
      </p:sp>
      <p:sp>
        <p:nvSpPr>
          <p:cNvPr id="20" name="Text 18"/>
          <p:cNvSpPr/>
          <p:nvPr/>
        </p:nvSpPr>
        <p:spPr>
          <a:xfrm>
            <a:off x="8988552" y="1737360"/>
            <a:ext cx="2450592" cy="3593592"/>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Funding pressure</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Tightened access</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Workforce shortages</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Fragmented services</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Potential ageism</a:t>
            </a:r>
            <a:endParaRPr lang="en-US" sz="1400"/>
          </a:p>
        </p:txBody>
      </p:sp>
      <p:sp>
        <p:nvSpPr>
          <p:cNvPr id="21" name="Shape 19"/>
          <p:cNvSpPr/>
          <p:nvPr/>
        </p:nvSpPr>
        <p:spPr>
          <a:xfrm>
            <a:off x="502920" y="6030885"/>
            <a:ext cx="11155680" cy="329184"/>
          </a:xfrm>
          <a:prstGeom prst="roundRect">
            <a:avLst>
              <a:gd name="adj" fmla="val 22222"/>
            </a:avLst>
          </a:prstGeom>
          <a:solidFill>
            <a:srgbClr val="FCF8ED"/>
          </a:solidFill>
          <a:ln w="10160">
            <a:solidFill>
              <a:srgbClr val="E9DCAF"/>
            </a:solidFill>
            <a:prstDash val="solid"/>
          </a:ln>
        </p:spPr>
        <p:txBody>
          <a:bodyPr/>
          <a:lstStyle/>
          <a:p>
            <a:endParaRPr lang="en-US"/>
          </a:p>
        </p:txBody>
      </p:sp>
      <p:sp>
        <p:nvSpPr>
          <p:cNvPr id="22" name="Text 20"/>
          <p:cNvSpPr/>
          <p:nvPr/>
        </p:nvSpPr>
        <p:spPr>
          <a:xfrm>
            <a:off x="640080" y="6053328"/>
            <a:ext cx="10881360" cy="164592"/>
          </a:xfrm>
          <a:prstGeom prst="rect">
            <a:avLst/>
          </a:prstGeom>
          <a:noFill/>
          <a:ln/>
        </p:spPr>
        <p:txBody>
          <a:bodyPr wrap="square" lIns="0" tIns="0" rIns="0" bIns="0" rtlCol="0" anchor="ctr">
            <a:normAutofit/>
          </a:bodyPr>
          <a:lstStyle/>
          <a:p>
            <a:pPr marL="0" indent="0" algn="ctr">
              <a:buNone/>
            </a:pPr>
            <a:r>
              <a:rPr lang="en-US" sz="950">
                <a:solidFill>
                  <a:srgbClr val="2C3134"/>
                </a:solidFill>
                <a:latin typeface="Aptos" pitchFamily="34" charset="0"/>
                <a:ea typeface="Aptos" pitchFamily="34" charset="-122"/>
                <a:cs typeface="Aptos" pitchFamily="34" charset="-120"/>
              </a:rPr>
              <a:t>Critical point: unequal resources and social determinants can convert manageable health needs into avoidable loss of independence.</a:t>
            </a:r>
            <a:endParaRPr lang="en-US" sz="950"/>
          </a:p>
        </p:txBody>
      </p:sp>
      <p:sp>
        <p:nvSpPr>
          <p:cNvPr id="23" name="Text 21"/>
          <p:cNvSpPr/>
          <p:nvPr/>
        </p:nvSpPr>
        <p:spPr>
          <a:xfrm>
            <a:off x="502920" y="6245352"/>
            <a:ext cx="11064240" cy="146304"/>
          </a:xfrm>
          <a:prstGeom prst="rect">
            <a:avLst/>
          </a:prstGeom>
          <a:noFill/>
          <a:ln/>
        </p:spPr>
        <p:txBody>
          <a:bodyPr wrap="square" lIns="0" tIns="0" rIns="0" bIns="0" rtlCol="0" anchor="ctr">
            <a:normAutofit/>
          </a:bodyPr>
          <a:lstStyle/>
          <a:p>
            <a:pPr marL="0" indent="0" algn="r">
              <a:buNone/>
            </a:pPr>
            <a:r>
              <a:rPr lang="en-US" sz="750">
                <a:solidFill>
                  <a:srgbClr val="657178"/>
                </a:solidFill>
                <a:latin typeface="Aptos" pitchFamily="34" charset="0"/>
                <a:ea typeface="Aptos" pitchFamily="34" charset="-122"/>
                <a:cs typeface="Aptos" pitchFamily="34" charset="-120"/>
              </a:rPr>
              <a:t>Sources supplied: Marmot Review (2020); LGA (2023); ONS (2022).</a:t>
            </a:r>
            <a:endParaRPr lang="en-US" sz="75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57178"/>
                </a:solidFill>
                <a:latin typeface="Aptos"/>
                <a:ea typeface="Aptos"/>
                <a:cs typeface="Aptos"/>
              </a:defRPr>
            </a:lvl1pPr>
          </a:lstStyle>
          <a:p>
            <a:pPr algn="l"/>
            <a:fld id="{F7021451-1387-4CA6-816F-3879F97B5CBC}" type="slidenum">
              <a:rPr lang="en-US" b="0"/>
              <a:t>10</a:t>
            </a:fld>
            <a:endParaRPr lang="en-US"/>
          </a:p>
        </p:txBody>
      </p:sp>
      <p:pic>
        <p:nvPicPr>
          <p:cNvPr id="26" name="Picture 25">
            <a:extLst>
              <a:ext uri="{FF2B5EF4-FFF2-40B4-BE49-F238E27FC236}">
                <a16:creationId xmlns:a16="http://schemas.microsoft.com/office/drawing/2014/main" id="{A477209A-5324-4DCA-BEB7-04CED78C572A}"/>
              </a:ext>
            </a:extLst>
          </p:cNvPr>
          <p:cNvPicPr>
            <a:picLocks noChangeAspect="1"/>
          </p:cNvPicPr>
          <p:nvPr/>
        </p:nvPicPr>
        <p:blipFill>
          <a:blip r:embed="rId5"/>
          <a:stretch>
            <a:fillRect/>
          </a:stretch>
        </p:blipFill>
        <p:spPr>
          <a:xfrm>
            <a:off x="1642803" y="2756499"/>
            <a:ext cx="2392404" cy="3189872"/>
          </a:xfrm>
          <a:prstGeom prst="rect">
            <a:avLst/>
          </a:prstGeom>
        </p:spPr>
      </p:pic>
      <p:pic>
        <p:nvPicPr>
          <p:cNvPr id="38" name="Video 37">
            <a:hlinkClick r:id="" action="ppaction://media"/>
            <a:extLst>
              <a:ext uri="{FF2B5EF4-FFF2-40B4-BE49-F238E27FC236}">
                <a16:creationId xmlns:a16="http://schemas.microsoft.com/office/drawing/2014/main" id="{7AE14926-90F6-0C7B-A6B5-21B20CB3C99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4924"/>
    </mc:Choice>
    <mc:Fallback xmlns="">
      <p:transition spd="slow" advTm="349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8"/>
                </p:tgtEl>
              </p:cMediaNode>
            </p:video>
            <p:seq concurrent="1" nextAc="seek">
              <p:cTn id="8" restart="whenNotActive" fill="hold" evtFilter="cancelBubble" nodeType="interactiveSeq">
                <p:stCondLst>
                  <p:cond evt="onClick" delay="0">
                    <p:tgtEl>
                      <p:spTgt spid="3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8"/>
                                        </p:tgtEl>
                                      </p:cBhvr>
                                    </p:cmd>
                                  </p:childTnLst>
                                </p:cTn>
                              </p:par>
                            </p:childTnLst>
                          </p:cTn>
                        </p:par>
                      </p:childTnLst>
                    </p:cTn>
                  </p:par>
                </p:childTnLst>
              </p:cTn>
              <p:nextCondLst>
                <p:cond evt="onClick" delay="0">
                  <p:tgtEl>
                    <p:spTgt spid="38"/>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502920" y="100584"/>
            <a:ext cx="9966960" cy="365760"/>
          </a:xfrm>
          <a:prstGeom prst="rect">
            <a:avLst/>
          </a:prstGeom>
          <a:noFill/>
          <a:ln/>
        </p:spPr>
        <p:txBody>
          <a:bodyPr wrap="square" lIns="0" tIns="0" rIns="0" bIns="0" rtlCol="0" anchor="ctr">
            <a:normAutofit lnSpcReduction="10000"/>
          </a:bodyPr>
          <a:lstStyle/>
          <a:p>
            <a:pPr marL="0" indent="0" algn="l">
              <a:buNone/>
            </a:pPr>
            <a:r>
              <a:rPr lang="en-US" sz="2500" b="1">
                <a:solidFill>
                  <a:srgbClr val="FFFFFF"/>
                </a:solidFill>
                <a:latin typeface="Aptos" pitchFamily="34" charset="0"/>
                <a:ea typeface="Aptos" pitchFamily="34" charset="-122"/>
                <a:cs typeface="Aptos" pitchFamily="34" charset="-120"/>
              </a:rPr>
              <a:t>10. The Digital Divide and Ethical Challenges in Tech Adoption</a:t>
            </a:r>
            <a:endParaRPr lang="en-US" sz="2500"/>
          </a:p>
        </p:txBody>
      </p:sp>
      <p:sp>
        <p:nvSpPr>
          <p:cNvPr id="3" name="Text 1"/>
          <p:cNvSpPr/>
          <p:nvPr/>
        </p:nvSpPr>
        <p:spPr>
          <a:xfrm>
            <a:off x="11201400" y="118872"/>
            <a:ext cx="502920" cy="256032"/>
          </a:xfrm>
          <a:prstGeom prst="rect">
            <a:avLst/>
          </a:prstGeom>
          <a:noFill/>
          <a:ln/>
        </p:spPr>
        <p:txBody>
          <a:bodyPr wrap="square" lIns="0" tIns="0" rIns="0" bIns="0" rtlCol="0" anchor="ctr">
            <a:normAutofit/>
          </a:bodyPr>
          <a:lstStyle/>
          <a:p>
            <a:pPr marL="0" indent="0" algn="r">
              <a:buNone/>
            </a:pPr>
            <a:r>
              <a:rPr lang="en-US" sz="1500" b="1">
                <a:solidFill>
                  <a:srgbClr val="FFFFFF"/>
                </a:solidFill>
                <a:latin typeface="Aptos" pitchFamily="34" charset="0"/>
                <a:ea typeface="Aptos" pitchFamily="34" charset="-122"/>
                <a:cs typeface="Aptos" pitchFamily="34" charset="-120"/>
              </a:rPr>
              <a:t>11</a:t>
            </a:r>
            <a:endParaRPr lang="en-US" sz="1500"/>
          </a:p>
        </p:txBody>
      </p:sp>
      <p:sp>
        <p:nvSpPr>
          <p:cNvPr id="4" name="Text 2"/>
          <p:cNvSpPr/>
          <p:nvPr/>
        </p:nvSpPr>
        <p:spPr>
          <a:xfrm>
            <a:off x="530352" y="768096"/>
            <a:ext cx="10789920" cy="310896"/>
          </a:xfrm>
          <a:prstGeom prst="rect">
            <a:avLst/>
          </a:prstGeom>
          <a:noFill/>
          <a:ln/>
        </p:spPr>
        <p:txBody>
          <a:bodyPr wrap="square" lIns="0" tIns="0" rIns="0" bIns="0" rtlCol="0" anchor="ctr">
            <a:normAutofit/>
          </a:bodyPr>
          <a:lstStyle/>
          <a:p>
            <a:pPr marL="0" indent="0" algn="l">
              <a:buNone/>
            </a:pPr>
            <a:r>
              <a:rPr lang="en-US" sz="1100">
                <a:solidFill>
                  <a:srgbClr val="657178"/>
                </a:solidFill>
                <a:latin typeface="Aptos" pitchFamily="34" charset="0"/>
                <a:ea typeface="Aptos" pitchFamily="34" charset="-122"/>
                <a:cs typeface="Aptos" pitchFamily="34" charset="-120"/>
              </a:rPr>
              <a:t>Digital-first care can empower some older people while excluding others.</a:t>
            </a:r>
            <a:endParaRPr lang="en-US" sz="1100"/>
          </a:p>
        </p:txBody>
      </p:sp>
      <p:sp>
        <p:nvSpPr>
          <p:cNvPr id="5" name="Shape 3"/>
          <p:cNvSpPr/>
          <p:nvPr/>
        </p:nvSpPr>
        <p:spPr>
          <a:xfrm>
            <a:off x="566928" y="1234440"/>
            <a:ext cx="3657600" cy="4206240"/>
          </a:xfrm>
          <a:prstGeom prst="roundRect">
            <a:avLst>
              <a:gd name="adj" fmla="val 2000"/>
            </a:avLst>
          </a:prstGeom>
          <a:solidFill>
            <a:srgbClr val="FFFFFF"/>
          </a:solidFill>
          <a:ln w="12700">
            <a:solidFill>
              <a:srgbClr val="D9E2DE"/>
            </a:solidFill>
            <a:prstDash val="solid"/>
          </a:ln>
        </p:spPr>
        <p:txBody>
          <a:bodyPr/>
          <a:lstStyle/>
          <a:p>
            <a:endParaRPr lang="en-US"/>
          </a:p>
        </p:txBody>
      </p:sp>
      <p:sp>
        <p:nvSpPr>
          <p:cNvPr id="6" name="Shape 4"/>
          <p:cNvSpPr/>
          <p:nvPr/>
        </p:nvSpPr>
        <p:spPr>
          <a:xfrm>
            <a:off x="566928" y="1234440"/>
            <a:ext cx="73152" cy="4206240"/>
          </a:xfrm>
          <a:prstGeom prst="rect">
            <a:avLst/>
          </a:prstGeom>
          <a:solidFill>
            <a:srgbClr val="327576"/>
          </a:solidFill>
          <a:ln w="12700">
            <a:solidFill>
              <a:srgbClr val="327576"/>
            </a:solidFill>
            <a:prstDash val="solid"/>
          </a:ln>
        </p:spPr>
        <p:txBody>
          <a:bodyPr/>
          <a:lstStyle/>
          <a:p>
            <a:endParaRPr lang="en-US"/>
          </a:p>
        </p:txBody>
      </p:sp>
      <p:sp>
        <p:nvSpPr>
          <p:cNvPr id="7" name="Text 5"/>
          <p:cNvSpPr/>
          <p:nvPr/>
        </p:nvSpPr>
        <p:spPr>
          <a:xfrm>
            <a:off x="731520" y="1362456"/>
            <a:ext cx="340156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The digital divide</a:t>
            </a:r>
            <a:endParaRPr lang="en-US" sz="1700"/>
          </a:p>
        </p:txBody>
      </p:sp>
      <p:sp>
        <p:nvSpPr>
          <p:cNvPr id="8" name="Text 6"/>
          <p:cNvSpPr/>
          <p:nvPr/>
        </p:nvSpPr>
        <p:spPr>
          <a:xfrm>
            <a:off x="731520" y="1737360"/>
            <a:ext cx="3364992" cy="3611880"/>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Older people may face barriers through:</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low digital literacy</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affordability</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lack of internet access</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inaccessible interfaces</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 low confidence or trust</a:t>
            </a:r>
            <a:endParaRPr lang="en-US" sz="1400"/>
          </a:p>
        </p:txBody>
      </p:sp>
      <p:sp>
        <p:nvSpPr>
          <p:cNvPr id="9" name="Shape 7"/>
          <p:cNvSpPr/>
          <p:nvPr/>
        </p:nvSpPr>
        <p:spPr>
          <a:xfrm>
            <a:off x="4526280" y="1325880"/>
            <a:ext cx="7022592" cy="841248"/>
          </a:xfrm>
          <a:prstGeom prst="roundRect">
            <a:avLst>
              <a:gd name="adj" fmla="val 5435"/>
            </a:avLst>
          </a:prstGeom>
          <a:solidFill>
            <a:srgbClr val="FFFFFF"/>
          </a:solidFill>
          <a:ln w="12700">
            <a:solidFill>
              <a:srgbClr val="D9E2DE"/>
            </a:solidFill>
            <a:prstDash val="solid"/>
          </a:ln>
        </p:spPr>
        <p:txBody>
          <a:bodyPr/>
          <a:lstStyle/>
          <a:p>
            <a:endParaRPr lang="en-US"/>
          </a:p>
        </p:txBody>
      </p:sp>
      <p:sp>
        <p:nvSpPr>
          <p:cNvPr id="10" name="Text 8"/>
          <p:cNvSpPr/>
          <p:nvPr/>
        </p:nvSpPr>
        <p:spPr>
          <a:xfrm>
            <a:off x="4736592" y="1481328"/>
            <a:ext cx="1417320" cy="219456"/>
          </a:xfrm>
          <a:prstGeom prst="rect">
            <a:avLst/>
          </a:prstGeom>
          <a:noFill/>
          <a:ln/>
        </p:spPr>
        <p:txBody>
          <a:bodyPr wrap="square" lIns="0" tIns="0" rIns="0" bIns="0" rtlCol="0" anchor="ctr">
            <a:normAutofit/>
          </a:bodyPr>
          <a:lstStyle/>
          <a:p>
            <a:pPr marL="0" indent="0" algn="l">
              <a:buNone/>
            </a:pPr>
            <a:r>
              <a:rPr lang="en-US" sz="1200" b="1">
                <a:solidFill>
                  <a:srgbClr val="1C3245"/>
                </a:solidFill>
                <a:latin typeface="Aptos" pitchFamily="34" charset="0"/>
                <a:ea typeface="Aptos" pitchFamily="34" charset="-122"/>
                <a:cs typeface="Aptos" pitchFamily="34" charset="-120"/>
              </a:rPr>
              <a:t>PRIVACY</a:t>
            </a:r>
            <a:endParaRPr lang="en-US" sz="1200"/>
          </a:p>
        </p:txBody>
      </p:sp>
      <p:sp>
        <p:nvSpPr>
          <p:cNvPr id="11" name="Text 9"/>
          <p:cNvSpPr/>
          <p:nvPr/>
        </p:nvSpPr>
        <p:spPr>
          <a:xfrm>
            <a:off x="6172200" y="1472184"/>
            <a:ext cx="5074920" cy="365760"/>
          </a:xfrm>
          <a:prstGeom prst="rect">
            <a:avLst/>
          </a:prstGeom>
          <a:noFill/>
          <a:ln/>
        </p:spPr>
        <p:txBody>
          <a:bodyPr wrap="square" lIns="0" tIns="0" rIns="0" bIns="0" rtlCol="0" anchor="ctr">
            <a:normAutofit/>
          </a:bodyPr>
          <a:lstStyle/>
          <a:p>
            <a:pPr marL="0" indent="0" algn="l">
              <a:buNone/>
            </a:pPr>
            <a:r>
              <a:rPr lang="en-US" sz="1300">
                <a:solidFill>
                  <a:srgbClr val="2C3134"/>
                </a:solidFill>
                <a:latin typeface="Aptos" pitchFamily="34" charset="0"/>
                <a:ea typeface="Aptos" pitchFamily="34" charset="-122"/>
                <a:cs typeface="Aptos" pitchFamily="34" charset="-120"/>
              </a:rPr>
              <a:t>Who has access to data?</a:t>
            </a:r>
            <a:endParaRPr lang="en-US" sz="1300"/>
          </a:p>
        </p:txBody>
      </p:sp>
      <p:sp>
        <p:nvSpPr>
          <p:cNvPr id="12" name="Shape 10"/>
          <p:cNvSpPr/>
          <p:nvPr/>
        </p:nvSpPr>
        <p:spPr>
          <a:xfrm>
            <a:off x="4526280" y="2368296"/>
            <a:ext cx="7022592" cy="841248"/>
          </a:xfrm>
          <a:prstGeom prst="roundRect">
            <a:avLst>
              <a:gd name="adj" fmla="val 5435"/>
            </a:avLst>
          </a:prstGeom>
          <a:solidFill>
            <a:srgbClr val="F4F7F6"/>
          </a:solidFill>
          <a:ln w="12700">
            <a:solidFill>
              <a:srgbClr val="D9E2DE"/>
            </a:solidFill>
            <a:prstDash val="solid"/>
          </a:ln>
        </p:spPr>
        <p:txBody>
          <a:bodyPr/>
          <a:lstStyle/>
          <a:p>
            <a:endParaRPr lang="en-US"/>
          </a:p>
        </p:txBody>
      </p:sp>
      <p:sp>
        <p:nvSpPr>
          <p:cNvPr id="13" name="Text 11"/>
          <p:cNvSpPr/>
          <p:nvPr/>
        </p:nvSpPr>
        <p:spPr>
          <a:xfrm>
            <a:off x="4736592" y="2523744"/>
            <a:ext cx="1417320" cy="219456"/>
          </a:xfrm>
          <a:prstGeom prst="rect">
            <a:avLst/>
          </a:prstGeom>
          <a:noFill/>
          <a:ln/>
        </p:spPr>
        <p:txBody>
          <a:bodyPr wrap="square" lIns="0" tIns="0" rIns="0" bIns="0" rtlCol="0" anchor="ctr">
            <a:normAutofit/>
          </a:bodyPr>
          <a:lstStyle/>
          <a:p>
            <a:pPr marL="0" indent="0" algn="l">
              <a:buNone/>
            </a:pPr>
            <a:r>
              <a:rPr lang="en-US" sz="1200" b="1">
                <a:solidFill>
                  <a:srgbClr val="1C3245"/>
                </a:solidFill>
                <a:latin typeface="Aptos" pitchFamily="34" charset="0"/>
                <a:ea typeface="Aptos" pitchFamily="34" charset="-122"/>
                <a:cs typeface="Aptos" pitchFamily="34" charset="-120"/>
              </a:rPr>
              <a:t>SURVEILLANCE</a:t>
            </a:r>
            <a:endParaRPr lang="en-US" sz="1200"/>
          </a:p>
        </p:txBody>
      </p:sp>
      <p:sp>
        <p:nvSpPr>
          <p:cNvPr id="14" name="Text 12"/>
          <p:cNvSpPr/>
          <p:nvPr/>
        </p:nvSpPr>
        <p:spPr>
          <a:xfrm>
            <a:off x="6172200" y="2514600"/>
            <a:ext cx="5074920" cy="365760"/>
          </a:xfrm>
          <a:prstGeom prst="rect">
            <a:avLst/>
          </a:prstGeom>
          <a:noFill/>
          <a:ln/>
        </p:spPr>
        <p:txBody>
          <a:bodyPr wrap="square" lIns="0" tIns="0" rIns="0" bIns="0" rtlCol="0" anchor="ctr">
            <a:normAutofit/>
          </a:bodyPr>
          <a:lstStyle/>
          <a:p>
            <a:pPr marL="0" indent="0" algn="l">
              <a:buNone/>
            </a:pPr>
            <a:r>
              <a:rPr lang="en-US" sz="1300">
                <a:solidFill>
                  <a:srgbClr val="2C3134"/>
                </a:solidFill>
                <a:latin typeface="Aptos" pitchFamily="34" charset="0"/>
                <a:ea typeface="Aptos" pitchFamily="34" charset="-122"/>
                <a:cs typeface="Aptos" pitchFamily="34" charset="-120"/>
              </a:rPr>
              <a:t>How much monitoring is proportionate?</a:t>
            </a:r>
            <a:endParaRPr lang="en-US" sz="1300"/>
          </a:p>
        </p:txBody>
      </p:sp>
      <p:sp>
        <p:nvSpPr>
          <p:cNvPr id="15" name="Shape 13"/>
          <p:cNvSpPr/>
          <p:nvPr/>
        </p:nvSpPr>
        <p:spPr>
          <a:xfrm>
            <a:off x="4526280" y="3410712"/>
            <a:ext cx="7022592" cy="841248"/>
          </a:xfrm>
          <a:prstGeom prst="roundRect">
            <a:avLst>
              <a:gd name="adj" fmla="val 5435"/>
            </a:avLst>
          </a:prstGeom>
          <a:solidFill>
            <a:srgbClr val="FFFFFF"/>
          </a:solidFill>
          <a:ln w="12700">
            <a:solidFill>
              <a:srgbClr val="D9E2DE"/>
            </a:solidFill>
            <a:prstDash val="solid"/>
          </a:ln>
        </p:spPr>
        <p:txBody>
          <a:bodyPr/>
          <a:lstStyle/>
          <a:p>
            <a:endParaRPr lang="en-US"/>
          </a:p>
        </p:txBody>
      </p:sp>
      <p:sp>
        <p:nvSpPr>
          <p:cNvPr id="16" name="Text 14"/>
          <p:cNvSpPr/>
          <p:nvPr/>
        </p:nvSpPr>
        <p:spPr>
          <a:xfrm>
            <a:off x="4736592" y="3566160"/>
            <a:ext cx="1417320" cy="219456"/>
          </a:xfrm>
          <a:prstGeom prst="rect">
            <a:avLst/>
          </a:prstGeom>
          <a:noFill/>
          <a:ln/>
        </p:spPr>
        <p:txBody>
          <a:bodyPr wrap="square" lIns="0" tIns="0" rIns="0" bIns="0" rtlCol="0" anchor="ctr">
            <a:normAutofit/>
          </a:bodyPr>
          <a:lstStyle/>
          <a:p>
            <a:pPr marL="0" indent="0" algn="l">
              <a:buNone/>
            </a:pPr>
            <a:r>
              <a:rPr lang="en-US" sz="1200" b="1">
                <a:solidFill>
                  <a:srgbClr val="1C3245"/>
                </a:solidFill>
                <a:latin typeface="Aptos" pitchFamily="34" charset="0"/>
                <a:ea typeface="Aptos" pitchFamily="34" charset="-122"/>
                <a:cs typeface="Aptos" pitchFamily="34" charset="-120"/>
              </a:rPr>
              <a:t>CONSENT</a:t>
            </a:r>
            <a:endParaRPr lang="en-US" sz="1200"/>
          </a:p>
        </p:txBody>
      </p:sp>
      <p:sp>
        <p:nvSpPr>
          <p:cNvPr id="17" name="Text 15"/>
          <p:cNvSpPr/>
          <p:nvPr/>
        </p:nvSpPr>
        <p:spPr>
          <a:xfrm>
            <a:off x="6172200" y="3557016"/>
            <a:ext cx="5074920" cy="365760"/>
          </a:xfrm>
          <a:prstGeom prst="rect">
            <a:avLst/>
          </a:prstGeom>
          <a:noFill/>
          <a:ln/>
        </p:spPr>
        <p:txBody>
          <a:bodyPr wrap="square" lIns="0" tIns="0" rIns="0" bIns="0" rtlCol="0" anchor="ctr">
            <a:normAutofit/>
          </a:bodyPr>
          <a:lstStyle/>
          <a:p>
            <a:pPr marL="0" indent="0" algn="l">
              <a:buNone/>
            </a:pPr>
            <a:r>
              <a:rPr lang="en-US" sz="1300">
                <a:solidFill>
                  <a:srgbClr val="2C3134"/>
                </a:solidFill>
                <a:latin typeface="Aptos" pitchFamily="34" charset="0"/>
                <a:ea typeface="Aptos" pitchFamily="34" charset="-122"/>
                <a:cs typeface="Aptos" pitchFamily="34" charset="-120"/>
              </a:rPr>
              <a:t>Can the person understand and choose?</a:t>
            </a:r>
            <a:endParaRPr lang="en-US" sz="1300"/>
          </a:p>
        </p:txBody>
      </p:sp>
      <p:sp>
        <p:nvSpPr>
          <p:cNvPr id="18" name="Shape 16"/>
          <p:cNvSpPr/>
          <p:nvPr/>
        </p:nvSpPr>
        <p:spPr>
          <a:xfrm>
            <a:off x="4526280" y="4453128"/>
            <a:ext cx="7022592" cy="841248"/>
          </a:xfrm>
          <a:prstGeom prst="roundRect">
            <a:avLst>
              <a:gd name="adj" fmla="val 5435"/>
            </a:avLst>
          </a:prstGeom>
          <a:solidFill>
            <a:srgbClr val="F4F7F6"/>
          </a:solidFill>
          <a:ln w="12700">
            <a:solidFill>
              <a:srgbClr val="D9E2DE"/>
            </a:solidFill>
            <a:prstDash val="solid"/>
          </a:ln>
        </p:spPr>
        <p:txBody>
          <a:bodyPr/>
          <a:lstStyle/>
          <a:p>
            <a:endParaRPr lang="en-US"/>
          </a:p>
        </p:txBody>
      </p:sp>
      <p:sp>
        <p:nvSpPr>
          <p:cNvPr id="19" name="Text 17"/>
          <p:cNvSpPr/>
          <p:nvPr/>
        </p:nvSpPr>
        <p:spPr>
          <a:xfrm>
            <a:off x="4736592" y="4608576"/>
            <a:ext cx="1417320" cy="219456"/>
          </a:xfrm>
          <a:prstGeom prst="rect">
            <a:avLst/>
          </a:prstGeom>
          <a:noFill/>
          <a:ln/>
        </p:spPr>
        <p:txBody>
          <a:bodyPr wrap="square" lIns="0" tIns="0" rIns="0" bIns="0" rtlCol="0" anchor="ctr">
            <a:normAutofit/>
          </a:bodyPr>
          <a:lstStyle/>
          <a:p>
            <a:pPr marL="0" indent="0" algn="l">
              <a:buNone/>
            </a:pPr>
            <a:r>
              <a:rPr lang="en-US" sz="1200" b="1">
                <a:solidFill>
                  <a:srgbClr val="1C3245"/>
                </a:solidFill>
                <a:latin typeface="Aptos" pitchFamily="34" charset="0"/>
                <a:ea typeface="Aptos" pitchFamily="34" charset="-122"/>
                <a:cs typeface="Aptos" pitchFamily="34" charset="-120"/>
              </a:rPr>
              <a:t>HUMAN CONTACT</a:t>
            </a:r>
            <a:endParaRPr lang="en-US" sz="1200"/>
          </a:p>
        </p:txBody>
      </p:sp>
      <p:sp>
        <p:nvSpPr>
          <p:cNvPr id="20" name="Text 18"/>
          <p:cNvSpPr/>
          <p:nvPr/>
        </p:nvSpPr>
        <p:spPr>
          <a:xfrm>
            <a:off x="6172200" y="4599432"/>
            <a:ext cx="5074920" cy="365760"/>
          </a:xfrm>
          <a:prstGeom prst="rect">
            <a:avLst/>
          </a:prstGeom>
          <a:noFill/>
          <a:ln/>
        </p:spPr>
        <p:txBody>
          <a:bodyPr wrap="square" lIns="0" tIns="0" rIns="0" bIns="0" rtlCol="0" anchor="ctr">
            <a:normAutofit/>
          </a:bodyPr>
          <a:lstStyle/>
          <a:p>
            <a:pPr marL="0" indent="0" algn="l">
              <a:buNone/>
            </a:pPr>
            <a:r>
              <a:rPr lang="en-US" sz="1300">
                <a:solidFill>
                  <a:srgbClr val="2C3134"/>
                </a:solidFill>
                <a:latin typeface="Aptos" pitchFamily="34" charset="0"/>
                <a:ea typeface="Aptos" pitchFamily="34" charset="-122"/>
                <a:cs typeface="Aptos" pitchFamily="34" charset="-120"/>
              </a:rPr>
              <a:t>Does technology reduce valuable interaction?</a:t>
            </a:r>
            <a:endParaRPr lang="en-US" sz="1300"/>
          </a:p>
        </p:txBody>
      </p:sp>
      <p:sp>
        <p:nvSpPr>
          <p:cNvPr id="21" name="Shape 19"/>
          <p:cNvSpPr/>
          <p:nvPr/>
        </p:nvSpPr>
        <p:spPr>
          <a:xfrm>
            <a:off x="4526280" y="5559552"/>
            <a:ext cx="7022592" cy="411480"/>
          </a:xfrm>
          <a:prstGeom prst="roundRect">
            <a:avLst>
              <a:gd name="adj" fmla="val 17778"/>
            </a:avLst>
          </a:prstGeom>
          <a:solidFill>
            <a:srgbClr val="FCF8ED"/>
          </a:solidFill>
          <a:ln w="12700">
            <a:solidFill>
              <a:srgbClr val="D9E2DE"/>
            </a:solidFill>
            <a:prstDash val="solid"/>
          </a:ln>
        </p:spPr>
        <p:txBody>
          <a:bodyPr/>
          <a:lstStyle/>
          <a:p>
            <a:endParaRPr lang="en-US"/>
          </a:p>
        </p:txBody>
      </p:sp>
      <p:sp>
        <p:nvSpPr>
          <p:cNvPr id="22" name="Shape 20"/>
          <p:cNvSpPr/>
          <p:nvPr/>
        </p:nvSpPr>
        <p:spPr>
          <a:xfrm>
            <a:off x="4526280" y="5559552"/>
            <a:ext cx="73152" cy="411480"/>
          </a:xfrm>
          <a:prstGeom prst="rect">
            <a:avLst/>
          </a:prstGeom>
          <a:solidFill>
            <a:srgbClr val="C59B44"/>
          </a:solidFill>
          <a:ln w="12700">
            <a:solidFill>
              <a:srgbClr val="C59B44"/>
            </a:solidFill>
            <a:prstDash val="solid"/>
          </a:ln>
        </p:spPr>
        <p:txBody>
          <a:bodyPr/>
          <a:lstStyle/>
          <a:p>
            <a:endParaRPr lang="en-US"/>
          </a:p>
        </p:txBody>
      </p:sp>
      <p:sp>
        <p:nvSpPr>
          <p:cNvPr id="23" name="Text 21"/>
          <p:cNvSpPr/>
          <p:nvPr/>
        </p:nvSpPr>
        <p:spPr>
          <a:xfrm>
            <a:off x="4690872" y="5687568"/>
            <a:ext cx="6766560" cy="301752"/>
          </a:xfrm>
          <a:prstGeom prst="rect">
            <a:avLst/>
          </a:prstGeom>
          <a:noFill/>
          <a:ln/>
        </p:spPr>
        <p:txBody>
          <a:bodyPr wrap="square" lIns="0" tIns="0" rIns="0" bIns="0" rtlCol="0" anchor="ctr">
            <a:normAutofit/>
          </a:bodyPr>
          <a:lstStyle/>
          <a:p>
            <a:pPr marL="0" indent="0" algn="l">
              <a:buNone/>
            </a:pPr>
            <a:r>
              <a:rPr lang="en-US" sz="1200" b="1">
                <a:solidFill>
                  <a:srgbClr val="1C3245"/>
                </a:solidFill>
                <a:latin typeface="Aptos" pitchFamily="34" charset="0"/>
                <a:ea typeface="Aptos" pitchFamily="34" charset="-122"/>
                <a:cs typeface="Aptos" pitchFamily="34" charset="-120"/>
              </a:rPr>
              <a:t>Key risk</a:t>
            </a:r>
            <a:endParaRPr lang="en-US" sz="1200"/>
          </a:p>
        </p:txBody>
      </p:sp>
      <p:sp>
        <p:nvSpPr>
          <p:cNvPr id="24" name="Text 22"/>
          <p:cNvSpPr/>
          <p:nvPr/>
        </p:nvSpPr>
        <p:spPr>
          <a:xfrm>
            <a:off x="4690872" y="6062472"/>
            <a:ext cx="6729984" cy="0"/>
          </a:xfrm>
          <a:prstGeom prst="rect">
            <a:avLst/>
          </a:prstGeom>
          <a:noFill/>
          <a:ln/>
        </p:spPr>
        <p:txBody>
          <a:bodyPr wrap="square" lIns="0" tIns="0" rIns="0" bIns="0" rtlCol="0" anchor="t">
            <a:normAutofit fontScale="25000" lnSpcReduction="20000"/>
          </a:bodyPr>
          <a:lstStyle/>
          <a:p>
            <a:pPr marL="0" indent="0" algn="l">
              <a:buNone/>
            </a:pPr>
            <a:r>
              <a:rPr lang="en-US" sz="1050">
                <a:solidFill>
                  <a:srgbClr val="2C3134"/>
                </a:solidFill>
                <a:latin typeface="Aptos" pitchFamily="34" charset="0"/>
                <a:ea typeface="Aptos" pitchFamily="34" charset="-122"/>
                <a:cs typeface="Aptos" pitchFamily="34" charset="-120"/>
              </a:rPr>
              <a:t>Technological paternalism: using technology to manage people rather than increase their agency.</a:t>
            </a:r>
            <a:endParaRPr lang="en-US" sz="1050"/>
          </a:p>
        </p:txBody>
      </p:sp>
      <p:sp>
        <p:nvSpPr>
          <p:cNvPr id="25" name="Text 23"/>
          <p:cNvSpPr/>
          <p:nvPr/>
        </p:nvSpPr>
        <p:spPr>
          <a:xfrm>
            <a:off x="502920" y="6245352"/>
            <a:ext cx="11064240" cy="146304"/>
          </a:xfrm>
          <a:prstGeom prst="rect">
            <a:avLst/>
          </a:prstGeom>
          <a:noFill/>
          <a:ln/>
        </p:spPr>
        <p:txBody>
          <a:bodyPr wrap="square" lIns="0" tIns="0" rIns="0" bIns="0" rtlCol="0" anchor="ctr">
            <a:normAutofit/>
          </a:bodyPr>
          <a:lstStyle/>
          <a:p>
            <a:pPr marL="0" indent="0" algn="r">
              <a:buNone/>
            </a:pPr>
            <a:r>
              <a:rPr lang="en-US" sz="750">
                <a:solidFill>
                  <a:srgbClr val="657178"/>
                </a:solidFill>
                <a:latin typeface="Aptos" pitchFamily="34" charset="0"/>
                <a:ea typeface="Aptos" pitchFamily="34" charset="-122"/>
                <a:cs typeface="Aptos" pitchFamily="34" charset="-120"/>
              </a:rPr>
              <a:t>Sources supplied: Age UK (2022); Vaportzis et al. (2017).</a:t>
            </a:r>
            <a:endParaRPr lang="en-US" sz="750"/>
          </a:p>
        </p:txBody>
      </p:sp>
      <p:sp>
        <p:nvSpPr>
          <p:cNvPr id="26"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57178"/>
                </a:solidFill>
                <a:latin typeface="Aptos"/>
                <a:ea typeface="Aptos"/>
                <a:cs typeface="Aptos"/>
              </a:defRPr>
            </a:lvl1pPr>
          </a:lstStyle>
          <a:p>
            <a:pPr algn="l"/>
            <a:fld id="{F7021451-1387-4CA6-816F-3879F97B5CBC}" type="slidenum">
              <a:rPr lang="en-US" b="0"/>
              <a:t>11</a:t>
            </a:fld>
            <a:endParaRPr lang="en-US"/>
          </a:p>
        </p:txBody>
      </p:sp>
      <p:pic>
        <p:nvPicPr>
          <p:cNvPr id="28" name="Picture 27">
            <a:extLst>
              <a:ext uri="{FF2B5EF4-FFF2-40B4-BE49-F238E27FC236}">
                <a16:creationId xmlns:a16="http://schemas.microsoft.com/office/drawing/2014/main" id="{94A6B388-AE63-4BBB-A64B-6430A0795D69}"/>
              </a:ext>
            </a:extLst>
          </p:cNvPr>
          <p:cNvPicPr>
            <a:picLocks noChangeAspect="1"/>
          </p:cNvPicPr>
          <p:nvPr/>
        </p:nvPicPr>
        <p:blipFill>
          <a:blip r:embed="rId5"/>
          <a:stretch>
            <a:fillRect/>
          </a:stretch>
        </p:blipFill>
        <p:spPr>
          <a:xfrm>
            <a:off x="816102" y="3218689"/>
            <a:ext cx="3195827" cy="2130551"/>
          </a:xfrm>
          <a:prstGeom prst="rect">
            <a:avLst/>
          </a:prstGeom>
        </p:spPr>
      </p:pic>
      <p:pic>
        <p:nvPicPr>
          <p:cNvPr id="41" name="Video 40">
            <a:hlinkClick r:id="" action="ppaction://media"/>
            <a:extLst>
              <a:ext uri="{FF2B5EF4-FFF2-40B4-BE49-F238E27FC236}">
                <a16:creationId xmlns:a16="http://schemas.microsoft.com/office/drawing/2014/main" id="{8AE306BA-54B5-0192-F580-FCEB01DF53F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5731"/>
    </mc:Choice>
    <mc:Fallback xmlns="">
      <p:transition spd="slow" advTm="457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1"/>
                </p:tgtEl>
              </p:cMediaNode>
            </p:video>
            <p:seq concurrent="1" nextAc="seek">
              <p:cTn id="8" restart="whenNotActive" fill="hold" evtFilter="cancelBubble" nodeType="interactiveSeq">
                <p:stCondLst>
                  <p:cond evt="onClick" delay="0">
                    <p:tgtEl>
                      <p:spTgt spid="4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1"/>
                                        </p:tgtEl>
                                      </p:cBhvr>
                                    </p:cmd>
                                  </p:childTnLst>
                                </p:cTn>
                              </p:par>
                            </p:childTnLst>
                          </p:cTn>
                        </p:par>
                      </p:childTnLst>
                    </p:cTn>
                  </p:par>
                </p:childTnLst>
              </p:cTn>
              <p:nextCondLst>
                <p:cond evt="onClick" delay="0">
                  <p:tgtEl>
                    <p:spTgt spid="41"/>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502920" y="100584"/>
            <a:ext cx="9966960" cy="365760"/>
          </a:xfrm>
          <a:prstGeom prst="rect">
            <a:avLst/>
          </a:prstGeom>
          <a:noFill/>
          <a:ln/>
        </p:spPr>
        <p:txBody>
          <a:bodyPr wrap="square" lIns="0" tIns="0" rIns="0" bIns="0" rtlCol="0" anchor="ctr">
            <a:normAutofit lnSpcReduction="10000"/>
          </a:bodyPr>
          <a:lstStyle/>
          <a:p>
            <a:pPr marL="0" indent="0" algn="l">
              <a:buNone/>
            </a:pPr>
            <a:r>
              <a:rPr lang="en-US" sz="2500" b="1">
                <a:solidFill>
                  <a:srgbClr val="FFFFFF"/>
                </a:solidFill>
                <a:latin typeface="Aptos" pitchFamily="34" charset="0"/>
                <a:ea typeface="Aptos" pitchFamily="34" charset="-122"/>
                <a:cs typeface="Aptos" pitchFamily="34" charset="-120"/>
              </a:rPr>
              <a:t>11. Real-World Case Study / Best Practice: Integrated Care Systems</a:t>
            </a:r>
            <a:endParaRPr lang="en-US" sz="2500"/>
          </a:p>
        </p:txBody>
      </p:sp>
      <p:sp>
        <p:nvSpPr>
          <p:cNvPr id="3" name="Text 1"/>
          <p:cNvSpPr/>
          <p:nvPr/>
        </p:nvSpPr>
        <p:spPr>
          <a:xfrm>
            <a:off x="11201400" y="118872"/>
            <a:ext cx="502920" cy="256032"/>
          </a:xfrm>
          <a:prstGeom prst="rect">
            <a:avLst/>
          </a:prstGeom>
          <a:noFill/>
          <a:ln/>
        </p:spPr>
        <p:txBody>
          <a:bodyPr wrap="square" lIns="0" tIns="0" rIns="0" bIns="0" rtlCol="0" anchor="ctr">
            <a:normAutofit/>
          </a:bodyPr>
          <a:lstStyle/>
          <a:p>
            <a:pPr marL="0" indent="0" algn="r">
              <a:buNone/>
            </a:pPr>
            <a:r>
              <a:rPr lang="en-US" sz="1500" b="1">
                <a:solidFill>
                  <a:srgbClr val="FFFFFF"/>
                </a:solidFill>
                <a:latin typeface="Aptos" pitchFamily="34" charset="0"/>
                <a:ea typeface="Aptos" pitchFamily="34" charset="-122"/>
                <a:cs typeface="Aptos" pitchFamily="34" charset="-120"/>
              </a:rPr>
              <a:t>12</a:t>
            </a:r>
            <a:endParaRPr lang="en-US" sz="1500"/>
          </a:p>
        </p:txBody>
      </p:sp>
      <p:sp>
        <p:nvSpPr>
          <p:cNvPr id="4" name="Text 2"/>
          <p:cNvSpPr/>
          <p:nvPr/>
        </p:nvSpPr>
        <p:spPr>
          <a:xfrm>
            <a:off x="530352" y="768096"/>
            <a:ext cx="10789920" cy="310896"/>
          </a:xfrm>
          <a:prstGeom prst="rect">
            <a:avLst/>
          </a:prstGeom>
          <a:noFill/>
          <a:ln/>
        </p:spPr>
        <p:txBody>
          <a:bodyPr wrap="square" lIns="0" tIns="0" rIns="0" bIns="0" rtlCol="0" anchor="ctr">
            <a:normAutofit/>
          </a:bodyPr>
          <a:lstStyle/>
          <a:p>
            <a:pPr marL="0" indent="0" algn="l">
              <a:buNone/>
            </a:pPr>
            <a:r>
              <a:rPr lang="en-US" sz="1100">
                <a:solidFill>
                  <a:srgbClr val="657178"/>
                </a:solidFill>
                <a:latin typeface="Aptos" pitchFamily="34" charset="0"/>
                <a:ea typeface="Aptos" pitchFamily="34" charset="-122"/>
                <a:cs typeface="Aptos" pitchFamily="34" charset="-120"/>
              </a:rPr>
              <a:t>Torbay and South Devon illustrate how organisational integration can be designed around older people’s pathways.</a:t>
            </a:r>
            <a:endParaRPr lang="en-US" sz="1100"/>
          </a:p>
        </p:txBody>
      </p:sp>
      <p:sp>
        <p:nvSpPr>
          <p:cNvPr id="5" name="Shape 3"/>
          <p:cNvSpPr/>
          <p:nvPr/>
        </p:nvSpPr>
        <p:spPr>
          <a:xfrm>
            <a:off x="685800" y="1444752"/>
            <a:ext cx="1645920" cy="1143000"/>
          </a:xfrm>
          <a:prstGeom prst="roundRect">
            <a:avLst>
              <a:gd name="adj" fmla="val 6400"/>
            </a:avLst>
          </a:prstGeom>
          <a:solidFill>
            <a:srgbClr val="FFFFFF"/>
          </a:solidFill>
          <a:ln w="19050">
            <a:solidFill>
              <a:srgbClr val="327576"/>
            </a:solidFill>
            <a:prstDash val="solid"/>
          </a:ln>
        </p:spPr>
        <p:txBody>
          <a:bodyPr/>
          <a:lstStyle/>
          <a:p>
            <a:endParaRPr lang="en-US"/>
          </a:p>
        </p:txBody>
      </p:sp>
      <p:sp>
        <p:nvSpPr>
          <p:cNvPr id="6" name="Text 4"/>
          <p:cNvSpPr/>
          <p:nvPr/>
        </p:nvSpPr>
        <p:spPr>
          <a:xfrm>
            <a:off x="795528" y="1664208"/>
            <a:ext cx="1426464" cy="365760"/>
          </a:xfrm>
          <a:prstGeom prst="rect">
            <a:avLst/>
          </a:prstGeom>
          <a:noFill/>
          <a:ln/>
        </p:spPr>
        <p:txBody>
          <a:bodyPr wrap="square" lIns="0" tIns="0" rIns="0" bIns="0" rtlCol="0" anchor="ctr">
            <a:normAutofit/>
          </a:bodyPr>
          <a:lstStyle/>
          <a:p>
            <a:pPr marL="0" indent="0" algn="ctr">
              <a:buNone/>
            </a:pPr>
            <a:r>
              <a:rPr lang="en-US" sz="1200" b="1">
                <a:solidFill>
                  <a:srgbClr val="1C3245"/>
                </a:solidFill>
                <a:latin typeface="Aptos" pitchFamily="34" charset="0"/>
                <a:ea typeface="Aptos" pitchFamily="34" charset="-122"/>
                <a:cs typeface="Aptos" pitchFamily="34" charset="-120"/>
              </a:rPr>
              <a:t>OLDER PERSON</a:t>
            </a:r>
            <a:endParaRPr lang="en-US" sz="1200"/>
          </a:p>
        </p:txBody>
      </p:sp>
      <p:sp>
        <p:nvSpPr>
          <p:cNvPr id="7" name="Text 5"/>
          <p:cNvSpPr/>
          <p:nvPr/>
        </p:nvSpPr>
        <p:spPr>
          <a:xfrm>
            <a:off x="795528" y="2139696"/>
            <a:ext cx="1426464" cy="256032"/>
          </a:xfrm>
          <a:prstGeom prst="rect">
            <a:avLst/>
          </a:prstGeom>
          <a:noFill/>
          <a:ln/>
        </p:spPr>
        <p:txBody>
          <a:bodyPr wrap="square" lIns="0" tIns="0" rIns="0" bIns="0" rtlCol="0" anchor="ctr">
            <a:normAutofit/>
          </a:bodyPr>
          <a:lstStyle/>
          <a:p>
            <a:pPr marL="0" indent="0" algn="ctr">
              <a:buNone/>
            </a:pPr>
            <a:r>
              <a:rPr lang="en-US" sz="950">
                <a:solidFill>
                  <a:srgbClr val="657178"/>
                </a:solidFill>
                <a:latin typeface="Aptos" pitchFamily="34" charset="0"/>
                <a:ea typeface="Aptos" pitchFamily="34" charset="-122"/>
                <a:cs typeface="Aptos" pitchFamily="34" charset="-120"/>
              </a:rPr>
              <a:t>Needs &amp; goals</a:t>
            </a:r>
            <a:endParaRPr lang="en-US" sz="950"/>
          </a:p>
        </p:txBody>
      </p:sp>
      <p:sp>
        <p:nvSpPr>
          <p:cNvPr id="8" name="Shape 6"/>
          <p:cNvSpPr/>
          <p:nvPr/>
        </p:nvSpPr>
        <p:spPr>
          <a:xfrm>
            <a:off x="2441448" y="1819656"/>
            <a:ext cx="384048" cy="393192"/>
          </a:xfrm>
          <a:prstGeom prst="chevron">
            <a:avLst/>
          </a:prstGeom>
          <a:solidFill>
            <a:srgbClr val="D9E2DE"/>
          </a:solidFill>
          <a:ln w="12700">
            <a:solidFill>
              <a:srgbClr val="D9E2DE"/>
            </a:solidFill>
            <a:prstDash val="solid"/>
          </a:ln>
        </p:spPr>
        <p:txBody>
          <a:bodyPr/>
          <a:lstStyle/>
          <a:p>
            <a:endParaRPr lang="en-US"/>
          </a:p>
        </p:txBody>
      </p:sp>
      <p:sp>
        <p:nvSpPr>
          <p:cNvPr id="9" name="Shape 7"/>
          <p:cNvSpPr/>
          <p:nvPr/>
        </p:nvSpPr>
        <p:spPr>
          <a:xfrm>
            <a:off x="3017520" y="1444752"/>
            <a:ext cx="1645920" cy="1143000"/>
          </a:xfrm>
          <a:prstGeom prst="roundRect">
            <a:avLst>
              <a:gd name="adj" fmla="val 6400"/>
            </a:avLst>
          </a:prstGeom>
          <a:solidFill>
            <a:srgbClr val="EEF3F1"/>
          </a:solidFill>
          <a:ln w="19050">
            <a:solidFill>
              <a:srgbClr val="768F4B"/>
            </a:solidFill>
            <a:prstDash val="solid"/>
          </a:ln>
        </p:spPr>
        <p:txBody>
          <a:bodyPr/>
          <a:lstStyle/>
          <a:p>
            <a:endParaRPr lang="en-US"/>
          </a:p>
        </p:txBody>
      </p:sp>
      <p:sp>
        <p:nvSpPr>
          <p:cNvPr id="10" name="Text 8"/>
          <p:cNvSpPr/>
          <p:nvPr/>
        </p:nvSpPr>
        <p:spPr>
          <a:xfrm>
            <a:off x="3127248" y="1664208"/>
            <a:ext cx="1426464" cy="365760"/>
          </a:xfrm>
          <a:prstGeom prst="rect">
            <a:avLst/>
          </a:prstGeom>
          <a:noFill/>
          <a:ln/>
        </p:spPr>
        <p:txBody>
          <a:bodyPr wrap="square" lIns="0" tIns="0" rIns="0" bIns="0" rtlCol="0" anchor="ctr">
            <a:normAutofit/>
          </a:bodyPr>
          <a:lstStyle/>
          <a:p>
            <a:pPr marL="0" indent="0" algn="ctr">
              <a:buNone/>
            </a:pPr>
            <a:r>
              <a:rPr lang="en-US" sz="1200" b="1">
                <a:solidFill>
                  <a:srgbClr val="1C3245"/>
                </a:solidFill>
                <a:latin typeface="Aptos" pitchFamily="34" charset="0"/>
                <a:ea typeface="Aptos" pitchFamily="34" charset="-122"/>
                <a:cs typeface="Aptos" pitchFamily="34" charset="-120"/>
              </a:rPr>
              <a:t>SINGLE POINT</a:t>
            </a:r>
            <a:endParaRPr lang="en-US" sz="1200"/>
          </a:p>
          <a:p>
            <a:pPr marL="0" indent="0" algn="ctr">
              <a:buNone/>
            </a:pPr>
            <a:r>
              <a:rPr lang="en-US" sz="1200" b="1">
                <a:solidFill>
                  <a:srgbClr val="1C3245"/>
                </a:solidFill>
                <a:latin typeface="Aptos" pitchFamily="34" charset="0"/>
                <a:ea typeface="Aptos" pitchFamily="34" charset="-122"/>
                <a:cs typeface="Aptos" pitchFamily="34" charset="-120"/>
              </a:rPr>
              <a:t>OF ACCESS</a:t>
            </a:r>
            <a:endParaRPr lang="en-US" sz="1200"/>
          </a:p>
        </p:txBody>
      </p:sp>
      <p:sp>
        <p:nvSpPr>
          <p:cNvPr id="11" name="Text 9"/>
          <p:cNvSpPr/>
          <p:nvPr/>
        </p:nvSpPr>
        <p:spPr>
          <a:xfrm>
            <a:off x="3127248" y="2139696"/>
            <a:ext cx="1426464" cy="256032"/>
          </a:xfrm>
          <a:prstGeom prst="rect">
            <a:avLst/>
          </a:prstGeom>
          <a:noFill/>
          <a:ln/>
        </p:spPr>
        <p:txBody>
          <a:bodyPr wrap="square" lIns="0" tIns="0" rIns="0" bIns="0" rtlCol="0" anchor="ctr">
            <a:normAutofit/>
          </a:bodyPr>
          <a:lstStyle/>
          <a:p>
            <a:pPr marL="0" indent="0" algn="ctr">
              <a:buNone/>
            </a:pPr>
            <a:r>
              <a:rPr lang="en-US" sz="950">
                <a:solidFill>
                  <a:srgbClr val="657178"/>
                </a:solidFill>
                <a:latin typeface="Aptos" pitchFamily="34" charset="0"/>
                <a:ea typeface="Aptos" pitchFamily="34" charset="-122"/>
                <a:cs typeface="Aptos" pitchFamily="34" charset="-120"/>
              </a:rPr>
              <a:t>Coordinated entry</a:t>
            </a:r>
            <a:endParaRPr lang="en-US" sz="950"/>
          </a:p>
        </p:txBody>
      </p:sp>
      <p:sp>
        <p:nvSpPr>
          <p:cNvPr id="12" name="Shape 10"/>
          <p:cNvSpPr/>
          <p:nvPr/>
        </p:nvSpPr>
        <p:spPr>
          <a:xfrm>
            <a:off x="4773168" y="1819656"/>
            <a:ext cx="384048" cy="393192"/>
          </a:xfrm>
          <a:prstGeom prst="chevron">
            <a:avLst/>
          </a:prstGeom>
          <a:solidFill>
            <a:srgbClr val="D9E2DE"/>
          </a:solidFill>
          <a:ln w="12700">
            <a:solidFill>
              <a:srgbClr val="D9E2DE"/>
            </a:solidFill>
            <a:prstDash val="solid"/>
          </a:ln>
        </p:spPr>
        <p:txBody>
          <a:bodyPr/>
          <a:lstStyle/>
          <a:p>
            <a:endParaRPr lang="en-US"/>
          </a:p>
        </p:txBody>
      </p:sp>
      <p:sp>
        <p:nvSpPr>
          <p:cNvPr id="13" name="Shape 11"/>
          <p:cNvSpPr/>
          <p:nvPr/>
        </p:nvSpPr>
        <p:spPr>
          <a:xfrm>
            <a:off x="5349240" y="1444752"/>
            <a:ext cx="1645920" cy="1143000"/>
          </a:xfrm>
          <a:prstGeom prst="roundRect">
            <a:avLst>
              <a:gd name="adj" fmla="val 6400"/>
            </a:avLst>
          </a:prstGeom>
          <a:solidFill>
            <a:srgbClr val="FFFFFF"/>
          </a:solidFill>
          <a:ln w="19050">
            <a:solidFill>
              <a:srgbClr val="C59B44"/>
            </a:solidFill>
            <a:prstDash val="solid"/>
          </a:ln>
        </p:spPr>
        <p:txBody>
          <a:bodyPr/>
          <a:lstStyle/>
          <a:p>
            <a:endParaRPr lang="en-US"/>
          </a:p>
        </p:txBody>
      </p:sp>
      <p:sp>
        <p:nvSpPr>
          <p:cNvPr id="14" name="Text 12"/>
          <p:cNvSpPr/>
          <p:nvPr/>
        </p:nvSpPr>
        <p:spPr>
          <a:xfrm>
            <a:off x="5458968" y="1664208"/>
            <a:ext cx="1426464" cy="365760"/>
          </a:xfrm>
          <a:prstGeom prst="rect">
            <a:avLst/>
          </a:prstGeom>
          <a:noFill/>
          <a:ln/>
        </p:spPr>
        <p:txBody>
          <a:bodyPr wrap="square" lIns="0" tIns="0" rIns="0" bIns="0" rtlCol="0" anchor="ctr">
            <a:normAutofit/>
          </a:bodyPr>
          <a:lstStyle/>
          <a:p>
            <a:pPr marL="0" indent="0" algn="ctr">
              <a:buNone/>
            </a:pPr>
            <a:r>
              <a:rPr lang="en-US" sz="1200" b="1">
                <a:solidFill>
                  <a:srgbClr val="1C3245"/>
                </a:solidFill>
                <a:latin typeface="Aptos" pitchFamily="34" charset="0"/>
                <a:ea typeface="Aptos" pitchFamily="34" charset="-122"/>
                <a:cs typeface="Aptos" pitchFamily="34" charset="-120"/>
              </a:rPr>
              <a:t>MDT TEAM</a:t>
            </a:r>
            <a:endParaRPr lang="en-US" sz="1200"/>
          </a:p>
        </p:txBody>
      </p:sp>
      <p:sp>
        <p:nvSpPr>
          <p:cNvPr id="15" name="Text 13"/>
          <p:cNvSpPr/>
          <p:nvPr/>
        </p:nvSpPr>
        <p:spPr>
          <a:xfrm>
            <a:off x="5458968" y="2139696"/>
            <a:ext cx="1426464" cy="256032"/>
          </a:xfrm>
          <a:prstGeom prst="rect">
            <a:avLst/>
          </a:prstGeom>
          <a:noFill/>
          <a:ln/>
        </p:spPr>
        <p:txBody>
          <a:bodyPr wrap="square" lIns="0" tIns="0" rIns="0" bIns="0" rtlCol="0" anchor="ctr">
            <a:normAutofit/>
          </a:bodyPr>
          <a:lstStyle/>
          <a:p>
            <a:pPr marL="0" indent="0" algn="ctr">
              <a:buNone/>
            </a:pPr>
            <a:r>
              <a:rPr lang="en-US" sz="950">
                <a:solidFill>
                  <a:srgbClr val="657178"/>
                </a:solidFill>
                <a:latin typeface="Aptos" pitchFamily="34" charset="0"/>
                <a:ea typeface="Aptos" pitchFamily="34" charset="-122"/>
                <a:cs typeface="Aptos" pitchFamily="34" charset="-120"/>
              </a:rPr>
              <a:t>Health + social care</a:t>
            </a:r>
            <a:endParaRPr lang="en-US" sz="950"/>
          </a:p>
        </p:txBody>
      </p:sp>
      <p:sp>
        <p:nvSpPr>
          <p:cNvPr id="16" name="Shape 14"/>
          <p:cNvSpPr/>
          <p:nvPr/>
        </p:nvSpPr>
        <p:spPr>
          <a:xfrm>
            <a:off x="7104888" y="1819656"/>
            <a:ext cx="384048" cy="393192"/>
          </a:xfrm>
          <a:prstGeom prst="chevron">
            <a:avLst/>
          </a:prstGeom>
          <a:solidFill>
            <a:srgbClr val="D9E2DE"/>
          </a:solidFill>
          <a:ln w="12700">
            <a:solidFill>
              <a:srgbClr val="D9E2DE"/>
            </a:solidFill>
            <a:prstDash val="solid"/>
          </a:ln>
        </p:spPr>
        <p:txBody>
          <a:bodyPr/>
          <a:lstStyle/>
          <a:p>
            <a:endParaRPr lang="en-US"/>
          </a:p>
        </p:txBody>
      </p:sp>
      <p:sp>
        <p:nvSpPr>
          <p:cNvPr id="17" name="Shape 15"/>
          <p:cNvSpPr/>
          <p:nvPr/>
        </p:nvSpPr>
        <p:spPr>
          <a:xfrm>
            <a:off x="7680960" y="1444752"/>
            <a:ext cx="1645920" cy="1143000"/>
          </a:xfrm>
          <a:prstGeom prst="roundRect">
            <a:avLst>
              <a:gd name="adj" fmla="val 6400"/>
            </a:avLst>
          </a:prstGeom>
          <a:solidFill>
            <a:srgbClr val="EEF3F1"/>
          </a:solidFill>
          <a:ln w="19050">
            <a:solidFill>
              <a:srgbClr val="327576"/>
            </a:solidFill>
            <a:prstDash val="solid"/>
          </a:ln>
        </p:spPr>
        <p:txBody>
          <a:bodyPr/>
          <a:lstStyle/>
          <a:p>
            <a:endParaRPr lang="en-US"/>
          </a:p>
        </p:txBody>
      </p:sp>
      <p:sp>
        <p:nvSpPr>
          <p:cNvPr id="18" name="Text 16"/>
          <p:cNvSpPr/>
          <p:nvPr/>
        </p:nvSpPr>
        <p:spPr>
          <a:xfrm>
            <a:off x="7790688" y="1664208"/>
            <a:ext cx="1426464" cy="365760"/>
          </a:xfrm>
          <a:prstGeom prst="rect">
            <a:avLst/>
          </a:prstGeom>
          <a:noFill/>
          <a:ln/>
        </p:spPr>
        <p:txBody>
          <a:bodyPr wrap="square" lIns="0" tIns="0" rIns="0" bIns="0" rtlCol="0" anchor="ctr">
            <a:normAutofit/>
          </a:bodyPr>
          <a:lstStyle/>
          <a:p>
            <a:pPr marL="0" indent="0" algn="ctr">
              <a:buNone/>
            </a:pPr>
            <a:r>
              <a:rPr lang="en-US" sz="1200" b="1">
                <a:solidFill>
                  <a:srgbClr val="1C3245"/>
                </a:solidFill>
                <a:latin typeface="Aptos" pitchFamily="34" charset="0"/>
                <a:ea typeface="Aptos" pitchFamily="34" charset="-122"/>
                <a:cs typeface="Aptos" pitchFamily="34" charset="-120"/>
              </a:rPr>
              <a:t>SHARED</a:t>
            </a:r>
            <a:endParaRPr lang="en-US" sz="1200"/>
          </a:p>
          <a:p>
            <a:pPr marL="0" indent="0" algn="ctr">
              <a:buNone/>
            </a:pPr>
            <a:r>
              <a:rPr lang="en-US" sz="1200" b="1">
                <a:solidFill>
                  <a:srgbClr val="1C3245"/>
                </a:solidFill>
                <a:latin typeface="Aptos" pitchFamily="34" charset="0"/>
                <a:ea typeface="Aptos" pitchFamily="34" charset="-122"/>
                <a:cs typeface="Aptos" pitchFamily="34" charset="-120"/>
              </a:rPr>
              <a:t>INFORMATION</a:t>
            </a:r>
            <a:endParaRPr lang="en-US" sz="1200"/>
          </a:p>
        </p:txBody>
      </p:sp>
      <p:sp>
        <p:nvSpPr>
          <p:cNvPr id="19" name="Text 17"/>
          <p:cNvSpPr/>
          <p:nvPr/>
        </p:nvSpPr>
        <p:spPr>
          <a:xfrm>
            <a:off x="7790688" y="2139696"/>
            <a:ext cx="1426464" cy="256032"/>
          </a:xfrm>
          <a:prstGeom prst="rect">
            <a:avLst/>
          </a:prstGeom>
          <a:noFill/>
          <a:ln/>
        </p:spPr>
        <p:txBody>
          <a:bodyPr wrap="square" lIns="0" tIns="0" rIns="0" bIns="0" rtlCol="0" anchor="ctr">
            <a:normAutofit/>
          </a:bodyPr>
          <a:lstStyle/>
          <a:p>
            <a:pPr marL="0" indent="0" algn="ctr">
              <a:buNone/>
            </a:pPr>
            <a:r>
              <a:rPr lang="en-US" sz="950">
                <a:solidFill>
                  <a:srgbClr val="657178"/>
                </a:solidFill>
                <a:latin typeface="Aptos" pitchFamily="34" charset="0"/>
                <a:ea typeface="Aptos" pitchFamily="34" charset="-122"/>
                <a:cs typeface="Aptos" pitchFamily="34" charset="-120"/>
              </a:rPr>
              <a:t>Continuity</a:t>
            </a:r>
            <a:endParaRPr lang="en-US" sz="950"/>
          </a:p>
        </p:txBody>
      </p:sp>
      <p:sp>
        <p:nvSpPr>
          <p:cNvPr id="20" name="Shape 18"/>
          <p:cNvSpPr/>
          <p:nvPr/>
        </p:nvSpPr>
        <p:spPr>
          <a:xfrm>
            <a:off x="9436608" y="1819656"/>
            <a:ext cx="384048" cy="393192"/>
          </a:xfrm>
          <a:prstGeom prst="chevron">
            <a:avLst/>
          </a:prstGeom>
          <a:solidFill>
            <a:srgbClr val="D9E2DE"/>
          </a:solidFill>
          <a:ln w="12700">
            <a:solidFill>
              <a:srgbClr val="D9E2DE"/>
            </a:solidFill>
            <a:prstDash val="solid"/>
          </a:ln>
        </p:spPr>
        <p:txBody>
          <a:bodyPr/>
          <a:lstStyle/>
          <a:p>
            <a:endParaRPr lang="en-US"/>
          </a:p>
        </p:txBody>
      </p:sp>
      <p:sp>
        <p:nvSpPr>
          <p:cNvPr id="21" name="Shape 19"/>
          <p:cNvSpPr/>
          <p:nvPr/>
        </p:nvSpPr>
        <p:spPr>
          <a:xfrm>
            <a:off x="10012680" y="1444752"/>
            <a:ext cx="1645920" cy="1143000"/>
          </a:xfrm>
          <a:prstGeom prst="roundRect">
            <a:avLst>
              <a:gd name="adj" fmla="val 6400"/>
            </a:avLst>
          </a:prstGeom>
          <a:solidFill>
            <a:srgbClr val="FFFFFF"/>
          </a:solidFill>
          <a:ln w="19050">
            <a:solidFill>
              <a:srgbClr val="768F4B"/>
            </a:solidFill>
            <a:prstDash val="solid"/>
          </a:ln>
        </p:spPr>
        <p:txBody>
          <a:bodyPr/>
          <a:lstStyle/>
          <a:p>
            <a:endParaRPr lang="en-US"/>
          </a:p>
        </p:txBody>
      </p:sp>
      <p:sp>
        <p:nvSpPr>
          <p:cNvPr id="22" name="Text 20"/>
          <p:cNvSpPr/>
          <p:nvPr/>
        </p:nvSpPr>
        <p:spPr>
          <a:xfrm>
            <a:off x="10122408" y="1664208"/>
            <a:ext cx="1426464" cy="365760"/>
          </a:xfrm>
          <a:prstGeom prst="rect">
            <a:avLst/>
          </a:prstGeom>
          <a:noFill/>
          <a:ln/>
        </p:spPr>
        <p:txBody>
          <a:bodyPr wrap="square" lIns="0" tIns="0" rIns="0" bIns="0" rtlCol="0" anchor="ctr">
            <a:normAutofit/>
          </a:bodyPr>
          <a:lstStyle/>
          <a:p>
            <a:pPr marL="0" indent="0" algn="ctr">
              <a:buNone/>
            </a:pPr>
            <a:r>
              <a:rPr lang="en-US" sz="1200" b="1">
                <a:solidFill>
                  <a:srgbClr val="1C3245"/>
                </a:solidFill>
                <a:latin typeface="Aptos" pitchFamily="34" charset="0"/>
                <a:ea typeface="Aptos" pitchFamily="34" charset="-122"/>
                <a:cs typeface="Aptos" pitchFamily="34" charset="-120"/>
              </a:rPr>
              <a:t>PROACTIVE</a:t>
            </a:r>
            <a:endParaRPr lang="en-US" sz="1200"/>
          </a:p>
          <a:p>
            <a:pPr marL="0" indent="0" algn="ctr">
              <a:buNone/>
            </a:pPr>
            <a:r>
              <a:rPr lang="en-US" sz="1200" b="1">
                <a:solidFill>
                  <a:srgbClr val="1C3245"/>
                </a:solidFill>
                <a:latin typeface="Aptos" pitchFamily="34" charset="0"/>
                <a:ea typeface="Aptos" pitchFamily="34" charset="-122"/>
                <a:cs typeface="Aptos" pitchFamily="34" charset="-120"/>
              </a:rPr>
              <a:t>SUPPORT</a:t>
            </a:r>
            <a:endParaRPr lang="en-US" sz="1200"/>
          </a:p>
        </p:txBody>
      </p:sp>
      <p:sp>
        <p:nvSpPr>
          <p:cNvPr id="23" name="Text 21"/>
          <p:cNvSpPr/>
          <p:nvPr/>
        </p:nvSpPr>
        <p:spPr>
          <a:xfrm>
            <a:off x="10122408" y="2139696"/>
            <a:ext cx="1426464" cy="256032"/>
          </a:xfrm>
          <a:prstGeom prst="rect">
            <a:avLst/>
          </a:prstGeom>
          <a:noFill/>
          <a:ln/>
        </p:spPr>
        <p:txBody>
          <a:bodyPr wrap="square" lIns="0" tIns="0" rIns="0" bIns="0" rtlCol="0" anchor="ctr">
            <a:normAutofit/>
          </a:bodyPr>
          <a:lstStyle/>
          <a:p>
            <a:pPr marL="0" indent="0" algn="ctr">
              <a:buNone/>
            </a:pPr>
            <a:r>
              <a:rPr lang="en-US" sz="950">
                <a:solidFill>
                  <a:srgbClr val="657178"/>
                </a:solidFill>
                <a:latin typeface="Aptos" pitchFamily="34" charset="0"/>
                <a:ea typeface="Aptos" pitchFamily="34" charset="-122"/>
                <a:cs typeface="Aptos" pitchFamily="34" charset="-120"/>
              </a:rPr>
              <a:t>Prevention</a:t>
            </a:r>
            <a:endParaRPr lang="en-US" sz="950"/>
          </a:p>
        </p:txBody>
      </p:sp>
      <p:sp>
        <p:nvSpPr>
          <p:cNvPr id="24" name="Shape 22"/>
          <p:cNvSpPr/>
          <p:nvPr/>
        </p:nvSpPr>
        <p:spPr>
          <a:xfrm>
            <a:off x="658368" y="3090672"/>
            <a:ext cx="3611880" cy="1938528"/>
          </a:xfrm>
          <a:prstGeom prst="roundRect">
            <a:avLst>
              <a:gd name="adj" fmla="val 3774"/>
            </a:avLst>
          </a:prstGeom>
          <a:solidFill>
            <a:srgbClr val="FFFFFF"/>
          </a:solidFill>
          <a:ln w="12700">
            <a:solidFill>
              <a:srgbClr val="D9E2DE"/>
            </a:solidFill>
            <a:prstDash val="solid"/>
          </a:ln>
        </p:spPr>
        <p:txBody>
          <a:bodyPr/>
          <a:lstStyle/>
          <a:p>
            <a:endParaRPr lang="en-US"/>
          </a:p>
        </p:txBody>
      </p:sp>
      <p:sp>
        <p:nvSpPr>
          <p:cNvPr id="25" name="Shape 23"/>
          <p:cNvSpPr/>
          <p:nvPr/>
        </p:nvSpPr>
        <p:spPr>
          <a:xfrm>
            <a:off x="658368" y="3090672"/>
            <a:ext cx="73152" cy="1938528"/>
          </a:xfrm>
          <a:prstGeom prst="rect">
            <a:avLst/>
          </a:prstGeom>
          <a:solidFill>
            <a:srgbClr val="327576"/>
          </a:solidFill>
          <a:ln w="12700">
            <a:solidFill>
              <a:srgbClr val="327576"/>
            </a:solidFill>
            <a:prstDash val="solid"/>
          </a:ln>
        </p:spPr>
        <p:txBody>
          <a:bodyPr/>
          <a:lstStyle/>
          <a:p>
            <a:endParaRPr lang="en-US"/>
          </a:p>
        </p:txBody>
      </p:sp>
      <p:sp>
        <p:nvSpPr>
          <p:cNvPr id="26" name="Text 24"/>
          <p:cNvSpPr/>
          <p:nvPr/>
        </p:nvSpPr>
        <p:spPr>
          <a:xfrm>
            <a:off x="822960" y="3218688"/>
            <a:ext cx="335584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What was implemented</a:t>
            </a:r>
            <a:endParaRPr lang="en-US" sz="1700"/>
          </a:p>
        </p:txBody>
      </p:sp>
      <p:sp>
        <p:nvSpPr>
          <p:cNvPr id="27" name="Text 25"/>
          <p:cNvSpPr/>
          <p:nvPr/>
        </p:nvSpPr>
        <p:spPr>
          <a:xfrm>
            <a:off x="822960" y="3593592"/>
            <a:ext cx="3319272" cy="1344168"/>
          </a:xfrm>
          <a:prstGeom prst="rect">
            <a:avLst/>
          </a:prstGeom>
          <a:noFill/>
          <a:ln/>
        </p:spPr>
        <p:txBody>
          <a:bodyPr wrap="square" lIns="0" tIns="0" rIns="0" bIns="0" rtlCol="0" anchor="t">
            <a:normAutofit/>
          </a:bodyPr>
          <a:lstStyle/>
          <a:p>
            <a:pPr marL="0" indent="0" algn="l">
              <a:buNone/>
            </a:pPr>
            <a:r>
              <a:rPr lang="en-US" sz="1350">
                <a:solidFill>
                  <a:srgbClr val="2C3134"/>
                </a:solidFill>
                <a:latin typeface="Aptos" pitchFamily="34" charset="0"/>
                <a:ea typeface="Aptos" pitchFamily="34" charset="-122"/>
                <a:cs typeface="Aptos" pitchFamily="34" charset="-120"/>
              </a:rPr>
              <a:t>Pooling budgets; multidisciplinary neighbourhood teams; integrated access; shared information and proactive case management.</a:t>
            </a:r>
            <a:endParaRPr lang="en-US" sz="1350"/>
          </a:p>
        </p:txBody>
      </p:sp>
      <p:sp>
        <p:nvSpPr>
          <p:cNvPr id="28" name="Shape 26"/>
          <p:cNvSpPr/>
          <p:nvPr/>
        </p:nvSpPr>
        <p:spPr>
          <a:xfrm>
            <a:off x="4462272" y="3090672"/>
            <a:ext cx="3611880" cy="1938528"/>
          </a:xfrm>
          <a:prstGeom prst="roundRect">
            <a:avLst>
              <a:gd name="adj" fmla="val 3774"/>
            </a:avLst>
          </a:prstGeom>
          <a:solidFill>
            <a:srgbClr val="FFFFFF"/>
          </a:solidFill>
          <a:ln w="12700">
            <a:solidFill>
              <a:srgbClr val="D9E2DE"/>
            </a:solidFill>
            <a:prstDash val="solid"/>
          </a:ln>
        </p:spPr>
        <p:txBody>
          <a:bodyPr/>
          <a:lstStyle/>
          <a:p>
            <a:endParaRPr lang="en-US"/>
          </a:p>
        </p:txBody>
      </p:sp>
      <p:sp>
        <p:nvSpPr>
          <p:cNvPr id="29" name="Shape 27"/>
          <p:cNvSpPr/>
          <p:nvPr/>
        </p:nvSpPr>
        <p:spPr>
          <a:xfrm>
            <a:off x="4462272" y="3090672"/>
            <a:ext cx="73152" cy="1938528"/>
          </a:xfrm>
          <a:prstGeom prst="rect">
            <a:avLst/>
          </a:prstGeom>
          <a:solidFill>
            <a:srgbClr val="768F4B"/>
          </a:solidFill>
          <a:ln w="12700">
            <a:solidFill>
              <a:srgbClr val="768F4B"/>
            </a:solidFill>
            <a:prstDash val="solid"/>
          </a:ln>
        </p:spPr>
        <p:txBody>
          <a:bodyPr/>
          <a:lstStyle/>
          <a:p>
            <a:endParaRPr lang="en-US"/>
          </a:p>
        </p:txBody>
      </p:sp>
      <p:sp>
        <p:nvSpPr>
          <p:cNvPr id="30" name="Text 28"/>
          <p:cNvSpPr/>
          <p:nvPr/>
        </p:nvSpPr>
        <p:spPr>
          <a:xfrm>
            <a:off x="4626864" y="3218688"/>
            <a:ext cx="335584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Reported outcomes</a:t>
            </a:r>
            <a:endParaRPr lang="en-US" sz="1700"/>
          </a:p>
        </p:txBody>
      </p:sp>
      <p:sp>
        <p:nvSpPr>
          <p:cNvPr id="31" name="Text 29"/>
          <p:cNvSpPr/>
          <p:nvPr/>
        </p:nvSpPr>
        <p:spPr>
          <a:xfrm>
            <a:off x="4626864" y="3593592"/>
            <a:ext cx="3319272" cy="1344168"/>
          </a:xfrm>
          <a:prstGeom prst="rect">
            <a:avLst/>
          </a:prstGeom>
          <a:noFill/>
          <a:ln/>
        </p:spPr>
        <p:txBody>
          <a:bodyPr wrap="square" lIns="0" tIns="0" rIns="0" bIns="0" rtlCol="0" anchor="t">
            <a:normAutofit/>
          </a:bodyPr>
          <a:lstStyle/>
          <a:p>
            <a:pPr marL="0" indent="0" algn="l">
              <a:buNone/>
            </a:pPr>
            <a:r>
              <a:rPr lang="en-US" sz="1350">
                <a:solidFill>
                  <a:srgbClr val="2C3134"/>
                </a:solidFill>
                <a:latin typeface="Aptos" pitchFamily="34" charset="0"/>
                <a:ea typeface="Aptos" pitchFamily="34" charset="-122"/>
                <a:cs typeface="Aptos" pitchFamily="34" charset="-120"/>
              </a:rPr>
              <a:t>The supplied material highlights reduced emergency bed days, improved user experience and more proactive management.</a:t>
            </a:r>
            <a:endParaRPr lang="en-US" sz="1350"/>
          </a:p>
        </p:txBody>
      </p:sp>
      <p:sp>
        <p:nvSpPr>
          <p:cNvPr id="32" name="Shape 30"/>
          <p:cNvSpPr/>
          <p:nvPr/>
        </p:nvSpPr>
        <p:spPr>
          <a:xfrm>
            <a:off x="8266176" y="3090672"/>
            <a:ext cx="3282696" cy="1938528"/>
          </a:xfrm>
          <a:prstGeom prst="roundRect">
            <a:avLst>
              <a:gd name="adj" fmla="val 3774"/>
            </a:avLst>
          </a:prstGeom>
          <a:solidFill>
            <a:srgbClr val="FFFFFF"/>
          </a:solidFill>
          <a:ln w="12700">
            <a:solidFill>
              <a:srgbClr val="D9E2DE"/>
            </a:solidFill>
            <a:prstDash val="solid"/>
          </a:ln>
        </p:spPr>
        <p:txBody>
          <a:bodyPr/>
          <a:lstStyle/>
          <a:p>
            <a:endParaRPr lang="en-US"/>
          </a:p>
        </p:txBody>
      </p:sp>
      <p:sp>
        <p:nvSpPr>
          <p:cNvPr id="33" name="Shape 31"/>
          <p:cNvSpPr/>
          <p:nvPr/>
        </p:nvSpPr>
        <p:spPr>
          <a:xfrm>
            <a:off x="8266176" y="3090672"/>
            <a:ext cx="73152" cy="1938528"/>
          </a:xfrm>
          <a:prstGeom prst="rect">
            <a:avLst/>
          </a:prstGeom>
          <a:solidFill>
            <a:srgbClr val="C59B44"/>
          </a:solidFill>
          <a:ln w="12700">
            <a:solidFill>
              <a:srgbClr val="C59B44"/>
            </a:solidFill>
            <a:prstDash val="solid"/>
          </a:ln>
        </p:spPr>
        <p:txBody>
          <a:bodyPr/>
          <a:lstStyle/>
          <a:p>
            <a:endParaRPr lang="en-US"/>
          </a:p>
        </p:txBody>
      </p:sp>
      <p:sp>
        <p:nvSpPr>
          <p:cNvPr id="34" name="Text 32"/>
          <p:cNvSpPr/>
          <p:nvPr/>
        </p:nvSpPr>
        <p:spPr>
          <a:xfrm>
            <a:off x="8430768" y="3218688"/>
            <a:ext cx="3026664"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Transferability</a:t>
            </a:r>
            <a:endParaRPr lang="en-US" sz="1700"/>
          </a:p>
        </p:txBody>
      </p:sp>
      <p:sp>
        <p:nvSpPr>
          <p:cNvPr id="35" name="Text 33"/>
          <p:cNvSpPr/>
          <p:nvPr/>
        </p:nvSpPr>
        <p:spPr>
          <a:xfrm>
            <a:off x="8430768" y="3593592"/>
            <a:ext cx="2990088" cy="1344168"/>
          </a:xfrm>
          <a:prstGeom prst="rect">
            <a:avLst/>
          </a:prstGeom>
          <a:noFill/>
          <a:ln/>
        </p:spPr>
        <p:txBody>
          <a:bodyPr wrap="square" lIns="0" tIns="0" rIns="0" bIns="0" rtlCol="0" anchor="t">
            <a:normAutofit/>
          </a:bodyPr>
          <a:lstStyle/>
          <a:p>
            <a:pPr marL="0" indent="0" algn="l">
              <a:buNone/>
            </a:pPr>
            <a:r>
              <a:rPr lang="en-US" sz="1350">
                <a:solidFill>
                  <a:srgbClr val="2C3134"/>
                </a:solidFill>
                <a:latin typeface="Aptos" pitchFamily="34" charset="0"/>
                <a:ea typeface="Aptos" pitchFamily="34" charset="-122"/>
                <a:cs typeface="Aptos" pitchFamily="34" charset="-120"/>
              </a:rPr>
              <a:t>Best practice must be adapted to local capacity, workforce, data-sharing arrangements and population needs.</a:t>
            </a:r>
            <a:endParaRPr lang="en-US" sz="1350"/>
          </a:p>
        </p:txBody>
      </p:sp>
      <p:sp>
        <p:nvSpPr>
          <p:cNvPr id="36" name="Shape 34"/>
          <p:cNvSpPr/>
          <p:nvPr/>
        </p:nvSpPr>
        <p:spPr>
          <a:xfrm>
            <a:off x="502920" y="6047511"/>
            <a:ext cx="11155680" cy="329184"/>
          </a:xfrm>
          <a:prstGeom prst="roundRect">
            <a:avLst>
              <a:gd name="adj" fmla="val 22222"/>
            </a:avLst>
          </a:prstGeom>
          <a:solidFill>
            <a:srgbClr val="FCF8ED"/>
          </a:solidFill>
          <a:ln w="10160">
            <a:solidFill>
              <a:srgbClr val="E9DCAF"/>
            </a:solidFill>
            <a:prstDash val="solid"/>
          </a:ln>
        </p:spPr>
        <p:txBody>
          <a:bodyPr/>
          <a:lstStyle/>
          <a:p>
            <a:endParaRPr lang="en-US"/>
          </a:p>
        </p:txBody>
      </p:sp>
      <p:sp>
        <p:nvSpPr>
          <p:cNvPr id="37" name="Text 35"/>
          <p:cNvSpPr/>
          <p:nvPr/>
        </p:nvSpPr>
        <p:spPr>
          <a:xfrm>
            <a:off x="640080" y="6053328"/>
            <a:ext cx="10881360" cy="164592"/>
          </a:xfrm>
          <a:prstGeom prst="rect">
            <a:avLst/>
          </a:prstGeom>
          <a:noFill/>
          <a:ln/>
        </p:spPr>
        <p:txBody>
          <a:bodyPr wrap="square" lIns="0" tIns="0" rIns="0" bIns="0" rtlCol="0" anchor="ctr">
            <a:normAutofit/>
          </a:bodyPr>
          <a:lstStyle/>
          <a:p>
            <a:pPr marL="0" indent="0" algn="ctr">
              <a:buNone/>
            </a:pPr>
            <a:r>
              <a:rPr lang="en-US" sz="950">
                <a:solidFill>
                  <a:srgbClr val="2C3134"/>
                </a:solidFill>
                <a:latin typeface="Aptos" pitchFamily="34" charset="0"/>
                <a:ea typeface="Aptos" pitchFamily="34" charset="-122"/>
                <a:cs typeface="Aptos" pitchFamily="34" charset="-120"/>
              </a:rPr>
              <a:t>Critical application: integration matters because older people experience pathways, not organisational boundaries.</a:t>
            </a:r>
            <a:endParaRPr lang="en-US" sz="950"/>
          </a:p>
        </p:txBody>
      </p:sp>
      <p:sp>
        <p:nvSpPr>
          <p:cNvPr id="38" name="Text 36"/>
          <p:cNvSpPr/>
          <p:nvPr/>
        </p:nvSpPr>
        <p:spPr>
          <a:xfrm>
            <a:off x="502920" y="6245352"/>
            <a:ext cx="11064240" cy="146304"/>
          </a:xfrm>
          <a:prstGeom prst="rect">
            <a:avLst/>
          </a:prstGeom>
          <a:noFill/>
          <a:ln/>
        </p:spPr>
        <p:txBody>
          <a:bodyPr wrap="square" lIns="0" tIns="0" rIns="0" bIns="0" rtlCol="0" anchor="ctr">
            <a:normAutofit/>
          </a:bodyPr>
          <a:lstStyle/>
          <a:p>
            <a:pPr marL="0" indent="0" algn="r">
              <a:buNone/>
            </a:pPr>
            <a:r>
              <a:rPr lang="en-US" sz="750">
                <a:solidFill>
                  <a:srgbClr val="657178"/>
                </a:solidFill>
                <a:latin typeface="Aptos" pitchFamily="34" charset="0"/>
                <a:ea typeface="Aptos" pitchFamily="34" charset="-122"/>
                <a:cs typeface="Aptos" pitchFamily="34" charset="-120"/>
              </a:rPr>
              <a:t>Source supplied: Ham (2018). Case example: Torbay / South Devon.</a:t>
            </a:r>
            <a:endParaRPr lang="en-US" sz="750"/>
          </a:p>
        </p:txBody>
      </p:sp>
      <p:sp>
        <p:nvSpPr>
          <p:cNvPr id="39"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57178"/>
                </a:solidFill>
                <a:latin typeface="Aptos"/>
                <a:ea typeface="Aptos"/>
                <a:cs typeface="Aptos"/>
              </a:defRPr>
            </a:lvl1pPr>
          </a:lstStyle>
          <a:p>
            <a:pPr algn="l"/>
            <a:fld id="{F7021451-1387-4CA6-816F-3879F97B5CBC}" type="slidenum">
              <a:rPr lang="en-US" b="0"/>
              <a:t>12</a:t>
            </a:fld>
            <a:endParaRPr lang="en-US"/>
          </a:p>
        </p:txBody>
      </p:sp>
      <p:pic>
        <p:nvPicPr>
          <p:cNvPr id="65" name="Video 64">
            <a:hlinkClick r:id="" action="ppaction://media"/>
            <a:extLst>
              <a:ext uri="{FF2B5EF4-FFF2-40B4-BE49-F238E27FC236}">
                <a16:creationId xmlns:a16="http://schemas.microsoft.com/office/drawing/2014/main" id="{D032565D-C894-A6AB-E200-9319E44F9F6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9064"/>
    </mc:Choice>
    <mc:Fallback xmlns="">
      <p:transition spd="slow" advTm="49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5"/>
                </p:tgtEl>
              </p:cMediaNode>
            </p:video>
            <p:seq concurrent="1" nextAc="seek">
              <p:cTn id="8" restart="whenNotActive" fill="hold" evtFilter="cancelBubble" nodeType="interactiveSeq">
                <p:stCondLst>
                  <p:cond evt="onClick" delay="0">
                    <p:tgtEl>
                      <p:spTgt spid="6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5"/>
                                        </p:tgtEl>
                                      </p:cBhvr>
                                    </p:cmd>
                                  </p:childTnLst>
                                </p:cTn>
                              </p:par>
                            </p:childTnLst>
                          </p:cTn>
                        </p:par>
                      </p:childTnLst>
                    </p:cTn>
                  </p:par>
                </p:childTnLst>
              </p:cTn>
              <p:nextCondLst>
                <p:cond evt="onClick" delay="0">
                  <p:tgtEl>
                    <p:spTgt spid="6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502920" y="100584"/>
            <a:ext cx="9966960" cy="365760"/>
          </a:xfrm>
          <a:prstGeom prst="rect">
            <a:avLst/>
          </a:prstGeom>
          <a:noFill/>
          <a:ln/>
        </p:spPr>
        <p:txBody>
          <a:bodyPr wrap="square" lIns="0" tIns="0" rIns="0" bIns="0" rtlCol="0" anchor="ctr">
            <a:normAutofit lnSpcReduction="10000"/>
          </a:bodyPr>
          <a:lstStyle/>
          <a:p>
            <a:pPr marL="0" indent="0" algn="l">
              <a:buNone/>
            </a:pPr>
            <a:r>
              <a:rPr lang="en-US" sz="2500" b="1">
                <a:solidFill>
                  <a:srgbClr val="FFFFFF"/>
                </a:solidFill>
                <a:latin typeface="Aptos" pitchFamily="34" charset="0"/>
                <a:ea typeface="Aptos" pitchFamily="34" charset="-122"/>
                <a:cs typeface="Aptos" pitchFamily="34" charset="-120"/>
              </a:rPr>
              <a:t>12. Barriers to Implementation of Recommendations</a:t>
            </a:r>
            <a:endParaRPr lang="en-US" sz="2500"/>
          </a:p>
        </p:txBody>
      </p:sp>
      <p:sp>
        <p:nvSpPr>
          <p:cNvPr id="3" name="Text 1"/>
          <p:cNvSpPr/>
          <p:nvPr/>
        </p:nvSpPr>
        <p:spPr>
          <a:xfrm>
            <a:off x="11201400" y="118872"/>
            <a:ext cx="502920" cy="256032"/>
          </a:xfrm>
          <a:prstGeom prst="rect">
            <a:avLst/>
          </a:prstGeom>
          <a:noFill/>
          <a:ln/>
        </p:spPr>
        <p:txBody>
          <a:bodyPr wrap="square" lIns="0" tIns="0" rIns="0" bIns="0" rtlCol="0" anchor="ctr">
            <a:normAutofit/>
          </a:bodyPr>
          <a:lstStyle/>
          <a:p>
            <a:pPr marL="0" indent="0" algn="r">
              <a:buNone/>
            </a:pPr>
            <a:r>
              <a:rPr lang="en-US" sz="1500" b="1">
                <a:solidFill>
                  <a:srgbClr val="FFFFFF"/>
                </a:solidFill>
                <a:latin typeface="Aptos" pitchFamily="34" charset="0"/>
                <a:ea typeface="Aptos" pitchFamily="34" charset="-122"/>
                <a:cs typeface="Aptos" pitchFamily="34" charset="-120"/>
              </a:rPr>
              <a:t>13</a:t>
            </a:r>
            <a:endParaRPr lang="en-US" sz="1500"/>
          </a:p>
        </p:txBody>
      </p:sp>
      <p:sp>
        <p:nvSpPr>
          <p:cNvPr id="4" name="Text 2"/>
          <p:cNvSpPr/>
          <p:nvPr/>
        </p:nvSpPr>
        <p:spPr>
          <a:xfrm>
            <a:off x="530352" y="768096"/>
            <a:ext cx="10789920" cy="310896"/>
          </a:xfrm>
          <a:prstGeom prst="rect">
            <a:avLst/>
          </a:prstGeom>
          <a:noFill/>
          <a:ln/>
        </p:spPr>
        <p:txBody>
          <a:bodyPr wrap="square" lIns="0" tIns="0" rIns="0" bIns="0" rtlCol="0" anchor="ctr">
            <a:normAutofit/>
          </a:bodyPr>
          <a:lstStyle/>
          <a:p>
            <a:pPr marL="0" indent="0" algn="l">
              <a:buNone/>
            </a:pPr>
            <a:r>
              <a:rPr lang="en-US" sz="1100">
                <a:solidFill>
                  <a:srgbClr val="657178"/>
                </a:solidFill>
                <a:latin typeface="Aptos" pitchFamily="34" charset="0"/>
                <a:ea typeface="Aptos" pitchFamily="34" charset="-122"/>
                <a:cs typeface="Aptos" pitchFamily="34" charset="-120"/>
              </a:rPr>
              <a:t>Good recommendations are feasible only when implementation barriers are anticipated.</a:t>
            </a:r>
            <a:endParaRPr lang="en-US" sz="1100"/>
          </a:p>
        </p:txBody>
      </p:sp>
      <p:sp>
        <p:nvSpPr>
          <p:cNvPr id="5" name="Shape 3"/>
          <p:cNvSpPr/>
          <p:nvPr/>
        </p:nvSpPr>
        <p:spPr>
          <a:xfrm>
            <a:off x="594360" y="1325880"/>
            <a:ext cx="3456432" cy="2240280"/>
          </a:xfrm>
          <a:prstGeom prst="roundRect">
            <a:avLst>
              <a:gd name="adj" fmla="val 3265"/>
            </a:avLst>
          </a:prstGeom>
          <a:solidFill>
            <a:srgbClr val="FFFFFF"/>
          </a:solidFill>
          <a:ln w="12700">
            <a:solidFill>
              <a:srgbClr val="D9E2DE"/>
            </a:solidFill>
            <a:prstDash val="solid"/>
          </a:ln>
        </p:spPr>
        <p:txBody>
          <a:bodyPr/>
          <a:lstStyle/>
          <a:p>
            <a:endParaRPr lang="en-US"/>
          </a:p>
        </p:txBody>
      </p:sp>
      <p:sp>
        <p:nvSpPr>
          <p:cNvPr id="6" name="Shape 4"/>
          <p:cNvSpPr/>
          <p:nvPr/>
        </p:nvSpPr>
        <p:spPr>
          <a:xfrm>
            <a:off x="594360" y="1325880"/>
            <a:ext cx="73152" cy="2240280"/>
          </a:xfrm>
          <a:prstGeom prst="rect">
            <a:avLst/>
          </a:prstGeom>
          <a:solidFill>
            <a:srgbClr val="327576"/>
          </a:solidFill>
          <a:ln w="12700">
            <a:solidFill>
              <a:srgbClr val="327576"/>
            </a:solidFill>
            <a:prstDash val="solid"/>
          </a:ln>
        </p:spPr>
        <p:txBody>
          <a:bodyPr/>
          <a:lstStyle/>
          <a:p>
            <a:endParaRPr lang="en-US"/>
          </a:p>
        </p:txBody>
      </p:sp>
      <p:sp>
        <p:nvSpPr>
          <p:cNvPr id="7" name="Text 5"/>
          <p:cNvSpPr/>
          <p:nvPr/>
        </p:nvSpPr>
        <p:spPr>
          <a:xfrm>
            <a:off x="758952" y="1453896"/>
            <a:ext cx="3200400"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SYSTEMIC</a:t>
            </a:r>
            <a:endParaRPr lang="en-US" sz="1700"/>
          </a:p>
        </p:txBody>
      </p:sp>
      <p:sp>
        <p:nvSpPr>
          <p:cNvPr id="8" name="Text 6"/>
          <p:cNvSpPr/>
          <p:nvPr/>
        </p:nvSpPr>
        <p:spPr>
          <a:xfrm>
            <a:off x="758952" y="1828800"/>
            <a:ext cx="3163824" cy="1645920"/>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Fragmented commissioning</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Short funding cycles</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Bureaucratic inertia</a:t>
            </a:r>
            <a:endParaRPr lang="en-US" sz="1400"/>
          </a:p>
        </p:txBody>
      </p:sp>
      <p:sp>
        <p:nvSpPr>
          <p:cNvPr id="9" name="Shape 7"/>
          <p:cNvSpPr/>
          <p:nvPr/>
        </p:nvSpPr>
        <p:spPr>
          <a:xfrm>
            <a:off x="4343400" y="1325880"/>
            <a:ext cx="3456432" cy="2240280"/>
          </a:xfrm>
          <a:prstGeom prst="roundRect">
            <a:avLst>
              <a:gd name="adj" fmla="val 3265"/>
            </a:avLst>
          </a:prstGeom>
          <a:solidFill>
            <a:srgbClr val="FFFFFF"/>
          </a:solidFill>
          <a:ln w="12700">
            <a:solidFill>
              <a:srgbClr val="D9E2DE"/>
            </a:solidFill>
            <a:prstDash val="solid"/>
          </a:ln>
        </p:spPr>
        <p:txBody>
          <a:bodyPr/>
          <a:lstStyle/>
          <a:p>
            <a:endParaRPr lang="en-US"/>
          </a:p>
        </p:txBody>
      </p:sp>
      <p:sp>
        <p:nvSpPr>
          <p:cNvPr id="10" name="Shape 8"/>
          <p:cNvSpPr/>
          <p:nvPr/>
        </p:nvSpPr>
        <p:spPr>
          <a:xfrm>
            <a:off x="4343400" y="1325880"/>
            <a:ext cx="73152" cy="2240280"/>
          </a:xfrm>
          <a:prstGeom prst="rect">
            <a:avLst/>
          </a:prstGeom>
          <a:solidFill>
            <a:srgbClr val="768F4B"/>
          </a:solidFill>
          <a:ln w="12700">
            <a:solidFill>
              <a:srgbClr val="768F4B"/>
            </a:solidFill>
            <a:prstDash val="solid"/>
          </a:ln>
        </p:spPr>
        <p:txBody>
          <a:bodyPr/>
          <a:lstStyle/>
          <a:p>
            <a:endParaRPr lang="en-US"/>
          </a:p>
        </p:txBody>
      </p:sp>
      <p:sp>
        <p:nvSpPr>
          <p:cNvPr id="11" name="Text 9"/>
          <p:cNvSpPr/>
          <p:nvPr/>
        </p:nvSpPr>
        <p:spPr>
          <a:xfrm>
            <a:off x="4507992" y="1453896"/>
            <a:ext cx="3200400"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WORKFORCE</a:t>
            </a:r>
            <a:endParaRPr lang="en-US" sz="1700"/>
          </a:p>
        </p:txBody>
      </p:sp>
      <p:sp>
        <p:nvSpPr>
          <p:cNvPr id="12" name="Text 10"/>
          <p:cNvSpPr/>
          <p:nvPr/>
        </p:nvSpPr>
        <p:spPr>
          <a:xfrm>
            <a:off x="4507992" y="1828800"/>
            <a:ext cx="3163824" cy="1645920"/>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Turnover</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Pay pressures</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Gerontological training gaps</a:t>
            </a:r>
            <a:endParaRPr lang="en-US" sz="1400"/>
          </a:p>
        </p:txBody>
      </p:sp>
      <p:sp>
        <p:nvSpPr>
          <p:cNvPr id="13" name="Shape 11"/>
          <p:cNvSpPr/>
          <p:nvPr/>
        </p:nvSpPr>
        <p:spPr>
          <a:xfrm>
            <a:off x="8092440" y="1325880"/>
            <a:ext cx="3456432" cy="2240280"/>
          </a:xfrm>
          <a:prstGeom prst="roundRect">
            <a:avLst>
              <a:gd name="adj" fmla="val 3265"/>
            </a:avLst>
          </a:prstGeom>
          <a:solidFill>
            <a:srgbClr val="FFFFFF"/>
          </a:solidFill>
          <a:ln w="12700">
            <a:solidFill>
              <a:srgbClr val="D9E2DE"/>
            </a:solidFill>
            <a:prstDash val="solid"/>
          </a:ln>
        </p:spPr>
        <p:txBody>
          <a:bodyPr/>
          <a:lstStyle/>
          <a:p>
            <a:endParaRPr lang="en-US"/>
          </a:p>
        </p:txBody>
      </p:sp>
      <p:sp>
        <p:nvSpPr>
          <p:cNvPr id="14" name="Shape 12"/>
          <p:cNvSpPr/>
          <p:nvPr/>
        </p:nvSpPr>
        <p:spPr>
          <a:xfrm>
            <a:off x="8092440" y="1325880"/>
            <a:ext cx="73152" cy="2240280"/>
          </a:xfrm>
          <a:prstGeom prst="rect">
            <a:avLst/>
          </a:prstGeom>
          <a:solidFill>
            <a:srgbClr val="C59B44"/>
          </a:solidFill>
          <a:ln w="12700">
            <a:solidFill>
              <a:srgbClr val="C59B44"/>
            </a:solidFill>
            <a:prstDash val="solid"/>
          </a:ln>
        </p:spPr>
        <p:txBody>
          <a:bodyPr/>
          <a:lstStyle/>
          <a:p>
            <a:endParaRPr lang="en-US"/>
          </a:p>
        </p:txBody>
      </p:sp>
      <p:sp>
        <p:nvSpPr>
          <p:cNvPr id="15" name="Text 13"/>
          <p:cNvSpPr/>
          <p:nvPr/>
        </p:nvSpPr>
        <p:spPr>
          <a:xfrm>
            <a:off x="8257032" y="1453896"/>
            <a:ext cx="3200400"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TECHNOLOGY</a:t>
            </a:r>
            <a:endParaRPr lang="en-US" sz="1700"/>
          </a:p>
        </p:txBody>
      </p:sp>
      <p:sp>
        <p:nvSpPr>
          <p:cNvPr id="16" name="Text 14"/>
          <p:cNvSpPr/>
          <p:nvPr/>
        </p:nvSpPr>
        <p:spPr>
          <a:xfrm>
            <a:off x="8257032" y="1828800"/>
            <a:ext cx="3163824" cy="1645920"/>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Interoperability</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Data governance</a:t>
            </a:r>
            <a:endParaRPr lang="en-US" sz="1400"/>
          </a:p>
          <a:p>
            <a:pPr marL="0" indent="0" algn="l">
              <a:buNone/>
            </a:pPr>
            <a:r>
              <a:rPr lang="en-US" sz="1400">
                <a:solidFill>
                  <a:srgbClr val="2C3134"/>
                </a:solidFill>
                <a:latin typeface="Aptos" pitchFamily="34" charset="0"/>
                <a:ea typeface="Aptos" pitchFamily="34" charset="-122"/>
                <a:cs typeface="Aptos" pitchFamily="34" charset="-120"/>
              </a:rPr>
              <a:t>Uneven infrastructure</a:t>
            </a:r>
            <a:endParaRPr lang="en-US" sz="1400"/>
          </a:p>
        </p:txBody>
      </p:sp>
      <p:sp>
        <p:nvSpPr>
          <p:cNvPr id="17" name="Shape 15"/>
          <p:cNvSpPr/>
          <p:nvPr/>
        </p:nvSpPr>
        <p:spPr>
          <a:xfrm>
            <a:off x="594360" y="3886200"/>
            <a:ext cx="10972800" cy="1417320"/>
          </a:xfrm>
          <a:prstGeom prst="roundRect">
            <a:avLst>
              <a:gd name="adj" fmla="val 5161"/>
            </a:avLst>
          </a:prstGeom>
          <a:solidFill>
            <a:srgbClr val="EEF3F1"/>
          </a:solidFill>
          <a:ln w="12700">
            <a:solidFill>
              <a:srgbClr val="D9E2DE"/>
            </a:solidFill>
            <a:prstDash val="solid"/>
          </a:ln>
        </p:spPr>
        <p:txBody>
          <a:bodyPr/>
          <a:lstStyle/>
          <a:p>
            <a:endParaRPr lang="en-US"/>
          </a:p>
        </p:txBody>
      </p:sp>
      <p:sp>
        <p:nvSpPr>
          <p:cNvPr id="18" name="Shape 16"/>
          <p:cNvSpPr/>
          <p:nvPr/>
        </p:nvSpPr>
        <p:spPr>
          <a:xfrm>
            <a:off x="594360" y="3886200"/>
            <a:ext cx="73152" cy="1417320"/>
          </a:xfrm>
          <a:prstGeom prst="rect">
            <a:avLst/>
          </a:prstGeom>
          <a:solidFill>
            <a:srgbClr val="327576"/>
          </a:solidFill>
          <a:ln w="12700">
            <a:solidFill>
              <a:srgbClr val="327576"/>
            </a:solidFill>
            <a:prstDash val="solid"/>
          </a:ln>
        </p:spPr>
        <p:txBody>
          <a:bodyPr/>
          <a:lstStyle/>
          <a:p>
            <a:endParaRPr lang="en-US"/>
          </a:p>
        </p:txBody>
      </p:sp>
      <p:sp>
        <p:nvSpPr>
          <p:cNvPr id="19" name="Text 17"/>
          <p:cNvSpPr/>
          <p:nvPr/>
        </p:nvSpPr>
        <p:spPr>
          <a:xfrm>
            <a:off x="758952" y="4014216"/>
            <a:ext cx="1071676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Cross-cutting response</a:t>
            </a:r>
            <a:endParaRPr lang="en-US" sz="1700"/>
          </a:p>
        </p:txBody>
      </p:sp>
      <p:sp>
        <p:nvSpPr>
          <p:cNvPr id="20" name="Text 18"/>
          <p:cNvSpPr/>
          <p:nvPr/>
        </p:nvSpPr>
        <p:spPr>
          <a:xfrm>
            <a:off x="758952" y="4389120"/>
            <a:ext cx="10680192" cy="822960"/>
          </a:xfrm>
          <a:prstGeom prst="rect">
            <a:avLst/>
          </a:prstGeom>
          <a:noFill/>
          <a:ln/>
        </p:spPr>
        <p:txBody>
          <a:bodyPr wrap="square" lIns="0" tIns="0" rIns="0" bIns="0" rtlCol="0" anchor="t">
            <a:normAutofit/>
          </a:bodyPr>
          <a:lstStyle/>
          <a:p>
            <a:pPr marL="0" indent="0" algn="l">
              <a:buNone/>
            </a:pPr>
            <a:r>
              <a:rPr lang="en-US" sz="1450">
                <a:solidFill>
                  <a:srgbClr val="2C3134"/>
                </a:solidFill>
                <a:latin typeface="Aptos" pitchFamily="34" charset="0"/>
                <a:ea typeface="Aptos" pitchFamily="34" charset="-122"/>
                <a:cs typeface="Aptos" pitchFamily="34" charset="-120"/>
              </a:rPr>
              <a:t>Sustained cross-sector investment + co-production with older people + workforce development + interoperable systems + evaluation of outcomes, not simply activity.</a:t>
            </a:r>
            <a:endParaRPr lang="en-US" sz="1450"/>
          </a:p>
        </p:txBody>
      </p:sp>
      <p:sp>
        <p:nvSpPr>
          <p:cNvPr id="21" name="Shape 19"/>
          <p:cNvSpPr/>
          <p:nvPr/>
        </p:nvSpPr>
        <p:spPr>
          <a:xfrm>
            <a:off x="502920" y="6039198"/>
            <a:ext cx="11155680" cy="329184"/>
          </a:xfrm>
          <a:prstGeom prst="roundRect">
            <a:avLst>
              <a:gd name="adj" fmla="val 22222"/>
            </a:avLst>
          </a:prstGeom>
          <a:solidFill>
            <a:srgbClr val="FCF8ED"/>
          </a:solidFill>
          <a:ln w="10160">
            <a:solidFill>
              <a:srgbClr val="E9DCAF"/>
            </a:solidFill>
            <a:prstDash val="solid"/>
          </a:ln>
        </p:spPr>
        <p:txBody>
          <a:bodyPr/>
          <a:lstStyle/>
          <a:p>
            <a:endParaRPr lang="en-US"/>
          </a:p>
        </p:txBody>
      </p:sp>
      <p:sp>
        <p:nvSpPr>
          <p:cNvPr id="22" name="Text 20"/>
          <p:cNvSpPr/>
          <p:nvPr/>
        </p:nvSpPr>
        <p:spPr>
          <a:xfrm>
            <a:off x="640080" y="6053328"/>
            <a:ext cx="10881360" cy="164592"/>
          </a:xfrm>
          <a:prstGeom prst="rect">
            <a:avLst/>
          </a:prstGeom>
          <a:noFill/>
          <a:ln/>
        </p:spPr>
        <p:txBody>
          <a:bodyPr wrap="square" lIns="0" tIns="0" rIns="0" bIns="0" rtlCol="0" anchor="ctr">
            <a:normAutofit/>
          </a:bodyPr>
          <a:lstStyle/>
          <a:p>
            <a:pPr marL="0" indent="0" algn="ctr">
              <a:buNone/>
            </a:pPr>
            <a:r>
              <a:rPr lang="en-US" sz="950">
                <a:solidFill>
                  <a:srgbClr val="2C3134"/>
                </a:solidFill>
                <a:latin typeface="Aptos" pitchFamily="34" charset="0"/>
                <a:ea typeface="Aptos" pitchFamily="34" charset="-122"/>
                <a:cs typeface="Aptos" pitchFamily="34" charset="-120"/>
              </a:rPr>
              <a:t>Implementation question: who is responsible, what resources are needed, how will success be measured, and what could block delivery?</a:t>
            </a:r>
            <a:endParaRPr lang="en-US" sz="950"/>
          </a:p>
        </p:txBody>
      </p:sp>
      <p:sp>
        <p:nvSpPr>
          <p:cNvPr id="23" name="Text 21"/>
          <p:cNvSpPr/>
          <p:nvPr/>
        </p:nvSpPr>
        <p:spPr>
          <a:xfrm>
            <a:off x="502920" y="6245352"/>
            <a:ext cx="11064240" cy="146304"/>
          </a:xfrm>
          <a:prstGeom prst="rect">
            <a:avLst/>
          </a:prstGeom>
          <a:noFill/>
          <a:ln/>
        </p:spPr>
        <p:txBody>
          <a:bodyPr wrap="square" lIns="0" tIns="0" rIns="0" bIns="0" rtlCol="0" anchor="ctr">
            <a:normAutofit/>
          </a:bodyPr>
          <a:lstStyle/>
          <a:p>
            <a:pPr marL="0" indent="0" algn="r">
              <a:buNone/>
            </a:pPr>
            <a:r>
              <a:rPr lang="en-US" sz="750">
                <a:solidFill>
                  <a:srgbClr val="657178"/>
                </a:solidFill>
                <a:latin typeface="Aptos" pitchFamily="34" charset="0"/>
                <a:ea typeface="Aptos" pitchFamily="34" charset="-122"/>
                <a:cs typeface="Aptos" pitchFamily="34" charset="-120"/>
              </a:rPr>
              <a:t>Source supplied: Skills for Care (2023).</a:t>
            </a:r>
            <a:endParaRPr lang="en-US" sz="75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57178"/>
                </a:solidFill>
                <a:latin typeface="Aptos"/>
                <a:ea typeface="Aptos"/>
                <a:cs typeface="Aptos"/>
              </a:defRPr>
            </a:lvl1pPr>
          </a:lstStyle>
          <a:p>
            <a:pPr algn="l"/>
            <a:fld id="{F7021451-1387-4CA6-816F-3879F97B5CBC}" type="slidenum">
              <a:rPr lang="en-US" b="0"/>
              <a:t>13</a:t>
            </a:fld>
            <a:endParaRPr lang="en-US"/>
          </a:p>
        </p:txBody>
      </p:sp>
      <p:pic>
        <p:nvPicPr>
          <p:cNvPr id="48" name="Video 47">
            <a:hlinkClick r:id="" action="ppaction://media"/>
            <a:extLst>
              <a:ext uri="{FF2B5EF4-FFF2-40B4-BE49-F238E27FC236}">
                <a16:creationId xmlns:a16="http://schemas.microsoft.com/office/drawing/2014/main" id="{7E701787-F4A9-ADEB-9E2C-FF4955969E9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5039"/>
    </mc:Choice>
    <mc:Fallback xmlns="">
      <p:transition spd="slow" advTm="450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8"/>
                </p:tgtEl>
              </p:cMediaNode>
            </p:video>
            <p:seq concurrent="1" nextAc="seek">
              <p:cTn id="8" restart="whenNotActive" fill="hold" evtFilter="cancelBubble" nodeType="interactiveSeq">
                <p:stCondLst>
                  <p:cond evt="onClick" delay="0">
                    <p:tgtEl>
                      <p:spTgt spid="4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8"/>
                                        </p:tgtEl>
                                      </p:cBhvr>
                                    </p:cmd>
                                  </p:childTnLst>
                                </p:cTn>
                              </p:par>
                            </p:childTnLst>
                          </p:cTn>
                        </p:par>
                      </p:childTnLst>
                    </p:cTn>
                  </p:par>
                </p:childTnLst>
              </p:cTn>
              <p:nextCondLst>
                <p:cond evt="onClick" delay="0">
                  <p:tgtEl>
                    <p:spTgt spid="48"/>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502920" y="100584"/>
            <a:ext cx="9966960" cy="365760"/>
          </a:xfrm>
          <a:prstGeom prst="rect">
            <a:avLst/>
          </a:prstGeom>
          <a:noFill/>
          <a:ln/>
        </p:spPr>
        <p:txBody>
          <a:bodyPr wrap="square" lIns="0" tIns="0" rIns="0" bIns="0" rtlCol="0" anchor="ctr">
            <a:normAutofit lnSpcReduction="10000"/>
          </a:bodyPr>
          <a:lstStyle/>
          <a:p>
            <a:pPr marL="0" indent="0" algn="l">
              <a:buNone/>
            </a:pPr>
            <a:r>
              <a:rPr lang="en-US" sz="2500" b="1">
                <a:solidFill>
                  <a:srgbClr val="FFFFFF"/>
                </a:solidFill>
                <a:latin typeface="Aptos" pitchFamily="34" charset="0"/>
                <a:ea typeface="Aptos" pitchFamily="34" charset="-122"/>
                <a:cs typeface="Aptos" pitchFamily="34" charset="-120"/>
              </a:rPr>
              <a:t>13. Strategic Recommendations for Empowering Services</a:t>
            </a:r>
            <a:endParaRPr lang="en-US" sz="2500"/>
          </a:p>
        </p:txBody>
      </p:sp>
      <p:sp>
        <p:nvSpPr>
          <p:cNvPr id="3" name="Text 1"/>
          <p:cNvSpPr/>
          <p:nvPr/>
        </p:nvSpPr>
        <p:spPr>
          <a:xfrm>
            <a:off x="11201400" y="118872"/>
            <a:ext cx="502920" cy="256032"/>
          </a:xfrm>
          <a:prstGeom prst="rect">
            <a:avLst/>
          </a:prstGeom>
          <a:noFill/>
          <a:ln/>
        </p:spPr>
        <p:txBody>
          <a:bodyPr wrap="square" lIns="0" tIns="0" rIns="0" bIns="0" rtlCol="0" anchor="ctr">
            <a:normAutofit/>
          </a:bodyPr>
          <a:lstStyle/>
          <a:p>
            <a:pPr marL="0" indent="0" algn="r">
              <a:buNone/>
            </a:pPr>
            <a:r>
              <a:rPr lang="en-US" sz="1500" b="1">
                <a:solidFill>
                  <a:srgbClr val="FFFFFF"/>
                </a:solidFill>
                <a:latin typeface="Aptos" pitchFamily="34" charset="0"/>
                <a:ea typeface="Aptos" pitchFamily="34" charset="-122"/>
                <a:cs typeface="Aptos" pitchFamily="34" charset="-120"/>
              </a:rPr>
              <a:t>14</a:t>
            </a:r>
            <a:endParaRPr lang="en-US" sz="1500"/>
          </a:p>
        </p:txBody>
      </p:sp>
      <p:sp>
        <p:nvSpPr>
          <p:cNvPr id="4" name="Text 2"/>
          <p:cNvSpPr/>
          <p:nvPr/>
        </p:nvSpPr>
        <p:spPr>
          <a:xfrm>
            <a:off x="530352" y="768096"/>
            <a:ext cx="10789920" cy="310896"/>
          </a:xfrm>
          <a:prstGeom prst="rect">
            <a:avLst/>
          </a:prstGeom>
          <a:noFill/>
          <a:ln/>
        </p:spPr>
        <p:txBody>
          <a:bodyPr wrap="square" lIns="0" tIns="0" rIns="0" bIns="0" rtlCol="0" anchor="ctr">
            <a:normAutofit/>
          </a:bodyPr>
          <a:lstStyle/>
          <a:p>
            <a:pPr marL="0" indent="0" algn="l">
              <a:buNone/>
            </a:pPr>
            <a:r>
              <a:rPr lang="en-US" sz="1100">
                <a:solidFill>
                  <a:srgbClr val="657178"/>
                </a:solidFill>
                <a:latin typeface="Aptos" pitchFamily="34" charset="0"/>
                <a:ea typeface="Aptos" pitchFamily="34" charset="-122"/>
                <a:cs typeface="Aptos" pitchFamily="34" charset="-120"/>
              </a:rPr>
              <a:t>Four linked levers: resources, digital inclusion, co-production and workforce capability.</a:t>
            </a:r>
            <a:endParaRPr lang="en-US" sz="1100"/>
          </a:p>
        </p:txBody>
      </p:sp>
      <p:sp>
        <p:nvSpPr>
          <p:cNvPr id="5" name="Shape 3"/>
          <p:cNvSpPr/>
          <p:nvPr/>
        </p:nvSpPr>
        <p:spPr>
          <a:xfrm>
            <a:off x="502920" y="1216152"/>
            <a:ext cx="5440680" cy="1993392"/>
          </a:xfrm>
          <a:prstGeom prst="roundRect">
            <a:avLst>
              <a:gd name="adj" fmla="val 3670"/>
            </a:avLst>
          </a:prstGeom>
          <a:solidFill>
            <a:srgbClr val="FFFFFF"/>
          </a:solidFill>
          <a:ln w="12700">
            <a:solidFill>
              <a:srgbClr val="D9E2DE"/>
            </a:solidFill>
            <a:prstDash val="solid"/>
          </a:ln>
        </p:spPr>
        <p:txBody>
          <a:bodyPr/>
          <a:lstStyle/>
          <a:p>
            <a:endParaRPr lang="en-US"/>
          </a:p>
        </p:txBody>
      </p:sp>
      <p:sp>
        <p:nvSpPr>
          <p:cNvPr id="6" name="Shape 4"/>
          <p:cNvSpPr/>
          <p:nvPr/>
        </p:nvSpPr>
        <p:spPr>
          <a:xfrm>
            <a:off x="502920" y="1216152"/>
            <a:ext cx="73152" cy="1993392"/>
          </a:xfrm>
          <a:prstGeom prst="rect">
            <a:avLst/>
          </a:prstGeom>
          <a:solidFill>
            <a:srgbClr val="327576"/>
          </a:solidFill>
          <a:ln w="12700">
            <a:solidFill>
              <a:srgbClr val="327576"/>
            </a:solidFill>
            <a:prstDash val="solid"/>
          </a:ln>
        </p:spPr>
        <p:txBody>
          <a:bodyPr/>
          <a:lstStyle/>
          <a:p>
            <a:endParaRPr lang="en-US"/>
          </a:p>
        </p:txBody>
      </p:sp>
      <p:sp>
        <p:nvSpPr>
          <p:cNvPr id="7" name="Text 5"/>
          <p:cNvSpPr/>
          <p:nvPr/>
        </p:nvSpPr>
        <p:spPr>
          <a:xfrm>
            <a:off x="667512" y="1344168"/>
            <a:ext cx="518464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1  SUSTAINABLE FUNDING</a:t>
            </a:r>
            <a:endParaRPr lang="en-US" sz="1700"/>
          </a:p>
        </p:txBody>
      </p:sp>
      <p:sp>
        <p:nvSpPr>
          <p:cNvPr id="8" name="Text 6"/>
          <p:cNvSpPr/>
          <p:nvPr/>
        </p:nvSpPr>
        <p:spPr>
          <a:xfrm>
            <a:off x="667512" y="1719072"/>
            <a:ext cx="5148072" cy="1399032"/>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Ring-fenced / sustainable adult social care funding to reduce crisis-driven service delivery.</a:t>
            </a:r>
            <a:endParaRPr lang="en-US" sz="1400"/>
          </a:p>
        </p:txBody>
      </p:sp>
      <p:sp>
        <p:nvSpPr>
          <p:cNvPr id="9" name="Shape 7"/>
          <p:cNvSpPr/>
          <p:nvPr/>
        </p:nvSpPr>
        <p:spPr>
          <a:xfrm>
            <a:off x="6217920" y="1216152"/>
            <a:ext cx="5440680" cy="1993392"/>
          </a:xfrm>
          <a:prstGeom prst="roundRect">
            <a:avLst>
              <a:gd name="adj" fmla="val 3670"/>
            </a:avLst>
          </a:prstGeom>
          <a:solidFill>
            <a:srgbClr val="FFFFFF"/>
          </a:solidFill>
          <a:ln w="12700">
            <a:solidFill>
              <a:srgbClr val="D9E2DE"/>
            </a:solidFill>
            <a:prstDash val="solid"/>
          </a:ln>
        </p:spPr>
        <p:txBody>
          <a:bodyPr/>
          <a:lstStyle/>
          <a:p>
            <a:endParaRPr lang="en-US"/>
          </a:p>
        </p:txBody>
      </p:sp>
      <p:sp>
        <p:nvSpPr>
          <p:cNvPr id="10" name="Shape 8"/>
          <p:cNvSpPr/>
          <p:nvPr/>
        </p:nvSpPr>
        <p:spPr>
          <a:xfrm>
            <a:off x="6217920" y="1216152"/>
            <a:ext cx="73152" cy="1993392"/>
          </a:xfrm>
          <a:prstGeom prst="rect">
            <a:avLst/>
          </a:prstGeom>
          <a:solidFill>
            <a:srgbClr val="768F4B"/>
          </a:solidFill>
          <a:ln w="12700">
            <a:solidFill>
              <a:srgbClr val="768F4B"/>
            </a:solidFill>
            <a:prstDash val="solid"/>
          </a:ln>
        </p:spPr>
        <p:txBody>
          <a:bodyPr/>
          <a:lstStyle/>
          <a:p>
            <a:endParaRPr lang="en-US"/>
          </a:p>
        </p:txBody>
      </p:sp>
      <p:sp>
        <p:nvSpPr>
          <p:cNvPr id="11" name="Text 9"/>
          <p:cNvSpPr/>
          <p:nvPr/>
        </p:nvSpPr>
        <p:spPr>
          <a:xfrm>
            <a:off x="6382512" y="1344168"/>
            <a:ext cx="518464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2  DIGITAL INCLUSION</a:t>
            </a:r>
            <a:endParaRPr lang="en-US" sz="1700"/>
          </a:p>
        </p:txBody>
      </p:sp>
      <p:sp>
        <p:nvSpPr>
          <p:cNvPr id="12" name="Text 10"/>
          <p:cNvSpPr/>
          <p:nvPr/>
        </p:nvSpPr>
        <p:spPr>
          <a:xfrm>
            <a:off x="6382512" y="1719072"/>
            <a:ext cx="5148072" cy="1399032"/>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Community digital champions, accessible devices and support tailored to older adults.</a:t>
            </a:r>
            <a:endParaRPr lang="en-US" sz="1400"/>
          </a:p>
        </p:txBody>
      </p:sp>
      <p:sp>
        <p:nvSpPr>
          <p:cNvPr id="13" name="Shape 11"/>
          <p:cNvSpPr/>
          <p:nvPr/>
        </p:nvSpPr>
        <p:spPr>
          <a:xfrm>
            <a:off x="502920" y="3547872"/>
            <a:ext cx="5440680" cy="1993392"/>
          </a:xfrm>
          <a:prstGeom prst="roundRect">
            <a:avLst>
              <a:gd name="adj" fmla="val 3670"/>
            </a:avLst>
          </a:prstGeom>
          <a:solidFill>
            <a:srgbClr val="FFFFFF"/>
          </a:solidFill>
          <a:ln w="12700">
            <a:solidFill>
              <a:srgbClr val="D9E2DE"/>
            </a:solidFill>
            <a:prstDash val="solid"/>
          </a:ln>
        </p:spPr>
        <p:txBody>
          <a:bodyPr/>
          <a:lstStyle/>
          <a:p>
            <a:endParaRPr lang="en-US"/>
          </a:p>
        </p:txBody>
      </p:sp>
      <p:sp>
        <p:nvSpPr>
          <p:cNvPr id="14" name="Shape 12"/>
          <p:cNvSpPr/>
          <p:nvPr/>
        </p:nvSpPr>
        <p:spPr>
          <a:xfrm>
            <a:off x="502920" y="3547872"/>
            <a:ext cx="73152" cy="1993392"/>
          </a:xfrm>
          <a:prstGeom prst="rect">
            <a:avLst/>
          </a:prstGeom>
          <a:solidFill>
            <a:srgbClr val="C59B44"/>
          </a:solidFill>
          <a:ln w="12700">
            <a:solidFill>
              <a:srgbClr val="C59B44"/>
            </a:solidFill>
            <a:prstDash val="solid"/>
          </a:ln>
        </p:spPr>
        <p:txBody>
          <a:bodyPr/>
          <a:lstStyle/>
          <a:p>
            <a:endParaRPr lang="en-US"/>
          </a:p>
        </p:txBody>
      </p:sp>
      <p:sp>
        <p:nvSpPr>
          <p:cNvPr id="15" name="Text 13"/>
          <p:cNvSpPr/>
          <p:nvPr/>
        </p:nvSpPr>
        <p:spPr>
          <a:xfrm>
            <a:off x="667512" y="3675888"/>
            <a:ext cx="518464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3  CO-PRODUCTION</a:t>
            </a:r>
            <a:endParaRPr lang="en-US" sz="1700"/>
          </a:p>
        </p:txBody>
      </p:sp>
      <p:sp>
        <p:nvSpPr>
          <p:cNvPr id="16" name="Text 14"/>
          <p:cNvSpPr/>
          <p:nvPr/>
        </p:nvSpPr>
        <p:spPr>
          <a:xfrm>
            <a:off x="667512" y="4050792"/>
            <a:ext cx="5148072" cy="1399032"/>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Embed older people as active contributors to service design and commissioning.</a:t>
            </a:r>
            <a:endParaRPr lang="en-US" sz="1400"/>
          </a:p>
        </p:txBody>
      </p:sp>
      <p:sp>
        <p:nvSpPr>
          <p:cNvPr id="17" name="Shape 15"/>
          <p:cNvSpPr/>
          <p:nvPr/>
        </p:nvSpPr>
        <p:spPr>
          <a:xfrm>
            <a:off x="6217920" y="3547872"/>
            <a:ext cx="5440680" cy="1993392"/>
          </a:xfrm>
          <a:prstGeom prst="roundRect">
            <a:avLst>
              <a:gd name="adj" fmla="val 3670"/>
            </a:avLst>
          </a:prstGeom>
          <a:solidFill>
            <a:srgbClr val="FFFFFF"/>
          </a:solidFill>
          <a:ln w="12700">
            <a:solidFill>
              <a:srgbClr val="D9E2DE"/>
            </a:solidFill>
            <a:prstDash val="solid"/>
          </a:ln>
        </p:spPr>
        <p:txBody>
          <a:bodyPr/>
          <a:lstStyle/>
          <a:p>
            <a:endParaRPr lang="en-US"/>
          </a:p>
        </p:txBody>
      </p:sp>
      <p:sp>
        <p:nvSpPr>
          <p:cNvPr id="18" name="Shape 16"/>
          <p:cNvSpPr/>
          <p:nvPr/>
        </p:nvSpPr>
        <p:spPr>
          <a:xfrm>
            <a:off x="6217920" y="3547872"/>
            <a:ext cx="73152" cy="1993392"/>
          </a:xfrm>
          <a:prstGeom prst="rect">
            <a:avLst/>
          </a:prstGeom>
          <a:solidFill>
            <a:srgbClr val="8F5A5A"/>
          </a:solidFill>
          <a:ln w="12700">
            <a:solidFill>
              <a:srgbClr val="8F5A5A"/>
            </a:solidFill>
            <a:prstDash val="solid"/>
          </a:ln>
        </p:spPr>
        <p:txBody>
          <a:bodyPr/>
          <a:lstStyle/>
          <a:p>
            <a:endParaRPr lang="en-US"/>
          </a:p>
        </p:txBody>
      </p:sp>
      <p:sp>
        <p:nvSpPr>
          <p:cNvPr id="19" name="Text 17"/>
          <p:cNvSpPr/>
          <p:nvPr/>
        </p:nvSpPr>
        <p:spPr>
          <a:xfrm>
            <a:off x="6382512" y="3675888"/>
            <a:ext cx="5184648" cy="301752"/>
          </a:xfrm>
          <a:prstGeom prst="rect">
            <a:avLst/>
          </a:prstGeom>
          <a:noFill/>
          <a:ln/>
        </p:spPr>
        <p:txBody>
          <a:bodyPr wrap="square" lIns="0" tIns="0" rIns="0" bIns="0" rtlCol="0" anchor="ctr">
            <a:normAutofit/>
          </a:bodyPr>
          <a:lstStyle/>
          <a:p>
            <a:pPr marL="0" indent="0" algn="l">
              <a:buNone/>
            </a:pPr>
            <a:r>
              <a:rPr lang="en-US" sz="1700" b="1">
                <a:solidFill>
                  <a:srgbClr val="1C3245"/>
                </a:solidFill>
                <a:latin typeface="Aptos" pitchFamily="34" charset="0"/>
                <a:ea typeface="Aptos" pitchFamily="34" charset="-122"/>
                <a:cs typeface="Aptos" pitchFamily="34" charset="-120"/>
              </a:rPr>
              <a:t>4  GERONTOLOGICAL TRAINING</a:t>
            </a:r>
            <a:endParaRPr lang="en-US" sz="1700"/>
          </a:p>
        </p:txBody>
      </p:sp>
      <p:sp>
        <p:nvSpPr>
          <p:cNvPr id="20" name="Text 18"/>
          <p:cNvSpPr/>
          <p:nvPr/>
        </p:nvSpPr>
        <p:spPr>
          <a:xfrm>
            <a:off x="6382512" y="4050792"/>
            <a:ext cx="5148072" cy="1399032"/>
          </a:xfrm>
          <a:prstGeom prst="rect">
            <a:avLst/>
          </a:prstGeom>
          <a:noFill/>
          <a:ln/>
        </p:spPr>
        <p:txBody>
          <a:bodyPr wrap="square" lIns="0" tIns="0" rIns="0" bIns="0" rtlCol="0" anchor="t">
            <a:normAutofit/>
          </a:bodyPr>
          <a:lstStyle/>
          <a:p>
            <a:pPr marL="0" indent="0" algn="l">
              <a:buNone/>
            </a:pPr>
            <a:r>
              <a:rPr lang="en-US" sz="1400">
                <a:solidFill>
                  <a:srgbClr val="2C3134"/>
                </a:solidFill>
                <a:latin typeface="Aptos" pitchFamily="34" charset="0"/>
                <a:ea typeface="Aptos" pitchFamily="34" charset="-122"/>
                <a:cs typeface="Aptos" pitchFamily="34" charset="-120"/>
              </a:rPr>
              <a:t>Standardise specialist training across health and social care workforces.</a:t>
            </a:r>
            <a:endParaRPr lang="en-US" sz="1400"/>
          </a:p>
        </p:txBody>
      </p:sp>
      <p:sp>
        <p:nvSpPr>
          <p:cNvPr id="21" name="Shape 19"/>
          <p:cNvSpPr/>
          <p:nvPr/>
        </p:nvSpPr>
        <p:spPr>
          <a:xfrm>
            <a:off x="502920" y="6030885"/>
            <a:ext cx="11155680" cy="329184"/>
          </a:xfrm>
          <a:prstGeom prst="roundRect">
            <a:avLst>
              <a:gd name="adj" fmla="val 22222"/>
            </a:avLst>
          </a:prstGeom>
          <a:solidFill>
            <a:srgbClr val="FCF8ED"/>
          </a:solidFill>
          <a:ln w="10160">
            <a:solidFill>
              <a:srgbClr val="E9DCAF"/>
            </a:solidFill>
            <a:prstDash val="solid"/>
          </a:ln>
        </p:spPr>
        <p:txBody>
          <a:bodyPr/>
          <a:lstStyle/>
          <a:p>
            <a:endParaRPr lang="en-US"/>
          </a:p>
        </p:txBody>
      </p:sp>
      <p:sp>
        <p:nvSpPr>
          <p:cNvPr id="22" name="Text 20"/>
          <p:cNvSpPr/>
          <p:nvPr/>
        </p:nvSpPr>
        <p:spPr>
          <a:xfrm>
            <a:off x="640080" y="6053328"/>
            <a:ext cx="10881360" cy="164592"/>
          </a:xfrm>
          <a:prstGeom prst="rect">
            <a:avLst/>
          </a:prstGeom>
          <a:noFill/>
          <a:ln/>
        </p:spPr>
        <p:txBody>
          <a:bodyPr wrap="square" lIns="0" tIns="0" rIns="0" bIns="0" rtlCol="0" anchor="ctr">
            <a:normAutofit/>
          </a:bodyPr>
          <a:lstStyle/>
          <a:p>
            <a:pPr marL="0" indent="0" algn="ctr">
              <a:buNone/>
            </a:pPr>
            <a:r>
              <a:rPr lang="en-US" sz="950">
                <a:solidFill>
                  <a:srgbClr val="2C3134"/>
                </a:solidFill>
                <a:latin typeface="Aptos" pitchFamily="34" charset="0"/>
                <a:ea typeface="Aptos" pitchFamily="34" charset="-122"/>
                <a:cs typeface="Aptos" pitchFamily="34" charset="-120"/>
              </a:rPr>
              <a:t>Recommendation chain: problem → evidence → gap in current provision → recommendation → expected outcome → implementation barrier → solution.</a:t>
            </a:r>
            <a:endParaRPr lang="en-US" sz="950"/>
          </a:p>
        </p:txBody>
      </p:sp>
      <p:sp>
        <p:nvSpPr>
          <p:cNvPr id="23" name="Text 21"/>
          <p:cNvSpPr/>
          <p:nvPr/>
        </p:nvSpPr>
        <p:spPr>
          <a:xfrm>
            <a:off x="502920" y="6245352"/>
            <a:ext cx="11064240" cy="146304"/>
          </a:xfrm>
          <a:prstGeom prst="rect">
            <a:avLst/>
          </a:prstGeom>
          <a:noFill/>
          <a:ln/>
        </p:spPr>
        <p:txBody>
          <a:bodyPr wrap="square" lIns="0" tIns="0" rIns="0" bIns="0" rtlCol="0" anchor="ctr">
            <a:normAutofit/>
          </a:bodyPr>
          <a:lstStyle/>
          <a:p>
            <a:pPr marL="0" indent="0" algn="r">
              <a:buNone/>
            </a:pPr>
            <a:r>
              <a:rPr lang="en-US" sz="750">
                <a:solidFill>
                  <a:srgbClr val="657178"/>
                </a:solidFill>
                <a:latin typeface="Aptos" pitchFamily="34" charset="0"/>
                <a:ea typeface="Aptos" pitchFamily="34" charset="-122"/>
                <a:cs typeface="Aptos" pitchFamily="34" charset="-120"/>
              </a:rPr>
              <a:t>Sources supplied: LGA (2023); WHO (2015).</a:t>
            </a:r>
            <a:endParaRPr lang="en-US" sz="75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57178"/>
                </a:solidFill>
                <a:latin typeface="Aptos"/>
                <a:ea typeface="Aptos"/>
                <a:cs typeface="Aptos"/>
              </a:defRPr>
            </a:lvl1pPr>
          </a:lstStyle>
          <a:p>
            <a:pPr algn="l"/>
            <a:fld id="{F7021451-1387-4CA6-816F-3879F97B5CBC}" type="slidenum">
              <a:rPr lang="en-US" b="0"/>
              <a:t>14</a:t>
            </a:fld>
            <a:endParaRPr lang="en-US"/>
          </a:p>
        </p:txBody>
      </p:sp>
      <p:pic>
        <p:nvPicPr>
          <p:cNvPr id="32" name="Video 31">
            <a:hlinkClick r:id="" action="ppaction://media"/>
            <a:extLst>
              <a:ext uri="{FF2B5EF4-FFF2-40B4-BE49-F238E27FC236}">
                <a16:creationId xmlns:a16="http://schemas.microsoft.com/office/drawing/2014/main" id="{8A2EFD52-91FF-DF4E-0E98-7F59CC7E191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2557"/>
    </mc:Choice>
    <mc:Fallback xmlns="">
      <p:transition spd="slow" advTm="22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2"/>
                </p:tgtEl>
              </p:cMediaNode>
            </p:video>
            <p:seq concurrent="1" nextAc="seek">
              <p:cTn id="8" restart="whenNotActive" fill="hold" evtFilter="cancelBubble" nodeType="interactiveSeq">
                <p:stCondLst>
                  <p:cond evt="onClick" delay="0">
                    <p:tgtEl>
                      <p:spTgt spid="3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2"/>
                                        </p:tgtEl>
                                      </p:cBhvr>
                                    </p:cmd>
                                  </p:childTnLst>
                                </p:cTn>
                              </p:par>
                            </p:childTnLst>
                          </p:cTn>
                        </p:par>
                      </p:childTnLst>
                    </p:cTn>
                  </p:par>
                </p:childTnLst>
              </p:cTn>
              <p:nextCondLst>
                <p:cond evt="onClick" delay="0">
                  <p:tgtEl>
                    <p:spTgt spid="3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502920" y="100584"/>
            <a:ext cx="9966960" cy="365760"/>
          </a:xfrm>
          <a:prstGeom prst="rect">
            <a:avLst/>
          </a:prstGeom>
          <a:noFill/>
          <a:ln/>
        </p:spPr>
        <p:txBody>
          <a:bodyPr wrap="square" lIns="0" tIns="0" rIns="0" bIns="0" rtlCol="0" anchor="ctr">
            <a:normAutofit lnSpcReduction="10000"/>
          </a:bodyPr>
          <a:lstStyle/>
          <a:p>
            <a:pPr marL="0" indent="0" algn="l">
              <a:buNone/>
            </a:pPr>
            <a:r>
              <a:rPr lang="en-US" sz="2500" b="1">
                <a:solidFill>
                  <a:srgbClr val="FFFFFF"/>
                </a:solidFill>
                <a:latin typeface="Aptos" pitchFamily="34" charset="0"/>
                <a:ea typeface="Aptos" pitchFamily="34" charset="-122"/>
                <a:cs typeface="Aptos" pitchFamily="34" charset="-120"/>
              </a:rPr>
              <a:t>14. Conclusion</a:t>
            </a:r>
            <a:endParaRPr lang="en-US" sz="2500"/>
          </a:p>
        </p:txBody>
      </p:sp>
      <p:sp>
        <p:nvSpPr>
          <p:cNvPr id="3" name="Text 1"/>
          <p:cNvSpPr/>
          <p:nvPr/>
        </p:nvSpPr>
        <p:spPr>
          <a:xfrm>
            <a:off x="11201400" y="118872"/>
            <a:ext cx="502920" cy="256032"/>
          </a:xfrm>
          <a:prstGeom prst="rect">
            <a:avLst/>
          </a:prstGeom>
          <a:noFill/>
          <a:ln/>
        </p:spPr>
        <p:txBody>
          <a:bodyPr wrap="square" lIns="0" tIns="0" rIns="0" bIns="0" rtlCol="0" anchor="ctr">
            <a:normAutofit/>
          </a:bodyPr>
          <a:lstStyle/>
          <a:p>
            <a:pPr marL="0" indent="0" algn="r">
              <a:buNone/>
            </a:pPr>
            <a:r>
              <a:rPr lang="en-US" sz="1500" b="1">
                <a:solidFill>
                  <a:srgbClr val="FFFFFF"/>
                </a:solidFill>
                <a:latin typeface="Aptos" pitchFamily="34" charset="0"/>
                <a:ea typeface="Aptos" pitchFamily="34" charset="-122"/>
                <a:cs typeface="Aptos" pitchFamily="34" charset="-120"/>
              </a:rPr>
              <a:t>15</a:t>
            </a:r>
            <a:endParaRPr lang="en-US" sz="1500"/>
          </a:p>
        </p:txBody>
      </p:sp>
      <p:sp>
        <p:nvSpPr>
          <p:cNvPr id="4" name="Text 2"/>
          <p:cNvSpPr/>
          <p:nvPr/>
        </p:nvSpPr>
        <p:spPr>
          <a:xfrm>
            <a:off x="530352" y="768096"/>
            <a:ext cx="10789920" cy="310896"/>
          </a:xfrm>
          <a:prstGeom prst="rect">
            <a:avLst/>
          </a:prstGeom>
          <a:noFill/>
          <a:ln/>
        </p:spPr>
        <p:txBody>
          <a:bodyPr wrap="square" lIns="0" tIns="0" rIns="0" bIns="0" rtlCol="0" anchor="ctr">
            <a:normAutofit/>
          </a:bodyPr>
          <a:lstStyle/>
          <a:p>
            <a:pPr marL="0" indent="0" algn="l">
              <a:buNone/>
            </a:pPr>
            <a:r>
              <a:rPr lang="en-US" sz="1100">
                <a:solidFill>
                  <a:srgbClr val="657178"/>
                </a:solidFill>
                <a:latin typeface="Aptos" pitchFamily="34" charset="0"/>
                <a:ea typeface="Aptos" pitchFamily="34" charset="-122"/>
                <a:cs typeface="Aptos" pitchFamily="34" charset="-120"/>
              </a:rPr>
              <a:t>Synthesis: empowerment depends on aligning rights, services, technology and social conditions.</a:t>
            </a:r>
            <a:endParaRPr lang="en-US" sz="1100"/>
          </a:p>
        </p:txBody>
      </p:sp>
      <p:sp>
        <p:nvSpPr>
          <p:cNvPr id="5" name="Shape 3"/>
          <p:cNvSpPr/>
          <p:nvPr/>
        </p:nvSpPr>
        <p:spPr>
          <a:xfrm>
            <a:off x="4800600" y="1828800"/>
            <a:ext cx="2606040" cy="2606040"/>
          </a:xfrm>
          <a:prstGeom prst="ellipse">
            <a:avLst/>
          </a:prstGeom>
          <a:solidFill>
            <a:srgbClr val="1C3245"/>
          </a:solidFill>
          <a:ln w="12700">
            <a:solidFill>
              <a:srgbClr val="1C3245"/>
            </a:solidFill>
            <a:prstDash val="solid"/>
          </a:ln>
        </p:spPr>
        <p:txBody>
          <a:bodyPr/>
          <a:lstStyle/>
          <a:p>
            <a:endParaRPr lang="en-US"/>
          </a:p>
        </p:txBody>
      </p:sp>
      <p:sp>
        <p:nvSpPr>
          <p:cNvPr id="6" name="Text 4"/>
          <p:cNvSpPr/>
          <p:nvPr/>
        </p:nvSpPr>
        <p:spPr>
          <a:xfrm>
            <a:off x="5102352" y="2670048"/>
            <a:ext cx="2011680" cy="658368"/>
          </a:xfrm>
          <a:prstGeom prst="rect">
            <a:avLst/>
          </a:prstGeom>
          <a:noFill/>
          <a:ln/>
        </p:spPr>
        <p:txBody>
          <a:bodyPr wrap="square" lIns="0" tIns="0" rIns="0" bIns="0" rtlCol="0" anchor="ctr">
            <a:normAutofit/>
          </a:bodyPr>
          <a:lstStyle/>
          <a:p>
            <a:pPr marL="0" indent="0" algn="ctr">
              <a:buNone/>
            </a:pPr>
            <a:r>
              <a:rPr lang="en-US" sz="2000" b="1">
                <a:solidFill>
                  <a:srgbClr val="FFFFFF"/>
                </a:solidFill>
                <a:latin typeface="Aptos" pitchFamily="34" charset="0"/>
                <a:ea typeface="Aptos" pitchFamily="34" charset="-122"/>
                <a:cs typeface="Aptos" pitchFamily="34" charset="-120"/>
              </a:rPr>
              <a:t>EMPOWERED</a:t>
            </a:r>
            <a:endParaRPr lang="en-US" sz="2000"/>
          </a:p>
          <a:p>
            <a:pPr marL="0" indent="0" algn="ctr">
              <a:buNone/>
            </a:pPr>
            <a:r>
              <a:rPr lang="en-US" sz="2000" b="1">
                <a:solidFill>
                  <a:srgbClr val="FFFFFF"/>
                </a:solidFill>
                <a:latin typeface="Aptos" pitchFamily="34" charset="0"/>
                <a:ea typeface="Aptos" pitchFamily="34" charset="-122"/>
                <a:cs typeface="Aptos" pitchFamily="34" charset="-120"/>
              </a:rPr>
              <a:t>OLDER PERSON</a:t>
            </a:r>
            <a:endParaRPr lang="en-US" sz="2000"/>
          </a:p>
        </p:txBody>
      </p:sp>
      <p:sp>
        <p:nvSpPr>
          <p:cNvPr id="7" name="Shape 5"/>
          <p:cNvSpPr/>
          <p:nvPr/>
        </p:nvSpPr>
        <p:spPr>
          <a:xfrm>
            <a:off x="914400" y="1234440"/>
            <a:ext cx="2286000" cy="914400"/>
          </a:xfrm>
          <a:prstGeom prst="roundRect">
            <a:avLst>
              <a:gd name="adj" fmla="val 6000"/>
            </a:avLst>
          </a:prstGeom>
          <a:solidFill>
            <a:srgbClr val="FFFFFF"/>
          </a:solidFill>
          <a:ln w="25400">
            <a:solidFill>
              <a:srgbClr val="327576"/>
            </a:solidFill>
            <a:prstDash val="solid"/>
          </a:ln>
        </p:spPr>
        <p:txBody>
          <a:bodyPr/>
          <a:lstStyle/>
          <a:p>
            <a:endParaRPr lang="en-US"/>
          </a:p>
        </p:txBody>
      </p:sp>
      <p:sp>
        <p:nvSpPr>
          <p:cNvPr id="8" name="Text 6"/>
          <p:cNvSpPr/>
          <p:nvPr/>
        </p:nvSpPr>
        <p:spPr>
          <a:xfrm>
            <a:off x="1005840" y="1527048"/>
            <a:ext cx="2103120" cy="274320"/>
          </a:xfrm>
          <a:prstGeom prst="rect">
            <a:avLst/>
          </a:prstGeom>
          <a:noFill/>
          <a:ln/>
        </p:spPr>
        <p:txBody>
          <a:bodyPr wrap="square" lIns="0" tIns="0" rIns="0" bIns="0" rtlCol="0" anchor="ctr">
            <a:normAutofit/>
          </a:bodyPr>
          <a:lstStyle/>
          <a:p>
            <a:pPr marL="0" indent="0" algn="ctr">
              <a:buNone/>
            </a:pPr>
            <a:r>
              <a:rPr lang="en-US" sz="1300" b="1">
                <a:solidFill>
                  <a:srgbClr val="1C3245"/>
                </a:solidFill>
                <a:latin typeface="Aptos" pitchFamily="34" charset="0"/>
                <a:ea typeface="Aptos" pitchFamily="34" charset="-122"/>
                <a:cs typeface="Aptos" pitchFamily="34" charset="-120"/>
              </a:rPr>
              <a:t>NEEDS</a:t>
            </a:r>
            <a:endParaRPr lang="en-US" sz="1300"/>
          </a:p>
        </p:txBody>
      </p:sp>
      <p:sp>
        <p:nvSpPr>
          <p:cNvPr id="9" name="Shape 7"/>
          <p:cNvSpPr/>
          <p:nvPr/>
        </p:nvSpPr>
        <p:spPr>
          <a:xfrm>
            <a:off x="8915400" y="1234440"/>
            <a:ext cx="2286000" cy="914400"/>
          </a:xfrm>
          <a:prstGeom prst="roundRect">
            <a:avLst>
              <a:gd name="adj" fmla="val 6000"/>
            </a:avLst>
          </a:prstGeom>
          <a:solidFill>
            <a:srgbClr val="FFFFFF"/>
          </a:solidFill>
          <a:ln w="25400">
            <a:solidFill>
              <a:srgbClr val="768F4B"/>
            </a:solidFill>
            <a:prstDash val="solid"/>
          </a:ln>
        </p:spPr>
        <p:txBody>
          <a:bodyPr/>
          <a:lstStyle/>
          <a:p>
            <a:endParaRPr lang="en-US"/>
          </a:p>
        </p:txBody>
      </p:sp>
      <p:sp>
        <p:nvSpPr>
          <p:cNvPr id="10" name="Text 8"/>
          <p:cNvSpPr/>
          <p:nvPr/>
        </p:nvSpPr>
        <p:spPr>
          <a:xfrm>
            <a:off x="9006840" y="1527048"/>
            <a:ext cx="2103120" cy="274320"/>
          </a:xfrm>
          <a:prstGeom prst="rect">
            <a:avLst/>
          </a:prstGeom>
          <a:noFill/>
          <a:ln/>
        </p:spPr>
        <p:txBody>
          <a:bodyPr wrap="square" lIns="0" tIns="0" rIns="0" bIns="0" rtlCol="0" anchor="ctr">
            <a:normAutofit/>
          </a:bodyPr>
          <a:lstStyle/>
          <a:p>
            <a:pPr marL="0" indent="0" algn="ctr">
              <a:buNone/>
            </a:pPr>
            <a:r>
              <a:rPr lang="en-US" sz="1300" b="1">
                <a:solidFill>
                  <a:srgbClr val="1C3245"/>
                </a:solidFill>
                <a:latin typeface="Aptos" pitchFamily="34" charset="0"/>
                <a:ea typeface="Aptos" pitchFamily="34" charset="-122"/>
                <a:cs typeface="Aptos" pitchFamily="34" charset="-120"/>
              </a:rPr>
              <a:t>RIGHTS &amp; POLICY</a:t>
            </a:r>
            <a:endParaRPr lang="en-US" sz="1300"/>
          </a:p>
        </p:txBody>
      </p:sp>
      <p:sp>
        <p:nvSpPr>
          <p:cNvPr id="11" name="Shape 9"/>
          <p:cNvSpPr/>
          <p:nvPr/>
        </p:nvSpPr>
        <p:spPr>
          <a:xfrm>
            <a:off x="868680" y="4389120"/>
            <a:ext cx="2468880" cy="914400"/>
          </a:xfrm>
          <a:prstGeom prst="roundRect">
            <a:avLst>
              <a:gd name="adj" fmla="val 6000"/>
            </a:avLst>
          </a:prstGeom>
          <a:solidFill>
            <a:srgbClr val="FFFFFF"/>
          </a:solidFill>
          <a:ln w="25400">
            <a:solidFill>
              <a:srgbClr val="C59B44"/>
            </a:solidFill>
            <a:prstDash val="solid"/>
          </a:ln>
        </p:spPr>
        <p:txBody>
          <a:bodyPr/>
          <a:lstStyle/>
          <a:p>
            <a:endParaRPr lang="en-US"/>
          </a:p>
        </p:txBody>
      </p:sp>
      <p:sp>
        <p:nvSpPr>
          <p:cNvPr id="12" name="Text 10"/>
          <p:cNvSpPr/>
          <p:nvPr/>
        </p:nvSpPr>
        <p:spPr>
          <a:xfrm>
            <a:off x="960120" y="4681728"/>
            <a:ext cx="2286000" cy="274320"/>
          </a:xfrm>
          <a:prstGeom prst="rect">
            <a:avLst/>
          </a:prstGeom>
          <a:noFill/>
          <a:ln/>
        </p:spPr>
        <p:txBody>
          <a:bodyPr wrap="square" lIns="0" tIns="0" rIns="0" bIns="0" rtlCol="0" anchor="ctr">
            <a:normAutofit/>
          </a:bodyPr>
          <a:lstStyle/>
          <a:p>
            <a:pPr marL="0" indent="0" algn="ctr">
              <a:buNone/>
            </a:pPr>
            <a:r>
              <a:rPr lang="en-US" sz="1300" b="1">
                <a:solidFill>
                  <a:srgbClr val="1C3245"/>
                </a:solidFill>
                <a:latin typeface="Aptos" pitchFamily="34" charset="0"/>
                <a:ea typeface="Aptos" pitchFamily="34" charset="-122"/>
                <a:cs typeface="Aptos" pitchFamily="34" charset="-120"/>
              </a:rPr>
              <a:t>PERSON-CENTRED CARE</a:t>
            </a:r>
            <a:endParaRPr lang="en-US" sz="1300"/>
          </a:p>
        </p:txBody>
      </p:sp>
      <p:sp>
        <p:nvSpPr>
          <p:cNvPr id="13" name="Shape 11"/>
          <p:cNvSpPr/>
          <p:nvPr/>
        </p:nvSpPr>
        <p:spPr>
          <a:xfrm>
            <a:off x="8851392" y="4389120"/>
            <a:ext cx="2468880" cy="914400"/>
          </a:xfrm>
          <a:prstGeom prst="roundRect">
            <a:avLst>
              <a:gd name="adj" fmla="val 6000"/>
            </a:avLst>
          </a:prstGeom>
          <a:solidFill>
            <a:srgbClr val="FFFFFF"/>
          </a:solidFill>
          <a:ln w="25400">
            <a:solidFill>
              <a:srgbClr val="8F5A5A"/>
            </a:solidFill>
            <a:prstDash val="solid"/>
          </a:ln>
        </p:spPr>
        <p:txBody>
          <a:bodyPr/>
          <a:lstStyle/>
          <a:p>
            <a:endParaRPr lang="en-US"/>
          </a:p>
        </p:txBody>
      </p:sp>
      <p:sp>
        <p:nvSpPr>
          <p:cNvPr id="14" name="Text 12"/>
          <p:cNvSpPr/>
          <p:nvPr/>
        </p:nvSpPr>
        <p:spPr>
          <a:xfrm>
            <a:off x="8942832" y="4681728"/>
            <a:ext cx="2286000" cy="274320"/>
          </a:xfrm>
          <a:prstGeom prst="rect">
            <a:avLst/>
          </a:prstGeom>
          <a:noFill/>
          <a:ln/>
        </p:spPr>
        <p:txBody>
          <a:bodyPr wrap="square" lIns="0" tIns="0" rIns="0" bIns="0" rtlCol="0" anchor="ctr">
            <a:normAutofit/>
          </a:bodyPr>
          <a:lstStyle/>
          <a:p>
            <a:pPr marL="0" indent="0" algn="ctr">
              <a:buNone/>
            </a:pPr>
            <a:r>
              <a:rPr lang="en-US" sz="1300" b="1">
                <a:solidFill>
                  <a:srgbClr val="1C3245"/>
                </a:solidFill>
                <a:latin typeface="Aptos" pitchFamily="34" charset="0"/>
                <a:ea typeface="Aptos" pitchFamily="34" charset="-122"/>
                <a:cs typeface="Aptos" pitchFamily="34" charset="-120"/>
              </a:rPr>
              <a:t>ETHICAL TECHNOLOGY</a:t>
            </a:r>
            <a:endParaRPr lang="en-US" sz="1300"/>
          </a:p>
        </p:txBody>
      </p:sp>
      <p:sp>
        <p:nvSpPr>
          <p:cNvPr id="19" name="Shape 17"/>
          <p:cNvSpPr/>
          <p:nvPr/>
        </p:nvSpPr>
        <p:spPr>
          <a:xfrm>
            <a:off x="2880360" y="5496377"/>
            <a:ext cx="6537960" cy="713232"/>
          </a:xfrm>
          <a:prstGeom prst="roundRect">
            <a:avLst>
              <a:gd name="adj" fmla="val 10256"/>
            </a:avLst>
          </a:prstGeom>
          <a:solidFill>
            <a:srgbClr val="EEF3F1"/>
          </a:solidFill>
          <a:ln w="12700">
            <a:solidFill>
              <a:srgbClr val="D9E2DE"/>
            </a:solidFill>
            <a:prstDash val="solid"/>
          </a:ln>
        </p:spPr>
        <p:txBody>
          <a:bodyPr/>
          <a:lstStyle/>
          <a:p>
            <a:endParaRPr lang="en-US"/>
          </a:p>
        </p:txBody>
      </p:sp>
      <p:sp>
        <p:nvSpPr>
          <p:cNvPr id="20" name="Shape 18"/>
          <p:cNvSpPr/>
          <p:nvPr/>
        </p:nvSpPr>
        <p:spPr>
          <a:xfrm>
            <a:off x="2880360" y="5471438"/>
            <a:ext cx="73152" cy="713232"/>
          </a:xfrm>
          <a:prstGeom prst="rect">
            <a:avLst/>
          </a:prstGeom>
          <a:solidFill>
            <a:srgbClr val="327576"/>
          </a:solidFill>
          <a:ln w="12700">
            <a:solidFill>
              <a:srgbClr val="327576"/>
            </a:solidFill>
            <a:prstDash val="solid"/>
          </a:ln>
        </p:spPr>
        <p:txBody>
          <a:bodyPr/>
          <a:lstStyle/>
          <a:p>
            <a:endParaRPr lang="en-US"/>
          </a:p>
        </p:txBody>
      </p:sp>
      <p:sp>
        <p:nvSpPr>
          <p:cNvPr id="21" name="Text 19"/>
          <p:cNvSpPr/>
          <p:nvPr/>
        </p:nvSpPr>
        <p:spPr>
          <a:xfrm>
            <a:off x="3044952" y="5599454"/>
            <a:ext cx="6281928" cy="301752"/>
          </a:xfrm>
          <a:prstGeom prst="rect">
            <a:avLst/>
          </a:prstGeom>
          <a:noFill/>
          <a:ln/>
        </p:spPr>
        <p:txBody>
          <a:bodyPr wrap="square" lIns="0" tIns="0" rIns="0" bIns="0" rtlCol="0" anchor="ctr">
            <a:normAutofit/>
          </a:bodyPr>
          <a:lstStyle/>
          <a:p>
            <a:pPr marL="0" indent="0" algn="l">
              <a:buNone/>
            </a:pPr>
            <a:r>
              <a:rPr lang="en-US" sz="1300" b="1">
                <a:solidFill>
                  <a:srgbClr val="1C3245"/>
                </a:solidFill>
                <a:latin typeface="Aptos" pitchFamily="34" charset="0"/>
                <a:ea typeface="Aptos" pitchFamily="34" charset="-122"/>
                <a:cs typeface="Aptos" pitchFamily="34" charset="-120"/>
              </a:rPr>
              <a:t>Final thought</a:t>
            </a:r>
            <a:endParaRPr lang="en-US" sz="1300"/>
          </a:p>
        </p:txBody>
      </p:sp>
      <p:sp>
        <p:nvSpPr>
          <p:cNvPr id="22" name="Text 20"/>
          <p:cNvSpPr/>
          <p:nvPr/>
        </p:nvSpPr>
        <p:spPr>
          <a:xfrm>
            <a:off x="3044952" y="5974358"/>
            <a:ext cx="6245352" cy="118872"/>
          </a:xfrm>
          <a:prstGeom prst="rect">
            <a:avLst/>
          </a:prstGeom>
          <a:noFill/>
          <a:ln/>
        </p:spPr>
        <p:txBody>
          <a:bodyPr wrap="square" lIns="0" tIns="0" rIns="0" bIns="0" rtlCol="0" anchor="t">
            <a:normAutofit fontScale="62500" lnSpcReduction="20000"/>
          </a:bodyPr>
          <a:lstStyle/>
          <a:p>
            <a:pPr marL="0" indent="0" algn="l">
              <a:buNone/>
            </a:pPr>
            <a:r>
              <a:rPr lang="en-US" sz="1150">
                <a:solidFill>
                  <a:srgbClr val="2C3134"/>
                </a:solidFill>
                <a:latin typeface="Aptos" pitchFamily="34" charset="0"/>
                <a:ea typeface="Aptos" pitchFamily="34" charset="-122"/>
                <a:cs typeface="Aptos" pitchFamily="34" charset="-120"/>
              </a:rPr>
              <a:t>Policy provides the vision; resources, workforce capacity, ethical technology and co-production determine whether empowerment is experienced in practice.</a:t>
            </a:r>
            <a:endParaRPr lang="en-US" sz="1150"/>
          </a:p>
        </p:txBody>
      </p:sp>
      <p:sp>
        <p:nvSpPr>
          <p:cNvPr id="23" name="Text 21"/>
          <p:cNvSpPr/>
          <p:nvPr/>
        </p:nvSpPr>
        <p:spPr>
          <a:xfrm>
            <a:off x="502920" y="6245352"/>
            <a:ext cx="11064240" cy="146304"/>
          </a:xfrm>
          <a:prstGeom prst="rect">
            <a:avLst/>
          </a:prstGeom>
          <a:noFill/>
          <a:ln/>
        </p:spPr>
        <p:txBody>
          <a:bodyPr wrap="square" lIns="0" tIns="0" rIns="0" bIns="0" rtlCol="0" anchor="ctr">
            <a:normAutofit/>
          </a:bodyPr>
          <a:lstStyle/>
          <a:p>
            <a:pPr marL="0" indent="0" algn="r">
              <a:buNone/>
            </a:pPr>
            <a:r>
              <a:rPr lang="en-US" sz="750">
                <a:solidFill>
                  <a:srgbClr val="657178"/>
                </a:solidFill>
                <a:latin typeface="Aptos" pitchFamily="34" charset="0"/>
                <a:ea typeface="Aptos" pitchFamily="34" charset="-122"/>
                <a:cs typeface="Aptos" pitchFamily="34" charset="-120"/>
              </a:rPr>
              <a:t>Sources supplied: Care Act (2014); WHO (2015).</a:t>
            </a:r>
            <a:endParaRPr lang="en-US" sz="750"/>
          </a:p>
        </p:txBody>
      </p:sp>
      <p:sp>
        <p:nvSpPr>
          <p:cNvPr id="25"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57178"/>
                </a:solidFill>
                <a:latin typeface="Aptos"/>
                <a:ea typeface="Aptos"/>
                <a:cs typeface="Aptos"/>
              </a:defRPr>
            </a:lvl1pPr>
          </a:lstStyle>
          <a:p>
            <a:pPr algn="l"/>
            <a:fld id="{F7021451-1387-4CA6-816F-3879F97B5CBC}" type="slidenum">
              <a:rPr lang="en-US" b="0"/>
              <a:t>15</a:t>
            </a:fld>
            <a:endParaRPr lang="en-US"/>
          </a:p>
        </p:txBody>
      </p:sp>
      <p:cxnSp>
        <p:nvCxnSpPr>
          <p:cNvPr id="26" name="Straight Arrow Connector 25">
            <a:extLst>
              <a:ext uri="{FF2B5EF4-FFF2-40B4-BE49-F238E27FC236}">
                <a16:creationId xmlns:a16="http://schemas.microsoft.com/office/drawing/2014/main" id="{A0B7D15C-7D83-4165-8F09-9E9600730F58}"/>
              </a:ext>
            </a:extLst>
          </p:cNvPr>
          <p:cNvCxnSpPr>
            <a:stCxn id="11" idx="3"/>
            <a:endCxn id="5" idx="3"/>
          </p:cNvCxnSpPr>
          <p:nvPr/>
        </p:nvCxnSpPr>
        <p:spPr>
          <a:xfrm flipV="1">
            <a:off x="3337560" y="4053194"/>
            <a:ext cx="1844686" cy="7931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2F085D1B-A776-4A1C-965E-1E513FCA9047}"/>
              </a:ext>
            </a:extLst>
          </p:cNvPr>
          <p:cNvCxnSpPr>
            <a:stCxn id="7" idx="3"/>
            <a:endCxn id="5" idx="1"/>
          </p:cNvCxnSpPr>
          <p:nvPr/>
        </p:nvCxnSpPr>
        <p:spPr>
          <a:xfrm>
            <a:off x="3200400" y="1691640"/>
            <a:ext cx="1981846" cy="5188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93CFCDF8-F862-4D4E-AF12-716EB7045143}"/>
              </a:ext>
            </a:extLst>
          </p:cNvPr>
          <p:cNvCxnSpPr>
            <a:stCxn id="5" idx="7"/>
            <a:endCxn id="9" idx="1"/>
          </p:cNvCxnSpPr>
          <p:nvPr/>
        </p:nvCxnSpPr>
        <p:spPr>
          <a:xfrm flipV="1">
            <a:off x="7024994" y="1691640"/>
            <a:ext cx="1890406" cy="5188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8D999C60-70D5-4766-B3F9-F830BBFD00CA}"/>
              </a:ext>
            </a:extLst>
          </p:cNvPr>
          <p:cNvCxnSpPr>
            <a:stCxn id="5" idx="5"/>
            <a:endCxn id="13" idx="1"/>
          </p:cNvCxnSpPr>
          <p:nvPr/>
        </p:nvCxnSpPr>
        <p:spPr>
          <a:xfrm>
            <a:off x="7024994" y="4053194"/>
            <a:ext cx="1826398" cy="7931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4" name="Video 23">
            <a:hlinkClick r:id="" action="ppaction://media"/>
            <a:extLst>
              <a:ext uri="{FF2B5EF4-FFF2-40B4-BE49-F238E27FC236}">
                <a16:creationId xmlns:a16="http://schemas.microsoft.com/office/drawing/2014/main" id="{E371BE13-51A1-E1A5-CB8A-FE23230EEEC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6919"/>
    </mc:Choice>
    <mc:Fallback xmlns="">
      <p:transition spd="slow" advTm="66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502920" y="100584"/>
            <a:ext cx="9966960" cy="365760"/>
          </a:xfrm>
          <a:prstGeom prst="rect">
            <a:avLst/>
          </a:prstGeom>
          <a:noFill/>
          <a:ln/>
        </p:spPr>
        <p:txBody>
          <a:bodyPr wrap="square" lIns="0" tIns="0" rIns="0" bIns="0" rtlCol="0" anchor="ctr">
            <a:normAutofit lnSpcReduction="10000"/>
          </a:bodyPr>
          <a:lstStyle/>
          <a:p>
            <a:pPr marL="0" indent="0" algn="l">
              <a:buNone/>
            </a:pPr>
            <a:r>
              <a:rPr lang="en-US" sz="2500" b="1">
                <a:solidFill>
                  <a:srgbClr val="FFFFFF"/>
                </a:solidFill>
                <a:latin typeface="Aptos" pitchFamily="34" charset="0"/>
                <a:ea typeface="Aptos" pitchFamily="34" charset="-122"/>
                <a:cs typeface="Aptos" pitchFamily="34" charset="-120"/>
              </a:rPr>
              <a:t>15. References</a:t>
            </a:r>
            <a:endParaRPr lang="en-US" sz="2500"/>
          </a:p>
        </p:txBody>
      </p:sp>
      <p:sp>
        <p:nvSpPr>
          <p:cNvPr id="3" name="Text 1"/>
          <p:cNvSpPr/>
          <p:nvPr/>
        </p:nvSpPr>
        <p:spPr>
          <a:xfrm>
            <a:off x="11201400" y="118872"/>
            <a:ext cx="502920" cy="256032"/>
          </a:xfrm>
          <a:prstGeom prst="rect">
            <a:avLst/>
          </a:prstGeom>
          <a:noFill/>
          <a:ln/>
        </p:spPr>
        <p:txBody>
          <a:bodyPr wrap="square" lIns="0" tIns="0" rIns="0" bIns="0" rtlCol="0" anchor="ctr">
            <a:normAutofit/>
          </a:bodyPr>
          <a:lstStyle/>
          <a:p>
            <a:pPr marL="0" indent="0" algn="r">
              <a:buNone/>
            </a:pPr>
            <a:r>
              <a:rPr lang="en-US" sz="1500" b="1">
                <a:solidFill>
                  <a:srgbClr val="FFFFFF"/>
                </a:solidFill>
                <a:latin typeface="Aptos" pitchFamily="34" charset="0"/>
                <a:ea typeface="Aptos" pitchFamily="34" charset="-122"/>
                <a:cs typeface="Aptos" pitchFamily="34" charset="-120"/>
              </a:rPr>
              <a:t>16</a:t>
            </a:r>
            <a:endParaRPr lang="en-US" sz="1500"/>
          </a:p>
        </p:txBody>
      </p:sp>
      <p:sp>
        <p:nvSpPr>
          <p:cNvPr id="5" name="Text 3"/>
          <p:cNvSpPr/>
          <p:nvPr/>
        </p:nvSpPr>
        <p:spPr>
          <a:xfrm>
            <a:off x="548640" y="1188720"/>
            <a:ext cx="3538728" cy="548640"/>
          </a:xfrm>
          <a:prstGeom prst="rect">
            <a:avLst/>
          </a:prstGeom>
          <a:noFill/>
          <a:ln/>
        </p:spPr>
        <p:txBody>
          <a:bodyPr wrap="square" lIns="0" tIns="0" rIns="0" bIns="0" rtlCol="0" anchor="t">
            <a:normAutofit/>
          </a:bodyPr>
          <a:lstStyle/>
          <a:p>
            <a:pPr marL="0" indent="0" algn="l">
              <a:buNone/>
            </a:pPr>
            <a:r>
              <a:rPr lang="en-US" sz="860">
                <a:solidFill>
                  <a:srgbClr val="2C3134"/>
                </a:solidFill>
                <a:latin typeface="Aptos" pitchFamily="34" charset="0"/>
                <a:ea typeface="Aptos" pitchFamily="34" charset="-122"/>
                <a:cs typeface="Aptos" pitchFamily="34" charset="-120"/>
              </a:rPr>
              <a:t>1. Age UK (2022) Later Life in the United Kingdom: Demographic and Digital Inclusion Report. London: Age UK.</a:t>
            </a:r>
            <a:endParaRPr lang="en-US" sz="860"/>
          </a:p>
        </p:txBody>
      </p:sp>
      <p:sp>
        <p:nvSpPr>
          <p:cNvPr id="6" name="Text 4"/>
          <p:cNvSpPr/>
          <p:nvPr/>
        </p:nvSpPr>
        <p:spPr>
          <a:xfrm>
            <a:off x="4242816" y="1188720"/>
            <a:ext cx="3538728" cy="548640"/>
          </a:xfrm>
          <a:prstGeom prst="rect">
            <a:avLst/>
          </a:prstGeom>
          <a:noFill/>
          <a:ln/>
        </p:spPr>
        <p:txBody>
          <a:bodyPr wrap="square" lIns="0" tIns="0" rIns="0" bIns="0" rtlCol="0" anchor="t">
            <a:normAutofit/>
          </a:bodyPr>
          <a:lstStyle/>
          <a:p>
            <a:pPr marL="0" indent="0" algn="l">
              <a:buNone/>
            </a:pPr>
            <a:r>
              <a:rPr lang="en-US" sz="860">
                <a:solidFill>
                  <a:srgbClr val="2C3134"/>
                </a:solidFill>
                <a:latin typeface="Aptos" pitchFamily="34" charset="0"/>
                <a:ea typeface="Aptos" pitchFamily="34" charset="-122"/>
                <a:cs typeface="Aptos" pitchFamily="34" charset="-120"/>
              </a:rPr>
              <a:t>2. Alasad, J., Abu-Rish, E. and Ahmad, M. (2021) “Balancing safety and autonomy: Positive risk-taking in residential care for older adults”, Journal of Advanced Nursing, 77(4), pp. 1820–1831.</a:t>
            </a:r>
            <a:endParaRPr lang="en-US" sz="860"/>
          </a:p>
        </p:txBody>
      </p:sp>
      <p:sp>
        <p:nvSpPr>
          <p:cNvPr id="7" name="Text 5"/>
          <p:cNvSpPr/>
          <p:nvPr/>
        </p:nvSpPr>
        <p:spPr>
          <a:xfrm>
            <a:off x="7936992" y="1188720"/>
            <a:ext cx="3538728" cy="548640"/>
          </a:xfrm>
          <a:prstGeom prst="rect">
            <a:avLst/>
          </a:prstGeom>
          <a:noFill/>
          <a:ln/>
        </p:spPr>
        <p:txBody>
          <a:bodyPr wrap="square" lIns="0" tIns="0" rIns="0" bIns="0" rtlCol="0" anchor="t">
            <a:normAutofit/>
          </a:bodyPr>
          <a:lstStyle/>
          <a:p>
            <a:pPr marL="0" indent="0" algn="l">
              <a:buNone/>
            </a:pPr>
            <a:r>
              <a:rPr lang="en-US" sz="860">
                <a:solidFill>
                  <a:srgbClr val="2C3134"/>
                </a:solidFill>
                <a:latin typeface="Aptos" pitchFamily="34" charset="0"/>
                <a:ea typeface="Aptos" pitchFamily="34" charset="-122"/>
                <a:cs typeface="Aptos" pitchFamily="34" charset="-120"/>
              </a:rPr>
              <a:t>3. Barnett, K., Mercer, S.W., Norbury, M., Watt, G., Wyke, S. and Guthrie, B. (2012) “Epidemiology of multimorbidity and implications for health care, research, and medical education”, The Lancet, 380(9836), pp. 37–43.</a:t>
            </a:r>
            <a:endParaRPr lang="en-US" sz="860"/>
          </a:p>
        </p:txBody>
      </p:sp>
      <p:sp>
        <p:nvSpPr>
          <p:cNvPr id="8" name="Text 6"/>
          <p:cNvSpPr/>
          <p:nvPr/>
        </p:nvSpPr>
        <p:spPr>
          <a:xfrm>
            <a:off x="548640" y="1792224"/>
            <a:ext cx="3538728" cy="548640"/>
          </a:xfrm>
          <a:prstGeom prst="rect">
            <a:avLst/>
          </a:prstGeom>
          <a:noFill/>
          <a:ln/>
        </p:spPr>
        <p:txBody>
          <a:bodyPr wrap="square" lIns="0" tIns="0" rIns="0" bIns="0" rtlCol="0" anchor="t">
            <a:normAutofit/>
          </a:bodyPr>
          <a:lstStyle/>
          <a:p>
            <a:pPr marL="0" indent="0" algn="l">
              <a:buNone/>
            </a:pPr>
            <a:r>
              <a:rPr lang="en-US" sz="860">
                <a:solidFill>
                  <a:srgbClr val="2C3134"/>
                </a:solidFill>
                <a:latin typeface="Aptos" pitchFamily="34" charset="0"/>
                <a:ea typeface="Aptos" pitchFamily="34" charset="-122"/>
                <a:cs typeface="Aptos" pitchFamily="34" charset="-120"/>
              </a:rPr>
              <a:t>4. Beauchamp, T.L. and Childress, J.F. (2019) Principles of Biomedical Ethics. 8th edn. New York: Oxford University Press.</a:t>
            </a:r>
            <a:endParaRPr lang="en-US" sz="860"/>
          </a:p>
        </p:txBody>
      </p:sp>
      <p:sp>
        <p:nvSpPr>
          <p:cNvPr id="9" name="Text 7"/>
          <p:cNvSpPr/>
          <p:nvPr/>
        </p:nvSpPr>
        <p:spPr>
          <a:xfrm>
            <a:off x="4242816" y="1792224"/>
            <a:ext cx="3538728" cy="548640"/>
          </a:xfrm>
          <a:prstGeom prst="rect">
            <a:avLst/>
          </a:prstGeom>
          <a:noFill/>
          <a:ln/>
        </p:spPr>
        <p:txBody>
          <a:bodyPr wrap="square" lIns="0" tIns="0" rIns="0" bIns="0" rtlCol="0" anchor="t">
            <a:normAutofit/>
          </a:bodyPr>
          <a:lstStyle/>
          <a:p>
            <a:r>
              <a:rPr lang="en-US" sz="860">
                <a:solidFill>
                  <a:srgbClr val="2C3134"/>
                </a:solidFill>
                <a:latin typeface="Aptos" pitchFamily="34" charset="0"/>
                <a:ea typeface="Aptos" pitchFamily="34" charset="-122"/>
                <a:cs typeface="Aptos" pitchFamily="34" charset="-120"/>
              </a:rPr>
              <a:t>5. </a:t>
            </a:r>
            <a:r>
              <a:rPr lang="en-GB" sz="860">
                <a:solidFill>
                  <a:srgbClr val="2C3134"/>
                </a:solidFill>
                <a:latin typeface="Aptos" pitchFamily="34" charset="0"/>
                <a:ea typeface="Aptos" pitchFamily="34" charset="-122"/>
                <a:cs typeface="Aptos" pitchFamily="34" charset="-120"/>
              </a:rPr>
              <a:t>Care Act 2014, c. 23. Available at: legislation.gov.uk (Accessed: 6 October 2026)</a:t>
            </a:r>
            <a:r>
              <a:rPr lang="en-US" sz="860">
                <a:solidFill>
                  <a:srgbClr val="2C3134"/>
                </a:solidFill>
                <a:latin typeface="Aptos" pitchFamily="34" charset="0"/>
                <a:ea typeface="Aptos" pitchFamily="34" charset="-122"/>
                <a:cs typeface="Aptos" pitchFamily="34" charset="-120"/>
              </a:rPr>
              <a:t>.</a:t>
            </a:r>
            <a:endParaRPr lang="en-US" sz="860"/>
          </a:p>
        </p:txBody>
      </p:sp>
      <p:sp>
        <p:nvSpPr>
          <p:cNvPr id="10" name="Text 8"/>
          <p:cNvSpPr/>
          <p:nvPr/>
        </p:nvSpPr>
        <p:spPr>
          <a:xfrm>
            <a:off x="7936992" y="1792224"/>
            <a:ext cx="3538728" cy="548640"/>
          </a:xfrm>
          <a:prstGeom prst="rect">
            <a:avLst/>
          </a:prstGeom>
          <a:noFill/>
          <a:ln/>
        </p:spPr>
        <p:txBody>
          <a:bodyPr wrap="square" lIns="0" tIns="0" rIns="0" bIns="0" rtlCol="0" anchor="t">
            <a:normAutofit/>
          </a:bodyPr>
          <a:lstStyle/>
          <a:p>
            <a:pPr marL="0" indent="0" algn="l">
              <a:buNone/>
            </a:pPr>
            <a:r>
              <a:rPr lang="en-US" sz="860">
                <a:solidFill>
                  <a:srgbClr val="2C3134"/>
                </a:solidFill>
                <a:latin typeface="Aptos" pitchFamily="34" charset="0"/>
                <a:ea typeface="Aptos" pitchFamily="34" charset="-122"/>
                <a:cs typeface="Aptos" pitchFamily="34" charset="-120"/>
              </a:rPr>
              <a:t>6. Cumming, E. and Henry, W.E. (1961) Growing Old: The Process of Disengagement. New York: Basic Books.</a:t>
            </a:r>
            <a:endParaRPr lang="en-US" sz="860"/>
          </a:p>
        </p:txBody>
      </p:sp>
      <p:sp>
        <p:nvSpPr>
          <p:cNvPr id="11" name="Text 9"/>
          <p:cNvSpPr/>
          <p:nvPr/>
        </p:nvSpPr>
        <p:spPr>
          <a:xfrm>
            <a:off x="548640" y="2395728"/>
            <a:ext cx="3538728" cy="548640"/>
          </a:xfrm>
          <a:prstGeom prst="rect">
            <a:avLst/>
          </a:prstGeom>
          <a:noFill/>
          <a:ln/>
        </p:spPr>
        <p:txBody>
          <a:bodyPr wrap="square" lIns="0" tIns="0" rIns="0" bIns="0" rtlCol="0" anchor="t">
            <a:normAutofit/>
          </a:bodyPr>
          <a:lstStyle/>
          <a:p>
            <a:r>
              <a:rPr lang="en-US" sz="860">
                <a:solidFill>
                  <a:srgbClr val="2C3134"/>
                </a:solidFill>
                <a:latin typeface="Aptos" pitchFamily="34" charset="0"/>
                <a:ea typeface="Aptos" pitchFamily="34" charset="-122"/>
                <a:cs typeface="Aptos" pitchFamily="34" charset="-120"/>
              </a:rPr>
              <a:t>7. </a:t>
            </a:r>
            <a:r>
              <a:rPr lang="en-GB" sz="860">
                <a:solidFill>
                  <a:srgbClr val="2C3134"/>
                </a:solidFill>
                <a:latin typeface="Aptos" pitchFamily="34" charset="0"/>
                <a:ea typeface="Aptos" pitchFamily="34" charset="-122"/>
                <a:cs typeface="Aptos" pitchFamily="34" charset="-120"/>
              </a:rPr>
              <a:t>Department of Health (2014) Care and Support Statutory Guidance. Available at: GOV.UK (Accessed: 6 October 2026)</a:t>
            </a:r>
            <a:r>
              <a:rPr lang="en-US" sz="860">
                <a:solidFill>
                  <a:srgbClr val="2C3134"/>
                </a:solidFill>
                <a:latin typeface="Aptos" pitchFamily="34" charset="0"/>
                <a:ea typeface="Aptos" pitchFamily="34" charset="-122"/>
                <a:cs typeface="Aptos" pitchFamily="34" charset="-120"/>
              </a:rPr>
              <a:t>.</a:t>
            </a:r>
            <a:endParaRPr lang="en-US" sz="860"/>
          </a:p>
        </p:txBody>
      </p:sp>
      <p:sp>
        <p:nvSpPr>
          <p:cNvPr id="12" name="Text 10"/>
          <p:cNvSpPr/>
          <p:nvPr/>
        </p:nvSpPr>
        <p:spPr>
          <a:xfrm>
            <a:off x="4242816" y="2395728"/>
            <a:ext cx="3538728" cy="548640"/>
          </a:xfrm>
          <a:prstGeom prst="rect">
            <a:avLst/>
          </a:prstGeom>
          <a:noFill/>
          <a:ln/>
        </p:spPr>
        <p:txBody>
          <a:bodyPr wrap="square" lIns="0" tIns="0" rIns="0" bIns="0" rtlCol="0" anchor="t">
            <a:normAutofit/>
          </a:bodyPr>
          <a:lstStyle/>
          <a:p>
            <a:pPr marL="0" indent="0" algn="l">
              <a:buNone/>
            </a:pPr>
            <a:r>
              <a:rPr lang="en-US" sz="860">
                <a:solidFill>
                  <a:srgbClr val="2C3134"/>
                </a:solidFill>
                <a:latin typeface="Aptos" pitchFamily="34" charset="0"/>
                <a:ea typeface="Aptos" pitchFamily="34" charset="-122"/>
                <a:cs typeface="Aptos" pitchFamily="34" charset="-120"/>
              </a:rPr>
              <a:t>8. Glendinning, C. et al. (2010) Evaluation of the National Demonstration Programme of Social Care Reablement. York: Social Policy Research Unit, University of York.</a:t>
            </a:r>
            <a:endParaRPr lang="en-US" sz="860"/>
          </a:p>
        </p:txBody>
      </p:sp>
      <p:sp>
        <p:nvSpPr>
          <p:cNvPr id="13" name="Text 11"/>
          <p:cNvSpPr/>
          <p:nvPr/>
        </p:nvSpPr>
        <p:spPr>
          <a:xfrm>
            <a:off x="7936992" y="2395728"/>
            <a:ext cx="3538728" cy="548640"/>
          </a:xfrm>
          <a:prstGeom prst="rect">
            <a:avLst/>
          </a:prstGeom>
          <a:noFill/>
          <a:ln/>
        </p:spPr>
        <p:txBody>
          <a:bodyPr wrap="square" lIns="0" tIns="0" rIns="0" bIns="0" rtlCol="0" anchor="t">
            <a:normAutofit/>
          </a:bodyPr>
          <a:lstStyle/>
          <a:p>
            <a:r>
              <a:rPr lang="en-US" sz="860">
                <a:solidFill>
                  <a:srgbClr val="2C3134"/>
                </a:solidFill>
                <a:latin typeface="Aptos" pitchFamily="34" charset="0"/>
                <a:ea typeface="Aptos" pitchFamily="34" charset="-122"/>
                <a:cs typeface="Aptos" pitchFamily="34" charset="-120"/>
              </a:rPr>
              <a:t>9. </a:t>
            </a:r>
            <a:r>
              <a:rPr lang="en-GB" sz="860">
                <a:solidFill>
                  <a:srgbClr val="2C3134"/>
                </a:solidFill>
                <a:latin typeface="Aptos" pitchFamily="34" charset="0"/>
                <a:ea typeface="Aptos" pitchFamily="34" charset="-122"/>
                <a:cs typeface="Aptos" pitchFamily="34" charset="-120"/>
              </a:rPr>
              <a:t>Greenhalgh, T. et al. (2015) ‘Beyond adoption: a multi-case comparative study of telehealth uptake and abandonment in long-term conditions’, BMJ Open, 5(11), e008844</a:t>
            </a:r>
            <a:r>
              <a:rPr lang="en-US" sz="860">
                <a:solidFill>
                  <a:srgbClr val="2C3134"/>
                </a:solidFill>
                <a:latin typeface="Aptos" pitchFamily="34" charset="0"/>
                <a:ea typeface="Aptos" pitchFamily="34" charset="-122"/>
                <a:cs typeface="Aptos" pitchFamily="34" charset="-120"/>
              </a:rPr>
              <a:t>.</a:t>
            </a:r>
            <a:endParaRPr lang="en-US" sz="860"/>
          </a:p>
        </p:txBody>
      </p:sp>
      <p:sp>
        <p:nvSpPr>
          <p:cNvPr id="14" name="Text 12"/>
          <p:cNvSpPr/>
          <p:nvPr/>
        </p:nvSpPr>
        <p:spPr>
          <a:xfrm>
            <a:off x="548640" y="2999232"/>
            <a:ext cx="3538728" cy="548640"/>
          </a:xfrm>
          <a:prstGeom prst="rect">
            <a:avLst/>
          </a:prstGeom>
          <a:noFill/>
          <a:ln/>
        </p:spPr>
        <p:txBody>
          <a:bodyPr wrap="square" lIns="0" tIns="0" rIns="0" bIns="0" rtlCol="0" anchor="t">
            <a:normAutofit/>
          </a:bodyPr>
          <a:lstStyle/>
          <a:p>
            <a:r>
              <a:rPr lang="en-US" sz="860">
                <a:solidFill>
                  <a:srgbClr val="2C3134"/>
                </a:solidFill>
                <a:latin typeface="Aptos" pitchFamily="34" charset="0"/>
                <a:ea typeface="Aptos" pitchFamily="34" charset="-122"/>
                <a:cs typeface="Aptos" pitchFamily="34" charset="-120"/>
              </a:rPr>
              <a:t>10. </a:t>
            </a:r>
            <a:r>
              <a:rPr lang="en-GB" sz="860">
                <a:solidFill>
                  <a:srgbClr val="2C3134"/>
                </a:solidFill>
                <a:latin typeface="Aptos" pitchFamily="34" charset="0"/>
                <a:ea typeface="Aptos" pitchFamily="34" charset="-122"/>
                <a:cs typeface="Aptos" pitchFamily="34" charset="-120"/>
              </a:rPr>
              <a:t>Ham, C. (2018) The NHS and Social Care: The Urgent Need for Integration. London: The King's Fund</a:t>
            </a:r>
            <a:r>
              <a:rPr lang="en-US" sz="860">
                <a:solidFill>
                  <a:srgbClr val="2C3134"/>
                </a:solidFill>
                <a:latin typeface="Aptos" pitchFamily="34" charset="0"/>
                <a:ea typeface="Aptos" pitchFamily="34" charset="-122"/>
                <a:cs typeface="Aptos" pitchFamily="34" charset="-120"/>
              </a:rPr>
              <a:t>.</a:t>
            </a:r>
            <a:endParaRPr lang="en-US" sz="860"/>
          </a:p>
        </p:txBody>
      </p:sp>
      <p:sp>
        <p:nvSpPr>
          <p:cNvPr id="15" name="Text 13"/>
          <p:cNvSpPr/>
          <p:nvPr/>
        </p:nvSpPr>
        <p:spPr>
          <a:xfrm>
            <a:off x="4242816" y="2999232"/>
            <a:ext cx="3538728" cy="548640"/>
          </a:xfrm>
          <a:prstGeom prst="rect">
            <a:avLst/>
          </a:prstGeom>
          <a:noFill/>
          <a:ln/>
        </p:spPr>
        <p:txBody>
          <a:bodyPr wrap="square" lIns="0" tIns="0" rIns="0" bIns="0" rtlCol="0" anchor="t">
            <a:normAutofit/>
          </a:bodyPr>
          <a:lstStyle/>
          <a:p>
            <a:r>
              <a:rPr lang="en-US" sz="860">
                <a:solidFill>
                  <a:srgbClr val="2C3134"/>
                </a:solidFill>
                <a:latin typeface="Aptos" pitchFamily="34" charset="0"/>
                <a:ea typeface="Aptos" pitchFamily="34" charset="-122"/>
                <a:cs typeface="Aptos" pitchFamily="34" charset="-120"/>
              </a:rPr>
              <a:t>11. </a:t>
            </a:r>
            <a:r>
              <a:rPr lang="en-GB" sz="860" err="1">
                <a:solidFill>
                  <a:srgbClr val="2C3134"/>
                </a:solidFill>
                <a:latin typeface="Aptos" pitchFamily="34" charset="0"/>
                <a:ea typeface="Aptos" pitchFamily="34" charset="-122"/>
                <a:cs typeface="Aptos" pitchFamily="34" charset="-120"/>
              </a:rPr>
              <a:t>Havighurst</a:t>
            </a:r>
            <a:r>
              <a:rPr lang="en-GB" sz="860">
                <a:solidFill>
                  <a:srgbClr val="2C3134"/>
                </a:solidFill>
                <a:latin typeface="Aptos" pitchFamily="34" charset="0"/>
                <a:ea typeface="Aptos" pitchFamily="34" charset="-122"/>
                <a:cs typeface="Aptos" pitchFamily="34" charset="-120"/>
              </a:rPr>
              <a:t>, R.J. (1961) “Successful aging”, The Gerontologist, 1(1), pp. 8–13</a:t>
            </a:r>
            <a:r>
              <a:rPr lang="en-US" sz="860">
                <a:solidFill>
                  <a:srgbClr val="2C3134"/>
                </a:solidFill>
                <a:latin typeface="Aptos" pitchFamily="34" charset="0"/>
                <a:ea typeface="Aptos" pitchFamily="34" charset="-122"/>
                <a:cs typeface="Aptos" pitchFamily="34" charset="-120"/>
              </a:rPr>
              <a:t>.</a:t>
            </a:r>
            <a:endParaRPr lang="en-US" sz="860"/>
          </a:p>
        </p:txBody>
      </p:sp>
      <p:sp>
        <p:nvSpPr>
          <p:cNvPr id="16" name="Text 14"/>
          <p:cNvSpPr/>
          <p:nvPr/>
        </p:nvSpPr>
        <p:spPr>
          <a:xfrm>
            <a:off x="7936992" y="2999232"/>
            <a:ext cx="3538728" cy="548640"/>
          </a:xfrm>
          <a:prstGeom prst="rect">
            <a:avLst/>
          </a:prstGeom>
          <a:noFill/>
          <a:ln/>
        </p:spPr>
        <p:txBody>
          <a:bodyPr wrap="square" lIns="0" tIns="0" rIns="0" bIns="0" rtlCol="0" anchor="t">
            <a:normAutofit/>
          </a:bodyPr>
          <a:lstStyle/>
          <a:p>
            <a:r>
              <a:rPr lang="en-US" sz="860">
                <a:solidFill>
                  <a:srgbClr val="2C3134"/>
                </a:solidFill>
                <a:latin typeface="Aptos" pitchFamily="34" charset="0"/>
                <a:ea typeface="Aptos" pitchFamily="34" charset="-122"/>
                <a:cs typeface="Aptos" pitchFamily="34" charset="-120"/>
              </a:rPr>
              <a:t>12. </a:t>
            </a:r>
            <a:r>
              <a:rPr lang="en-GB" sz="860">
                <a:solidFill>
                  <a:srgbClr val="2C3134"/>
                </a:solidFill>
                <a:latin typeface="Aptos" pitchFamily="34" charset="0"/>
                <a:ea typeface="Aptos" pitchFamily="34" charset="-122"/>
                <a:cs typeface="Aptos" pitchFamily="34" charset="-120"/>
              </a:rPr>
              <a:t>Health and Care Act 2022, c. 31. Available at: legislation.gov.uk (Accessed: 6 October 2026)</a:t>
            </a:r>
            <a:r>
              <a:rPr lang="en-US" sz="860">
                <a:solidFill>
                  <a:srgbClr val="2C3134"/>
                </a:solidFill>
                <a:latin typeface="Aptos" pitchFamily="34" charset="0"/>
                <a:ea typeface="Aptos" pitchFamily="34" charset="-122"/>
                <a:cs typeface="Aptos" pitchFamily="34" charset="-120"/>
              </a:rPr>
              <a:t>.</a:t>
            </a:r>
            <a:endParaRPr lang="en-US" sz="860"/>
          </a:p>
        </p:txBody>
      </p:sp>
      <p:sp>
        <p:nvSpPr>
          <p:cNvPr id="17" name="Text 15"/>
          <p:cNvSpPr/>
          <p:nvPr/>
        </p:nvSpPr>
        <p:spPr>
          <a:xfrm>
            <a:off x="548640" y="3602736"/>
            <a:ext cx="3538728" cy="548640"/>
          </a:xfrm>
          <a:prstGeom prst="rect">
            <a:avLst/>
          </a:prstGeom>
          <a:noFill/>
          <a:ln/>
        </p:spPr>
        <p:txBody>
          <a:bodyPr wrap="square" lIns="0" tIns="0" rIns="0" bIns="0" rtlCol="0" anchor="t">
            <a:normAutofit/>
          </a:bodyPr>
          <a:lstStyle/>
          <a:p>
            <a:r>
              <a:rPr lang="en-US" sz="860">
                <a:solidFill>
                  <a:srgbClr val="2C3134"/>
                </a:solidFill>
                <a:latin typeface="Aptos" pitchFamily="34" charset="0"/>
                <a:ea typeface="Aptos" pitchFamily="34" charset="-122"/>
                <a:cs typeface="Aptos" pitchFamily="34" charset="-120"/>
              </a:rPr>
              <a:t>13. </a:t>
            </a:r>
            <a:r>
              <a:rPr lang="en-GB" sz="860">
                <a:solidFill>
                  <a:srgbClr val="2C3134"/>
                </a:solidFill>
                <a:latin typeface="Aptos" pitchFamily="34" charset="0"/>
                <a:ea typeface="Aptos" pitchFamily="34" charset="-122"/>
                <a:cs typeface="Aptos" pitchFamily="34" charset="-120"/>
              </a:rPr>
              <a:t>The King’s Fund (2023) Social Care Funding and Workforce Pressures in England. London: The King’s Fund</a:t>
            </a:r>
            <a:r>
              <a:rPr lang="en-US" sz="860">
                <a:solidFill>
                  <a:srgbClr val="2C3134"/>
                </a:solidFill>
                <a:latin typeface="Aptos" pitchFamily="34" charset="0"/>
                <a:ea typeface="Aptos" pitchFamily="34" charset="-122"/>
                <a:cs typeface="Aptos" pitchFamily="34" charset="-120"/>
              </a:rPr>
              <a:t>.</a:t>
            </a:r>
            <a:endParaRPr lang="en-US" sz="860"/>
          </a:p>
        </p:txBody>
      </p:sp>
      <p:sp>
        <p:nvSpPr>
          <p:cNvPr id="18" name="Text 16"/>
          <p:cNvSpPr/>
          <p:nvPr/>
        </p:nvSpPr>
        <p:spPr>
          <a:xfrm>
            <a:off x="4242816" y="3602736"/>
            <a:ext cx="3538728" cy="548640"/>
          </a:xfrm>
          <a:prstGeom prst="rect">
            <a:avLst/>
          </a:prstGeom>
          <a:noFill/>
          <a:ln/>
        </p:spPr>
        <p:txBody>
          <a:bodyPr wrap="square" lIns="0" tIns="0" rIns="0" bIns="0" rtlCol="0" anchor="t">
            <a:normAutofit/>
          </a:bodyPr>
          <a:lstStyle/>
          <a:p>
            <a:r>
              <a:rPr lang="en-US" sz="860">
                <a:solidFill>
                  <a:srgbClr val="2C3134"/>
                </a:solidFill>
                <a:latin typeface="Aptos" pitchFamily="34" charset="0"/>
                <a:ea typeface="Aptos" pitchFamily="34" charset="-122"/>
                <a:cs typeface="Aptos" pitchFamily="34" charset="-120"/>
              </a:rPr>
              <a:t>14. </a:t>
            </a:r>
            <a:r>
              <a:rPr lang="en-GB" sz="860">
                <a:solidFill>
                  <a:srgbClr val="2C3134"/>
                </a:solidFill>
                <a:latin typeface="Aptos" pitchFamily="34" charset="0"/>
                <a:ea typeface="Aptos" pitchFamily="34" charset="-122"/>
                <a:cs typeface="Aptos" pitchFamily="34" charset="-120"/>
              </a:rPr>
              <a:t>Lawton, M.P. and Brody, E.M. (1969) “Assessment of older people: self-maintaining and instrumental activities of daily living”, The Gerontologist, 9(3), pp. 179–186</a:t>
            </a:r>
            <a:r>
              <a:rPr lang="en-US" sz="860">
                <a:solidFill>
                  <a:srgbClr val="2C3134"/>
                </a:solidFill>
                <a:latin typeface="Aptos" pitchFamily="34" charset="0"/>
                <a:ea typeface="Aptos" pitchFamily="34" charset="-122"/>
                <a:cs typeface="Aptos" pitchFamily="34" charset="-120"/>
              </a:rPr>
              <a:t>.</a:t>
            </a:r>
            <a:endParaRPr lang="en-US" sz="860"/>
          </a:p>
        </p:txBody>
      </p:sp>
      <p:sp>
        <p:nvSpPr>
          <p:cNvPr id="19" name="Text 17"/>
          <p:cNvSpPr/>
          <p:nvPr/>
        </p:nvSpPr>
        <p:spPr>
          <a:xfrm>
            <a:off x="7936992" y="3602736"/>
            <a:ext cx="3538728" cy="548640"/>
          </a:xfrm>
          <a:prstGeom prst="rect">
            <a:avLst/>
          </a:prstGeom>
          <a:noFill/>
          <a:ln/>
        </p:spPr>
        <p:txBody>
          <a:bodyPr wrap="square" lIns="0" tIns="0" rIns="0" bIns="0" rtlCol="0" anchor="t">
            <a:normAutofit/>
          </a:bodyPr>
          <a:lstStyle/>
          <a:p>
            <a:r>
              <a:rPr lang="en-US" sz="860">
                <a:solidFill>
                  <a:srgbClr val="2C3134"/>
                </a:solidFill>
                <a:latin typeface="Aptos" pitchFamily="34" charset="0"/>
                <a:ea typeface="Aptos" pitchFamily="34" charset="-122"/>
                <a:cs typeface="Aptos" pitchFamily="34" charset="-120"/>
              </a:rPr>
              <a:t>15. </a:t>
            </a:r>
            <a:r>
              <a:rPr lang="en-GB" sz="860">
                <a:solidFill>
                  <a:srgbClr val="2C3134"/>
                </a:solidFill>
                <a:latin typeface="Aptos" pitchFamily="34" charset="0"/>
                <a:ea typeface="Aptos" pitchFamily="34" charset="-122"/>
                <a:cs typeface="Aptos" pitchFamily="34" charset="-120"/>
              </a:rPr>
              <a:t>LGA (2023) Adult Social Care Funding: State of the Nation. London: LGA</a:t>
            </a:r>
            <a:r>
              <a:rPr lang="en-US" sz="860">
                <a:solidFill>
                  <a:srgbClr val="2C3134"/>
                </a:solidFill>
                <a:latin typeface="Aptos" pitchFamily="34" charset="0"/>
                <a:ea typeface="Aptos" pitchFamily="34" charset="-122"/>
                <a:cs typeface="Aptos" pitchFamily="34" charset="-120"/>
              </a:rPr>
              <a:t>.</a:t>
            </a:r>
            <a:endParaRPr lang="en-US" sz="860"/>
          </a:p>
        </p:txBody>
      </p:sp>
      <p:sp>
        <p:nvSpPr>
          <p:cNvPr id="20" name="Text 18"/>
          <p:cNvSpPr/>
          <p:nvPr/>
        </p:nvSpPr>
        <p:spPr>
          <a:xfrm>
            <a:off x="548640" y="4206240"/>
            <a:ext cx="3538728" cy="548640"/>
          </a:xfrm>
          <a:prstGeom prst="rect">
            <a:avLst/>
          </a:prstGeom>
          <a:noFill/>
          <a:ln/>
        </p:spPr>
        <p:txBody>
          <a:bodyPr wrap="square" lIns="0" tIns="0" rIns="0" bIns="0" rtlCol="0" anchor="t">
            <a:normAutofit/>
          </a:bodyPr>
          <a:lstStyle/>
          <a:p>
            <a:pPr marL="0" indent="0" algn="l">
              <a:buNone/>
            </a:pPr>
            <a:r>
              <a:rPr lang="en-US" sz="860">
                <a:solidFill>
                  <a:srgbClr val="2C3134"/>
                </a:solidFill>
                <a:latin typeface="Aptos" pitchFamily="34" charset="0"/>
                <a:ea typeface="Aptos" pitchFamily="34" charset="-122"/>
                <a:cs typeface="Aptos" pitchFamily="34" charset="-120"/>
              </a:rPr>
              <a:t>16. Marmot Review (2020) Health Equity in England: The Marmot Review 10 Years On. London: Institute of Health Equity.</a:t>
            </a:r>
            <a:endParaRPr lang="en-US" sz="860"/>
          </a:p>
        </p:txBody>
      </p:sp>
      <p:sp>
        <p:nvSpPr>
          <p:cNvPr id="21" name="Text 19"/>
          <p:cNvSpPr/>
          <p:nvPr/>
        </p:nvSpPr>
        <p:spPr>
          <a:xfrm>
            <a:off x="4242816" y="4206240"/>
            <a:ext cx="3538728" cy="548640"/>
          </a:xfrm>
          <a:prstGeom prst="rect">
            <a:avLst/>
          </a:prstGeom>
          <a:noFill/>
          <a:ln/>
        </p:spPr>
        <p:txBody>
          <a:bodyPr wrap="square" lIns="0" tIns="0" rIns="0" bIns="0" rtlCol="0" anchor="t">
            <a:normAutofit/>
          </a:bodyPr>
          <a:lstStyle/>
          <a:p>
            <a:r>
              <a:rPr lang="en-US" sz="860">
                <a:solidFill>
                  <a:srgbClr val="2C3134"/>
                </a:solidFill>
                <a:latin typeface="Aptos" pitchFamily="34" charset="0"/>
                <a:ea typeface="Aptos" pitchFamily="34" charset="-122"/>
                <a:cs typeface="Aptos" pitchFamily="34" charset="-120"/>
              </a:rPr>
              <a:t>17. </a:t>
            </a:r>
            <a:r>
              <a:rPr lang="en-GB" sz="860">
                <a:solidFill>
                  <a:srgbClr val="2C3134"/>
                </a:solidFill>
                <a:latin typeface="Aptos" pitchFamily="34" charset="0"/>
                <a:ea typeface="Aptos" pitchFamily="34" charset="-122"/>
                <a:cs typeface="Aptos" pitchFamily="34" charset="-120"/>
              </a:rPr>
              <a:t>Office for National Statistics (2022) Health State Life Expectancies, UK: 2018 to 2020. Newport: Office for National Statistics</a:t>
            </a:r>
            <a:r>
              <a:rPr lang="en-US" sz="860">
                <a:solidFill>
                  <a:srgbClr val="2C3134"/>
                </a:solidFill>
                <a:latin typeface="Aptos" pitchFamily="34" charset="0"/>
                <a:ea typeface="Aptos" pitchFamily="34" charset="-122"/>
                <a:cs typeface="Aptos" pitchFamily="34" charset="-120"/>
              </a:rPr>
              <a:t>.</a:t>
            </a:r>
            <a:endParaRPr lang="en-US" sz="860"/>
          </a:p>
        </p:txBody>
      </p:sp>
      <p:sp>
        <p:nvSpPr>
          <p:cNvPr id="22" name="Text 20"/>
          <p:cNvSpPr/>
          <p:nvPr/>
        </p:nvSpPr>
        <p:spPr>
          <a:xfrm>
            <a:off x="7936992" y="4206240"/>
            <a:ext cx="3538728" cy="548640"/>
          </a:xfrm>
          <a:prstGeom prst="rect">
            <a:avLst/>
          </a:prstGeom>
          <a:noFill/>
          <a:ln/>
        </p:spPr>
        <p:txBody>
          <a:bodyPr wrap="square" lIns="0" tIns="0" rIns="0" bIns="0" rtlCol="0" anchor="t">
            <a:normAutofit/>
          </a:bodyPr>
          <a:lstStyle/>
          <a:p>
            <a:r>
              <a:rPr lang="en-US" sz="860">
                <a:solidFill>
                  <a:srgbClr val="2C3134"/>
                </a:solidFill>
                <a:latin typeface="Aptos" pitchFamily="34" charset="0"/>
                <a:ea typeface="Aptos" pitchFamily="34" charset="-122"/>
                <a:cs typeface="Aptos" pitchFamily="34" charset="-120"/>
              </a:rPr>
              <a:t>18. </a:t>
            </a:r>
            <a:r>
              <a:rPr lang="en-GB" sz="860">
                <a:solidFill>
                  <a:srgbClr val="2C3134"/>
                </a:solidFill>
                <a:latin typeface="Aptos" pitchFamily="34" charset="0"/>
                <a:ea typeface="Aptos" pitchFamily="34" charset="-122"/>
                <a:cs typeface="Aptos" pitchFamily="34" charset="-120"/>
              </a:rPr>
              <a:t>Office for National Statistics (2023) National Population Projections: 2021-based. Newport: Office for National Statistics</a:t>
            </a:r>
            <a:r>
              <a:rPr lang="en-US" sz="860">
                <a:solidFill>
                  <a:srgbClr val="2C3134"/>
                </a:solidFill>
                <a:latin typeface="Aptos" pitchFamily="34" charset="0"/>
                <a:ea typeface="Aptos" pitchFamily="34" charset="-122"/>
                <a:cs typeface="Aptos" pitchFamily="34" charset="-120"/>
              </a:rPr>
              <a:t>.</a:t>
            </a:r>
            <a:endParaRPr lang="en-US" sz="860"/>
          </a:p>
        </p:txBody>
      </p:sp>
      <p:sp>
        <p:nvSpPr>
          <p:cNvPr id="23" name="Text 21"/>
          <p:cNvSpPr/>
          <p:nvPr/>
        </p:nvSpPr>
        <p:spPr>
          <a:xfrm>
            <a:off x="548640" y="4809744"/>
            <a:ext cx="3538728" cy="548640"/>
          </a:xfrm>
          <a:prstGeom prst="rect">
            <a:avLst/>
          </a:prstGeom>
          <a:noFill/>
          <a:ln/>
        </p:spPr>
        <p:txBody>
          <a:bodyPr wrap="square" lIns="0" tIns="0" rIns="0" bIns="0" rtlCol="0" anchor="t">
            <a:normAutofit/>
          </a:bodyPr>
          <a:lstStyle/>
          <a:p>
            <a:r>
              <a:rPr lang="en-US" sz="860">
                <a:solidFill>
                  <a:srgbClr val="2C3134"/>
                </a:solidFill>
                <a:latin typeface="Aptos" pitchFamily="34" charset="0"/>
                <a:ea typeface="Aptos" pitchFamily="34" charset="-122"/>
                <a:cs typeface="Aptos" pitchFamily="34" charset="-120"/>
              </a:rPr>
              <a:t>19. </a:t>
            </a:r>
            <a:r>
              <a:rPr lang="en-GB" sz="860">
                <a:solidFill>
                  <a:srgbClr val="2C3134"/>
                </a:solidFill>
                <a:latin typeface="Aptos" pitchFamily="34" charset="0"/>
                <a:ea typeface="Aptos" pitchFamily="34" charset="-122"/>
                <a:cs typeface="Aptos" pitchFamily="34" charset="-120"/>
              </a:rPr>
              <a:t>Peek, S.T. et al. (2016) 'Factors influencing acceptance of technology for aging in place: a systematic review', International Journal of Medical Informatics, 84(4), pp. 235-248</a:t>
            </a:r>
            <a:r>
              <a:rPr lang="en-US" sz="860">
                <a:solidFill>
                  <a:srgbClr val="2C3134"/>
                </a:solidFill>
                <a:latin typeface="Aptos" pitchFamily="34" charset="0"/>
                <a:ea typeface="Aptos" pitchFamily="34" charset="-122"/>
                <a:cs typeface="Aptos" pitchFamily="34" charset="-120"/>
              </a:rPr>
              <a:t>.</a:t>
            </a:r>
            <a:endParaRPr lang="en-US" sz="860"/>
          </a:p>
        </p:txBody>
      </p:sp>
      <p:sp>
        <p:nvSpPr>
          <p:cNvPr id="24" name="Text 22"/>
          <p:cNvSpPr/>
          <p:nvPr/>
        </p:nvSpPr>
        <p:spPr>
          <a:xfrm>
            <a:off x="4242816" y="4809744"/>
            <a:ext cx="3538728" cy="548640"/>
          </a:xfrm>
          <a:prstGeom prst="rect">
            <a:avLst/>
          </a:prstGeom>
          <a:noFill/>
          <a:ln/>
        </p:spPr>
        <p:txBody>
          <a:bodyPr wrap="square" lIns="0" tIns="0" rIns="0" bIns="0" rtlCol="0" anchor="t">
            <a:normAutofit/>
          </a:bodyPr>
          <a:lstStyle/>
          <a:p>
            <a:r>
              <a:rPr lang="en-US" sz="860">
                <a:solidFill>
                  <a:srgbClr val="2C3134"/>
                </a:solidFill>
                <a:latin typeface="Aptos" pitchFamily="34" charset="0"/>
                <a:ea typeface="Aptos" pitchFamily="34" charset="-122"/>
                <a:cs typeface="Aptos" pitchFamily="34" charset="-120"/>
              </a:rPr>
              <a:t>20. </a:t>
            </a:r>
            <a:r>
              <a:rPr lang="en-GB" sz="860">
                <a:solidFill>
                  <a:srgbClr val="2C3134"/>
                </a:solidFill>
                <a:latin typeface="Aptos" pitchFamily="34" charset="0"/>
                <a:ea typeface="Aptos" pitchFamily="34" charset="-122"/>
                <a:cs typeface="Aptos" pitchFamily="34" charset="-120"/>
              </a:rPr>
              <a:t>Rappaport, J. (1987) “Terms of empowerment/exemplars of prevention: Toward a theory for community psychology”, American Journal of Community Psychology, 15(2), pp. 121–148</a:t>
            </a:r>
            <a:r>
              <a:rPr lang="en-US" sz="860">
                <a:solidFill>
                  <a:srgbClr val="2C3134"/>
                </a:solidFill>
                <a:latin typeface="Aptos" pitchFamily="34" charset="0"/>
                <a:ea typeface="Aptos" pitchFamily="34" charset="-122"/>
                <a:cs typeface="Aptos" pitchFamily="34" charset="-120"/>
              </a:rPr>
              <a:t>.</a:t>
            </a:r>
            <a:endParaRPr lang="en-US" sz="860"/>
          </a:p>
        </p:txBody>
      </p:sp>
      <p:sp>
        <p:nvSpPr>
          <p:cNvPr id="25" name="Text 23"/>
          <p:cNvSpPr/>
          <p:nvPr/>
        </p:nvSpPr>
        <p:spPr>
          <a:xfrm>
            <a:off x="7936992" y="4809744"/>
            <a:ext cx="3538728" cy="548640"/>
          </a:xfrm>
          <a:prstGeom prst="rect">
            <a:avLst/>
          </a:prstGeom>
          <a:noFill/>
          <a:ln/>
        </p:spPr>
        <p:txBody>
          <a:bodyPr wrap="square" lIns="0" tIns="0" rIns="0" bIns="0" rtlCol="0" anchor="t">
            <a:normAutofit/>
          </a:bodyPr>
          <a:lstStyle/>
          <a:p>
            <a:r>
              <a:rPr lang="en-US" sz="860">
                <a:solidFill>
                  <a:srgbClr val="2C3134"/>
                </a:solidFill>
                <a:latin typeface="Aptos" pitchFamily="34" charset="0"/>
                <a:ea typeface="Aptos" pitchFamily="34" charset="-122"/>
                <a:cs typeface="Aptos" pitchFamily="34" charset="-120"/>
              </a:rPr>
              <a:t>21. </a:t>
            </a:r>
            <a:r>
              <a:rPr lang="en-GB" sz="860">
                <a:solidFill>
                  <a:srgbClr val="2C3134"/>
                </a:solidFill>
                <a:latin typeface="Aptos" pitchFamily="34" charset="0"/>
                <a:ea typeface="Aptos" pitchFamily="34" charset="-122"/>
                <a:cs typeface="Aptos" pitchFamily="34" charset="-120"/>
              </a:rPr>
              <a:t>Skills for Care (2023) The State of the Adult Social Care Sector and Workforce in England. Leeds: Skills for Care</a:t>
            </a:r>
            <a:r>
              <a:rPr lang="en-US" sz="860">
                <a:solidFill>
                  <a:srgbClr val="2C3134"/>
                </a:solidFill>
                <a:latin typeface="Aptos" pitchFamily="34" charset="0"/>
                <a:ea typeface="Aptos" pitchFamily="34" charset="-122"/>
                <a:cs typeface="Aptos" pitchFamily="34" charset="-120"/>
              </a:rPr>
              <a:t>.</a:t>
            </a:r>
            <a:endParaRPr lang="en-US" sz="860"/>
          </a:p>
        </p:txBody>
      </p:sp>
      <p:sp>
        <p:nvSpPr>
          <p:cNvPr id="26" name="Text 24"/>
          <p:cNvSpPr/>
          <p:nvPr/>
        </p:nvSpPr>
        <p:spPr>
          <a:xfrm>
            <a:off x="548640" y="5413248"/>
            <a:ext cx="3538728" cy="548640"/>
          </a:xfrm>
          <a:prstGeom prst="rect">
            <a:avLst/>
          </a:prstGeom>
          <a:noFill/>
          <a:ln/>
        </p:spPr>
        <p:txBody>
          <a:bodyPr wrap="square" lIns="0" tIns="0" rIns="0" bIns="0" rtlCol="0" anchor="t">
            <a:normAutofit/>
          </a:bodyPr>
          <a:lstStyle/>
          <a:p>
            <a:r>
              <a:rPr lang="en-US" sz="860">
                <a:solidFill>
                  <a:srgbClr val="2C3134"/>
                </a:solidFill>
                <a:latin typeface="Aptos" pitchFamily="34" charset="0"/>
                <a:ea typeface="Aptos" pitchFamily="34" charset="-122"/>
                <a:cs typeface="Aptos" pitchFamily="34" charset="-120"/>
              </a:rPr>
              <a:t>22. </a:t>
            </a:r>
            <a:r>
              <a:rPr lang="en-GB" sz="860" err="1">
                <a:solidFill>
                  <a:srgbClr val="2C3134"/>
                </a:solidFill>
                <a:latin typeface="Aptos" pitchFamily="34" charset="0"/>
                <a:ea typeface="Aptos" pitchFamily="34" charset="-122"/>
                <a:cs typeface="Aptos" pitchFamily="34" charset="-120"/>
              </a:rPr>
              <a:t>Vaportzis</a:t>
            </a:r>
            <a:r>
              <a:rPr lang="en-GB" sz="860">
                <a:solidFill>
                  <a:srgbClr val="2C3134"/>
                </a:solidFill>
                <a:latin typeface="Aptos" pitchFamily="34" charset="0"/>
                <a:ea typeface="Aptos" pitchFamily="34" charset="-122"/>
                <a:cs typeface="Aptos" pitchFamily="34" charset="-120"/>
              </a:rPr>
              <a:t>, E., </a:t>
            </a:r>
            <a:r>
              <a:rPr lang="en-GB" sz="860" err="1">
                <a:solidFill>
                  <a:srgbClr val="2C3134"/>
                </a:solidFill>
                <a:latin typeface="Aptos" pitchFamily="34" charset="0"/>
                <a:ea typeface="Aptos" pitchFamily="34" charset="-122"/>
                <a:cs typeface="Aptos" pitchFamily="34" charset="-120"/>
              </a:rPr>
              <a:t>Giatsi</a:t>
            </a:r>
            <a:r>
              <a:rPr lang="en-GB" sz="860">
                <a:solidFill>
                  <a:srgbClr val="2C3134"/>
                </a:solidFill>
                <a:latin typeface="Aptos" pitchFamily="34" charset="0"/>
                <a:ea typeface="Aptos" pitchFamily="34" charset="-122"/>
                <a:cs typeface="Aptos" pitchFamily="34" charset="-120"/>
              </a:rPr>
              <a:t> Clausen, M. and </a:t>
            </a:r>
            <a:r>
              <a:rPr lang="en-GB" sz="860" err="1">
                <a:solidFill>
                  <a:srgbClr val="2C3134"/>
                </a:solidFill>
                <a:latin typeface="Aptos" pitchFamily="34" charset="0"/>
                <a:ea typeface="Aptos" pitchFamily="34" charset="-122"/>
                <a:cs typeface="Aptos" pitchFamily="34" charset="-120"/>
              </a:rPr>
              <a:t>Gow</a:t>
            </a:r>
            <a:r>
              <a:rPr lang="en-GB" sz="860">
                <a:solidFill>
                  <a:srgbClr val="2C3134"/>
                </a:solidFill>
                <a:latin typeface="Aptos" pitchFamily="34" charset="0"/>
                <a:ea typeface="Aptos" pitchFamily="34" charset="-122"/>
                <a:cs typeface="Aptos" pitchFamily="34" charset="-120"/>
              </a:rPr>
              <a:t>, A.J. (2017) “Older adults’ perceptions of technology and barriers to interacting with tablet computers: A focus group study”, Frontiers in Psychology, 8, p. 1687</a:t>
            </a:r>
            <a:r>
              <a:rPr lang="en-US" sz="860">
                <a:solidFill>
                  <a:srgbClr val="2C3134"/>
                </a:solidFill>
                <a:latin typeface="Aptos" pitchFamily="34" charset="0"/>
                <a:ea typeface="Aptos" pitchFamily="34" charset="-122"/>
                <a:cs typeface="Aptos" pitchFamily="34" charset="-120"/>
              </a:rPr>
              <a:t>.</a:t>
            </a:r>
            <a:endParaRPr lang="en-US" sz="860"/>
          </a:p>
        </p:txBody>
      </p:sp>
      <p:sp>
        <p:nvSpPr>
          <p:cNvPr id="27" name="Text 25"/>
          <p:cNvSpPr/>
          <p:nvPr/>
        </p:nvSpPr>
        <p:spPr>
          <a:xfrm>
            <a:off x="4242816" y="5413248"/>
            <a:ext cx="3538728" cy="548640"/>
          </a:xfrm>
          <a:prstGeom prst="rect">
            <a:avLst/>
          </a:prstGeom>
          <a:noFill/>
          <a:ln/>
        </p:spPr>
        <p:txBody>
          <a:bodyPr wrap="square" lIns="0" tIns="0" rIns="0" bIns="0" rtlCol="0" anchor="t">
            <a:normAutofit/>
          </a:bodyPr>
          <a:lstStyle/>
          <a:p>
            <a:r>
              <a:rPr lang="en-US" sz="860">
                <a:solidFill>
                  <a:srgbClr val="2C3134"/>
                </a:solidFill>
                <a:latin typeface="Aptos" pitchFamily="34" charset="0"/>
                <a:ea typeface="Aptos" pitchFamily="34" charset="-122"/>
                <a:cs typeface="Aptos" pitchFamily="34" charset="-120"/>
              </a:rPr>
              <a:t>23. </a:t>
            </a:r>
            <a:r>
              <a:rPr lang="en-GB" sz="860">
                <a:solidFill>
                  <a:srgbClr val="2C3134"/>
                </a:solidFill>
                <a:latin typeface="Aptos" pitchFamily="34" charset="0"/>
                <a:ea typeface="Aptos" pitchFamily="34" charset="-122"/>
                <a:cs typeface="Aptos" pitchFamily="34" charset="-120"/>
              </a:rPr>
              <a:t>Walker, A. (2009) “The enhancement of quality of life in old age through active ageing”, Journal of Aging Studies, 23(2), pp. 88–95</a:t>
            </a:r>
            <a:r>
              <a:rPr lang="en-US" sz="860">
                <a:solidFill>
                  <a:srgbClr val="2C3134"/>
                </a:solidFill>
                <a:latin typeface="Aptos" pitchFamily="34" charset="0"/>
                <a:ea typeface="Aptos" pitchFamily="34" charset="-122"/>
                <a:cs typeface="Aptos" pitchFamily="34" charset="-120"/>
              </a:rPr>
              <a:t>.</a:t>
            </a:r>
            <a:endParaRPr lang="en-US" sz="860"/>
          </a:p>
        </p:txBody>
      </p:sp>
      <p:sp>
        <p:nvSpPr>
          <p:cNvPr id="28" name="Text 26"/>
          <p:cNvSpPr/>
          <p:nvPr/>
        </p:nvSpPr>
        <p:spPr>
          <a:xfrm>
            <a:off x="7936992" y="5413248"/>
            <a:ext cx="3538728" cy="548640"/>
          </a:xfrm>
          <a:prstGeom prst="rect">
            <a:avLst/>
          </a:prstGeom>
          <a:noFill/>
          <a:ln/>
        </p:spPr>
        <p:txBody>
          <a:bodyPr wrap="square" lIns="0" tIns="0" rIns="0" bIns="0" rtlCol="0" anchor="t">
            <a:normAutofit/>
          </a:bodyPr>
          <a:lstStyle/>
          <a:p>
            <a:r>
              <a:rPr lang="en-US" sz="860">
                <a:solidFill>
                  <a:srgbClr val="2C3134"/>
                </a:solidFill>
                <a:latin typeface="Aptos" pitchFamily="34" charset="0"/>
                <a:ea typeface="Aptos" pitchFamily="34" charset="-122"/>
                <a:cs typeface="Aptos" pitchFamily="34" charset="-120"/>
              </a:rPr>
              <a:t>24. </a:t>
            </a:r>
            <a:r>
              <a:rPr lang="en-GB" sz="860">
                <a:solidFill>
                  <a:srgbClr val="2C3134"/>
                </a:solidFill>
                <a:latin typeface="Aptos" pitchFamily="34" charset="0"/>
                <a:ea typeface="Aptos" pitchFamily="34" charset="-122"/>
                <a:cs typeface="Aptos" pitchFamily="34" charset="-120"/>
              </a:rPr>
              <a:t>World Health Organization (2015) World Report on Ageing and Health. Geneva: World Health Organization</a:t>
            </a:r>
            <a:r>
              <a:rPr lang="en-US" sz="860">
                <a:solidFill>
                  <a:srgbClr val="2C3134"/>
                </a:solidFill>
                <a:latin typeface="Aptos" pitchFamily="34" charset="0"/>
                <a:ea typeface="Aptos" pitchFamily="34" charset="-122"/>
                <a:cs typeface="Aptos" pitchFamily="34" charset="-120"/>
              </a:rPr>
              <a:t>.</a:t>
            </a:r>
            <a:endParaRPr lang="en-US" sz="860"/>
          </a:p>
        </p:txBody>
      </p:sp>
      <p:sp>
        <p:nvSpPr>
          <p:cNvPr id="29" name="Shape 27"/>
          <p:cNvSpPr/>
          <p:nvPr/>
        </p:nvSpPr>
        <p:spPr>
          <a:xfrm>
            <a:off x="502920" y="5989320"/>
            <a:ext cx="11155680" cy="329184"/>
          </a:xfrm>
          <a:prstGeom prst="roundRect">
            <a:avLst>
              <a:gd name="adj" fmla="val 22222"/>
            </a:avLst>
          </a:prstGeom>
          <a:solidFill>
            <a:srgbClr val="FCF8ED"/>
          </a:solidFill>
          <a:ln w="10160">
            <a:solidFill>
              <a:srgbClr val="E9DCAF"/>
            </a:solidFill>
            <a:prstDash val="solid"/>
          </a:ln>
        </p:spPr>
        <p:txBody>
          <a:bodyPr/>
          <a:lstStyle/>
          <a:p>
            <a:endParaRPr lang="en-US"/>
          </a:p>
        </p:txBody>
      </p:sp>
      <p:sp>
        <p:nvSpPr>
          <p:cNvPr id="31" name="Slide Number Placeholder 0"/>
          <p:cNvSpPr>
            <a:spLocks noGrp="1"/>
          </p:cNvSpPr>
          <p:nvPr>
            <p:ph type="sldNum" sz="quarter" idx="4294967295"/>
          </p:nvPr>
        </p:nvSpPr>
        <p:spPr>
          <a:xfrm>
            <a:off x="11475720" y="6510528"/>
            <a:ext cx="800000" cy="300000"/>
          </a:xfrm>
          <a:prstGeom prst="rect">
            <a:avLst/>
          </a:prstGeom>
          <a:extLst>
            <a:ext uri="{C572A759-6A51-4108-AA02-DFA0A04FC94B}">
              <ma14:wrappingTextBoxFlag xmlns="" xmlns:ma14="http://schemas.microsoft.com/office/mac/drawingml/2011/main" val="0"/>
            </a:ext>
          </a:extLst>
        </p:spPr>
        <p:txBody>
          <a:bodyPr/>
          <a:lstStyle>
            <a:lvl1pPr>
              <a:defRPr sz="800">
                <a:solidFill>
                  <a:srgbClr val="657178"/>
                </a:solidFill>
                <a:latin typeface="Aptos"/>
                <a:ea typeface="Aptos"/>
                <a:cs typeface="Aptos"/>
              </a:defRPr>
            </a:lvl1pPr>
          </a:lstStyle>
          <a:p>
            <a:pPr algn="l"/>
            <a:fld id="{F7021451-1387-4CA6-816F-3879F97B5CBC}" type="slidenum">
              <a:rPr lang="en-US" b="0"/>
              <a:t>16</a:t>
            </a:fld>
            <a:endParaRPr lang="en-US"/>
          </a:p>
        </p:txBody>
      </p:sp>
      <p:pic>
        <p:nvPicPr>
          <p:cNvPr id="36" name="Video 35">
            <a:hlinkClick r:id="" action="ppaction://media"/>
            <a:extLst>
              <a:ext uri="{FF2B5EF4-FFF2-40B4-BE49-F238E27FC236}">
                <a16:creationId xmlns:a16="http://schemas.microsoft.com/office/drawing/2014/main" id="{185FE800-8A8A-78A0-1EE7-89072743812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pic>
        <p:nvPicPr>
          <p:cNvPr id="37" name="Video 36">
            <a:hlinkClick r:id="" action="ppaction://media"/>
            <a:extLst>
              <a:ext uri="{FF2B5EF4-FFF2-40B4-BE49-F238E27FC236}">
                <a16:creationId xmlns:a16="http://schemas.microsoft.com/office/drawing/2014/main" id="{13A3D931-30F2-AF45-7251-8238824257D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a:ln w="19050" cap="rnd">
            <a:solidFill>
              <a:srgbClr val="404040"/>
            </a:solidFill>
          </a:ln>
          <a:effectLst/>
        </p:spPr>
      </p:pic>
      <p:pic>
        <p:nvPicPr>
          <p:cNvPr id="38" name="Video 37">
            <a:hlinkClick r:id="" action="ppaction://media"/>
            <a:extLst>
              <a:ext uri="{FF2B5EF4-FFF2-40B4-BE49-F238E27FC236}">
                <a16:creationId xmlns:a16="http://schemas.microsoft.com/office/drawing/2014/main" id="{DA3DFBD2-65DB-9EB4-E3C9-59E69EB8DF5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a:ln w="19050" cap="rnd">
            <a:solidFill>
              <a:srgbClr val="404040"/>
            </a:solidFill>
          </a:ln>
          <a:effectLst/>
        </p:spPr>
      </p:pic>
      <p:pic>
        <p:nvPicPr>
          <p:cNvPr id="39" name="Video 38">
            <a:hlinkClick r:id="" action="ppaction://media"/>
            <a:extLst>
              <a:ext uri="{FF2B5EF4-FFF2-40B4-BE49-F238E27FC236}">
                <a16:creationId xmlns:a16="http://schemas.microsoft.com/office/drawing/2014/main" id="{E8488174-C3E4-91EE-434D-24CF9DD5FC5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a:ln w="19050" cap="rnd">
            <a:solidFill>
              <a:srgbClr val="404040"/>
            </a:solidFill>
          </a:ln>
          <a:effectLst/>
        </p:spPr>
      </p:pic>
      <p:pic>
        <p:nvPicPr>
          <p:cNvPr id="40" name="Video 39">
            <a:hlinkClick r:id="" action="ppaction://media"/>
            <a:extLst>
              <a:ext uri="{FF2B5EF4-FFF2-40B4-BE49-F238E27FC236}">
                <a16:creationId xmlns:a16="http://schemas.microsoft.com/office/drawing/2014/main" id="{0C90E2B1-C671-CF94-24CF-BD21CFF2F7E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a:ln w="19050" cap="rnd">
            <a:solidFill>
              <a:srgbClr val="404040"/>
            </a:solidFill>
          </a:ln>
          <a:effectLst/>
        </p:spPr>
      </p:pic>
      <p:pic>
        <p:nvPicPr>
          <p:cNvPr id="41" name="Video 40">
            <a:hlinkClick r:id="" action="ppaction://media"/>
            <a:extLst>
              <a:ext uri="{FF2B5EF4-FFF2-40B4-BE49-F238E27FC236}">
                <a16:creationId xmlns:a16="http://schemas.microsoft.com/office/drawing/2014/main" id="{85AA78CF-69C1-7221-B36B-43A7C6B31A6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251"/>
    </mc:Choice>
    <mc:Fallback xmlns="">
      <p:transition spd="slow" advTm="7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1" fill="hold"/>
                                        <p:tgtEl>
                                          <p:spTgt spid="40"/>
                                        </p:tgtEl>
                                      </p:cBhvr>
                                    </p:cmd>
                                  </p:childTnLst>
                                </p:cTn>
                              </p:par>
                            </p:childTnLst>
                          </p:cTn>
                        </p:par>
                        <p:par>
                          <p:cTn id="10" fill="hold">
                            <p:stCondLst>
                              <p:cond delay="2"/>
                            </p:stCondLst>
                            <p:childTnLst>
                              <p:par>
                                <p:cTn id="11" presetID="1" presetClass="mediacall" presetSubtype="0" fill="hold" nodeType="afterEffect">
                                  <p:stCondLst>
                                    <p:cond delay="0"/>
                                  </p:stCondLst>
                                  <p:childTnLst>
                                    <p:cmd type="call" cmd="playFrom(0.0)">
                                      <p:cBhvr>
                                        <p:cTn id="12" dur="1" fill="hold"/>
                                        <p:tgtEl>
                                          <p:spTgt spid="39"/>
                                        </p:tgtEl>
                                      </p:cBhvr>
                                    </p:cmd>
                                  </p:childTnLst>
                                </p:cTn>
                              </p:par>
                            </p:childTnLst>
                          </p:cTn>
                        </p:par>
                        <p:par>
                          <p:cTn id="13" fill="hold">
                            <p:stCondLst>
                              <p:cond delay="3"/>
                            </p:stCondLst>
                            <p:childTnLst>
                              <p:par>
                                <p:cTn id="14" presetID="1" presetClass="mediacall" presetSubtype="0" fill="hold" nodeType="afterEffect">
                                  <p:stCondLst>
                                    <p:cond delay="0"/>
                                  </p:stCondLst>
                                  <p:childTnLst>
                                    <p:cmd type="call" cmd="playFrom(0.0)">
                                      <p:cBhvr>
                                        <p:cTn id="15" dur="1" fill="hold"/>
                                        <p:tgtEl>
                                          <p:spTgt spid="38"/>
                                        </p:tgtEl>
                                      </p:cBhvr>
                                    </p:cmd>
                                  </p:childTnLst>
                                </p:cTn>
                              </p:par>
                            </p:childTnLst>
                          </p:cTn>
                        </p:par>
                        <p:par>
                          <p:cTn id="16" fill="hold">
                            <p:stCondLst>
                              <p:cond delay="4"/>
                            </p:stCondLst>
                            <p:childTnLst>
                              <p:par>
                                <p:cTn id="17" presetID="1" presetClass="mediacall" presetSubtype="0" fill="hold" nodeType="afterEffect">
                                  <p:stCondLst>
                                    <p:cond delay="0"/>
                                  </p:stCondLst>
                                  <p:childTnLst>
                                    <p:cmd type="call" cmd="playFrom(0.0)">
                                      <p:cBhvr>
                                        <p:cTn id="18" dur="1" fill="hold"/>
                                        <p:tgtEl>
                                          <p:spTgt spid="37"/>
                                        </p:tgtEl>
                                      </p:cBhvr>
                                    </p:cmd>
                                  </p:childTnLst>
                                </p:cTn>
                              </p:par>
                            </p:childTnLst>
                          </p:cTn>
                        </p:par>
                        <p:par>
                          <p:cTn id="19" fill="hold">
                            <p:stCondLst>
                              <p:cond delay="5"/>
                            </p:stCondLst>
                            <p:childTnLst>
                              <p:par>
                                <p:cTn id="20" presetID="1" presetClass="mediacall" presetSubtype="0" fill="hold" nodeType="afterEffect">
                                  <p:stCondLst>
                                    <p:cond delay="0"/>
                                  </p:stCondLst>
                                  <p:childTnLst>
                                    <p:cmd type="call" cmd="playFrom(0.0)">
                                      <p:cBhvr>
                                        <p:cTn id="21"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2" fill="hold" display="0">
                  <p:stCondLst>
                    <p:cond delay="indefinite"/>
                  </p:stCondLst>
                </p:cTn>
                <p:tgtEl>
                  <p:spTgt spid="36"/>
                </p:tgtEl>
              </p:cMediaNode>
            </p:video>
            <p:seq concurrent="1" nextAc="seek">
              <p:cTn id="23" restart="whenNotActive" fill="hold" evtFilter="cancelBubble" nodeType="interactiveSeq">
                <p:stCondLst>
                  <p:cond evt="onClick" delay="0">
                    <p:tgtEl>
                      <p:spTgt spid="36"/>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36"/>
                                        </p:tgtEl>
                                      </p:cBhvr>
                                    </p:cmd>
                                  </p:childTnLst>
                                </p:cTn>
                              </p:par>
                            </p:childTnLst>
                          </p:cTn>
                        </p:par>
                      </p:childTnLst>
                    </p:cTn>
                  </p:par>
                </p:childTnLst>
              </p:cTn>
              <p:nextCondLst>
                <p:cond evt="onClick" delay="0">
                  <p:tgtEl>
                    <p:spTgt spid="36"/>
                  </p:tgtEl>
                </p:cond>
              </p:nextCondLst>
            </p:seq>
            <p:video>
              <p:cMediaNode vol="80000">
                <p:cTn id="28" fill="hold" display="0">
                  <p:stCondLst>
                    <p:cond delay="indefinite"/>
                  </p:stCondLst>
                </p:cTn>
                <p:tgtEl>
                  <p:spTgt spid="37"/>
                </p:tgtEl>
              </p:cMediaNode>
            </p:video>
            <p:seq concurrent="1" nextAc="seek">
              <p:cTn id="29" restart="whenNotActive" fill="hold" evtFilter="cancelBubble" nodeType="interactiveSeq">
                <p:stCondLst>
                  <p:cond evt="onClick" delay="0">
                    <p:tgtEl>
                      <p:spTgt spid="37"/>
                    </p:tgtEl>
                  </p:cond>
                </p:stCondLst>
                <p:endSync evt="end" delay="0">
                  <p:rtn val="all"/>
                </p:endSync>
                <p:childTnLst>
                  <p:par>
                    <p:cTn id="30" fill="hold">
                      <p:stCondLst>
                        <p:cond delay="0"/>
                      </p:stCondLst>
                      <p:childTnLst>
                        <p:par>
                          <p:cTn id="31" fill="hold">
                            <p:stCondLst>
                              <p:cond delay="0"/>
                            </p:stCondLst>
                            <p:childTnLst>
                              <p:par>
                                <p:cTn id="32" presetID="2" presetClass="mediacall" presetSubtype="0" fill="hold" nodeType="clickEffect">
                                  <p:stCondLst>
                                    <p:cond delay="0"/>
                                  </p:stCondLst>
                                  <p:childTnLst>
                                    <p:cmd type="call" cmd="togglePause">
                                      <p:cBhvr>
                                        <p:cTn id="33" dur="1" fill="hold"/>
                                        <p:tgtEl>
                                          <p:spTgt spid="37"/>
                                        </p:tgtEl>
                                      </p:cBhvr>
                                    </p:cmd>
                                  </p:childTnLst>
                                </p:cTn>
                              </p:par>
                            </p:childTnLst>
                          </p:cTn>
                        </p:par>
                      </p:childTnLst>
                    </p:cTn>
                  </p:par>
                </p:childTnLst>
              </p:cTn>
              <p:nextCondLst>
                <p:cond evt="onClick" delay="0">
                  <p:tgtEl>
                    <p:spTgt spid="37"/>
                  </p:tgtEl>
                </p:cond>
              </p:nextCondLst>
            </p:seq>
            <p:video>
              <p:cMediaNode vol="80000">
                <p:cTn id="34" fill="hold" display="0">
                  <p:stCondLst>
                    <p:cond delay="indefinite"/>
                  </p:stCondLst>
                </p:cTn>
                <p:tgtEl>
                  <p:spTgt spid="38"/>
                </p:tgtEl>
              </p:cMediaNode>
            </p:video>
            <p:seq concurrent="1" nextAc="seek">
              <p:cTn id="35" restart="whenNotActive" fill="hold" evtFilter="cancelBubble" nodeType="interactiveSeq">
                <p:stCondLst>
                  <p:cond evt="onClick" delay="0">
                    <p:tgtEl>
                      <p:spTgt spid="38"/>
                    </p:tgtEl>
                  </p:cond>
                </p:stCondLst>
                <p:endSync evt="end" delay="0">
                  <p:rtn val="all"/>
                </p:endSync>
                <p:childTnLst>
                  <p:par>
                    <p:cTn id="36" fill="hold">
                      <p:stCondLst>
                        <p:cond delay="0"/>
                      </p:stCondLst>
                      <p:childTnLst>
                        <p:par>
                          <p:cTn id="37" fill="hold">
                            <p:stCondLst>
                              <p:cond delay="0"/>
                            </p:stCondLst>
                            <p:childTnLst>
                              <p:par>
                                <p:cTn id="38" presetID="2" presetClass="mediacall" presetSubtype="0" fill="hold" nodeType="clickEffect">
                                  <p:stCondLst>
                                    <p:cond delay="0"/>
                                  </p:stCondLst>
                                  <p:childTnLst>
                                    <p:cmd type="call" cmd="togglePause">
                                      <p:cBhvr>
                                        <p:cTn id="39" dur="1" fill="hold"/>
                                        <p:tgtEl>
                                          <p:spTgt spid="38"/>
                                        </p:tgtEl>
                                      </p:cBhvr>
                                    </p:cmd>
                                  </p:childTnLst>
                                </p:cTn>
                              </p:par>
                            </p:childTnLst>
                          </p:cTn>
                        </p:par>
                      </p:childTnLst>
                    </p:cTn>
                  </p:par>
                </p:childTnLst>
              </p:cTn>
              <p:nextCondLst>
                <p:cond evt="onClick" delay="0">
                  <p:tgtEl>
                    <p:spTgt spid="38"/>
                  </p:tgtEl>
                </p:cond>
              </p:nextCondLst>
            </p:seq>
            <p:video>
              <p:cMediaNode vol="80000">
                <p:cTn id="40" fill="hold" display="0">
                  <p:stCondLst>
                    <p:cond delay="indefinite"/>
                  </p:stCondLst>
                </p:cTn>
                <p:tgtEl>
                  <p:spTgt spid="39"/>
                </p:tgtEl>
              </p:cMediaNode>
            </p:video>
            <p:seq concurrent="1" nextAc="seek">
              <p:cTn id="41" restart="whenNotActive" fill="hold" evtFilter="cancelBubble" nodeType="interactiveSeq">
                <p:stCondLst>
                  <p:cond evt="onClick" delay="0">
                    <p:tgtEl>
                      <p:spTgt spid="39"/>
                    </p:tgtEl>
                  </p:cond>
                </p:stCondLst>
                <p:endSync evt="end" delay="0">
                  <p:rtn val="all"/>
                </p:endSync>
                <p:childTnLst>
                  <p:par>
                    <p:cTn id="42" fill="hold">
                      <p:stCondLst>
                        <p:cond delay="0"/>
                      </p:stCondLst>
                      <p:childTnLst>
                        <p:par>
                          <p:cTn id="43" fill="hold">
                            <p:stCondLst>
                              <p:cond delay="0"/>
                            </p:stCondLst>
                            <p:childTnLst>
                              <p:par>
                                <p:cTn id="44" presetID="2" presetClass="mediacall" presetSubtype="0" fill="hold" nodeType="clickEffect">
                                  <p:stCondLst>
                                    <p:cond delay="0"/>
                                  </p:stCondLst>
                                  <p:childTnLst>
                                    <p:cmd type="call" cmd="togglePause">
                                      <p:cBhvr>
                                        <p:cTn id="45" dur="1" fill="hold"/>
                                        <p:tgtEl>
                                          <p:spTgt spid="39"/>
                                        </p:tgtEl>
                                      </p:cBhvr>
                                    </p:cmd>
                                  </p:childTnLst>
                                </p:cTn>
                              </p:par>
                            </p:childTnLst>
                          </p:cTn>
                        </p:par>
                      </p:childTnLst>
                    </p:cTn>
                  </p:par>
                </p:childTnLst>
              </p:cTn>
              <p:nextCondLst>
                <p:cond evt="onClick" delay="0">
                  <p:tgtEl>
                    <p:spTgt spid="39"/>
                  </p:tgtEl>
                </p:cond>
              </p:nextCondLst>
            </p:seq>
            <p:video>
              <p:cMediaNode vol="80000">
                <p:cTn id="46" fill="hold" display="0">
                  <p:stCondLst>
                    <p:cond delay="indefinite"/>
                  </p:stCondLst>
                </p:cTn>
                <p:tgtEl>
                  <p:spTgt spid="40"/>
                </p:tgtEl>
              </p:cMediaNode>
            </p:video>
            <p:seq concurrent="1" nextAc="seek">
              <p:cTn id="47" restart="whenNotActive" fill="hold" evtFilter="cancelBubble" nodeType="interactiveSeq">
                <p:stCondLst>
                  <p:cond evt="onClick" delay="0">
                    <p:tgtEl>
                      <p:spTgt spid="40"/>
                    </p:tgtEl>
                  </p:cond>
                </p:stCondLst>
                <p:endSync evt="end" delay="0">
                  <p:rtn val="all"/>
                </p:endSync>
                <p:childTnLst>
                  <p:par>
                    <p:cTn id="48" fill="hold">
                      <p:stCondLst>
                        <p:cond delay="0"/>
                      </p:stCondLst>
                      <p:childTnLst>
                        <p:par>
                          <p:cTn id="49" fill="hold">
                            <p:stCondLst>
                              <p:cond delay="0"/>
                            </p:stCondLst>
                            <p:childTnLst>
                              <p:par>
                                <p:cTn id="50" presetID="2" presetClass="mediacall" presetSubtype="0" fill="hold" nodeType="clickEffect">
                                  <p:stCondLst>
                                    <p:cond delay="0"/>
                                  </p:stCondLst>
                                  <p:childTnLst>
                                    <p:cmd type="call" cmd="togglePause">
                                      <p:cBhvr>
                                        <p:cTn id="51" dur="1" fill="hold"/>
                                        <p:tgtEl>
                                          <p:spTgt spid="40"/>
                                        </p:tgtEl>
                                      </p:cBhvr>
                                    </p:cmd>
                                  </p:childTnLst>
                                </p:cTn>
                              </p:par>
                            </p:childTnLst>
                          </p:cTn>
                        </p:par>
                      </p:childTnLst>
                    </p:cTn>
                  </p:par>
                </p:childTnLst>
              </p:cTn>
              <p:nextCondLst>
                <p:cond evt="onClick" delay="0">
                  <p:tgtEl>
                    <p:spTgt spid="40"/>
                  </p:tgtEl>
                </p:cond>
              </p:nextCondLst>
            </p:seq>
            <p:video>
              <p:cMediaNode vol="80000">
                <p:cTn id="52" fill="hold" display="0">
                  <p:stCondLst>
                    <p:cond delay="indefinite"/>
                  </p:stCondLst>
                </p:cTn>
                <p:tgtEl>
                  <p:spTgt spid="41"/>
                </p:tgtEl>
              </p:cMediaNode>
            </p:video>
            <p:seq concurrent="1" nextAc="seek">
              <p:cTn id="53" restart="whenNotActive" fill="hold" evtFilter="cancelBubble" nodeType="interactiveSeq">
                <p:stCondLst>
                  <p:cond evt="onClick" delay="0">
                    <p:tgtEl>
                      <p:spTgt spid="41"/>
                    </p:tgtEl>
                  </p:cond>
                </p:stCondLst>
                <p:endSync evt="end" delay="0">
                  <p:rtn val="all"/>
                </p:endSync>
                <p:childTnLst>
                  <p:par>
                    <p:cTn id="54" fill="hold">
                      <p:stCondLst>
                        <p:cond delay="0"/>
                      </p:stCondLst>
                      <p:childTnLst>
                        <p:par>
                          <p:cTn id="55" fill="hold">
                            <p:stCondLst>
                              <p:cond delay="0"/>
                            </p:stCondLst>
                            <p:childTnLst>
                              <p:par>
                                <p:cTn id="56" presetID="2" presetClass="mediacall" presetSubtype="0" fill="hold" nodeType="clickEffect">
                                  <p:stCondLst>
                                    <p:cond delay="0"/>
                                  </p:stCondLst>
                                  <p:childTnLst>
                                    <p:cmd type="call" cmd="togglePause">
                                      <p:cBhvr>
                                        <p:cTn id="57" dur="1" fill="hold"/>
                                        <p:tgtEl>
                                          <p:spTgt spid="41"/>
                                        </p:tgtEl>
                                      </p:cBhvr>
                                    </p:cmd>
                                  </p:childTnLst>
                                </p:cTn>
                              </p:par>
                            </p:childTnLst>
                          </p:cTn>
                        </p:par>
                      </p:childTnLst>
                    </p:cTn>
                  </p:par>
                </p:childTnLst>
              </p:cTn>
              <p:nextCondLst>
                <p:cond evt="onClick" delay="0">
                  <p:tgtEl>
                    <p:spTgt spid="41"/>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97129d6-5105-44aa-8953-de11b416c37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17F0BAA444E2C478D04B3C300BA99D3" ma:contentTypeVersion="12" ma:contentTypeDescription="Create a new document." ma:contentTypeScope="" ma:versionID="5e9c34cc1ec0e163e62671ee777ca409">
  <xsd:schema xmlns:xsd="http://www.w3.org/2001/XMLSchema" xmlns:xs="http://www.w3.org/2001/XMLSchema" xmlns:p="http://schemas.microsoft.com/office/2006/metadata/properties" xmlns:ns3="d97129d6-5105-44aa-8953-de11b416c376" targetNamespace="http://schemas.microsoft.com/office/2006/metadata/properties" ma:root="true" ma:fieldsID="8b98700f3add82935cb0e7dab4c0c94a" ns3:_="">
    <xsd:import namespace="d97129d6-5105-44aa-8953-de11b416c37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element ref="ns3:MediaServiceOCR"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129d6-5105-44aa-8953-de11b416c37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BillingMetadata" ma:index="19"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BEE767-B079-41D4-A6B7-45FC8FA8F502}">
  <ds:schemaRefs>
    <ds:schemaRef ds:uri="http://schemas.microsoft.com/office/2006/metadata/properties"/>
    <ds:schemaRef ds:uri="http://purl.org/dc/elements/1.1/"/>
    <ds:schemaRef ds:uri="http://www.w3.org/XML/1998/namespace"/>
    <ds:schemaRef ds:uri="http://purl.org/dc/dcmitype/"/>
    <ds:schemaRef ds:uri="http://schemas.microsoft.com/office/2006/documentManagement/types"/>
    <ds:schemaRef ds:uri="d97129d6-5105-44aa-8953-de11b416c376"/>
    <ds:schemaRef ds:uri="http://schemas.microsoft.com/office/infopath/2007/PartnerControls"/>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8490C3DD-4C0A-4606-8E63-662A23F385D8}">
  <ds:schemaRefs>
    <ds:schemaRef ds:uri="http://schemas.microsoft.com/sharepoint/v3/contenttype/forms"/>
  </ds:schemaRefs>
</ds:datastoreItem>
</file>

<file path=customXml/itemProps3.xml><?xml version="1.0" encoding="utf-8"?>
<ds:datastoreItem xmlns:ds="http://schemas.openxmlformats.org/officeDocument/2006/customXml" ds:itemID="{69E3AEA1-EDF9-4CFE-8590-07F847C28A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7129d6-5105-44aa-8953-de11b416c3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4618</Words>
  <Application>Microsoft Office PowerPoint</Application>
  <PresentationFormat>Widescreen</PresentationFormat>
  <Paragraphs>371</Paragraphs>
  <Slides>16</Slides>
  <Notes>16</Notes>
  <HiddenSlides>0</HiddenSlides>
  <MMClips>21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Aptos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the Older Person: Critical Evaluation of Needs, Policy, Technology, and Service Provision in the UK</dc:title>
  <dc:subject>BMHP6027 – Empowering the Older Person</dc:subject>
  <dc:creator>Fowobajek</dc:creator>
  <cp:lastModifiedBy>Caroline Zeini</cp:lastModifiedBy>
  <cp:revision>3</cp:revision>
  <dcterms:created xsi:type="dcterms:W3CDTF">2026-09-30T14:59:29Z</dcterms:created>
  <dcterms:modified xsi:type="dcterms:W3CDTF">2026-10-25T08:03:37Z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0x010100F17F0BAA444E2C478D04B3C300BA99D3</vt:lpwstr>
  </property>
</Properties>
</file>