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embeddedFontLst>
    <p:embeddedFont>
      <p:font typeface="Bookman Old Style" panose="02050604050505020204" pitchFamily="18" charset="0"/>
      <p:regular r:id="rId15"/>
      <p:bold r:id="rId16"/>
      <p:italic r:id="rId17"/>
      <p:boldItalic r:id="rId18"/>
    </p:embeddedFont>
    <p:embeddedFont>
      <p:font typeface="Calibri" panose="020F0502020204030204" pitchFamily="34" charset="0"/>
      <p:regular r:id="rId19"/>
      <p:bold r:id="rId20"/>
      <p:italic r:id="rId21"/>
      <p:boldItalic r:id="rId22"/>
    </p:embeddedFont>
    <p:embeddedFont>
      <p:font typeface="Libre Franklin" pitchFamily="2" charset="77"/>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hf6zhpsv4FzuC1HsAXqPcWDOoR8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060238B-C6EF-4CED-B73D-5778FC0BA5DB}">
  <a:tblStyle styleId="{D060238B-C6EF-4CED-B73D-5778FC0BA5DB}" styleName="Table_0">
    <a:wholeTbl>
      <a:tcTxStyle b="off" i="off">
        <a:font>
          <a:latin typeface="Franklin Gothic Book"/>
          <a:ea typeface="Franklin Gothic Book"/>
          <a:cs typeface="Franklin Gothic Book"/>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DEBE9"/>
          </a:solidFill>
        </a:fill>
      </a:tcStyle>
    </a:wholeTbl>
    <a:band1H>
      <a:tcTxStyle/>
      <a:tcStyle>
        <a:tcBdr/>
        <a:fill>
          <a:solidFill>
            <a:srgbClr val="D8D5D0"/>
          </a:solidFill>
        </a:fill>
      </a:tcStyle>
    </a:band1H>
    <a:band2H>
      <a:tcTxStyle/>
      <a:tcStyle>
        <a:tcBdr/>
      </a:tcStyle>
    </a:band2H>
    <a:band1V>
      <a:tcTxStyle/>
      <a:tcStyle>
        <a:tcBdr/>
        <a:fill>
          <a:solidFill>
            <a:srgbClr val="D8D5D0"/>
          </a:solidFill>
        </a:fill>
      </a:tcStyle>
    </a:band1V>
    <a:band2V>
      <a:tcTxStyle/>
      <a:tcStyle>
        <a:tcBdr/>
      </a:tcStyle>
    </a:band2V>
    <a:lastCol>
      <a:tcTxStyle b="on" i="off">
        <a:font>
          <a:latin typeface="Franklin Gothic Book"/>
          <a:ea typeface="Franklin Gothic Book"/>
          <a:cs typeface="Franklin Gothic Book"/>
        </a:font>
        <a:schemeClr val="lt1"/>
      </a:tcTxStyle>
      <a:tcStyle>
        <a:tcBdr/>
        <a:fill>
          <a:solidFill>
            <a:schemeClr val="accent5"/>
          </a:solidFill>
        </a:fill>
      </a:tcStyle>
    </a:lastCol>
    <a:firstCol>
      <a:tcTxStyle b="on" i="off">
        <a:font>
          <a:latin typeface="Franklin Gothic Book"/>
          <a:ea typeface="Franklin Gothic Book"/>
          <a:cs typeface="Franklin Gothic Book"/>
        </a:font>
        <a:schemeClr val="lt1"/>
      </a:tcTxStyle>
      <a:tcStyle>
        <a:tcBdr/>
        <a:fill>
          <a:solidFill>
            <a:schemeClr val="accent5"/>
          </a:solidFill>
        </a:fill>
      </a:tcStyle>
    </a:firstCol>
    <a:lastRow>
      <a:tcTxStyle b="on" i="off">
        <a:font>
          <a:latin typeface="Franklin Gothic Book"/>
          <a:ea typeface="Franklin Gothic Book"/>
          <a:cs typeface="Franklin Gothic Book"/>
        </a:font>
        <a:schemeClr val="lt1"/>
      </a:tcTxStyle>
      <a:tcStyle>
        <a:tcBdr>
          <a:top>
            <a:ln w="38100" cap="flat" cmpd="sng">
              <a:solidFill>
                <a:schemeClr val="lt1"/>
              </a:solidFill>
              <a:prstDash val="solid"/>
              <a:round/>
              <a:headEnd type="none" w="sm" len="sm"/>
              <a:tailEnd type="none" w="sm" len="sm"/>
            </a:ln>
          </a:top>
        </a:tcBdr>
        <a:fill>
          <a:solidFill>
            <a:schemeClr val="accent5"/>
          </a:solidFill>
        </a:fill>
      </a:tcStyle>
    </a:lastRow>
    <a:seCell>
      <a:tcTxStyle/>
      <a:tcStyle>
        <a:tcBdr/>
      </a:tcStyle>
    </a:seCell>
    <a:swCell>
      <a:tcTxStyle/>
      <a:tcStyle>
        <a:tcBdr/>
      </a:tcStyle>
    </a:swCell>
    <a:firstRow>
      <a:tcTxStyle b="on" i="off">
        <a:font>
          <a:latin typeface="Franklin Gothic Book"/>
          <a:ea typeface="Franklin Gothic Book"/>
          <a:cs typeface="Franklin Gothic Book"/>
        </a:font>
        <a:schemeClr val="lt1"/>
      </a:tcTxStyle>
      <a:tcStyle>
        <a:tcBdr>
          <a:bottom>
            <a:ln w="38100" cap="flat" cmpd="sng">
              <a:solidFill>
                <a:schemeClr val="lt1"/>
              </a:solidFill>
              <a:prstDash val="solid"/>
              <a:round/>
              <a:headEnd type="none" w="sm" len="sm"/>
              <a:tailEnd type="none" w="sm" len="sm"/>
            </a:ln>
          </a:bottom>
        </a:tcBdr>
        <a:fill>
          <a:solidFill>
            <a:schemeClr val="accent5"/>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6"/>
  </p:normalViewPr>
  <p:slideViewPr>
    <p:cSldViewPr snapToGrid="0">
      <p:cViewPr varScale="1">
        <p:scale>
          <a:sx n="107" d="100"/>
          <a:sy n="107" d="100"/>
        </p:scale>
        <p:origin x="73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6" name="Google Shape;9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 name="Google Shape;10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a:latin typeface="Arial"/>
                <a:ea typeface="Arial"/>
                <a:cs typeface="Arial"/>
                <a:sym typeface="Arial"/>
              </a:rPr>
              <a:t>Introduction</a:t>
            </a:r>
            <a:endParaRPr/>
          </a:p>
          <a:p>
            <a:pPr marL="0" marR="0" lvl="0" indent="0" algn="just" rtl="0">
              <a:lnSpc>
                <a:spcPct val="150000"/>
              </a:lnSpc>
              <a:spcBef>
                <a:spcPts val="0"/>
              </a:spcBef>
              <a:spcAft>
                <a:spcPts val="0"/>
              </a:spcAft>
              <a:buNone/>
            </a:pPr>
            <a:r>
              <a:rPr lang="en-US" sz="1800">
                <a:latin typeface="Arial"/>
                <a:ea typeface="Arial"/>
                <a:cs typeface="Arial"/>
                <a:sym typeface="Arial"/>
              </a:rPr>
              <a:t> </a:t>
            </a:r>
            <a:endParaRPr/>
          </a:p>
          <a:p>
            <a:pPr marL="0" marR="0" lvl="0" indent="0" algn="just" rtl="0">
              <a:lnSpc>
                <a:spcPct val="150000"/>
              </a:lnSpc>
              <a:spcBef>
                <a:spcPts val="0"/>
              </a:spcBef>
              <a:spcAft>
                <a:spcPts val="0"/>
              </a:spcAft>
              <a:buNone/>
            </a:pPr>
            <a:r>
              <a:rPr lang="en-US" sz="1800">
                <a:latin typeface="Arial"/>
                <a:ea typeface="Arial"/>
                <a:cs typeface="Arial"/>
                <a:sym typeface="Arial"/>
              </a:rPr>
              <a:t>The "Innovative Horizons" event seeks to explore the integration of AI and AR technologies within the hospitality industry, with a focus on positioning the Grand Windsor Hotel as a pioneer in technological innovation. Before delving into event planning, it's crucial to critically assess the feasibility factors.</a:t>
            </a:r>
            <a:endParaRPr/>
          </a:p>
          <a:p>
            <a:pPr marL="0" lvl="0" indent="0" algn="l" rtl="0">
              <a:spcBef>
                <a:spcPts val="0"/>
              </a:spcBef>
              <a:spcAft>
                <a:spcPts val="0"/>
              </a:spcAft>
              <a:buNone/>
            </a:pPr>
            <a:endParaRPr/>
          </a:p>
        </p:txBody>
      </p:sp>
      <p:sp>
        <p:nvSpPr>
          <p:cNvPr id="105" name="Google Shape;105;p2: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06" name="Google Shape;10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400">
                <a:latin typeface="Arial"/>
                <a:ea typeface="Arial"/>
                <a:cs typeface="Arial"/>
                <a:sym typeface="Arial"/>
              </a:rPr>
              <a:t>Market Factors</a:t>
            </a:r>
            <a:endParaRPr sz="100"/>
          </a:p>
          <a:p>
            <a:pPr marL="0" marR="0" lvl="0" indent="0" algn="just" rtl="0">
              <a:lnSpc>
                <a:spcPct val="150000"/>
              </a:lnSpc>
              <a:spcBef>
                <a:spcPts val="0"/>
              </a:spcBef>
              <a:spcAft>
                <a:spcPts val="0"/>
              </a:spcAft>
              <a:buNone/>
            </a:pPr>
            <a:r>
              <a:rPr lang="en-US" sz="400">
                <a:latin typeface="Arial"/>
                <a:ea typeface="Arial"/>
                <a:cs typeface="Arial"/>
                <a:sym typeface="Arial"/>
              </a:rPr>
              <a:t> </a:t>
            </a:r>
            <a:endParaRPr sz="100"/>
          </a:p>
          <a:p>
            <a:pPr marL="0" marR="0" lvl="0" indent="0" algn="just" rtl="0">
              <a:lnSpc>
                <a:spcPct val="150000"/>
              </a:lnSpc>
              <a:spcBef>
                <a:spcPts val="0"/>
              </a:spcBef>
              <a:spcAft>
                <a:spcPts val="0"/>
              </a:spcAft>
              <a:buNone/>
            </a:pPr>
            <a:r>
              <a:rPr lang="en-US" sz="1400" b="1" i="0">
                <a:latin typeface="Arial"/>
                <a:ea typeface="Arial"/>
                <a:cs typeface="Arial"/>
                <a:sym typeface="Arial"/>
              </a:rPr>
              <a:t>Target Market</a:t>
            </a:r>
            <a:r>
              <a:rPr lang="en-US" sz="1400" b="0" i="0">
                <a:latin typeface="Arial"/>
                <a:ea typeface="Arial"/>
                <a:cs typeface="Arial"/>
                <a:sym typeface="Arial"/>
              </a:rPr>
              <a:t>: The "Innovative Horizons" event is strategically tailored to cater to a diverse audience comprising hospitality professionals, technology enthusiasts, and potential investors with a keen interest in the advancements of AI and AR within the hospitality sector. Hospitality professionals, including hotel managers, staff, and executives, will benefit from insights into how these technologies can revolutionize guest experiences and operational efficiencies. Technology enthusiasts will find value in witnessing cutting-edge applications firsthand, while potential investors will seek opportunities for investment and collaboration in this burgeoning field(Aggarwal, 2023).</a:t>
            </a:r>
            <a:endParaRPr sz="100"/>
          </a:p>
        </p:txBody>
      </p:sp>
      <p:sp>
        <p:nvSpPr>
          <p:cNvPr id="114" name="Google Shape;114;p3: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15" name="Google Shape;11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a:latin typeface="Arial"/>
                <a:ea typeface="Arial"/>
                <a:cs typeface="Arial"/>
                <a:sym typeface="Arial"/>
              </a:rPr>
              <a:t>Market Factors</a:t>
            </a:r>
            <a:endParaRPr/>
          </a:p>
          <a:p>
            <a:pPr marL="0" marR="0" lvl="0" indent="0" algn="just" rtl="0">
              <a:lnSpc>
                <a:spcPct val="150000"/>
              </a:lnSpc>
              <a:spcBef>
                <a:spcPts val="0"/>
              </a:spcBef>
              <a:spcAft>
                <a:spcPts val="0"/>
              </a:spcAft>
              <a:buNone/>
            </a:pPr>
            <a:r>
              <a:rPr lang="en-US" sz="1800">
                <a:latin typeface="Arial"/>
                <a:ea typeface="Arial"/>
                <a:cs typeface="Arial"/>
                <a:sym typeface="Arial"/>
              </a:rPr>
              <a:t> </a:t>
            </a:r>
            <a:endParaRPr/>
          </a:p>
          <a:p>
            <a:pPr marL="0" lvl="0" indent="0" algn="l" rtl="0">
              <a:spcBef>
                <a:spcPts val="0"/>
              </a:spcBef>
              <a:spcAft>
                <a:spcPts val="0"/>
              </a:spcAft>
              <a:buNone/>
            </a:pPr>
            <a:r>
              <a:rPr lang="en-US" b="1" i="0">
                <a:latin typeface="Arial"/>
                <a:ea typeface="Arial"/>
                <a:cs typeface="Arial"/>
                <a:sym typeface="Arial"/>
              </a:rPr>
              <a:t>Demand</a:t>
            </a:r>
            <a:r>
              <a:rPr lang="en-US" b="0" i="0">
                <a:latin typeface="Arial"/>
                <a:ea typeface="Arial"/>
                <a:cs typeface="Arial"/>
                <a:sym typeface="Arial"/>
              </a:rPr>
              <a:t>: The demand for events focusing on emerging technologies like AI and AR is palpable across industries, including hospitality. Businesses within the hospitality sector are increasingly recognizing the need to leverage technology to enhance guest experiences and improve operational efficiency. As such, there is a growing appetite among industry professionals to explore the latest innovations and trends shaping the future of hospitality. "Innovative Horizons" aims to meet this demand by providing a platform for knowledge sharing and interactive experiences centered around AI and AR(Chechi, 2023).</a:t>
            </a:r>
            <a:endParaRPr/>
          </a:p>
        </p:txBody>
      </p:sp>
      <p:sp>
        <p:nvSpPr>
          <p:cNvPr id="123" name="Google Shape;123;p4: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24" name="Google Shape;12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a:latin typeface="Arial"/>
                <a:ea typeface="Arial"/>
                <a:cs typeface="Arial"/>
                <a:sym typeface="Arial"/>
              </a:rPr>
              <a:t>Market Factors</a:t>
            </a:r>
            <a:endParaRPr/>
          </a:p>
          <a:p>
            <a:pPr marL="0" marR="0" lvl="0" indent="0" algn="just" rtl="0">
              <a:lnSpc>
                <a:spcPct val="150000"/>
              </a:lnSpc>
              <a:spcBef>
                <a:spcPts val="0"/>
              </a:spcBef>
              <a:spcAft>
                <a:spcPts val="0"/>
              </a:spcAft>
              <a:buNone/>
            </a:pPr>
            <a:r>
              <a:rPr lang="en-US" sz="1800">
                <a:latin typeface="Arial"/>
                <a:ea typeface="Arial"/>
                <a:cs typeface="Arial"/>
                <a:sym typeface="Arial"/>
              </a:rPr>
              <a:t> </a:t>
            </a:r>
            <a:endParaRPr/>
          </a:p>
          <a:p>
            <a:pPr marL="0" lvl="0" indent="0" algn="l" rtl="0">
              <a:spcBef>
                <a:spcPts val="0"/>
              </a:spcBef>
              <a:spcAft>
                <a:spcPts val="0"/>
              </a:spcAft>
              <a:buNone/>
            </a:pPr>
            <a:r>
              <a:rPr lang="en-US" b="1" i="0">
                <a:latin typeface="Arial"/>
                <a:ea typeface="Arial"/>
                <a:cs typeface="Arial"/>
                <a:sym typeface="Arial"/>
              </a:rPr>
              <a:t>Supply</a:t>
            </a:r>
            <a:r>
              <a:rPr lang="en-US" b="0" i="0">
                <a:latin typeface="Arial"/>
                <a:ea typeface="Arial"/>
                <a:cs typeface="Arial"/>
                <a:sym typeface="Arial"/>
              </a:rPr>
              <a:t>: While there may be other events in the broader technology and hospitality sectors, "Innovative Horizons" distinguishes itself by offering a tailored and comprehensive exploration of AI and AR specifically within the hospitality context. Unlike general technology conferences or hospitality trade shows, this event focuses specifically on the intersection of AI, AR, and hospitality, providing attendees with in-depth insights and practical demonstrations relevant to their industry. By catering to this niche market, "Innovative Horizons" seeks to fill a gap in the events landscape and address the specific needs and interests of hospitality professionals(Team, 2020).</a:t>
            </a:r>
            <a:endParaRPr/>
          </a:p>
        </p:txBody>
      </p:sp>
      <p:sp>
        <p:nvSpPr>
          <p:cNvPr id="132" name="Google Shape;132;p5: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33" name="Google Shape;13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500">
                <a:latin typeface="Arial"/>
                <a:ea typeface="Arial"/>
                <a:cs typeface="Arial"/>
                <a:sym typeface="Arial"/>
              </a:rPr>
              <a:t>Market Factors</a:t>
            </a:r>
            <a:endParaRPr sz="100"/>
          </a:p>
          <a:p>
            <a:pPr marL="0" marR="0" lvl="0" indent="0" algn="just" rtl="0">
              <a:lnSpc>
                <a:spcPct val="150000"/>
              </a:lnSpc>
              <a:spcBef>
                <a:spcPts val="0"/>
              </a:spcBef>
              <a:spcAft>
                <a:spcPts val="0"/>
              </a:spcAft>
              <a:buNone/>
            </a:pPr>
            <a:r>
              <a:rPr lang="en-US" sz="500">
                <a:latin typeface="Arial"/>
                <a:ea typeface="Arial"/>
                <a:cs typeface="Arial"/>
                <a:sym typeface="Arial"/>
              </a:rPr>
              <a:t> </a:t>
            </a:r>
            <a:endParaRPr sz="100"/>
          </a:p>
          <a:p>
            <a:pPr marL="0" marR="0" lvl="0" indent="0" algn="just" rtl="0">
              <a:lnSpc>
                <a:spcPct val="150000"/>
              </a:lnSpc>
              <a:spcBef>
                <a:spcPts val="0"/>
              </a:spcBef>
              <a:spcAft>
                <a:spcPts val="0"/>
              </a:spcAft>
              <a:buNone/>
            </a:pPr>
            <a:r>
              <a:rPr lang="en-US" sz="1500" b="1" i="0">
                <a:latin typeface="Arial"/>
                <a:ea typeface="Arial"/>
                <a:cs typeface="Arial"/>
                <a:sym typeface="Arial"/>
              </a:rPr>
              <a:t>Competition</a:t>
            </a:r>
            <a:r>
              <a:rPr lang="en-US" sz="1500" b="0" i="0">
                <a:latin typeface="Arial"/>
                <a:ea typeface="Arial"/>
                <a:cs typeface="Arial"/>
                <a:sym typeface="Arial"/>
              </a:rPr>
              <a:t>: While there may be other events that touch upon technology in hospitality, "Innovative Horizons" aims to differentiate itself through its unique focus and offerings. Competing events may include general technology conferences, hospitality trade shows, or even specific AI and AR expos. However, what sets "Innovative Horizons" apart is its dedicated exploration of how these technologies can be applied within the hospitality industry, offering practical insights, live demonstrations, and interactive workshops tailored to the needs of hospitality professionals. By carving out a niche within this space, "Innovative Horizons" can effectively differentiate itself from competitors and attract a targeted audience interested in the intersection of technology and hospitality(Indeed, 2023).</a:t>
            </a:r>
            <a:endParaRPr sz="100"/>
          </a:p>
        </p:txBody>
      </p:sp>
      <p:sp>
        <p:nvSpPr>
          <p:cNvPr id="141" name="Google Shape;141;p6: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42" name="Google Shape;14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b="1" i="0">
                <a:latin typeface="Arial"/>
                <a:ea typeface="Arial"/>
                <a:cs typeface="Arial"/>
                <a:sym typeface="Arial"/>
              </a:rPr>
              <a:t>Venue Availability</a:t>
            </a:r>
            <a:r>
              <a:rPr lang="en-US" b="0" i="0">
                <a:latin typeface="Arial"/>
                <a:ea typeface="Arial"/>
                <a:cs typeface="Arial"/>
                <a:sym typeface="Arial"/>
              </a:rPr>
              <a:t>: The selection of the Grand Windsor Hotel in London as the event venue is strategic, considering its reputation for sophistication and alignment with the hospitality theme of the event. The hotel provides an elegant backdrop that complements the innovative nature of the event, enhancing the overall attendee experience. However, while the Grand Windsor Hotel is an ideal choice, availability needs to be confirmed to ensure it aligns with the scheduled event dates. This confirmation is crucial to avoid any potential conflicts and ensure that the venue can accommodate the event's requirements in terms of space, amenities, and technical capabilities(Whova, 2018).</a:t>
            </a:r>
            <a:endParaRPr/>
          </a:p>
        </p:txBody>
      </p:sp>
      <p:sp>
        <p:nvSpPr>
          <p:cNvPr id="150" name="Google Shape;150;p7: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51" name="Google Shape;15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b="1" i="0">
                <a:latin typeface="Arial"/>
                <a:ea typeface="Arial"/>
                <a:cs typeface="Arial"/>
                <a:sym typeface="Arial"/>
              </a:rPr>
              <a:t>Skills Required</a:t>
            </a:r>
            <a:r>
              <a:rPr lang="en-US" b="0" i="0">
                <a:latin typeface="Arial"/>
                <a:ea typeface="Arial"/>
                <a:cs typeface="Arial"/>
                <a:sym typeface="Arial"/>
              </a:rPr>
              <a:t>: The successful execution of "Innovative Horizons" hinges upon the expertise of the event staff, who must possess a diverse skill set to manage various aspects of the event seamlessly. Technical expertise in AI and AR is paramount, as the event will feature live demonstrations and interactive sessions showcasing these technologies. Additionally, proficiency in event management is essential to oversee logistics, coordination, and attendee engagement throughout the event. Event staff must also have experience in handling sophisticated technological setups to troubleshoot any issues that may arise and ensure uninterrupted functionality. By combining these skills, the event staff can ensure a smooth and engaging experience for all attendees, maximizing the impact of "Innovative Horizons(John, 2022)."</a:t>
            </a:r>
            <a:endParaRPr/>
          </a:p>
        </p:txBody>
      </p:sp>
      <p:sp>
        <p:nvSpPr>
          <p:cNvPr id="159" name="Google Shape;159;p8: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60" name="Google Shape;16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i="0">
                <a:latin typeface="Arial"/>
                <a:ea typeface="Arial"/>
                <a:cs typeface="Arial"/>
                <a:sym typeface="Arial"/>
              </a:rPr>
              <a:t>Resources: "Innovative Horizons" requires a range of resources to bring the event to fruition successfully. Technical equipment, including AR headsets and interactive kiosks, forms the backbone of the event's interactive demonstrations and workshops, providing attendees with hands-on experiences of AI and AR technologies. Expert personnel, such as technicians and event coordinators, are indispensable for managing these technical setups, ensuring everything runs smoothly from setup to teardown. Venue arrangements should also be carefully considered to facilitate the event's objectives, including space allocation for various sessions, seating arrangements, and accessibility considerations. By securing these essential resources, "Innovative Horizons" can create an immersive and impactful experience for attendees, showcasing the transformative potential of AI and AR in the hospitality industry.</a:t>
            </a:r>
            <a:endParaRPr/>
          </a:p>
        </p:txBody>
      </p:sp>
      <p:sp>
        <p:nvSpPr>
          <p:cNvPr id="168" name="Google Shape;168;p9: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69" name="Google Shape;16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6" name="Google Shape;17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500">
                <a:latin typeface="Arial"/>
                <a:ea typeface="Arial"/>
                <a:cs typeface="Arial"/>
                <a:sym typeface="Arial"/>
              </a:rPr>
              <a:t>Conclusion</a:t>
            </a:r>
            <a:endParaRPr sz="900"/>
          </a:p>
          <a:p>
            <a:pPr marL="0" marR="0" lvl="0" indent="0" algn="just" rtl="0">
              <a:lnSpc>
                <a:spcPct val="150000"/>
              </a:lnSpc>
              <a:spcBef>
                <a:spcPts val="0"/>
              </a:spcBef>
              <a:spcAft>
                <a:spcPts val="0"/>
              </a:spcAft>
              <a:buNone/>
            </a:pPr>
            <a:r>
              <a:rPr lang="en-US" sz="1500">
                <a:latin typeface="Arial"/>
                <a:ea typeface="Arial"/>
                <a:cs typeface="Arial"/>
                <a:sym typeface="Arial"/>
              </a:rPr>
              <a:t> </a:t>
            </a:r>
            <a:endParaRPr sz="900"/>
          </a:p>
          <a:p>
            <a:pPr marL="0" marR="0" lvl="0" indent="0" algn="just" rtl="0">
              <a:lnSpc>
                <a:spcPct val="150000"/>
              </a:lnSpc>
              <a:spcBef>
                <a:spcPts val="0"/>
              </a:spcBef>
              <a:spcAft>
                <a:spcPts val="0"/>
              </a:spcAft>
              <a:buNone/>
            </a:pPr>
            <a:r>
              <a:rPr lang="en-US" sz="1500">
                <a:latin typeface="Arial"/>
                <a:ea typeface="Arial"/>
                <a:cs typeface="Arial"/>
                <a:sym typeface="Arial"/>
              </a:rPr>
              <a:t>The "Innovative Horizons" event displays strong feasibility, driven by evident market demand, prospective venue availability, requisite skills and resources, and a well-structured financial plan. Through meticulous pre-planning research and strategic execution, the event can effectively spotlight technological advancements in the hospitality sector while ensuring financial viability and success.</a:t>
            </a:r>
            <a:endParaRPr sz="900"/>
          </a:p>
          <a:p>
            <a:pPr marL="0" lvl="0" indent="0" algn="l" rtl="0">
              <a:spcBef>
                <a:spcPts val="0"/>
              </a:spcBef>
              <a:spcAft>
                <a:spcPts val="0"/>
              </a:spcAft>
              <a:buNone/>
            </a:pPr>
            <a:endParaRPr sz="900"/>
          </a:p>
        </p:txBody>
      </p:sp>
      <p:sp>
        <p:nvSpPr>
          <p:cNvPr id="183" name="Google Shape;183;p11: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84" name="Google Shape;184;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2" name="Google Shape;192;p12: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5/5/2024</a:t>
            </a:r>
            <a:endParaRPr/>
          </a:p>
        </p:txBody>
      </p:sp>
      <p:sp>
        <p:nvSpPr>
          <p:cNvPr id="193" name="Google Shape;193;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7"/>
        <p:cNvGrpSpPr/>
        <p:nvPr/>
      </p:nvGrpSpPr>
      <p:grpSpPr>
        <a:xfrm>
          <a:off x="0" y="0"/>
          <a:ext cx="0" cy="0"/>
          <a:chOff x="0" y="0"/>
          <a:chExt cx="0" cy="0"/>
        </a:xfrm>
      </p:grpSpPr>
      <p:sp>
        <p:nvSpPr>
          <p:cNvPr id="18" name="Google Shape;18;p14"/>
          <p:cNvSpPr/>
          <p:nvPr/>
        </p:nvSpPr>
        <p:spPr>
          <a:xfrm>
            <a:off x="3175" y="6400800"/>
            <a:ext cx="12188825" cy="457200"/>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14"/>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262626"/>
              </a:buClr>
              <a:buSzPts val="8000"/>
              <a:buFont typeface="Bookman Old Style"/>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4"/>
          <p:cNvSpPr txBox="1">
            <a:spLocks noGrp="1"/>
          </p:cNvSpPr>
          <p:nvPr>
            <p:ph type="subTitle" idx="1"/>
          </p:nvPr>
        </p:nvSpPr>
        <p:spPr>
          <a:xfrm>
            <a:off x="1100051" y="4645152"/>
            <a:ext cx="10058400" cy="1143000"/>
          </a:xfrm>
          <a:prstGeom prst="rect">
            <a:avLst/>
          </a:prstGeom>
          <a:noFill/>
          <a:ln>
            <a:noFill/>
          </a:ln>
        </p:spPr>
        <p:txBody>
          <a:bodyPr spcFirstLastPara="1" wrap="square" lIns="91425" tIns="45700" rIns="91425" bIns="45700" anchor="t" anchorCtr="0">
            <a:normAutofit/>
          </a:bodyPr>
          <a:lstStyle>
            <a:lvl1pPr lvl="0" algn="l">
              <a:lnSpc>
                <a:spcPct val="110000"/>
              </a:lnSpc>
              <a:spcBef>
                <a:spcPts val="1200"/>
              </a:spcBef>
              <a:spcAft>
                <a:spcPts val="0"/>
              </a:spcAft>
              <a:buSzPts val="2400"/>
              <a:buNone/>
              <a:defRPr sz="2400" cap="none">
                <a:solidFill>
                  <a:schemeClr val="dk1"/>
                </a:solidFill>
                <a:latin typeface="Libre Franklin"/>
                <a:ea typeface="Libre Franklin"/>
                <a:cs typeface="Libre Franklin"/>
                <a:sym typeface="Libre Franklin"/>
              </a:defRPr>
            </a:lvl1pPr>
            <a:lvl2pPr lvl="1" algn="ctr">
              <a:lnSpc>
                <a:spcPct val="100000"/>
              </a:lnSpc>
              <a:spcBef>
                <a:spcPts val="200"/>
              </a:spcBef>
              <a:spcAft>
                <a:spcPts val="0"/>
              </a:spcAft>
              <a:buClr>
                <a:srgbClr val="3F3F3F"/>
              </a:buClr>
              <a:buSzPts val="2400"/>
              <a:buNone/>
              <a:defRPr sz="2400"/>
            </a:lvl2pPr>
            <a:lvl3pPr lvl="2" algn="ctr">
              <a:lnSpc>
                <a:spcPct val="100000"/>
              </a:lnSpc>
              <a:spcBef>
                <a:spcPts val="400"/>
              </a:spcBef>
              <a:spcAft>
                <a:spcPts val="0"/>
              </a:spcAft>
              <a:buClr>
                <a:srgbClr val="3F3F3F"/>
              </a:buClr>
              <a:buSzPts val="2400"/>
              <a:buNone/>
              <a:defRPr sz="2400"/>
            </a:lvl3pPr>
            <a:lvl4pPr lvl="3" algn="ctr">
              <a:lnSpc>
                <a:spcPct val="100000"/>
              </a:lnSpc>
              <a:spcBef>
                <a:spcPts val="400"/>
              </a:spcBef>
              <a:spcAft>
                <a:spcPts val="0"/>
              </a:spcAft>
              <a:buClr>
                <a:srgbClr val="3F3F3F"/>
              </a:buClr>
              <a:buSzPts val="2000"/>
              <a:buNone/>
              <a:defRPr sz="2000"/>
            </a:lvl4pPr>
            <a:lvl5pPr lvl="4" algn="ctr">
              <a:lnSpc>
                <a:spcPct val="100000"/>
              </a:lnSpc>
              <a:spcBef>
                <a:spcPts val="400"/>
              </a:spcBef>
              <a:spcAft>
                <a:spcPts val="0"/>
              </a:spcAft>
              <a:buClr>
                <a:srgbClr val="3F3F3F"/>
              </a:buClr>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cxnSp>
        <p:nvCxnSpPr>
          <p:cNvPr id="21" name="Google Shape;21;p14"/>
          <p:cNvCxnSpPr/>
          <p:nvPr/>
        </p:nvCxnSpPr>
        <p:spPr>
          <a:xfrm>
            <a:off x="1207658" y="4474741"/>
            <a:ext cx="9875520" cy="0"/>
          </a:xfrm>
          <a:prstGeom prst="straightConnector1">
            <a:avLst/>
          </a:prstGeom>
          <a:noFill/>
          <a:ln w="12700" cap="flat" cmpd="sng">
            <a:solidFill>
              <a:srgbClr val="3F3F3F"/>
            </a:solidFill>
            <a:prstDash val="solid"/>
            <a:round/>
            <a:headEnd type="none" w="sm" len="sm"/>
            <a:tailEnd type="none" w="sm" len="sm"/>
          </a:ln>
        </p:spPr>
      </p:cxnSp>
      <p:sp>
        <p:nvSpPr>
          <p:cNvPr id="22" name="Google Shape;22;p14"/>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4"/>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4"/>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and Content" type="obj">
  <p:cSld name="OBJECT">
    <p:spTree>
      <p:nvGrpSpPr>
        <p:cNvPr id="1" name="Shape 25"/>
        <p:cNvGrpSpPr/>
        <p:nvPr/>
      </p:nvGrpSpPr>
      <p:grpSpPr>
        <a:xfrm>
          <a:off x="0" y="0"/>
          <a:ext cx="0" cy="0"/>
          <a:chOff x="0" y="0"/>
          <a:chExt cx="0" cy="0"/>
        </a:xfrm>
      </p:grpSpPr>
      <p:sp>
        <p:nvSpPr>
          <p:cNvPr id="26" name="Google Shape;26;p1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5"/>
          <p:cNvSpPr txBox="1">
            <a:spLocks noGrp="1"/>
          </p:cNvSpPr>
          <p:nvPr>
            <p:ph type="body" idx="1"/>
          </p:nvPr>
        </p:nvSpPr>
        <p:spPr>
          <a:xfrm>
            <a:off x="1097280" y="2108201"/>
            <a:ext cx="10058400" cy="3760891"/>
          </a:xfrm>
          <a:prstGeom prst="rect">
            <a:avLst/>
          </a:prstGeom>
          <a:noFill/>
          <a:ln>
            <a:noFill/>
          </a:ln>
        </p:spPr>
        <p:txBody>
          <a:bodyPr spcFirstLastPara="1" wrap="square" lIns="0" tIns="45700" rIns="0" bIns="4570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28" name="Google Shape;28;p15"/>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5"/>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5"/>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1"/>
        <p:cNvGrpSpPr/>
        <p:nvPr/>
      </p:nvGrpSpPr>
      <p:grpSpPr>
        <a:xfrm>
          <a:off x="0" y="0"/>
          <a:ext cx="0" cy="0"/>
          <a:chOff x="0" y="0"/>
          <a:chExt cx="0" cy="0"/>
        </a:xfrm>
      </p:grpSpPr>
      <p:sp>
        <p:nvSpPr>
          <p:cNvPr id="32" name="Google Shape;32;p16"/>
          <p:cNvSpPr/>
          <p:nvPr/>
        </p:nvSpPr>
        <p:spPr>
          <a:xfrm>
            <a:off x="3175" y="6400800"/>
            <a:ext cx="12188825" cy="457200"/>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6"/>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262626"/>
              </a:buClr>
              <a:buSzPts val="8000"/>
              <a:buFont typeface="Bookman Old Style"/>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16"/>
          <p:cNvSpPr txBox="1">
            <a:spLocks noGrp="1"/>
          </p:cNvSpPr>
          <p:nvPr>
            <p:ph type="body" idx="1"/>
          </p:nvPr>
        </p:nvSpPr>
        <p:spPr>
          <a:xfrm>
            <a:off x="1097280" y="4663440"/>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200"/>
              </a:spcBef>
              <a:spcAft>
                <a:spcPts val="0"/>
              </a:spcAft>
              <a:buSzPts val="2400"/>
              <a:buNone/>
              <a:defRPr sz="2400" cap="none">
                <a:solidFill>
                  <a:schemeClr val="dk1"/>
                </a:solidFill>
                <a:latin typeface="Libre Franklin"/>
                <a:ea typeface="Libre Franklin"/>
                <a:cs typeface="Libre Franklin"/>
                <a:sym typeface="Libre Franklin"/>
              </a:defRPr>
            </a:lvl1pPr>
            <a:lvl2pPr marL="914400" lvl="1" indent="-228600" algn="l">
              <a:lnSpc>
                <a:spcPct val="100000"/>
              </a:lnSpc>
              <a:spcBef>
                <a:spcPts val="200"/>
              </a:spcBef>
              <a:spcAft>
                <a:spcPts val="0"/>
              </a:spcAft>
              <a:buClr>
                <a:srgbClr val="888888"/>
              </a:buClr>
              <a:buSzPts val="1800"/>
              <a:buNone/>
              <a:defRPr sz="1800">
                <a:solidFill>
                  <a:srgbClr val="888888"/>
                </a:solidFill>
              </a:defRPr>
            </a:lvl2pPr>
            <a:lvl3pPr marL="1371600" lvl="2" indent="-228600" algn="l">
              <a:lnSpc>
                <a:spcPct val="100000"/>
              </a:lnSpc>
              <a:spcBef>
                <a:spcPts val="400"/>
              </a:spcBef>
              <a:spcAft>
                <a:spcPts val="0"/>
              </a:spcAft>
              <a:buClr>
                <a:srgbClr val="888888"/>
              </a:buClr>
              <a:buSzPts val="1600"/>
              <a:buNone/>
              <a:defRPr sz="1600">
                <a:solidFill>
                  <a:srgbClr val="888888"/>
                </a:solidFill>
              </a:defRPr>
            </a:lvl3pPr>
            <a:lvl4pPr marL="1828800" lvl="3" indent="-228600" algn="l">
              <a:lnSpc>
                <a:spcPct val="100000"/>
              </a:lnSpc>
              <a:spcBef>
                <a:spcPts val="400"/>
              </a:spcBef>
              <a:spcAft>
                <a:spcPts val="0"/>
              </a:spcAft>
              <a:buClr>
                <a:srgbClr val="888888"/>
              </a:buClr>
              <a:buSzPts val="1400"/>
              <a:buNone/>
              <a:defRPr sz="1400">
                <a:solidFill>
                  <a:srgbClr val="888888"/>
                </a:solidFill>
              </a:defRPr>
            </a:lvl4pPr>
            <a:lvl5pPr marL="2286000" lvl="4" indent="-228600" algn="l">
              <a:lnSpc>
                <a:spcPct val="100000"/>
              </a:lnSpc>
              <a:spcBef>
                <a:spcPts val="400"/>
              </a:spcBef>
              <a:spcAft>
                <a:spcPts val="0"/>
              </a:spcAft>
              <a:buClr>
                <a:srgbClr val="888888"/>
              </a:buClr>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cxnSp>
        <p:nvCxnSpPr>
          <p:cNvPr id="35" name="Google Shape;35;p16"/>
          <p:cNvCxnSpPr/>
          <p:nvPr/>
        </p:nvCxnSpPr>
        <p:spPr>
          <a:xfrm>
            <a:off x="1207658" y="4485132"/>
            <a:ext cx="9875520" cy="0"/>
          </a:xfrm>
          <a:prstGeom prst="straightConnector1">
            <a:avLst/>
          </a:prstGeom>
          <a:noFill/>
          <a:ln w="12700" cap="flat" cmpd="sng">
            <a:solidFill>
              <a:srgbClr val="3F3F3F"/>
            </a:solidFill>
            <a:prstDash val="solid"/>
            <a:round/>
            <a:headEnd type="none" w="sm" len="sm"/>
            <a:tailEnd type="none" w="sm" len="sm"/>
          </a:ln>
        </p:spPr>
      </p:cxnSp>
      <p:sp>
        <p:nvSpPr>
          <p:cNvPr id="36" name="Google Shape;36;p16"/>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6"/>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Two Content" type="twoObj">
  <p:cSld name="TWO_OBJECTS">
    <p:spTree>
      <p:nvGrpSpPr>
        <p:cNvPr id="1" name="Shape 39"/>
        <p:cNvGrpSpPr/>
        <p:nvPr/>
      </p:nvGrpSpPr>
      <p:grpSpPr>
        <a:xfrm>
          <a:off x="0" y="0"/>
          <a:ext cx="0" cy="0"/>
          <a:chOff x="0" y="0"/>
          <a:chExt cx="0" cy="0"/>
        </a:xfrm>
      </p:grpSpPr>
      <p:sp>
        <p:nvSpPr>
          <p:cNvPr id="40" name="Google Shape;40;p1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17"/>
          <p:cNvSpPr txBox="1">
            <a:spLocks noGrp="1"/>
          </p:cNvSpPr>
          <p:nvPr>
            <p:ph type="body" idx="1"/>
          </p:nvPr>
        </p:nvSpPr>
        <p:spPr>
          <a:xfrm>
            <a:off x="1097280" y="2120900"/>
            <a:ext cx="4639736" cy="3748193"/>
          </a:xfrm>
          <a:prstGeom prst="rect">
            <a:avLst/>
          </a:prstGeom>
          <a:noFill/>
          <a:ln>
            <a:noFill/>
          </a:ln>
        </p:spPr>
        <p:txBody>
          <a:bodyPr spcFirstLastPara="1" wrap="square" lIns="0" tIns="45700" rIns="0" bIns="4570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2" name="Google Shape;42;p17"/>
          <p:cNvSpPr txBox="1">
            <a:spLocks noGrp="1"/>
          </p:cNvSpPr>
          <p:nvPr>
            <p:ph type="body" idx="2"/>
          </p:nvPr>
        </p:nvSpPr>
        <p:spPr>
          <a:xfrm>
            <a:off x="6515944" y="2120900"/>
            <a:ext cx="4639736" cy="3748194"/>
          </a:xfrm>
          <a:prstGeom prst="rect">
            <a:avLst/>
          </a:prstGeom>
          <a:noFill/>
          <a:ln>
            <a:noFill/>
          </a:ln>
        </p:spPr>
        <p:txBody>
          <a:bodyPr spcFirstLastPara="1" wrap="square" lIns="0" tIns="45700" rIns="0" bIns="4570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3" name="Google Shape;43;p17"/>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7"/>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spTree>
      <p:nvGrpSpPr>
        <p:cNvPr id="1" name="Shape 46"/>
        <p:cNvGrpSpPr/>
        <p:nvPr/>
      </p:nvGrpSpPr>
      <p:grpSpPr>
        <a:xfrm>
          <a:off x="0" y="0"/>
          <a:ext cx="0" cy="0"/>
          <a:chOff x="0" y="0"/>
          <a:chExt cx="0" cy="0"/>
        </a:xfrm>
      </p:grpSpPr>
      <p:sp>
        <p:nvSpPr>
          <p:cNvPr id="47" name="Google Shape;47;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18"/>
          <p:cNvSpPr txBox="1">
            <a:spLocks noGrp="1"/>
          </p:cNvSpPr>
          <p:nvPr>
            <p:ph type="body" idx="1"/>
          </p:nvPr>
        </p:nvSpPr>
        <p:spPr>
          <a:xfrm>
            <a:off x="1097280" y="2057400"/>
            <a:ext cx="4639736"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110000"/>
              </a:lnSpc>
              <a:spcBef>
                <a:spcPts val="1200"/>
              </a:spcBef>
              <a:spcAft>
                <a:spcPts val="0"/>
              </a:spcAft>
              <a:buSzPts val="2000"/>
              <a:buNone/>
              <a:defRPr sz="2000" b="0" cap="none">
                <a:solidFill>
                  <a:schemeClr val="dk1"/>
                </a:solidFill>
              </a:defRPr>
            </a:lvl1pPr>
            <a:lvl2pPr marL="914400" lvl="1" indent="-228600" algn="l">
              <a:lnSpc>
                <a:spcPct val="100000"/>
              </a:lnSpc>
              <a:spcBef>
                <a:spcPts val="200"/>
              </a:spcBef>
              <a:spcAft>
                <a:spcPts val="0"/>
              </a:spcAft>
              <a:buClr>
                <a:srgbClr val="3F3F3F"/>
              </a:buClr>
              <a:buSzPts val="2000"/>
              <a:buNone/>
              <a:defRPr sz="2000" b="1"/>
            </a:lvl2pPr>
            <a:lvl3pPr marL="1371600" lvl="2" indent="-228600" algn="l">
              <a:lnSpc>
                <a:spcPct val="100000"/>
              </a:lnSpc>
              <a:spcBef>
                <a:spcPts val="400"/>
              </a:spcBef>
              <a:spcAft>
                <a:spcPts val="0"/>
              </a:spcAft>
              <a:buClr>
                <a:srgbClr val="3F3F3F"/>
              </a:buClr>
              <a:buSzPts val="1800"/>
              <a:buNone/>
              <a:defRPr sz="1800" b="1"/>
            </a:lvl3pPr>
            <a:lvl4pPr marL="1828800" lvl="3" indent="-228600" algn="l">
              <a:lnSpc>
                <a:spcPct val="100000"/>
              </a:lnSpc>
              <a:spcBef>
                <a:spcPts val="400"/>
              </a:spcBef>
              <a:spcAft>
                <a:spcPts val="0"/>
              </a:spcAft>
              <a:buClr>
                <a:srgbClr val="3F3F3F"/>
              </a:buClr>
              <a:buSzPts val="1600"/>
              <a:buNone/>
              <a:defRPr sz="1600" b="1"/>
            </a:lvl4pPr>
            <a:lvl5pPr marL="2286000" lvl="4" indent="-228600" algn="l">
              <a:lnSpc>
                <a:spcPct val="100000"/>
              </a:lnSpc>
              <a:spcBef>
                <a:spcPts val="400"/>
              </a:spcBef>
              <a:spcAft>
                <a:spcPts val="0"/>
              </a:spcAft>
              <a:buClr>
                <a:srgbClr val="3F3F3F"/>
              </a:buClr>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49" name="Google Shape;49;p18"/>
          <p:cNvSpPr txBox="1">
            <a:spLocks noGrp="1"/>
          </p:cNvSpPr>
          <p:nvPr>
            <p:ph type="body" idx="2"/>
          </p:nvPr>
        </p:nvSpPr>
        <p:spPr>
          <a:xfrm>
            <a:off x="1097280" y="2958274"/>
            <a:ext cx="4639736" cy="2910821"/>
          </a:xfrm>
          <a:prstGeom prst="rect">
            <a:avLst/>
          </a:prstGeom>
          <a:noFill/>
          <a:ln>
            <a:noFill/>
          </a:ln>
        </p:spPr>
        <p:txBody>
          <a:bodyPr spcFirstLastPara="1" wrap="square" lIns="0" tIns="45700" rIns="0" bIns="4570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0" name="Google Shape;50;p18"/>
          <p:cNvSpPr txBox="1">
            <a:spLocks noGrp="1"/>
          </p:cNvSpPr>
          <p:nvPr>
            <p:ph type="body" idx="3"/>
          </p:nvPr>
        </p:nvSpPr>
        <p:spPr>
          <a:xfrm>
            <a:off x="6515944" y="2057400"/>
            <a:ext cx="4639736"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110000"/>
              </a:lnSpc>
              <a:spcBef>
                <a:spcPts val="1200"/>
              </a:spcBef>
              <a:spcAft>
                <a:spcPts val="0"/>
              </a:spcAft>
              <a:buSzPts val="2000"/>
              <a:buNone/>
              <a:defRPr sz="2000" b="0" cap="none">
                <a:solidFill>
                  <a:schemeClr val="dk1"/>
                </a:solidFill>
              </a:defRPr>
            </a:lvl1pPr>
            <a:lvl2pPr marL="914400" lvl="1" indent="-228600" algn="l">
              <a:lnSpc>
                <a:spcPct val="100000"/>
              </a:lnSpc>
              <a:spcBef>
                <a:spcPts val="200"/>
              </a:spcBef>
              <a:spcAft>
                <a:spcPts val="0"/>
              </a:spcAft>
              <a:buClr>
                <a:srgbClr val="3F3F3F"/>
              </a:buClr>
              <a:buSzPts val="2000"/>
              <a:buNone/>
              <a:defRPr sz="2000" b="1"/>
            </a:lvl2pPr>
            <a:lvl3pPr marL="1371600" lvl="2" indent="-228600" algn="l">
              <a:lnSpc>
                <a:spcPct val="100000"/>
              </a:lnSpc>
              <a:spcBef>
                <a:spcPts val="400"/>
              </a:spcBef>
              <a:spcAft>
                <a:spcPts val="0"/>
              </a:spcAft>
              <a:buClr>
                <a:srgbClr val="3F3F3F"/>
              </a:buClr>
              <a:buSzPts val="1800"/>
              <a:buNone/>
              <a:defRPr sz="1800" b="1"/>
            </a:lvl3pPr>
            <a:lvl4pPr marL="1828800" lvl="3" indent="-228600" algn="l">
              <a:lnSpc>
                <a:spcPct val="100000"/>
              </a:lnSpc>
              <a:spcBef>
                <a:spcPts val="400"/>
              </a:spcBef>
              <a:spcAft>
                <a:spcPts val="0"/>
              </a:spcAft>
              <a:buClr>
                <a:srgbClr val="3F3F3F"/>
              </a:buClr>
              <a:buSzPts val="1600"/>
              <a:buNone/>
              <a:defRPr sz="1600" b="1"/>
            </a:lvl4pPr>
            <a:lvl5pPr marL="2286000" lvl="4" indent="-228600" algn="l">
              <a:lnSpc>
                <a:spcPct val="100000"/>
              </a:lnSpc>
              <a:spcBef>
                <a:spcPts val="400"/>
              </a:spcBef>
              <a:spcAft>
                <a:spcPts val="0"/>
              </a:spcAft>
              <a:buClr>
                <a:srgbClr val="3F3F3F"/>
              </a:buClr>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1" name="Google Shape;51;p18"/>
          <p:cNvSpPr txBox="1">
            <a:spLocks noGrp="1"/>
          </p:cNvSpPr>
          <p:nvPr>
            <p:ph type="body" idx="4"/>
          </p:nvPr>
        </p:nvSpPr>
        <p:spPr>
          <a:xfrm>
            <a:off x="6515944" y="2958273"/>
            <a:ext cx="4639736" cy="2910821"/>
          </a:xfrm>
          <a:prstGeom prst="rect">
            <a:avLst/>
          </a:prstGeom>
          <a:noFill/>
          <a:ln>
            <a:noFill/>
          </a:ln>
        </p:spPr>
        <p:txBody>
          <a:bodyPr spcFirstLastPara="1" wrap="square" lIns="0" tIns="45700" rIns="0" bIns="4570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2" name="Google Shape;52;p18"/>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8"/>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_ONLY">
    <p:spTree>
      <p:nvGrpSpPr>
        <p:cNvPr id="1" name="Shape 55"/>
        <p:cNvGrpSpPr/>
        <p:nvPr/>
      </p:nvGrpSpPr>
      <p:grpSpPr>
        <a:xfrm>
          <a:off x="0" y="0"/>
          <a:ext cx="0" cy="0"/>
          <a:chOff x="0" y="0"/>
          <a:chExt cx="0" cy="0"/>
        </a:xfrm>
      </p:grpSpPr>
      <p:sp>
        <p:nvSpPr>
          <p:cNvPr id="56" name="Google Shape;56;p1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19"/>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9"/>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9"/>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0"/>
        <p:cNvGrpSpPr/>
        <p:nvPr/>
      </p:nvGrpSpPr>
      <p:grpSpPr>
        <a:xfrm>
          <a:off x="0" y="0"/>
          <a:ext cx="0" cy="0"/>
          <a:chOff x="0" y="0"/>
          <a:chExt cx="0" cy="0"/>
        </a:xfrm>
      </p:grpSpPr>
      <p:sp>
        <p:nvSpPr>
          <p:cNvPr id="61" name="Google Shape;61;p20"/>
          <p:cNvSpPr/>
          <p:nvPr/>
        </p:nvSpPr>
        <p:spPr>
          <a:xfrm>
            <a:off x="3175" y="6400800"/>
            <a:ext cx="12188825" cy="457200"/>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0"/>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0"/>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5"/>
        <p:cNvGrpSpPr/>
        <p:nvPr/>
      </p:nvGrpSpPr>
      <p:grpSpPr>
        <a:xfrm>
          <a:off x="0" y="0"/>
          <a:ext cx="0" cy="0"/>
          <a:chOff x="0" y="0"/>
          <a:chExt cx="0" cy="0"/>
        </a:xfrm>
      </p:grpSpPr>
      <p:sp>
        <p:nvSpPr>
          <p:cNvPr id="66" name="Google Shape;66;p21"/>
          <p:cNvSpPr/>
          <p:nvPr/>
        </p:nvSpPr>
        <p:spPr>
          <a:xfrm>
            <a:off x="16" y="0"/>
            <a:ext cx="4654296" cy="6858000"/>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1"/>
          <p:cNvSpPr txBox="1">
            <a:spLocks noGrp="1"/>
          </p:cNvSpPr>
          <p:nvPr>
            <p:ph type="title"/>
          </p:nvPr>
        </p:nvSpPr>
        <p:spPr>
          <a:xfrm>
            <a:off x="643466" y="786383"/>
            <a:ext cx="3517567" cy="20939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FFFFFF"/>
              </a:buClr>
              <a:buSzPts val="3600"/>
              <a:buFont typeface="Bookman Old Style"/>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21"/>
          <p:cNvSpPr txBox="1">
            <a:spLocks noGrp="1"/>
          </p:cNvSpPr>
          <p:nvPr>
            <p:ph type="body" idx="1"/>
          </p:nvPr>
        </p:nvSpPr>
        <p:spPr>
          <a:xfrm>
            <a:off x="5458984" y="812799"/>
            <a:ext cx="5928344" cy="5294757"/>
          </a:xfrm>
          <a:prstGeom prst="rect">
            <a:avLst/>
          </a:prstGeom>
          <a:noFill/>
          <a:ln>
            <a:noFill/>
          </a:ln>
        </p:spPr>
        <p:txBody>
          <a:bodyPr spcFirstLastPara="1" wrap="square" lIns="0" tIns="45700" rIns="0" bIns="4570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69" name="Google Shape;69;p21"/>
          <p:cNvSpPr txBox="1">
            <a:spLocks noGrp="1"/>
          </p:cNvSpPr>
          <p:nvPr>
            <p:ph type="body" idx="2"/>
          </p:nvPr>
        </p:nvSpPr>
        <p:spPr>
          <a:xfrm>
            <a:off x="643465" y="3043050"/>
            <a:ext cx="3517567" cy="3064505"/>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200"/>
              </a:spcBef>
              <a:spcAft>
                <a:spcPts val="0"/>
              </a:spcAft>
              <a:buSzPts val="1800"/>
              <a:buNone/>
              <a:defRPr sz="1800">
                <a:solidFill>
                  <a:srgbClr val="FFFFFF"/>
                </a:solidFill>
              </a:defRPr>
            </a:lvl1pPr>
            <a:lvl2pPr marL="914400" lvl="1" indent="-228600" algn="l">
              <a:lnSpc>
                <a:spcPct val="100000"/>
              </a:lnSpc>
              <a:spcBef>
                <a:spcPts val="200"/>
              </a:spcBef>
              <a:spcAft>
                <a:spcPts val="0"/>
              </a:spcAft>
              <a:buClr>
                <a:srgbClr val="3F3F3F"/>
              </a:buClr>
              <a:buSzPts val="1200"/>
              <a:buNone/>
              <a:defRPr sz="1200"/>
            </a:lvl2pPr>
            <a:lvl3pPr marL="1371600" lvl="2" indent="-228600" algn="l">
              <a:lnSpc>
                <a:spcPct val="100000"/>
              </a:lnSpc>
              <a:spcBef>
                <a:spcPts val="400"/>
              </a:spcBef>
              <a:spcAft>
                <a:spcPts val="0"/>
              </a:spcAft>
              <a:buClr>
                <a:srgbClr val="3F3F3F"/>
              </a:buClr>
              <a:buSzPts val="1000"/>
              <a:buNone/>
              <a:defRPr sz="1000"/>
            </a:lvl3pPr>
            <a:lvl4pPr marL="1828800" lvl="3" indent="-228600" algn="l">
              <a:lnSpc>
                <a:spcPct val="100000"/>
              </a:lnSpc>
              <a:spcBef>
                <a:spcPts val="400"/>
              </a:spcBef>
              <a:spcAft>
                <a:spcPts val="0"/>
              </a:spcAft>
              <a:buClr>
                <a:srgbClr val="3F3F3F"/>
              </a:buClr>
              <a:buSzPts val="900"/>
              <a:buNone/>
              <a:defRPr sz="900"/>
            </a:lvl4pPr>
            <a:lvl5pPr marL="2286000" lvl="4" indent="-228600" algn="l">
              <a:lnSpc>
                <a:spcPct val="100000"/>
              </a:lnSpc>
              <a:spcBef>
                <a:spcPts val="400"/>
              </a:spcBef>
              <a:spcAft>
                <a:spcPts val="0"/>
              </a:spcAft>
              <a:buClr>
                <a:srgbClr val="3F3F3F"/>
              </a:buClr>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0" name="Google Shape;70;p21"/>
          <p:cNvSpPr txBox="1">
            <a:spLocks noGrp="1"/>
          </p:cNvSpPr>
          <p:nvPr>
            <p:ph type="dt" idx="10"/>
          </p:nvPr>
        </p:nvSpPr>
        <p:spPr>
          <a:xfrm>
            <a:off x="643464" y="6446520"/>
            <a:ext cx="351756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1"/>
          <p:cNvSpPr txBox="1">
            <a:spLocks noGrp="1"/>
          </p:cNvSpPr>
          <p:nvPr>
            <p:ph type="ftr" idx="11"/>
          </p:nvPr>
        </p:nvSpPr>
        <p:spPr>
          <a:xfrm>
            <a:off x="5458983" y="6446520"/>
            <a:ext cx="533401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1"/>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marR="0" lvl="0" indent="0" algn="l">
              <a:spcBef>
                <a:spcPts val="0"/>
              </a:spcBef>
              <a:buNone/>
              <a:defRPr sz="800" b="0" i="0" u="none" strike="noStrike" cap="none">
                <a:solidFill>
                  <a:schemeClr val="dk2"/>
                </a:solidFill>
                <a:latin typeface="Libre Franklin"/>
                <a:ea typeface="Libre Franklin"/>
                <a:cs typeface="Libre Franklin"/>
                <a:sym typeface="Libre Franklin"/>
              </a:defRPr>
            </a:lvl1pPr>
            <a:lvl2pPr marL="0" marR="0" lvl="1" indent="0" algn="l">
              <a:spcBef>
                <a:spcPts val="0"/>
              </a:spcBef>
              <a:buNone/>
              <a:defRPr sz="800" b="0" i="0" u="none" strike="noStrike" cap="none">
                <a:solidFill>
                  <a:schemeClr val="dk2"/>
                </a:solidFill>
                <a:latin typeface="Libre Franklin"/>
                <a:ea typeface="Libre Franklin"/>
                <a:cs typeface="Libre Franklin"/>
                <a:sym typeface="Libre Franklin"/>
              </a:defRPr>
            </a:lvl2pPr>
            <a:lvl3pPr marL="0" marR="0" lvl="2" indent="0" algn="l">
              <a:spcBef>
                <a:spcPts val="0"/>
              </a:spcBef>
              <a:buNone/>
              <a:defRPr sz="800" b="0" i="0" u="none" strike="noStrike" cap="none">
                <a:solidFill>
                  <a:schemeClr val="dk2"/>
                </a:solidFill>
                <a:latin typeface="Libre Franklin"/>
                <a:ea typeface="Libre Franklin"/>
                <a:cs typeface="Libre Franklin"/>
                <a:sym typeface="Libre Franklin"/>
              </a:defRPr>
            </a:lvl3pPr>
            <a:lvl4pPr marL="0" marR="0" lvl="3" indent="0" algn="l">
              <a:spcBef>
                <a:spcPts val="0"/>
              </a:spcBef>
              <a:buNone/>
              <a:defRPr sz="800" b="0" i="0" u="none" strike="noStrike" cap="none">
                <a:solidFill>
                  <a:schemeClr val="dk2"/>
                </a:solidFill>
                <a:latin typeface="Libre Franklin"/>
                <a:ea typeface="Libre Franklin"/>
                <a:cs typeface="Libre Franklin"/>
                <a:sym typeface="Libre Franklin"/>
              </a:defRPr>
            </a:lvl4pPr>
            <a:lvl5pPr marL="0" marR="0" lvl="4" indent="0" algn="l">
              <a:spcBef>
                <a:spcPts val="0"/>
              </a:spcBef>
              <a:buNone/>
              <a:defRPr sz="800" b="0" i="0" u="none" strike="noStrike" cap="none">
                <a:solidFill>
                  <a:schemeClr val="dk2"/>
                </a:solidFill>
                <a:latin typeface="Libre Franklin"/>
                <a:ea typeface="Libre Franklin"/>
                <a:cs typeface="Libre Franklin"/>
                <a:sym typeface="Libre Franklin"/>
              </a:defRPr>
            </a:lvl5pPr>
            <a:lvl6pPr marL="0" marR="0" lvl="5" indent="0" algn="l">
              <a:spcBef>
                <a:spcPts val="0"/>
              </a:spcBef>
              <a:buNone/>
              <a:defRPr sz="800" b="0" i="0" u="none" strike="noStrike" cap="none">
                <a:solidFill>
                  <a:schemeClr val="dk2"/>
                </a:solidFill>
                <a:latin typeface="Libre Franklin"/>
                <a:ea typeface="Libre Franklin"/>
                <a:cs typeface="Libre Franklin"/>
                <a:sym typeface="Libre Franklin"/>
              </a:defRPr>
            </a:lvl6pPr>
            <a:lvl7pPr marL="0" marR="0" lvl="6" indent="0" algn="l">
              <a:spcBef>
                <a:spcPts val="0"/>
              </a:spcBef>
              <a:buNone/>
              <a:defRPr sz="800" b="0" i="0" u="none" strike="noStrike" cap="none">
                <a:solidFill>
                  <a:schemeClr val="dk2"/>
                </a:solidFill>
                <a:latin typeface="Libre Franklin"/>
                <a:ea typeface="Libre Franklin"/>
                <a:cs typeface="Libre Franklin"/>
                <a:sym typeface="Libre Franklin"/>
              </a:defRPr>
            </a:lvl7pPr>
            <a:lvl8pPr marL="0" marR="0" lvl="7" indent="0" algn="l">
              <a:spcBef>
                <a:spcPts val="0"/>
              </a:spcBef>
              <a:buNone/>
              <a:defRPr sz="800" b="0" i="0" u="none" strike="noStrike" cap="none">
                <a:solidFill>
                  <a:schemeClr val="dk2"/>
                </a:solidFill>
                <a:latin typeface="Libre Franklin"/>
                <a:ea typeface="Libre Franklin"/>
                <a:cs typeface="Libre Franklin"/>
                <a:sym typeface="Libre Franklin"/>
              </a:defRPr>
            </a:lvl8pPr>
            <a:lvl9pPr marL="0" marR="0" lvl="8" indent="0" algn="l">
              <a:spcBef>
                <a:spcPts val="0"/>
              </a:spcBef>
              <a:buNone/>
              <a:defRPr sz="800" b="0" i="0" u="none" strike="noStrike" cap="none">
                <a:solidFill>
                  <a:schemeClr val="dk2"/>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3"/>
        <p:cNvGrpSpPr/>
        <p:nvPr/>
      </p:nvGrpSpPr>
      <p:grpSpPr>
        <a:xfrm>
          <a:off x="0" y="0"/>
          <a:ext cx="0" cy="0"/>
          <a:chOff x="0" y="0"/>
          <a:chExt cx="0" cy="0"/>
        </a:xfrm>
      </p:grpSpPr>
      <p:sp>
        <p:nvSpPr>
          <p:cNvPr id="74" name="Google Shape;74;p22"/>
          <p:cNvSpPr/>
          <p:nvPr/>
        </p:nvSpPr>
        <p:spPr>
          <a:xfrm>
            <a:off x="0" y="4578350"/>
            <a:ext cx="12188825" cy="2279650"/>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2"/>
          <p:cNvSpPr>
            <a:spLocks noGrp="1"/>
          </p:cNvSpPr>
          <p:nvPr>
            <p:ph type="pic" idx="2"/>
          </p:nvPr>
        </p:nvSpPr>
        <p:spPr>
          <a:xfrm>
            <a:off x="15" y="0"/>
            <a:ext cx="12191985" cy="4578350"/>
          </a:xfrm>
          <a:prstGeom prst="rect">
            <a:avLst/>
          </a:prstGeom>
          <a:solidFill>
            <a:srgbClr val="D8D8D8"/>
          </a:solidFill>
          <a:ln>
            <a:noFill/>
          </a:ln>
        </p:spPr>
      </p:sp>
      <p:sp>
        <p:nvSpPr>
          <p:cNvPr id="76" name="Google Shape;76;p22"/>
          <p:cNvSpPr txBox="1">
            <a:spLocks noGrp="1"/>
          </p:cNvSpPr>
          <p:nvPr>
            <p:ph type="title"/>
          </p:nvPr>
        </p:nvSpPr>
        <p:spPr>
          <a:xfrm>
            <a:off x="1097279" y="4799362"/>
            <a:ext cx="10113645" cy="743682"/>
          </a:xfrm>
          <a:prstGeom prst="rect">
            <a:avLst/>
          </a:prstGeom>
          <a:noFill/>
          <a:ln>
            <a:noFill/>
          </a:ln>
        </p:spPr>
        <p:txBody>
          <a:bodyPr spcFirstLastPara="1" wrap="square" lIns="91425" tIns="0" rIns="91425" bIns="0" anchor="b" anchorCtr="0">
            <a:noAutofit/>
          </a:bodyPr>
          <a:lstStyle>
            <a:lvl1pPr lvl="0" algn="l">
              <a:lnSpc>
                <a:spcPct val="90000"/>
              </a:lnSpc>
              <a:spcBef>
                <a:spcPts val="0"/>
              </a:spcBef>
              <a:spcAft>
                <a:spcPts val="0"/>
              </a:spcAft>
              <a:buClr>
                <a:srgbClr val="FFFFFF"/>
              </a:buClr>
              <a:buSzPts val="3600"/>
              <a:buFont typeface="Bookman Old Style"/>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22"/>
          <p:cNvSpPr txBox="1">
            <a:spLocks noGrp="1"/>
          </p:cNvSpPr>
          <p:nvPr>
            <p:ph type="body" idx="1"/>
          </p:nvPr>
        </p:nvSpPr>
        <p:spPr>
          <a:xfrm>
            <a:off x="1097279" y="5715000"/>
            <a:ext cx="10113264" cy="609600"/>
          </a:xfrm>
          <a:prstGeom prst="rect">
            <a:avLst/>
          </a:prstGeom>
          <a:noFill/>
          <a:ln>
            <a:noFill/>
          </a:ln>
        </p:spPr>
        <p:txBody>
          <a:bodyPr spcFirstLastPara="1" wrap="square" lIns="91425" tIns="0" rIns="91425" bIns="0" anchor="t" anchorCtr="0">
            <a:normAutofit/>
          </a:bodyPr>
          <a:lstStyle>
            <a:lvl1pPr marL="457200" lvl="0" indent="-228600" algn="l">
              <a:lnSpc>
                <a:spcPct val="110000"/>
              </a:lnSpc>
              <a:spcBef>
                <a:spcPts val="0"/>
              </a:spcBef>
              <a:spcAft>
                <a:spcPts val="0"/>
              </a:spcAft>
              <a:buSzPts val="1800"/>
              <a:buNone/>
              <a:defRPr sz="1800">
                <a:solidFill>
                  <a:srgbClr val="FFFFFF"/>
                </a:solidFill>
              </a:defRPr>
            </a:lvl1pPr>
            <a:lvl2pPr marL="914400" lvl="1" indent="-228600" algn="l">
              <a:lnSpc>
                <a:spcPct val="100000"/>
              </a:lnSpc>
              <a:spcBef>
                <a:spcPts val="600"/>
              </a:spcBef>
              <a:spcAft>
                <a:spcPts val="0"/>
              </a:spcAft>
              <a:buClr>
                <a:srgbClr val="3F3F3F"/>
              </a:buClr>
              <a:buSzPts val="1200"/>
              <a:buNone/>
              <a:defRPr sz="1200"/>
            </a:lvl2pPr>
            <a:lvl3pPr marL="1371600" lvl="2" indent="-228600" algn="l">
              <a:lnSpc>
                <a:spcPct val="100000"/>
              </a:lnSpc>
              <a:spcBef>
                <a:spcPts val="400"/>
              </a:spcBef>
              <a:spcAft>
                <a:spcPts val="0"/>
              </a:spcAft>
              <a:buClr>
                <a:srgbClr val="3F3F3F"/>
              </a:buClr>
              <a:buSzPts val="1000"/>
              <a:buNone/>
              <a:defRPr sz="1000"/>
            </a:lvl3pPr>
            <a:lvl4pPr marL="1828800" lvl="3" indent="-228600" algn="l">
              <a:lnSpc>
                <a:spcPct val="100000"/>
              </a:lnSpc>
              <a:spcBef>
                <a:spcPts val="400"/>
              </a:spcBef>
              <a:spcAft>
                <a:spcPts val="0"/>
              </a:spcAft>
              <a:buClr>
                <a:srgbClr val="3F3F3F"/>
              </a:buClr>
              <a:buSzPts val="900"/>
              <a:buNone/>
              <a:defRPr sz="900"/>
            </a:lvl4pPr>
            <a:lvl5pPr marL="2286000" lvl="4" indent="-228600" algn="l">
              <a:lnSpc>
                <a:spcPct val="100000"/>
              </a:lnSpc>
              <a:spcBef>
                <a:spcPts val="400"/>
              </a:spcBef>
              <a:spcAft>
                <a:spcPts val="0"/>
              </a:spcAft>
              <a:buClr>
                <a:srgbClr val="3F3F3F"/>
              </a:buClr>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8" name="Google Shape;78;p22"/>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2"/>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VERTICAL_TEXT">
    <p:spTree>
      <p:nvGrpSpPr>
        <p:cNvPr id="1" name="Shape 81"/>
        <p:cNvGrpSpPr/>
        <p:nvPr/>
      </p:nvGrpSpPr>
      <p:grpSpPr>
        <a:xfrm>
          <a:off x="0" y="0"/>
          <a:ext cx="0" cy="0"/>
          <a:chOff x="0" y="0"/>
          <a:chExt cx="0" cy="0"/>
        </a:xfrm>
      </p:grpSpPr>
      <p:sp>
        <p:nvSpPr>
          <p:cNvPr id="82" name="Google Shape;82;p2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23"/>
          <p:cNvSpPr txBox="1">
            <a:spLocks noGrp="1"/>
          </p:cNvSpPr>
          <p:nvPr>
            <p:ph type="body" idx="1"/>
          </p:nvPr>
        </p:nvSpPr>
        <p:spPr>
          <a:xfrm rot="5400000">
            <a:off x="4246035" y="-1040554"/>
            <a:ext cx="3760891" cy="10058400"/>
          </a:xfrm>
          <a:prstGeom prst="rect">
            <a:avLst/>
          </a:prstGeom>
          <a:noFill/>
          <a:ln>
            <a:noFill/>
          </a:ln>
        </p:spPr>
        <p:txBody>
          <a:bodyPr spcFirstLastPara="1" wrap="square" lIns="45700" tIns="0" rIns="45700" bIns="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84" name="Google Shape;84;p23"/>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3"/>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3"/>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87"/>
        <p:cNvGrpSpPr/>
        <p:nvPr/>
      </p:nvGrpSpPr>
      <p:grpSpPr>
        <a:xfrm>
          <a:off x="0" y="0"/>
          <a:ext cx="0" cy="0"/>
          <a:chOff x="0" y="0"/>
          <a:chExt cx="0" cy="0"/>
        </a:xfrm>
      </p:grpSpPr>
      <p:sp>
        <p:nvSpPr>
          <p:cNvPr id="88" name="Google Shape;88;p24"/>
          <p:cNvSpPr/>
          <p:nvPr/>
        </p:nvSpPr>
        <p:spPr>
          <a:xfrm>
            <a:off x="3175" y="6400800"/>
            <a:ext cx="12188825" cy="457200"/>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4"/>
          <p:cNvSpPr txBox="1">
            <a:spLocks noGrp="1"/>
          </p:cNvSpPr>
          <p:nvPr>
            <p:ph type="title"/>
          </p:nvPr>
        </p:nvSpPr>
        <p:spPr>
          <a:xfrm rot="5400000">
            <a:off x="7159401" y="1977801"/>
            <a:ext cx="5759898" cy="26289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24"/>
          <p:cNvSpPr txBox="1">
            <a:spLocks noGrp="1"/>
          </p:cNvSpPr>
          <p:nvPr>
            <p:ph type="body" idx="1"/>
          </p:nvPr>
        </p:nvSpPr>
        <p:spPr>
          <a:xfrm rot="5400000">
            <a:off x="1825401" y="-574899"/>
            <a:ext cx="5759898" cy="7734300"/>
          </a:xfrm>
          <a:prstGeom prst="rect">
            <a:avLst/>
          </a:prstGeom>
          <a:noFill/>
          <a:ln>
            <a:noFill/>
          </a:ln>
        </p:spPr>
        <p:txBody>
          <a:bodyPr spcFirstLastPara="1" wrap="square" lIns="45700" tIns="0" rIns="45700" bIns="0" anchor="t" anchorCtr="0">
            <a:normAutofit/>
          </a:bodyPr>
          <a:lstStyle>
            <a:lvl1pPr marL="457200" lvl="0" indent="-342900" algn="l">
              <a:lnSpc>
                <a:spcPct val="110000"/>
              </a:lnSpc>
              <a:spcBef>
                <a:spcPts val="1200"/>
              </a:spcBef>
              <a:spcAft>
                <a:spcPts val="0"/>
              </a:spcAft>
              <a:buSzPts val="1800"/>
              <a:buChar char=" "/>
              <a:defRPr/>
            </a:lvl1pPr>
            <a:lvl2pPr marL="914400" lvl="1" indent="-342900" algn="l">
              <a:lnSpc>
                <a:spcPct val="100000"/>
              </a:lnSpc>
              <a:spcBef>
                <a:spcPts val="200"/>
              </a:spcBef>
              <a:spcAft>
                <a:spcPts val="0"/>
              </a:spcAft>
              <a:buClr>
                <a:srgbClr val="3F3F3F"/>
              </a:buClr>
              <a:buSzPts val="1800"/>
              <a:buChar char="◦"/>
              <a:defRPr/>
            </a:lvl2pPr>
            <a:lvl3pPr marL="1371600" lvl="2" indent="-342900" algn="l">
              <a:lnSpc>
                <a:spcPct val="100000"/>
              </a:lnSpc>
              <a:spcBef>
                <a:spcPts val="400"/>
              </a:spcBef>
              <a:spcAft>
                <a:spcPts val="0"/>
              </a:spcAft>
              <a:buClr>
                <a:srgbClr val="3F3F3F"/>
              </a:buClr>
              <a:buSzPts val="1800"/>
              <a:buChar char="◦"/>
              <a:defRPr/>
            </a:lvl3pPr>
            <a:lvl4pPr marL="1828800" lvl="3" indent="-342900" algn="l">
              <a:lnSpc>
                <a:spcPct val="100000"/>
              </a:lnSpc>
              <a:spcBef>
                <a:spcPts val="400"/>
              </a:spcBef>
              <a:spcAft>
                <a:spcPts val="0"/>
              </a:spcAft>
              <a:buClr>
                <a:srgbClr val="3F3F3F"/>
              </a:buClr>
              <a:buSzPts val="1800"/>
              <a:buChar char="◦"/>
              <a:defRPr/>
            </a:lvl4pPr>
            <a:lvl5pPr marL="2286000" lvl="4" indent="-342900" algn="l">
              <a:lnSpc>
                <a:spcPct val="100000"/>
              </a:lnSpc>
              <a:spcBef>
                <a:spcPts val="400"/>
              </a:spcBef>
              <a:spcAft>
                <a:spcPts val="0"/>
              </a:spcAft>
              <a:buClr>
                <a:srgbClr val="3F3F3F"/>
              </a:buClr>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1" name="Google Shape;91;p24"/>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4"/>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4"/>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Shape 9"/>
        <p:cNvGrpSpPr/>
        <p:nvPr/>
      </p:nvGrpSpPr>
      <p:grpSpPr>
        <a:xfrm>
          <a:off x="0" y="0"/>
          <a:ext cx="0" cy="0"/>
          <a:chOff x="0" y="0"/>
          <a:chExt cx="0" cy="0"/>
        </a:xfrm>
      </p:grpSpPr>
      <p:sp>
        <p:nvSpPr>
          <p:cNvPr id="10" name="Google Shape;10;p13"/>
          <p:cNvSpPr/>
          <p:nvPr/>
        </p:nvSpPr>
        <p:spPr>
          <a:xfrm>
            <a:off x="3175" y="6400800"/>
            <a:ext cx="12188825" cy="457200"/>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90000"/>
              </a:lnSpc>
              <a:spcBef>
                <a:spcPts val="0"/>
              </a:spcBef>
              <a:spcAft>
                <a:spcPts val="0"/>
              </a:spcAft>
              <a:buClr>
                <a:srgbClr val="3F3F3F"/>
              </a:buClr>
              <a:buSzPts val="4700"/>
              <a:buFont typeface="Bookman Old Style"/>
              <a:buNone/>
              <a:defRPr sz="4700" b="0" i="0" u="none" strike="noStrike" cap="none">
                <a:solidFill>
                  <a:srgbClr val="3F3F3F"/>
                </a:solidFill>
                <a:latin typeface="Bookman Old Style"/>
                <a:ea typeface="Bookman Old Style"/>
                <a:cs typeface="Bookman Old Style"/>
                <a:sym typeface="Bookman Old Sty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3"/>
          <p:cNvSpPr txBox="1">
            <a:spLocks noGrp="1"/>
          </p:cNvSpPr>
          <p:nvPr>
            <p:ph type="body" idx="1"/>
          </p:nvPr>
        </p:nvSpPr>
        <p:spPr>
          <a:xfrm>
            <a:off x="1097280" y="2108201"/>
            <a:ext cx="10058400" cy="3760891"/>
          </a:xfrm>
          <a:prstGeom prst="rect">
            <a:avLst/>
          </a:prstGeom>
          <a:noFill/>
          <a:ln>
            <a:noFill/>
          </a:ln>
        </p:spPr>
        <p:txBody>
          <a:bodyPr spcFirstLastPara="1" wrap="square" lIns="0" tIns="45700" rIns="0" bIns="45700" anchor="t" anchorCtr="0">
            <a:normAutofit/>
          </a:bodyPr>
          <a:lstStyle>
            <a:lvl1pPr marL="457200" marR="0" lvl="0" indent="-349250" algn="l" rtl="0">
              <a:lnSpc>
                <a:spcPct val="110000"/>
              </a:lnSpc>
              <a:spcBef>
                <a:spcPts val="1200"/>
              </a:spcBef>
              <a:spcAft>
                <a:spcPts val="0"/>
              </a:spcAft>
              <a:buClr>
                <a:schemeClr val="accent1"/>
              </a:buClr>
              <a:buSzPts val="1900"/>
              <a:buFont typeface="Calibri"/>
              <a:buChar char=" "/>
              <a:defRPr sz="1900" b="0" i="0" u="none" strike="noStrike" cap="none">
                <a:solidFill>
                  <a:srgbClr val="3F3F3F"/>
                </a:solidFill>
                <a:latin typeface="Libre Franklin"/>
                <a:ea typeface="Libre Franklin"/>
                <a:cs typeface="Libre Franklin"/>
                <a:sym typeface="Libre Franklin"/>
              </a:defRPr>
            </a:lvl1pPr>
            <a:lvl2pPr marL="914400" marR="0" lvl="1" indent="-336550" algn="l" rtl="0">
              <a:lnSpc>
                <a:spcPct val="100000"/>
              </a:lnSpc>
              <a:spcBef>
                <a:spcPts val="200"/>
              </a:spcBef>
              <a:spcAft>
                <a:spcPts val="0"/>
              </a:spcAft>
              <a:buClr>
                <a:srgbClr val="3F3F3F"/>
              </a:buClr>
              <a:buSzPts val="1700"/>
              <a:buFont typeface="Calibri"/>
              <a:buChar char="◦"/>
              <a:defRPr sz="1700" b="0" i="0" u="none" strike="noStrike" cap="none">
                <a:solidFill>
                  <a:srgbClr val="3F3F3F"/>
                </a:solidFill>
                <a:latin typeface="Libre Franklin"/>
                <a:ea typeface="Libre Franklin"/>
                <a:cs typeface="Libre Franklin"/>
                <a:sym typeface="Libre Franklin"/>
              </a:defRPr>
            </a:lvl2pPr>
            <a:lvl3pPr marL="1371600" marR="0" lvl="2" indent="-311150" algn="l" rtl="0">
              <a:lnSpc>
                <a:spcPct val="100000"/>
              </a:lnSpc>
              <a:spcBef>
                <a:spcPts val="400"/>
              </a:spcBef>
              <a:spcAft>
                <a:spcPts val="0"/>
              </a:spcAft>
              <a:buClr>
                <a:srgbClr val="3F3F3F"/>
              </a:buClr>
              <a:buSzPts val="1300"/>
              <a:buFont typeface="Calibri"/>
              <a:buChar char="◦"/>
              <a:defRPr sz="1300" b="0" i="0" u="none" strike="noStrike" cap="none">
                <a:solidFill>
                  <a:srgbClr val="3F3F3F"/>
                </a:solidFill>
                <a:latin typeface="Libre Franklin"/>
                <a:ea typeface="Libre Franklin"/>
                <a:cs typeface="Libre Franklin"/>
                <a:sym typeface="Libre Franklin"/>
              </a:defRPr>
            </a:lvl3pPr>
            <a:lvl4pPr marL="1828800" marR="0" lvl="3" indent="-311150" algn="l" rtl="0">
              <a:lnSpc>
                <a:spcPct val="100000"/>
              </a:lnSpc>
              <a:spcBef>
                <a:spcPts val="400"/>
              </a:spcBef>
              <a:spcAft>
                <a:spcPts val="0"/>
              </a:spcAft>
              <a:buClr>
                <a:srgbClr val="3F3F3F"/>
              </a:buClr>
              <a:buSzPts val="1300"/>
              <a:buFont typeface="Calibri"/>
              <a:buChar char="◦"/>
              <a:defRPr sz="1300" b="0" i="0" u="none" strike="noStrike" cap="none">
                <a:solidFill>
                  <a:srgbClr val="3F3F3F"/>
                </a:solidFill>
                <a:latin typeface="Libre Franklin"/>
                <a:ea typeface="Libre Franklin"/>
                <a:cs typeface="Libre Franklin"/>
                <a:sym typeface="Libre Franklin"/>
              </a:defRPr>
            </a:lvl4pPr>
            <a:lvl5pPr marL="2286000" marR="0" lvl="4" indent="-311150" algn="l" rtl="0">
              <a:lnSpc>
                <a:spcPct val="100000"/>
              </a:lnSpc>
              <a:spcBef>
                <a:spcPts val="400"/>
              </a:spcBef>
              <a:spcAft>
                <a:spcPts val="0"/>
              </a:spcAft>
              <a:buClr>
                <a:srgbClr val="3F3F3F"/>
              </a:buClr>
              <a:buSzPts val="1300"/>
              <a:buFont typeface="Calibri"/>
              <a:buChar char="◦"/>
              <a:defRPr sz="1300" b="0" i="0" u="none" strike="noStrike" cap="none">
                <a:solidFill>
                  <a:srgbClr val="3F3F3F"/>
                </a:solidFill>
                <a:latin typeface="Libre Franklin"/>
                <a:ea typeface="Libre Franklin"/>
                <a:cs typeface="Libre Franklin"/>
                <a:sym typeface="Libre Franklin"/>
              </a:defRPr>
            </a:lvl5pPr>
            <a:lvl6pPr marL="2743200" marR="0" lvl="5"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Libre Franklin"/>
                <a:ea typeface="Libre Franklin"/>
                <a:cs typeface="Libre Franklin"/>
                <a:sym typeface="Libre Franklin"/>
              </a:defRPr>
            </a:lvl6pPr>
            <a:lvl7pPr marL="3200400" marR="0" lvl="6"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Libre Franklin"/>
                <a:ea typeface="Libre Franklin"/>
                <a:cs typeface="Libre Franklin"/>
                <a:sym typeface="Libre Franklin"/>
              </a:defRPr>
            </a:lvl7pPr>
            <a:lvl8pPr marL="3657600" marR="0" lvl="7"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Libre Franklin"/>
                <a:ea typeface="Libre Franklin"/>
                <a:cs typeface="Libre Franklin"/>
                <a:sym typeface="Libre Franklin"/>
              </a:defRPr>
            </a:lvl8pPr>
            <a:lvl9pPr marL="4114800" marR="0" lvl="8" indent="-317500" algn="l" rtl="0">
              <a:lnSpc>
                <a:spcPct val="90000"/>
              </a:lnSpc>
              <a:spcBef>
                <a:spcPts val="400"/>
              </a:spcBef>
              <a:spcAft>
                <a:spcPts val="400"/>
              </a:spcAft>
              <a:buClr>
                <a:schemeClr val="accent1"/>
              </a:buClr>
              <a:buSzPts val="1400"/>
              <a:buFont typeface="Calibri"/>
              <a:buChar char="◦"/>
              <a:defRPr sz="1400" b="0" i="0" u="none" strike="noStrike" cap="none">
                <a:solidFill>
                  <a:srgbClr val="3F3F3F"/>
                </a:solidFill>
                <a:latin typeface="Libre Franklin"/>
                <a:ea typeface="Libre Franklin"/>
                <a:cs typeface="Libre Franklin"/>
                <a:sym typeface="Libre Franklin"/>
              </a:defRPr>
            </a:lvl9pPr>
          </a:lstStyle>
          <a:p>
            <a:endParaRPr/>
          </a:p>
        </p:txBody>
      </p:sp>
      <p:sp>
        <p:nvSpPr>
          <p:cNvPr id="13" name="Google Shape;13;p13"/>
          <p:cNvSpPr txBox="1">
            <a:spLocks noGrp="1"/>
          </p:cNvSpPr>
          <p:nvPr>
            <p:ph type="dt" idx="10"/>
          </p:nvPr>
        </p:nvSpPr>
        <p:spPr>
          <a:xfrm>
            <a:off x="8218426" y="6446838"/>
            <a:ext cx="258485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800" b="0" i="0" u="none" strike="noStrike" cap="none">
                <a:solidFill>
                  <a:srgbClr val="FFFFFF"/>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14" name="Google Shape;14;p13"/>
          <p:cNvSpPr txBox="1">
            <a:spLocks noGrp="1"/>
          </p:cNvSpPr>
          <p:nvPr>
            <p:ph type="ftr" idx="11"/>
          </p:nvPr>
        </p:nvSpPr>
        <p:spPr>
          <a:xfrm>
            <a:off x="1097279" y="6446838"/>
            <a:ext cx="681826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800" b="0" i="0" u="none" strike="noStrike" cap="none">
                <a:solidFill>
                  <a:srgbClr val="FFFFFF"/>
                </a:solidFill>
                <a:latin typeface="Libre Franklin"/>
                <a:ea typeface="Libre Franklin"/>
                <a:cs typeface="Libre Franklin"/>
                <a:sym typeface="Libre Franklin"/>
              </a:defRPr>
            </a:lvl1pPr>
            <a:lvl2pPr marR="0" lvl="1"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2pPr>
            <a:lvl3pPr marR="0" lvl="2"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3pPr>
            <a:lvl4pPr marR="0" lvl="3"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4pPr>
            <a:lvl5pPr marR="0" lvl="4"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5pPr>
            <a:lvl6pPr marR="0" lvl="5"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6pPr>
            <a:lvl7pPr marR="0" lvl="6"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7pPr>
            <a:lvl8pPr marR="0" lvl="7"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8pPr>
            <a:lvl9pPr marR="0" lvl="8" algn="l" rtl="0">
              <a:spcBef>
                <a:spcPts val="0"/>
              </a:spcBef>
              <a:spcAft>
                <a:spcPts val="0"/>
              </a:spcAft>
              <a:buSzPts val="1400"/>
              <a:buNone/>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15" name="Google Shape;15;p13"/>
          <p:cNvSpPr txBox="1">
            <a:spLocks noGrp="1"/>
          </p:cNvSpPr>
          <p:nvPr>
            <p:ph type="sldNum" idx="12"/>
          </p:nvPr>
        </p:nvSpPr>
        <p:spPr>
          <a:xfrm>
            <a:off x="10993582" y="6446838"/>
            <a:ext cx="780010" cy="365125"/>
          </a:xfrm>
          <a:prstGeom prst="rect">
            <a:avLst/>
          </a:prstGeom>
          <a:noFill/>
          <a:ln>
            <a:noFill/>
          </a:ln>
        </p:spPr>
        <p:txBody>
          <a:bodyPr spcFirstLastPara="1" wrap="square" lIns="91425" tIns="45700" rIns="91425" bIns="45700" anchor="ctr" anchorCtr="0">
            <a:noAutofit/>
          </a:bodyPr>
          <a:lstStyle>
            <a:lvl1pPr marL="0" marR="0" lvl="0" indent="0" algn="l" rtl="0">
              <a:spcBef>
                <a:spcPts val="0"/>
              </a:spcBef>
              <a:buNone/>
              <a:defRPr sz="800" b="0" i="0" u="none" strike="noStrike" cap="none">
                <a:solidFill>
                  <a:srgbClr val="FFFFFF"/>
                </a:solidFill>
                <a:latin typeface="Libre Franklin"/>
                <a:ea typeface="Libre Franklin"/>
                <a:cs typeface="Libre Franklin"/>
                <a:sym typeface="Libre Franklin"/>
              </a:defRPr>
            </a:lvl1pPr>
            <a:lvl2pPr marL="0" marR="0" lvl="1" indent="0" algn="l" rtl="0">
              <a:spcBef>
                <a:spcPts val="0"/>
              </a:spcBef>
              <a:buNone/>
              <a:defRPr sz="800" b="0" i="0" u="none" strike="noStrike" cap="none">
                <a:solidFill>
                  <a:srgbClr val="FFFFFF"/>
                </a:solidFill>
                <a:latin typeface="Libre Franklin"/>
                <a:ea typeface="Libre Franklin"/>
                <a:cs typeface="Libre Franklin"/>
                <a:sym typeface="Libre Franklin"/>
              </a:defRPr>
            </a:lvl2pPr>
            <a:lvl3pPr marL="0" marR="0" lvl="2" indent="0" algn="l" rtl="0">
              <a:spcBef>
                <a:spcPts val="0"/>
              </a:spcBef>
              <a:buNone/>
              <a:defRPr sz="800" b="0" i="0" u="none" strike="noStrike" cap="none">
                <a:solidFill>
                  <a:srgbClr val="FFFFFF"/>
                </a:solidFill>
                <a:latin typeface="Libre Franklin"/>
                <a:ea typeface="Libre Franklin"/>
                <a:cs typeface="Libre Franklin"/>
                <a:sym typeface="Libre Franklin"/>
              </a:defRPr>
            </a:lvl3pPr>
            <a:lvl4pPr marL="0" marR="0" lvl="3" indent="0" algn="l" rtl="0">
              <a:spcBef>
                <a:spcPts val="0"/>
              </a:spcBef>
              <a:buNone/>
              <a:defRPr sz="800" b="0" i="0" u="none" strike="noStrike" cap="none">
                <a:solidFill>
                  <a:srgbClr val="FFFFFF"/>
                </a:solidFill>
                <a:latin typeface="Libre Franklin"/>
                <a:ea typeface="Libre Franklin"/>
                <a:cs typeface="Libre Franklin"/>
                <a:sym typeface="Libre Franklin"/>
              </a:defRPr>
            </a:lvl4pPr>
            <a:lvl5pPr marL="0" marR="0" lvl="4" indent="0" algn="l" rtl="0">
              <a:spcBef>
                <a:spcPts val="0"/>
              </a:spcBef>
              <a:buNone/>
              <a:defRPr sz="800" b="0" i="0" u="none" strike="noStrike" cap="none">
                <a:solidFill>
                  <a:srgbClr val="FFFFFF"/>
                </a:solidFill>
                <a:latin typeface="Libre Franklin"/>
                <a:ea typeface="Libre Franklin"/>
                <a:cs typeface="Libre Franklin"/>
                <a:sym typeface="Libre Franklin"/>
              </a:defRPr>
            </a:lvl5pPr>
            <a:lvl6pPr marL="0" marR="0" lvl="5" indent="0" algn="l" rtl="0">
              <a:spcBef>
                <a:spcPts val="0"/>
              </a:spcBef>
              <a:buNone/>
              <a:defRPr sz="800" b="0" i="0" u="none" strike="noStrike" cap="none">
                <a:solidFill>
                  <a:srgbClr val="FFFFFF"/>
                </a:solidFill>
                <a:latin typeface="Libre Franklin"/>
                <a:ea typeface="Libre Franklin"/>
                <a:cs typeface="Libre Franklin"/>
                <a:sym typeface="Libre Franklin"/>
              </a:defRPr>
            </a:lvl6pPr>
            <a:lvl7pPr marL="0" marR="0" lvl="6" indent="0" algn="l" rtl="0">
              <a:spcBef>
                <a:spcPts val="0"/>
              </a:spcBef>
              <a:buNone/>
              <a:defRPr sz="800" b="0" i="0" u="none" strike="noStrike" cap="none">
                <a:solidFill>
                  <a:srgbClr val="FFFFFF"/>
                </a:solidFill>
                <a:latin typeface="Libre Franklin"/>
                <a:ea typeface="Libre Franklin"/>
                <a:cs typeface="Libre Franklin"/>
                <a:sym typeface="Libre Franklin"/>
              </a:defRPr>
            </a:lvl7pPr>
            <a:lvl8pPr marL="0" marR="0" lvl="7" indent="0" algn="l" rtl="0">
              <a:spcBef>
                <a:spcPts val="0"/>
              </a:spcBef>
              <a:buNone/>
              <a:defRPr sz="800" b="0" i="0" u="none" strike="noStrike" cap="none">
                <a:solidFill>
                  <a:srgbClr val="FFFFFF"/>
                </a:solidFill>
                <a:latin typeface="Libre Franklin"/>
                <a:ea typeface="Libre Franklin"/>
                <a:cs typeface="Libre Franklin"/>
                <a:sym typeface="Libre Franklin"/>
              </a:defRPr>
            </a:lvl8pPr>
            <a:lvl9pPr marL="0" marR="0" lvl="8" indent="0" algn="l" rtl="0">
              <a:spcBef>
                <a:spcPts val="0"/>
              </a:spcBef>
              <a:buNone/>
              <a:defRPr sz="800" b="0" i="0" u="none" strike="noStrike" cap="none">
                <a:solidFill>
                  <a:srgbClr val="FFFFFF"/>
                </a:solidFill>
                <a:latin typeface="Libre Franklin"/>
                <a:ea typeface="Libre Franklin"/>
                <a:cs typeface="Libre Franklin"/>
                <a:sym typeface="Libre Franklin"/>
              </a:defRPr>
            </a:lvl9pPr>
          </a:lstStyle>
          <a:p>
            <a:pPr marL="0" lvl="0" indent="0" algn="l" rtl="0">
              <a:spcBef>
                <a:spcPts val="0"/>
              </a:spcBef>
              <a:spcAft>
                <a:spcPts val="0"/>
              </a:spcAft>
              <a:buNone/>
            </a:pPr>
            <a:fld id="{00000000-1234-1234-1234-123412341234}" type="slidenum">
              <a:rPr lang="en-US"/>
              <a:t>‹#›</a:t>
            </a:fld>
            <a:endParaRPr/>
          </a:p>
        </p:txBody>
      </p:sp>
      <p:cxnSp>
        <p:nvCxnSpPr>
          <p:cNvPr id="16" name="Google Shape;16;p13"/>
          <p:cNvCxnSpPr/>
          <p:nvPr/>
        </p:nvCxnSpPr>
        <p:spPr>
          <a:xfrm>
            <a:off x="1193532" y="1897380"/>
            <a:ext cx="9966960" cy="0"/>
          </a:xfrm>
          <a:prstGeom prst="straightConnector1">
            <a:avLst/>
          </a:prstGeom>
          <a:noFill/>
          <a:ln w="12700" cap="flat" cmpd="sng">
            <a:solidFill>
              <a:srgbClr val="3F3F3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97"/>
        <p:cNvGrpSpPr/>
        <p:nvPr/>
      </p:nvGrpSpPr>
      <p:grpSpPr>
        <a:xfrm>
          <a:off x="0" y="0"/>
          <a:ext cx="0" cy="0"/>
          <a:chOff x="0" y="0"/>
          <a:chExt cx="0" cy="0"/>
        </a:xfrm>
      </p:grpSpPr>
      <p:sp>
        <p:nvSpPr>
          <p:cNvPr id="98" name="Google Shape;98;p1"/>
          <p:cNvSpPr/>
          <p:nvPr/>
        </p:nvSpPr>
        <p:spPr>
          <a:xfrm>
            <a:off x="-1" y="344385"/>
            <a:ext cx="12192001" cy="6857999"/>
          </a:xfrm>
          <a:prstGeom prst="rect">
            <a:avLst/>
          </a:prstGeom>
          <a:solidFill>
            <a:srgbClr val="9BA8B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Libre Franklin"/>
              <a:ea typeface="Libre Franklin"/>
              <a:cs typeface="Libre Franklin"/>
              <a:sym typeface="Libre Franklin"/>
            </a:endParaRPr>
          </a:p>
        </p:txBody>
      </p:sp>
      <p:sp>
        <p:nvSpPr>
          <p:cNvPr id="99" name="Google Shape;99;p1"/>
          <p:cNvSpPr txBox="1">
            <a:spLocks noGrp="1"/>
          </p:cNvSpPr>
          <p:nvPr>
            <p:ph type="ctrTitle"/>
          </p:nvPr>
        </p:nvSpPr>
        <p:spPr>
          <a:xfrm>
            <a:off x="5289754" y="639097"/>
            <a:ext cx="6253317" cy="3686015"/>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rgbClr val="262626"/>
              </a:buClr>
              <a:buSzPts val="4400"/>
              <a:buFont typeface="Bookman Old Style"/>
              <a:buNone/>
            </a:pPr>
            <a:r>
              <a:rPr lang="en-US" sz="4400" dirty="0"/>
              <a:t> “The hotel participating in the tourism fair and using AI and augmented reality to introduce guests"</a:t>
            </a:r>
            <a:endParaRPr sz="4400" dirty="0"/>
          </a:p>
        </p:txBody>
      </p:sp>
      <p:cxnSp>
        <p:nvCxnSpPr>
          <p:cNvPr id="100" name="Google Shape;100;p1"/>
          <p:cNvCxnSpPr/>
          <p:nvPr/>
        </p:nvCxnSpPr>
        <p:spPr>
          <a:xfrm>
            <a:off x="5427754" y="4498925"/>
            <a:ext cx="5636107" cy="0"/>
          </a:xfrm>
          <a:prstGeom prst="straightConnector1">
            <a:avLst/>
          </a:prstGeom>
          <a:noFill/>
          <a:ln w="12700" cap="flat" cmpd="sng">
            <a:solidFill>
              <a:srgbClr val="3F3F3F"/>
            </a:solidFill>
            <a:prstDash val="solid"/>
            <a:round/>
            <a:headEnd type="none" w="sm" len="sm"/>
            <a:tailEnd type="none" w="sm" len="sm"/>
          </a:ln>
        </p:spPr>
      </p:cxnSp>
      <p:pic>
        <p:nvPicPr>
          <p:cNvPr id="101" name="Google Shape;101;p1" descr="Artificial intelligence "/>
          <p:cNvPicPr preferRelativeResize="0"/>
          <p:nvPr/>
        </p:nvPicPr>
        <p:blipFill rotWithShape="1">
          <a:blip r:embed="rId3">
            <a:alphaModFix/>
          </a:blip>
          <a:srcRect/>
          <a:stretch/>
        </p:blipFill>
        <p:spPr>
          <a:xfrm>
            <a:off x="172239" y="515752"/>
            <a:ext cx="5083277" cy="5083277"/>
          </a:xfrm>
          <a:prstGeom prst="rect">
            <a:avLst/>
          </a:prstGeom>
          <a:noFill/>
          <a:ln>
            <a:noFill/>
          </a:ln>
        </p:spPr>
      </p:pic>
      <p:sp>
        <p:nvSpPr>
          <p:cNvPr id="2" name="Google Shape;99;p1">
            <a:extLst>
              <a:ext uri="{FF2B5EF4-FFF2-40B4-BE49-F238E27FC236}">
                <a16:creationId xmlns:a16="http://schemas.microsoft.com/office/drawing/2014/main" id="{5D673406-25CC-52B9-EF72-E523DFC2AA05}"/>
              </a:ext>
            </a:extLst>
          </p:cNvPr>
          <p:cNvSpPr txBox="1">
            <a:spLocks/>
          </p:cNvSpPr>
          <p:nvPr/>
        </p:nvSpPr>
        <p:spPr>
          <a:xfrm>
            <a:off x="5119148" y="4123138"/>
            <a:ext cx="6253317" cy="1326940"/>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rgbClr val="262626"/>
              </a:buClr>
              <a:buSzPts val="8000"/>
              <a:buFont typeface="Bookman Old Style"/>
              <a:buNone/>
              <a:defRPr sz="8000" b="0" i="0" u="none" strike="noStrike" cap="none">
                <a:solidFill>
                  <a:srgbClr val="262626"/>
                </a:solidFill>
                <a:latin typeface="Bookman Old Style"/>
                <a:ea typeface="Bookman Old Style"/>
                <a:cs typeface="Bookman Old Style"/>
                <a:sym typeface="Bookman Old Styl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buSzPts val="4400"/>
            </a:pPr>
            <a:r>
              <a:rPr lang="en-US" sz="2400" dirty="0"/>
              <a:t>Student: Sorin </a:t>
            </a:r>
            <a:r>
              <a:rPr lang="en-US" sz="2400" dirty="0" err="1"/>
              <a:t>Ciprian</a:t>
            </a:r>
            <a:r>
              <a:rPr lang="en-US" sz="2400" dirty="0"/>
              <a:t> </a:t>
            </a:r>
            <a:r>
              <a:rPr lang="en-US" sz="2400" dirty="0" err="1"/>
              <a:t>Chelm</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107"/>
        <p:cNvGrpSpPr/>
        <p:nvPr/>
      </p:nvGrpSpPr>
      <p:grpSpPr>
        <a:xfrm>
          <a:off x="0" y="0"/>
          <a:ext cx="0" cy="0"/>
          <a:chOff x="0" y="0"/>
          <a:chExt cx="0" cy="0"/>
        </a:xfrm>
      </p:grpSpPr>
      <p:sp>
        <p:nvSpPr>
          <p:cNvPr id="108" name="Google Shape;108;p2"/>
          <p:cNvSpPr txBox="1"/>
          <p:nvPr/>
        </p:nvSpPr>
        <p:spPr>
          <a:xfrm>
            <a:off x="391160" y="1259308"/>
            <a:ext cx="11409680" cy="128753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The "Innovative Horizons" event seeks to explore the integration of AI and AR technologies within the hospitality industry, with a focus on positioning the Grand Windsor Hotel as a pioneer in technological innovation. Before delving into event planning, it's crucial to critically assess the feasibility factors.</a:t>
            </a:r>
            <a:endParaRPr/>
          </a:p>
        </p:txBody>
      </p:sp>
      <p:sp>
        <p:nvSpPr>
          <p:cNvPr id="109" name="Google Shape;109;p2"/>
          <p:cNvSpPr txBox="1"/>
          <p:nvPr/>
        </p:nvSpPr>
        <p:spPr>
          <a:xfrm>
            <a:off x="2851880" y="0"/>
            <a:ext cx="6093500" cy="98251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400" b="1" i="0" u="none" strike="noStrike" cap="none">
                <a:solidFill>
                  <a:schemeClr val="dk1"/>
                </a:solidFill>
                <a:latin typeface="Arial"/>
                <a:ea typeface="Arial"/>
                <a:cs typeface="Arial"/>
                <a:sym typeface="Arial"/>
              </a:rPr>
              <a:t>Introduction</a:t>
            </a:r>
            <a:endParaRPr/>
          </a:p>
        </p:txBody>
      </p:sp>
      <p:pic>
        <p:nvPicPr>
          <p:cNvPr id="110" name="Google Shape;110;p2" descr="Artificial Intelligence Sticker Vector Art, Icons, and Graphics for Free  Download"/>
          <p:cNvPicPr preferRelativeResize="0"/>
          <p:nvPr/>
        </p:nvPicPr>
        <p:blipFill rotWithShape="1">
          <a:blip r:embed="rId3">
            <a:alphaModFix/>
          </a:blip>
          <a:srcRect/>
          <a:stretch/>
        </p:blipFill>
        <p:spPr>
          <a:xfrm>
            <a:off x="2656930" y="3001270"/>
            <a:ext cx="5357812" cy="342950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116"/>
        <p:cNvGrpSpPr/>
        <p:nvPr/>
      </p:nvGrpSpPr>
      <p:grpSpPr>
        <a:xfrm>
          <a:off x="0" y="0"/>
          <a:ext cx="0" cy="0"/>
          <a:chOff x="0" y="0"/>
          <a:chExt cx="0" cy="0"/>
        </a:xfrm>
      </p:grpSpPr>
      <p:sp>
        <p:nvSpPr>
          <p:cNvPr id="117" name="Google Shape;117;p3"/>
          <p:cNvSpPr txBox="1"/>
          <p:nvPr/>
        </p:nvSpPr>
        <p:spPr>
          <a:xfrm>
            <a:off x="377252" y="1134285"/>
            <a:ext cx="11437495" cy="87203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1" i="0" u="none" strike="noStrike" cap="none">
                <a:solidFill>
                  <a:schemeClr val="dk1"/>
                </a:solidFill>
                <a:latin typeface="Arial"/>
                <a:ea typeface="Arial"/>
                <a:cs typeface="Arial"/>
                <a:sym typeface="Arial"/>
              </a:rPr>
              <a:t>Target Market: </a:t>
            </a:r>
            <a:r>
              <a:rPr lang="en-US" sz="1800" b="0" i="0" u="none" strike="noStrike" cap="none">
                <a:solidFill>
                  <a:schemeClr val="dk1"/>
                </a:solidFill>
                <a:latin typeface="Arial"/>
                <a:ea typeface="Arial"/>
                <a:cs typeface="Arial"/>
                <a:sym typeface="Arial"/>
              </a:rPr>
              <a:t>The event targets hospitality professionals, technology enthusiasts, and potential investors intrigued by advancements in AI and AR within the hospitality sector.</a:t>
            </a:r>
            <a:endParaRPr/>
          </a:p>
        </p:txBody>
      </p:sp>
      <p:sp>
        <p:nvSpPr>
          <p:cNvPr id="118" name="Google Shape;118;p3"/>
          <p:cNvSpPr txBox="1"/>
          <p:nvPr/>
        </p:nvSpPr>
        <p:spPr>
          <a:xfrm>
            <a:off x="3271604" y="0"/>
            <a:ext cx="60935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Market Factors</a:t>
            </a:r>
            <a:endParaRPr/>
          </a:p>
        </p:txBody>
      </p:sp>
      <p:pic>
        <p:nvPicPr>
          <p:cNvPr id="119" name="Google Shape;119;p3" descr="Set of Doodle Sticker Icon. Business Team, Target Market, Growth Report  Presentation, Business Discussion Stock Vector - Illustration of  presentation, strategy: 277827906"/>
          <p:cNvPicPr preferRelativeResize="0"/>
          <p:nvPr/>
        </p:nvPicPr>
        <p:blipFill rotWithShape="1">
          <a:blip r:embed="rId3">
            <a:alphaModFix/>
          </a:blip>
          <a:srcRect b="15258"/>
          <a:stretch/>
        </p:blipFill>
        <p:spPr>
          <a:xfrm>
            <a:off x="3786186" y="2471174"/>
            <a:ext cx="4619625" cy="413282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125"/>
        <p:cNvGrpSpPr/>
        <p:nvPr/>
      </p:nvGrpSpPr>
      <p:grpSpPr>
        <a:xfrm>
          <a:off x="0" y="0"/>
          <a:ext cx="0" cy="0"/>
          <a:chOff x="0" y="0"/>
          <a:chExt cx="0" cy="0"/>
        </a:xfrm>
      </p:grpSpPr>
      <p:sp>
        <p:nvSpPr>
          <p:cNvPr id="126" name="Google Shape;126;p4"/>
          <p:cNvSpPr txBox="1"/>
          <p:nvPr/>
        </p:nvSpPr>
        <p:spPr>
          <a:xfrm>
            <a:off x="618968" y="901593"/>
            <a:ext cx="11283222" cy="87203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1" i="0" u="none" strike="noStrike" cap="none">
                <a:solidFill>
                  <a:schemeClr val="dk1"/>
                </a:solidFill>
                <a:latin typeface="Arial"/>
                <a:ea typeface="Arial"/>
                <a:cs typeface="Arial"/>
                <a:sym typeface="Arial"/>
              </a:rPr>
              <a:t>Demand</a:t>
            </a:r>
            <a:r>
              <a:rPr lang="en-US" sz="1800" b="0" i="0" u="none" strike="noStrike" cap="none">
                <a:solidFill>
                  <a:schemeClr val="dk1"/>
                </a:solidFill>
                <a:latin typeface="Arial"/>
                <a:ea typeface="Arial"/>
                <a:cs typeface="Arial"/>
                <a:sym typeface="Arial"/>
              </a:rPr>
              <a:t>: There is a palpable demand for events that delve into emerging technologies across industries, including hospitality, as businesses seek to stay ahead in a rapidly evolving landscape.</a:t>
            </a:r>
            <a:endParaRPr/>
          </a:p>
        </p:txBody>
      </p:sp>
      <p:sp>
        <p:nvSpPr>
          <p:cNvPr id="127" name="Google Shape;127;p4"/>
          <p:cNvSpPr txBox="1"/>
          <p:nvPr/>
        </p:nvSpPr>
        <p:spPr>
          <a:xfrm>
            <a:off x="3271604" y="0"/>
            <a:ext cx="60935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Market Factors</a:t>
            </a:r>
            <a:endParaRPr/>
          </a:p>
        </p:txBody>
      </p:sp>
      <p:pic>
        <p:nvPicPr>
          <p:cNvPr id="128" name="Google Shape;128;p4" descr="Demand Stickers - Free business Stickers"/>
          <p:cNvPicPr preferRelativeResize="0"/>
          <p:nvPr/>
        </p:nvPicPr>
        <p:blipFill rotWithShape="1">
          <a:blip r:embed="rId3">
            <a:alphaModFix/>
          </a:blip>
          <a:srcRect/>
          <a:stretch/>
        </p:blipFill>
        <p:spPr>
          <a:xfrm>
            <a:off x="3657600" y="1640840"/>
            <a:ext cx="4876800" cy="48768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35" name="Google Shape;135;p5"/>
          <p:cNvSpPr txBox="1"/>
          <p:nvPr/>
        </p:nvSpPr>
        <p:spPr>
          <a:xfrm>
            <a:off x="603978" y="1149276"/>
            <a:ext cx="11238252" cy="87203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Supply: While there may be other events showcasing technology in hospitality, "Innovative Horizons" stands out by offering a tailored, comprehensive exploration of AI and AR specifically within the hospitality context.</a:t>
            </a:r>
            <a:endParaRPr/>
          </a:p>
        </p:txBody>
      </p:sp>
      <p:sp>
        <p:nvSpPr>
          <p:cNvPr id="136" name="Google Shape;136;p5"/>
          <p:cNvSpPr txBox="1"/>
          <p:nvPr/>
        </p:nvSpPr>
        <p:spPr>
          <a:xfrm>
            <a:off x="3271604" y="0"/>
            <a:ext cx="60935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Market Factors</a:t>
            </a:r>
            <a:endParaRPr/>
          </a:p>
        </p:txBody>
      </p:sp>
      <p:pic>
        <p:nvPicPr>
          <p:cNvPr id="137" name="Google Shape;137;p5" descr="Supply Chain Stickers for Sale | Redbubble"/>
          <p:cNvPicPr preferRelativeResize="0"/>
          <p:nvPr/>
        </p:nvPicPr>
        <p:blipFill rotWithShape="1">
          <a:blip r:embed="rId3">
            <a:alphaModFix/>
          </a:blip>
          <a:srcRect/>
          <a:stretch/>
        </p:blipFill>
        <p:spPr>
          <a:xfrm>
            <a:off x="4376420" y="2382520"/>
            <a:ext cx="3934460" cy="393446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143"/>
        <p:cNvGrpSpPr/>
        <p:nvPr/>
      </p:nvGrpSpPr>
      <p:grpSpPr>
        <a:xfrm>
          <a:off x="0" y="0"/>
          <a:ext cx="0" cy="0"/>
          <a:chOff x="0" y="0"/>
          <a:chExt cx="0" cy="0"/>
        </a:xfrm>
      </p:grpSpPr>
      <p:sp>
        <p:nvSpPr>
          <p:cNvPr id="144" name="Google Shape;144;p6"/>
          <p:cNvSpPr txBox="1"/>
          <p:nvPr/>
        </p:nvSpPr>
        <p:spPr>
          <a:xfrm>
            <a:off x="603978" y="1014364"/>
            <a:ext cx="11193281" cy="87203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Competition: Competing events may exist within the technology and hospitality sectors, but the unique focus and offerings of "Innovative Horizons" can differentiate it effectively.</a:t>
            </a:r>
            <a:endParaRPr/>
          </a:p>
        </p:txBody>
      </p:sp>
      <p:sp>
        <p:nvSpPr>
          <p:cNvPr id="145" name="Google Shape;145;p6"/>
          <p:cNvSpPr txBox="1"/>
          <p:nvPr/>
        </p:nvSpPr>
        <p:spPr>
          <a:xfrm>
            <a:off x="3271604" y="0"/>
            <a:ext cx="60935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Market Factors</a:t>
            </a:r>
            <a:endParaRPr/>
          </a:p>
        </p:txBody>
      </p:sp>
      <p:pic>
        <p:nvPicPr>
          <p:cNvPr id="146" name="Google Shape;146;p6" descr="Trophy Stickers - Free sports and competition Stickers"/>
          <p:cNvPicPr preferRelativeResize="0"/>
          <p:nvPr/>
        </p:nvPicPr>
        <p:blipFill rotWithShape="1">
          <a:blip r:embed="rId3">
            <a:alphaModFix/>
          </a:blip>
          <a:srcRect/>
          <a:stretch/>
        </p:blipFill>
        <p:spPr>
          <a:xfrm>
            <a:off x="3879954" y="1886398"/>
            <a:ext cx="4876800" cy="4876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152"/>
        <p:cNvGrpSpPr/>
        <p:nvPr/>
      </p:nvGrpSpPr>
      <p:grpSpPr>
        <a:xfrm>
          <a:off x="0" y="0"/>
          <a:ext cx="0" cy="0"/>
          <a:chOff x="0" y="0"/>
          <a:chExt cx="0" cy="0"/>
        </a:xfrm>
      </p:grpSpPr>
      <p:sp>
        <p:nvSpPr>
          <p:cNvPr id="153" name="Google Shape;153;p7"/>
          <p:cNvSpPr txBox="1"/>
          <p:nvPr/>
        </p:nvSpPr>
        <p:spPr>
          <a:xfrm>
            <a:off x="734517" y="1082975"/>
            <a:ext cx="11017772" cy="128753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 Venue Availability: The Grand Windsor Hotel in London is an ideal venue choice, given its sophistication and relevance to the hospitality theme. However, availability needs confirmation to ensure alignment with event dates.</a:t>
            </a:r>
            <a:endParaRPr/>
          </a:p>
        </p:txBody>
      </p:sp>
      <p:sp>
        <p:nvSpPr>
          <p:cNvPr id="154" name="Google Shape;154;p7"/>
          <p:cNvSpPr txBox="1"/>
          <p:nvPr/>
        </p:nvSpPr>
        <p:spPr>
          <a:xfrm>
            <a:off x="3661348" y="0"/>
            <a:ext cx="6093500" cy="90159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Operational Factors</a:t>
            </a:r>
            <a:endParaRPr/>
          </a:p>
        </p:txBody>
      </p:sp>
      <p:pic>
        <p:nvPicPr>
          <p:cNvPr id="155" name="Google Shape;155;p7" descr="Grand Windsor Hotel wins World's Best New Hotel… | Trends"/>
          <p:cNvPicPr preferRelativeResize="0"/>
          <p:nvPr/>
        </p:nvPicPr>
        <p:blipFill rotWithShape="1">
          <a:blip r:embed="rId3">
            <a:alphaModFix/>
          </a:blip>
          <a:srcRect/>
          <a:stretch/>
        </p:blipFill>
        <p:spPr>
          <a:xfrm>
            <a:off x="2763520" y="2551889"/>
            <a:ext cx="7112000" cy="395142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161"/>
        <p:cNvGrpSpPr/>
        <p:nvPr/>
      </p:nvGrpSpPr>
      <p:grpSpPr>
        <a:xfrm>
          <a:off x="0" y="0"/>
          <a:ext cx="0" cy="0"/>
          <a:chOff x="0" y="0"/>
          <a:chExt cx="0" cy="0"/>
        </a:xfrm>
      </p:grpSpPr>
      <p:sp>
        <p:nvSpPr>
          <p:cNvPr id="162" name="Google Shape;162;p8"/>
          <p:cNvSpPr txBox="1"/>
          <p:nvPr/>
        </p:nvSpPr>
        <p:spPr>
          <a:xfrm>
            <a:off x="584616" y="1052994"/>
            <a:ext cx="11047751" cy="128753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Skills Required: Event staff will need a blend of technical expertise in AI and AR, proficiency in event management, and experience in handling sophisticated technological setups to ensure seamless execution.</a:t>
            </a:r>
            <a:endParaRPr/>
          </a:p>
        </p:txBody>
      </p:sp>
      <p:sp>
        <p:nvSpPr>
          <p:cNvPr id="163" name="Google Shape;163;p8"/>
          <p:cNvSpPr txBox="1"/>
          <p:nvPr/>
        </p:nvSpPr>
        <p:spPr>
          <a:xfrm>
            <a:off x="3661348" y="0"/>
            <a:ext cx="6093500" cy="90159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Operational Factors</a:t>
            </a:r>
            <a:endParaRPr/>
          </a:p>
        </p:txBody>
      </p:sp>
      <p:pic>
        <p:nvPicPr>
          <p:cNvPr id="164" name="Google Shape;164;p8" descr="Skills for Resume: Essential Examples Across Professions"/>
          <p:cNvPicPr preferRelativeResize="0"/>
          <p:nvPr/>
        </p:nvPicPr>
        <p:blipFill rotWithShape="1">
          <a:blip r:embed="rId3">
            <a:alphaModFix/>
          </a:blip>
          <a:srcRect/>
          <a:stretch/>
        </p:blipFill>
        <p:spPr>
          <a:xfrm>
            <a:off x="3190240" y="2976086"/>
            <a:ext cx="5811520" cy="388191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70"/>
        <p:cNvGrpSpPr/>
        <p:nvPr/>
      </p:nvGrpSpPr>
      <p:grpSpPr>
        <a:xfrm>
          <a:off x="0" y="0"/>
          <a:ext cx="0" cy="0"/>
          <a:chOff x="0" y="0"/>
          <a:chExt cx="0" cy="0"/>
        </a:xfrm>
      </p:grpSpPr>
      <p:sp>
        <p:nvSpPr>
          <p:cNvPr id="171" name="Google Shape;171;p9"/>
          <p:cNvSpPr txBox="1"/>
          <p:nvPr/>
        </p:nvSpPr>
        <p:spPr>
          <a:xfrm>
            <a:off x="618343" y="1097964"/>
            <a:ext cx="11328818" cy="128753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Resources: Essential resources encompass technical equipment such as AR headsets and interactive kiosks, along with expert personnel including technicians and event coordinators. Venue arrangements should also be carefully considered to facilitate the event's objectives.</a:t>
            </a:r>
            <a:endParaRPr/>
          </a:p>
        </p:txBody>
      </p:sp>
      <p:sp>
        <p:nvSpPr>
          <p:cNvPr id="172" name="Google Shape;172;p9"/>
          <p:cNvSpPr txBox="1"/>
          <p:nvPr/>
        </p:nvSpPr>
        <p:spPr>
          <a:xfrm>
            <a:off x="3661348" y="0"/>
            <a:ext cx="6093500" cy="90159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Operational Factors</a:t>
            </a:r>
            <a:endParaRPr/>
          </a:p>
        </p:txBody>
      </p:sp>
      <p:pic>
        <p:nvPicPr>
          <p:cNvPr id="173" name="Google Shape;173;p9" descr="Four External Resources Every Business Should Consider Using"/>
          <p:cNvPicPr preferRelativeResize="0"/>
          <p:nvPr/>
        </p:nvPicPr>
        <p:blipFill rotWithShape="1">
          <a:blip r:embed="rId3">
            <a:alphaModFix/>
          </a:blip>
          <a:srcRect/>
          <a:stretch/>
        </p:blipFill>
        <p:spPr>
          <a:xfrm>
            <a:off x="3582035" y="3158918"/>
            <a:ext cx="5247005" cy="321902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77"/>
        <p:cNvGrpSpPr/>
        <p:nvPr/>
      </p:nvGrpSpPr>
      <p:grpSpPr>
        <a:xfrm>
          <a:off x="0" y="0"/>
          <a:ext cx="0" cy="0"/>
          <a:chOff x="0" y="0"/>
          <a:chExt cx="0" cy="0"/>
        </a:xfrm>
      </p:grpSpPr>
      <p:graphicFrame>
        <p:nvGraphicFramePr>
          <p:cNvPr id="178" name="Google Shape;178;p10"/>
          <p:cNvGraphicFramePr/>
          <p:nvPr/>
        </p:nvGraphicFramePr>
        <p:xfrm>
          <a:off x="1291652" y="1274162"/>
          <a:ext cx="3000000" cy="3000000"/>
        </p:xfrm>
        <a:graphic>
          <a:graphicData uri="http://schemas.openxmlformats.org/drawingml/2006/table">
            <a:tbl>
              <a:tblPr firstRow="1" firstCol="1" bandRow="1">
                <a:noFill/>
                <a:tableStyleId>{D060238B-C6EF-4CED-B73D-5778FC0BA5DB}</a:tableStyleId>
              </a:tblPr>
              <a:tblGrid>
                <a:gridCol w="4804350">
                  <a:extLst>
                    <a:ext uri="{9D8B030D-6E8A-4147-A177-3AD203B41FA5}">
                      <a16:colId xmlns:a16="http://schemas.microsoft.com/office/drawing/2014/main" val="20000"/>
                    </a:ext>
                  </a:extLst>
                </a:gridCol>
                <a:gridCol w="4804350">
                  <a:extLst>
                    <a:ext uri="{9D8B030D-6E8A-4147-A177-3AD203B41FA5}">
                      <a16:colId xmlns:a16="http://schemas.microsoft.com/office/drawing/2014/main" val="20001"/>
                    </a:ext>
                  </a:extLst>
                </a:gridCol>
              </a:tblGrid>
              <a:tr h="444700">
                <a:tc>
                  <a:txBody>
                    <a:bodyPr/>
                    <a:lstStyle/>
                    <a:p>
                      <a:pPr marL="0" marR="0" lvl="0" indent="0" algn="ctr" rtl="0">
                        <a:lnSpc>
                          <a:spcPct val="150000"/>
                        </a:lnSpc>
                        <a:spcBef>
                          <a:spcPts val="0"/>
                        </a:spcBef>
                        <a:spcAft>
                          <a:spcPts val="0"/>
                        </a:spcAft>
                        <a:buNone/>
                      </a:pPr>
                      <a:r>
                        <a:rPr lang="en-US" sz="1800" b="0" u="none" strike="noStrike" cap="none">
                          <a:latin typeface="Arial"/>
                          <a:ea typeface="Arial"/>
                          <a:cs typeface="Arial"/>
                          <a:sym typeface="Arial"/>
                        </a:rPr>
                        <a:t>Financial Factors</a:t>
                      </a:r>
                      <a:endParaRPr sz="1800" b="0"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None/>
                      </a:pPr>
                      <a:r>
                        <a:rPr lang="en-US" sz="1800" b="0" u="none" strike="noStrike" cap="none">
                          <a:latin typeface="Arial"/>
                          <a:ea typeface="Arial"/>
                          <a:cs typeface="Arial"/>
                          <a:sym typeface="Arial"/>
                        </a:rPr>
                        <a:t>Amount (£)</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0"/>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Venue Hire</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£5,000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1"/>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Technology Setup</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£10,000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2"/>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Staffing</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£3,000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3"/>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Marketing</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£2,000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4"/>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Catering</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£3,000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5"/>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Miscellaneous</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£1,000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6"/>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Total Expenditure</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£24,000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7"/>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Sponsorships</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£10,000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8"/>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Ticket Sales</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£20,000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9"/>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Exhibitor Fees</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£5,000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10"/>
                  </a:ext>
                </a:extLst>
              </a:tr>
              <a:tr h="444700">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Total Income</a:t>
                      </a:r>
                      <a:endParaRPr sz="1800" b="0" u="none" strike="noStrike" cap="none">
                        <a:latin typeface="Arial"/>
                        <a:ea typeface="Arial"/>
                        <a:cs typeface="Arial"/>
                        <a:sym typeface="Arial"/>
                      </a:endParaRPr>
                    </a:p>
                  </a:txBody>
                  <a:tcPr marL="68575" marR="68575" marT="0" marB="0"/>
                </a:tc>
                <a:tc>
                  <a:txBody>
                    <a:bodyPr/>
                    <a:lstStyle/>
                    <a:p>
                      <a:pPr marL="0" marR="0" lvl="0" indent="0" algn="l" rtl="0">
                        <a:lnSpc>
                          <a:spcPct val="150000"/>
                        </a:lnSpc>
                        <a:spcBef>
                          <a:spcPts val="0"/>
                        </a:spcBef>
                        <a:spcAft>
                          <a:spcPts val="0"/>
                        </a:spcAft>
                        <a:buNone/>
                      </a:pPr>
                      <a:r>
                        <a:rPr lang="en-US" sz="1800" b="0" u="none" strike="noStrike" cap="none">
                          <a:latin typeface="Arial"/>
                          <a:ea typeface="Arial"/>
                          <a:cs typeface="Arial"/>
                          <a:sym typeface="Arial"/>
                        </a:rPr>
                        <a:t>£35,000</a:t>
                      </a:r>
                      <a:endParaRPr sz="1800" b="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11"/>
                  </a:ext>
                </a:extLst>
              </a:tr>
            </a:tbl>
          </a:graphicData>
        </a:graphic>
      </p:graphicFrame>
      <p:sp>
        <p:nvSpPr>
          <p:cNvPr id="179" name="Google Shape;179;p10"/>
          <p:cNvSpPr txBox="1"/>
          <p:nvPr/>
        </p:nvSpPr>
        <p:spPr>
          <a:xfrm>
            <a:off x="3217891" y="0"/>
            <a:ext cx="60935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Financial Factors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185"/>
        <p:cNvGrpSpPr/>
        <p:nvPr/>
      </p:nvGrpSpPr>
      <p:grpSpPr>
        <a:xfrm>
          <a:off x="0" y="0"/>
          <a:ext cx="0" cy="0"/>
          <a:chOff x="0" y="0"/>
          <a:chExt cx="0" cy="0"/>
        </a:xfrm>
      </p:grpSpPr>
      <p:sp>
        <p:nvSpPr>
          <p:cNvPr id="186" name="Google Shape;186;p11"/>
          <p:cNvSpPr txBox="1"/>
          <p:nvPr/>
        </p:nvSpPr>
        <p:spPr>
          <a:xfrm>
            <a:off x="588364" y="1130525"/>
            <a:ext cx="11463728" cy="170303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The "Innovative Horizons" event displays strong feasibility, driven by evident market demand, prospective venue availability, requisite skills and resources, and a well-structured financial plan. Through meticulous pre-planning research and strategic execution, the event can effectively spotlight technological advancements in the hospitality sector while ensuring financial viability and success.</a:t>
            </a:r>
            <a:endParaRPr/>
          </a:p>
        </p:txBody>
      </p:sp>
      <p:sp>
        <p:nvSpPr>
          <p:cNvPr id="187" name="Google Shape;187;p11"/>
          <p:cNvSpPr txBox="1"/>
          <p:nvPr/>
        </p:nvSpPr>
        <p:spPr>
          <a:xfrm>
            <a:off x="2746948" y="228932"/>
            <a:ext cx="60935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Conclusion</a:t>
            </a:r>
            <a:endParaRPr/>
          </a:p>
        </p:txBody>
      </p:sp>
      <p:pic>
        <p:nvPicPr>
          <p:cNvPr id="188" name="Google Shape;188;p11" descr="Free Innovation Stickers, + 102 stickers (SVG, PNG) | Flaticon"/>
          <p:cNvPicPr preferRelativeResize="0"/>
          <p:nvPr/>
        </p:nvPicPr>
        <p:blipFill rotWithShape="1">
          <a:blip r:embed="rId3">
            <a:alphaModFix/>
          </a:blip>
          <a:srcRect/>
          <a:stretch/>
        </p:blipFill>
        <p:spPr>
          <a:xfrm>
            <a:off x="4130748" y="2606040"/>
            <a:ext cx="4378960" cy="437896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Shape 194"/>
        <p:cNvGrpSpPr/>
        <p:nvPr/>
      </p:nvGrpSpPr>
      <p:grpSpPr>
        <a:xfrm>
          <a:off x="0" y="0"/>
          <a:ext cx="0" cy="0"/>
          <a:chOff x="0" y="0"/>
          <a:chExt cx="0" cy="0"/>
        </a:xfrm>
      </p:grpSpPr>
      <p:sp>
        <p:nvSpPr>
          <p:cNvPr id="195" name="Google Shape;195;p12"/>
          <p:cNvSpPr txBox="1"/>
          <p:nvPr/>
        </p:nvSpPr>
        <p:spPr>
          <a:xfrm>
            <a:off x="588364" y="1130525"/>
            <a:ext cx="11463728" cy="5248103"/>
          </a:xfrm>
          <a:prstGeom prst="rect">
            <a:avLst/>
          </a:prstGeom>
          <a:noFill/>
          <a:ln>
            <a:noFill/>
          </a:ln>
        </p:spPr>
        <p:txBody>
          <a:bodyPr spcFirstLastPara="1" wrap="square" lIns="91425" tIns="45700" rIns="91425" bIns="45700" anchor="t" anchorCtr="0">
            <a:spAutoFit/>
          </a:bodyPr>
          <a:lstStyle/>
          <a:p>
            <a:pPr marL="285750" marR="0" lvl="0" indent="-285750" algn="l" rtl="0">
              <a:lnSpc>
                <a:spcPct val="150000"/>
              </a:lnSpc>
              <a:spcBef>
                <a:spcPts val="0"/>
              </a:spcBef>
              <a:spcAft>
                <a:spcPts val="0"/>
              </a:spcAft>
              <a:buClr>
                <a:schemeClr val="dk1"/>
              </a:buClr>
              <a:buSzPts val="1600"/>
              <a:buFont typeface="Arial"/>
              <a:buChar char="•"/>
            </a:pPr>
            <a:r>
              <a:rPr lang="en-US" sz="1600" b="0" i="0" u="none" strike="noStrike" cap="none">
                <a:solidFill>
                  <a:schemeClr val="dk1"/>
                </a:solidFill>
                <a:latin typeface="Arial"/>
                <a:ea typeface="Arial"/>
                <a:cs typeface="Arial"/>
                <a:sym typeface="Arial"/>
              </a:rPr>
              <a:t>Aggarwal, C. (2023). </a:t>
            </a:r>
            <a:r>
              <a:rPr lang="en-US" sz="1600" b="0" i="1" u="none" strike="noStrike" cap="none">
                <a:solidFill>
                  <a:schemeClr val="dk1"/>
                </a:solidFill>
                <a:latin typeface="Arial"/>
                <a:ea typeface="Arial"/>
                <a:cs typeface="Arial"/>
                <a:sym typeface="Arial"/>
              </a:rPr>
              <a:t>Target Market: Definition, Types and Importance</a:t>
            </a:r>
            <a:r>
              <a:rPr lang="en-US" sz="1600" b="0" i="0" u="none" strike="noStrike" cap="none">
                <a:solidFill>
                  <a:schemeClr val="dk1"/>
                </a:solidFill>
                <a:latin typeface="Arial"/>
                <a:ea typeface="Arial"/>
                <a:cs typeface="Arial"/>
                <a:sym typeface="Arial"/>
              </a:rPr>
              <a:t>. [online] Shiksha.com. Available at: https://www.shiksha.com/online-courses/articles/target-market-definition-types-and-importance-blogId-143123.</a:t>
            </a:r>
            <a:endParaRPr sz="1600" b="0" i="0" u="none" strike="noStrike" cap="none">
              <a:solidFill>
                <a:schemeClr val="dk1"/>
              </a:solidFill>
              <a:latin typeface="Arial"/>
              <a:ea typeface="Arial"/>
              <a:cs typeface="Arial"/>
              <a:sym typeface="Arial"/>
            </a:endParaRPr>
          </a:p>
          <a:p>
            <a:pPr marL="285750" marR="0" lvl="0" indent="-285750" algn="l" rtl="0">
              <a:lnSpc>
                <a:spcPct val="150000"/>
              </a:lnSpc>
              <a:spcBef>
                <a:spcPts val="1200"/>
              </a:spcBef>
              <a:spcAft>
                <a:spcPts val="0"/>
              </a:spcAft>
              <a:buClr>
                <a:schemeClr val="dk1"/>
              </a:buClr>
              <a:buSzPts val="1600"/>
              <a:buFont typeface="Arial"/>
              <a:buChar char="•"/>
            </a:pPr>
            <a:r>
              <a:rPr lang="en-US" sz="1600" b="0" i="0" u="none" strike="noStrike" cap="none">
                <a:solidFill>
                  <a:schemeClr val="dk1"/>
                </a:solidFill>
                <a:latin typeface="Arial"/>
                <a:ea typeface="Arial"/>
                <a:cs typeface="Arial"/>
                <a:sym typeface="Arial"/>
              </a:rPr>
              <a:t>Chechi, H. (2023). </a:t>
            </a:r>
            <a:r>
              <a:rPr lang="en-US" sz="1600" b="0" i="1" u="none" strike="noStrike" cap="none">
                <a:solidFill>
                  <a:schemeClr val="dk1"/>
                </a:solidFill>
                <a:latin typeface="Arial"/>
                <a:ea typeface="Arial"/>
                <a:cs typeface="Arial"/>
                <a:sym typeface="Arial"/>
              </a:rPr>
              <a:t>Technology in the hospitality industry: looking towards the future</a:t>
            </a:r>
            <a:r>
              <a:rPr lang="en-US" sz="1600" b="0" i="0" u="none" strike="noStrike" cap="none">
                <a:solidFill>
                  <a:schemeClr val="dk1"/>
                </a:solidFill>
                <a:latin typeface="Arial"/>
                <a:ea typeface="Arial"/>
                <a:cs typeface="Arial"/>
                <a:sym typeface="Arial"/>
              </a:rPr>
              <a:t>. [online] Glion. Available at: https://www.glion.edu/magazine/technology-in-hospitality-industry/.</a:t>
            </a:r>
            <a:endParaRPr sz="1600" b="0" i="0" u="none" strike="noStrike" cap="none">
              <a:solidFill>
                <a:schemeClr val="dk1"/>
              </a:solidFill>
              <a:latin typeface="Arial"/>
              <a:ea typeface="Arial"/>
              <a:cs typeface="Arial"/>
              <a:sym typeface="Arial"/>
            </a:endParaRPr>
          </a:p>
          <a:p>
            <a:pPr marL="285750" marR="0" lvl="0" indent="-285750" algn="l" rtl="0">
              <a:lnSpc>
                <a:spcPct val="150000"/>
              </a:lnSpc>
              <a:spcBef>
                <a:spcPts val="1200"/>
              </a:spcBef>
              <a:spcAft>
                <a:spcPts val="0"/>
              </a:spcAft>
              <a:buClr>
                <a:schemeClr val="dk1"/>
              </a:buClr>
              <a:buSzPts val="1600"/>
              <a:buFont typeface="Arial"/>
              <a:buChar char="•"/>
            </a:pPr>
            <a:r>
              <a:rPr lang="en-US" sz="1600" b="0" i="0" u="none" strike="noStrike" cap="none">
                <a:solidFill>
                  <a:schemeClr val="dk1"/>
                </a:solidFill>
                <a:latin typeface="Arial"/>
                <a:ea typeface="Arial"/>
                <a:cs typeface="Arial"/>
                <a:sym typeface="Arial"/>
              </a:rPr>
              <a:t>Indeed (2023). </a:t>
            </a:r>
            <a:r>
              <a:rPr lang="en-US" sz="1600" b="0" i="1" u="none" strike="noStrike" cap="none">
                <a:solidFill>
                  <a:schemeClr val="dk1"/>
                </a:solidFill>
                <a:latin typeface="Arial"/>
                <a:ea typeface="Arial"/>
                <a:cs typeface="Arial"/>
                <a:sym typeface="Arial"/>
              </a:rPr>
              <a:t>How To Manage Competition in Business (With Steps)</a:t>
            </a:r>
            <a:r>
              <a:rPr lang="en-US" sz="1600" b="0" i="0" u="none" strike="noStrike" cap="none">
                <a:solidFill>
                  <a:schemeClr val="dk1"/>
                </a:solidFill>
                <a:latin typeface="Arial"/>
                <a:ea typeface="Arial"/>
                <a:cs typeface="Arial"/>
                <a:sym typeface="Arial"/>
              </a:rPr>
              <a:t>. [online] Indeed Career Guide. Available at: https://www.indeed.com/career-advice/career-development/competition-in-business.</a:t>
            </a:r>
            <a:endParaRPr sz="1600" b="0" i="0" u="none" strike="noStrike" cap="none">
              <a:solidFill>
                <a:schemeClr val="dk1"/>
              </a:solidFill>
              <a:latin typeface="Arial"/>
              <a:ea typeface="Arial"/>
              <a:cs typeface="Arial"/>
              <a:sym typeface="Arial"/>
            </a:endParaRPr>
          </a:p>
          <a:p>
            <a:pPr marL="285750" marR="0" lvl="0" indent="-285750" algn="l" rtl="0">
              <a:lnSpc>
                <a:spcPct val="150000"/>
              </a:lnSpc>
              <a:spcBef>
                <a:spcPts val="1200"/>
              </a:spcBef>
              <a:spcAft>
                <a:spcPts val="0"/>
              </a:spcAft>
              <a:buClr>
                <a:schemeClr val="dk1"/>
              </a:buClr>
              <a:buSzPts val="1600"/>
              <a:buFont typeface="Arial"/>
              <a:buChar char="•"/>
            </a:pPr>
            <a:r>
              <a:rPr lang="en-US" sz="1600" b="0" i="0" u="none" strike="noStrike" cap="none">
                <a:solidFill>
                  <a:schemeClr val="dk1"/>
                </a:solidFill>
                <a:latin typeface="Arial"/>
                <a:ea typeface="Arial"/>
                <a:cs typeface="Arial"/>
                <a:sym typeface="Arial"/>
              </a:rPr>
              <a:t>John (2022). </a:t>
            </a:r>
            <a:r>
              <a:rPr lang="en-US" sz="1600" b="0" i="1" u="none" strike="noStrike" cap="none">
                <a:solidFill>
                  <a:schemeClr val="dk1"/>
                </a:solidFill>
                <a:latin typeface="Arial"/>
                <a:ea typeface="Arial"/>
                <a:cs typeface="Arial"/>
                <a:sym typeface="Arial"/>
              </a:rPr>
              <a:t>KEY DUTIES AND FEATURES OF AN EVENT MANAGER</a:t>
            </a:r>
            <a:r>
              <a:rPr lang="en-US" sz="1600" b="0" i="0" u="none" strike="noStrike" cap="none">
                <a:solidFill>
                  <a:schemeClr val="dk1"/>
                </a:solidFill>
                <a:latin typeface="Arial"/>
                <a:ea typeface="Arial"/>
                <a:cs typeface="Arial"/>
                <a:sym typeface="Arial"/>
              </a:rPr>
              <a:t>. [online] SmartWorks. Available at: https://www.smartworksevents.com/key-duties-and-features-of-an-event-manager/.</a:t>
            </a:r>
            <a:endParaRPr sz="1600" b="0" i="0" u="none" strike="noStrike" cap="none">
              <a:solidFill>
                <a:schemeClr val="dk1"/>
              </a:solidFill>
              <a:latin typeface="Arial"/>
              <a:ea typeface="Arial"/>
              <a:cs typeface="Arial"/>
              <a:sym typeface="Arial"/>
            </a:endParaRPr>
          </a:p>
          <a:p>
            <a:pPr marL="285750" marR="0" lvl="0" indent="-285750" algn="l" rtl="0">
              <a:lnSpc>
                <a:spcPct val="150000"/>
              </a:lnSpc>
              <a:spcBef>
                <a:spcPts val="1200"/>
              </a:spcBef>
              <a:spcAft>
                <a:spcPts val="0"/>
              </a:spcAft>
              <a:buClr>
                <a:schemeClr val="dk1"/>
              </a:buClr>
              <a:buSzPts val="1600"/>
              <a:buFont typeface="Arial"/>
              <a:buChar char="•"/>
            </a:pPr>
            <a:r>
              <a:rPr lang="en-US" sz="1600" b="0" i="0" u="none" strike="noStrike" cap="none">
                <a:solidFill>
                  <a:schemeClr val="dk1"/>
                </a:solidFill>
                <a:latin typeface="Arial"/>
                <a:ea typeface="Arial"/>
                <a:cs typeface="Arial"/>
                <a:sym typeface="Arial"/>
              </a:rPr>
              <a:t>Team, O. (2020). </a:t>
            </a:r>
            <a:r>
              <a:rPr lang="en-US" sz="1600" b="0" i="1" u="none" strike="noStrike" cap="none">
                <a:solidFill>
                  <a:schemeClr val="dk1"/>
                </a:solidFill>
                <a:latin typeface="Arial"/>
                <a:ea typeface="Arial"/>
                <a:cs typeface="Arial"/>
                <a:sym typeface="Arial"/>
              </a:rPr>
              <a:t>What is a Niche Market? 7 Niche Market Examples | Ownr</a:t>
            </a:r>
            <a:r>
              <a:rPr lang="en-US" sz="1600" b="0" i="0" u="none" strike="noStrike" cap="none">
                <a:solidFill>
                  <a:schemeClr val="dk1"/>
                </a:solidFill>
                <a:latin typeface="Arial"/>
                <a:ea typeface="Arial"/>
                <a:cs typeface="Arial"/>
                <a:sym typeface="Arial"/>
              </a:rPr>
              <a:t>. [online] Ownr Blog. Available at: https://www.ownr.co/blog/niche-market-examples/.</a:t>
            </a:r>
            <a:endParaRPr sz="1600" b="0" i="0" u="none" strike="noStrike" cap="none">
              <a:solidFill>
                <a:schemeClr val="dk1"/>
              </a:solidFill>
              <a:latin typeface="Arial"/>
              <a:ea typeface="Arial"/>
              <a:cs typeface="Arial"/>
              <a:sym typeface="Arial"/>
            </a:endParaRPr>
          </a:p>
          <a:p>
            <a:pPr marL="285750" marR="0" lvl="0" indent="-285750" algn="l" rtl="0">
              <a:lnSpc>
                <a:spcPct val="150000"/>
              </a:lnSpc>
              <a:spcBef>
                <a:spcPts val="1200"/>
              </a:spcBef>
              <a:spcAft>
                <a:spcPts val="0"/>
              </a:spcAft>
              <a:buClr>
                <a:schemeClr val="dk1"/>
              </a:buClr>
              <a:buSzPts val="1600"/>
              <a:buFont typeface="Arial"/>
              <a:buChar char="•"/>
            </a:pPr>
            <a:r>
              <a:rPr lang="en-US" sz="1600" b="0" i="0" u="none" strike="noStrike" cap="none">
                <a:solidFill>
                  <a:schemeClr val="dk1"/>
                </a:solidFill>
                <a:latin typeface="Arial"/>
                <a:ea typeface="Arial"/>
                <a:cs typeface="Arial"/>
                <a:sym typeface="Arial"/>
              </a:rPr>
              <a:t>Whova (2018). </a:t>
            </a:r>
            <a:r>
              <a:rPr lang="en-US" sz="1600" b="0" i="1" u="none" strike="noStrike" cap="none">
                <a:solidFill>
                  <a:schemeClr val="dk1"/>
                </a:solidFill>
                <a:latin typeface="Arial"/>
                <a:ea typeface="Arial"/>
                <a:cs typeface="Arial"/>
                <a:sym typeface="Arial"/>
              </a:rPr>
              <a:t>10 Things to Consider When Choosing your Event Venue</a:t>
            </a:r>
            <a:r>
              <a:rPr lang="en-US" sz="1600" b="0" i="0" u="none" strike="noStrike" cap="none">
                <a:solidFill>
                  <a:schemeClr val="dk1"/>
                </a:solidFill>
                <a:latin typeface="Arial"/>
                <a:ea typeface="Arial"/>
                <a:cs typeface="Arial"/>
                <a:sym typeface="Arial"/>
              </a:rPr>
              <a:t>. [online] Whova. Available at: https://whova.com/blog/things-consider-when-choosing-event-venue/.</a:t>
            </a:r>
            <a:endParaRPr sz="1600" b="0" i="0" u="none" strike="noStrike" cap="none">
              <a:solidFill>
                <a:schemeClr val="dk1"/>
              </a:solidFill>
              <a:latin typeface="Arial"/>
              <a:ea typeface="Arial"/>
              <a:cs typeface="Arial"/>
              <a:sym typeface="Arial"/>
            </a:endParaRPr>
          </a:p>
        </p:txBody>
      </p:sp>
      <p:sp>
        <p:nvSpPr>
          <p:cNvPr id="196" name="Google Shape;196;p12"/>
          <p:cNvSpPr txBox="1"/>
          <p:nvPr/>
        </p:nvSpPr>
        <p:spPr>
          <a:xfrm>
            <a:off x="2746948" y="228932"/>
            <a:ext cx="60935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4000" b="1" i="0" u="none" strike="noStrike" cap="none">
                <a:solidFill>
                  <a:schemeClr val="dk1"/>
                </a:solidFill>
                <a:latin typeface="Arial"/>
                <a:ea typeface="Arial"/>
                <a:cs typeface="Arial"/>
                <a:sym typeface="Arial"/>
              </a:rPr>
              <a:t>References</a:t>
            </a:r>
            <a:endParaRPr/>
          </a:p>
        </p:txBody>
      </p:sp>
    </p:spTree>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1622</Words>
  <Application>Microsoft Macintosh PowerPoint</Application>
  <PresentationFormat>Widescreen</PresentationFormat>
  <Paragraphs>93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Libre Franklin</vt:lpstr>
      <vt:lpstr>Arial</vt:lpstr>
      <vt:lpstr>Bookman Old Style</vt:lpstr>
      <vt:lpstr>Calibri</vt:lpstr>
      <vt:lpstr>1_RetrospectVTI</vt:lpstr>
      <vt:lpstr> “The hotel participating in the tourism fair and using AI and augmented reality to introduce guests"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hotel participating in the tourism fair and using AI and augmented reality to introduce guests"</dc:title>
  <dc:creator>Susmoy</dc:creator>
  <cp:lastModifiedBy>Sorin Chelm (2125245)</cp:lastModifiedBy>
  <cp:revision>1</cp:revision>
  <dcterms:created xsi:type="dcterms:W3CDTF">2024-05-05T15:05:56Z</dcterms:created>
  <dcterms:modified xsi:type="dcterms:W3CDTF">2024-05-07T20:28:40Z</dcterms:modified>
</cp:coreProperties>
</file>