
<file path=[Content_Types].xml><?xml version="1.0" encoding="utf-8"?>
<Types xmlns="http://schemas.openxmlformats.org/package/2006/content-types">
  <Default Extension="png" ContentType="image/png"/>
  <Default Extension="bin" ContentType="application/vnd.ms-office.activeX"/>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activeX/activeX1.xml" ContentType="application/vnd.ms-office.activeX+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8" r:id="rId4"/>
    <p:sldId id="281" r:id="rId5"/>
    <p:sldId id="279" r:id="rId6"/>
    <p:sldId id="280" r:id="rId7"/>
    <p:sldId id="282" r:id="rId8"/>
    <p:sldId id="283" r:id="rId9"/>
    <p:sldId id="258" r:id="rId10"/>
    <p:sldId id="259" r:id="rId11"/>
    <p:sldId id="260" r:id="rId12"/>
    <p:sldId id="261" r:id="rId13"/>
    <p:sldId id="262" r:id="rId14"/>
    <p:sldId id="263" r:id="rId15"/>
    <p:sldId id="264" r:id="rId16"/>
    <p:sldId id="265" r:id="rId17"/>
    <p:sldId id="266" r:id="rId18"/>
    <p:sldId id="267" r:id="rId19"/>
    <p:sldId id="284" r:id="rId20"/>
    <p:sldId id="285" r:id="rId21"/>
    <p:sldId id="286" r:id="rId22"/>
    <p:sldId id="287" r:id="rId23"/>
    <p:sldId id="288" r:id="rId24"/>
    <p:sldId id="289" r:id="rId25"/>
    <p:sldId id="290" r:id="rId26"/>
    <p:sldId id="268" r:id="rId27"/>
    <p:sldId id="269" r:id="rId28"/>
    <p:sldId id="270" r:id="rId29"/>
    <p:sldId id="271" r:id="rId30"/>
    <p:sldId id="272" r:id="rId31"/>
    <p:sldId id="273" r:id="rId32"/>
    <p:sldId id="274" r:id="rId33"/>
    <p:sldId id="275" r:id="rId34"/>
    <p:sldId id="276" r:id="rId35"/>
    <p:sldId id="27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p:scale>
          <a:sx n="84" d="100"/>
          <a:sy n="84" d="100"/>
        </p:scale>
        <p:origin x="348" y="3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activeX1.xml><?xml version="1.0" encoding="utf-8"?>
<ax:ocx xmlns:ax="http://schemas.microsoft.com/office/2006/activeX" xmlns:r="http://schemas.openxmlformats.org/officeDocument/2006/relationships" ax:classid="{D27CDB6E-AE6D-11CF-96B8-444553540000}" ax:persistence="persistStorage" r:id="rId1"/>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D6D3F55-3351-479C-87AA-CE105D2CB45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1818901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6D3F55-3351-479C-87AA-CE105D2CB45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2510675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D6D3F55-3351-479C-87AA-CE105D2CB45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21779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D6D3F55-3351-479C-87AA-CE105D2CB459}" type="datetimeFigureOut">
              <a:rPr lang="en-GB" smtClean="0"/>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4209259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D6D3F55-3351-479C-87AA-CE105D2CB459}" type="datetimeFigureOut">
              <a:rPr lang="en-GB" smtClean="0"/>
              <a:t>03/02/2019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1723659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D6D3F55-3351-479C-87AA-CE105D2CB459}" type="datetimeFigureOut">
              <a:rPr lang="en-GB" smtClean="0"/>
              <a:t>03/02/2019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2504831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D3F55-3351-479C-87AA-CE105D2CB459}" type="datetimeFigureOut">
              <a:rPr lang="en-GB" smtClean="0"/>
              <a:t>03/02/2019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3098058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D6D3F55-3351-479C-87AA-CE105D2CB459}" type="datetimeFigureOut">
              <a:rPr lang="en-GB" smtClean="0"/>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1780073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D6D3F55-3351-479C-87AA-CE105D2CB459}" type="datetimeFigureOut">
              <a:rPr lang="en-GB" smtClean="0"/>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1267585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6D3F55-3351-479C-87AA-CE105D2CB45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3598898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6D3F55-3351-479C-87AA-CE105D2CB45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F9D972-0E96-4A37-90FC-220E0397DE33}" type="slidenum">
              <a:rPr lang="en-GB" smtClean="0"/>
              <a:t>‹#›</a:t>
            </a:fld>
            <a:endParaRPr lang="en-GB"/>
          </a:p>
        </p:txBody>
      </p:sp>
    </p:spTree>
    <p:extLst>
      <p:ext uri="{BB962C8B-B14F-4D97-AF65-F5344CB8AC3E}">
        <p14:creationId xmlns:p14="http://schemas.microsoft.com/office/powerpoint/2010/main" val="3742299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D3F55-3351-479C-87AA-CE105D2CB459}" type="datetimeFigureOut">
              <a:rPr lang="en-GB" smtClean="0"/>
              <a:t>03/02/2019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F9D972-0E96-4A37-90FC-220E0397DE33}" type="slidenum">
              <a:rPr lang="en-GB" smtClean="0"/>
              <a:t>‹#›</a:t>
            </a:fld>
            <a:endParaRPr lang="en-GB"/>
          </a:p>
        </p:txBody>
      </p:sp>
    </p:spTree>
    <p:extLst>
      <p:ext uri="{BB962C8B-B14F-4D97-AF65-F5344CB8AC3E}">
        <p14:creationId xmlns:p14="http://schemas.microsoft.com/office/powerpoint/2010/main" val="416959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tags" Target="../tags/tag1.xml"/><Relationship Id="rId2" Type="http://schemas.openxmlformats.org/officeDocument/2006/relationships/control" Target="../activeX/activeX1.xml"/><Relationship Id="rId1" Type="http://schemas.openxmlformats.org/officeDocument/2006/relationships/vmlDrawing" Target="../drawings/vmlDrawing1.vml"/><Relationship Id="rId5" Type="http://schemas.openxmlformats.org/officeDocument/2006/relationships/image" Target="../media/image4.wmf"/><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NUL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8.png"/><Relationship Id="rId9" Type="http://schemas.openxmlformats.org/officeDocument/2006/relationships/image" Target="../media/image16.png"/></Relationships>
</file>

<file path=ppt/slides/_rels/slide1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7.png"/><Relationship Id="rId7"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8.png"/></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NUL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Bipolar Junction Transistors</a:t>
            </a:r>
            <a:endParaRPr lang="en-GB" dirty="0"/>
          </a:p>
        </p:txBody>
      </p:sp>
    </p:spTree>
    <p:extLst>
      <p:ext uri="{BB962C8B-B14F-4D97-AF65-F5344CB8AC3E}">
        <p14:creationId xmlns:p14="http://schemas.microsoft.com/office/powerpoint/2010/main" val="15636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Bipolar Junction Transistor (BJT)</a:t>
            </a:r>
            <a:endParaRPr lang="en-GB" dirty="0"/>
          </a:p>
        </p:txBody>
      </p:sp>
      <p:sp>
        <p:nvSpPr>
          <p:cNvPr id="6" name="Content Placeholder 5"/>
          <p:cNvSpPr>
            <a:spLocks noGrp="1"/>
          </p:cNvSpPr>
          <p:nvPr>
            <p:ph idx="1"/>
          </p:nvPr>
        </p:nvSpPr>
        <p:spPr>
          <a:xfrm>
            <a:off x="838200" y="1825625"/>
            <a:ext cx="7086600" cy="4351338"/>
          </a:xfrm>
        </p:spPr>
        <p:txBody>
          <a:bodyPr>
            <a:normAutofit lnSpcReduction="10000"/>
          </a:bodyPr>
          <a:lstStyle/>
          <a:p>
            <a:r>
              <a:rPr lang="en-GB" dirty="0" smtClean="0"/>
              <a:t>BJTs are made from three layers of semiconductor</a:t>
            </a:r>
          </a:p>
          <a:p>
            <a:r>
              <a:rPr lang="en-GB" dirty="0"/>
              <a:t>An NPN transistor </a:t>
            </a:r>
            <a:br>
              <a:rPr lang="en-GB" dirty="0"/>
            </a:br>
            <a:r>
              <a:rPr lang="en-GB" dirty="0"/>
              <a:t>is made from a thin </a:t>
            </a:r>
            <a:br>
              <a:rPr lang="en-GB" dirty="0"/>
            </a:br>
            <a:r>
              <a:rPr lang="en-GB" dirty="0"/>
              <a:t>p-type layer between two n-type layers.</a:t>
            </a:r>
          </a:p>
          <a:p>
            <a:r>
              <a:rPr lang="en-GB" dirty="0"/>
              <a:t>A PNP transistor has the opposite configuration.</a:t>
            </a:r>
          </a:p>
          <a:p>
            <a:r>
              <a:rPr lang="en-GB" dirty="0"/>
              <a:t>The current flowing </a:t>
            </a:r>
            <a:br>
              <a:rPr lang="en-GB" dirty="0"/>
            </a:br>
            <a:r>
              <a:rPr lang="en-GB" dirty="0"/>
              <a:t>into or out of the base controls a larger current flowing between the collector and emitter.</a:t>
            </a:r>
          </a:p>
          <a:p>
            <a:endParaRPr lang="en-GB" dirty="0"/>
          </a:p>
        </p:txBody>
      </p:sp>
      <p:pic>
        <p:nvPicPr>
          <p:cNvPr id="7170" name="Picture 2" descr="Image result for bj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5066" y="1890712"/>
            <a:ext cx="3276600" cy="209550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bj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5066" y="4111409"/>
            <a:ext cx="3371850" cy="2190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536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BJT Construction – NPN example</a:t>
            </a:r>
            <a:endParaRPr lang="en-GB" dirty="0"/>
          </a:p>
        </p:txBody>
      </p:sp>
      <p:sp>
        <p:nvSpPr>
          <p:cNvPr id="3" name="Content Placeholder 2"/>
          <p:cNvSpPr>
            <a:spLocks noGrp="1"/>
          </p:cNvSpPr>
          <p:nvPr>
            <p:ph idx="1"/>
          </p:nvPr>
        </p:nvSpPr>
        <p:spPr>
          <a:xfrm>
            <a:off x="838200" y="1825625"/>
            <a:ext cx="7010400" cy="4351338"/>
          </a:xfrm>
        </p:spPr>
        <p:txBody>
          <a:bodyPr/>
          <a:lstStyle/>
          <a:p>
            <a:r>
              <a:rPr lang="en-GB" dirty="0" smtClean="0"/>
              <a:t>The three regions in a BJT are called the </a:t>
            </a:r>
            <a:r>
              <a:rPr lang="en-GB" dirty="0" smtClean="0">
                <a:solidFill>
                  <a:srgbClr val="FF0000"/>
                </a:solidFill>
              </a:rPr>
              <a:t>Collector Base and Emitter </a:t>
            </a:r>
            <a:endParaRPr lang="en-GB" dirty="0" smtClean="0"/>
          </a:p>
          <a:p>
            <a:r>
              <a:rPr lang="en-GB" dirty="0" smtClean="0"/>
              <a:t>For an NPN, both the collector and emitter regions are n-type silicon, while the base is a very thin layer of p-type silicon</a:t>
            </a:r>
          </a:p>
          <a:p>
            <a:r>
              <a:rPr lang="en-GB" dirty="0" smtClean="0"/>
              <a:t>Typically the emitter </a:t>
            </a:r>
            <a:r>
              <a:rPr lang="en-GB" dirty="0" smtClean="0"/>
              <a:t>and collector </a:t>
            </a:r>
            <a:r>
              <a:rPr lang="en-GB" dirty="0" smtClean="0"/>
              <a:t>regions are more heavily doped than the base – this provides more charge carriers (electrons for n-type or holes for p-type)</a:t>
            </a:r>
          </a:p>
        </p:txBody>
      </p:sp>
      <p:pic>
        <p:nvPicPr>
          <p:cNvPr id="4" name="Picture 2" descr="Image result for bj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5066" y="1890712"/>
            <a:ext cx="3276600" cy="209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5780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23314" y="2145015"/>
            <a:ext cx="4920343" cy="4031948"/>
          </a:xfrm>
          <a:prstGeom prst="rect">
            <a:avLst/>
          </a:prstGeom>
        </p:spPr>
      </p:pic>
      <p:sp>
        <p:nvSpPr>
          <p:cNvPr id="2" name="Title 1"/>
          <p:cNvSpPr>
            <a:spLocks noGrp="1"/>
          </p:cNvSpPr>
          <p:nvPr>
            <p:ph type="title"/>
          </p:nvPr>
        </p:nvSpPr>
        <p:spPr/>
        <p:txBody>
          <a:bodyPr/>
          <a:lstStyle/>
          <a:p>
            <a:r>
              <a:rPr lang="en-GB" dirty="0" smtClean="0"/>
              <a:t>BJT Doping</a:t>
            </a:r>
            <a:endParaRPr lang="en-GB" dirty="0"/>
          </a:p>
        </p:txBody>
      </p:sp>
      <p:sp>
        <p:nvSpPr>
          <p:cNvPr id="3" name="Content Placeholder 2"/>
          <p:cNvSpPr>
            <a:spLocks noGrp="1"/>
          </p:cNvSpPr>
          <p:nvPr>
            <p:ph idx="1"/>
          </p:nvPr>
        </p:nvSpPr>
        <p:spPr>
          <a:xfrm>
            <a:off x="838200" y="1825625"/>
            <a:ext cx="6422571" cy="4351338"/>
          </a:xfrm>
        </p:spPr>
        <p:txBody>
          <a:bodyPr>
            <a:normAutofit fontScale="85000" lnSpcReduction="10000"/>
          </a:bodyPr>
          <a:lstStyle/>
          <a:p>
            <a:r>
              <a:rPr lang="en-GB" dirty="0" smtClean="0"/>
              <a:t>he N type emitter is very heavily doped to provide many free electrons as majority charge carriers. </a:t>
            </a:r>
          </a:p>
          <a:p>
            <a:r>
              <a:rPr lang="en-GB" dirty="0" smtClean="0"/>
              <a:t>The lightly doped P type base region is extremely thin. </a:t>
            </a:r>
          </a:p>
          <a:p>
            <a:r>
              <a:rPr lang="en-GB" dirty="0"/>
              <a:t>T</a:t>
            </a:r>
            <a:r>
              <a:rPr lang="en-GB" dirty="0" smtClean="0"/>
              <a:t>he N type collector is very heavily doped to give it a low resistivity, apart from a layer of less heavily doped material near to the base region. </a:t>
            </a:r>
          </a:p>
          <a:p>
            <a:r>
              <a:rPr lang="en-GB" dirty="0" smtClean="0"/>
              <a:t>This change in the resistivity of the collector, ensures that a large potential is present within the collector material close to the base. The importance of this will become apparent from the following description.</a:t>
            </a:r>
            <a:endParaRPr lang="en-GB" dirty="0"/>
          </a:p>
        </p:txBody>
      </p:sp>
    </p:spTree>
    <p:extLst>
      <p:ext uri="{BB962C8B-B14F-4D97-AF65-F5344CB8AC3E}">
        <p14:creationId xmlns:p14="http://schemas.microsoft.com/office/powerpoint/2010/main" val="37766899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high voltage is applied across the base collector junction so that the base collector junction becomes heavily reverse biased.  This makes the depletion layer between the base and collector quite wide limiting conduction</a:t>
            </a:r>
          </a:p>
          <a:p>
            <a:r>
              <a:rPr lang="en-GB" dirty="0" smtClean="0"/>
              <a:t>During normal operation a voltage is applied across the base emitter junction so that the base is approximately 0.6V more positive.  This </a:t>
            </a:r>
            <a:r>
              <a:rPr lang="en-GB" dirty="0" smtClean="0">
                <a:solidFill>
                  <a:srgbClr val="FF0000"/>
                </a:solidFill>
              </a:rPr>
              <a:t>Forward Biases</a:t>
            </a:r>
            <a:r>
              <a:rPr lang="en-GB" dirty="0" smtClean="0"/>
              <a:t> the junction</a:t>
            </a:r>
          </a:p>
          <a:p>
            <a:r>
              <a:rPr lang="en-GB" dirty="0"/>
              <a:t>As mentioned above, the collector is made up of mainly heavily doped, low resistivity material with a thin layer of lightly doped, high resistivity material next to the base/collector junction. This means that most of the voltage between collector and base is developed across this thin high resistivity layer, creating a high voltage gradient near the collector base junction.</a:t>
            </a:r>
            <a:endParaRPr lang="en-GB" dirty="0" smtClean="0"/>
          </a:p>
          <a:p>
            <a:r>
              <a:rPr lang="en-GB" dirty="0" smtClean="0"/>
              <a:t>When the base emitter junction is forward biased a small current will flow into the base.  (holes are injected into the p-type silicon) These extra holes attract electrons across the forward biased base emitter junction to combine with the holes.</a:t>
            </a:r>
            <a:endParaRPr lang="en-GB" dirty="0"/>
          </a:p>
        </p:txBody>
      </p:sp>
    </p:spTree>
    <p:extLst>
      <p:ext uri="{BB962C8B-B14F-4D97-AF65-F5344CB8AC3E}">
        <p14:creationId xmlns:p14="http://schemas.microsoft.com/office/powerpoint/2010/main" val="32604750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t>
            </a:r>
            <a:endParaRPr lang="en-GB" dirty="0"/>
          </a:p>
        </p:txBody>
      </p:sp>
      <p:sp>
        <p:nvSpPr>
          <p:cNvPr id="3" name="Content Placeholder 2"/>
          <p:cNvSpPr>
            <a:spLocks noGrp="1"/>
          </p:cNvSpPr>
          <p:nvPr>
            <p:ph idx="1"/>
          </p:nvPr>
        </p:nvSpPr>
        <p:spPr/>
        <p:txBody>
          <a:bodyPr>
            <a:normAutofit lnSpcReduction="10000"/>
          </a:bodyPr>
          <a:lstStyle/>
          <a:p>
            <a:r>
              <a:rPr lang="en-GB" dirty="0" smtClean="0"/>
              <a:t>However, because the emitter region is very heavily doped, many more electrons cross into the P type base region than are able to combine with the available holes. </a:t>
            </a:r>
          </a:p>
          <a:p>
            <a:r>
              <a:rPr lang="en-GB" dirty="0" smtClean="0"/>
              <a:t>This means there is a large concentration of electrons in the base region and most of these electrons are swept straight through the very thin base, and into the base/collector depletion layer. </a:t>
            </a:r>
          </a:p>
          <a:p>
            <a:r>
              <a:rPr lang="en-GB" dirty="0" smtClean="0"/>
              <a:t>Once here, they come under the influence of the strong electric field across the base/collector junction. This field is so strong due to the large potential gradient in the collector material mentioned earlier, that the electrons are swept across the depletion layer and into the collector material, and so towards the collector terminal.</a:t>
            </a:r>
            <a:endParaRPr lang="en-GB" dirty="0"/>
          </a:p>
        </p:txBody>
      </p:sp>
    </p:spTree>
    <p:extLst>
      <p:ext uri="{BB962C8B-B14F-4D97-AF65-F5344CB8AC3E}">
        <p14:creationId xmlns:p14="http://schemas.microsoft.com/office/powerpoint/2010/main" val="32831492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t>
            </a:r>
            <a:endParaRPr lang="en-GB" dirty="0"/>
          </a:p>
        </p:txBody>
      </p:sp>
      <p:sp>
        <p:nvSpPr>
          <p:cNvPr id="3" name="Content Placeholder 2"/>
          <p:cNvSpPr>
            <a:spLocks noGrp="1"/>
          </p:cNvSpPr>
          <p:nvPr>
            <p:ph idx="1"/>
          </p:nvPr>
        </p:nvSpPr>
        <p:spPr/>
        <p:txBody>
          <a:bodyPr/>
          <a:lstStyle/>
          <a:p>
            <a:r>
              <a:rPr lang="en-GB" dirty="0"/>
              <a:t>Varying the current flowing into the base, affects the number of electrons attracted from the emitter. </a:t>
            </a:r>
            <a:endParaRPr lang="en-GB" dirty="0" smtClean="0"/>
          </a:p>
          <a:p>
            <a:r>
              <a:rPr lang="en-GB" dirty="0" smtClean="0"/>
              <a:t>In </a:t>
            </a:r>
            <a:r>
              <a:rPr lang="en-GB" dirty="0"/>
              <a:t>this way very small changes in base current cause very large changes in the current flowing from emitter to collector, so current amplification is taking place.</a:t>
            </a:r>
          </a:p>
        </p:txBody>
      </p:sp>
    </p:spTree>
    <p:extLst>
      <p:ext uri="{BB962C8B-B14F-4D97-AF65-F5344CB8AC3E}">
        <p14:creationId xmlns:p14="http://schemas.microsoft.com/office/powerpoint/2010/main" val="5887803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ontrols>
      <mc:AlternateContent xmlns:mc="http://schemas.openxmlformats.org/markup-compatibility/2006">
        <mc:Choice xmlns:v="urn:schemas-microsoft-com:vml" Requires="v">
          <p:control spid="1030" name="ShockwaveFlash1" r:id="rId2" imgW="11760120" imgH="6499080"/>
        </mc:Choice>
        <mc:Fallback>
          <p:control name="ShockwaveFlash1" r:id="rId2" imgW="11760120" imgH="6499080">
            <p:pic>
              <p:nvPicPr>
                <p:cNvPr id="4" name="ShockwaveFlash1"/>
                <p:cNvPicPr>
                  <a:picLocks noChangeAspect="1"/>
                </p:cNvPicPr>
                <p:nvPr>
                  <p:custDataLst>
                    <p:tags r:id="rId3"/>
                  </p:custDataLst>
                </p:nvPr>
              </p:nvPicPr>
              <p:blipFill>
                <a:blip r:embed="rId5"/>
                <a:stretch>
                  <a:fillRect/>
                </a:stretch>
              </p:blipFill>
              <p:spPr>
                <a:xfrm>
                  <a:off x="236763" y="219074"/>
                  <a:ext cx="11759293" cy="6498557"/>
                </a:xfrm>
                <a:prstGeom prst="rect">
                  <a:avLst/>
                </a:prstGeom>
              </p:spPr>
            </p:pic>
          </p:control>
        </mc:Fallback>
      </mc:AlternateContent>
    </p:controls>
    <p:extLst>
      <p:ext uri="{BB962C8B-B14F-4D97-AF65-F5344CB8AC3E}">
        <p14:creationId xmlns:p14="http://schemas.microsoft.com/office/powerpoint/2010/main" val="17608414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Bipolar Junction Transistor – Practical Behaviour </a:t>
            </a:r>
            <a:endParaRPr lang="en-GB" dirty="0"/>
          </a:p>
        </p:txBody>
      </p:sp>
      <p:sp>
        <p:nvSpPr>
          <p:cNvPr id="3" name="Content Placeholder 2"/>
          <p:cNvSpPr>
            <a:spLocks noGrp="1"/>
          </p:cNvSpPr>
          <p:nvPr>
            <p:ph idx="1"/>
          </p:nvPr>
        </p:nvSpPr>
        <p:spPr>
          <a:xfrm>
            <a:off x="838200" y="1825625"/>
            <a:ext cx="10515600" cy="773196"/>
          </a:xfrm>
        </p:spPr>
        <p:txBody>
          <a:bodyPr>
            <a:normAutofit fontScale="92500" lnSpcReduction="20000"/>
          </a:bodyPr>
          <a:lstStyle/>
          <a:p>
            <a:pPr marL="0" indent="0">
              <a:buNone/>
            </a:pPr>
            <a:r>
              <a:rPr lang="en-GB" sz="3000" dirty="0"/>
              <a:t>A transistor can be considered to act like a variable resistor between its Collector and Emitter terminals.</a:t>
            </a:r>
          </a:p>
          <a:p>
            <a:endParaRPr lang="en-GB" dirty="0"/>
          </a:p>
        </p:txBody>
      </p:sp>
      <p:grpSp>
        <p:nvGrpSpPr>
          <p:cNvPr id="4" name="Group 6"/>
          <p:cNvGrpSpPr>
            <a:grpSpLocks/>
          </p:cNvGrpSpPr>
          <p:nvPr/>
        </p:nvGrpSpPr>
        <p:grpSpPr bwMode="auto">
          <a:xfrm>
            <a:off x="1894557" y="3094121"/>
            <a:ext cx="2190750" cy="2181225"/>
            <a:chOff x="6090" y="3368"/>
            <a:chExt cx="3450" cy="3435"/>
          </a:xfrm>
        </p:grpSpPr>
        <p:pic>
          <p:nvPicPr>
            <p:cNvPr id="5" name="Picture 7"/>
            <p:cNvPicPr>
              <a:picLocks noChangeAspect="1" noChangeArrowheads="1"/>
            </p:cNvPicPr>
            <p:nvPr/>
          </p:nvPicPr>
          <p:blipFill>
            <a:blip r:embed="rId2" cstate="print"/>
            <a:srcRect/>
            <a:stretch>
              <a:fillRect/>
            </a:stretch>
          </p:blipFill>
          <p:spPr bwMode="auto">
            <a:xfrm>
              <a:off x="7965" y="3788"/>
              <a:ext cx="1305" cy="990"/>
            </a:xfrm>
            <a:prstGeom prst="rect">
              <a:avLst/>
            </a:prstGeom>
            <a:noFill/>
            <a:ln w="9525">
              <a:noFill/>
              <a:miter lim="800000"/>
              <a:headEnd/>
              <a:tailEnd/>
            </a:ln>
          </p:spPr>
        </p:pic>
        <p:sp>
          <p:nvSpPr>
            <p:cNvPr id="6" name="Line 8"/>
            <p:cNvSpPr>
              <a:spLocks noChangeShapeType="1"/>
            </p:cNvSpPr>
            <p:nvPr/>
          </p:nvSpPr>
          <p:spPr bwMode="auto">
            <a:xfrm flipH="1">
              <a:off x="7305" y="3383"/>
              <a:ext cx="2175" cy="0"/>
            </a:xfrm>
            <a:prstGeom prst="line">
              <a:avLst/>
            </a:prstGeom>
            <a:noFill/>
            <a:ln w="28575">
              <a:solidFill>
                <a:srgbClr val="000000"/>
              </a:solidFill>
              <a:round/>
              <a:headEnd/>
              <a:tailEnd/>
            </a:ln>
          </p:spPr>
          <p:txBody>
            <a:bodyPr/>
            <a:lstStyle/>
            <a:p>
              <a:endParaRPr lang="en-GB"/>
            </a:p>
          </p:txBody>
        </p:sp>
        <p:sp>
          <p:nvSpPr>
            <p:cNvPr id="7" name="Line 9"/>
            <p:cNvSpPr>
              <a:spLocks noChangeShapeType="1"/>
            </p:cNvSpPr>
            <p:nvPr/>
          </p:nvSpPr>
          <p:spPr bwMode="auto">
            <a:xfrm flipV="1">
              <a:off x="8430" y="3368"/>
              <a:ext cx="0" cy="630"/>
            </a:xfrm>
            <a:prstGeom prst="line">
              <a:avLst/>
            </a:prstGeom>
            <a:noFill/>
            <a:ln w="9525">
              <a:solidFill>
                <a:srgbClr val="000000"/>
              </a:solidFill>
              <a:round/>
              <a:headEnd/>
              <a:tailEnd/>
            </a:ln>
          </p:spPr>
          <p:txBody>
            <a:bodyPr/>
            <a:lstStyle/>
            <a:p>
              <a:endParaRPr lang="en-GB"/>
            </a:p>
          </p:txBody>
        </p:sp>
        <p:sp>
          <p:nvSpPr>
            <p:cNvPr id="8" name="Line 10"/>
            <p:cNvSpPr>
              <a:spLocks noChangeShapeType="1"/>
            </p:cNvSpPr>
            <p:nvPr/>
          </p:nvSpPr>
          <p:spPr bwMode="auto">
            <a:xfrm>
              <a:off x="8430" y="4583"/>
              <a:ext cx="0" cy="390"/>
            </a:xfrm>
            <a:prstGeom prst="line">
              <a:avLst/>
            </a:prstGeom>
            <a:noFill/>
            <a:ln w="9525">
              <a:solidFill>
                <a:srgbClr val="000000"/>
              </a:solidFill>
              <a:round/>
              <a:headEnd/>
              <a:tailEnd/>
            </a:ln>
          </p:spPr>
          <p:txBody>
            <a:bodyPr/>
            <a:lstStyle/>
            <a:p>
              <a:endParaRPr lang="en-GB"/>
            </a:p>
          </p:txBody>
        </p:sp>
        <p:sp>
          <p:nvSpPr>
            <p:cNvPr id="9" name="Rectangle 11"/>
            <p:cNvSpPr>
              <a:spLocks noChangeArrowheads="1"/>
            </p:cNvSpPr>
            <p:nvPr/>
          </p:nvSpPr>
          <p:spPr bwMode="auto">
            <a:xfrm>
              <a:off x="8355" y="5003"/>
              <a:ext cx="165" cy="765"/>
            </a:xfrm>
            <a:prstGeom prst="rect">
              <a:avLst/>
            </a:prstGeom>
            <a:solidFill>
              <a:srgbClr val="FFFFFF"/>
            </a:solidFill>
            <a:ln w="9525">
              <a:solidFill>
                <a:srgbClr val="000000"/>
              </a:solidFill>
              <a:miter lim="800000"/>
              <a:headEnd/>
              <a:tailEnd/>
            </a:ln>
          </p:spPr>
          <p:txBody>
            <a:bodyPr/>
            <a:lstStyle/>
            <a:p>
              <a:endParaRPr lang="en-GB"/>
            </a:p>
          </p:txBody>
        </p:sp>
        <p:sp>
          <p:nvSpPr>
            <p:cNvPr id="10" name="Line 12"/>
            <p:cNvSpPr>
              <a:spLocks noChangeShapeType="1"/>
            </p:cNvSpPr>
            <p:nvPr/>
          </p:nvSpPr>
          <p:spPr bwMode="auto">
            <a:xfrm>
              <a:off x="8445" y="5783"/>
              <a:ext cx="0" cy="1005"/>
            </a:xfrm>
            <a:prstGeom prst="line">
              <a:avLst/>
            </a:prstGeom>
            <a:noFill/>
            <a:ln w="9525">
              <a:solidFill>
                <a:srgbClr val="000000"/>
              </a:solidFill>
              <a:round/>
              <a:headEnd/>
              <a:tailEnd/>
            </a:ln>
          </p:spPr>
          <p:txBody>
            <a:bodyPr/>
            <a:lstStyle/>
            <a:p>
              <a:endParaRPr lang="en-GB"/>
            </a:p>
          </p:txBody>
        </p:sp>
        <p:sp>
          <p:nvSpPr>
            <p:cNvPr id="11" name="Line 13"/>
            <p:cNvSpPr>
              <a:spLocks noChangeShapeType="1"/>
            </p:cNvSpPr>
            <p:nvPr/>
          </p:nvSpPr>
          <p:spPr bwMode="auto">
            <a:xfrm flipH="1">
              <a:off x="7275" y="6788"/>
              <a:ext cx="1185" cy="0"/>
            </a:xfrm>
            <a:prstGeom prst="line">
              <a:avLst/>
            </a:prstGeom>
            <a:noFill/>
            <a:ln w="28575">
              <a:solidFill>
                <a:srgbClr val="000000"/>
              </a:solidFill>
              <a:round/>
              <a:headEnd/>
              <a:tailEnd/>
            </a:ln>
          </p:spPr>
          <p:txBody>
            <a:bodyPr/>
            <a:lstStyle/>
            <a:p>
              <a:endParaRPr lang="en-GB"/>
            </a:p>
          </p:txBody>
        </p:sp>
        <p:sp>
          <p:nvSpPr>
            <p:cNvPr id="12" name="Line 14"/>
            <p:cNvSpPr>
              <a:spLocks noChangeShapeType="1"/>
            </p:cNvSpPr>
            <p:nvPr/>
          </p:nvSpPr>
          <p:spPr bwMode="auto">
            <a:xfrm>
              <a:off x="8475" y="6788"/>
              <a:ext cx="1065" cy="0"/>
            </a:xfrm>
            <a:prstGeom prst="line">
              <a:avLst/>
            </a:prstGeom>
            <a:noFill/>
            <a:ln w="28575">
              <a:solidFill>
                <a:srgbClr val="000000"/>
              </a:solidFill>
              <a:round/>
              <a:headEnd/>
              <a:tailEnd/>
            </a:ln>
          </p:spPr>
          <p:txBody>
            <a:bodyPr/>
            <a:lstStyle/>
            <a:p>
              <a:endParaRPr lang="en-GB"/>
            </a:p>
          </p:txBody>
        </p:sp>
        <p:sp>
          <p:nvSpPr>
            <p:cNvPr id="13" name="Rectangle 15"/>
            <p:cNvSpPr>
              <a:spLocks noChangeArrowheads="1"/>
            </p:cNvSpPr>
            <p:nvPr/>
          </p:nvSpPr>
          <p:spPr bwMode="auto">
            <a:xfrm>
              <a:off x="7362" y="4718"/>
              <a:ext cx="1845" cy="1425"/>
            </a:xfrm>
            <a:prstGeom prst="rect">
              <a:avLst/>
            </a:prstGeom>
            <a:noFill/>
            <a:ln w="9525">
              <a:solidFill>
                <a:srgbClr val="000000"/>
              </a:solidFill>
              <a:prstDash val="dashDot"/>
              <a:miter lim="800000"/>
              <a:headEnd/>
              <a:tailEnd/>
            </a:ln>
          </p:spPr>
          <p:txBody>
            <a:bodyPr/>
            <a:lstStyle/>
            <a:p>
              <a:endParaRPr lang="en-GB"/>
            </a:p>
          </p:txBody>
        </p:sp>
        <p:sp>
          <p:nvSpPr>
            <p:cNvPr id="14" name="Line 16"/>
            <p:cNvSpPr>
              <a:spLocks noChangeShapeType="1"/>
            </p:cNvSpPr>
            <p:nvPr/>
          </p:nvSpPr>
          <p:spPr bwMode="auto">
            <a:xfrm flipV="1">
              <a:off x="8130" y="5258"/>
              <a:ext cx="660" cy="525"/>
            </a:xfrm>
            <a:prstGeom prst="line">
              <a:avLst/>
            </a:prstGeom>
            <a:noFill/>
            <a:ln w="9525">
              <a:solidFill>
                <a:srgbClr val="000000"/>
              </a:solidFill>
              <a:round/>
              <a:headEnd/>
              <a:tailEnd type="triangle" w="med" len="med"/>
            </a:ln>
          </p:spPr>
          <p:txBody>
            <a:bodyPr/>
            <a:lstStyle/>
            <a:p>
              <a:endParaRPr lang="en-GB"/>
            </a:p>
          </p:txBody>
        </p:sp>
        <p:sp>
          <p:nvSpPr>
            <p:cNvPr id="15" name="Line 17"/>
            <p:cNvSpPr>
              <a:spLocks noChangeShapeType="1"/>
            </p:cNvSpPr>
            <p:nvPr/>
          </p:nvSpPr>
          <p:spPr bwMode="auto">
            <a:xfrm flipH="1">
              <a:off x="6090" y="5333"/>
              <a:ext cx="1785" cy="0"/>
            </a:xfrm>
            <a:prstGeom prst="line">
              <a:avLst/>
            </a:prstGeom>
            <a:noFill/>
            <a:ln w="9525">
              <a:solidFill>
                <a:srgbClr val="000000"/>
              </a:solidFill>
              <a:round/>
              <a:headEnd/>
              <a:tailEnd/>
            </a:ln>
          </p:spPr>
          <p:txBody>
            <a:bodyPr/>
            <a:lstStyle/>
            <a:p>
              <a:endParaRPr lang="en-GB"/>
            </a:p>
          </p:txBody>
        </p:sp>
        <p:sp>
          <p:nvSpPr>
            <p:cNvPr id="16" name="Line 18"/>
            <p:cNvSpPr>
              <a:spLocks noChangeShapeType="1"/>
            </p:cNvSpPr>
            <p:nvPr/>
          </p:nvSpPr>
          <p:spPr bwMode="auto">
            <a:xfrm>
              <a:off x="6675" y="5333"/>
              <a:ext cx="855" cy="0"/>
            </a:xfrm>
            <a:prstGeom prst="line">
              <a:avLst/>
            </a:prstGeom>
            <a:noFill/>
            <a:ln w="9525">
              <a:solidFill>
                <a:srgbClr val="000000"/>
              </a:solidFill>
              <a:round/>
              <a:headEnd/>
              <a:tailEnd type="triangle" w="med" len="med"/>
            </a:ln>
          </p:spPr>
          <p:txBody>
            <a:bodyPr/>
            <a:lstStyle/>
            <a:p>
              <a:endParaRPr lang="en-GB"/>
            </a:p>
          </p:txBody>
        </p:sp>
        <p:sp>
          <p:nvSpPr>
            <p:cNvPr id="17" name="Line 19"/>
            <p:cNvSpPr>
              <a:spLocks noChangeShapeType="1"/>
            </p:cNvSpPr>
            <p:nvPr/>
          </p:nvSpPr>
          <p:spPr bwMode="auto">
            <a:xfrm>
              <a:off x="8430" y="3548"/>
              <a:ext cx="0" cy="315"/>
            </a:xfrm>
            <a:prstGeom prst="line">
              <a:avLst/>
            </a:prstGeom>
            <a:noFill/>
            <a:ln w="9525">
              <a:solidFill>
                <a:srgbClr val="000000"/>
              </a:solidFill>
              <a:round/>
              <a:headEnd/>
              <a:tailEnd type="triangle" w="med" len="med"/>
            </a:ln>
          </p:spPr>
          <p:txBody>
            <a:bodyPr/>
            <a:lstStyle/>
            <a:p>
              <a:endParaRPr lang="en-GB"/>
            </a:p>
          </p:txBody>
        </p:sp>
        <p:sp>
          <p:nvSpPr>
            <p:cNvPr id="18" name="Line 20"/>
            <p:cNvSpPr>
              <a:spLocks noChangeShapeType="1"/>
            </p:cNvSpPr>
            <p:nvPr/>
          </p:nvSpPr>
          <p:spPr bwMode="auto">
            <a:xfrm>
              <a:off x="8445" y="5963"/>
              <a:ext cx="0" cy="555"/>
            </a:xfrm>
            <a:prstGeom prst="line">
              <a:avLst/>
            </a:prstGeom>
            <a:noFill/>
            <a:ln w="9525">
              <a:solidFill>
                <a:srgbClr val="000000"/>
              </a:solidFill>
              <a:round/>
              <a:headEnd/>
              <a:tailEnd type="triangle" w="med" len="med"/>
            </a:ln>
          </p:spPr>
          <p:txBody>
            <a:bodyPr/>
            <a:lstStyle/>
            <a:p>
              <a:endParaRPr lang="en-GB"/>
            </a:p>
          </p:txBody>
        </p:sp>
        <p:sp>
          <p:nvSpPr>
            <p:cNvPr id="19" name="Text Box 21"/>
            <p:cNvSpPr txBox="1">
              <a:spLocks noChangeArrowheads="1"/>
            </p:cNvSpPr>
            <p:nvPr/>
          </p:nvSpPr>
          <p:spPr bwMode="auto">
            <a:xfrm>
              <a:off x="8385" y="3518"/>
              <a:ext cx="510" cy="630"/>
            </a:xfrm>
            <a:prstGeom prst="rect">
              <a:avLst/>
            </a:prstGeom>
            <a:noFill/>
            <a:ln w="9525">
              <a:noFill/>
              <a:miter lim="800000"/>
              <a:headEnd/>
              <a:tailEnd/>
            </a:ln>
          </p:spPr>
          <p:txBody>
            <a:bodyPr/>
            <a:lstStyle/>
            <a:p>
              <a:r>
                <a:rPr lang="en-US" sz="1400" baseline="0">
                  <a:latin typeface="Times New Roman" pitchFamily="18" charset="0"/>
                </a:rPr>
                <a:t>I</a:t>
              </a:r>
              <a:r>
                <a:rPr lang="en-US" sz="1400">
                  <a:latin typeface="Times New Roman" pitchFamily="18" charset="0"/>
                </a:rPr>
                <a:t>C</a:t>
              </a:r>
              <a:endParaRPr lang="en-US"/>
            </a:p>
          </p:txBody>
        </p:sp>
        <p:sp>
          <p:nvSpPr>
            <p:cNvPr id="20" name="Text Box 22"/>
            <p:cNvSpPr txBox="1">
              <a:spLocks noChangeArrowheads="1"/>
            </p:cNvSpPr>
            <p:nvPr/>
          </p:nvSpPr>
          <p:spPr bwMode="auto">
            <a:xfrm>
              <a:off x="6615" y="4883"/>
              <a:ext cx="615" cy="630"/>
            </a:xfrm>
            <a:prstGeom prst="rect">
              <a:avLst/>
            </a:prstGeom>
            <a:noFill/>
            <a:ln w="9525">
              <a:noFill/>
              <a:miter lim="800000"/>
              <a:headEnd/>
              <a:tailEnd/>
            </a:ln>
          </p:spPr>
          <p:txBody>
            <a:bodyPr/>
            <a:lstStyle/>
            <a:p>
              <a:pPr>
                <a:defRPr/>
              </a:pPr>
              <a:r>
                <a:rPr lang="en-US" sz="1400" b="1" baseline="0" dirty="0">
                  <a:solidFill>
                    <a:srgbClr val="FF0000"/>
                  </a:solidFill>
                  <a:effectLst>
                    <a:outerShdw blurRad="38100" dist="38100" dir="2700000" algn="tl">
                      <a:srgbClr val="000000">
                        <a:alpha val="43137"/>
                      </a:srgbClr>
                    </a:outerShdw>
                  </a:effectLst>
                  <a:latin typeface="Times New Roman" pitchFamily="18" charset="0"/>
                </a:rPr>
                <a:t>I</a:t>
              </a:r>
              <a:r>
                <a:rPr lang="en-US" sz="1400" b="1" dirty="0">
                  <a:solidFill>
                    <a:srgbClr val="FF0000"/>
                  </a:solidFill>
                  <a:effectLst>
                    <a:outerShdw blurRad="38100" dist="38100" dir="2700000" algn="tl">
                      <a:srgbClr val="000000">
                        <a:alpha val="43137"/>
                      </a:srgbClr>
                    </a:outerShdw>
                  </a:effectLst>
                  <a:latin typeface="Times New Roman" pitchFamily="18" charset="0"/>
                </a:rPr>
                <a:t>B</a:t>
              </a:r>
              <a:endParaRPr lang="en-US" b="1" dirty="0">
                <a:solidFill>
                  <a:srgbClr val="FF0000"/>
                </a:solidFill>
                <a:effectLst>
                  <a:outerShdw blurRad="38100" dist="38100" dir="2700000" algn="tl">
                    <a:srgbClr val="000000">
                      <a:alpha val="43137"/>
                    </a:srgbClr>
                  </a:outerShdw>
                </a:effectLst>
              </a:endParaRPr>
            </a:p>
          </p:txBody>
        </p:sp>
        <p:sp>
          <p:nvSpPr>
            <p:cNvPr id="21" name="Text Box 23"/>
            <p:cNvSpPr txBox="1">
              <a:spLocks noChangeArrowheads="1"/>
            </p:cNvSpPr>
            <p:nvPr/>
          </p:nvSpPr>
          <p:spPr bwMode="auto">
            <a:xfrm>
              <a:off x="8385" y="6173"/>
              <a:ext cx="510" cy="630"/>
            </a:xfrm>
            <a:prstGeom prst="rect">
              <a:avLst/>
            </a:prstGeom>
            <a:noFill/>
            <a:ln w="9525">
              <a:noFill/>
              <a:miter lim="800000"/>
              <a:headEnd/>
              <a:tailEnd/>
            </a:ln>
          </p:spPr>
          <p:txBody>
            <a:bodyPr/>
            <a:lstStyle/>
            <a:p>
              <a:r>
                <a:rPr lang="en-US" sz="1400" baseline="0">
                  <a:latin typeface="Times New Roman" pitchFamily="18" charset="0"/>
                </a:rPr>
                <a:t>I</a:t>
              </a:r>
              <a:r>
                <a:rPr lang="en-US" sz="1400">
                  <a:latin typeface="Times New Roman" pitchFamily="18" charset="0"/>
                </a:rPr>
                <a:t>E</a:t>
              </a:r>
              <a:endParaRPr lang="en-US"/>
            </a:p>
          </p:txBody>
        </p:sp>
      </p:grpSp>
      <p:sp>
        <p:nvSpPr>
          <p:cNvPr id="22" name="Text Box 24"/>
          <p:cNvSpPr txBox="1">
            <a:spLocks noChangeArrowheads="1"/>
          </p:cNvSpPr>
          <p:nvPr/>
        </p:nvSpPr>
        <p:spPr bwMode="auto">
          <a:xfrm>
            <a:off x="3513807" y="3556083"/>
            <a:ext cx="552450" cy="276225"/>
          </a:xfrm>
          <a:prstGeom prst="rect">
            <a:avLst/>
          </a:prstGeom>
          <a:solidFill>
            <a:srgbClr val="FFFFFF"/>
          </a:solidFill>
          <a:ln w="9525">
            <a:noFill/>
            <a:miter lim="800000"/>
            <a:headEnd/>
            <a:tailEnd/>
          </a:ln>
        </p:spPr>
        <p:txBody>
          <a:bodyPr/>
          <a:lstStyle/>
          <a:p>
            <a:r>
              <a:rPr lang="en-US" sz="1200" baseline="0">
                <a:latin typeface="Times New Roman" pitchFamily="18" charset="0"/>
              </a:rPr>
              <a:t>Lamp</a:t>
            </a:r>
            <a:endParaRPr lang="en-US" baseline="0"/>
          </a:p>
        </p:txBody>
      </p:sp>
      <p:sp>
        <p:nvSpPr>
          <p:cNvPr id="23" name="Text Box 25"/>
          <p:cNvSpPr txBox="1">
            <a:spLocks noChangeArrowheads="1"/>
          </p:cNvSpPr>
          <p:nvPr/>
        </p:nvSpPr>
        <p:spPr bwMode="auto">
          <a:xfrm>
            <a:off x="2761332" y="4003758"/>
            <a:ext cx="352425" cy="304800"/>
          </a:xfrm>
          <a:prstGeom prst="rect">
            <a:avLst/>
          </a:prstGeom>
          <a:solidFill>
            <a:srgbClr val="FFFFFF"/>
          </a:solidFill>
          <a:ln w="9525">
            <a:noFill/>
            <a:miter lim="800000"/>
            <a:headEnd/>
            <a:tailEnd/>
          </a:ln>
        </p:spPr>
        <p:txBody>
          <a:bodyPr/>
          <a:lstStyle/>
          <a:p>
            <a:r>
              <a:rPr lang="en-US" sz="1400" b="1" baseline="0">
                <a:latin typeface="Times New Roman" pitchFamily="18" charset="0"/>
              </a:rPr>
              <a:t>B</a:t>
            </a:r>
            <a:endParaRPr lang="en-US" baseline="0"/>
          </a:p>
        </p:txBody>
      </p:sp>
      <p:sp>
        <p:nvSpPr>
          <p:cNvPr id="24" name="Text Box 26"/>
          <p:cNvSpPr txBox="1">
            <a:spLocks noChangeArrowheads="1"/>
          </p:cNvSpPr>
          <p:nvPr/>
        </p:nvSpPr>
        <p:spPr bwMode="auto">
          <a:xfrm>
            <a:off x="3137569" y="3698958"/>
            <a:ext cx="457200" cy="333375"/>
          </a:xfrm>
          <a:prstGeom prst="rect">
            <a:avLst/>
          </a:prstGeom>
          <a:noFill/>
          <a:ln w="9525">
            <a:noFill/>
            <a:miter lim="800000"/>
            <a:headEnd/>
            <a:tailEnd/>
          </a:ln>
        </p:spPr>
        <p:txBody>
          <a:bodyPr/>
          <a:lstStyle/>
          <a:p>
            <a:r>
              <a:rPr lang="en-US" sz="1400" b="1" baseline="0">
                <a:latin typeface="Times New Roman" pitchFamily="18" charset="0"/>
              </a:rPr>
              <a:t>C</a:t>
            </a:r>
            <a:endParaRPr lang="en-US" baseline="0"/>
          </a:p>
        </p:txBody>
      </p:sp>
      <p:sp>
        <p:nvSpPr>
          <p:cNvPr id="25" name="Text Box 27"/>
          <p:cNvSpPr txBox="1">
            <a:spLocks noChangeArrowheads="1"/>
          </p:cNvSpPr>
          <p:nvPr/>
        </p:nvSpPr>
        <p:spPr bwMode="auto">
          <a:xfrm>
            <a:off x="3323307" y="4594308"/>
            <a:ext cx="500062" cy="400050"/>
          </a:xfrm>
          <a:prstGeom prst="rect">
            <a:avLst/>
          </a:prstGeom>
          <a:noFill/>
          <a:ln w="9525">
            <a:noFill/>
            <a:miter lim="800000"/>
            <a:headEnd/>
            <a:tailEnd/>
          </a:ln>
        </p:spPr>
        <p:txBody>
          <a:bodyPr/>
          <a:lstStyle/>
          <a:p>
            <a:r>
              <a:rPr lang="en-US" sz="1400" b="1" baseline="0">
                <a:latin typeface="Times New Roman" pitchFamily="18" charset="0"/>
              </a:rPr>
              <a:t>E</a:t>
            </a:r>
            <a:endParaRPr lang="en-US" baseline="0"/>
          </a:p>
        </p:txBody>
      </p:sp>
      <p:sp>
        <p:nvSpPr>
          <p:cNvPr id="26" name="Freeform 28"/>
          <p:cNvSpPr>
            <a:spLocks/>
          </p:cNvSpPr>
          <p:nvPr/>
        </p:nvSpPr>
        <p:spPr bwMode="auto">
          <a:xfrm>
            <a:off x="6142707" y="3310021"/>
            <a:ext cx="1728787" cy="936625"/>
          </a:xfrm>
          <a:custGeom>
            <a:avLst/>
            <a:gdLst>
              <a:gd name="T0" fmla="*/ 0 w 2475"/>
              <a:gd name="T1" fmla="*/ 0 h 1410"/>
              <a:gd name="T2" fmla="*/ 15 w 2475"/>
              <a:gd name="T3" fmla="*/ 285 h 1410"/>
              <a:gd name="T4" fmla="*/ 90 w 2475"/>
              <a:gd name="T5" fmla="*/ 540 h 1410"/>
              <a:gd name="T6" fmla="*/ 225 w 2475"/>
              <a:gd name="T7" fmla="*/ 810 h 1410"/>
              <a:gd name="T8" fmla="*/ 480 w 2475"/>
              <a:gd name="T9" fmla="*/ 1020 h 1410"/>
              <a:gd name="T10" fmla="*/ 990 w 2475"/>
              <a:gd name="T11" fmla="*/ 1200 h 1410"/>
              <a:gd name="T12" fmla="*/ 1785 w 2475"/>
              <a:gd name="T13" fmla="*/ 1335 h 1410"/>
              <a:gd name="T14" fmla="*/ 2475 w 2475"/>
              <a:gd name="T15" fmla="*/ 1410 h 1410"/>
              <a:gd name="T16" fmla="*/ 0 60000 65536"/>
              <a:gd name="T17" fmla="*/ 0 60000 65536"/>
              <a:gd name="T18" fmla="*/ 0 60000 65536"/>
              <a:gd name="T19" fmla="*/ 0 60000 65536"/>
              <a:gd name="T20" fmla="*/ 0 60000 65536"/>
              <a:gd name="T21" fmla="*/ 0 60000 65536"/>
              <a:gd name="T22" fmla="*/ 0 60000 65536"/>
              <a:gd name="T23" fmla="*/ 0 60000 65536"/>
              <a:gd name="T24" fmla="*/ 0 w 2475"/>
              <a:gd name="T25" fmla="*/ 0 h 1410"/>
              <a:gd name="T26" fmla="*/ 2475 w 2475"/>
              <a:gd name="T27" fmla="*/ 1410 h 141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475" h="1410">
                <a:moveTo>
                  <a:pt x="0" y="0"/>
                </a:moveTo>
                <a:cubicBezTo>
                  <a:pt x="0" y="97"/>
                  <a:pt x="0" y="195"/>
                  <a:pt x="15" y="285"/>
                </a:cubicBezTo>
                <a:cubicBezTo>
                  <a:pt x="30" y="375"/>
                  <a:pt x="55" y="453"/>
                  <a:pt x="90" y="540"/>
                </a:cubicBezTo>
                <a:cubicBezTo>
                  <a:pt x="125" y="627"/>
                  <a:pt x="160" y="730"/>
                  <a:pt x="225" y="810"/>
                </a:cubicBezTo>
                <a:cubicBezTo>
                  <a:pt x="290" y="890"/>
                  <a:pt x="353" y="955"/>
                  <a:pt x="480" y="1020"/>
                </a:cubicBezTo>
                <a:cubicBezTo>
                  <a:pt x="607" y="1085"/>
                  <a:pt x="773" y="1148"/>
                  <a:pt x="990" y="1200"/>
                </a:cubicBezTo>
                <a:cubicBezTo>
                  <a:pt x="1207" y="1252"/>
                  <a:pt x="1538" y="1300"/>
                  <a:pt x="1785" y="1335"/>
                </a:cubicBezTo>
                <a:cubicBezTo>
                  <a:pt x="2032" y="1370"/>
                  <a:pt x="2360" y="1397"/>
                  <a:pt x="2475" y="1410"/>
                </a:cubicBezTo>
              </a:path>
            </a:pathLst>
          </a:custGeom>
          <a:noFill/>
          <a:ln w="9525">
            <a:solidFill>
              <a:srgbClr val="000000"/>
            </a:solidFill>
            <a:round/>
            <a:headEnd/>
            <a:tailEnd/>
          </a:ln>
        </p:spPr>
        <p:txBody>
          <a:bodyPr/>
          <a:lstStyle/>
          <a:p>
            <a:endParaRPr lang="en-GB"/>
          </a:p>
        </p:txBody>
      </p:sp>
      <p:grpSp>
        <p:nvGrpSpPr>
          <p:cNvPr id="27" name="Group 29"/>
          <p:cNvGrpSpPr>
            <a:grpSpLocks/>
          </p:cNvGrpSpPr>
          <p:nvPr/>
        </p:nvGrpSpPr>
        <p:grpSpPr bwMode="auto">
          <a:xfrm>
            <a:off x="5568032" y="2806783"/>
            <a:ext cx="3095625" cy="2659063"/>
            <a:chOff x="6525" y="2685"/>
            <a:chExt cx="4875" cy="4188"/>
          </a:xfrm>
        </p:grpSpPr>
        <p:sp>
          <p:nvSpPr>
            <p:cNvPr id="28" name="Text Box 30"/>
            <p:cNvSpPr txBox="1">
              <a:spLocks noChangeArrowheads="1"/>
            </p:cNvSpPr>
            <p:nvPr/>
          </p:nvSpPr>
          <p:spPr bwMode="auto">
            <a:xfrm>
              <a:off x="6720" y="2685"/>
              <a:ext cx="915" cy="495"/>
            </a:xfrm>
            <a:prstGeom prst="rect">
              <a:avLst/>
            </a:prstGeom>
            <a:noFill/>
            <a:ln w="9525">
              <a:noFill/>
              <a:miter lim="800000"/>
              <a:headEnd/>
              <a:tailEnd/>
            </a:ln>
          </p:spPr>
          <p:txBody>
            <a:bodyPr/>
            <a:lstStyle/>
            <a:p>
              <a:pPr>
                <a:defRPr/>
              </a:pPr>
              <a:r>
                <a:rPr lang="en-US" sz="1400" b="1" baseline="0" dirty="0">
                  <a:solidFill>
                    <a:srgbClr val="FF0000"/>
                  </a:solidFill>
                  <a:effectLst>
                    <a:outerShdw blurRad="38100" dist="38100" dir="2700000" algn="tl">
                      <a:srgbClr val="000000">
                        <a:alpha val="43137"/>
                      </a:srgbClr>
                    </a:outerShdw>
                  </a:effectLst>
                  <a:latin typeface="Times New Roman" pitchFamily="18" charset="0"/>
                </a:rPr>
                <a:t>R</a:t>
              </a:r>
              <a:r>
                <a:rPr lang="en-US" sz="1400" b="1" dirty="0">
                  <a:solidFill>
                    <a:srgbClr val="FF0000"/>
                  </a:solidFill>
                  <a:effectLst>
                    <a:outerShdw blurRad="38100" dist="38100" dir="2700000" algn="tl">
                      <a:srgbClr val="000000">
                        <a:alpha val="43137"/>
                      </a:srgbClr>
                    </a:outerShdw>
                  </a:effectLst>
                  <a:latin typeface="Times New Roman" pitchFamily="18" charset="0"/>
                </a:rPr>
                <a:t>T</a:t>
              </a:r>
              <a:endParaRPr lang="en-US" b="1" baseline="0" dirty="0">
                <a:solidFill>
                  <a:srgbClr val="FF0000"/>
                </a:solidFill>
                <a:effectLst>
                  <a:outerShdw blurRad="38100" dist="38100" dir="2700000" algn="tl">
                    <a:srgbClr val="000000">
                      <a:alpha val="43137"/>
                    </a:srgbClr>
                  </a:outerShdw>
                </a:effectLst>
              </a:endParaRPr>
            </a:p>
          </p:txBody>
        </p:sp>
        <p:sp>
          <p:nvSpPr>
            <p:cNvPr id="29" name="Text Box 31"/>
            <p:cNvSpPr txBox="1">
              <a:spLocks noChangeArrowheads="1"/>
            </p:cNvSpPr>
            <p:nvPr/>
          </p:nvSpPr>
          <p:spPr bwMode="auto">
            <a:xfrm>
              <a:off x="10695" y="5115"/>
              <a:ext cx="705" cy="615"/>
            </a:xfrm>
            <a:prstGeom prst="rect">
              <a:avLst/>
            </a:prstGeom>
            <a:noFill/>
            <a:ln w="9525">
              <a:noFill/>
              <a:miter lim="800000"/>
              <a:headEnd/>
              <a:tailEnd/>
            </a:ln>
          </p:spPr>
          <p:txBody>
            <a:bodyPr/>
            <a:lstStyle/>
            <a:p>
              <a:pPr>
                <a:defRPr/>
              </a:pPr>
              <a:r>
                <a:rPr lang="en-US" sz="1400" b="1" baseline="0" dirty="0">
                  <a:solidFill>
                    <a:srgbClr val="FF0000"/>
                  </a:solidFill>
                  <a:effectLst>
                    <a:outerShdw blurRad="38100" dist="38100" dir="2700000" algn="tl">
                      <a:srgbClr val="000000">
                        <a:alpha val="43137"/>
                      </a:srgbClr>
                    </a:outerShdw>
                  </a:effectLst>
                  <a:latin typeface="Times New Roman" pitchFamily="18" charset="0"/>
                </a:rPr>
                <a:t>I</a:t>
              </a:r>
              <a:r>
                <a:rPr lang="en-US" sz="1400" b="1" dirty="0">
                  <a:solidFill>
                    <a:srgbClr val="FF0000"/>
                  </a:solidFill>
                  <a:effectLst>
                    <a:outerShdw blurRad="38100" dist="38100" dir="2700000" algn="tl">
                      <a:srgbClr val="000000">
                        <a:alpha val="43137"/>
                      </a:srgbClr>
                    </a:outerShdw>
                  </a:effectLst>
                  <a:latin typeface="Times New Roman" pitchFamily="18" charset="0"/>
                </a:rPr>
                <a:t>B</a:t>
              </a:r>
              <a:endParaRPr lang="en-US" b="1" dirty="0">
                <a:solidFill>
                  <a:srgbClr val="FF0000"/>
                </a:solidFill>
                <a:effectLst>
                  <a:outerShdw blurRad="38100" dist="38100" dir="2700000" algn="tl">
                    <a:srgbClr val="000000">
                      <a:alpha val="43137"/>
                    </a:srgbClr>
                  </a:outerShdw>
                </a:effectLst>
              </a:endParaRPr>
            </a:p>
          </p:txBody>
        </p:sp>
        <p:sp>
          <p:nvSpPr>
            <p:cNvPr id="30" name="Text Box 32"/>
            <p:cNvSpPr txBox="1">
              <a:spLocks noChangeArrowheads="1"/>
            </p:cNvSpPr>
            <p:nvPr/>
          </p:nvSpPr>
          <p:spPr bwMode="auto">
            <a:xfrm>
              <a:off x="9855" y="6063"/>
              <a:ext cx="1485" cy="810"/>
            </a:xfrm>
            <a:prstGeom prst="rect">
              <a:avLst/>
            </a:prstGeom>
            <a:noFill/>
            <a:ln w="9525">
              <a:noFill/>
              <a:miter lim="800000"/>
              <a:headEnd/>
              <a:tailEnd/>
            </a:ln>
          </p:spPr>
          <p:txBody>
            <a:bodyPr/>
            <a:lstStyle/>
            <a:p>
              <a:r>
                <a:rPr lang="en-US" sz="1200" b="1" baseline="0">
                  <a:latin typeface="Times New Roman" pitchFamily="18" charset="0"/>
                </a:rPr>
                <a:t>Lamp fully on</a:t>
              </a:r>
              <a:endParaRPr lang="en-US" baseline="0"/>
            </a:p>
          </p:txBody>
        </p:sp>
        <p:grpSp>
          <p:nvGrpSpPr>
            <p:cNvPr id="31" name="Group 33"/>
            <p:cNvGrpSpPr>
              <a:grpSpLocks/>
            </p:cNvGrpSpPr>
            <p:nvPr/>
          </p:nvGrpSpPr>
          <p:grpSpPr bwMode="auto">
            <a:xfrm>
              <a:off x="6525" y="3225"/>
              <a:ext cx="4767" cy="3495"/>
              <a:chOff x="6525" y="3225"/>
              <a:chExt cx="4767" cy="3495"/>
            </a:xfrm>
          </p:grpSpPr>
          <p:sp>
            <p:nvSpPr>
              <p:cNvPr id="32" name="Line 34"/>
              <p:cNvSpPr>
                <a:spLocks noChangeShapeType="1"/>
              </p:cNvSpPr>
              <p:nvPr/>
            </p:nvSpPr>
            <p:spPr bwMode="auto">
              <a:xfrm flipV="1">
                <a:off x="7140" y="3225"/>
                <a:ext cx="0" cy="2235"/>
              </a:xfrm>
              <a:prstGeom prst="line">
                <a:avLst/>
              </a:prstGeom>
              <a:noFill/>
              <a:ln w="9525">
                <a:solidFill>
                  <a:srgbClr val="000000"/>
                </a:solidFill>
                <a:round/>
                <a:headEnd/>
                <a:tailEnd type="triangle" w="med" len="med"/>
              </a:ln>
            </p:spPr>
            <p:txBody>
              <a:bodyPr/>
              <a:lstStyle/>
              <a:p>
                <a:endParaRPr lang="en-GB"/>
              </a:p>
            </p:txBody>
          </p:sp>
          <p:sp>
            <p:nvSpPr>
              <p:cNvPr id="33" name="Line 35"/>
              <p:cNvSpPr>
                <a:spLocks noChangeShapeType="1"/>
              </p:cNvSpPr>
              <p:nvPr/>
            </p:nvSpPr>
            <p:spPr bwMode="auto">
              <a:xfrm>
                <a:off x="6915" y="5325"/>
                <a:ext cx="3675" cy="0"/>
              </a:xfrm>
              <a:prstGeom prst="line">
                <a:avLst/>
              </a:prstGeom>
              <a:noFill/>
              <a:ln w="9525">
                <a:solidFill>
                  <a:srgbClr val="000000"/>
                </a:solidFill>
                <a:round/>
                <a:headEnd/>
                <a:tailEnd type="triangle" w="med" len="med"/>
              </a:ln>
            </p:spPr>
            <p:txBody>
              <a:bodyPr/>
              <a:lstStyle/>
              <a:p>
                <a:endParaRPr lang="en-GB"/>
              </a:p>
            </p:txBody>
          </p:sp>
          <p:sp>
            <p:nvSpPr>
              <p:cNvPr id="34" name="Line 36"/>
              <p:cNvSpPr>
                <a:spLocks noChangeShapeType="1"/>
              </p:cNvSpPr>
              <p:nvPr/>
            </p:nvSpPr>
            <p:spPr bwMode="auto">
              <a:xfrm>
                <a:off x="7140" y="5535"/>
                <a:ext cx="0" cy="420"/>
              </a:xfrm>
              <a:prstGeom prst="line">
                <a:avLst/>
              </a:prstGeom>
              <a:noFill/>
              <a:ln w="9525">
                <a:solidFill>
                  <a:srgbClr val="000000"/>
                </a:solidFill>
                <a:round/>
                <a:headEnd/>
                <a:tailEnd type="triangle" w="med" len="med"/>
              </a:ln>
            </p:spPr>
            <p:txBody>
              <a:bodyPr/>
              <a:lstStyle/>
              <a:p>
                <a:endParaRPr lang="en-GB"/>
              </a:p>
            </p:txBody>
          </p:sp>
          <p:sp>
            <p:nvSpPr>
              <p:cNvPr id="35" name="Text Box 37"/>
              <p:cNvSpPr txBox="1">
                <a:spLocks noChangeArrowheads="1"/>
              </p:cNvSpPr>
              <p:nvPr/>
            </p:nvSpPr>
            <p:spPr bwMode="auto">
              <a:xfrm>
                <a:off x="6525" y="6015"/>
                <a:ext cx="1305" cy="705"/>
              </a:xfrm>
              <a:prstGeom prst="rect">
                <a:avLst/>
              </a:prstGeom>
              <a:noFill/>
              <a:ln w="9525">
                <a:noFill/>
                <a:miter lim="800000"/>
                <a:headEnd/>
                <a:tailEnd/>
              </a:ln>
            </p:spPr>
            <p:txBody>
              <a:bodyPr/>
              <a:lstStyle/>
              <a:p>
                <a:r>
                  <a:rPr lang="en-US" sz="1200" b="1" baseline="0">
                    <a:latin typeface="Times New Roman" pitchFamily="18" charset="0"/>
                  </a:rPr>
                  <a:t>Lamp off</a:t>
                </a:r>
                <a:endParaRPr lang="en-US" baseline="0"/>
              </a:p>
            </p:txBody>
          </p:sp>
          <p:sp>
            <p:nvSpPr>
              <p:cNvPr id="36" name="Line 38"/>
              <p:cNvSpPr>
                <a:spLocks noChangeShapeType="1"/>
              </p:cNvSpPr>
              <p:nvPr/>
            </p:nvSpPr>
            <p:spPr bwMode="auto">
              <a:xfrm>
                <a:off x="10155" y="5415"/>
                <a:ext cx="0" cy="600"/>
              </a:xfrm>
              <a:prstGeom prst="line">
                <a:avLst/>
              </a:prstGeom>
              <a:noFill/>
              <a:ln w="9525">
                <a:solidFill>
                  <a:srgbClr val="000000"/>
                </a:solidFill>
                <a:round/>
                <a:headEnd/>
                <a:tailEnd type="triangle" w="med" len="med"/>
              </a:ln>
            </p:spPr>
            <p:txBody>
              <a:bodyPr/>
              <a:lstStyle/>
              <a:p>
                <a:endParaRPr lang="en-GB"/>
              </a:p>
            </p:txBody>
          </p:sp>
          <p:sp>
            <p:nvSpPr>
              <p:cNvPr id="37" name="Line 39"/>
              <p:cNvSpPr>
                <a:spLocks noChangeShapeType="1"/>
              </p:cNvSpPr>
              <p:nvPr/>
            </p:nvSpPr>
            <p:spPr bwMode="auto">
              <a:xfrm>
                <a:off x="8640" y="5370"/>
                <a:ext cx="0" cy="585"/>
              </a:xfrm>
              <a:prstGeom prst="line">
                <a:avLst/>
              </a:prstGeom>
              <a:noFill/>
              <a:ln w="9525">
                <a:solidFill>
                  <a:srgbClr val="000000"/>
                </a:solidFill>
                <a:round/>
                <a:headEnd/>
                <a:tailEnd type="triangle" w="med" len="med"/>
              </a:ln>
            </p:spPr>
            <p:txBody>
              <a:bodyPr/>
              <a:lstStyle/>
              <a:p>
                <a:endParaRPr lang="en-GB"/>
              </a:p>
            </p:txBody>
          </p:sp>
          <p:sp>
            <p:nvSpPr>
              <p:cNvPr id="38" name="Text Box 40"/>
              <p:cNvSpPr txBox="1">
                <a:spLocks noChangeArrowheads="1"/>
              </p:cNvSpPr>
              <p:nvPr/>
            </p:nvSpPr>
            <p:spPr bwMode="auto">
              <a:xfrm>
                <a:off x="8115" y="6000"/>
                <a:ext cx="1455" cy="660"/>
              </a:xfrm>
              <a:prstGeom prst="rect">
                <a:avLst/>
              </a:prstGeom>
              <a:noFill/>
              <a:ln w="9525">
                <a:noFill/>
                <a:miter lim="800000"/>
                <a:headEnd/>
                <a:tailEnd/>
              </a:ln>
            </p:spPr>
            <p:txBody>
              <a:bodyPr/>
              <a:lstStyle/>
              <a:p>
                <a:r>
                  <a:rPr lang="en-US" sz="1200" b="1" baseline="0">
                    <a:latin typeface="Times New Roman" pitchFamily="18" charset="0"/>
                  </a:rPr>
                  <a:t>Lamp dim</a:t>
                </a:r>
                <a:endParaRPr lang="en-US" baseline="0"/>
              </a:p>
            </p:txBody>
          </p:sp>
          <p:sp>
            <p:nvSpPr>
              <p:cNvPr id="39" name="Line 41"/>
              <p:cNvSpPr>
                <a:spLocks noChangeShapeType="1"/>
              </p:cNvSpPr>
              <p:nvPr/>
            </p:nvSpPr>
            <p:spPr bwMode="auto">
              <a:xfrm flipH="1">
                <a:off x="10245" y="4620"/>
                <a:ext cx="315" cy="540"/>
              </a:xfrm>
              <a:prstGeom prst="line">
                <a:avLst/>
              </a:prstGeom>
              <a:noFill/>
              <a:ln w="9525">
                <a:solidFill>
                  <a:srgbClr val="000000"/>
                </a:solidFill>
                <a:round/>
                <a:headEnd/>
                <a:tailEnd type="triangle" w="med" len="med"/>
              </a:ln>
            </p:spPr>
            <p:txBody>
              <a:bodyPr/>
              <a:lstStyle/>
              <a:p>
                <a:endParaRPr lang="en-GB"/>
              </a:p>
            </p:txBody>
          </p:sp>
          <p:sp>
            <p:nvSpPr>
              <p:cNvPr id="40" name="Text Box 42"/>
              <p:cNvSpPr txBox="1">
                <a:spLocks noChangeArrowheads="1"/>
              </p:cNvSpPr>
              <p:nvPr/>
            </p:nvSpPr>
            <p:spPr bwMode="auto">
              <a:xfrm>
                <a:off x="10227" y="4110"/>
                <a:ext cx="1065" cy="555"/>
              </a:xfrm>
              <a:prstGeom prst="rect">
                <a:avLst/>
              </a:prstGeom>
              <a:noFill/>
              <a:ln w="9525">
                <a:noFill/>
                <a:miter lim="800000"/>
                <a:headEnd/>
                <a:tailEnd/>
              </a:ln>
            </p:spPr>
            <p:txBody>
              <a:bodyPr/>
              <a:lstStyle/>
              <a:p>
                <a:r>
                  <a:rPr lang="en-US" sz="1400" b="1" baseline="0">
                    <a:latin typeface="Times New Roman" pitchFamily="18" charset="0"/>
                  </a:rPr>
                  <a:t>I</a:t>
                </a:r>
                <a:r>
                  <a:rPr lang="en-US" sz="1400" b="1">
                    <a:latin typeface="Times New Roman" pitchFamily="18" charset="0"/>
                  </a:rPr>
                  <a:t>Bmax</a:t>
                </a:r>
                <a:endParaRPr lang="en-US" baseline="0"/>
              </a:p>
            </p:txBody>
          </p:sp>
        </p:grpSp>
      </p:grpSp>
      <p:sp>
        <p:nvSpPr>
          <p:cNvPr id="41" name="Text Box 43"/>
          <p:cNvSpPr txBox="1">
            <a:spLocks noChangeArrowheads="1"/>
          </p:cNvSpPr>
          <p:nvPr/>
        </p:nvSpPr>
        <p:spPr bwMode="auto">
          <a:xfrm>
            <a:off x="838200" y="5757946"/>
            <a:ext cx="10515600" cy="1016560"/>
          </a:xfrm>
          <a:prstGeom prst="rect">
            <a:avLst/>
          </a:prstGeom>
          <a:noFill/>
          <a:ln w="9525">
            <a:noFill/>
            <a:miter lim="800000"/>
            <a:headEnd/>
            <a:tailEnd/>
          </a:ln>
          <a:effectLst/>
        </p:spPr>
        <p:txBody>
          <a:bodyPr wrap="square">
            <a:spAutoFit/>
          </a:bodyPr>
          <a:lstStyle/>
          <a:p>
            <a:pPr>
              <a:lnSpc>
                <a:spcPct val="70000"/>
              </a:lnSpc>
              <a:spcBef>
                <a:spcPts val="1000"/>
              </a:spcBef>
              <a:defRPr/>
            </a:pPr>
            <a:r>
              <a:rPr lang="en-GB" sz="2800" dirty="0"/>
              <a:t>If  IB switches from 0 to </a:t>
            </a:r>
            <a:r>
              <a:rPr lang="en-GB" sz="2800" dirty="0" err="1"/>
              <a:t>IBmax</a:t>
            </a:r>
            <a:r>
              <a:rPr lang="en-GB" sz="2800" dirty="0"/>
              <a:t>  then RT will switch between Hi to Lo and the lamp will switch from off to on as if controlled by a mechanical switch.</a:t>
            </a:r>
            <a:endParaRPr lang="en-US" sz="2800" dirty="0"/>
          </a:p>
        </p:txBody>
      </p:sp>
      <p:sp>
        <p:nvSpPr>
          <p:cNvPr id="42" name="Text Box 44"/>
          <p:cNvSpPr txBox="1">
            <a:spLocks noChangeArrowheads="1"/>
          </p:cNvSpPr>
          <p:nvPr/>
        </p:nvSpPr>
        <p:spPr bwMode="auto">
          <a:xfrm>
            <a:off x="5423569" y="3238583"/>
            <a:ext cx="409575" cy="361950"/>
          </a:xfrm>
          <a:prstGeom prst="rect">
            <a:avLst/>
          </a:prstGeom>
          <a:noFill/>
          <a:ln w="9525">
            <a:noFill/>
            <a:miter lim="800000"/>
            <a:headEnd/>
            <a:tailEnd/>
          </a:ln>
        </p:spPr>
        <p:txBody>
          <a:bodyPr/>
          <a:lstStyle/>
          <a:p>
            <a:r>
              <a:rPr lang="en-US" sz="1200" b="1" baseline="0">
                <a:latin typeface="Times New Roman" pitchFamily="18" charset="0"/>
              </a:rPr>
              <a:t>Hi</a:t>
            </a:r>
            <a:endParaRPr lang="en-US" b="1" baseline="0"/>
          </a:p>
        </p:txBody>
      </p:sp>
      <p:sp>
        <p:nvSpPr>
          <p:cNvPr id="43" name="Text Box 45"/>
          <p:cNvSpPr txBox="1">
            <a:spLocks noChangeArrowheads="1"/>
          </p:cNvSpPr>
          <p:nvPr/>
        </p:nvSpPr>
        <p:spPr bwMode="auto">
          <a:xfrm>
            <a:off x="5423569" y="4102183"/>
            <a:ext cx="495300" cy="361950"/>
          </a:xfrm>
          <a:prstGeom prst="rect">
            <a:avLst/>
          </a:prstGeom>
          <a:noFill/>
          <a:ln w="9525">
            <a:noFill/>
            <a:miter lim="800000"/>
            <a:headEnd/>
            <a:tailEnd/>
          </a:ln>
        </p:spPr>
        <p:txBody>
          <a:bodyPr/>
          <a:lstStyle/>
          <a:p>
            <a:r>
              <a:rPr lang="en-US" sz="1200" b="1" baseline="0">
                <a:latin typeface="Times New Roman" pitchFamily="18" charset="0"/>
              </a:rPr>
              <a:t>Lo</a:t>
            </a:r>
            <a:endParaRPr lang="en-US" baseline="0"/>
          </a:p>
        </p:txBody>
      </p:sp>
      <p:sp>
        <p:nvSpPr>
          <p:cNvPr id="44" name="Line 46"/>
          <p:cNvSpPr>
            <a:spLocks noChangeShapeType="1"/>
          </p:cNvSpPr>
          <p:nvPr/>
        </p:nvSpPr>
        <p:spPr bwMode="auto">
          <a:xfrm flipH="1">
            <a:off x="5783932" y="4246646"/>
            <a:ext cx="2087562" cy="0"/>
          </a:xfrm>
          <a:prstGeom prst="line">
            <a:avLst/>
          </a:prstGeom>
          <a:noFill/>
          <a:ln w="9525">
            <a:solidFill>
              <a:schemeClr val="tx1"/>
            </a:solidFill>
            <a:prstDash val="dash"/>
            <a:round/>
            <a:headEnd/>
            <a:tailEnd/>
          </a:ln>
        </p:spPr>
        <p:txBody>
          <a:bodyPr/>
          <a:lstStyle/>
          <a:p>
            <a:endParaRPr lang="en-GB"/>
          </a:p>
        </p:txBody>
      </p:sp>
      <p:sp>
        <p:nvSpPr>
          <p:cNvPr id="45" name="Line 47"/>
          <p:cNvSpPr>
            <a:spLocks noChangeShapeType="1"/>
          </p:cNvSpPr>
          <p:nvPr/>
        </p:nvSpPr>
        <p:spPr bwMode="auto">
          <a:xfrm>
            <a:off x="5710907" y="3383046"/>
            <a:ext cx="792162" cy="0"/>
          </a:xfrm>
          <a:prstGeom prst="line">
            <a:avLst/>
          </a:prstGeom>
          <a:noFill/>
          <a:ln w="9525">
            <a:solidFill>
              <a:schemeClr val="tx1"/>
            </a:solidFill>
            <a:prstDash val="dash"/>
            <a:round/>
            <a:headEnd/>
            <a:tailEnd/>
          </a:ln>
        </p:spPr>
        <p:txBody>
          <a:bodyPr/>
          <a:lstStyle/>
          <a:p>
            <a:endParaRPr lang="en-GB"/>
          </a:p>
        </p:txBody>
      </p:sp>
      <p:sp>
        <p:nvSpPr>
          <p:cNvPr id="46" name="Text Box 48"/>
          <p:cNvSpPr txBox="1">
            <a:spLocks noChangeArrowheads="1"/>
          </p:cNvSpPr>
          <p:nvPr/>
        </p:nvSpPr>
        <p:spPr bwMode="auto">
          <a:xfrm>
            <a:off x="2759744" y="2733758"/>
            <a:ext cx="1150938" cy="366713"/>
          </a:xfrm>
          <a:prstGeom prst="rect">
            <a:avLst/>
          </a:prstGeom>
          <a:noFill/>
          <a:ln w="9525">
            <a:noFill/>
            <a:miter lim="800000"/>
            <a:headEnd/>
            <a:tailEnd/>
          </a:ln>
        </p:spPr>
        <p:txBody>
          <a:bodyPr>
            <a:spAutoFit/>
          </a:bodyPr>
          <a:lstStyle/>
          <a:p>
            <a:pPr>
              <a:spcBef>
                <a:spcPct val="50000"/>
              </a:spcBef>
            </a:pPr>
            <a:r>
              <a:rPr lang="en-GB" baseline="0"/>
              <a:t>   12 V</a:t>
            </a:r>
            <a:endParaRPr lang="en-US" baseline="0"/>
          </a:p>
        </p:txBody>
      </p:sp>
      <p:sp>
        <p:nvSpPr>
          <p:cNvPr id="47" name="TextBox 46"/>
          <p:cNvSpPr txBox="1"/>
          <p:nvPr/>
        </p:nvSpPr>
        <p:spPr>
          <a:xfrm>
            <a:off x="3455069" y="4060908"/>
            <a:ext cx="447675" cy="276225"/>
          </a:xfrm>
          <a:prstGeom prst="rect">
            <a:avLst/>
          </a:prstGeom>
          <a:noFill/>
        </p:spPr>
        <p:txBody>
          <a:bodyPr>
            <a:spAutoFit/>
          </a:bodyPr>
          <a:lstStyle/>
          <a:p>
            <a:pPr>
              <a:defRPr/>
            </a:pPr>
            <a:r>
              <a:rPr lang="en-GB" sz="1200" b="1" baseline="0" dirty="0">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R</a:t>
            </a:r>
            <a:r>
              <a:rPr lang="en-GB" sz="1200" b="1" dirty="0">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T</a:t>
            </a:r>
          </a:p>
        </p:txBody>
      </p:sp>
    </p:spTree>
    <p:extLst>
      <p:ext uri="{BB962C8B-B14F-4D97-AF65-F5344CB8AC3E}">
        <p14:creationId xmlns:p14="http://schemas.microsoft.com/office/powerpoint/2010/main" val="4854112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Bipolar Junction Transistor – Practical Behaviour </a:t>
            </a:r>
            <a:endParaRPr lang="en-GB" dirty="0"/>
          </a:p>
        </p:txBody>
      </p:sp>
      <p:sp>
        <p:nvSpPr>
          <p:cNvPr id="48" name="Content Placeholder 47"/>
          <p:cNvSpPr>
            <a:spLocks noGrp="1"/>
          </p:cNvSpPr>
          <p:nvPr>
            <p:ph idx="1"/>
          </p:nvPr>
        </p:nvSpPr>
        <p:spPr/>
        <p:txBody>
          <a:bodyPr>
            <a:normAutofit fontScale="92500" lnSpcReduction="20000"/>
          </a:bodyPr>
          <a:lstStyle/>
          <a:p>
            <a:pPr marL="0" indent="0">
              <a:buNone/>
            </a:pPr>
            <a:r>
              <a:rPr lang="en-GB" dirty="0"/>
              <a:t>We may therefore consider the transistor as having two modes of operation:</a:t>
            </a:r>
          </a:p>
          <a:p>
            <a:pPr marL="0" indent="0">
              <a:buNone/>
            </a:pPr>
            <a:endParaRPr lang="en-GB" dirty="0"/>
          </a:p>
          <a:p>
            <a:pPr marL="0" indent="0">
              <a:buNone/>
            </a:pPr>
            <a:r>
              <a:rPr lang="en-GB" dirty="0">
                <a:solidFill>
                  <a:srgbClr val="FF0000"/>
                </a:solidFill>
              </a:rPr>
              <a:t>	1)	switch mode</a:t>
            </a:r>
          </a:p>
          <a:p>
            <a:pPr marL="0" indent="0">
              <a:buNone/>
            </a:pPr>
            <a:r>
              <a:rPr lang="en-GB" dirty="0">
                <a:solidFill>
                  <a:srgbClr val="FF0000"/>
                </a:solidFill>
              </a:rPr>
              <a:t>	2)	linear, amplification mode</a:t>
            </a:r>
          </a:p>
          <a:p>
            <a:pPr marL="0" indent="0">
              <a:buNone/>
            </a:pPr>
            <a:endParaRPr lang="en-GB" dirty="0"/>
          </a:p>
          <a:p>
            <a:pPr marL="0" indent="0">
              <a:buNone/>
            </a:pPr>
            <a:r>
              <a:rPr lang="en-GB" dirty="0" smtClean="0"/>
              <a:t>The </a:t>
            </a:r>
            <a:r>
              <a:rPr lang="en-GB" dirty="0">
                <a:solidFill>
                  <a:srgbClr val="FF0000"/>
                </a:solidFill>
              </a:rPr>
              <a:t>Bipolar</a:t>
            </a:r>
            <a:r>
              <a:rPr lang="en-GB" dirty="0"/>
              <a:t> transistor may be considered to be a </a:t>
            </a:r>
            <a:r>
              <a:rPr lang="en-GB" dirty="0">
                <a:solidFill>
                  <a:srgbClr val="FF0000"/>
                </a:solidFill>
              </a:rPr>
              <a:t>current controlled device</a:t>
            </a:r>
            <a:r>
              <a:rPr lang="en-GB" dirty="0"/>
              <a:t>, not all transistors are, some may be considered to be voltage controlled devices, such as the </a:t>
            </a:r>
            <a:r>
              <a:rPr lang="en-GB" dirty="0">
                <a:solidFill>
                  <a:srgbClr val="FF0000"/>
                </a:solidFill>
              </a:rPr>
              <a:t>Field Effect transistor ( FET )</a:t>
            </a:r>
            <a:r>
              <a:rPr lang="en-GB" dirty="0"/>
              <a:t>.</a:t>
            </a:r>
          </a:p>
          <a:p>
            <a:pPr marL="0" indent="0">
              <a:buNone/>
            </a:pPr>
            <a:endParaRPr lang="en-GB" dirty="0"/>
          </a:p>
          <a:p>
            <a:pPr marL="0" indent="0">
              <a:buNone/>
            </a:pPr>
            <a:r>
              <a:rPr lang="en-GB" dirty="0" smtClean="0"/>
              <a:t>Transistors </a:t>
            </a:r>
            <a:r>
              <a:rPr lang="en-GB" dirty="0"/>
              <a:t>operating in </a:t>
            </a:r>
            <a:r>
              <a:rPr lang="en-GB" dirty="0">
                <a:solidFill>
                  <a:srgbClr val="FF0000"/>
                </a:solidFill>
              </a:rPr>
              <a:t>switched mode</a:t>
            </a:r>
            <a:r>
              <a:rPr lang="en-GB" dirty="0"/>
              <a:t> are suitable for </a:t>
            </a:r>
            <a:r>
              <a:rPr lang="en-GB" dirty="0">
                <a:solidFill>
                  <a:srgbClr val="FF0000"/>
                </a:solidFill>
              </a:rPr>
              <a:t>digital electronic circuits</a:t>
            </a:r>
            <a:r>
              <a:rPr lang="en-GB" dirty="0"/>
              <a:t> whilst when operating in </a:t>
            </a:r>
            <a:r>
              <a:rPr lang="en-GB" dirty="0">
                <a:solidFill>
                  <a:srgbClr val="FF0000"/>
                </a:solidFill>
              </a:rPr>
              <a:t>linear mode </a:t>
            </a:r>
            <a:r>
              <a:rPr lang="en-GB" dirty="0"/>
              <a:t>they may be used in </a:t>
            </a:r>
            <a:r>
              <a:rPr lang="en-GB" dirty="0">
                <a:solidFill>
                  <a:srgbClr val="FF0000"/>
                </a:solidFill>
              </a:rPr>
              <a:t>analogue circuits.</a:t>
            </a:r>
          </a:p>
          <a:p>
            <a:endParaRPr lang="en-GB" dirty="0"/>
          </a:p>
        </p:txBody>
      </p:sp>
    </p:spTree>
    <p:extLst>
      <p:ext uri="{BB962C8B-B14F-4D97-AF65-F5344CB8AC3E}">
        <p14:creationId xmlns:p14="http://schemas.microsoft.com/office/powerpoint/2010/main" val="40233154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Bipolar Junction Transistor – Practical Behaviour </a:t>
            </a:r>
          </a:p>
        </p:txBody>
      </p:sp>
      <p:sp>
        <p:nvSpPr>
          <p:cNvPr id="3" name="Content Placeholder 2"/>
          <p:cNvSpPr>
            <a:spLocks noGrp="1"/>
          </p:cNvSpPr>
          <p:nvPr>
            <p:ph idx="1"/>
          </p:nvPr>
        </p:nvSpPr>
        <p:spPr>
          <a:xfrm>
            <a:off x="838200" y="1825625"/>
            <a:ext cx="10515600" cy="2329280"/>
          </a:xfrm>
        </p:spPr>
        <p:txBody>
          <a:bodyPr>
            <a:normAutofit fontScale="92500" lnSpcReduction="10000"/>
          </a:bodyPr>
          <a:lstStyle/>
          <a:p>
            <a:pPr>
              <a:defRPr/>
            </a:pPr>
            <a:r>
              <a:rPr lang="en-GB" b="1" dirty="0">
                <a:effectLst>
                  <a:outerShdw blurRad="38100" dist="38100" dir="2700000" algn="tl">
                    <a:srgbClr val="C0C0C0"/>
                  </a:outerShdw>
                </a:effectLst>
              </a:rPr>
              <a:t>The base current IB controls the collector current IC. In what’s    called the </a:t>
            </a:r>
            <a:r>
              <a:rPr lang="en-GB" b="1" dirty="0">
                <a:solidFill>
                  <a:srgbClr val="FF3300"/>
                </a:solidFill>
                <a:effectLst>
                  <a:outerShdw blurRad="38100" dist="38100" dir="2700000" algn="tl">
                    <a:srgbClr val="C0C0C0"/>
                  </a:outerShdw>
                </a:effectLst>
              </a:rPr>
              <a:t>“linear region”</a:t>
            </a:r>
            <a:r>
              <a:rPr lang="en-GB" b="1" dirty="0">
                <a:effectLst>
                  <a:outerShdw blurRad="38100" dist="38100" dir="2700000" algn="tl">
                    <a:srgbClr val="C0C0C0"/>
                  </a:outerShdw>
                </a:effectLst>
              </a:rPr>
              <a:t>  the following relationship holds true</a:t>
            </a:r>
            <a:r>
              <a:rPr lang="en-GB" b="1" dirty="0" smtClean="0">
                <a:effectLst>
                  <a:outerShdw blurRad="38100" dist="38100" dir="2700000" algn="tl">
                    <a:srgbClr val="C0C0C0"/>
                  </a:outerShdw>
                </a:effectLst>
              </a:rPr>
              <a:t>:</a:t>
            </a:r>
            <a:endParaRPr lang="en-GB" b="1" dirty="0">
              <a:effectLst>
                <a:outerShdw blurRad="38100" dist="38100" dir="2700000" algn="tl">
                  <a:srgbClr val="C0C0C0"/>
                </a:outerShdw>
              </a:effectLst>
            </a:endParaRPr>
          </a:p>
          <a:p>
            <a:pPr>
              <a:defRPr/>
            </a:pPr>
            <a:r>
              <a:rPr lang="en-GB" b="1" dirty="0">
                <a:effectLst>
                  <a:outerShdw blurRad="38100" dist="38100" dir="2700000" algn="tl">
                    <a:srgbClr val="C0C0C0"/>
                  </a:outerShdw>
                </a:effectLst>
              </a:rPr>
              <a:t> </a:t>
            </a:r>
            <a:r>
              <a:rPr lang="en-GB" b="1" dirty="0">
                <a:solidFill>
                  <a:srgbClr val="FF3300"/>
                </a:solidFill>
                <a:effectLst>
                  <a:outerShdw blurRad="38100" dist="38100" dir="2700000" algn="tl">
                    <a:srgbClr val="C0C0C0"/>
                  </a:outerShdw>
                </a:effectLst>
              </a:rPr>
              <a:t>IC = </a:t>
            </a:r>
            <a:r>
              <a:rPr lang="en-GB" b="1" dirty="0" err="1">
                <a:solidFill>
                  <a:srgbClr val="FF3300"/>
                </a:solidFill>
                <a:effectLst>
                  <a:outerShdw blurRad="38100" dist="38100" dir="2700000" algn="tl">
                    <a:srgbClr val="C0C0C0"/>
                  </a:outerShdw>
                </a:effectLst>
              </a:rPr>
              <a:t>hFE</a:t>
            </a:r>
            <a:r>
              <a:rPr lang="en-GB" b="1" dirty="0">
                <a:solidFill>
                  <a:srgbClr val="FF3300"/>
                </a:solidFill>
                <a:effectLst>
                  <a:outerShdw blurRad="38100" dist="38100" dir="2700000" algn="tl">
                    <a:srgbClr val="C0C0C0"/>
                  </a:outerShdw>
                </a:effectLst>
              </a:rPr>
              <a:t> . IB</a:t>
            </a:r>
            <a:r>
              <a:rPr lang="en-GB" b="1" dirty="0">
                <a:effectLst>
                  <a:outerShdw blurRad="38100" dist="38100" dir="2700000" algn="tl">
                    <a:srgbClr val="C0C0C0"/>
                  </a:outerShdw>
                </a:effectLst>
              </a:rPr>
              <a:t>  where </a:t>
            </a:r>
            <a:r>
              <a:rPr lang="en-GB" b="1" dirty="0" err="1">
                <a:effectLst>
                  <a:outerShdw blurRad="38100" dist="38100" dir="2700000" algn="tl">
                    <a:srgbClr val="C0C0C0"/>
                  </a:outerShdw>
                </a:effectLst>
              </a:rPr>
              <a:t>hFE</a:t>
            </a:r>
            <a:r>
              <a:rPr lang="en-GB" b="1" dirty="0">
                <a:effectLst>
                  <a:outerShdw blurRad="38100" dist="38100" dir="2700000" algn="tl">
                    <a:srgbClr val="C0C0C0"/>
                  </a:outerShdw>
                </a:effectLst>
              </a:rPr>
              <a:t> is a multiplication factor</a:t>
            </a:r>
            <a:r>
              <a:rPr lang="en-GB" b="1" dirty="0" smtClean="0">
                <a:effectLst>
                  <a:outerShdw blurRad="38100" dist="38100" dir="2700000" algn="tl">
                    <a:srgbClr val="C0C0C0"/>
                  </a:outerShdw>
                </a:effectLst>
              </a:rPr>
              <a:t>.</a:t>
            </a:r>
            <a:endParaRPr lang="en-US" b="1" dirty="0">
              <a:effectLst>
                <a:outerShdw blurRad="38100" dist="38100" dir="2700000" algn="tl">
                  <a:srgbClr val="C0C0C0"/>
                </a:outerShdw>
              </a:effectLst>
            </a:endParaRPr>
          </a:p>
          <a:p>
            <a:pPr>
              <a:spcBef>
                <a:spcPct val="50000"/>
              </a:spcBef>
              <a:defRPr/>
            </a:pPr>
            <a:r>
              <a:rPr lang="en-GB" b="1" dirty="0">
                <a:solidFill>
                  <a:srgbClr val="FF3300"/>
                </a:solidFill>
                <a:effectLst>
                  <a:outerShdw blurRad="38100" dist="38100" dir="2700000" algn="tl">
                    <a:srgbClr val="C0C0C0"/>
                  </a:outerShdw>
                </a:effectLst>
              </a:rPr>
              <a:t>Suppose we want to control the illumination of a lamp by means of a transistor. Assuming we have a 9V lamp, a 12 V supply and a transistor with a </a:t>
            </a:r>
            <a:r>
              <a:rPr lang="en-GB" b="1" dirty="0" err="1">
                <a:solidFill>
                  <a:srgbClr val="FF3300"/>
                </a:solidFill>
                <a:effectLst>
                  <a:outerShdw blurRad="38100" dist="38100" dir="2700000" algn="tl">
                    <a:srgbClr val="C0C0C0"/>
                  </a:outerShdw>
                </a:effectLst>
              </a:rPr>
              <a:t>hfe</a:t>
            </a:r>
            <a:r>
              <a:rPr lang="en-GB" b="1" dirty="0">
                <a:solidFill>
                  <a:srgbClr val="FF3300"/>
                </a:solidFill>
                <a:effectLst>
                  <a:outerShdw blurRad="38100" dist="38100" dir="2700000" algn="tl">
                    <a:srgbClr val="C0C0C0"/>
                  </a:outerShdw>
                </a:effectLst>
              </a:rPr>
              <a:t> of 100. Assume also that the lamp is rated at 6W</a:t>
            </a:r>
            <a:r>
              <a:rPr lang="en-GB" b="1" dirty="0" smtClean="0">
                <a:solidFill>
                  <a:srgbClr val="FF3300"/>
                </a:solidFill>
                <a:effectLst>
                  <a:outerShdw blurRad="38100" dist="38100" dir="2700000" algn="tl">
                    <a:srgbClr val="C0C0C0"/>
                  </a:outerShdw>
                </a:effectLst>
              </a:rPr>
              <a:t>.</a:t>
            </a:r>
            <a:endParaRPr lang="en-GB" b="1" dirty="0">
              <a:solidFill>
                <a:srgbClr val="FF3300"/>
              </a:solidFill>
              <a:effectLst>
                <a:outerShdw blurRad="38100" dist="38100" dir="2700000" algn="tl">
                  <a:srgbClr val="C0C0C0"/>
                </a:outerShdw>
              </a:effectLst>
            </a:endParaRPr>
          </a:p>
        </p:txBody>
      </p:sp>
      <p:sp>
        <p:nvSpPr>
          <p:cNvPr id="4" name="TextBox 3"/>
          <p:cNvSpPr txBox="1"/>
          <p:nvPr/>
        </p:nvSpPr>
        <p:spPr>
          <a:xfrm>
            <a:off x="560572" y="3974313"/>
            <a:ext cx="8437546" cy="2805063"/>
          </a:xfrm>
          <a:prstGeom prst="rect">
            <a:avLst/>
          </a:prstGeom>
          <a:noFill/>
        </p:spPr>
        <p:txBody>
          <a:bodyPr wrap="square" rtlCol="0">
            <a:spAutoFit/>
          </a:bodyPr>
          <a:lstStyle/>
          <a:p>
            <a:pPr>
              <a:lnSpc>
                <a:spcPct val="150000"/>
              </a:lnSpc>
              <a:defRPr/>
            </a:pPr>
            <a:r>
              <a:rPr lang="en-GB" sz="2400" b="1" dirty="0">
                <a:effectLst>
                  <a:outerShdw blurRad="38100" dist="38100" dir="2700000" algn="tl">
                    <a:srgbClr val="C0C0C0"/>
                  </a:outerShdw>
                </a:effectLst>
              </a:rPr>
              <a:t>In order for the lamp to be fully illuminated ( 9V across it )</a:t>
            </a:r>
          </a:p>
          <a:p>
            <a:pPr>
              <a:lnSpc>
                <a:spcPct val="150000"/>
              </a:lnSpc>
              <a:defRPr/>
            </a:pPr>
            <a:r>
              <a:rPr lang="en-GB" sz="2400" b="1" dirty="0">
                <a:effectLst>
                  <a:outerShdw blurRad="38100" dist="38100" dir="2700000" algn="tl">
                    <a:srgbClr val="C0C0C0"/>
                  </a:outerShdw>
                </a:effectLst>
              </a:rPr>
              <a:t> then </a:t>
            </a:r>
            <a:r>
              <a:rPr lang="en-GB" sz="2400" b="1" dirty="0" err="1">
                <a:effectLst>
                  <a:outerShdw blurRad="38100" dist="38100" dir="2700000" algn="tl">
                    <a:srgbClr val="C0C0C0"/>
                  </a:outerShdw>
                </a:effectLst>
              </a:rPr>
              <a:t>Vce</a:t>
            </a:r>
            <a:r>
              <a:rPr lang="en-GB" sz="2400" b="1" dirty="0">
                <a:effectLst>
                  <a:outerShdw blurRad="38100" dist="38100" dir="2700000" algn="tl">
                    <a:srgbClr val="C0C0C0"/>
                  </a:outerShdw>
                </a:effectLst>
              </a:rPr>
              <a:t>, the collector/emitter  voltage, must = 12-9 = </a:t>
            </a:r>
            <a:r>
              <a:rPr lang="en-GB" sz="2400" b="1" dirty="0">
                <a:solidFill>
                  <a:srgbClr val="FF3300"/>
                </a:solidFill>
                <a:effectLst>
                  <a:outerShdw blurRad="38100" dist="38100" dir="2700000" algn="tl">
                    <a:srgbClr val="C0C0C0"/>
                  </a:outerShdw>
                </a:effectLst>
              </a:rPr>
              <a:t>3V</a:t>
            </a:r>
            <a:r>
              <a:rPr lang="en-GB" sz="2400" b="1" dirty="0">
                <a:effectLst>
                  <a:outerShdw blurRad="38100" dist="38100" dir="2700000" algn="tl">
                    <a:srgbClr val="C0C0C0"/>
                  </a:outerShdw>
                </a:effectLst>
              </a:rPr>
              <a:t>.</a:t>
            </a:r>
          </a:p>
          <a:p>
            <a:pPr>
              <a:lnSpc>
                <a:spcPct val="150000"/>
              </a:lnSpc>
              <a:defRPr/>
            </a:pPr>
            <a:r>
              <a:rPr lang="en-GB" sz="2400" b="1" dirty="0" smtClean="0">
                <a:solidFill>
                  <a:srgbClr val="FF3300"/>
                </a:solidFill>
                <a:effectLst>
                  <a:outerShdw blurRad="38100" dist="38100" dir="2700000" algn="tl">
                    <a:srgbClr val="C0C0C0"/>
                  </a:outerShdw>
                </a:effectLst>
              </a:rPr>
              <a:t>IC</a:t>
            </a:r>
            <a:r>
              <a:rPr lang="en-GB" sz="2400" b="1" dirty="0" smtClean="0">
                <a:effectLst>
                  <a:outerShdw blurRad="38100" dist="38100" dir="2700000" algn="tl">
                    <a:srgbClr val="C0C0C0"/>
                  </a:outerShdw>
                </a:effectLst>
              </a:rPr>
              <a:t> </a:t>
            </a:r>
            <a:r>
              <a:rPr lang="en-GB" sz="2400" b="1" dirty="0">
                <a:effectLst>
                  <a:outerShdw blurRad="38100" dist="38100" dir="2700000" algn="tl">
                    <a:srgbClr val="C0C0C0"/>
                  </a:outerShdw>
                </a:effectLst>
              </a:rPr>
              <a:t>= P/V = 6W/9V = </a:t>
            </a:r>
            <a:r>
              <a:rPr lang="en-GB" sz="2400" b="1" dirty="0">
                <a:solidFill>
                  <a:srgbClr val="FF3300"/>
                </a:solidFill>
                <a:effectLst>
                  <a:outerShdw blurRad="38100" dist="38100" dir="2700000" algn="tl">
                    <a:srgbClr val="C0C0C0"/>
                  </a:outerShdw>
                </a:effectLst>
              </a:rPr>
              <a:t>2/3 A</a:t>
            </a:r>
          </a:p>
          <a:p>
            <a:pPr>
              <a:lnSpc>
                <a:spcPct val="150000"/>
              </a:lnSpc>
              <a:defRPr/>
            </a:pPr>
            <a:r>
              <a:rPr lang="en-GB" sz="2400" b="1" dirty="0" smtClean="0">
                <a:effectLst>
                  <a:outerShdw blurRad="38100" dist="38100" dir="2700000" algn="tl">
                    <a:srgbClr val="C0C0C0"/>
                  </a:outerShdw>
                </a:effectLst>
              </a:rPr>
              <a:t>But </a:t>
            </a:r>
            <a:r>
              <a:rPr lang="en-GB" sz="2400" b="1" dirty="0">
                <a:effectLst>
                  <a:outerShdw blurRad="38100" dist="38100" dir="2700000" algn="tl">
                    <a:srgbClr val="C0C0C0"/>
                  </a:outerShdw>
                </a:effectLst>
              </a:rPr>
              <a:t>IC = </a:t>
            </a:r>
            <a:r>
              <a:rPr lang="en-GB" sz="2400" b="1" dirty="0" err="1">
                <a:effectLst>
                  <a:outerShdw blurRad="38100" dist="38100" dir="2700000" algn="tl">
                    <a:srgbClr val="C0C0C0"/>
                  </a:outerShdw>
                </a:effectLst>
              </a:rPr>
              <a:t>hFE</a:t>
            </a:r>
            <a:r>
              <a:rPr lang="en-GB" sz="2400" b="1" dirty="0">
                <a:effectLst>
                  <a:outerShdw blurRad="38100" dist="38100" dir="2700000" algn="tl">
                    <a:srgbClr val="C0C0C0"/>
                  </a:outerShdw>
                </a:effectLst>
              </a:rPr>
              <a:t> . IB  therefore, re-arranging  the expression we get;</a:t>
            </a:r>
          </a:p>
          <a:p>
            <a:pPr>
              <a:lnSpc>
                <a:spcPct val="150000"/>
              </a:lnSpc>
              <a:defRPr/>
            </a:pPr>
            <a:r>
              <a:rPr lang="en-GB" sz="2400" b="1" dirty="0">
                <a:solidFill>
                  <a:srgbClr val="FF3300"/>
                </a:solidFill>
                <a:effectLst>
                  <a:outerShdw blurRad="38100" dist="38100" dir="2700000" algn="tl">
                    <a:srgbClr val="C0C0C0"/>
                  </a:outerShdw>
                </a:effectLst>
              </a:rPr>
              <a:t>IB</a:t>
            </a:r>
            <a:r>
              <a:rPr lang="en-GB" sz="2400" b="1" dirty="0">
                <a:effectLst>
                  <a:outerShdw blurRad="38100" dist="38100" dir="2700000" algn="tl">
                    <a:srgbClr val="C0C0C0"/>
                  </a:outerShdw>
                </a:effectLst>
              </a:rPr>
              <a:t> = IC / </a:t>
            </a:r>
            <a:r>
              <a:rPr lang="en-GB" sz="2400" b="1" dirty="0" err="1">
                <a:effectLst>
                  <a:outerShdw blurRad="38100" dist="38100" dir="2700000" algn="tl">
                    <a:srgbClr val="C0C0C0"/>
                  </a:outerShdw>
                </a:effectLst>
              </a:rPr>
              <a:t>hFE</a:t>
            </a:r>
            <a:r>
              <a:rPr lang="en-GB" sz="2400" b="1" dirty="0">
                <a:effectLst>
                  <a:outerShdw blurRad="38100" dist="38100" dir="2700000" algn="tl">
                    <a:srgbClr val="C0C0C0"/>
                  </a:outerShdw>
                </a:effectLst>
              </a:rPr>
              <a:t>   = (2/3) / 100 = </a:t>
            </a:r>
            <a:r>
              <a:rPr lang="en-GB" sz="2400" b="1" dirty="0">
                <a:solidFill>
                  <a:srgbClr val="FF3300"/>
                </a:solidFill>
                <a:effectLst>
                  <a:outerShdw blurRad="38100" dist="38100" dir="2700000" algn="tl">
                    <a:srgbClr val="C0C0C0"/>
                  </a:outerShdw>
                </a:effectLst>
              </a:rPr>
              <a:t>6.66 </a:t>
            </a:r>
            <a:r>
              <a:rPr lang="en-GB" sz="2400" b="1" dirty="0" smtClean="0">
                <a:solidFill>
                  <a:srgbClr val="FF3300"/>
                </a:solidFill>
                <a:effectLst>
                  <a:outerShdw blurRad="38100" dist="38100" dir="2700000" algn="tl">
                    <a:srgbClr val="C0C0C0"/>
                  </a:outerShdw>
                </a:effectLst>
              </a:rPr>
              <a:t>mA</a:t>
            </a:r>
            <a:endParaRPr lang="en-GB" sz="2400" b="1" dirty="0">
              <a:solidFill>
                <a:srgbClr val="FF3300"/>
              </a:solidFill>
              <a:effectLst>
                <a:outerShdw blurRad="38100" dist="38100" dir="2700000" algn="tl">
                  <a:srgbClr val="C0C0C0"/>
                </a:outerShdw>
              </a:effectLst>
            </a:endParaRPr>
          </a:p>
        </p:txBody>
      </p:sp>
      <p:grpSp>
        <p:nvGrpSpPr>
          <p:cNvPr id="5" name="Group 6"/>
          <p:cNvGrpSpPr>
            <a:grpSpLocks/>
          </p:cNvGrpSpPr>
          <p:nvPr/>
        </p:nvGrpSpPr>
        <p:grpSpPr bwMode="auto">
          <a:xfrm>
            <a:off x="9163050" y="4289842"/>
            <a:ext cx="2190750" cy="2181225"/>
            <a:chOff x="6090" y="3368"/>
            <a:chExt cx="3450" cy="3435"/>
          </a:xfrm>
        </p:grpSpPr>
        <p:grpSp>
          <p:nvGrpSpPr>
            <p:cNvPr id="6" name="Group 7"/>
            <p:cNvGrpSpPr>
              <a:grpSpLocks/>
            </p:cNvGrpSpPr>
            <p:nvPr/>
          </p:nvGrpSpPr>
          <p:grpSpPr bwMode="auto">
            <a:xfrm>
              <a:off x="6090" y="3368"/>
              <a:ext cx="3450" cy="3435"/>
              <a:chOff x="6090" y="3368"/>
              <a:chExt cx="3450" cy="3435"/>
            </a:xfrm>
          </p:grpSpPr>
          <p:pic>
            <p:nvPicPr>
              <p:cNvPr id="11" name="Picture 8"/>
              <p:cNvPicPr>
                <a:picLocks noChangeAspect="1" noChangeArrowheads="1"/>
              </p:cNvPicPr>
              <p:nvPr/>
            </p:nvPicPr>
            <p:blipFill>
              <a:blip r:embed="rId2" cstate="print"/>
              <a:srcRect/>
              <a:stretch>
                <a:fillRect/>
              </a:stretch>
            </p:blipFill>
            <p:spPr bwMode="auto">
              <a:xfrm>
                <a:off x="7965" y="3788"/>
                <a:ext cx="1305" cy="990"/>
              </a:xfrm>
              <a:prstGeom prst="rect">
                <a:avLst/>
              </a:prstGeom>
              <a:noFill/>
              <a:ln w="9525">
                <a:noFill/>
                <a:miter lim="800000"/>
                <a:headEnd/>
                <a:tailEnd/>
              </a:ln>
            </p:spPr>
          </p:pic>
          <p:sp>
            <p:nvSpPr>
              <p:cNvPr id="12" name="Line 9"/>
              <p:cNvSpPr>
                <a:spLocks noChangeShapeType="1"/>
              </p:cNvSpPr>
              <p:nvPr/>
            </p:nvSpPr>
            <p:spPr bwMode="auto">
              <a:xfrm flipH="1">
                <a:off x="7305" y="3383"/>
                <a:ext cx="2175" cy="0"/>
              </a:xfrm>
              <a:prstGeom prst="line">
                <a:avLst/>
              </a:prstGeom>
              <a:noFill/>
              <a:ln w="28575">
                <a:solidFill>
                  <a:srgbClr val="000000"/>
                </a:solidFill>
                <a:round/>
                <a:headEnd/>
                <a:tailEnd/>
              </a:ln>
            </p:spPr>
            <p:txBody>
              <a:bodyPr/>
              <a:lstStyle/>
              <a:p>
                <a:endParaRPr lang="en-GB"/>
              </a:p>
            </p:txBody>
          </p:sp>
          <p:sp>
            <p:nvSpPr>
              <p:cNvPr id="13" name="Line 10"/>
              <p:cNvSpPr>
                <a:spLocks noChangeShapeType="1"/>
              </p:cNvSpPr>
              <p:nvPr/>
            </p:nvSpPr>
            <p:spPr bwMode="auto">
              <a:xfrm flipV="1">
                <a:off x="8430" y="3368"/>
                <a:ext cx="0" cy="630"/>
              </a:xfrm>
              <a:prstGeom prst="line">
                <a:avLst/>
              </a:prstGeom>
              <a:noFill/>
              <a:ln w="9525">
                <a:solidFill>
                  <a:srgbClr val="000000"/>
                </a:solidFill>
                <a:round/>
                <a:headEnd/>
                <a:tailEnd/>
              </a:ln>
            </p:spPr>
            <p:txBody>
              <a:bodyPr/>
              <a:lstStyle/>
              <a:p>
                <a:endParaRPr lang="en-GB"/>
              </a:p>
            </p:txBody>
          </p:sp>
          <p:sp>
            <p:nvSpPr>
              <p:cNvPr id="14" name="Line 11"/>
              <p:cNvSpPr>
                <a:spLocks noChangeShapeType="1"/>
              </p:cNvSpPr>
              <p:nvPr/>
            </p:nvSpPr>
            <p:spPr bwMode="auto">
              <a:xfrm>
                <a:off x="8430" y="4583"/>
                <a:ext cx="0" cy="390"/>
              </a:xfrm>
              <a:prstGeom prst="line">
                <a:avLst/>
              </a:prstGeom>
              <a:noFill/>
              <a:ln w="9525">
                <a:solidFill>
                  <a:srgbClr val="000000"/>
                </a:solidFill>
                <a:round/>
                <a:headEnd/>
                <a:tailEnd/>
              </a:ln>
            </p:spPr>
            <p:txBody>
              <a:bodyPr/>
              <a:lstStyle/>
              <a:p>
                <a:endParaRPr lang="en-GB"/>
              </a:p>
            </p:txBody>
          </p:sp>
          <p:sp>
            <p:nvSpPr>
              <p:cNvPr id="15" name="Rectangle 12"/>
              <p:cNvSpPr>
                <a:spLocks noChangeArrowheads="1"/>
              </p:cNvSpPr>
              <p:nvPr/>
            </p:nvSpPr>
            <p:spPr bwMode="auto">
              <a:xfrm>
                <a:off x="8355" y="5003"/>
                <a:ext cx="165" cy="765"/>
              </a:xfrm>
              <a:prstGeom prst="rect">
                <a:avLst/>
              </a:prstGeom>
              <a:solidFill>
                <a:srgbClr val="FFFFFF"/>
              </a:solidFill>
              <a:ln w="9525">
                <a:solidFill>
                  <a:srgbClr val="000000"/>
                </a:solidFill>
                <a:miter lim="800000"/>
                <a:headEnd/>
                <a:tailEnd/>
              </a:ln>
            </p:spPr>
            <p:txBody>
              <a:bodyPr/>
              <a:lstStyle/>
              <a:p>
                <a:endParaRPr lang="en-GB"/>
              </a:p>
            </p:txBody>
          </p:sp>
          <p:sp>
            <p:nvSpPr>
              <p:cNvPr id="16" name="Line 13"/>
              <p:cNvSpPr>
                <a:spLocks noChangeShapeType="1"/>
              </p:cNvSpPr>
              <p:nvPr/>
            </p:nvSpPr>
            <p:spPr bwMode="auto">
              <a:xfrm>
                <a:off x="8445" y="5783"/>
                <a:ext cx="0" cy="1005"/>
              </a:xfrm>
              <a:prstGeom prst="line">
                <a:avLst/>
              </a:prstGeom>
              <a:noFill/>
              <a:ln w="9525">
                <a:solidFill>
                  <a:srgbClr val="000000"/>
                </a:solidFill>
                <a:round/>
                <a:headEnd/>
                <a:tailEnd/>
              </a:ln>
            </p:spPr>
            <p:txBody>
              <a:bodyPr/>
              <a:lstStyle/>
              <a:p>
                <a:endParaRPr lang="en-GB"/>
              </a:p>
            </p:txBody>
          </p:sp>
          <p:sp>
            <p:nvSpPr>
              <p:cNvPr id="17" name="Line 14"/>
              <p:cNvSpPr>
                <a:spLocks noChangeShapeType="1"/>
              </p:cNvSpPr>
              <p:nvPr/>
            </p:nvSpPr>
            <p:spPr bwMode="auto">
              <a:xfrm flipH="1">
                <a:off x="7275" y="6788"/>
                <a:ext cx="1185" cy="0"/>
              </a:xfrm>
              <a:prstGeom prst="line">
                <a:avLst/>
              </a:prstGeom>
              <a:noFill/>
              <a:ln w="28575">
                <a:solidFill>
                  <a:srgbClr val="000000"/>
                </a:solidFill>
                <a:round/>
                <a:headEnd/>
                <a:tailEnd/>
              </a:ln>
            </p:spPr>
            <p:txBody>
              <a:bodyPr/>
              <a:lstStyle/>
              <a:p>
                <a:endParaRPr lang="en-GB"/>
              </a:p>
            </p:txBody>
          </p:sp>
          <p:sp>
            <p:nvSpPr>
              <p:cNvPr id="18" name="Line 15"/>
              <p:cNvSpPr>
                <a:spLocks noChangeShapeType="1"/>
              </p:cNvSpPr>
              <p:nvPr/>
            </p:nvSpPr>
            <p:spPr bwMode="auto">
              <a:xfrm>
                <a:off x="8475" y="6788"/>
                <a:ext cx="1065" cy="0"/>
              </a:xfrm>
              <a:prstGeom prst="line">
                <a:avLst/>
              </a:prstGeom>
              <a:noFill/>
              <a:ln w="28575">
                <a:solidFill>
                  <a:srgbClr val="000000"/>
                </a:solidFill>
                <a:round/>
                <a:headEnd/>
                <a:tailEnd/>
              </a:ln>
            </p:spPr>
            <p:txBody>
              <a:bodyPr/>
              <a:lstStyle/>
              <a:p>
                <a:endParaRPr lang="en-GB"/>
              </a:p>
            </p:txBody>
          </p:sp>
          <p:sp>
            <p:nvSpPr>
              <p:cNvPr id="19" name="Rectangle 16"/>
              <p:cNvSpPr>
                <a:spLocks noChangeArrowheads="1"/>
              </p:cNvSpPr>
              <p:nvPr/>
            </p:nvSpPr>
            <p:spPr bwMode="auto">
              <a:xfrm>
                <a:off x="7362" y="4718"/>
                <a:ext cx="1845" cy="1425"/>
              </a:xfrm>
              <a:prstGeom prst="rect">
                <a:avLst/>
              </a:prstGeom>
              <a:noFill/>
              <a:ln w="9525">
                <a:solidFill>
                  <a:srgbClr val="000000"/>
                </a:solidFill>
                <a:prstDash val="dashDot"/>
                <a:miter lim="800000"/>
                <a:headEnd/>
                <a:tailEnd/>
              </a:ln>
            </p:spPr>
            <p:txBody>
              <a:bodyPr/>
              <a:lstStyle/>
              <a:p>
                <a:endParaRPr lang="en-GB"/>
              </a:p>
            </p:txBody>
          </p:sp>
          <p:sp>
            <p:nvSpPr>
              <p:cNvPr id="20" name="Line 17"/>
              <p:cNvSpPr>
                <a:spLocks noChangeShapeType="1"/>
              </p:cNvSpPr>
              <p:nvPr/>
            </p:nvSpPr>
            <p:spPr bwMode="auto">
              <a:xfrm flipV="1">
                <a:off x="8130" y="5258"/>
                <a:ext cx="660" cy="525"/>
              </a:xfrm>
              <a:prstGeom prst="line">
                <a:avLst/>
              </a:prstGeom>
              <a:noFill/>
              <a:ln w="9525">
                <a:solidFill>
                  <a:srgbClr val="000000"/>
                </a:solidFill>
                <a:round/>
                <a:headEnd/>
                <a:tailEnd type="triangle" w="med" len="med"/>
              </a:ln>
            </p:spPr>
            <p:txBody>
              <a:bodyPr/>
              <a:lstStyle/>
              <a:p>
                <a:endParaRPr lang="en-GB"/>
              </a:p>
            </p:txBody>
          </p:sp>
          <p:sp>
            <p:nvSpPr>
              <p:cNvPr id="21" name="Line 18"/>
              <p:cNvSpPr>
                <a:spLocks noChangeShapeType="1"/>
              </p:cNvSpPr>
              <p:nvPr/>
            </p:nvSpPr>
            <p:spPr bwMode="auto">
              <a:xfrm flipH="1">
                <a:off x="6090" y="5333"/>
                <a:ext cx="1785" cy="0"/>
              </a:xfrm>
              <a:prstGeom prst="line">
                <a:avLst/>
              </a:prstGeom>
              <a:noFill/>
              <a:ln w="9525">
                <a:solidFill>
                  <a:srgbClr val="000000"/>
                </a:solidFill>
                <a:round/>
                <a:headEnd/>
                <a:tailEnd/>
              </a:ln>
            </p:spPr>
            <p:txBody>
              <a:bodyPr/>
              <a:lstStyle/>
              <a:p>
                <a:endParaRPr lang="en-GB"/>
              </a:p>
            </p:txBody>
          </p:sp>
          <p:sp>
            <p:nvSpPr>
              <p:cNvPr id="22" name="Line 19"/>
              <p:cNvSpPr>
                <a:spLocks noChangeShapeType="1"/>
              </p:cNvSpPr>
              <p:nvPr/>
            </p:nvSpPr>
            <p:spPr bwMode="auto">
              <a:xfrm>
                <a:off x="6675" y="5333"/>
                <a:ext cx="855" cy="0"/>
              </a:xfrm>
              <a:prstGeom prst="line">
                <a:avLst/>
              </a:prstGeom>
              <a:noFill/>
              <a:ln w="9525">
                <a:solidFill>
                  <a:srgbClr val="000000"/>
                </a:solidFill>
                <a:round/>
                <a:headEnd/>
                <a:tailEnd type="triangle" w="med" len="med"/>
              </a:ln>
            </p:spPr>
            <p:txBody>
              <a:bodyPr/>
              <a:lstStyle/>
              <a:p>
                <a:endParaRPr lang="en-GB"/>
              </a:p>
            </p:txBody>
          </p:sp>
          <p:sp>
            <p:nvSpPr>
              <p:cNvPr id="23" name="Line 20"/>
              <p:cNvSpPr>
                <a:spLocks noChangeShapeType="1"/>
              </p:cNvSpPr>
              <p:nvPr/>
            </p:nvSpPr>
            <p:spPr bwMode="auto">
              <a:xfrm>
                <a:off x="8430" y="3548"/>
                <a:ext cx="0" cy="315"/>
              </a:xfrm>
              <a:prstGeom prst="line">
                <a:avLst/>
              </a:prstGeom>
              <a:noFill/>
              <a:ln w="9525">
                <a:solidFill>
                  <a:srgbClr val="000000"/>
                </a:solidFill>
                <a:round/>
                <a:headEnd/>
                <a:tailEnd type="triangle" w="med" len="med"/>
              </a:ln>
            </p:spPr>
            <p:txBody>
              <a:bodyPr/>
              <a:lstStyle/>
              <a:p>
                <a:endParaRPr lang="en-GB"/>
              </a:p>
            </p:txBody>
          </p:sp>
          <p:sp>
            <p:nvSpPr>
              <p:cNvPr id="24" name="Line 21"/>
              <p:cNvSpPr>
                <a:spLocks noChangeShapeType="1"/>
              </p:cNvSpPr>
              <p:nvPr/>
            </p:nvSpPr>
            <p:spPr bwMode="auto">
              <a:xfrm>
                <a:off x="8445" y="5963"/>
                <a:ext cx="0" cy="555"/>
              </a:xfrm>
              <a:prstGeom prst="line">
                <a:avLst/>
              </a:prstGeom>
              <a:noFill/>
              <a:ln w="9525">
                <a:solidFill>
                  <a:srgbClr val="000000"/>
                </a:solidFill>
                <a:round/>
                <a:headEnd/>
                <a:tailEnd type="triangle" w="med" len="med"/>
              </a:ln>
            </p:spPr>
            <p:txBody>
              <a:bodyPr/>
              <a:lstStyle/>
              <a:p>
                <a:endParaRPr lang="en-GB"/>
              </a:p>
            </p:txBody>
          </p:sp>
          <p:sp>
            <p:nvSpPr>
              <p:cNvPr id="25" name="Text Box 22"/>
              <p:cNvSpPr txBox="1">
                <a:spLocks noChangeArrowheads="1"/>
              </p:cNvSpPr>
              <p:nvPr/>
            </p:nvSpPr>
            <p:spPr bwMode="auto">
              <a:xfrm>
                <a:off x="8385" y="3518"/>
                <a:ext cx="1078" cy="630"/>
              </a:xfrm>
              <a:prstGeom prst="rect">
                <a:avLst/>
              </a:prstGeom>
              <a:noFill/>
              <a:ln w="9525">
                <a:noFill/>
                <a:miter lim="800000"/>
                <a:headEnd/>
                <a:tailEnd/>
              </a:ln>
            </p:spPr>
            <p:txBody>
              <a:bodyPr/>
              <a:lstStyle/>
              <a:p>
                <a:r>
                  <a:rPr lang="en-US" sz="1400" baseline="0" dirty="0">
                    <a:latin typeface="Times New Roman" pitchFamily="18" charset="0"/>
                  </a:rPr>
                  <a:t>I</a:t>
                </a:r>
                <a:r>
                  <a:rPr lang="en-US" sz="1400" dirty="0">
                    <a:latin typeface="Times New Roman" pitchFamily="18" charset="0"/>
                  </a:rPr>
                  <a:t>C</a:t>
                </a:r>
                <a:endParaRPr lang="en-US" dirty="0"/>
              </a:p>
            </p:txBody>
          </p:sp>
          <p:sp>
            <p:nvSpPr>
              <p:cNvPr id="26" name="Text Box 23"/>
              <p:cNvSpPr txBox="1">
                <a:spLocks noChangeArrowheads="1"/>
              </p:cNvSpPr>
              <p:nvPr/>
            </p:nvSpPr>
            <p:spPr bwMode="auto">
              <a:xfrm>
                <a:off x="6615" y="4883"/>
                <a:ext cx="615" cy="630"/>
              </a:xfrm>
              <a:prstGeom prst="rect">
                <a:avLst/>
              </a:prstGeom>
              <a:noFill/>
              <a:ln w="9525">
                <a:noFill/>
                <a:miter lim="800000"/>
                <a:headEnd/>
                <a:tailEnd/>
              </a:ln>
            </p:spPr>
            <p:txBody>
              <a:bodyPr/>
              <a:lstStyle/>
              <a:p>
                <a:r>
                  <a:rPr lang="en-US" sz="1400" baseline="0">
                    <a:latin typeface="Times New Roman" pitchFamily="18" charset="0"/>
                  </a:rPr>
                  <a:t>IB</a:t>
                </a:r>
                <a:endParaRPr lang="en-US" baseline="0"/>
              </a:p>
            </p:txBody>
          </p:sp>
          <p:sp>
            <p:nvSpPr>
              <p:cNvPr id="27" name="Text Box 24"/>
              <p:cNvSpPr txBox="1">
                <a:spLocks noChangeArrowheads="1"/>
              </p:cNvSpPr>
              <p:nvPr/>
            </p:nvSpPr>
            <p:spPr bwMode="auto">
              <a:xfrm>
                <a:off x="8385" y="6173"/>
                <a:ext cx="510" cy="630"/>
              </a:xfrm>
              <a:prstGeom prst="rect">
                <a:avLst/>
              </a:prstGeom>
              <a:noFill/>
              <a:ln w="9525">
                <a:noFill/>
                <a:miter lim="800000"/>
                <a:headEnd/>
                <a:tailEnd/>
              </a:ln>
            </p:spPr>
            <p:txBody>
              <a:bodyPr/>
              <a:lstStyle/>
              <a:p>
                <a:r>
                  <a:rPr lang="en-US" sz="1400" baseline="0">
                    <a:latin typeface="Times New Roman" pitchFamily="18" charset="0"/>
                  </a:rPr>
                  <a:t>IE</a:t>
                </a:r>
                <a:endParaRPr lang="en-US" baseline="0"/>
              </a:p>
            </p:txBody>
          </p:sp>
        </p:grpSp>
        <p:sp>
          <p:nvSpPr>
            <p:cNvPr id="7" name="Text Box 25"/>
            <p:cNvSpPr txBox="1">
              <a:spLocks noChangeArrowheads="1"/>
            </p:cNvSpPr>
            <p:nvPr/>
          </p:nvSpPr>
          <p:spPr bwMode="auto">
            <a:xfrm>
              <a:off x="8640" y="4095"/>
              <a:ext cx="870" cy="435"/>
            </a:xfrm>
            <a:prstGeom prst="rect">
              <a:avLst/>
            </a:prstGeom>
            <a:solidFill>
              <a:srgbClr val="FFFFFF"/>
            </a:solidFill>
            <a:ln w="9525">
              <a:noFill/>
              <a:miter lim="800000"/>
              <a:headEnd/>
              <a:tailEnd/>
            </a:ln>
          </p:spPr>
          <p:txBody>
            <a:bodyPr/>
            <a:lstStyle/>
            <a:p>
              <a:r>
                <a:rPr lang="en-US" sz="1200" baseline="0" dirty="0">
                  <a:latin typeface="Times New Roman" pitchFamily="18" charset="0"/>
                </a:rPr>
                <a:t>Lamp</a:t>
              </a:r>
              <a:endParaRPr lang="en-US" baseline="0" dirty="0"/>
            </a:p>
          </p:txBody>
        </p:sp>
        <p:sp>
          <p:nvSpPr>
            <p:cNvPr id="8" name="Text Box 26"/>
            <p:cNvSpPr txBox="1">
              <a:spLocks noChangeArrowheads="1"/>
            </p:cNvSpPr>
            <p:nvPr/>
          </p:nvSpPr>
          <p:spPr bwMode="auto">
            <a:xfrm>
              <a:off x="7455" y="4800"/>
              <a:ext cx="555" cy="480"/>
            </a:xfrm>
            <a:prstGeom prst="rect">
              <a:avLst/>
            </a:prstGeom>
            <a:solidFill>
              <a:srgbClr val="FFFFFF"/>
            </a:solidFill>
            <a:ln w="9525">
              <a:noFill/>
              <a:miter lim="800000"/>
              <a:headEnd/>
              <a:tailEnd/>
            </a:ln>
          </p:spPr>
          <p:txBody>
            <a:bodyPr/>
            <a:lstStyle/>
            <a:p>
              <a:r>
                <a:rPr lang="en-US" sz="1400" b="1" baseline="0">
                  <a:latin typeface="Times New Roman" pitchFamily="18" charset="0"/>
                </a:rPr>
                <a:t>b</a:t>
              </a:r>
              <a:endParaRPr lang="en-US" baseline="0"/>
            </a:p>
          </p:txBody>
        </p:sp>
        <p:sp>
          <p:nvSpPr>
            <p:cNvPr id="9" name="Text Box 27"/>
            <p:cNvSpPr txBox="1">
              <a:spLocks noChangeArrowheads="1"/>
            </p:cNvSpPr>
            <p:nvPr/>
          </p:nvSpPr>
          <p:spPr bwMode="auto">
            <a:xfrm>
              <a:off x="8085" y="4320"/>
              <a:ext cx="720" cy="525"/>
            </a:xfrm>
            <a:prstGeom prst="rect">
              <a:avLst/>
            </a:prstGeom>
            <a:noFill/>
            <a:ln w="9525">
              <a:noFill/>
              <a:miter lim="800000"/>
              <a:headEnd/>
              <a:tailEnd/>
            </a:ln>
          </p:spPr>
          <p:txBody>
            <a:bodyPr/>
            <a:lstStyle/>
            <a:p>
              <a:r>
                <a:rPr lang="en-US" sz="1400" b="1" baseline="0">
                  <a:latin typeface="Times New Roman" pitchFamily="18" charset="0"/>
                </a:rPr>
                <a:t>c</a:t>
              </a:r>
              <a:endParaRPr lang="en-US" baseline="0"/>
            </a:p>
          </p:txBody>
        </p:sp>
        <p:sp>
          <p:nvSpPr>
            <p:cNvPr id="10" name="Text Box 28"/>
            <p:cNvSpPr txBox="1">
              <a:spLocks noChangeArrowheads="1"/>
            </p:cNvSpPr>
            <p:nvPr/>
          </p:nvSpPr>
          <p:spPr bwMode="auto">
            <a:xfrm>
              <a:off x="8340" y="5730"/>
              <a:ext cx="615" cy="630"/>
            </a:xfrm>
            <a:prstGeom prst="rect">
              <a:avLst/>
            </a:prstGeom>
            <a:noFill/>
            <a:ln w="9525">
              <a:noFill/>
              <a:miter lim="800000"/>
              <a:headEnd/>
              <a:tailEnd/>
            </a:ln>
          </p:spPr>
          <p:txBody>
            <a:bodyPr/>
            <a:lstStyle/>
            <a:p>
              <a:r>
                <a:rPr lang="en-US" sz="1400" b="1" baseline="0">
                  <a:latin typeface="Times New Roman" pitchFamily="18" charset="0"/>
                </a:rPr>
                <a:t>e</a:t>
              </a:r>
              <a:endParaRPr lang="en-US" baseline="0"/>
            </a:p>
          </p:txBody>
        </p:sp>
      </p:grpSp>
      <p:sp>
        <p:nvSpPr>
          <p:cNvPr id="28" name="Text Box 29"/>
          <p:cNvSpPr txBox="1">
            <a:spLocks noChangeArrowheads="1"/>
          </p:cNvSpPr>
          <p:nvPr/>
        </p:nvSpPr>
        <p:spPr bwMode="auto">
          <a:xfrm>
            <a:off x="9828881" y="3896142"/>
            <a:ext cx="876300" cy="295275"/>
          </a:xfrm>
          <a:prstGeom prst="rect">
            <a:avLst/>
          </a:prstGeom>
          <a:noFill/>
          <a:ln w="9525">
            <a:noFill/>
            <a:miter lim="800000"/>
            <a:headEnd/>
            <a:tailEnd/>
          </a:ln>
        </p:spPr>
        <p:txBody>
          <a:bodyPr/>
          <a:lstStyle/>
          <a:p>
            <a:r>
              <a:rPr lang="en-US" sz="1200" baseline="0">
                <a:latin typeface="Times New Roman" pitchFamily="18" charset="0"/>
              </a:rPr>
              <a:t>12V</a:t>
            </a:r>
            <a:endParaRPr lang="en-US" baseline="0"/>
          </a:p>
        </p:txBody>
      </p:sp>
    </p:spTree>
    <p:extLst>
      <p:ext uri="{BB962C8B-B14F-4D97-AF65-F5344CB8AC3E}">
        <p14:creationId xmlns:p14="http://schemas.microsoft.com/office/powerpoint/2010/main" val="2830608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Bipolar Junction Transistor – Practical Behaviour </a:t>
            </a:r>
          </a:p>
        </p:txBody>
      </p:sp>
      <p:sp>
        <p:nvSpPr>
          <p:cNvPr id="3" name="Content Placeholder 2"/>
          <p:cNvSpPr>
            <a:spLocks noGrp="1"/>
          </p:cNvSpPr>
          <p:nvPr>
            <p:ph idx="1"/>
          </p:nvPr>
        </p:nvSpPr>
        <p:spPr/>
        <p:txBody>
          <a:bodyPr>
            <a:normAutofit fontScale="62500" lnSpcReduction="20000"/>
          </a:bodyPr>
          <a:lstStyle/>
          <a:p>
            <a:pPr marL="0" indent="0">
              <a:lnSpc>
                <a:spcPct val="120000"/>
              </a:lnSpc>
              <a:buNone/>
              <a:defRPr/>
            </a:pPr>
            <a:r>
              <a:rPr lang="en-GB" b="1" dirty="0">
                <a:effectLst>
                  <a:outerShdw blurRad="38100" dist="38100" dir="2700000" algn="tl">
                    <a:srgbClr val="C0C0C0"/>
                  </a:outerShdw>
                </a:effectLst>
              </a:rPr>
              <a:t>This means that the transistor will now have a resistance of</a:t>
            </a:r>
          </a:p>
          <a:p>
            <a:pPr marL="0" indent="0">
              <a:lnSpc>
                <a:spcPct val="120000"/>
              </a:lnSpc>
              <a:buNone/>
              <a:defRPr/>
            </a:pPr>
            <a:r>
              <a:rPr lang="en-GB" b="1" dirty="0">
                <a:effectLst>
                  <a:outerShdw blurRad="38100" dist="38100" dir="2700000" algn="tl">
                    <a:srgbClr val="C0C0C0"/>
                  </a:outerShdw>
                </a:effectLst>
              </a:rPr>
              <a:t> RT = </a:t>
            </a:r>
            <a:r>
              <a:rPr lang="en-GB" b="1" dirty="0" err="1" smtClean="0">
                <a:effectLst>
                  <a:outerShdw blurRad="38100" dist="38100" dir="2700000" algn="tl">
                    <a:srgbClr val="C0C0C0"/>
                  </a:outerShdw>
                </a:effectLst>
              </a:rPr>
              <a:t>Vc</a:t>
            </a:r>
            <a:r>
              <a:rPr lang="en-GB" b="1" dirty="0" smtClean="0">
                <a:effectLst>
                  <a:outerShdw blurRad="38100" dist="38100" dir="2700000" algn="tl">
                    <a:srgbClr val="C0C0C0"/>
                  </a:outerShdw>
                </a:effectLst>
              </a:rPr>
              <a:t>/IC</a:t>
            </a:r>
            <a:endParaRPr lang="en-GB" b="1" dirty="0">
              <a:effectLst>
                <a:outerShdw blurRad="38100" dist="38100" dir="2700000" algn="tl">
                  <a:srgbClr val="C0C0C0"/>
                </a:outerShdw>
              </a:effectLst>
            </a:endParaRPr>
          </a:p>
          <a:p>
            <a:pPr marL="0" indent="0">
              <a:lnSpc>
                <a:spcPct val="120000"/>
              </a:lnSpc>
              <a:buNone/>
              <a:defRPr/>
            </a:pPr>
            <a:r>
              <a:rPr lang="en-GB" b="1" dirty="0">
                <a:effectLst>
                  <a:outerShdw blurRad="38100" dist="38100" dir="2700000" algn="tl">
                    <a:srgbClr val="C0C0C0"/>
                  </a:outerShdw>
                </a:effectLst>
              </a:rPr>
              <a:t>Therefore </a:t>
            </a:r>
            <a:r>
              <a:rPr lang="en-GB" b="1" dirty="0">
                <a:solidFill>
                  <a:srgbClr val="FF3300"/>
                </a:solidFill>
                <a:effectLst>
                  <a:outerShdw blurRad="38100" dist="38100" dir="2700000" algn="tl">
                    <a:srgbClr val="C0C0C0"/>
                  </a:outerShdw>
                </a:effectLst>
              </a:rPr>
              <a:t>RT = 3 / (2/3) = </a:t>
            </a:r>
            <a:r>
              <a:rPr lang="en-GB" b="1" dirty="0" smtClean="0">
                <a:solidFill>
                  <a:srgbClr val="FF3300"/>
                </a:solidFill>
                <a:effectLst>
                  <a:outerShdw blurRad="38100" dist="38100" dir="2700000" algn="tl">
                    <a:srgbClr val="C0C0C0"/>
                  </a:outerShdw>
                </a:effectLst>
              </a:rPr>
              <a:t>4.5Ω</a:t>
            </a:r>
            <a:endParaRPr lang="en-GB" b="1" dirty="0">
              <a:solidFill>
                <a:srgbClr val="FF3300"/>
              </a:solidFill>
              <a:effectLst>
                <a:outerShdw blurRad="38100" dist="38100" dir="2700000" algn="tl">
                  <a:srgbClr val="C0C0C0"/>
                </a:outerShdw>
              </a:effectLst>
            </a:endParaRPr>
          </a:p>
          <a:p>
            <a:pPr marL="0" indent="0">
              <a:lnSpc>
                <a:spcPct val="120000"/>
              </a:lnSpc>
              <a:buNone/>
              <a:defRPr/>
            </a:pPr>
            <a:r>
              <a:rPr lang="en-GB" b="1" dirty="0">
                <a:effectLst>
                  <a:outerShdw blurRad="38100" dist="38100" dir="2700000" algn="tl">
                    <a:srgbClr val="C0C0C0"/>
                  </a:outerShdw>
                </a:effectLst>
              </a:rPr>
              <a:t>RT  forms a potential divider with the resistance of the lamp and thus controls the voltage and current available to illuminate the lamp.</a:t>
            </a:r>
          </a:p>
          <a:p>
            <a:pPr marL="0" indent="0">
              <a:lnSpc>
                <a:spcPct val="120000"/>
              </a:lnSpc>
              <a:buNone/>
              <a:defRPr/>
            </a:pPr>
            <a:r>
              <a:rPr lang="en-GB" b="1" dirty="0" smtClean="0">
                <a:effectLst>
                  <a:outerShdw blurRad="38100" dist="38100" dir="2700000" algn="tl">
                    <a:srgbClr val="C0C0C0"/>
                  </a:outerShdw>
                </a:effectLst>
              </a:rPr>
              <a:t>By </a:t>
            </a:r>
            <a:r>
              <a:rPr lang="en-GB" b="1" dirty="0">
                <a:effectLst>
                  <a:outerShdw blurRad="38100" dist="38100" dir="2700000" algn="tl">
                    <a:srgbClr val="C0C0C0"/>
                  </a:outerShdw>
                </a:effectLst>
              </a:rPr>
              <a:t>adjusting IB  between 0 and 6.66 mA we can control the full range of lamp illumination.</a:t>
            </a:r>
          </a:p>
          <a:p>
            <a:pPr marL="0" indent="0">
              <a:lnSpc>
                <a:spcPct val="120000"/>
              </a:lnSpc>
              <a:buNone/>
              <a:defRPr/>
            </a:pPr>
            <a:r>
              <a:rPr lang="en-GB" b="1" dirty="0" smtClean="0">
                <a:effectLst>
                  <a:outerShdw blurRad="38100" dist="38100" dir="2700000" algn="tl">
                    <a:srgbClr val="C0C0C0"/>
                  </a:outerShdw>
                </a:effectLst>
              </a:rPr>
              <a:t>In </a:t>
            </a:r>
            <a:r>
              <a:rPr lang="en-GB" b="1" dirty="0">
                <a:effectLst>
                  <a:outerShdw blurRad="38100" dist="38100" dir="2700000" algn="tl">
                    <a:srgbClr val="C0C0C0"/>
                  </a:outerShdw>
                </a:effectLst>
              </a:rPr>
              <a:t>practice IB flows into the base and out of the emitter and therefore adds to IC which enters the collector and exits via the emitter as well.</a:t>
            </a:r>
          </a:p>
          <a:p>
            <a:pPr marL="0" indent="0">
              <a:lnSpc>
                <a:spcPct val="120000"/>
              </a:lnSpc>
              <a:buNone/>
              <a:defRPr/>
            </a:pPr>
            <a:r>
              <a:rPr lang="en-GB" b="1" dirty="0" smtClean="0">
                <a:effectLst>
                  <a:outerShdw blurRad="38100" dist="38100" dir="2700000" algn="tl">
                    <a:srgbClr val="C0C0C0"/>
                  </a:outerShdw>
                </a:effectLst>
              </a:rPr>
              <a:t>Therefore </a:t>
            </a:r>
            <a:r>
              <a:rPr lang="en-GB" b="1" dirty="0">
                <a:solidFill>
                  <a:srgbClr val="FF3300"/>
                </a:solidFill>
                <a:effectLst>
                  <a:outerShdw blurRad="38100" dist="38100" dir="2700000" algn="tl">
                    <a:srgbClr val="C0C0C0"/>
                  </a:outerShdw>
                </a:effectLst>
              </a:rPr>
              <a:t>IE = IB + IC</a:t>
            </a:r>
          </a:p>
          <a:p>
            <a:pPr marL="0" indent="0">
              <a:lnSpc>
                <a:spcPct val="120000"/>
              </a:lnSpc>
              <a:buNone/>
              <a:defRPr/>
            </a:pPr>
            <a:r>
              <a:rPr lang="en-GB" b="1" dirty="0" smtClean="0">
                <a:effectLst>
                  <a:outerShdw blurRad="38100" dist="38100" dir="2700000" algn="tl">
                    <a:srgbClr val="C0C0C0"/>
                  </a:outerShdw>
                </a:effectLst>
              </a:rPr>
              <a:t>However</a:t>
            </a:r>
            <a:r>
              <a:rPr lang="en-GB" b="1" dirty="0">
                <a:effectLst>
                  <a:outerShdw blurRad="38100" dist="38100" dir="2700000" algn="tl">
                    <a:srgbClr val="C0C0C0"/>
                  </a:outerShdw>
                </a:effectLst>
              </a:rPr>
              <a:t>, since IC &gt;&gt; IB (usually) we may say:</a:t>
            </a:r>
          </a:p>
          <a:p>
            <a:pPr marL="0" indent="0">
              <a:lnSpc>
                <a:spcPct val="120000"/>
              </a:lnSpc>
              <a:buNone/>
              <a:defRPr/>
            </a:pPr>
            <a:r>
              <a:rPr lang="en-GB" b="1" dirty="0">
                <a:solidFill>
                  <a:srgbClr val="FF3300"/>
                </a:solidFill>
                <a:effectLst>
                  <a:outerShdw blurRad="38100" dist="38100" dir="2700000" algn="tl">
                    <a:srgbClr val="C0C0C0"/>
                  </a:outerShdw>
                </a:effectLst>
              </a:rPr>
              <a:t>		IE = IC approximately.</a:t>
            </a:r>
            <a:endParaRPr lang="en-US" b="1" dirty="0">
              <a:solidFill>
                <a:srgbClr val="FF3300"/>
              </a:solidFill>
              <a:effectLst>
                <a:outerShdw blurRad="38100" dist="38100" dir="2700000" algn="tl">
                  <a:srgbClr val="C0C0C0"/>
                </a:outerShdw>
              </a:effectLst>
            </a:endParaRPr>
          </a:p>
          <a:p>
            <a:endParaRPr lang="en-GB" b="1" dirty="0"/>
          </a:p>
        </p:txBody>
      </p:sp>
    </p:spTree>
    <p:extLst>
      <p:ext uri="{BB962C8B-B14F-4D97-AF65-F5344CB8AC3E}">
        <p14:creationId xmlns:p14="http://schemas.microsoft.com/office/powerpoint/2010/main" val="1706197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Bipolar Transistor Characteristics</a:t>
            </a:r>
            <a:endParaRPr lang="en-GB" dirty="0"/>
          </a:p>
        </p:txBody>
      </p:sp>
      <p:sp>
        <p:nvSpPr>
          <p:cNvPr id="3" name="Content Placeholder 2"/>
          <p:cNvSpPr>
            <a:spLocks noGrp="1"/>
          </p:cNvSpPr>
          <p:nvPr>
            <p:ph idx="1"/>
          </p:nvPr>
        </p:nvSpPr>
        <p:spPr>
          <a:xfrm>
            <a:off x="838200" y="1825625"/>
            <a:ext cx="5676900" cy="4351338"/>
          </a:xfrm>
        </p:spPr>
        <p:txBody>
          <a:bodyPr/>
          <a:lstStyle/>
          <a:p>
            <a:pPr marL="0" indent="0">
              <a:buNone/>
            </a:pPr>
            <a:r>
              <a:rPr lang="en-GB" altLang="en-US" dirty="0"/>
              <a:t>Transistors have three main characteristics</a:t>
            </a:r>
            <a:r>
              <a:rPr lang="en-GB" altLang="en-US" dirty="0" smtClean="0"/>
              <a:t>:</a:t>
            </a:r>
          </a:p>
          <a:p>
            <a:r>
              <a:rPr lang="en-GB" altLang="en-US" dirty="0"/>
              <a:t>Input </a:t>
            </a:r>
            <a:r>
              <a:rPr lang="en-GB" altLang="en-US" dirty="0" smtClean="0"/>
              <a:t>characteristic </a:t>
            </a:r>
            <a:r>
              <a:rPr lang="en-GB" altLang="en-US" dirty="0" smtClean="0">
                <a:latin typeface="Times New Roman" panose="02020603050405020304" pitchFamily="18" charset="0"/>
                <a:cs typeface="Times New Roman" panose="02020603050405020304" pitchFamily="18" charset="0"/>
              </a:rPr>
              <a:t>(</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B</a:t>
            </a:r>
            <a:r>
              <a:rPr lang="en-GB" altLang="en-US" dirty="0" smtClean="0">
                <a:latin typeface="Times New Roman" panose="02020603050405020304" pitchFamily="18" charset="0"/>
                <a:cs typeface="Times New Roman" panose="02020603050405020304" pitchFamily="18" charset="0"/>
              </a:rPr>
              <a:t> </a:t>
            </a:r>
            <a:r>
              <a:rPr lang="en-GB" altLang="en-US" dirty="0"/>
              <a:t>against </a:t>
            </a:r>
            <a:r>
              <a:rPr lang="en-GB" altLang="en-US" i="1" dirty="0"/>
              <a:t>V</a:t>
            </a:r>
            <a:r>
              <a:rPr lang="en-GB" altLang="en-US" baseline="-25000" dirty="0"/>
              <a:t>BE</a:t>
            </a:r>
            <a:r>
              <a:rPr lang="en-GB" altLang="en-US" dirty="0"/>
              <a:t>)</a:t>
            </a:r>
          </a:p>
          <a:p>
            <a:r>
              <a:rPr lang="en-GB" altLang="en-US" dirty="0"/>
              <a:t>Transfer </a:t>
            </a:r>
            <a:r>
              <a:rPr lang="en-GB" altLang="en-US" dirty="0" smtClean="0"/>
              <a:t>characteristic (</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C</a:t>
            </a:r>
            <a:r>
              <a:rPr lang="en-GB" altLang="en-US" dirty="0" smtClean="0"/>
              <a:t> </a:t>
            </a:r>
            <a:r>
              <a:rPr lang="en-GB" altLang="en-US" dirty="0"/>
              <a:t>against </a:t>
            </a:r>
            <a:r>
              <a:rPr lang="en-GB" altLang="en-US" i="1" dirty="0">
                <a:latin typeface="Times New Roman" panose="02020603050405020304" pitchFamily="18" charset="0"/>
                <a:cs typeface="Times New Roman" panose="02020603050405020304" pitchFamily="18" charset="0"/>
              </a:rPr>
              <a:t>I</a:t>
            </a:r>
            <a:r>
              <a:rPr lang="en-GB" altLang="en-US" baseline="-25000" dirty="0"/>
              <a:t>B</a:t>
            </a:r>
            <a:r>
              <a:rPr lang="en-GB" altLang="en-US" dirty="0"/>
              <a:t>)</a:t>
            </a:r>
          </a:p>
          <a:p>
            <a:r>
              <a:rPr lang="en-GB" altLang="en-US" dirty="0"/>
              <a:t>Output </a:t>
            </a:r>
            <a:r>
              <a:rPr lang="en-GB" altLang="en-US" dirty="0" smtClean="0"/>
              <a:t>characteristic (</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C</a:t>
            </a:r>
            <a:r>
              <a:rPr lang="en-GB" altLang="en-US" dirty="0" smtClean="0"/>
              <a:t> </a:t>
            </a:r>
            <a:r>
              <a:rPr lang="en-GB" altLang="en-US" dirty="0"/>
              <a:t>against </a:t>
            </a:r>
            <a:r>
              <a:rPr lang="en-GB" altLang="en-US" i="1" dirty="0"/>
              <a:t>V</a:t>
            </a:r>
            <a:r>
              <a:rPr lang="en-GB" altLang="en-US" baseline="-25000" dirty="0"/>
              <a:t>CE</a:t>
            </a:r>
            <a:r>
              <a:rPr lang="en-GB" altLang="en-US" dirty="0"/>
              <a:t>)</a:t>
            </a:r>
          </a:p>
          <a:p>
            <a:pPr marL="0" indent="0">
              <a:buNone/>
            </a:pPr>
            <a:endParaRPr lang="en-GB" altLang="en-US" dirty="0"/>
          </a:p>
          <a:p>
            <a:endParaRPr lang="en-GB" dirty="0"/>
          </a:p>
        </p:txBody>
      </p:sp>
      <p:grpSp>
        <p:nvGrpSpPr>
          <p:cNvPr id="27" name="Group 26"/>
          <p:cNvGrpSpPr/>
          <p:nvPr/>
        </p:nvGrpSpPr>
        <p:grpSpPr>
          <a:xfrm>
            <a:off x="7381875" y="1825625"/>
            <a:ext cx="3971925" cy="3910013"/>
            <a:chOff x="6910387" y="1573213"/>
            <a:chExt cx="3971925" cy="3910013"/>
          </a:xfrm>
        </p:grpSpPr>
        <p:pic>
          <p:nvPicPr>
            <p:cNvPr id="6" name="Picture 5" descr="Circuit (with base resistor).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10387" y="1573213"/>
              <a:ext cx="3971925" cy="330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Group 6"/>
            <p:cNvGrpSpPr>
              <a:grpSpLocks/>
            </p:cNvGrpSpPr>
            <p:nvPr/>
          </p:nvGrpSpPr>
          <p:grpSpPr bwMode="auto">
            <a:xfrm>
              <a:off x="9069387" y="3408363"/>
              <a:ext cx="779462" cy="881063"/>
              <a:chOff x="6310313" y="2879725"/>
              <a:chExt cx="779462" cy="881063"/>
            </a:xfrm>
          </p:grpSpPr>
          <p:sp>
            <p:nvSpPr>
              <p:cNvPr id="24" name="TextBox 14"/>
              <p:cNvSpPr txBox="1">
                <a:spLocks noChangeArrowheads="1"/>
              </p:cNvSpPr>
              <p:nvPr/>
            </p:nvSpPr>
            <p:spPr bwMode="auto">
              <a:xfrm>
                <a:off x="6788150" y="2879725"/>
                <a:ext cx="2952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C</a:t>
                </a:r>
                <a:endParaRPr lang="en-US" altLang="en-US" sz="1200"/>
              </a:p>
            </p:txBody>
          </p:sp>
          <p:sp>
            <p:nvSpPr>
              <p:cNvPr id="25" name="TextBox 21"/>
              <p:cNvSpPr txBox="1">
                <a:spLocks noChangeArrowheads="1"/>
              </p:cNvSpPr>
              <p:nvPr/>
            </p:nvSpPr>
            <p:spPr bwMode="auto">
              <a:xfrm>
                <a:off x="6794500" y="3484563"/>
                <a:ext cx="295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E</a:t>
                </a:r>
                <a:endParaRPr lang="en-US" altLang="en-US" sz="1200"/>
              </a:p>
            </p:txBody>
          </p:sp>
          <p:sp>
            <p:nvSpPr>
              <p:cNvPr id="26" name="TextBox 22"/>
              <p:cNvSpPr txBox="1">
                <a:spLocks noChangeArrowheads="1"/>
              </p:cNvSpPr>
              <p:nvPr/>
            </p:nvSpPr>
            <p:spPr bwMode="auto">
              <a:xfrm>
                <a:off x="6310313" y="3032125"/>
                <a:ext cx="2952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B</a:t>
                </a:r>
                <a:endParaRPr lang="en-US" altLang="en-US" sz="1200"/>
              </a:p>
            </p:txBody>
          </p:sp>
        </p:grpSp>
        <p:grpSp>
          <p:nvGrpSpPr>
            <p:cNvPr id="8" name="Group 7"/>
            <p:cNvGrpSpPr>
              <a:grpSpLocks/>
            </p:cNvGrpSpPr>
            <p:nvPr/>
          </p:nvGrpSpPr>
          <p:grpSpPr bwMode="auto">
            <a:xfrm>
              <a:off x="7907337" y="2236788"/>
              <a:ext cx="1600200" cy="1477963"/>
              <a:chOff x="5147682" y="1708380"/>
              <a:chExt cx="1600200" cy="1477963"/>
            </a:xfrm>
          </p:grpSpPr>
          <p:sp>
            <p:nvSpPr>
              <p:cNvPr id="22" name="TextBox 12"/>
              <p:cNvSpPr txBox="1">
                <a:spLocks noChangeArrowheads="1"/>
              </p:cNvSpPr>
              <p:nvPr/>
            </p:nvSpPr>
            <p:spPr bwMode="auto">
              <a:xfrm>
                <a:off x="5147682" y="2908530"/>
                <a:ext cx="3651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R</a:t>
                </a:r>
                <a:r>
                  <a:rPr lang="en-GB" altLang="en-US" sz="1200" baseline="-25000"/>
                  <a:t>B</a:t>
                </a:r>
                <a:endParaRPr lang="en-US" altLang="en-US" sz="1200" baseline="-25000"/>
              </a:p>
            </p:txBody>
          </p:sp>
          <p:sp>
            <p:nvSpPr>
              <p:cNvPr id="23" name="TextBox 13"/>
              <p:cNvSpPr txBox="1">
                <a:spLocks noChangeArrowheads="1"/>
              </p:cNvSpPr>
              <p:nvPr/>
            </p:nvSpPr>
            <p:spPr bwMode="auto">
              <a:xfrm>
                <a:off x="6384344" y="1708380"/>
                <a:ext cx="3635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R</a:t>
                </a:r>
                <a:r>
                  <a:rPr lang="en-GB" altLang="en-US" sz="1200" baseline="-25000"/>
                  <a:t>L</a:t>
                </a:r>
                <a:endParaRPr lang="en-US" altLang="en-US" sz="1200" baseline="-25000"/>
              </a:p>
            </p:txBody>
          </p:sp>
        </p:grpSp>
        <p:grpSp>
          <p:nvGrpSpPr>
            <p:cNvPr id="9" name="Group 8"/>
            <p:cNvGrpSpPr>
              <a:grpSpLocks/>
            </p:cNvGrpSpPr>
            <p:nvPr/>
          </p:nvGrpSpPr>
          <p:grpSpPr bwMode="auto">
            <a:xfrm>
              <a:off x="8777287" y="3957637"/>
              <a:ext cx="636587" cy="682625"/>
              <a:chOff x="6824711" y="4259453"/>
              <a:chExt cx="636311" cy="682625"/>
            </a:xfrm>
          </p:grpSpPr>
          <p:sp>
            <p:nvSpPr>
              <p:cNvPr id="20" name="TextBox 17"/>
              <p:cNvSpPr txBox="1">
                <a:spLocks noChangeArrowheads="1"/>
              </p:cNvSpPr>
              <p:nvPr/>
            </p:nvSpPr>
            <p:spPr bwMode="auto">
              <a:xfrm>
                <a:off x="6824711" y="4442096"/>
                <a:ext cx="63631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0070C0"/>
                    </a:solidFill>
                  </a:rPr>
                  <a:t>V</a:t>
                </a:r>
                <a:r>
                  <a:rPr lang="en-GB" altLang="en-US" sz="1200" baseline="-25000">
                    <a:solidFill>
                      <a:srgbClr val="0070C0"/>
                    </a:solidFill>
                  </a:rPr>
                  <a:t>BE</a:t>
                </a:r>
                <a:endParaRPr lang="en-US" altLang="en-US" sz="1200">
                  <a:solidFill>
                    <a:srgbClr val="0070C0"/>
                  </a:solidFill>
                </a:endParaRPr>
              </a:p>
            </p:txBody>
          </p:sp>
          <p:cxnSp>
            <p:nvCxnSpPr>
              <p:cNvPr id="21" name="Straight Arrow Connector 20"/>
              <p:cNvCxnSpPr/>
              <p:nvPr/>
            </p:nvCxnSpPr>
            <p:spPr bwMode="auto">
              <a:xfrm rot="5400000">
                <a:off x="6922152" y="4599973"/>
                <a:ext cx="682625" cy="1586"/>
              </a:xfrm>
              <a:prstGeom prst="straightConnector1">
                <a:avLst/>
              </a:prstGeom>
              <a:ln w="12700">
                <a:solidFill>
                  <a:srgbClr val="0070C0"/>
                </a:solidFill>
                <a:headEnd type="triangle" w="lg" len="lg"/>
                <a:tailEnd type="none" w="med" len="med"/>
              </a:ln>
            </p:spPr>
            <p:style>
              <a:lnRef idx="1">
                <a:schemeClr val="accent1"/>
              </a:lnRef>
              <a:fillRef idx="0">
                <a:schemeClr val="accent1"/>
              </a:fillRef>
              <a:effectRef idx="0">
                <a:schemeClr val="accent1"/>
              </a:effectRef>
              <a:fontRef idx="minor">
                <a:schemeClr val="tx1"/>
              </a:fontRef>
            </p:style>
          </p:cxnSp>
        </p:grpSp>
        <p:grpSp>
          <p:nvGrpSpPr>
            <p:cNvPr id="10" name="Group 9"/>
            <p:cNvGrpSpPr>
              <a:grpSpLocks/>
            </p:cNvGrpSpPr>
            <p:nvPr/>
          </p:nvGrpSpPr>
          <p:grpSpPr bwMode="auto">
            <a:xfrm>
              <a:off x="9656983" y="3521076"/>
              <a:ext cx="871562" cy="1131887"/>
              <a:chOff x="7694475" y="3832228"/>
              <a:chExt cx="871013" cy="1131888"/>
            </a:xfrm>
          </p:grpSpPr>
          <p:cxnSp>
            <p:nvCxnSpPr>
              <p:cNvPr id="18" name="Straight Arrow Connector 17"/>
              <p:cNvCxnSpPr/>
              <p:nvPr/>
            </p:nvCxnSpPr>
            <p:spPr bwMode="auto">
              <a:xfrm rot="5400000">
                <a:off x="7433941" y="4397379"/>
                <a:ext cx="1131888" cy="1586"/>
              </a:xfrm>
              <a:prstGeom prst="straightConnector1">
                <a:avLst/>
              </a:prstGeom>
              <a:ln w="12700">
                <a:solidFill>
                  <a:srgbClr val="0070C0"/>
                </a:solidFill>
                <a:headEnd type="triangle" w="lg" len="lg"/>
                <a:tailEnd type="none" w="med" len="med"/>
              </a:ln>
            </p:spPr>
            <p:style>
              <a:lnRef idx="1">
                <a:schemeClr val="accent1"/>
              </a:lnRef>
              <a:fillRef idx="0">
                <a:schemeClr val="accent1"/>
              </a:fillRef>
              <a:effectRef idx="0">
                <a:schemeClr val="accent1"/>
              </a:effectRef>
              <a:fontRef idx="minor">
                <a:schemeClr val="tx1"/>
              </a:fontRef>
            </p:style>
          </p:cxnSp>
          <p:sp>
            <p:nvSpPr>
              <p:cNvPr id="19" name="TextBox 17"/>
              <p:cNvSpPr txBox="1">
                <a:spLocks noChangeArrowheads="1"/>
              </p:cNvSpPr>
              <p:nvPr/>
            </p:nvSpPr>
            <p:spPr bwMode="auto">
              <a:xfrm>
                <a:off x="7694475" y="4235710"/>
                <a:ext cx="87101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0070C0"/>
                    </a:solidFill>
                  </a:rPr>
                  <a:t>       V</a:t>
                </a:r>
                <a:r>
                  <a:rPr lang="en-GB" altLang="en-US" sz="1200" baseline="-25000">
                    <a:solidFill>
                      <a:srgbClr val="0070C0"/>
                    </a:solidFill>
                  </a:rPr>
                  <a:t>CE</a:t>
                </a:r>
                <a:endParaRPr lang="en-US" altLang="en-US" sz="1200">
                  <a:solidFill>
                    <a:srgbClr val="0070C0"/>
                  </a:solidFill>
                </a:endParaRPr>
              </a:p>
            </p:txBody>
          </p:sp>
        </p:grpSp>
        <p:grpSp>
          <p:nvGrpSpPr>
            <p:cNvPr id="11" name="Group 10"/>
            <p:cNvGrpSpPr>
              <a:grpSpLocks/>
            </p:cNvGrpSpPr>
            <p:nvPr/>
          </p:nvGrpSpPr>
          <p:grpSpPr bwMode="auto">
            <a:xfrm>
              <a:off x="9226549" y="2897188"/>
              <a:ext cx="1260475" cy="277813"/>
              <a:chOff x="7196973" y="3208742"/>
              <a:chExt cx="1260384" cy="276583"/>
            </a:xfrm>
          </p:grpSpPr>
          <p:sp>
            <p:nvSpPr>
              <p:cNvPr id="16" name="TextBox 17"/>
              <p:cNvSpPr txBox="1">
                <a:spLocks noChangeArrowheads="1"/>
              </p:cNvSpPr>
              <p:nvPr/>
            </p:nvSpPr>
            <p:spPr bwMode="auto">
              <a:xfrm>
                <a:off x="7196973" y="3208742"/>
                <a:ext cx="1260384" cy="276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          I</a:t>
                </a:r>
                <a:r>
                  <a:rPr lang="en-GB" altLang="en-US" sz="1200" baseline="-25000">
                    <a:solidFill>
                      <a:srgbClr val="FF0000"/>
                    </a:solidFill>
                  </a:rPr>
                  <a:t>C</a:t>
                </a:r>
                <a:endParaRPr lang="en-US" altLang="en-US" sz="1200">
                  <a:solidFill>
                    <a:srgbClr val="FF0000"/>
                  </a:solidFill>
                </a:endParaRPr>
              </a:p>
            </p:txBody>
          </p:sp>
          <p:sp>
            <p:nvSpPr>
              <p:cNvPr id="17" name="Isosceles Triangle 16"/>
              <p:cNvSpPr/>
              <p:nvPr/>
            </p:nvSpPr>
            <p:spPr>
              <a:xfrm rot="10800000">
                <a:off x="7435081" y="3281444"/>
                <a:ext cx="192074" cy="165950"/>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1200"/>
              </a:p>
            </p:txBody>
          </p:sp>
        </p:grpSp>
        <p:grpSp>
          <p:nvGrpSpPr>
            <p:cNvPr id="12" name="Group 11"/>
            <p:cNvGrpSpPr>
              <a:grpSpLocks/>
            </p:cNvGrpSpPr>
            <p:nvPr/>
          </p:nvGrpSpPr>
          <p:grpSpPr bwMode="auto">
            <a:xfrm>
              <a:off x="8770937" y="3417888"/>
              <a:ext cx="866775" cy="584200"/>
              <a:chOff x="6762922" y="3758303"/>
              <a:chExt cx="867385" cy="585683"/>
            </a:xfrm>
          </p:grpSpPr>
          <p:sp>
            <p:nvSpPr>
              <p:cNvPr id="14" name="TextBox 17"/>
              <p:cNvSpPr txBox="1">
                <a:spLocks noChangeArrowheads="1"/>
              </p:cNvSpPr>
              <p:nvPr/>
            </p:nvSpPr>
            <p:spPr bwMode="auto">
              <a:xfrm>
                <a:off x="6762922" y="3758303"/>
                <a:ext cx="867385" cy="585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a:t>
                </a:r>
              </a:p>
              <a:p>
                <a:pPr eaLnBrk="1" hangingPunct="1"/>
                <a:endParaRPr lang="en-GB" altLang="en-US" sz="1200" baseline="-25000">
                  <a:solidFill>
                    <a:srgbClr val="FF0000"/>
                  </a:solidFill>
                </a:endParaRPr>
              </a:p>
              <a:p>
                <a:pPr eaLnBrk="1" hangingPunct="1"/>
                <a:endParaRPr lang="en-US" altLang="en-US" sz="1200">
                  <a:solidFill>
                    <a:srgbClr val="FF0000"/>
                  </a:solidFill>
                </a:endParaRPr>
              </a:p>
            </p:txBody>
          </p:sp>
          <p:sp>
            <p:nvSpPr>
              <p:cNvPr id="15" name="Isosceles Triangle 14"/>
              <p:cNvSpPr/>
              <p:nvPr/>
            </p:nvSpPr>
            <p:spPr>
              <a:xfrm rot="5400000">
                <a:off x="6826290" y="4081537"/>
                <a:ext cx="192575" cy="166804"/>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1200"/>
              </a:p>
            </p:txBody>
          </p:sp>
        </p:grpSp>
        <p:sp>
          <p:nvSpPr>
            <p:cNvPr id="13" name="TextBox 29"/>
            <p:cNvSpPr txBox="1">
              <a:spLocks noChangeArrowheads="1"/>
            </p:cNvSpPr>
            <p:nvPr/>
          </p:nvSpPr>
          <p:spPr bwMode="auto">
            <a:xfrm>
              <a:off x="7323137" y="5022851"/>
              <a:ext cx="31210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An alternative common-emitter circuit using a separate voltage supply for the base</a:t>
              </a:r>
            </a:p>
          </p:txBody>
        </p:sp>
      </p:grpSp>
    </p:spTree>
    <p:extLst>
      <p:ext uri="{BB962C8B-B14F-4D97-AF65-F5344CB8AC3E}">
        <p14:creationId xmlns:p14="http://schemas.microsoft.com/office/powerpoint/2010/main" val="611845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Input Characteristic</a:t>
            </a:r>
          </a:p>
        </p:txBody>
      </p:sp>
      <p:sp>
        <p:nvSpPr>
          <p:cNvPr id="3" name="Content Placeholder 2"/>
          <p:cNvSpPr>
            <a:spLocks noGrp="1"/>
          </p:cNvSpPr>
          <p:nvPr>
            <p:ph idx="1"/>
          </p:nvPr>
        </p:nvSpPr>
        <p:spPr>
          <a:xfrm>
            <a:off x="838200" y="1825625"/>
            <a:ext cx="6534150" cy="4351338"/>
          </a:xfrm>
        </p:spPr>
        <p:txBody>
          <a:bodyPr/>
          <a:lstStyle/>
          <a:p>
            <a:r>
              <a:rPr lang="en-US" altLang="en-US" dirty="0"/>
              <a:t>When </a:t>
            </a:r>
            <a:r>
              <a:rPr lang="en-US" altLang="en-US" i="1" dirty="0"/>
              <a:t>V</a:t>
            </a:r>
            <a:r>
              <a:rPr lang="en-US" altLang="en-US" baseline="-25000" dirty="0"/>
              <a:t>BE</a:t>
            </a:r>
            <a:r>
              <a:rPr lang="en-US" altLang="en-US" dirty="0"/>
              <a:t> is below about 0.5 V,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is zero and the transistor is cut off.</a:t>
            </a:r>
          </a:p>
          <a:p>
            <a:r>
              <a:rPr lang="en-US" altLang="en-US" dirty="0"/>
              <a:t>In the active</a:t>
            </a:r>
            <a:r>
              <a:rPr lang="en-US" altLang="en-US" b="1" dirty="0"/>
              <a:t> </a:t>
            </a:r>
            <a:r>
              <a:rPr lang="en-US" altLang="en-US" dirty="0"/>
              <a:t>region, an increase in </a:t>
            </a:r>
            <a:r>
              <a:rPr lang="en-US" altLang="en-US" i="1" dirty="0"/>
              <a:t>V</a:t>
            </a:r>
            <a:r>
              <a:rPr lang="en-US" altLang="en-US" baseline="-25000" dirty="0"/>
              <a:t>BE</a:t>
            </a:r>
            <a:r>
              <a:rPr lang="en-US" altLang="en-US" dirty="0"/>
              <a:t> produces an increase in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US" altLang="en-US" dirty="0"/>
              <a:t>Depending on the type of transistor, saturation will occur when </a:t>
            </a:r>
            <a:r>
              <a:rPr lang="en-US" altLang="en-US" i="1" dirty="0"/>
              <a:t>V</a:t>
            </a:r>
            <a:r>
              <a:rPr lang="en-US" altLang="en-US" baseline="-25000" dirty="0"/>
              <a:t>BE</a:t>
            </a:r>
            <a:r>
              <a:rPr lang="en-US" altLang="en-US" dirty="0"/>
              <a:t> is, typically, between 0.6-0.8 V.</a:t>
            </a:r>
          </a:p>
          <a:p>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can still increase, but </a:t>
            </a:r>
            <a:r>
              <a:rPr lang="en-US" altLang="en-US" i="1" dirty="0"/>
              <a:t>V</a:t>
            </a:r>
            <a:r>
              <a:rPr lang="en-US" altLang="en-US" baseline="-25000" dirty="0"/>
              <a:t>BE</a:t>
            </a:r>
            <a:r>
              <a:rPr lang="en-US" altLang="en-US" dirty="0"/>
              <a:t> remains at this </a:t>
            </a:r>
            <a:r>
              <a:rPr lang="en-US" altLang="en-US" dirty="0" smtClean="0"/>
              <a:t>value.</a:t>
            </a:r>
            <a:endParaRPr lang="en-GB" dirty="0"/>
          </a:p>
        </p:txBody>
      </p:sp>
      <p:pic>
        <p:nvPicPr>
          <p:cNvPr id="4" name="Picture 3"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7639050" y="973931"/>
            <a:ext cx="3714750" cy="292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rot="5400000">
            <a:off x="8439150" y="2129631"/>
            <a:ext cx="2722562" cy="684212"/>
          </a:xfrm>
          <a:prstGeom prst="rect">
            <a:avLst/>
          </a:prstGeom>
          <a:solidFill>
            <a:srgbClr val="FF0000">
              <a:alpha val="3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baseline="-25000" dirty="0"/>
          </a:p>
        </p:txBody>
      </p:sp>
      <p:sp>
        <p:nvSpPr>
          <p:cNvPr id="6" name="Rectangle 5"/>
          <p:cNvSpPr/>
          <p:nvPr/>
        </p:nvSpPr>
        <p:spPr>
          <a:xfrm rot="5400000">
            <a:off x="7239794" y="1619249"/>
            <a:ext cx="2730500" cy="1719263"/>
          </a:xfrm>
          <a:prstGeom prst="rect">
            <a:avLst/>
          </a:prstGeom>
          <a:solidFill>
            <a:srgbClr val="FF0000">
              <a:alpha val="3000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sz="1200" baseline="-25000" dirty="0"/>
          </a:p>
        </p:txBody>
      </p:sp>
      <p:grpSp>
        <p:nvGrpSpPr>
          <p:cNvPr id="7" name="Group 6"/>
          <p:cNvGrpSpPr>
            <a:grpSpLocks/>
          </p:cNvGrpSpPr>
          <p:nvPr/>
        </p:nvGrpSpPr>
        <p:grpSpPr bwMode="auto">
          <a:xfrm>
            <a:off x="8601075" y="4396581"/>
            <a:ext cx="1433512" cy="1471612"/>
            <a:chOff x="6112665" y="4717469"/>
            <a:chExt cx="1433513" cy="1472194"/>
          </a:xfrm>
        </p:grpSpPr>
        <p:pic>
          <p:nvPicPr>
            <p:cNvPr id="30" name="Picture 29" descr="AEP21_04_S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05538" y="4717469"/>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1" name="Straight Connector 30"/>
            <p:cNvCxnSpPr/>
            <p:nvPr/>
          </p:nvCxnSpPr>
          <p:spPr>
            <a:xfrm>
              <a:off x="6112665" y="6119785"/>
              <a:ext cx="1433513"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8" name="Picture 7" descr="T:\SciTex\source\370b1b23-2a88-48d5-b9ef-f6e1b0c98d4a\GB\Graphics\Input.png"/>
          <p:cNvPicPr>
            <a:picLocks noChangeAspect="1" noChangeArrowheads="1"/>
          </p:cNvPicPr>
          <p:nvPr/>
        </p:nvPicPr>
        <p:blipFill>
          <a:blip r:embed="rId4">
            <a:extLst>
              <a:ext uri="{28A0092B-C50C-407E-A947-70E740481C1C}">
                <a14:useLocalDpi xmlns:a14="http://schemas.microsoft.com/office/drawing/2010/main" val="0"/>
              </a:ext>
            </a:extLst>
          </a:blip>
          <a:srcRect l="43994" t="5879" r="29182"/>
          <a:stretch>
            <a:fillRect/>
          </a:stretch>
        </p:blipFill>
        <p:spPr bwMode="auto">
          <a:xfrm>
            <a:off x="9067800" y="913606"/>
            <a:ext cx="1189037" cy="312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9"/>
          <p:cNvSpPr txBox="1">
            <a:spLocks noChangeArrowheads="1"/>
          </p:cNvSpPr>
          <p:nvPr/>
        </p:nvSpPr>
        <p:spPr bwMode="auto">
          <a:xfrm>
            <a:off x="9231312" y="3837781"/>
            <a:ext cx="6667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0.5 V</a:t>
            </a:r>
          </a:p>
        </p:txBody>
      </p:sp>
      <p:grpSp>
        <p:nvGrpSpPr>
          <p:cNvPr id="10" name="Group 9"/>
          <p:cNvGrpSpPr>
            <a:grpSpLocks/>
          </p:cNvGrpSpPr>
          <p:nvPr/>
        </p:nvGrpSpPr>
        <p:grpSpPr bwMode="auto">
          <a:xfrm>
            <a:off x="8278812" y="4074318"/>
            <a:ext cx="1506538" cy="377825"/>
            <a:chOff x="5816418" y="4244572"/>
            <a:chExt cx="1507151" cy="376329"/>
          </a:xfrm>
        </p:grpSpPr>
        <p:sp>
          <p:nvSpPr>
            <p:cNvPr id="28" name="TextBox 45"/>
            <p:cNvSpPr txBox="1">
              <a:spLocks noChangeArrowheads="1"/>
            </p:cNvSpPr>
            <p:nvPr/>
          </p:nvSpPr>
          <p:spPr bwMode="auto">
            <a:xfrm>
              <a:off x="5816418" y="4343969"/>
              <a:ext cx="1507151" cy="276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US" altLang="en-US" sz="1200"/>
                <a:t>Cut-off voltage</a:t>
              </a:r>
            </a:p>
          </p:txBody>
        </p:sp>
        <p:cxnSp>
          <p:nvCxnSpPr>
            <p:cNvPr id="29" name="Straight Connector 28"/>
            <p:cNvCxnSpPr/>
            <p:nvPr/>
          </p:nvCxnSpPr>
          <p:spPr bwMode="auto">
            <a:xfrm rot="10800000" flipV="1">
              <a:off x="6570788" y="4244572"/>
              <a:ext cx="316041" cy="143891"/>
            </a:xfrm>
            <a:prstGeom prst="line">
              <a:avLst/>
            </a:prstGeom>
            <a:ln>
              <a:solidFill>
                <a:schemeClr val="tx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cxnSp>
        <p:nvCxnSpPr>
          <p:cNvPr id="11" name="Straight Connector 10"/>
          <p:cNvCxnSpPr/>
          <p:nvPr/>
        </p:nvCxnSpPr>
        <p:spPr bwMode="auto">
          <a:xfrm rot="5400000" flipH="1" flipV="1">
            <a:off x="8089106" y="2466975"/>
            <a:ext cx="2738437" cy="6350"/>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2" name="TextBox 9"/>
          <p:cNvSpPr txBox="1">
            <a:spLocks noChangeArrowheads="1"/>
          </p:cNvSpPr>
          <p:nvPr/>
        </p:nvSpPr>
        <p:spPr bwMode="auto">
          <a:xfrm>
            <a:off x="9907587" y="3837781"/>
            <a:ext cx="6889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0.7 V</a:t>
            </a:r>
          </a:p>
        </p:txBody>
      </p:sp>
      <p:sp>
        <p:nvSpPr>
          <p:cNvPr id="13" name="TextBox 45"/>
          <p:cNvSpPr txBox="1">
            <a:spLocks noChangeArrowheads="1"/>
          </p:cNvSpPr>
          <p:nvPr/>
        </p:nvSpPr>
        <p:spPr bwMode="auto">
          <a:xfrm>
            <a:off x="9448800" y="1404143"/>
            <a:ext cx="8080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1200"/>
              <a:t>Active</a:t>
            </a:r>
          </a:p>
        </p:txBody>
      </p:sp>
      <p:grpSp>
        <p:nvGrpSpPr>
          <p:cNvPr id="14" name="Group 13"/>
          <p:cNvGrpSpPr>
            <a:grpSpLocks/>
          </p:cNvGrpSpPr>
          <p:nvPr/>
        </p:nvGrpSpPr>
        <p:grpSpPr bwMode="auto">
          <a:xfrm>
            <a:off x="10148887" y="2859887"/>
            <a:ext cx="1262063" cy="550863"/>
            <a:chOff x="7687081" y="3050259"/>
            <a:chExt cx="1260789" cy="552557"/>
          </a:xfrm>
        </p:grpSpPr>
        <p:sp>
          <p:nvSpPr>
            <p:cNvPr id="26" name="TextBox 45"/>
            <p:cNvSpPr txBox="1">
              <a:spLocks noChangeArrowheads="1"/>
            </p:cNvSpPr>
            <p:nvPr/>
          </p:nvSpPr>
          <p:spPr bwMode="auto">
            <a:xfrm>
              <a:off x="7817118" y="3050259"/>
              <a:ext cx="1130752" cy="277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1200"/>
                <a:t>Saturated</a:t>
              </a:r>
            </a:p>
          </p:txBody>
        </p:sp>
        <p:cxnSp>
          <p:nvCxnSpPr>
            <p:cNvPr id="27" name="Straight Connector 26"/>
            <p:cNvCxnSpPr/>
            <p:nvPr/>
          </p:nvCxnSpPr>
          <p:spPr bwMode="auto">
            <a:xfrm flipV="1">
              <a:off x="7687081" y="3341665"/>
              <a:ext cx="542377" cy="2611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5" name="Straight Connector 14"/>
          <p:cNvCxnSpPr/>
          <p:nvPr/>
        </p:nvCxnSpPr>
        <p:spPr bwMode="auto">
          <a:xfrm rot="5400000" flipH="1" flipV="1">
            <a:off x="8778081" y="2478087"/>
            <a:ext cx="2738438" cy="6350"/>
          </a:xfrm>
          <a:prstGeom prst="line">
            <a:avLst/>
          </a:prstGeom>
          <a:ln w="31750">
            <a:solidFill>
              <a:srgbClr val="FF0000"/>
            </a:solidFill>
            <a:prstDash val="dash"/>
          </a:ln>
        </p:spPr>
        <p:style>
          <a:lnRef idx="1">
            <a:schemeClr val="accent1"/>
          </a:lnRef>
          <a:fillRef idx="0">
            <a:schemeClr val="accent1"/>
          </a:fillRef>
          <a:effectRef idx="0">
            <a:schemeClr val="accent1"/>
          </a:effectRef>
          <a:fontRef idx="minor">
            <a:schemeClr val="tx1"/>
          </a:fontRef>
        </p:style>
      </p:cxnSp>
      <p:grpSp>
        <p:nvGrpSpPr>
          <p:cNvPr id="16" name="Group 15"/>
          <p:cNvGrpSpPr>
            <a:grpSpLocks/>
          </p:cNvGrpSpPr>
          <p:nvPr/>
        </p:nvGrpSpPr>
        <p:grpSpPr bwMode="auto">
          <a:xfrm>
            <a:off x="8386762" y="5210969"/>
            <a:ext cx="636588" cy="517525"/>
            <a:chOff x="6037950" y="5418616"/>
            <a:chExt cx="636311" cy="516572"/>
          </a:xfrm>
        </p:grpSpPr>
        <p:sp>
          <p:nvSpPr>
            <p:cNvPr id="24" name="TextBox 17"/>
            <p:cNvSpPr txBox="1">
              <a:spLocks noChangeArrowheads="1"/>
            </p:cNvSpPr>
            <p:nvPr/>
          </p:nvSpPr>
          <p:spPr bwMode="auto">
            <a:xfrm>
              <a:off x="6037950" y="5459624"/>
              <a:ext cx="636311" cy="276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0070C0"/>
                  </a:solidFill>
                </a:rPr>
                <a:t>V</a:t>
              </a:r>
              <a:r>
                <a:rPr lang="en-GB" altLang="en-US" sz="1200" baseline="-25000">
                  <a:solidFill>
                    <a:srgbClr val="0070C0"/>
                  </a:solidFill>
                </a:rPr>
                <a:t>BE</a:t>
              </a:r>
              <a:endParaRPr lang="en-US" altLang="en-US" sz="1200">
                <a:solidFill>
                  <a:srgbClr val="0070C0"/>
                </a:solidFill>
              </a:endParaRPr>
            </a:p>
          </p:txBody>
        </p:sp>
        <p:cxnSp>
          <p:nvCxnSpPr>
            <p:cNvPr id="25" name="Straight Arrow Connector 24"/>
            <p:cNvCxnSpPr/>
            <p:nvPr/>
          </p:nvCxnSpPr>
          <p:spPr bwMode="auto">
            <a:xfrm rot="5400000">
              <a:off x="6173986" y="5676108"/>
              <a:ext cx="516572" cy="1587"/>
            </a:xfrm>
            <a:prstGeom prst="straightConnector1">
              <a:avLst/>
            </a:prstGeom>
            <a:ln w="12700">
              <a:solidFill>
                <a:srgbClr val="0070C0"/>
              </a:solidFill>
              <a:headEnd type="triangle" w="lg" len="lg"/>
              <a:tailEnd type="none" w="med" len="med"/>
            </a:ln>
          </p:spPr>
          <p:style>
            <a:lnRef idx="1">
              <a:schemeClr val="accent1"/>
            </a:lnRef>
            <a:fillRef idx="0">
              <a:schemeClr val="accent1"/>
            </a:fillRef>
            <a:effectRef idx="0">
              <a:schemeClr val="accent1"/>
            </a:effectRef>
            <a:fontRef idx="minor">
              <a:schemeClr val="tx1"/>
            </a:fontRef>
          </p:style>
        </p:cxnSp>
      </p:grpSp>
      <p:grpSp>
        <p:nvGrpSpPr>
          <p:cNvPr id="17" name="Group 16"/>
          <p:cNvGrpSpPr>
            <a:grpSpLocks/>
          </p:cNvGrpSpPr>
          <p:nvPr/>
        </p:nvGrpSpPr>
        <p:grpSpPr bwMode="auto">
          <a:xfrm>
            <a:off x="8778875" y="4685512"/>
            <a:ext cx="866775" cy="536576"/>
            <a:chOff x="6716232" y="3720959"/>
            <a:chExt cx="867385" cy="536591"/>
          </a:xfrm>
        </p:grpSpPr>
        <p:sp>
          <p:nvSpPr>
            <p:cNvPr id="22" name="TextBox 17"/>
            <p:cNvSpPr txBox="1">
              <a:spLocks noChangeArrowheads="1"/>
            </p:cNvSpPr>
            <p:nvPr/>
          </p:nvSpPr>
          <p:spPr bwMode="auto">
            <a:xfrm>
              <a:off x="6716232" y="3720959"/>
              <a:ext cx="867385" cy="277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a:t>
              </a:r>
              <a:endParaRPr lang="en-US" altLang="en-US" sz="1200">
                <a:solidFill>
                  <a:srgbClr val="FF0000"/>
                </a:solidFill>
              </a:endParaRPr>
            </a:p>
          </p:txBody>
        </p:sp>
        <p:sp>
          <p:nvSpPr>
            <p:cNvPr id="23" name="Isosceles Triangle 22"/>
            <p:cNvSpPr/>
            <p:nvPr/>
          </p:nvSpPr>
          <p:spPr>
            <a:xfrm rot="5400000">
              <a:off x="6825911" y="4078100"/>
              <a:ext cx="192094" cy="166805"/>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1200"/>
            </a:p>
          </p:txBody>
        </p:sp>
      </p:grpSp>
      <p:cxnSp>
        <p:nvCxnSpPr>
          <p:cNvPr id="18" name="Straight Connector 17"/>
          <p:cNvCxnSpPr/>
          <p:nvPr/>
        </p:nvCxnSpPr>
        <p:spPr>
          <a:xfrm flipV="1">
            <a:off x="7496175" y="1035843"/>
            <a:ext cx="0" cy="31750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0829925" y="3983831"/>
            <a:ext cx="311150"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4"/>
          <p:cNvSpPr txBox="1">
            <a:spLocks noChangeArrowheads="1"/>
          </p:cNvSpPr>
          <p:nvPr/>
        </p:nvSpPr>
        <p:spPr bwMode="auto">
          <a:xfrm>
            <a:off x="10463212" y="3826668"/>
            <a:ext cx="4254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V</a:t>
            </a:r>
            <a:r>
              <a:rPr lang="en-GB" altLang="en-US" sz="1200" baseline="-25000"/>
              <a:t>BE</a:t>
            </a:r>
          </a:p>
        </p:txBody>
      </p:sp>
      <p:sp>
        <p:nvSpPr>
          <p:cNvPr id="21" name="TextBox 13"/>
          <p:cNvSpPr txBox="1">
            <a:spLocks noChangeArrowheads="1"/>
          </p:cNvSpPr>
          <p:nvPr/>
        </p:nvSpPr>
        <p:spPr bwMode="auto">
          <a:xfrm>
            <a:off x="7375525" y="1346993"/>
            <a:ext cx="3063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latin typeface="Times New Roman" panose="02020603050405020304" pitchFamily="18" charset="0"/>
                <a:cs typeface="Times New Roman" panose="02020603050405020304" pitchFamily="18" charset="0"/>
              </a:rPr>
              <a:t>I</a:t>
            </a:r>
            <a:r>
              <a:rPr lang="en-GB" altLang="en-US" sz="1200" baseline="-25000"/>
              <a:t>B</a:t>
            </a:r>
          </a:p>
        </p:txBody>
      </p:sp>
    </p:spTree>
    <p:extLst>
      <p:ext uri="{BB962C8B-B14F-4D97-AF65-F5344CB8AC3E}">
        <p14:creationId xmlns:p14="http://schemas.microsoft.com/office/powerpoint/2010/main" val="1414372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Characteristic</a:t>
            </a:r>
          </a:p>
        </p:txBody>
      </p:sp>
      <p:sp>
        <p:nvSpPr>
          <p:cNvPr id="3" name="Content Placeholder 2"/>
          <p:cNvSpPr>
            <a:spLocks noGrp="1"/>
          </p:cNvSpPr>
          <p:nvPr>
            <p:ph idx="1"/>
          </p:nvPr>
        </p:nvSpPr>
        <p:spPr>
          <a:xfrm>
            <a:off x="838200" y="1825625"/>
            <a:ext cx="6743700" cy="4351338"/>
          </a:xfrm>
        </p:spPr>
        <p:txBody>
          <a:bodyPr/>
          <a:lstStyle/>
          <a:p>
            <a:r>
              <a:rPr lang="en-US" altLang="en-US" dirty="0"/>
              <a:t>When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is zero,</a:t>
            </a:r>
            <a:r>
              <a:rPr lang="en-US" altLang="en-US" dirty="0">
                <a:latin typeface="Times New Roman" panose="02020603050405020304" pitchFamily="18" charset="0"/>
                <a:cs typeface="Times New Roman" panose="02020603050405020304" pitchFamily="18" charset="0"/>
              </a:rPr>
              <a:t>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latin typeface="Times New Roman" panose="02020603050405020304" pitchFamily="18" charset="0"/>
                <a:cs typeface="Times New Roman" panose="02020603050405020304" pitchFamily="18" charset="0"/>
              </a:rPr>
              <a:t> </a:t>
            </a:r>
            <a:r>
              <a:rPr lang="en-US" altLang="en-US" dirty="0"/>
              <a:t>is also zero and the transistor is cut off.</a:t>
            </a:r>
          </a:p>
          <a:p>
            <a:r>
              <a:rPr lang="en-US" altLang="en-US" dirty="0"/>
              <a:t>In the active region,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is proportional to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i="1" baseline="-25000" dirty="0"/>
              <a:t> </a:t>
            </a:r>
            <a:r>
              <a:rPr lang="en-US" altLang="en-US" i="1" dirty="0"/>
              <a:t>,</a:t>
            </a:r>
            <a:r>
              <a:rPr lang="en-US" altLang="en-US" dirty="0"/>
              <a:t> so the graph is a straight line.</a:t>
            </a:r>
          </a:p>
          <a:p>
            <a:r>
              <a:rPr lang="en-US" altLang="en-US" dirty="0"/>
              <a:t>As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increases further,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t> stops increasing.</a:t>
            </a:r>
          </a:p>
          <a:p>
            <a:r>
              <a:rPr lang="en-US" altLang="en-US" dirty="0"/>
              <a:t>The graph becomes flat when the transistor is saturated.</a:t>
            </a:r>
          </a:p>
          <a:p>
            <a:endParaRPr lang="en-GB" dirty="0"/>
          </a:p>
        </p:txBody>
      </p:sp>
      <p:grpSp>
        <p:nvGrpSpPr>
          <p:cNvPr id="27" name="Group 26"/>
          <p:cNvGrpSpPr/>
          <p:nvPr/>
        </p:nvGrpSpPr>
        <p:grpSpPr>
          <a:xfrm>
            <a:off x="7750175" y="1290638"/>
            <a:ext cx="3968750" cy="4886325"/>
            <a:chOff x="4111625" y="985837"/>
            <a:chExt cx="3968750" cy="4886325"/>
          </a:xfrm>
        </p:grpSpPr>
        <p:pic>
          <p:nvPicPr>
            <p:cNvPr id="4" name="Picture 3"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l="7761" t="14439" r="16547" b="2267"/>
            <a:stretch>
              <a:fillRect/>
            </a:stretch>
          </p:blipFill>
          <p:spPr bwMode="auto">
            <a:xfrm>
              <a:off x="4344988" y="1087437"/>
              <a:ext cx="3600450" cy="28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a:grpSpLocks/>
            </p:cNvGrpSpPr>
            <p:nvPr/>
          </p:nvGrpSpPr>
          <p:grpSpPr bwMode="auto">
            <a:xfrm>
              <a:off x="5324475" y="4400550"/>
              <a:ext cx="1433513" cy="1471612"/>
              <a:chOff x="6112665" y="4717469"/>
              <a:chExt cx="1433513" cy="1472194"/>
            </a:xfrm>
          </p:grpSpPr>
          <p:pic>
            <p:nvPicPr>
              <p:cNvPr id="25" name="Picture 24" descr="AEP21_04_S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05538" y="4717469"/>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6" name="Straight Connector 25"/>
              <p:cNvCxnSpPr/>
              <p:nvPr/>
            </p:nvCxnSpPr>
            <p:spPr>
              <a:xfrm>
                <a:off x="6112665" y="6119785"/>
                <a:ext cx="1433513" cy="0"/>
              </a:xfrm>
              <a:prstGeom prst="line">
                <a:avLst/>
              </a:prstGeom>
              <a:noFill/>
              <a:ln w="63500" cap="flat" cmpd="sng" algn="ctr">
                <a:solidFill>
                  <a:sysClr val="windowText" lastClr="000000"/>
                </a:solidFill>
                <a:prstDash val="solid"/>
              </a:ln>
              <a:effectLst/>
            </p:spPr>
          </p:cxnSp>
        </p:grpSp>
        <p:pic>
          <p:nvPicPr>
            <p:cNvPr id="6" name="Picture 5" descr="T:\SciTex\source\370b1b23-2a88-48d5-b9ef-f6e1b0c98d4a\GB\Graphics\Input.png"/>
            <p:cNvPicPr>
              <a:picLocks noChangeAspect="1" noChangeArrowheads="1"/>
            </p:cNvPicPr>
            <p:nvPr/>
          </p:nvPicPr>
          <p:blipFill>
            <a:blip r:embed="rId4">
              <a:extLst>
                <a:ext uri="{28A0092B-C50C-407E-A947-70E740481C1C}">
                  <a14:useLocalDpi xmlns:a14="http://schemas.microsoft.com/office/drawing/2010/main" val="0"/>
                </a:ext>
              </a:extLst>
            </a:blip>
            <a:srcRect t="7912" b="4193"/>
            <a:stretch>
              <a:fillRect/>
            </a:stretch>
          </p:blipFill>
          <p:spPr bwMode="auto">
            <a:xfrm>
              <a:off x="4365625" y="985837"/>
              <a:ext cx="371475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rot="5400000">
              <a:off x="4180682" y="1421606"/>
              <a:ext cx="2724150" cy="2135187"/>
            </a:xfrm>
            <a:prstGeom prst="rect">
              <a:avLst/>
            </a:prstGeom>
            <a:solidFill>
              <a:srgbClr val="FF0000">
                <a:alpha val="30000"/>
              </a:srgbClr>
            </a:solidFill>
            <a:ln w="1905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25000" noProof="0" dirty="0">
                <a:ln>
                  <a:noFill/>
                </a:ln>
                <a:solidFill>
                  <a:sysClr val="window" lastClr="FFFFFF"/>
                </a:solidFill>
                <a:effectLst/>
                <a:uLnTx/>
                <a:uFillTx/>
                <a:latin typeface="Calibri"/>
                <a:ea typeface="+mn-ea"/>
                <a:cs typeface="+mn-cs"/>
              </a:endParaRPr>
            </a:p>
          </p:txBody>
        </p:sp>
        <p:grpSp>
          <p:nvGrpSpPr>
            <p:cNvPr id="8" name="Group 7"/>
            <p:cNvGrpSpPr>
              <a:grpSpLocks/>
            </p:cNvGrpSpPr>
            <p:nvPr/>
          </p:nvGrpSpPr>
          <p:grpSpPr bwMode="auto">
            <a:xfrm>
              <a:off x="4249738" y="3946529"/>
              <a:ext cx="774700" cy="690562"/>
              <a:chOff x="6247179" y="2028093"/>
              <a:chExt cx="774943" cy="690582"/>
            </a:xfrm>
          </p:grpSpPr>
          <p:sp>
            <p:nvSpPr>
              <p:cNvPr id="23" name="TextBox 45"/>
              <p:cNvSpPr txBox="1">
                <a:spLocks noChangeArrowheads="1"/>
              </p:cNvSpPr>
              <p:nvPr/>
            </p:nvSpPr>
            <p:spPr bwMode="auto">
              <a:xfrm>
                <a:off x="6247179" y="2441940"/>
                <a:ext cx="774943" cy="27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Cut-off</a:t>
                </a:r>
              </a:p>
            </p:txBody>
          </p:sp>
          <p:cxnSp>
            <p:nvCxnSpPr>
              <p:cNvPr id="24" name="Straight Connector 23"/>
              <p:cNvCxnSpPr/>
              <p:nvPr/>
            </p:nvCxnSpPr>
            <p:spPr bwMode="auto">
              <a:xfrm rot="16200000" flipH="1">
                <a:off x="6312348" y="2197947"/>
                <a:ext cx="433400" cy="93691"/>
              </a:xfrm>
              <a:prstGeom prst="line">
                <a:avLst/>
              </a:prstGeom>
              <a:noFill/>
              <a:ln w="9525" cap="flat" cmpd="sng" algn="ctr">
                <a:solidFill>
                  <a:sysClr val="windowText" lastClr="000000"/>
                </a:solidFill>
                <a:prstDash val="solid"/>
              </a:ln>
              <a:effectLst/>
            </p:spPr>
          </p:cxnSp>
        </p:grpSp>
        <p:sp>
          <p:nvSpPr>
            <p:cNvPr id="9" name="Rectangle 8"/>
            <p:cNvSpPr/>
            <p:nvPr/>
          </p:nvSpPr>
          <p:spPr>
            <a:xfrm rot="5400000">
              <a:off x="5876132" y="1845468"/>
              <a:ext cx="2732088" cy="1279525"/>
            </a:xfrm>
            <a:prstGeom prst="rect">
              <a:avLst/>
            </a:prstGeom>
            <a:solidFill>
              <a:srgbClr val="FF0000">
                <a:alpha val="30000"/>
              </a:srgbClr>
            </a:solidFill>
            <a:ln w="1905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25000" noProof="0" dirty="0">
                <a:ln>
                  <a:noFill/>
                </a:ln>
                <a:solidFill>
                  <a:sysClr val="window" lastClr="FFFFFF"/>
                </a:solidFill>
                <a:effectLst/>
                <a:uLnTx/>
                <a:uFillTx/>
                <a:latin typeface="Calibri"/>
                <a:ea typeface="+mn-ea"/>
                <a:cs typeface="+mn-cs"/>
              </a:endParaRPr>
            </a:p>
          </p:txBody>
        </p:sp>
        <p:sp>
          <p:nvSpPr>
            <p:cNvPr id="10" name="TextBox 45"/>
            <p:cNvSpPr txBox="1">
              <a:spLocks noChangeArrowheads="1"/>
            </p:cNvSpPr>
            <p:nvPr/>
          </p:nvSpPr>
          <p:spPr bwMode="auto">
            <a:xfrm rot="18535641">
              <a:off x="4816475" y="2492375"/>
              <a:ext cx="8080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Active</a:t>
              </a:r>
            </a:p>
          </p:txBody>
        </p:sp>
        <p:sp>
          <p:nvSpPr>
            <p:cNvPr id="11" name="TextBox 45"/>
            <p:cNvSpPr txBox="1">
              <a:spLocks noChangeArrowheads="1"/>
            </p:cNvSpPr>
            <p:nvPr/>
          </p:nvSpPr>
          <p:spPr bwMode="auto">
            <a:xfrm>
              <a:off x="6945313" y="1219200"/>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Saturated</a:t>
              </a:r>
            </a:p>
          </p:txBody>
        </p:sp>
        <p:grpSp>
          <p:nvGrpSpPr>
            <p:cNvPr id="12" name="Group 11"/>
            <p:cNvGrpSpPr>
              <a:grpSpLocks/>
            </p:cNvGrpSpPr>
            <p:nvPr/>
          </p:nvGrpSpPr>
          <p:grpSpPr bwMode="auto">
            <a:xfrm>
              <a:off x="6146793" y="4462462"/>
              <a:ext cx="995362" cy="285750"/>
              <a:chOff x="7443666" y="3162159"/>
              <a:chExt cx="995483" cy="285321"/>
            </a:xfrm>
          </p:grpSpPr>
          <p:sp>
            <p:nvSpPr>
              <p:cNvPr id="21" name="TextBox 17"/>
              <p:cNvSpPr txBox="1">
                <a:spLocks noChangeArrowheads="1"/>
              </p:cNvSpPr>
              <p:nvPr/>
            </p:nvSpPr>
            <p:spPr bwMode="auto">
              <a:xfrm>
                <a:off x="7571764" y="3162159"/>
                <a:ext cx="867385" cy="276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C</a:t>
                </a:r>
                <a:endPar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22" name="Isosceles Triangle 21"/>
              <p:cNvSpPr/>
              <p:nvPr/>
            </p:nvSpPr>
            <p:spPr>
              <a:xfrm rot="10800000">
                <a:off x="7443666" y="3281043"/>
                <a:ext cx="192111" cy="166437"/>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ysClr val="window" lastClr="FFFFFF"/>
                  </a:solidFill>
                  <a:effectLst/>
                  <a:uLnTx/>
                  <a:uFillTx/>
                  <a:latin typeface="Calibri"/>
                  <a:ea typeface="+mn-ea"/>
                  <a:cs typeface="+mn-cs"/>
                </a:endParaRPr>
              </a:p>
            </p:txBody>
          </p:sp>
        </p:grpSp>
        <p:grpSp>
          <p:nvGrpSpPr>
            <p:cNvPr id="13" name="Group 12"/>
            <p:cNvGrpSpPr>
              <a:grpSpLocks/>
            </p:cNvGrpSpPr>
            <p:nvPr/>
          </p:nvGrpSpPr>
          <p:grpSpPr bwMode="auto">
            <a:xfrm>
              <a:off x="5502275" y="4689475"/>
              <a:ext cx="866775" cy="536574"/>
              <a:chOff x="6715778" y="3720959"/>
              <a:chExt cx="867385" cy="537388"/>
            </a:xfrm>
          </p:grpSpPr>
          <p:sp>
            <p:nvSpPr>
              <p:cNvPr id="19" name="TextBox 17"/>
              <p:cNvSpPr txBox="1">
                <a:spLocks noChangeArrowheads="1"/>
              </p:cNvSpPr>
              <p:nvPr/>
            </p:nvSpPr>
            <p:spPr bwMode="auto">
              <a:xfrm>
                <a:off x="6715778" y="3720959"/>
                <a:ext cx="867385" cy="277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endPar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20" name="Isosceles Triangle 19"/>
              <p:cNvSpPr/>
              <p:nvPr/>
            </p:nvSpPr>
            <p:spPr>
              <a:xfrm rot="5400000">
                <a:off x="6825315" y="4078756"/>
                <a:ext cx="192379" cy="166804"/>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ysClr val="window" lastClr="FFFFFF"/>
                  </a:solidFill>
                  <a:effectLst/>
                  <a:uLnTx/>
                  <a:uFillTx/>
                  <a:latin typeface="Calibri"/>
                  <a:ea typeface="+mn-ea"/>
                  <a:cs typeface="+mn-cs"/>
                </a:endParaRPr>
              </a:p>
            </p:txBody>
          </p:sp>
        </p:grpSp>
        <p:sp>
          <p:nvSpPr>
            <p:cNvPr id="14" name="Oval 13"/>
            <p:cNvSpPr/>
            <p:nvPr/>
          </p:nvSpPr>
          <p:spPr>
            <a:xfrm>
              <a:off x="4419600" y="3711575"/>
              <a:ext cx="187325" cy="188912"/>
            </a:xfrm>
            <a:prstGeom prst="ellips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ysClr val="window" lastClr="FFFFFF"/>
                </a:solidFill>
                <a:effectLst/>
                <a:uLnTx/>
                <a:uFillTx/>
                <a:latin typeface="Calibri"/>
                <a:ea typeface="+mn-ea"/>
                <a:cs typeface="+mn-cs"/>
              </a:endParaRPr>
            </a:p>
          </p:txBody>
        </p:sp>
        <p:cxnSp>
          <p:nvCxnSpPr>
            <p:cNvPr id="15" name="Straight Connector 14"/>
            <p:cNvCxnSpPr/>
            <p:nvPr/>
          </p:nvCxnSpPr>
          <p:spPr>
            <a:xfrm flipV="1">
              <a:off x="4256088" y="1089025"/>
              <a:ext cx="0" cy="317500"/>
            </a:xfrm>
            <a:prstGeom prst="line">
              <a:avLst/>
            </a:prstGeom>
            <a:noFill/>
            <a:ln w="12700" cap="flat" cmpd="sng" algn="ctr">
              <a:solidFill>
                <a:sysClr val="windowText" lastClr="000000"/>
              </a:solidFill>
              <a:prstDash val="solid"/>
              <a:tailEnd type="triangle"/>
            </a:ln>
            <a:effectLst/>
          </p:spPr>
        </p:cxnSp>
        <p:cxnSp>
          <p:nvCxnSpPr>
            <p:cNvPr id="16" name="Straight Connector 15"/>
            <p:cNvCxnSpPr/>
            <p:nvPr/>
          </p:nvCxnSpPr>
          <p:spPr>
            <a:xfrm>
              <a:off x="7551738" y="3990975"/>
              <a:ext cx="311150" cy="0"/>
            </a:xfrm>
            <a:prstGeom prst="line">
              <a:avLst/>
            </a:prstGeom>
            <a:noFill/>
            <a:ln w="12700" cap="flat" cmpd="sng" algn="ctr">
              <a:solidFill>
                <a:sysClr val="windowText" lastClr="000000"/>
              </a:solidFill>
              <a:prstDash val="solid"/>
              <a:tailEnd type="triangle"/>
            </a:ln>
            <a:effectLst/>
          </p:spPr>
        </p:cxnSp>
        <p:sp>
          <p:nvSpPr>
            <p:cNvPr id="17" name="TextBox 13"/>
            <p:cNvSpPr txBox="1">
              <a:spLocks noChangeArrowheads="1"/>
            </p:cNvSpPr>
            <p:nvPr/>
          </p:nvSpPr>
          <p:spPr bwMode="auto">
            <a:xfrm>
              <a:off x="7248525" y="3841750"/>
              <a:ext cx="31115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B</a:t>
              </a:r>
            </a:p>
          </p:txBody>
        </p:sp>
        <p:sp>
          <p:nvSpPr>
            <p:cNvPr id="18" name="TextBox 13"/>
            <p:cNvSpPr txBox="1">
              <a:spLocks noChangeArrowheads="1"/>
            </p:cNvSpPr>
            <p:nvPr/>
          </p:nvSpPr>
          <p:spPr bwMode="auto">
            <a:xfrm>
              <a:off x="4111625" y="1393825"/>
              <a:ext cx="309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a:t>
              </a:r>
            </a:p>
          </p:txBody>
        </p:sp>
      </p:grpSp>
    </p:spTree>
    <p:extLst>
      <p:ext uri="{BB962C8B-B14F-4D97-AF65-F5344CB8AC3E}">
        <p14:creationId xmlns:p14="http://schemas.microsoft.com/office/powerpoint/2010/main" val="3562784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Transfer Characteristic</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6743700" cy="4351338"/>
              </a:xfrm>
            </p:spPr>
            <p:txBody>
              <a:bodyPr/>
              <a:lstStyle/>
              <a:p>
                <a:pPr marL="0" indent="0">
                  <a:buNone/>
                </a:pPr>
                <a:r>
                  <a:rPr lang="en-US" altLang="en-US" dirty="0" smtClean="0">
                    <a:solidFill>
                      <a:schemeClr val="tx1"/>
                    </a:solidFill>
                  </a:rPr>
                  <a:t>The gradient </a:t>
                </a:r>
                <a:r>
                  <a:rPr lang="en-GB" altLang="en-US" dirty="0">
                    <a:solidFill>
                      <a:schemeClr val="tx1"/>
                    </a:solidFill>
                  </a:rPr>
                  <a:t>of the straight part of the</a:t>
                </a:r>
                <a:r>
                  <a:rPr lang="en-GB" altLang="en-US" i="1" dirty="0">
                    <a:solidFill>
                      <a:schemeClr val="tx1"/>
                    </a:solidFill>
                  </a:rPr>
                  <a:t> </a:t>
                </a:r>
                <a:r>
                  <a:rPr lang="en-GB" altLang="en-US" dirty="0">
                    <a:solidFill>
                      <a:schemeClr val="tx1"/>
                    </a:solidFill>
                  </a:rPr>
                  <a:t>graph is the current gain</a:t>
                </a:r>
                <a:r>
                  <a:rPr lang="en-US" altLang="en-US" dirty="0">
                    <a:solidFill>
                      <a:schemeClr val="tx1"/>
                    </a:solidFill>
                  </a:rPr>
                  <a:t> </a:t>
                </a:r>
                <a:r>
                  <a:rPr lang="en-US" altLang="en-US" dirty="0" smtClean="0">
                    <a:solidFill>
                      <a:schemeClr val="tx1"/>
                    </a:solidFill>
                  </a:rPr>
                  <a:t>(</a:t>
                </a:r>
                <a:r>
                  <a:rPr lang="en-GB" altLang="en-US" i="1" dirty="0" err="1" smtClean="0">
                    <a:solidFill>
                      <a:schemeClr val="tx1"/>
                    </a:solidFill>
                  </a:rPr>
                  <a:t>hFE</a:t>
                </a:r>
                <a:r>
                  <a:rPr lang="en-GB" altLang="en-US" dirty="0" smtClean="0">
                    <a:solidFill>
                      <a:schemeClr val="tx1"/>
                    </a:solidFill>
                  </a:rPr>
                  <a:t>).</a:t>
                </a:r>
                <a:endParaRPr lang="en-US" altLang="en-US" dirty="0">
                  <a:solidFill>
                    <a:schemeClr val="tx1"/>
                  </a:solidFill>
                </a:endParaRPr>
              </a:p>
              <a:p>
                <a:pPr marL="0" indent="0">
                  <a:buNone/>
                </a:pPr>
                <a:r>
                  <a:rPr lang="en-GB" altLang="en-US" dirty="0">
                    <a:solidFill>
                      <a:schemeClr val="tx1"/>
                    </a:solidFill>
                  </a:rPr>
                  <a:t>An equation can be used to calculate </a:t>
                </a:r>
                <a:r>
                  <a:rPr lang="en-GB" altLang="en-US" i="1" dirty="0" err="1" smtClean="0">
                    <a:solidFill>
                      <a:schemeClr val="tx1"/>
                    </a:solidFill>
                  </a:rPr>
                  <a:t>hFE</a:t>
                </a:r>
                <a:r>
                  <a:rPr lang="en-GB" altLang="en-US" dirty="0" smtClean="0">
                    <a:solidFill>
                      <a:schemeClr val="tx1"/>
                    </a:solidFill>
                  </a:rPr>
                  <a:t>:</a:t>
                </a:r>
                <a:endParaRPr lang="en-US" altLang="en-US" dirty="0">
                  <a:solidFill>
                    <a:schemeClr val="tx1"/>
                  </a:solidFill>
                </a:endParaRPr>
              </a:p>
              <a:p>
                <a:pPr marL="0" indent="0">
                  <a:buNone/>
                </a:pPr>
                <a14:m>
                  <m:oMathPara xmlns:m="http://schemas.openxmlformats.org/officeDocument/2006/math">
                    <m:oMathParaPr>
                      <m:jc m:val="centerGroup"/>
                    </m:oMathParaPr>
                    <m:oMath xmlns:m="http://schemas.openxmlformats.org/officeDocument/2006/math">
                      <m:sSub>
                        <m:sSubPr>
                          <m:ctrlPr>
                            <a:rPr lang="en-GB" b="0" i="1" smtClean="0">
                              <a:solidFill>
                                <a:schemeClr val="tx1"/>
                              </a:solidFill>
                              <a:latin typeface="Cambria Math" panose="02040503050406030204" pitchFamily="18" charset="0"/>
                              <a:ea typeface="Cambria Math" panose="02040503050406030204" pitchFamily="18" charset="0"/>
                            </a:rPr>
                          </m:ctrlPr>
                        </m:sSubPr>
                        <m:e>
                          <m:r>
                            <a:rPr lang="en-GB" b="0" i="1" smtClean="0">
                              <a:solidFill>
                                <a:schemeClr val="tx1"/>
                              </a:solidFill>
                              <a:latin typeface="Cambria Math" panose="02040503050406030204" pitchFamily="18" charset="0"/>
                              <a:ea typeface="Cambria Math" panose="02040503050406030204" pitchFamily="18" charset="0"/>
                            </a:rPr>
                            <m:t>h</m:t>
                          </m:r>
                        </m:e>
                        <m:sub>
                          <m:r>
                            <a:rPr lang="en-GB" b="0" i="1" smtClean="0">
                              <a:solidFill>
                                <a:schemeClr val="tx1"/>
                              </a:solidFill>
                              <a:latin typeface="Cambria Math" panose="02040503050406030204" pitchFamily="18" charset="0"/>
                              <a:ea typeface="Cambria Math" panose="02040503050406030204" pitchFamily="18" charset="0"/>
                            </a:rPr>
                            <m:t>𝐹𝐸</m:t>
                          </m:r>
                        </m:sub>
                      </m:sSub>
                      <m:r>
                        <a:rPr lang="en-GB" b="0" i="1" smtClean="0">
                          <a:solidFill>
                            <a:schemeClr val="tx1"/>
                          </a:solidFill>
                          <a:latin typeface="Cambria Math" panose="02040503050406030204" pitchFamily="18" charset="0"/>
                          <a:ea typeface="Cambria Math" panose="02040503050406030204" pitchFamily="18" charset="0"/>
                        </a:rPr>
                        <m:t>=</m:t>
                      </m:r>
                      <m:f>
                        <m:fPr>
                          <m:ctrlPr>
                            <a:rPr lang="en-GB" b="0" i="1" smtClean="0">
                              <a:solidFill>
                                <a:schemeClr val="tx1"/>
                              </a:solidFill>
                              <a:latin typeface="Cambria Math" panose="02040503050406030204" pitchFamily="18" charset="0"/>
                              <a:ea typeface="Cambria Math" panose="02040503050406030204" pitchFamily="18" charset="0"/>
                            </a:rPr>
                          </m:ctrlPr>
                        </m:fPr>
                        <m:num>
                          <m:sSub>
                            <m:sSubPr>
                              <m:ctrlPr>
                                <a:rPr lang="en-GB" b="0" i="1" smtClean="0">
                                  <a:solidFill>
                                    <a:schemeClr val="tx1"/>
                                  </a:solidFill>
                                  <a:latin typeface="Cambria Math" panose="02040503050406030204" pitchFamily="18" charset="0"/>
                                  <a:ea typeface="Cambria Math" panose="02040503050406030204" pitchFamily="18" charset="0"/>
                                </a:rPr>
                              </m:ctrlPr>
                            </m:sSubPr>
                            <m:e>
                              <m:r>
                                <a:rPr lang="en-GB" b="0" i="1" smtClean="0">
                                  <a:solidFill>
                                    <a:schemeClr val="tx1"/>
                                  </a:solidFill>
                                  <a:latin typeface="Cambria Math" panose="02040503050406030204" pitchFamily="18" charset="0"/>
                                  <a:ea typeface="Cambria Math" panose="02040503050406030204" pitchFamily="18" charset="0"/>
                                </a:rPr>
                                <m:t>𝐼</m:t>
                              </m:r>
                            </m:e>
                            <m:sub>
                              <m:r>
                                <a:rPr lang="en-GB" b="0" i="1" smtClean="0">
                                  <a:solidFill>
                                    <a:schemeClr val="tx1"/>
                                  </a:solidFill>
                                  <a:latin typeface="Cambria Math" panose="02040503050406030204" pitchFamily="18" charset="0"/>
                                  <a:ea typeface="Cambria Math" panose="02040503050406030204" pitchFamily="18" charset="0"/>
                                </a:rPr>
                                <m:t>𝐶</m:t>
                              </m:r>
                            </m:sub>
                          </m:sSub>
                        </m:num>
                        <m:den>
                          <m:sSub>
                            <m:sSubPr>
                              <m:ctrlPr>
                                <a:rPr lang="en-GB" b="0" i="1" smtClean="0">
                                  <a:solidFill>
                                    <a:schemeClr val="tx1"/>
                                  </a:solidFill>
                                  <a:latin typeface="Cambria Math" panose="02040503050406030204" pitchFamily="18" charset="0"/>
                                  <a:ea typeface="Cambria Math" panose="02040503050406030204" pitchFamily="18" charset="0"/>
                                </a:rPr>
                              </m:ctrlPr>
                            </m:sSubPr>
                            <m:e>
                              <m:r>
                                <a:rPr lang="en-GB" b="0" i="1" smtClean="0">
                                  <a:solidFill>
                                    <a:schemeClr val="tx1"/>
                                  </a:solidFill>
                                  <a:latin typeface="Cambria Math" panose="02040503050406030204" pitchFamily="18" charset="0"/>
                                  <a:ea typeface="Cambria Math" panose="02040503050406030204" pitchFamily="18" charset="0"/>
                                </a:rPr>
                                <m:t>𝐼</m:t>
                              </m:r>
                            </m:e>
                            <m:sub>
                              <m:r>
                                <a:rPr lang="en-GB" b="0" i="1" smtClean="0">
                                  <a:solidFill>
                                    <a:schemeClr val="tx1"/>
                                  </a:solidFill>
                                  <a:latin typeface="Cambria Math" panose="02040503050406030204" pitchFamily="18" charset="0"/>
                                  <a:ea typeface="Cambria Math" panose="02040503050406030204" pitchFamily="18" charset="0"/>
                                </a:rPr>
                                <m:t>𝐵</m:t>
                              </m:r>
                            </m:sub>
                          </m:sSub>
                        </m:den>
                      </m:f>
                    </m:oMath>
                  </m:oMathPara>
                </a14:m>
                <a:endParaRPr lang="en-GB" b="0" dirty="0" smtClean="0">
                  <a:solidFill>
                    <a:schemeClr val="tx1"/>
                  </a:solidFill>
                  <a:ea typeface="Cambria Math" panose="02040503050406030204" pitchFamily="18" charset="0"/>
                </a:endParaRPr>
              </a:p>
              <a:p>
                <a:pPr marL="0" indent="0">
                  <a:buNone/>
                </a:pPr>
                <a:r>
                  <a:rPr lang="en-GB" altLang="en-US" dirty="0">
                    <a:solidFill>
                      <a:schemeClr val="tx1"/>
                    </a:solidFill>
                  </a:rPr>
                  <a:t>On some transistor datasheets, current gain may be represented by </a:t>
                </a:r>
                <a:r>
                  <a:rPr lang="el-GR" altLang="en-US" dirty="0" smtClean="0">
                    <a:solidFill>
                      <a:schemeClr val="tx1"/>
                    </a:solidFill>
                  </a:rPr>
                  <a:t>β</a:t>
                </a:r>
                <a:r>
                  <a:rPr lang="en-GB" altLang="en-US" dirty="0" smtClean="0">
                    <a:solidFill>
                      <a:schemeClr val="tx1"/>
                    </a:solidFill>
                  </a:rPr>
                  <a:t> (Beta)</a:t>
                </a:r>
                <a:r>
                  <a:rPr lang="en-GB" altLang="en-US" baseline="-20000" dirty="0" smtClean="0">
                    <a:solidFill>
                      <a:schemeClr val="tx1"/>
                    </a:solidFill>
                  </a:rPr>
                  <a:t> </a:t>
                </a:r>
                <a:r>
                  <a:rPr lang="en-GB" altLang="en-US" dirty="0">
                    <a:solidFill>
                      <a:schemeClr val="tx1"/>
                    </a:solidFill>
                  </a:rPr>
                  <a:t>. </a:t>
                </a:r>
                <a:endParaRPr lang="en-US" altLang="en-US" dirty="0">
                  <a:solidFill>
                    <a:schemeClr val="tx1"/>
                  </a:solidFill>
                </a:endParaRP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6743700" cy="4351338"/>
              </a:xfrm>
              <a:blipFill>
                <a:blip r:embed="rId2"/>
                <a:stretch>
                  <a:fillRect l="-1899" t="-2241" r="-1537"/>
                </a:stretch>
              </a:blipFill>
            </p:spPr>
            <p:txBody>
              <a:bodyPr/>
              <a:lstStyle/>
              <a:p>
                <a:r>
                  <a:rPr lang="en-GB">
                    <a:noFill/>
                  </a:rPr>
                  <a:t> </a:t>
                </a:r>
              </a:p>
            </p:txBody>
          </p:sp>
        </mc:Fallback>
      </mc:AlternateContent>
      <p:grpSp>
        <p:nvGrpSpPr>
          <p:cNvPr id="52" name="Group 51"/>
          <p:cNvGrpSpPr/>
          <p:nvPr/>
        </p:nvGrpSpPr>
        <p:grpSpPr>
          <a:xfrm>
            <a:off x="7581900" y="1044575"/>
            <a:ext cx="3968752" cy="4883150"/>
            <a:chOff x="7385048" y="949325"/>
            <a:chExt cx="3968752" cy="4883150"/>
          </a:xfrm>
        </p:grpSpPr>
        <p:grpSp>
          <p:nvGrpSpPr>
            <p:cNvPr id="28" name="Group 27"/>
            <p:cNvGrpSpPr>
              <a:grpSpLocks/>
            </p:cNvGrpSpPr>
            <p:nvPr/>
          </p:nvGrpSpPr>
          <p:grpSpPr bwMode="auto">
            <a:xfrm>
              <a:off x="7618412" y="949325"/>
              <a:ext cx="3735388" cy="2982913"/>
              <a:chOff x="3248" y="763"/>
              <a:chExt cx="2353" cy="1879"/>
            </a:xfrm>
          </p:grpSpPr>
          <p:grpSp>
            <p:nvGrpSpPr>
              <p:cNvPr id="47" name="Group 46"/>
              <p:cNvGrpSpPr>
                <a:grpSpLocks/>
              </p:cNvGrpSpPr>
              <p:nvPr/>
            </p:nvGrpSpPr>
            <p:grpSpPr bwMode="auto">
              <a:xfrm>
                <a:off x="3248" y="763"/>
                <a:ext cx="2353" cy="1879"/>
                <a:chOff x="5156322" y="1143000"/>
                <a:chExt cx="3735266" cy="2984018"/>
              </a:xfrm>
            </p:grpSpPr>
            <p:pic>
              <p:nvPicPr>
                <p:cNvPr id="50" name="Picture 49" descr="T:\SciTex\source\370b1b23-2a88-48d5-b9ef-f6e1b0c98d4a\GB\Graphics\Input.png"/>
                <p:cNvPicPr>
                  <a:picLocks noChangeAspect="1" noChangeArrowheads="1"/>
                </p:cNvPicPr>
                <p:nvPr/>
              </p:nvPicPr>
              <p:blipFill>
                <a:blip r:embed="rId3">
                  <a:extLst>
                    <a:ext uri="{28A0092B-C50C-407E-A947-70E740481C1C}">
                      <a14:useLocalDpi xmlns:a14="http://schemas.microsoft.com/office/drawing/2010/main" val="0"/>
                    </a:ext>
                  </a:extLst>
                </a:blip>
                <a:srcRect t="7912" b="4193"/>
                <a:stretch>
                  <a:fillRect/>
                </a:stretch>
              </p:blipFill>
              <p:spPr bwMode="auto">
                <a:xfrm>
                  <a:off x="5177115" y="1143000"/>
                  <a:ext cx="3714473" cy="2930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50" descr="T:\SciTex\source\370b1b23-2a88-48d5-b9ef-f6e1b0c98d4a\GB\Graphics\Input.png"/>
                <p:cNvPicPr>
                  <a:picLocks noChangeAspect="1" noChangeArrowheads="1"/>
                </p:cNvPicPr>
                <p:nvPr/>
              </p:nvPicPr>
              <p:blipFill>
                <a:blip r:embed="rId4">
                  <a:extLst>
                    <a:ext uri="{28A0092B-C50C-407E-A947-70E740481C1C}">
                      <a14:useLocalDpi xmlns:a14="http://schemas.microsoft.com/office/drawing/2010/main" val="0"/>
                    </a:ext>
                  </a:extLst>
                </a:blip>
                <a:srcRect l="7761" t="14439" r="16547" b="2267"/>
                <a:stretch>
                  <a:fillRect/>
                </a:stretch>
              </p:blipFill>
              <p:spPr bwMode="auto">
                <a:xfrm>
                  <a:off x="5156322" y="1234593"/>
                  <a:ext cx="3600450" cy="28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 name="TextBox 45"/>
              <p:cNvSpPr txBox="1">
                <a:spLocks noChangeArrowheads="1"/>
              </p:cNvSpPr>
              <p:nvPr/>
            </p:nvSpPr>
            <p:spPr bwMode="auto">
              <a:xfrm rot="-3029549">
                <a:off x="3546" y="1707"/>
                <a:ext cx="509"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1200"/>
                  <a:t>Active</a:t>
                </a:r>
              </a:p>
            </p:txBody>
          </p:sp>
          <p:sp>
            <p:nvSpPr>
              <p:cNvPr id="49" name="TextBox 45"/>
              <p:cNvSpPr txBox="1">
                <a:spLocks noChangeArrowheads="1"/>
              </p:cNvSpPr>
              <p:nvPr/>
            </p:nvSpPr>
            <p:spPr bwMode="auto">
              <a:xfrm>
                <a:off x="4882" y="902"/>
                <a:ext cx="713"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1200"/>
                  <a:t>Saturated</a:t>
                </a:r>
              </a:p>
            </p:txBody>
          </p:sp>
        </p:grpSp>
        <p:grpSp>
          <p:nvGrpSpPr>
            <p:cNvPr id="29" name="Group 28"/>
            <p:cNvGrpSpPr>
              <a:grpSpLocks/>
            </p:cNvGrpSpPr>
            <p:nvPr/>
          </p:nvGrpSpPr>
          <p:grpSpPr bwMode="auto">
            <a:xfrm>
              <a:off x="8597898" y="4360863"/>
              <a:ext cx="1433513" cy="1471612"/>
              <a:chOff x="6252365" y="4603169"/>
              <a:chExt cx="1433513" cy="1472194"/>
            </a:xfrm>
          </p:grpSpPr>
          <p:grpSp>
            <p:nvGrpSpPr>
              <p:cNvPr id="41" name="Group 40"/>
              <p:cNvGrpSpPr>
                <a:grpSpLocks/>
              </p:cNvGrpSpPr>
              <p:nvPr/>
            </p:nvGrpSpPr>
            <p:grpSpPr bwMode="auto">
              <a:xfrm>
                <a:off x="6252365" y="4603169"/>
                <a:ext cx="1433513" cy="1472194"/>
                <a:chOff x="6112665" y="4717469"/>
                <a:chExt cx="1433513" cy="1472194"/>
              </a:xfrm>
            </p:grpSpPr>
            <p:pic>
              <p:nvPicPr>
                <p:cNvPr id="45" name="Picture 44" descr="AEP21_04_S0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05538" y="4717469"/>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6" name="Straight Connector 45"/>
                <p:cNvCxnSpPr/>
                <p:nvPr/>
              </p:nvCxnSpPr>
              <p:spPr>
                <a:xfrm>
                  <a:off x="6112665" y="6110257"/>
                  <a:ext cx="1433513"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2" name="Group 41"/>
              <p:cNvGrpSpPr>
                <a:grpSpLocks/>
              </p:cNvGrpSpPr>
              <p:nvPr/>
            </p:nvGrpSpPr>
            <p:grpSpPr bwMode="auto">
              <a:xfrm>
                <a:off x="6437895" y="4883097"/>
                <a:ext cx="866775" cy="539546"/>
                <a:chOff x="6725565" y="3711624"/>
                <a:chExt cx="867385" cy="539567"/>
              </a:xfrm>
            </p:grpSpPr>
            <p:sp>
              <p:nvSpPr>
                <p:cNvPr id="43" name="TextBox 17"/>
                <p:cNvSpPr txBox="1">
                  <a:spLocks noChangeArrowheads="1"/>
                </p:cNvSpPr>
                <p:nvPr/>
              </p:nvSpPr>
              <p:spPr bwMode="auto">
                <a:xfrm>
                  <a:off x="6725565" y="3711624"/>
                  <a:ext cx="867385" cy="277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a:t>
                  </a:r>
                  <a:endParaRPr lang="en-US" altLang="en-US" sz="1200">
                    <a:solidFill>
                      <a:srgbClr val="FF0000"/>
                    </a:solidFill>
                  </a:endParaRPr>
                </a:p>
              </p:txBody>
            </p:sp>
            <p:sp>
              <p:nvSpPr>
                <p:cNvPr id="44" name="Isosceles Triangle 43"/>
                <p:cNvSpPr/>
                <p:nvPr/>
              </p:nvSpPr>
              <p:spPr>
                <a:xfrm rot="5400000">
                  <a:off x="6825881" y="4071703"/>
                  <a:ext cx="192171" cy="166805"/>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1200"/>
                </a:p>
              </p:txBody>
            </p:sp>
          </p:grpSp>
        </p:grpSp>
        <p:cxnSp>
          <p:nvCxnSpPr>
            <p:cNvPr id="30" name="Straight Connector 29"/>
            <p:cNvCxnSpPr>
              <a:cxnSpLocks noChangeShapeType="1"/>
            </p:cNvCxnSpPr>
            <p:nvPr/>
          </p:nvCxnSpPr>
          <p:spPr bwMode="auto">
            <a:xfrm rot="5400000">
              <a:off x="8287542" y="2894807"/>
              <a:ext cx="1843087" cy="0"/>
            </a:xfrm>
            <a:prstGeom prst="line">
              <a:avLst/>
            </a:prstGeom>
            <a:noFill/>
            <a:ln w="12700" algn="ctr">
              <a:solidFill>
                <a:srgbClr val="FF0000"/>
              </a:solidFill>
              <a:prstDash val="dash"/>
              <a:round/>
              <a:headEnd/>
              <a:tailEnd/>
            </a:ln>
            <a:extLst>
              <a:ext uri="{909E8E84-426E-40DD-AFC4-6F175D3DCCD1}">
                <a14:hiddenFill xmlns:a14="http://schemas.microsoft.com/office/drawing/2010/main">
                  <a:noFill/>
                </a14:hiddenFill>
              </a:ext>
            </a:extLst>
          </p:spPr>
        </p:cxnSp>
        <p:cxnSp>
          <p:nvCxnSpPr>
            <p:cNvPr id="31" name="Straight Connector 30"/>
            <p:cNvCxnSpPr>
              <a:cxnSpLocks noChangeShapeType="1"/>
            </p:cNvCxnSpPr>
            <p:nvPr/>
          </p:nvCxnSpPr>
          <p:spPr bwMode="auto">
            <a:xfrm>
              <a:off x="7754936" y="1965325"/>
              <a:ext cx="1450975" cy="7938"/>
            </a:xfrm>
            <a:prstGeom prst="line">
              <a:avLst/>
            </a:prstGeom>
            <a:noFill/>
            <a:ln w="12700" algn="ctr">
              <a:solidFill>
                <a:srgbClr val="FF0000"/>
              </a:solidFill>
              <a:prstDash val="dash"/>
              <a:round/>
              <a:headEnd/>
              <a:tailEnd/>
            </a:ln>
            <a:extLst>
              <a:ext uri="{909E8E84-426E-40DD-AFC4-6F175D3DCCD1}">
                <a14:hiddenFill xmlns:a14="http://schemas.microsoft.com/office/drawing/2010/main">
                  <a:noFill/>
                </a14:hiddenFill>
              </a:ext>
            </a:extLst>
          </p:spPr>
        </p:cxnSp>
        <p:sp>
          <p:nvSpPr>
            <p:cNvPr id="32" name="TextBox 18"/>
            <p:cNvSpPr txBox="1">
              <a:spLocks noChangeArrowheads="1"/>
            </p:cNvSpPr>
            <p:nvPr/>
          </p:nvSpPr>
          <p:spPr bwMode="auto">
            <a:xfrm>
              <a:off x="7437436" y="1806575"/>
              <a:ext cx="4238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latin typeface="Times New Roman" panose="02020603050405020304" pitchFamily="18" charset="0"/>
                  <a:cs typeface="Times New Roman" panose="02020603050405020304" pitchFamily="18" charset="0"/>
                </a:rPr>
                <a:t> </a:t>
              </a:r>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a:t>
              </a:r>
              <a:endParaRPr lang="en-US" altLang="en-US" sz="1200">
                <a:solidFill>
                  <a:srgbClr val="FF0000"/>
                </a:solidFill>
              </a:endParaRPr>
            </a:p>
          </p:txBody>
        </p:sp>
        <p:sp>
          <p:nvSpPr>
            <p:cNvPr id="33" name="TextBox 18"/>
            <p:cNvSpPr txBox="1">
              <a:spLocks noChangeArrowheads="1"/>
            </p:cNvSpPr>
            <p:nvPr/>
          </p:nvSpPr>
          <p:spPr bwMode="auto">
            <a:xfrm>
              <a:off x="8999536" y="3802063"/>
              <a:ext cx="473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latin typeface="Times New Roman" panose="02020603050405020304" pitchFamily="18" charset="0"/>
                  <a:cs typeface="Times New Roman" panose="02020603050405020304" pitchFamily="18" charset="0"/>
                </a:rPr>
                <a:t> </a:t>
              </a:r>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a:t>
              </a:r>
              <a:endParaRPr lang="en-US" altLang="en-US" sz="1200">
                <a:solidFill>
                  <a:srgbClr val="FF0000"/>
                </a:solidFill>
              </a:endParaRPr>
            </a:p>
          </p:txBody>
        </p:sp>
        <p:grpSp>
          <p:nvGrpSpPr>
            <p:cNvPr id="34" name="Group 33"/>
            <p:cNvGrpSpPr>
              <a:grpSpLocks/>
            </p:cNvGrpSpPr>
            <p:nvPr/>
          </p:nvGrpSpPr>
          <p:grpSpPr bwMode="auto">
            <a:xfrm>
              <a:off x="9420216" y="4416425"/>
              <a:ext cx="995362" cy="285750"/>
              <a:chOff x="7443666" y="3162159"/>
              <a:chExt cx="995483" cy="285321"/>
            </a:xfrm>
          </p:grpSpPr>
          <p:sp>
            <p:nvSpPr>
              <p:cNvPr id="39" name="TextBox 17"/>
              <p:cNvSpPr txBox="1">
                <a:spLocks noChangeArrowheads="1"/>
              </p:cNvSpPr>
              <p:nvPr/>
            </p:nvSpPr>
            <p:spPr bwMode="auto">
              <a:xfrm>
                <a:off x="7571764" y="3162159"/>
                <a:ext cx="867385" cy="276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a:t>
                </a:r>
                <a:endParaRPr lang="en-US" altLang="en-US" sz="1200">
                  <a:solidFill>
                    <a:srgbClr val="FF0000"/>
                  </a:solidFill>
                </a:endParaRPr>
              </a:p>
            </p:txBody>
          </p:sp>
          <p:sp>
            <p:nvSpPr>
              <p:cNvPr id="40" name="Isosceles Triangle 39"/>
              <p:cNvSpPr/>
              <p:nvPr/>
            </p:nvSpPr>
            <p:spPr>
              <a:xfrm rot="10800000">
                <a:off x="7443666" y="3281043"/>
                <a:ext cx="192111" cy="166437"/>
              </a:xfrm>
              <a:prstGeom prst="triangl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US" sz="1200"/>
              </a:p>
            </p:txBody>
          </p:sp>
        </p:grpSp>
        <p:sp>
          <p:nvSpPr>
            <p:cNvPr id="35" name="TextBox 13"/>
            <p:cNvSpPr txBox="1">
              <a:spLocks noChangeArrowheads="1"/>
            </p:cNvSpPr>
            <p:nvPr/>
          </p:nvSpPr>
          <p:spPr bwMode="auto">
            <a:xfrm>
              <a:off x="7385048" y="1347788"/>
              <a:ext cx="309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latin typeface="Times New Roman" panose="02020603050405020304" pitchFamily="18" charset="0"/>
                  <a:cs typeface="Times New Roman" panose="02020603050405020304" pitchFamily="18" charset="0"/>
                </a:rPr>
                <a:t>I</a:t>
              </a:r>
              <a:r>
                <a:rPr lang="en-GB" altLang="en-US" sz="1200" baseline="-25000"/>
                <a:t>C</a:t>
              </a:r>
            </a:p>
          </p:txBody>
        </p:sp>
        <p:cxnSp>
          <p:nvCxnSpPr>
            <p:cNvPr id="36" name="Straight Connector 35"/>
            <p:cNvCxnSpPr/>
            <p:nvPr/>
          </p:nvCxnSpPr>
          <p:spPr>
            <a:xfrm flipV="1">
              <a:off x="7529511" y="1042988"/>
              <a:ext cx="0" cy="31750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0825161" y="3944938"/>
              <a:ext cx="311150"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13"/>
            <p:cNvSpPr txBox="1">
              <a:spLocks noChangeArrowheads="1"/>
            </p:cNvSpPr>
            <p:nvPr/>
          </p:nvSpPr>
          <p:spPr bwMode="auto">
            <a:xfrm>
              <a:off x="10521948" y="3795713"/>
              <a:ext cx="31115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latin typeface="Times New Roman" panose="02020603050405020304" pitchFamily="18" charset="0"/>
                  <a:cs typeface="Times New Roman" panose="02020603050405020304" pitchFamily="18" charset="0"/>
                </a:rPr>
                <a:t>I</a:t>
              </a:r>
              <a:r>
                <a:rPr lang="en-GB" altLang="en-US" sz="1200" baseline="-25000"/>
                <a:t>B</a:t>
              </a:r>
            </a:p>
          </p:txBody>
        </p:sp>
      </p:grpSp>
    </p:spTree>
    <p:extLst>
      <p:ext uri="{BB962C8B-B14F-4D97-AF65-F5344CB8AC3E}">
        <p14:creationId xmlns:p14="http://schemas.microsoft.com/office/powerpoint/2010/main" val="2563323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 Characteristic</a:t>
            </a:r>
            <a:endParaRPr lang="en-GB" dirty="0"/>
          </a:p>
        </p:txBody>
      </p:sp>
      <p:sp>
        <p:nvSpPr>
          <p:cNvPr id="3" name="Content Placeholder 2"/>
          <p:cNvSpPr>
            <a:spLocks noGrp="1"/>
          </p:cNvSpPr>
          <p:nvPr>
            <p:ph idx="1"/>
          </p:nvPr>
        </p:nvSpPr>
        <p:spPr>
          <a:xfrm>
            <a:off x="838200" y="1825625"/>
            <a:ext cx="6838950" cy="4351338"/>
          </a:xfrm>
        </p:spPr>
        <p:txBody>
          <a:bodyPr/>
          <a:lstStyle/>
          <a:p>
            <a:r>
              <a:rPr lang="en-GB" altLang="en-US" dirty="0"/>
              <a:t>An output characteristic graph is produced for a fixed value of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US" altLang="en-US" dirty="0"/>
              <a:t>When the transistor is active,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t> equals the current gain </a:t>
            </a:r>
            <a:r>
              <a:rPr lang="en-GB" altLang="en-US" dirty="0"/>
              <a:t>multiplied by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This is independent of </a:t>
            </a:r>
            <a:r>
              <a:rPr lang="en-US" altLang="en-US" i="1" dirty="0"/>
              <a:t>V</a:t>
            </a:r>
            <a:r>
              <a:rPr lang="en-US" altLang="en-US" baseline="-25000" dirty="0"/>
              <a:t>CE</a:t>
            </a:r>
            <a:r>
              <a:rPr lang="en-US" altLang="en-US" i="1" dirty="0"/>
              <a:t>.</a:t>
            </a:r>
            <a:endParaRPr lang="en-US" altLang="en-US" dirty="0"/>
          </a:p>
          <a:p>
            <a:r>
              <a:rPr lang="en-GB" altLang="en-US" dirty="0"/>
              <a:t>There </a:t>
            </a:r>
            <a:r>
              <a:rPr lang="en-US" altLang="en-US" dirty="0"/>
              <a:t>is a family of curves for different values of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GB" altLang="en-US" dirty="0"/>
              <a:t>The combination of all these curves form the active region of the output graph.</a:t>
            </a:r>
            <a:endParaRPr lang="en-US" altLang="en-US" dirty="0"/>
          </a:p>
          <a:p>
            <a:endParaRPr lang="en-GB" dirty="0"/>
          </a:p>
        </p:txBody>
      </p:sp>
      <p:grpSp>
        <p:nvGrpSpPr>
          <p:cNvPr id="30" name="Group 29"/>
          <p:cNvGrpSpPr/>
          <p:nvPr/>
        </p:nvGrpSpPr>
        <p:grpSpPr>
          <a:xfrm>
            <a:off x="7677150" y="1292226"/>
            <a:ext cx="3954462" cy="4884737"/>
            <a:chOff x="7677150" y="1005681"/>
            <a:chExt cx="3954462" cy="4884737"/>
          </a:xfrm>
        </p:grpSpPr>
        <p:pic>
          <p:nvPicPr>
            <p:cNvPr id="4" name="Picture 3"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7916862" y="1005681"/>
              <a:ext cx="371475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Region - active.png"/>
            <p:cNvPicPr>
              <a:picLocks noChangeAspect="1"/>
            </p:cNvPicPr>
            <p:nvPr/>
          </p:nvPicPr>
          <p:blipFill>
            <a:blip r:embed="rId3" cstate="print">
              <a:extLst>
                <a:ext uri="{28A0092B-C50C-407E-A947-70E740481C1C}">
                  <a14:useLocalDpi xmlns:a14="http://schemas.microsoft.com/office/drawing/2010/main" val="0"/>
                </a:ext>
              </a:extLst>
            </a:blip>
            <a:srcRect r="7390"/>
            <a:stretch>
              <a:fillRect/>
            </a:stretch>
          </p:blipFill>
          <p:spPr bwMode="auto">
            <a:xfrm>
              <a:off x="7926387" y="1148556"/>
              <a:ext cx="3521075" cy="285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Group 5"/>
            <p:cNvGrpSpPr>
              <a:grpSpLocks/>
            </p:cNvGrpSpPr>
            <p:nvPr/>
          </p:nvGrpSpPr>
          <p:grpSpPr bwMode="auto">
            <a:xfrm>
              <a:off x="8820150" y="4418806"/>
              <a:ext cx="1433512" cy="1471612"/>
              <a:chOff x="6198818" y="4565021"/>
              <a:chExt cx="1432794" cy="1472194"/>
            </a:xfrm>
          </p:grpSpPr>
          <p:pic>
            <p:nvPicPr>
              <p:cNvPr id="28" name="Picture 27" descr="AEP21_04_S0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91211" y="4565021"/>
                <a:ext cx="995362" cy="1472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Straight Connector 28"/>
              <p:cNvCxnSpPr/>
              <p:nvPr/>
            </p:nvCxnSpPr>
            <p:spPr>
              <a:xfrm>
                <a:off x="6198818" y="5957809"/>
                <a:ext cx="1432794" cy="0"/>
              </a:xfrm>
              <a:prstGeom prst="line">
                <a:avLst/>
              </a:prstGeom>
              <a:noFill/>
              <a:ln w="63500" cap="flat" cmpd="sng" algn="ctr">
                <a:solidFill>
                  <a:sysClr val="windowText" lastClr="000000"/>
                </a:solidFill>
                <a:prstDash val="solid"/>
              </a:ln>
              <a:effectLst/>
            </p:spPr>
          </p:cxnSp>
        </p:grpSp>
        <p:pic>
          <p:nvPicPr>
            <p:cNvPr id="7" name="Picture 6" descr="output for Ib 00.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929562" y="1297781"/>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output for Ib 10.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929562" y="1296193"/>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output for Ib 30.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929562" y="1297781"/>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output for Ib 40.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929562" y="1291431"/>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output for Ib 20.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926387" y="1299368"/>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45"/>
            <p:cNvSpPr txBox="1">
              <a:spLocks noChangeArrowheads="1"/>
            </p:cNvSpPr>
            <p:nvPr/>
          </p:nvSpPr>
          <p:spPr bwMode="auto">
            <a:xfrm>
              <a:off x="8901112" y="2245518"/>
              <a:ext cx="8080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Active</a:t>
              </a:r>
            </a:p>
          </p:txBody>
        </p:sp>
        <p:sp>
          <p:nvSpPr>
            <p:cNvPr id="13" name="TextBox 45"/>
            <p:cNvSpPr txBox="1">
              <a:spLocks noChangeArrowheads="1"/>
            </p:cNvSpPr>
            <p:nvPr/>
          </p:nvSpPr>
          <p:spPr bwMode="auto">
            <a:xfrm>
              <a:off x="10399712" y="1139031"/>
              <a:ext cx="11318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40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grpSp>
          <p:nvGrpSpPr>
            <p:cNvPr id="14" name="Group 13"/>
            <p:cNvGrpSpPr>
              <a:grpSpLocks/>
            </p:cNvGrpSpPr>
            <p:nvPr/>
          </p:nvGrpSpPr>
          <p:grpSpPr bwMode="auto">
            <a:xfrm>
              <a:off x="9637712" y="4471193"/>
              <a:ext cx="990600" cy="285750"/>
              <a:chOff x="7448430" y="3162159"/>
              <a:chExt cx="990719" cy="285320"/>
            </a:xfrm>
          </p:grpSpPr>
          <p:sp>
            <p:nvSpPr>
              <p:cNvPr id="26" name="TextBox 17"/>
              <p:cNvSpPr txBox="1">
                <a:spLocks noChangeArrowheads="1"/>
              </p:cNvSpPr>
              <p:nvPr/>
            </p:nvSpPr>
            <p:spPr bwMode="auto">
              <a:xfrm>
                <a:off x="7571764" y="3162159"/>
                <a:ext cx="867385" cy="276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C</a:t>
                </a:r>
                <a:endPar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27" name="Isosceles Triangle 26"/>
              <p:cNvSpPr/>
              <p:nvPr/>
            </p:nvSpPr>
            <p:spPr>
              <a:xfrm rot="10800000">
                <a:off x="7448430" y="3281043"/>
                <a:ext cx="192111" cy="166436"/>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ysClr val="window" lastClr="FFFFFF"/>
                  </a:solidFill>
                  <a:effectLst/>
                  <a:uLnTx/>
                  <a:uFillTx/>
                  <a:latin typeface="Calibri"/>
                  <a:ea typeface="+mn-ea"/>
                  <a:cs typeface="+mn-cs"/>
                </a:endParaRPr>
              </a:p>
            </p:txBody>
          </p:sp>
        </p:grpSp>
        <p:grpSp>
          <p:nvGrpSpPr>
            <p:cNvPr id="15" name="Group 14"/>
            <p:cNvGrpSpPr>
              <a:grpSpLocks/>
            </p:cNvGrpSpPr>
            <p:nvPr/>
          </p:nvGrpSpPr>
          <p:grpSpPr bwMode="auto">
            <a:xfrm>
              <a:off x="9837737" y="4860131"/>
              <a:ext cx="636588" cy="847725"/>
              <a:chOff x="7355060" y="5064125"/>
              <a:chExt cx="636504" cy="847725"/>
            </a:xfrm>
          </p:grpSpPr>
          <p:sp>
            <p:nvSpPr>
              <p:cNvPr id="24" name="TextBox 17"/>
              <p:cNvSpPr txBox="1">
                <a:spLocks noChangeArrowheads="1"/>
              </p:cNvSpPr>
              <p:nvPr/>
            </p:nvSpPr>
            <p:spPr bwMode="auto">
              <a:xfrm>
                <a:off x="7355060" y="5333115"/>
                <a:ext cx="6365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rgbClr val="0070C0"/>
                    </a:solidFill>
                    <a:effectLst/>
                    <a:uLnTx/>
                    <a:uFillTx/>
                    <a:latin typeface="Arial" panose="020B0604020202020204" pitchFamily="34" charset="0"/>
                    <a:ea typeface="+mn-ea"/>
                    <a:cs typeface="Arial" panose="020B0604020202020204" pitchFamily="34" charset="0"/>
                  </a:rPr>
                  <a:t>CE</a:t>
                </a:r>
                <a:endParaRPr kumimoji="0" lang="en-US" altLang="en-US" sz="1200" b="0" i="0"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endParaRPr>
              </a:p>
            </p:txBody>
          </p:sp>
          <p:cxnSp>
            <p:nvCxnSpPr>
              <p:cNvPr id="25" name="Straight Arrow Connector 24"/>
              <p:cNvCxnSpPr/>
              <p:nvPr/>
            </p:nvCxnSpPr>
            <p:spPr bwMode="auto">
              <a:xfrm rot="16200000" flipH="1">
                <a:off x="6969292" y="5487988"/>
                <a:ext cx="847725" cy="0"/>
              </a:xfrm>
              <a:prstGeom prst="straightConnector1">
                <a:avLst/>
              </a:prstGeom>
              <a:noFill/>
              <a:ln w="12700" cap="flat" cmpd="sng" algn="ctr">
                <a:solidFill>
                  <a:srgbClr val="0070C0"/>
                </a:solidFill>
                <a:prstDash val="solid"/>
                <a:headEnd type="triangle" w="lg" len="lg"/>
                <a:tailEnd type="none" w="med" len="med"/>
              </a:ln>
              <a:effectLst/>
            </p:spPr>
          </p:cxnSp>
        </p:grpSp>
        <p:sp>
          <p:nvSpPr>
            <p:cNvPr id="16" name="TextBox 45"/>
            <p:cNvSpPr txBox="1">
              <a:spLocks noChangeArrowheads="1"/>
            </p:cNvSpPr>
            <p:nvPr/>
          </p:nvSpPr>
          <p:spPr bwMode="auto">
            <a:xfrm>
              <a:off x="10401300" y="1769268"/>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30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sp>
          <p:nvSpPr>
            <p:cNvPr id="17" name="TextBox 45"/>
            <p:cNvSpPr txBox="1">
              <a:spLocks noChangeArrowheads="1"/>
            </p:cNvSpPr>
            <p:nvPr/>
          </p:nvSpPr>
          <p:spPr bwMode="auto">
            <a:xfrm>
              <a:off x="10394950" y="2353468"/>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20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sp>
          <p:nvSpPr>
            <p:cNvPr id="18" name="TextBox 45"/>
            <p:cNvSpPr txBox="1">
              <a:spLocks noChangeArrowheads="1"/>
            </p:cNvSpPr>
            <p:nvPr/>
          </p:nvSpPr>
          <p:spPr bwMode="auto">
            <a:xfrm>
              <a:off x="10394950" y="2909093"/>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10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sp>
          <p:nvSpPr>
            <p:cNvPr id="19" name="TextBox 45"/>
            <p:cNvSpPr txBox="1">
              <a:spLocks noChangeArrowheads="1"/>
            </p:cNvSpPr>
            <p:nvPr/>
          </p:nvSpPr>
          <p:spPr bwMode="auto">
            <a:xfrm>
              <a:off x="10401300" y="3412331"/>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0</a:t>
              </a:r>
            </a:p>
          </p:txBody>
        </p:sp>
        <p:cxnSp>
          <p:nvCxnSpPr>
            <p:cNvPr id="20" name="Straight Connector 19"/>
            <p:cNvCxnSpPr/>
            <p:nvPr/>
          </p:nvCxnSpPr>
          <p:spPr>
            <a:xfrm flipV="1">
              <a:off x="7821612" y="1097756"/>
              <a:ext cx="0" cy="317500"/>
            </a:xfrm>
            <a:prstGeom prst="line">
              <a:avLst/>
            </a:prstGeom>
            <a:noFill/>
            <a:ln w="12700" cap="flat" cmpd="sng" algn="ctr">
              <a:solidFill>
                <a:sysClr val="windowText" lastClr="000000"/>
              </a:solidFill>
              <a:prstDash val="solid"/>
              <a:tailEnd type="triangle"/>
            </a:ln>
            <a:effectLst/>
          </p:spPr>
        </p:cxnSp>
        <p:sp>
          <p:nvSpPr>
            <p:cNvPr id="21" name="TextBox 13"/>
            <p:cNvSpPr txBox="1">
              <a:spLocks noChangeArrowheads="1"/>
            </p:cNvSpPr>
            <p:nvPr/>
          </p:nvSpPr>
          <p:spPr bwMode="auto">
            <a:xfrm>
              <a:off x="7677150" y="1402556"/>
              <a:ext cx="3095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a:t>
              </a:r>
            </a:p>
          </p:txBody>
        </p:sp>
        <p:sp>
          <p:nvSpPr>
            <p:cNvPr id="22" name="TextBox 13"/>
            <p:cNvSpPr txBox="1">
              <a:spLocks noChangeArrowheads="1"/>
            </p:cNvSpPr>
            <p:nvPr/>
          </p:nvSpPr>
          <p:spPr bwMode="auto">
            <a:xfrm>
              <a:off x="10706100" y="3890168"/>
              <a:ext cx="43021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CE</a:t>
              </a:r>
            </a:p>
          </p:txBody>
        </p:sp>
        <p:cxnSp>
          <p:nvCxnSpPr>
            <p:cNvPr id="23" name="Straight Connector 22"/>
            <p:cNvCxnSpPr/>
            <p:nvPr/>
          </p:nvCxnSpPr>
          <p:spPr>
            <a:xfrm>
              <a:off x="11136312" y="4028281"/>
              <a:ext cx="311150" cy="0"/>
            </a:xfrm>
            <a:prstGeom prst="line">
              <a:avLst/>
            </a:prstGeom>
            <a:noFill/>
            <a:ln w="12700" cap="flat" cmpd="sng" algn="ctr">
              <a:solidFill>
                <a:sysClr val="windowText" lastClr="000000"/>
              </a:solidFill>
              <a:prstDash val="solid"/>
              <a:tailEnd type="triangle"/>
            </a:ln>
            <a:effectLst/>
          </p:spPr>
        </p:cxnSp>
      </p:grpSp>
    </p:spTree>
    <p:extLst>
      <p:ext uri="{BB962C8B-B14F-4D97-AF65-F5344CB8AC3E}">
        <p14:creationId xmlns:p14="http://schemas.microsoft.com/office/powerpoint/2010/main" val="1426493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 Characteristic</a:t>
            </a:r>
            <a:endParaRPr lang="en-GB" dirty="0"/>
          </a:p>
        </p:txBody>
      </p:sp>
      <p:sp>
        <p:nvSpPr>
          <p:cNvPr id="3" name="Content Placeholder 2"/>
          <p:cNvSpPr>
            <a:spLocks noGrp="1"/>
          </p:cNvSpPr>
          <p:nvPr>
            <p:ph idx="1"/>
          </p:nvPr>
        </p:nvSpPr>
        <p:spPr>
          <a:xfrm>
            <a:off x="838200" y="1825625"/>
            <a:ext cx="6893719" cy="4351338"/>
          </a:xfrm>
        </p:spPr>
        <p:txBody>
          <a:bodyPr/>
          <a:lstStyle/>
          <a:p>
            <a:r>
              <a:rPr lang="en-GB" altLang="en-US" dirty="0"/>
              <a:t>The lowest curve is where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GB" altLang="en-US" dirty="0"/>
              <a:t> equals zero and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GB" altLang="en-US" dirty="0"/>
              <a:t> is also close to zero. </a:t>
            </a:r>
            <a:r>
              <a:rPr lang="en-US" altLang="en-US" dirty="0"/>
              <a:t>This is where the transistor is in cut-off mode.</a:t>
            </a:r>
          </a:p>
          <a:p>
            <a:r>
              <a:rPr lang="en-US" altLang="en-US" dirty="0"/>
              <a:t>The sloped section of the graph follows the same line for any value of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a:t>
            </a:r>
          </a:p>
          <a:p>
            <a:r>
              <a:rPr lang="en-US" altLang="en-US" dirty="0"/>
              <a:t>At any point on the slope, an increase in </a:t>
            </a:r>
            <a:r>
              <a:rPr lang="en-US" altLang="en-US" i="1" dirty="0">
                <a:latin typeface="Times New Roman" panose="02020603050405020304" pitchFamily="18" charset="0"/>
                <a:cs typeface="Times New Roman" panose="02020603050405020304" pitchFamily="18" charset="0"/>
              </a:rPr>
              <a:t>I</a:t>
            </a:r>
            <a:r>
              <a:rPr lang="en-US" altLang="en-US" baseline="-25000" dirty="0"/>
              <a:t>B</a:t>
            </a:r>
            <a:r>
              <a:rPr lang="en-US" altLang="en-US" dirty="0"/>
              <a:t> will not produce an increase in </a:t>
            </a:r>
            <a:r>
              <a:rPr lang="en-US" altLang="en-US" i="1" dirty="0">
                <a:latin typeface="Times New Roman" panose="02020603050405020304" pitchFamily="18" charset="0"/>
                <a:cs typeface="Times New Roman" panose="02020603050405020304" pitchFamily="18" charset="0"/>
              </a:rPr>
              <a:t>I</a:t>
            </a:r>
            <a:r>
              <a:rPr lang="en-US" altLang="en-US" baseline="-25000" dirty="0"/>
              <a:t>C</a:t>
            </a:r>
            <a:r>
              <a:rPr lang="en-US" altLang="en-US" dirty="0"/>
              <a:t>. This is where the transistor is saturated.</a:t>
            </a:r>
          </a:p>
          <a:p>
            <a:endParaRPr lang="en-GB" b="1" dirty="0"/>
          </a:p>
        </p:txBody>
      </p:sp>
      <p:grpSp>
        <p:nvGrpSpPr>
          <p:cNvPr id="39" name="Group 38"/>
          <p:cNvGrpSpPr/>
          <p:nvPr/>
        </p:nvGrpSpPr>
        <p:grpSpPr>
          <a:xfrm>
            <a:off x="7795419" y="1182690"/>
            <a:ext cx="3954462" cy="4994273"/>
            <a:chOff x="7795419" y="1182690"/>
            <a:chExt cx="3954462" cy="4994273"/>
          </a:xfrm>
        </p:grpSpPr>
        <p:grpSp>
          <p:nvGrpSpPr>
            <p:cNvPr id="4" name="Group 3"/>
            <p:cNvGrpSpPr>
              <a:grpSpLocks/>
            </p:cNvGrpSpPr>
            <p:nvPr/>
          </p:nvGrpSpPr>
          <p:grpSpPr bwMode="auto">
            <a:xfrm>
              <a:off x="8035131" y="1292226"/>
              <a:ext cx="3714750" cy="2998787"/>
              <a:chOff x="4584427" y="916225"/>
              <a:chExt cx="3715020" cy="2998550"/>
            </a:xfrm>
          </p:grpSpPr>
          <p:pic>
            <p:nvPicPr>
              <p:cNvPr id="26" name="Picture 25" descr="Region - active.png"/>
              <p:cNvPicPr>
                <a:picLocks noChangeAspect="1"/>
              </p:cNvPicPr>
              <p:nvPr/>
            </p:nvPicPr>
            <p:blipFill>
              <a:blip r:embed="rId2" cstate="print">
                <a:extLst>
                  <a:ext uri="{28A0092B-C50C-407E-A947-70E740481C1C}">
                    <a14:useLocalDpi xmlns:a14="http://schemas.microsoft.com/office/drawing/2010/main" val="0"/>
                  </a:ext>
                </a:extLst>
              </a:blip>
              <a:srcRect r="7390"/>
              <a:stretch>
                <a:fillRect/>
              </a:stretch>
            </p:blipFill>
            <p:spPr bwMode="auto">
              <a:xfrm>
                <a:off x="4594225" y="1058863"/>
                <a:ext cx="3521075" cy="285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6" descr="T:\SciTex\source\370b1b23-2a88-48d5-b9ef-f6e1b0c98d4a\GB\Graphics\Input.png"/>
              <p:cNvPicPr>
                <a:picLocks noChangeAspect="1" noChangeArrowheads="1"/>
              </p:cNvPicPr>
              <p:nvPr/>
            </p:nvPicPr>
            <p:blipFill>
              <a:blip r:embed="rId3">
                <a:extLst>
                  <a:ext uri="{28A0092B-C50C-407E-A947-70E740481C1C}">
                    <a14:useLocalDpi xmlns:a14="http://schemas.microsoft.com/office/drawing/2010/main" val="0"/>
                  </a:ext>
                </a:extLst>
              </a:blip>
              <a:srcRect t="7912" b="4193"/>
              <a:stretch>
                <a:fillRect/>
              </a:stretch>
            </p:blipFill>
            <p:spPr bwMode="auto">
              <a:xfrm>
                <a:off x="4584427" y="916225"/>
                <a:ext cx="3715020" cy="2930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output for Ib 00.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97400" y="1208088"/>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output for Ib 10.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97400" y="1206500"/>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9" descr="output for Ib 30.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597400" y="1208088"/>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30" descr="output for Ib 40.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597400" y="1201738"/>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31" descr="output for Ib 20.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594225" y="1209675"/>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Box 45"/>
              <p:cNvSpPr txBox="1">
                <a:spLocks noChangeArrowheads="1"/>
              </p:cNvSpPr>
              <p:nvPr/>
            </p:nvSpPr>
            <p:spPr bwMode="auto">
              <a:xfrm>
                <a:off x="5568950" y="2155825"/>
                <a:ext cx="8080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Active</a:t>
                </a:r>
              </a:p>
            </p:txBody>
          </p:sp>
          <p:sp>
            <p:nvSpPr>
              <p:cNvPr id="34" name="TextBox 45"/>
              <p:cNvSpPr txBox="1">
                <a:spLocks noChangeArrowheads="1"/>
              </p:cNvSpPr>
              <p:nvPr/>
            </p:nvSpPr>
            <p:spPr bwMode="auto">
              <a:xfrm>
                <a:off x="7067550" y="1049338"/>
                <a:ext cx="11318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40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sp>
            <p:nvSpPr>
              <p:cNvPr id="35" name="TextBox 45"/>
              <p:cNvSpPr txBox="1">
                <a:spLocks noChangeArrowheads="1"/>
              </p:cNvSpPr>
              <p:nvPr/>
            </p:nvSpPr>
            <p:spPr bwMode="auto">
              <a:xfrm>
                <a:off x="7069138" y="1679575"/>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30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sp>
            <p:nvSpPr>
              <p:cNvPr id="36" name="TextBox 45"/>
              <p:cNvSpPr txBox="1">
                <a:spLocks noChangeArrowheads="1"/>
              </p:cNvSpPr>
              <p:nvPr/>
            </p:nvSpPr>
            <p:spPr bwMode="auto">
              <a:xfrm>
                <a:off x="7062788" y="2263775"/>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20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sp>
            <p:nvSpPr>
              <p:cNvPr id="37" name="TextBox 45"/>
              <p:cNvSpPr txBox="1">
                <a:spLocks noChangeArrowheads="1"/>
              </p:cNvSpPr>
              <p:nvPr/>
            </p:nvSpPr>
            <p:spPr bwMode="auto">
              <a:xfrm>
                <a:off x="7062788" y="2819400"/>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10 </a:t>
                </a:r>
                <a:r>
                  <a:rPr kumimoji="0" lang="en-US" altLang="en-US" sz="1200" b="0" i="0" u="none" strike="noStrike" kern="1200" cap="none" spc="0" normalizeH="0" baseline="0" noProof="0">
                    <a:ln>
                      <a:noFill/>
                    </a:ln>
                    <a:solidFill>
                      <a:srgbClr val="FF0000"/>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rPr>
                  <a:t>µ</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A</a:t>
                </a:r>
              </a:p>
            </p:txBody>
          </p:sp>
          <p:sp>
            <p:nvSpPr>
              <p:cNvPr id="38" name="TextBox 45"/>
              <p:cNvSpPr txBox="1">
                <a:spLocks noChangeArrowheads="1"/>
              </p:cNvSpPr>
              <p:nvPr/>
            </p:nvSpPr>
            <p:spPr bwMode="auto">
              <a:xfrm>
                <a:off x="7069138" y="3322638"/>
                <a:ext cx="11318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US"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r>
                  <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0</a:t>
                </a:r>
              </a:p>
            </p:txBody>
          </p:sp>
        </p:grpSp>
        <p:grpSp>
          <p:nvGrpSpPr>
            <p:cNvPr id="5" name="Group 4"/>
            <p:cNvGrpSpPr>
              <a:grpSpLocks/>
            </p:cNvGrpSpPr>
            <p:nvPr/>
          </p:nvGrpSpPr>
          <p:grpSpPr bwMode="auto">
            <a:xfrm>
              <a:off x="7811294" y="4083051"/>
              <a:ext cx="1227137" cy="671512"/>
              <a:chOff x="5425614" y="3962400"/>
              <a:chExt cx="1227364" cy="671512"/>
            </a:xfrm>
          </p:grpSpPr>
          <p:sp>
            <p:nvSpPr>
              <p:cNvPr id="24" name="TextBox 37"/>
              <p:cNvSpPr txBox="1">
                <a:spLocks noChangeArrowheads="1"/>
              </p:cNvSpPr>
              <p:nvPr/>
            </p:nvSpPr>
            <p:spPr bwMode="auto">
              <a:xfrm>
                <a:off x="5425614" y="4357011"/>
                <a:ext cx="1227364" cy="276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rPr>
                  <a:t>Cut-off</a:t>
                </a:r>
                <a:endParaRPr kumimoji="0" lang="en-US" altLang="en-US" sz="1200" b="0" i="0"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endParaRPr>
              </a:p>
            </p:txBody>
          </p:sp>
          <p:cxnSp>
            <p:nvCxnSpPr>
              <p:cNvPr id="25" name="Straight Connector 24"/>
              <p:cNvCxnSpPr/>
              <p:nvPr/>
            </p:nvCxnSpPr>
            <p:spPr>
              <a:xfrm flipV="1">
                <a:off x="5878135" y="3962400"/>
                <a:ext cx="508094" cy="434975"/>
              </a:xfrm>
              <a:prstGeom prst="line">
                <a:avLst/>
              </a:prstGeom>
              <a:noFill/>
              <a:ln w="12700" cap="flat" cmpd="sng" algn="ctr">
                <a:solidFill>
                  <a:srgbClr val="7030A0"/>
                </a:solidFill>
                <a:prstDash val="solid"/>
              </a:ln>
              <a:effectLst/>
            </p:spPr>
          </p:cxnSp>
        </p:grpSp>
        <p:grpSp>
          <p:nvGrpSpPr>
            <p:cNvPr id="6" name="Group 5"/>
            <p:cNvGrpSpPr>
              <a:grpSpLocks/>
            </p:cNvGrpSpPr>
            <p:nvPr/>
          </p:nvGrpSpPr>
          <p:grpSpPr bwMode="auto">
            <a:xfrm>
              <a:off x="8551069" y="1182690"/>
              <a:ext cx="2036762" cy="614364"/>
              <a:chOff x="4711615" y="923871"/>
              <a:chExt cx="2037134" cy="614333"/>
            </a:xfrm>
          </p:grpSpPr>
          <p:sp>
            <p:nvSpPr>
              <p:cNvPr id="22" name="TextBox 36"/>
              <p:cNvSpPr txBox="1">
                <a:spLocks noChangeArrowheads="1"/>
              </p:cNvSpPr>
              <p:nvPr/>
            </p:nvSpPr>
            <p:spPr bwMode="auto">
              <a:xfrm>
                <a:off x="5521385" y="923871"/>
                <a:ext cx="1227364" cy="277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rPr>
                  <a:t>Saturated</a:t>
                </a:r>
                <a:endParaRPr kumimoji="0" lang="en-US" altLang="en-US" sz="1200" b="0" i="0"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endParaRPr>
              </a:p>
            </p:txBody>
          </p:sp>
          <p:cxnSp>
            <p:nvCxnSpPr>
              <p:cNvPr id="23" name="Straight Connector 22"/>
              <p:cNvCxnSpPr>
                <a:endCxn id="22" idx="1"/>
              </p:cNvCxnSpPr>
              <p:nvPr/>
            </p:nvCxnSpPr>
            <p:spPr>
              <a:xfrm flipV="1">
                <a:off x="4711615" y="1061977"/>
                <a:ext cx="809773" cy="476227"/>
              </a:xfrm>
              <a:prstGeom prst="line">
                <a:avLst/>
              </a:prstGeom>
              <a:noFill/>
              <a:ln w="12700" cap="flat" cmpd="sng" algn="ctr">
                <a:solidFill>
                  <a:srgbClr val="7030A0"/>
                </a:solidFill>
                <a:prstDash val="solid"/>
              </a:ln>
              <a:effectLst/>
            </p:spPr>
          </p:cxnSp>
        </p:grpSp>
        <p:cxnSp>
          <p:nvCxnSpPr>
            <p:cNvPr id="7" name="Straight Connector 6"/>
            <p:cNvCxnSpPr/>
            <p:nvPr/>
          </p:nvCxnSpPr>
          <p:spPr>
            <a:xfrm>
              <a:off x="8247856" y="4064001"/>
              <a:ext cx="3294063" cy="0"/>
            </a:xfrm>
            <a:prstGeom prst="line">
              <a:avLst/>
            </a:prstGeom>
            <a:noFill/>
            <a:ln w="63500" cap="flat" cmpd="sng" algn="ctr">
              <a:solidFill>
                <a:srgbClr val="7030A0"/>
              </a:solidFill>
              <a:prstDash val="sysDash"/>
            </a:ln>
            <a:effectLst/>
          </p:spPr>
        </p:cxnSp>
        <p:cxnSp>
          <p:nvCxnSpPr>
            <p:cNvPr id="8" name="Straight Connector 7"/>
            <p:cNvCxnSpPr/>
            <p:nvPr/>
          </p:nvCxnSpPr>
          <p:spPr>
            <a:xfrm rot="5400000" flipH="1" flipV="1">
              <a:off x="7003256" y="2587626"/>
              <a:ext cx="2705100" cy="400050"/>
            </a:xfrm>
            <a:prstGeom prst="line">
              <a:avLst/>
            </a:prstGeom>
            <a:noFill/>
            <a:ln w="63500" cap="flat" cmpd="sng" algn="ctr">
              <a:solidFill>
                <a:srgbClr val="7030A0"/>
              </a:solidFill>
              <a:prstDash val="sysDash"/>
            </a:ln>
            <a:effectLst/>
          </p:spPr>
        </p:cxnSp>
        <p:sp>
          <p:nvSpPr>
            <p:cNvPr id="9" name="Oval 8"/>
            <p:cNvSpPr/>
            <p:nvPr/>
          </p:nvSpPr>
          <p:spPr>
            <a:xfrm>
              <a:off x="8171656" y="3546476"/>
              <a:ext cx="152400" cy="152400"/>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a:ln>
                  <a:noFill/>
                </a:ln>
                <a:solidFill>
                  <a:sysClr val="window" lastClr="FFFFFF"/>
                </a:solidFill>
                <a:effectLst/>
                <a:uLnTx/>
                <a:uFillTx/>
                <a:latin typeface="Calibri"/>
                <a:ea typeface="+mn-ea"/>
                <a:cs typeface="+mn-cs"/>
              </a:endParaRPr>
            </a:p>
          </p:txBody>
        </p:sp>
        <p:pic>
          <p:nvPicPr>
            <p:cNvPr id="10" name="Picture 9" descr="AEP21_04_S0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030494" y="4705351"/>
              <a:ext cx="996950" cy="147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Connector 10"/>
            <p:cNvCxnSpPr/>
            <p:nvPr/>
          </p:nvCxnSpPr>
          <p:spPr bwMode="auto">
            <a:xfrm>
              <a:off x="8938419" y="6097588"/>
              <a:ext cx="1433512" cy="0"/>
            </a:xfrm>
            <a:prstGeom prst="line">
              <a:avLst/>
            </a:prstGeom>
            <a:noFill/>
            <a:ln w="63500" cap="flat" cmpd="sng" algn="ctr">
              <a:solidFill>
                <a:sysClr val="windowText" lastClr="000000"/>
              </a:solidFill>
              <a:prstDash val="solid"/>
            </a:ln>
            <a:effectLst/>
          </p:spPr>
        </p:cxnSp>
        <p:grpSp>
          <p:nvGrpSpPr>
            <p:cNvPr id="12" name="Group 11"/>
            <p:cNvGrpSpPr>
              <a:grpSpLocks/>
            </p:cNvGrpSpPr>
            <p:nvPr/>
          </p:nvGrpSpPr>
          <p:grpSpPr bwMode="auto">
            <a:xfrm>
              <a:off x="9755981" y="4757738"/>
              <a:ext cx="990600" cy="285750"/>
              <a:chOff x="7448430" y="3162159"/>
              <a:chExt cx="990719" cy="285320"/>
            </a:xfrm>
          </p:grpSpPr>
          <p:sp>
            <p:nvSpPr>
              <p:cNvPr id="20" name="TextBox 17"/>
              <p:cNvSpPr txBox="1">
                <a:spLocks noChangeArrowheads="1"/>
              </p:cNvSpPr>
              <p:nvPr/>
            </p:nvSpPr>
            <p:spPr bwMode="auto">
              <a:xfrm>
                <a:off x="7571764" y="3162159"/>
                <a:ext cx="867385" cy="276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C</a:t>
                </a:r>
                <a:endPar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21" name="Isosceles Triangle 20"/>
              <p:cNvSpPr/>
              <p:nvPr/>
            </p:nvSpPr>
            <p:spPr>
              <a:xfrm rot="10800000">
                <a:off x="7448430" y="3281043"/>
                <a:ext cx="192111" cy="166436"/>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ysClr val="window" lastClr="FFFFFF"/>
                  </a:solidFill>
                  <a:effectLst/>
                  <a:uLnTx/>
                  <a:uFillTx/>
                  <a:latin typeface="Calibri"/>
                  <a:ea typeface="+mn-ea"/>
                  <a:cs typeface="+mn-cs"/>
                </a:endParaRPr>
              </a:p>
            </p:txBody>
          </p:sp>
        </p:grpSp>
        <p:grpSp>
          <p:nvGrpSpPr>
            <p:cNvPr id="13" name="Group 12"/>
            <p:cNvGrpSpPr>
              <a:grpSpLocks/>
            </p:cNvGrpSpPr>
            <p:nvPr/>
          </p:nvGrpSpPr>
          <p:grpSpPr bwMode="auto">
            <a:xfrm>
              <a:off x="9956006" y="5146676"/>
              <a:ext cx="636588" cy="847725"/>
              <a:chOff x="7355060" y="5064125"/>
              <a:chExt cx="636504" cy="847725"/>
            </a:xfrm>
          </p:grpSpPr>
          <p:sp>
            <p:nvSpPr>
              <p:cNvPr id="18" name="TextBox 17"/>
              <p:cNvSpPr txBox="1">
                <a:spLocks noChangeArrowheads="1"/>
              </p:cNvSpPr>
              <p:nvPr/>
            </p:nvSpPr>
            <p:spPr bwMode="auto">
              <a:xfrm>
                <a:off x="7355060" y="5333115"/>
                <a:ext cx="6365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rgbClr val="0070C0"/>
                    </a:solidFill>
                    <a:effectLst/>
                    <a:uLnTx/>
                    <a:uFillTx/>
                    <a:latin typeface="Arial" panose="020B0604020202020204" pitchFamily="34" charset="0"/>
                    <a:ea typeface="+mn-ea"/>
                    <a:cs typeface="Arial" panose="020B0604020202020204" pitchFamily="34" charset="0"/>
                  </a:rPr>
                  <a:t>CE</a:t>
                </a:r>
                <a:endParaRPr kumimoji="0" lang="en-US" altLang="en-US" sz="1200" b="0" i="0"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endParaRPr>
              </a:p>
            </p:txBody>
          </p:sp>
          <p:cxnSp>
            <p:nvCxnSpPr>
              <p:cNvPr id="19" name="Straight Arrow Connector 18"/>
              <p:cNvCxnSpPr/>
              <p:nvPr/>
            </p:nvCxnSpPr>
            <p:spPr bwMode="auto">
              <a:xfrm rot="16200000" flipH="1">
                <a:off x="6969292" y="5487988"/>
                <a:ext cx="847725" cy="0"/>
              </a:xfrm>
              <a:prstGeom prst="straightConnector1">
                <a:avLst/>
              </a:prstGeom>
              <a:noFill/>
              <a:ln w="12700" cap="flat" cmpd="sng" algn="ctr">
                <a:solidFill>
                  <a:srgbClr val="0070C0"/>
                </a:solidFill>
                <a:prstDash val="solid"/>
                <a:headEnd type="triangle" w="lg" len="lg"/>
                <a:tailEnd type="none" w="med" len="med"/>
              </a:ln>
              <a:effectLst/>
            </p:spPr>
          </p:cxnSp>
        </p:grpSp>
        <p:cxnSp>
          <p:nvCxnSpPr>
            <p:cNvPr id="14" name="Straight Connector 13"/>
            <p:cNvCxnSpPr/>
            <p:nvPr/>
          </p:nvCxnSpPr>
          <p:spPr>
            <a:xfrm flipV="1">
              <a:off x="7939881" y="1384301"/>
              <a:ext cx="0" cy="317500"/>
            </a:xfrm>
            <a:prstGeom prst="line">
              <a:avLst/>
            </a:prstGeom>
            <a:noFill/>
            <a:ln w="12700" cap="flat" cmpd="sng" algn="ctr">
              <a:solidFill>
                <a:sysClr val="windowText" lastClr="000000"/>
              </a:solidFill>
              <a:prstDash val="solid"/>
              <a:tailEnd type="triangle"/>
            </a:ln>
            <a:effectLst/>
          </p:spPr>
        </p:cxnSp>
        <p:sp>
          <p:nvSpPr>
            <p:cNvPr id="15" name="TextBox 13"/>
            <p:cNvSpPr txBox="1">
              <a:spLocks noChangeArrowheads="1"/>
            </p:cNvSpPr>
            <p:nvPr/>
          </p:nvSpPr>
          <p:spPr bwMode="auto">
            <a:xfrm>
              <a:off x="7795419" y="1689101"/>
              <a:ext cx="3095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a:t>
              </a:r>
            </a:p>
          </p:txBody>
        </p:sp>
        <p:sp>
          <p:nvSpPr>
            <p:cNvPr id="16" name="TextBox 13"/>
            <p:cNvSpPr txBox="1">
              <a:spLocks noChangeArrowheads="1"/>
            </p:cNvSpPr>
            <p:nvPr/>
          </p:nvSpPr>
          <p:spPr bwMode="auto">
            <a:xfrm>
              <a:off x="10824369" y="4176713"/>
              <a:ext cx="43021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CE</a:t>
              </a:r>
            </a:p>
          </p:txBody>
        </p:sp>
        <p:cxnSp>
          <p:nvCxnSpPr>
            <p:cNvPr id="17" name="Straight Connector 16"/>
            <p:cNvCxnSpPr/>
            <p:nvPr/>
          </p:nvCxnSpPr>
          <p:spPr>
            <a:xfrm>
              <a:off x="11254581" y="4314826"/>
              <a:ext cx="311150" cy="0"/>
            </a:xfrm>
            <a:prstGeom prst="line">
              <a:avLst/>
            </a:prstGeom>
            <a:noFill/>
            <a:ln w="12700" cap="flat" cmpd="sng" algn="ctr">
              <a:solidFill>
                <a:sysClr val="windowText" lastClr="000000"/>
              </a:solidFill>
              <a:prstDash val="solid"/>
              <a:tailEnd type="triangle"/>
            </a:ln>
            <a:effectLst/>
          </p:spPr>
        </p:cxnSp>
      </p:grpSp>
    </p:spTree>
    <p:extLst>
      <p:ext uri="{BB962C8B-B14F-4D97-AF65-F5344CB8AC3E}">
        <p14:creationId xmlns:p14="http://schemas.microsoft.com/office/powerpoint/2010/main" val="1732766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Proteus Example</a:t>
            </a:r>
            <a:endParaRPr lang="en-GB" dirty="0"/>
          </a:p>
        </p:txBody>
      </p:sp>
      <p:sp>
        <p:nvSpPr>
          <p:cNvPr id="3" name="Content Placeholder 2"/>
          <p:cNvSpPr>
            <a:spLocks noGrp="1"/>
          </p:cNvSpPr>
          <p:nvPr>
            <p:ph idx="1"/>
          </p:nvPr>
        </p:nvSpPr>
        <p:spPr>
          <a:xfrm>
            <a:off x="838201" y="1825625"/>
            <a:ext cx="4933950" cy="4351338"/>
          </a:xfrm>
        </p:spPr>
        <p:txBody>
          <a:bodyPr/>
          <a:lstStyle/>
          <a:p>
            <a:r>
              <a:rPr lang="en-GB" dirty="0" smtClean="0"/>
              <a:t>Build the circuit using Proteus</a:t>
            </a:r>
          </a:p>
          <a:p>
            <a:r>
              <a:rPr lang="en-GB" dirty="0" smtClean="0"/>
              <a:t>Transistor is called “NPN” and is in “DEVICE” Library</a:t>
            </a:r>
          </a:p>
          <a:p>
            <a:r>
              <a:rPr lang="en-GB" dirty="0" smtClean="0"/>
              <a:t>It is described as “Generic NPN Bipolar Transistor”</a:t>
            </a:r>
          </a:p>
          <a:p>
            <a:r>
              <a:rPr lang="en-GB" dirty="0" smtClean="0"/>
              <a:t>Note – Generator and probe names are changed to allow easy identification later</a:t>
            </a:r>
            <a:endParaRPr lang="en-GB" dirty="0"/>
          </a:p>
        </p:txBody>
      </p:sp>
      <p:pic>
        <p:nvPicPr>
          <p:cNvPr id="5" name="Picture 4"/>
          <p:cNvPicPr>
            <a:picLocks noChangeAspect="1"/>
          </p:cNvPicPr>
          <p:nvPr/>
        </p:nvPicPr>
        <p:blipFill>
          <a:blip r:embed="rId2"/>
          <a:stretch>
            <a:fillRect/>
          </a:stretch>
        </p:blipFill>
        <p:spPr>
          <a:xfrm>
            <a:off x="7234021" y="892628"/>
            <a:ext cx="4119779" cy="5593552"/>
          </a:xfrm>
          <a:prstGeom prst="rect">
            <a:avLst/>
          </a:prstGeom>
        </p:spPr>
      </p:pic>
    </p:spTree>
    <p:extLst>
      <p:ext uri="{BB962C8B-B14F-4D97-AF65-F5344CB8AC3E}">
        <p14:creationId xmlns:p14="http://schemas.microsoft.com/office/powerpoint/2010/main" val="4221564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Proteus Example</a:t>
            </a:r>
            <a:endParaRPr lang="en-GB" dirty="0"/>
          </a:p>
        </p:txBody>
      </p:sp>
      <p:sp>
        <p:nvSpPr>
          <p:cNvPr id="3" name="Content Placeholder 2"/>
          <p:cNvSpPr>
            <a:spLocks noGrp="1"/>
          </p:cNvSpPr>
          <p:nvPr>
            <p:ph idx="1"/>
          </p:nvPr>
        </p:nvSpPr>
        <p:spPr>
          <a:xfrm>
            <a:off x="838200" y="1825625"/>
            <a:ext cx="5800045" cy="4351338"/>
          </a:xfrm>
        </p:spPr>
        <p:txBody>
          <a:bodyPr/>
          <a:lstStyle/>
          <a:p>
            <a:r>
              <a:rPr lang="en-GB" dirty="0" smtClean="0"/>
              <a:t>Setup the collector voltage source</a:t>
            </a:r>
          </a:p>
          <a:p>
            <a:r>
              <a:rPr lang="en-GB" dirty="0" smtClean="0"/>
              <a:t>Voltage = 12V</a:t>
            </a:r>
          </a:p>
          <a:p>
            <a:r>
              <a:rPr lang="en-GB" dirty="0" smtClean="0"/>
              <a:t>Generator Name = VCE</a:t>
            </a:r>
            <a:endParaRPr lang="en-GB" dirty="0"/>
          </a:p>
        </p:txBody>
      </p:sp>
      <p:pic>
        <p:nvPicPr>
          <p:cNvPr id="4" name="Picture 3"/>
          <p:cNvPicPr>
            <a:picLocks noChangeAspect="1"/>
          </p:cNvPicPr>
          <p:nvPr/>
        </p:nvPicPr>
        <p:blipFill>
          <a:blip r:embed="rId2"/>
          <a:stretch>
            <a:fillRect/>
          </a:stretch>
        </p:blipFill>
        <p:spPr>
          <a:xfrm>
            <a:off x="6638245" y="638020"/>
            <a:ext cx="5216298" cy="6041855"/>
          </a:xfrm>
          <a:prstGeom prst="rect">
            <a:avLst/>
          </a:prstGeom>
        </p:spPr>
      </p:pic>
      <p:sp>
        <p:nvSpPr>
          <p:cNvPr id="5" name="Left Arrow 4"/>
          <p:cNvSpPr/>
          <p:nvPr/>
        </p:nvSpPr>
        <p:spPr>
          <a:xfrm rot="7270258">
            <a:off x="9904822" y="1695654"/>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rot="2588267">
            <a:off x="7466422" y="1557696"/>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8327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Proteus Example</a:t>
            </a:r>
            <a:endParaRPr lang="en-GB" dirty="0"/>
          </a:p>
        </p:txBody>
      </p:sp>
      <p:sp>
        <p:nvSpPr>
          <p:cNvPr id="3" name="Content Placeholder 2"/>
          <p:cNvSpPr>
            <a:spLocks noGrp="1"/>
          </p:cNvSpPr>
          <p:nvPr>
            <p:ph idx="1"/>
          </p:nvPr>
        </p:nvSpPr>
        <p:spPr>
          <a:xfrm>
            <a:off x="838200" y="1825625"/>
            <a:ext cx="5831341" cy="4351338"/>
          </a:xfrm>
        </p:spPr>
        <p:txBody>
          <a:bodyPr/>
          <a:lstStyle/>
          <a:p>
            <a:r>
              <a:rPr lang="en-GB" dirty="0" smtClean="0"/>
              <a:t>Setup base current source</a:t>
            </a:r>
          </a:p>
          <a:p>
            <a:r>
              <a:rPr lang="en-GB" dirty="0" smtClean="0"/>
              <a:t>Generator name = IB</a:t>
            </a:r>
          </a:p>
          <a:p>
            <a:r>
              <a:rPr lang="en-GB" dirty="0" smtClean="0"/>
              <a:t>Current Source = Ticked</a:t>
            </a:r>
          </a:p>
          <a:p>
            <a:r>
              <a:rPr lang="en-GB" dirty="0" smtClean="0"/>
              <a:t>Current = 0</a:t>
            </a:r>
          </a:p>
          <a:p>
            <a:endParaRPr lang="en-GB" dirty="0"/>
          </a:p>
        </p:txBody>
      </p:sp>
      <p:pic>
        <p:nvPicPr>
          <p:cNvPr id="4" name="Picture 3"/>
          <p:cNvPicPr>
            <a:picLocks noChangeAspect="1"/>
          </p:cNvPicPr>
          <p:nvPr/>
        </p:nvPicPr>
        <p:blipFill>
          <a:blip r:embed="rId2"/>
          <a:stretch>
            <a:fillRect/>
          </a:stretch>
        </p:blipFill>
        <p:spPr>
          <a:xfrm>
            <a:off x="6669541" y="679502"/>
            <a:ext cx="5141459" cy="5884584"/>
          </a:xfrm>
          <a:prstGeom prst="rect">
            <a:avLst/>
          </a:prstGeom>
        </p:spPr>
      </p:pic>
      <p:sp>
        <p:nvSpPr>
          <p:cNvPr id="5" name="Left Arrow 4"/>
          <p:cNvSpPr/>
          <p:nvPr/>
        </p:nvSpPr>
        <p:spPr>
          <a:xfrm rot="2588267">
            <a:off x="7466422" y="1557696"/>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rot="4415091">
            <a:off x="10310460" y="1622554"/>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eft Arrow 6"/>
          <p:cNvSpPr/>
          <p:nvPr/>
        </p:nvSpPr>
        <p:spPr>
          <a:xfrm rot="19335758">
            <a:off x="7200582" y="5052011"/>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1568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Proteus Example</a:t>
            </a:r>
            <a:endParaRPr lang="en-GB" dirty="0"/>
          </a:p>
        </p:txBody>
      </p:sp>
      <p:sp>
        <p:nvSpPr>
          <p:cNvPr id="3" name="Content Placeholder 2"/>
          <p:cNvSpPr>
            <a:spLocks noGrp="1"/>
          </p:cNvSpPr>
          <p:nvPr>
            <p:ph idx="1"/>
          </p:nvPr>
        </p:nvSpPr>
        <p:spPr>
          <a:xfrm>
            <a:off x="838200" y="1825625"/>
            <a:ext cx="6324600" cy="4351338"/>
          </a:xfrm>
        </p:spPr>
        <p:txBody>
          <a:bodyPr/>
          <a:lstStyle/>
          <a:p>
            <a:r>
              <a:rPr lang="en-GB" dirty="0" smtClean="0"/>
              <a:t>Select the “Graph Mode” Icon</a:t>
            </a:r>
          </a:p>
          <a:p>
            <a:r>
              <a:rPr lang="en-GB" dirty="0" smtClean="0"/>
              <a:t>Select “TRANSFER” from the “Graphs” section and draw a box on your schematic where you want your graph</a:t>
            </a:r>
            <a:endParaRPr lang="en-GB" dirty="0"/>
          </a:p>
        </p:txBody>
      </p:sp>
      <p:pic>
        <p:nvPicPr>
          <p:cNvPr id="4" name="Picture 3"/>
          <p:cNvPicPr>
            <a:picLocks noChangeAspect="1"/>
          </p:cNvPicPr>
          <p:nvPr/>
        </p:nvPicPr>
        <p:blipFill rotWithShape="1">
          <a:blip r:embed="rId2"/>
          <a:srcRect b="19218"/>
          <a:stretch/>
        </p:blipFill>
        <p:spPr>
          <a:xfrm>
            <a:off x="7569230" y="1935332"/>
            <a:ext cx="3848100" cy="4131923"/>
          </a:xfrm>
          <a:prstGeom prst="rect">
            <a:avLst/>
          </a:prstGeom>
        </p:spPr>
      </p:pic>
      <p:sp>
        <p:nvSpPr>
          <p:cNvPr id="5" name="Left Arrow 4"/>
          <p:cNvSpPr/>
          <p:nvPr/>
        </p:nvSpPr>
        <p:spPr>
          <a:xfrm rot="2588267">
            <a:off x="9186365" y="3733364"/>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rot="8965847">
            <a:off x="6488350" y="3925192"/>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ed Rectangle 6"/>
          <p:cNvSpPr/>
          <p:nvPr/>
        </p:nvSpPr>
        <p:spPr>
          <a:xfrm>
            <a:off x="7482348" y="3431023"/>
            <a:ext cx="653846" cy="570271"/>
          </a:xfrm>
          <a:prstGeom prst="roundRect">
            <a:avLst/>
          </a:prstGeom>
          <a:noFill/>
          <a:ln w="603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701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Proteus Example</a:t>
            </a:r>
            <a:endParaRPr lang="en-GB" dirty="0"/>
          </a:p>
        </p:txBody>
      </p:sp>
      <p:sp>
        <p:nvSpPr>
          <p:cNvPr id="3" name="Content Placeholder 2"/>
          <p:cNvSpPr>
            <a:spLocks noGrp="1"/>
          </p:cNvSpPr>
          <p:nvPr>
            <p:ph idx="1"/>
          </p:nvPr>
        </p:nvSpPr>
        <p:spPr>
          <a:xfrm>
            <a:off x="838200" y="1825625"/>
            <a:ext cx="5802086" cy="4351338"/>
          </a:xfrm>
        </p:spPr>
        <p:txBody>
          <a:bodyPr/>
          <a:lstStyle/>
          <a:p>
            <a:r>
              <a:rPr lang="en-GB" dirty="0" smtClean="0"/>
              <a:t>Set the graph properties:</a:t>
            </a:r>
          </a:p>
          <a:p>
            <a:r>
              <a:rPr lang="en-GB" dirty="0" smtClean="0"/>
              <a:t>Graph title = IC-VCE Curve</a:t>
            </a:r>
          </a:p>
          <a:p>
            <a:r>
              <a:rPr lang="en-GB" dirty="0" smtClean="0"/>
              <a:t>Source 1 = VCE</a:t>
            </a:r>
          </a:p>
          <a:p>
            <a:r>
              <a:rPr lang="en-GB" dirty="0" smtClean="0"/>
              <a:t>Start Value = 0</a:t>
            </a:r>
          </a:p>
          <a:p>
            <a:r>
              <a:rPr lang="en-GB" dirty="0" smtClean="0"/>
              <a:t>Stop Value = 500m</a:t>
            </a:r>
          </a:p>
          <a:p>
            <a:r>
              <a:rPr lang="en-GB" dirty="0" smtClean="0"/>
              <a:t>No. Steps = 100</a:t>
            </a:r>
            <a:endParaRPr lang="en-GB" dirty="0"/>
          </a:p>
        </p:txBody>
      </p:sp>
      <p:pic>
        <p:nvPicPr>
          <p:cNvPr id="4" name="Picture 3"/>
          <p:cNvPicPr>
            <a:picLocks noChangeAspect="1"/>
          </p:cNvPicPr>
          <p:nvPr/>
        </p:nvPicPr>
        <p:blipFill rotWithShape="1">
          <a:blip r:embed="rId2"/>
          <a:srcRect r="37198"/>
          <a:stretch/>
        </p:blipFill>
        <p:spPr>
          <a:xfrm>
            <a:off x="6470196" y="1588569"/>
            <a:ext cx="5025118" cy="4825449"/>
          </a:xfrm>
          <a:prstGeom prst="rect">
            <a:avLst/>
          </a:prstGeom>
        </p:spPr>
      </p:pic>
      <p:sp>
        <p:nvSpPr>
          <p:cNvPr id="5" name="Rounded Rectangle 4"/>
          <p:cNvSpPr/>
          <p:nvPr/>
        </p:nvSpPr>
        <p:spPr>
          <a:xfrm>
            <a:off x="6361043" y="2004865"/>
            <a:ext cx="2692085" cy="2317237"/>
          </a:xfrm>
          <a:prstGeom prst="roundRect">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1385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Proteus Example</a:t>
            </a:r>
            <a:endParaRPr lang="en-GB" dirty="0"/>
          </a:p>
        </p:txBody>
      </p:sp>
      <p:sp>
        <p:nvSpPr>
          <p:cNvPr id="3" name="Content Placeholder 2"/>
          <p:cNvSpPr>
            <a:spLocks noGrp="1"/>
          </p:cNvSpPr>
          <p:nvPr>
            <p:ph idx="1"/>
          </p:nvPr>
        </p:nvSpPr>
        <p:spPr>
          <a:xfrm>
            <a:off x="838200" y="1825625"/>
            <a:ext cx="5802086" cy="4351338"/>
          </a:xfrm>
        </p:spPr>
        <p:txBody>
          <a:bodyPr/>
          <a:lstStyle/>
          <a:p>
            <a:r>
              <a:rPr lang="en-GB" dirty="0" smtClean="0"/>
              <a:t>Set the graph properties:</a:t>
            </a:r>
          </a:p>
          <a:p>
            <a:r>
              <a:rPr lang="en-GB" dirty="0" smtClean="0"/>
              <a:t>Graph title = IC-VCE Curve</a:t>
            </a:r>
          </a:p>
          <a:p>
            <a:r>
              <a:rPr lang="en-GB" dirty="0" smtClean="0"/>
              <a:t>Source 2 = IB</a:t>
            </a:r>
          </a:p>
          <a:p>
            <a:r>
              <a:rPr lang="en-GB" dirty="0" smtClean="0"/>
              <a:t>Start Value = 0</a:t>
            </a:r>
          </a:p>
          <a:p>
            <a:r>
              <a:rPr lang="en-GB" dirty="0" smtClean="0"/>
              <a:t>Stop Value = 100u</a:t>
            </a:r>
          </a:p>
          <a:p>
            <a:r>
              <a:rPr lang="en-GB" dirty="0" smtClean="0"/>
              <a:t>No. Steps = 10</a:t>
            </a:r>
            <a:endParaRPr lang="en-GB" dirty="0"/>
          </a:p>
        </p:txBody>
      </p:sp>
      <p:pic>
        <p:nvPicPr>
          <p:cNvPr id="4" name="Picture 3"/>
          <p:cNvPicPr>
            <a:picLocks noChangeAspect="1"/>
          </p:cNvPicPr>
          <p:nvPr/>
        </p:nvPicPr>
        <p:blipFill rotWithShape="1">
          <a:blip r:embed="rId2"/>
          <a:srcRect r="37198"/>
          <a:stretch/>
        </p:blipFill>
        <p:spPr>
          <a:xfrm>
            <a:off x="6470196" y="1588569"/>
            <a:ext cx="5025118" cy="4825449"/>
          </a:xfrm>
          <a:prstGeom prst="rect">
            <a:avLst/>
          </a:prstGeom>
        </p:spPr>
      </p:pic>
      <p:sp>
        <p:nvSpPr>
          <p:cNvPr id="5" name="Rounded Rectangle 4"/>
          <p:cNvSpPr/>
          <p:nvPr/>
        </p:nvSpPr>
        <p:spPr>
          <a:xfrm>
            <a:off x="8661715" y="2271801"/>
            <a:ext cx="2311085" cy="1800403"/>
          </a:xfrm>
          <a:prstGeom prst="roundRect">
            <a:avLst/>
          </a:prstGeom>
          <a:noFill/>
          <a:ln w="730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34976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Proteus Example</a:t>
            </a:r>
            <a:endParaRPr lang="en-GB" dirty="0"/>
          </a:p>
        </p:txBody>
      </p:sp>
      <p:sp>
        <p:nvSpPr>
          <p:cNvPr id="3" name="Content Placeholder 2"/>
          <p:cNvSpPr>
            <a:spLocks noGrp="1"/>
          </p:cNvSpPr>
          <p:nvPr>
            <p:ph idx="1"/>
          </p:nvPr>
        </p:nvSpPr>
        <p:spPr>
          <a:xfrm>
            <a:off x="838200" y="1825625"/>
            <a:ext cx="3881467" cy="4351338"/>
          </a:xfrm>
        </p:spPr>
        <p:txBody>
          <a:bodyPr/>
          <a:lstStyle/>
          <a:p>
            <a:r>
              <a:rPr lang="en-GB" dirty="0" smtClean="0"/>
              <a:t>Drag the current probe IC onto the graph and simulate.</a:t>
            </a:r>
            <a:endParaRPr lang="en-GB" dirty="0"/>
          </a:p>
        </p:txBody>
      </p:sp>
      <p:pic>
        <p:nvPicPr>
          <p:cNvPr id="4" name="Picture 3"/>
          <p:cNvPicPr>
            <a:picLocks noChangeAspect="1"/>
          </p:cNvPicPr>
          <p:nvPr/>
        </p:nvPicPr>
        <p:blipFill>
          <a:blip r:embed="rId2"/>
          <a:stretch>
            <a:fillRect/>
          </a:stretch>
        </p:blipFill>
        <p:spPr>
          <a:xfrm>
            <a:off x="4476303" y="1647056"/>
            <a:ext cx="7513129" cy="5085906"/>
          </a:xfrm>
          <a:prstGeom prst="rect">
            <a:avLst/>
          </a:prstGeom>
        </p:spPr>
      </p:pic>
      <p:sp>
        <p:nvSpPr>
          <p:cNvPr id="5" name="Left Arrow 4"/>
          <p:cNvSpPr/>
          <p:nvPr/>
        </p:nvSpPr>
        <p:spPr>
          <a:xfrm rot="13088700">
            <a:off x="5622982" y="3389465"/>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flipV="1">
            <a:off x="5722099" y="1584582"/>
            <a:ext cx="1754967" cy="4691269"/>
          </a:xfrm>
          <a:prstGeom prst="line">
            <a:avLst/>
          </a:prstGeom>
          <a:ln w="76200">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193905" y="2845348"/>
            <a:ext cx="1164298" cy="369332"/>
          </a:xfrm>
          <a:prstGeom prst="rect">
            <a:avLst/>
          </a:prstGeom>
          <a:solidFill>
            <a:schemeClr val="bg1"/>
          </a:solidFill>
          <a:ln>
            <a:solidFill>
              <a:schemeClr val="tx1"/>
            </a:solidFill>
          </a:ln>
        </p:spPr>
        <p:txBody>
          <a:bodyPr wrap="square" rtlCol="0">
            <a:spAutoFit/>
          </a:bodyPr>
          <a:lstStyle/>
          <a:p>
            <a:r>
              <a:rPr lang="en-GB" dirty="0" smtClean="0"/>
              <a:t>Saturation</a:t>
            </a:r>
            <a:endParaRPr lang="en-GB" dirty="0"/>
          </a:p>
        </p:txBody>
      </p:sp>
      <p:sp>
        <p:nvSpPr>
          <p:cNvPr id="9" name="Left Arrow 8"/>
          <p:cNvSpPr/>
          <p:nvPr/>
        </p:nvSpPr>
        <p:spPr>
          <a:xfrm rot="16935002">
            <a:off x="9004042" y="5066097"/>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p:cNvCxnSpPr/>
          <p:nvPr/>
        </p:nvCxnSpPr>
        <p:spPr>
          <a:xfrm flipV="1">
            <a:off x="4997963" y="5895324"/>
            <a:ext cx="5935080" cy="45436"/>
          </a:xfrm>
          <a:prstGeom prst="line">
            <a:avLst/>
          </a:prstGeom>
          <a:ln w="76200">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9488280" y="4434632"/>
            <a:ext cx="879673" cy="369332"/>
          </a:xfrm>
          <a:prstGeom prst="rect">
            <a:avLst/>
          </a:prstGeom>
          <a:solidFill>
            <a:schemeClr val="bg1"/>
          </a:solidFill>
          <a:ln>
            <a:solidFill>
              <a:schemeClr val="tx1"/>
            </a:solidFill>
          </a:ln>
        </p:spPr>
        <p:txBody>
          <a:bodyPr wrap="square" rtlCol="0">
            <a:spAutoFit/>
          </a:bodyPr>
          <a:lstStyle/>
          <a:p>
            <a:r>
              <a:rPr lang="en-GB" dirty="0" smtClean="0"/>
              <a:t>Cut off</a:t>
            </a:r>
            <a:endParaRPr lang="en-GB" dirty="0"/>
          </a:p>
        </p:txBody>
      </p:sp>
      <p:sp>
        <p:nvSpPr>
          <p:cNvPr id="15" name="TextBox 14"/>
          <p:cNvSpPr txBox="1"/>
          <p:nvPr/>
        </p:nvSpPr>
        <p:spPr>
          <a:xfrm>
            <a:off x="8352564" y="2706848"/>
            <a:ext cx="852490" cy="646331"/>
          </a:xfrm>
          <a:prstGeom prst="rect">
            <a:avLst/>
          </a:prstGeom>
          <a:solidFill>
            <a:schemeClr val="bg1"/>
          </a:solidFill>
          <a:ln>
            <a:solidFill>
              <a:schemeClr val="tx1"/>
            </a:solidFill>
          </a:ln>
        </p:spPr>
        <p:txBody>
          <a:bodyPr wrap="square" rtlCol="0">
            <a:spAutoFit/>
          </a:bodyPr>
          <a:lstStyle/>
          <a:p>
            <a:r>
              <a:rPr lang="en-GB" dirty="0" smtClean="0"/>
              <a:t>Active Region</a:t>
            </a:r>
            <a:endParaRPr lang="en-GB" dirty="0"/>
          </a:p>
        </p:txBody>
      </p:sp>
    </p:spTree>
    <p:extLst>
      <p:ext uri="{BB962C8B-B14F-4D97-AF65-F5344CB8AC3E}">
        <p14:creationId xmlns:p14="http://schemas.microsoft.com/office/powerpoint/2010/main" val="410941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11" grpId="0" animBg="1"/>
      <p:bldP spid="1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DC Load Line</a:t>
            </a:r>
            <a:endParaRPr lang="en-GB" dirty="0"/>
          </a:p>
        </p:txBody>
      </p:sp>
      <p:sp>
        <p:nvSpPr>
          <p:cNvPr id="3" name="Content Placeholder 2"/>
          <p:cNvSpPr>
            <a:spLocks noGrp="1"/>
          </p:cNvSpPr>
          <p:nvPr>
            <p:ph idx="1"/>
          </p:nvPr>
        </p:nvSpPr>
        <p:spPr>
          <a:xfrm>
            <a:off x="838200" y="1825625"/>
            <a:ext cx="6553200" cy="4351338"/>
          </a:xfrm>
        </p:spPr>
        <p:txBody>
          <a:bodyPr/>
          <a:lstStyle/>
          <a:p>
            <a:r>
              <a:rPr lang="en-GB" altLang="en-US" dirty="0">
                <a:solidFill>
                  <a:srgbClr val="00368D"/>
                </a:solidFill>
              </a:rPr>
              <a:t>When the transistor is not activated, it has the supply voltage across it. </a:t>
            </a:r>
          </a:p>
          <a:p>
            <a:r>
              <a:rPr lang="en-GB" altLang="en-US" dirty="0">
                <a:solidFill>
                  <a:srgbClr val="00368D"/>
                </a:solidFill>
              </a:rPr>
              <a:t>When the transistor is conducting freely, the current is limited only by the load resistor.</a:t>
            </a:r>
          </a:p>
          <a:p>
            <a:r>
              <a:rPr lang="en-GB" altLang="en-US" dirty="0">
                <a:solidFill>
                  <a:srgbClr val="00368D"/>
                </a:solidFill>
              </a:rPr>
              <a:t>Joining these two points on the output characteristic graph gives the DC load line.</a:t>
            </a:r>
          </a:p>
          <a:p>
            <a:endParaRPr lang="en-GB" dirty="0"/>
          </a:p>
        </p:txBody>
      </p:sp>
      <p:grpSp>
        <p:nvGrpSpPr>
          <p:cNvPr id="67" name="Group 66"/>
          <p:cNvGrpSpPr/>
          <p:nvPr/>
        </p:nvGrpSpPr>
        <p:grpSpPr>
          <a:xfrm>
            <a:off x="7611268" y="594051"/>
            <a:ext cx="4056063" cy="5837239"/>
            <a:chOff x="7611268" y="594051"/>
            <a:chExt cx="4056063" cy="5837239"/>
          </a:xfrm>
        </p:grpSpPr>
        <p:grpSp>
          <p:nvGrpSpPr>
            <p:cNvPr id="4" name="Group 3"/>
            <p:cNvGrpSpPr>
              <a:grpSpLocks/>
            </p:cNvGrpSpPr>
            <p:nvPr/>
          </p:nvGrpSpPr>
          <p:grpSpPr bwMode="auto">
            <a:xfrm>
              <a:off x="8131968" y="705387"/>
              <a:ext cx="2960688" cy="2240476"/>
              <a:chOff x="4514985" y="916916"/>
              <a:chExt cx="2960872" cy="2240476"/>
            </a:xfrm>
          </p:grpSpPr>
          <p:cxnSp>
            <p:nvCxnSpPr>
              <p:cNvPr id="46" name="Straight Connector 45"/>
              <p:cNvCxnSpPr/>
              <p:nvPr/>
            </p:nvCxnSpPr>
            <p:spPr>
              <a:xfrm rot="10800000">
                <a:off x="4597540" y="959789"/>
                <a:ext cx="2797349"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47" name="Straight Connector 46"/>
              <p:cNvCxnSpPr/>
              <p:nvPr/>
            </p:nvCxnSpPr>
            <p:spPr>
              <a:xfrm rot="10800000">
                <a:off x="4589603" y="3119283"/>
                <a:ext cx="2797349"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48" name="Straight Connector 47"/>
              <p:cNvCxnSpPr/>
              <p:nvPr/>
            </p:nvCxnSpPr>
            <p:spPr>
              <a:xfrm rot="16200000" flipV="1">
                <a:off x="4427637" y="1132866"/>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49" name="Straight Connector 48"/>
              <p:cNvCxnSpPr/>
              <p:nvPr/>
            </p:nvCxnSpPr>
            <p:spPr>
              <a:xfrm rot="10800000">
                <a:off x="4870607" y="2474611"/>
                <a:ext cx="971610"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0" name="Straight Connector 49"/>
              <p:cNvCxnSpPr/>
              <p:nvPr/>
            </p:nvCxnSpPr>
            <p:spPr>
              <a:xfrm rot="10800000">
                <a:off x="6097821" y="2025245"/>
                <a:ext cx="1295481" cy="0"/>
              </a:xfrm>
              <a:prstGeom prst="line">
                <a:avLst/>
              </a:prstGeom>
              <a:noFill/>
              <a:ln w="25400" cap="flat" cmpd="sng" algn="ctr">
                <a:solidFill>
                  <a:sysClr val="windowText" lastClr="000000"/>
                </a:solidFill>
                <a:prstDash val="solid"/>
                <a:headEnd type="none" w="med" len="med"/>
                <a:tailEnd type="none" w="med" len="med"/>
              </a:ln>
              <a:effectLst/>
            </p:spPr>
          </p:cxnSp>
          <p:sp>
            <p:nvSpPr>
              <p:cNvPr id="51" name="Rectangle 50"/>
              <p:cNvSpPr>
                <a:spLocks noChangeAspect="1"/>
              </p:cNvSpPr>
              <p:nvPr/>
            </p:nvSpPr>
            <p:spPr>
              <a:xfrm>
                <a:off x="4514985" y="1317058"/>
                <a:ext cx="179399" cy="541462"/>
              </a:xfrm>
              <a:prstGeom prst="rect">
                <a:avLst/>
              </a:prstGeom>
              <a:noFill/>
              <a:ln w="25400" cap="sq"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52" name="Rectangle 51"/>
              <p:cNvSpPr>
                <a:spLocks noChangeAspect="1"/>
              </p:cNvSpPr>
              <p:nvPr/>
            </p:nvSpPr>
            <p:spPr>
              <a:xfrm>
                <a:off x="5999390" y="1324997"/>
                <a:ext cx="180986" cy="541461"/>
              </a:xfrm>
              <a:prstGeom prst="rect">
                <a:avLst/>
              </a:prstGeom>
              <a:noFill/>
              <a:ln w="25400" cap="sq"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cxnSp>
            <p:nvCxnSpPr>
              <p:cNvPr id="53" name="Straight Connector 52"/>
              <p:cNvCxnSpPr/>
              <p:nvPr/>
            </p:nvCxnSpPr>
            <p:spPr>
              <a:xfrm rot="16200000" flipV="1">
                <a:off x="5910454" y="1147157"/>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4" name="Straight Connector 53"/>
              <p:cNvCxnSpPr/>
              <p:nvPr/>
            </p:nvCxnSpPr>
            <p:spPr>
              <a:xfrm rot="16200000" flipV="1">
                <a:off x="5910454" y="2042712"/>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5" name="Straight Connector 54"/>
              <p:cNvCxnSpPr/>
              <p:nvPr/>
            </p:nvCxnSpPr>
            <p:spPr>
              <a:xfrm rot="16200000" flipV="1">
                <a:off x="4350627" y="2100669"/>
                <a:ext cx="503352"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6" name="Straight Connector 55"/>
              <p:cNvCxnSpPr/>
              <p:nvPr/>
            </p:nvCxnSpPr>
            <p:spPr>
              <a:xfrm flipV="1">
                <a:off x="5827930" y="2211025"/>
                <a:ext cx="268304" cy="188955"/>
              </a:xfrm>
              <a:prstGeom prst="line">
                <a:avLst/>
              </a:prstGeom>
              <a:noFill/>
              <a:ln w="25400" cap="flat" cmpd="sng" algn="ctr">
                <a:solidFill>
                  <a:sysClr val="windowText" lastClr="000000"/>
                </a:solidFill>
                <a:prstDash val="solid"/>
                <a:headEnd type="none" w="med" len="med"/>
                <a:tailEnd type="none" w="med" len="med"/>
              </a:ln>
              <a:effectLst/>
            </p:spPr>
          </p:cxnSp>
          <p:cxnSp>
            <p:nvCxnSpPr>
              <p:cNvPr id="57" name="Straight Connector 56"/>
              <p:cNvCxnSpPr/>
              <p:nvPr/>
            </p:nvCxnSpPr>
            <p:spPr>
              <a:xfrm rot="16200000" flipV="1">
                <a:off x="5653263" y="2476199"/>
                <a:ext cx="358857"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58" name="Straight Connector 57"/>
              <p:cNvCxnSpPr/>
              <p:nvPr/>
            </p:nvCxnSpPr>
            <p:spPr>
              <a:xfrm>
                <a:off x="5837455" y="2554004"/>
                <a:ext cx="257191" cy="193719"/>
              </a:xfrm>
              <a:prstGeom prst="line">
                <a:avLst/>
              </a:prstGeom>
              <a:noFill/>
              <a:ln w="25400" cap="flat" cmpd="sng" algn="ctr">
                <a:solidFill>
                  <a:sysClr val="windowText" lastClr="000000"/>
                </a:solidFill>
                <a:prstDash val="solid"/>
                <a:headEnd type="none" w="med" len="med"/>
                <a:tailEnd type="none" w="med" len="med"/>
              </a:ln>
              <a:effectLst/>
            </p:spPr>
          </p:cxnSp>
          <p:cxnSp>
            <p:nvCxnSpPr>
              <p:cNvPr id="59" name="Straight Connector 58"/>
              <p:cNvCxnSpPr/>
              <p:nvPr/>
            </p:nvCxnSpPr>
            <p:spPr>
              <a:xfrm rot="16200000" flipV="1">
                <a:off x="5889018" y="2934297"/>
                <a:ext cx="395379" cy="0"/>
              </a:xfrm>
              <a:prstGeom prst="line">
                <a:avLst/>
              </a:prstGeom>
              <a:noFill/>
              <a:ln w="25400" cap="flat" cmpd="sng" algn="ctr">
                <a:solidFill>
                  <a:sysClr val="windowText" lastClr="000000"/>
                </a:solidFill>
                <a:prstDash val="solid"/>
                <a:headEnd type="none" w="med" len="med"/>
                <a:tailEnd type="none" w="med" len="med"/>
              </a:ln>
              <a:effectLst/>
            </p:spPr>
          </p:cxnSp>
          <p:cxnSp>
            <p:nvCxnSpPr>
              <p:cNvPr id="60" name="Straight Connector 59"/>
              <p:cNvCxnSpPr/>
              <p:nvPr/>
            </p:nvCxnSpPr>
            <p:spPr>
              <a:xfrm rot="16200000" flipV="1">
                <a:off x="5948578" y="2614348"/>
                <a:ext cx="107975" cy="73030"/>
              </a:xfrm>
              <a:prstGeom prst="line">
                <a:avLst/>
              </a:prstGeom>
              <a:noFill/>
              <a:ln w="25400" cap="flat" cmpd="sng" algn="ctr">
                <a:solidFill>
                  <a:sysClr val="windowText" lastClr="000000"/>
                </a:solidFill>
                <a:prstDash val="solid"/>
                <a:headEnd type="none" w="med" len="med"/>
                <a:tailEnd type="none" w="med" len="med"/>
              </a:ln>
              <a:effectLst/>
            </p:spPr>
          </p:cxnSp>
          <p:cxnSp>
            <p:nvCxnSpPr>
              <p:cNvPr id="61" name="Straight Connector 60"/>
              <p:cNvCxnSpPr/>
              <p:nvPr/>
            </p:nvCxnSpPr>
            <p:spPr>
              <a:xfrm rot="16200000" flipH="1">
                <a:off x="5981926" y="2641345"/>
                <a:ext cx="0" cy="107957"/>
              </a:xfrm>
              <a:prstGeom prst="line">
                <a:avLst/>
              </a:prstGeom>
              <a:noFill/>
              <a:ln w="25400" cap="flat" cmpd="sng" algn="ctr">
                <a:solidFill>
                  <a:sysClr val="windowText" lastClr="000000"/>
                </a:solidFill>
                <a:prstDash val="solid"/>
                <a:headEnd type="none" w="med" len="med"/>
                <a:tailEnd type="none" w="med" len="med"/>
              </a:ln>
              <a:effectLst/>
            </p:spPr>
          </p:cxnSp>
          <p:cxnSp>
            <p:nvCxnSpPr>
              <p:cNvPr id="62" name="Straight Connector 61"/>
              <p:cNvCxnSpPr/>
              <p:nvPr/>
            </p:nvCxnSpPr>
            <p:spPr>
              <a:xfrm rot="16200000" flipV="1">
                <a:off x="4350627" y="2867607"/>
                <a:ext cx="503353" cy="0"/>
              </a:xfrm>
              <a:prstGeom prst="line">
                <a:avLst/>
              </a:prstGeom>
              <a:noFill/>
              <a:ln w="25400" cap="flat" cmpd="sng" algn="ctr">
                <a:solidFill>
                  <a:sysClr val="windowText" lastClr="000000"/>
                </a:solidFill>
                <a:prstDash val="solid"/>
                <a:headEnd type="none" w="med" len="med"/>
                <a:tailEnd type="none" w="med" len="med"/>
              </a:ln>
              <a:effectLst/>
            </p:spPr>
          </p:cxnSp>
          <p:sp>
            <p:nvSpPr>
              <p:cNvPr id="63" name="Oval 62"/>
              <p:cNvSpPr/>
              <p:nvPr/>
            </p:nvSpPr>
            <p:spPr>
              <a:xfrm>
                <a:off x="4837268" y="2444441"/>
                <a:ext cx="53978" cy="53987"/>
              </a:xfrm>
              <a:prstGeom prst="ellipse">
                <a:avLst/>
              </a:prstGeom>
              <a:solidFill>
                <a:sysClr val="windowText" lastClr="000000"/>
              </a:solidFill>
              <a:ln w="127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64" name="Oval 63"/>
              <p:cNvSpPr/>
              <p:nvPr/>
            </p:nvSpPr>
            <p:spPr>
              <a:xfrm>
                <a:off x="7394889" y="916916"/>
                <a:ext cx="80968" cy="80982"/>
              </a:xfrm>
              <a:prstGeom prst="ellipse">
                <a:avLst/>
              </a:prstGeom>
              <a:noFill/>
              <a:ln w="254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65" name="Oval 64"/>
              <p:cNvSpPr/>
              <p:nvPr/>
            </p:nvSpPr>
            <p:spPr>
              <a:xfrm>
                <a:off x="7383776" y="3076410"/>
                <a:ext cx="80967" cy="80982"/>
              </a:xfrm>
              <a:prstGeom prst="ellipse">
                <a:avLst/>
              </a:prstGeom>
              <a:noFill/>
              <a:ln w="254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66" name="Oval 65"/>
              <p:cNvSpPr/>
              <p:nvPr/>
            </p:nvSpPr>
            <p:spPr>
              <a:xfrm>
                <a:off x="7391714" y="1982373"/>
                <a:ext cx="80968" cy="80981"/>
              </a:xfrm>
              <a:prstGeom prst="ellipse">
                <a:avLst/>
              </a:prstGeom>
              <a:noFill/>
              <a:ln w="254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grpSp>
        <p:grpSp>
          <p:nvGrpSpPr>
            <p:cNvPr id="5" name="Group 4"/>
            <p:cNvGrpSpPr>
              <a:grpSpLocks/>
            </p:cNvGrpSpPr>
            <p:nvPr/>
          </p:nvGrpSpPr>
          <p:grpSpPr bwMode="auto">
            <a:xfrm>
              <a:off x="8198635" y="2041840"/>
              <a:ext cx="574674" cy="433387"/>
              <a:chOff x="4737004" y="4857315"/>
              <a:chExt cx="575104" cy="433534"/>
            </a:xfrm>
          </p:grpSpPr>
          <p:cxnSp>
            <p:nvCxnSpPr>
              <p:cNvPr id="44" name="Straight Connector 43"/>
              <p:cNvCxnSpPr/>
              <p:nvPr/>
            </p:nvCxnSpPr>
            <p:spPr>
              <a:xfrm flipV="1">
                <a:off x="4737004" y="5074876"/>
                <a:ext cx="287553" cy="215973"/>
              </a:xfrm>
              <a:prstGeom prst="line">
                <a:avLst/>
              </a:prstGeom>
              <a:noFill/>
              <a:ln w="25400" cap="flat" cmpd="sng" algn="ctr">
                <a:solidFill>
                  <a:sysClr val="windowText" lastClr="000000"/>
                </a:solidFill>
                <a:prstDash val="solid"/>
                <a:headEnd type="none" w="med" len="med"/>
                <a:tailEnd type="none" w="med" len="med"/>
              </a:ln>
              <a:effectLst/>
            </p:spPr>
          </p:cxnSp>
          <p:cxnSp>
            <p:nvCxnSpPr>
              <p:cNvPr id="45" name="Straight Connector 44"/>
              <p:cNvCxnSpPr/>
              <p:nvPr/>
            </p:nvCxnSpPr>
            <p:spPr>
              <a:xfrm flipV="1">
                <a:off x="5024557" y="4857315"/>
                <a:ext cx="287551" cy="215973"/>
              </a:xfrm>
              <a:prstGeom prst="line">
                <a:avLst/>
              </a:prstGeom>
              <a:noFill/>
              <a:ln w="25400" cap="flat" cmpd="sng" algn="ctr">
                <a:noFill/>
                <a:prstDash val="solid"/>
                <a:headEnd type="none" w="med" len="med"/>
                <a:tailEnd type="none" w="med" len="med"/>
              </a:ln>
              <a:effectLst/>
            </p:spPr>
          </p:cxnSp>
        </p:grpSp>
        <p:grpSp>
          <p:nvGrpSpPr>
            <p:cNvPr id="6" name="Group 5"/>
            <p:cNvGrpSpPr>
              <a:grpSpLocks/>
            </p:cNvGrpSpPr>
            <p:nvPr/>
          </p:nvGrpSpPr>
          <p:grpSpPr bwMode="auto">
            <a:xfrm>
              <a:off x="11094243" y="594051"/>
              <a:ext cx="573088" cy="2446336"/>
              <a:chOff x="7476563" y="806816"/>
              <a:chExt cx="573740" cy="2446460"/>
            </a:xfrm>
          </p:grpSpPr>
          <p:sp>
            <p:nvSpPr>
              <p:cNvPr id="42" name="TextBox 51"/>
              <p:cNvSpPr txBox="1">
                <a:spLocks noChangeArrowheads="1"/>
              </p:cNvSpPr>
              <p:nvPr/>
            </p:nvSpPr>
            <p:spPr bwMode="auto">
              <a:xfrm>
                <a:off x="7485527" y="806816"/>
                <a:ext cx="5647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s</a:t>
                </a:r>
              </a:p>
            </p:txBody>
          </p:sp>
          <p:sp>
            <p:nvSpPr>
              <p:cNvPr id="43" name="TextBox 52"/>
              <p:cNvSpPr txBox="1">
                <a:spLocks noChangeArrowheads="1"/>
              </p:cNvSpPr>
              <p:nvPr/>
            </p:nvSpPr>
            <p:spPr bwMode="auto">
              <a:xfrm>
                <a:off x="7476563" y="2976277"/>
                <a:ext cx="5647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0</a:t>
                </a:r>
                <a:endPar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grpSp>
        <p:grpSp>
          <p:nvGrpSpPr>
            <p:cNvPr id="7" name="Group 6"/>
            <p:cNvGrpSpPr>
              <a:grpSpLocks/>
            </p:cNvGrpSpPr>
            <p:nvPr/>
          </p:nvGrpSpPr>
          <p:grpSpPr bwMode="auto">
            <a:xfrm>
              <a:off x="10468730" y="775027"/>
              <a:ext cx="689918" cy="1008063"/>
              <a:chOff x="6940709" y="986905"/>
              <a:chExt cx="689918" cy="1008000"/>
            </a:xfrm>
          </p:grpSpPr>
          <p:cxnSp>
            <p:nvCxnSpPr>
              <p:cNvPr id="39" name="Straight Arrow Connector 38"/>
              <p:cNvCxnSpPr/>
              <p:nvPr/>
            </p:nvCxnSpPr>
            <p:spPr>
              <a:xfrm rot="5400000" flipH="1" flipV="1">
                <a:off x="6443067" y="1490905"/>
                <a:ext cx="1008000" cy="0"/>
              </a:xfrm>
              <a:prstGeom prst="straightConnector1">
                <a:avLst/>
              </a:prstGeom>
              <a:noFill/>
              <a:ln w="12700" cap="flat" cmpd="sng" algn="ctr">
                <a:solidFill>
                  <a:srgbClr val="00B0F0"/>
                </a:solidFill>
                <a:prstDash val="solid"/>
                <a:headEnd type="none" w="med" len="med"/>
                <a:tailEnd type="triangle" w="med" len="med"/>
              </a:ln>
              <a:effectLst/>
            </p:spPr>
          </p:cxnSp>
          <p:sp>
            <p:nvSpPr>
              <p:cNvPr id="40" name="TextBox 53"/>
              <p:cNvSpPr txBox="1">
                <a:spLocks noChangeArrowheads="1"/>
              </p:cNvSpPr>
              <p:nvPr/>
            </p:nvSpPr>
            <p:spPr bwMode="auto">
              <a:xfrm>
                <a:off x="7012637" y="1362630"/>
                <a:ext cx="5647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00B0F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rgbClr val="00B0F0"/>
                    </a:solidFill>
                    <a:effectLst/>
                    <a:uLnTx/>
                    <a:uFillTx/>
                    <a:latin typeface="Arial" panose="020B0604020202020204" pitchFamily="34" charset="0"/>
                    <a:ea typeface="+mn-ea"/>
                    <a:cs typeface="Arial" panose="020B0604020202020204" pitchFamily="34" charset="0"/>
                  </a:rPr>
                  <a:t>L</a:t>
                </a:r>
              </a:p>
            </p:txBody>
          </p:sp>
          <p:sp>
            <p:nvSpPr>
              <p:cNvPr id="41" name="TextBox 53"/>
              <p:cNvSpPr txBox="1">
                <a:spLocks noChangeArrowheads="1"/>
              </p:cNvSpPr>
              <p:nvPr/>
            </p:nvSpPr>
            <p:spPr bwMode="auto">
              <a:xfrm>
                <a:off x="6940709" y="1004047"/>
                <a:ext cx="689918" cy="461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B0F0"/>
                    </a:solidFill>
                    <a:effectLst/>
                    <a:uLnTx/>
                    <a:uFillTx/>
                    <a:latin typeface="Arial" panose="020B0604020202020204" pitchFamily="34" charset="0"/>
                    <a:ea typeface="+mn-ea"/>
                    <a:cs typeface="Arial" panose="020B0604020202020204" pitchFamily="34" charset="0"/>
                  </a:rPr>
                  <a:t>Load voltage</a:t>
                </a:r>
                <a:endParaRPr kumimoji="0" lang="en-GB" altLang="en-US" sz="1200" b="0" i="0" u="none" strike="noStrike" kern="1200" cap="none" spc="0" normalizeH="0" baseline="-25000" noProof="0">
                  <a:ln>
                    <a:noFill/>
                  </a:ln>
                  <a:solidFill>
                    <a:srgbClr val="00B0F0"/>
                  </a:solidFill>
                  <a:effectLst/>
                  <a:uLnTx/>
                  <a:uFillTx/>
                  <a:latin typeface="Arial" panose="020B0604020202020204" pitchFamily="34" charset="0"/>
                  <a:ea typeface="+mn-ea"/>
                  <a:cs typeface="Arial" panose="020B0604020202020204" pitchFamily="34" charset="0"/>
                </a:endParaRPr>
              </a:p>
            </p:txBody>
          </p:sp>
        </p:grpSp>
        <p:grpSp>
          <p:nvGrpSpPr>
            <p:cNvPr id="8" name="Group 7"/>
            <p:cNvGrpSpPr>
              <a:grpSpLocks/>
            </p:cNvGrpSpPr>
            <p:nvPr/>
          </p:nvGrpSpPr>
          <p:grpSpPr bwMode="auto">
            <a:xfrm>
              <a:off x="10483856" y="1849765"/>
              <a:ext cx="571415" cy="1008062"/>
              <a:chOff x="6947735" y="2062670"/>
              <a:chExt cx="571415" cy="1008000"/>
            </a:xfrm>
          </p:grpSpPr>
          <p:cxnSp>
            <p:nvCxnSpPr>
              <p:cNvPr id="37" name="Straight Arrow Connector 36"/>
              <p:cNvCxnSpPr/>
              <p:nvPr/>
            </p:nvCxnSpPr>
            <p:spPr>
              <a:xfrm rot="5400000" flipH="1" flipV="1">
                <a:off x="6443735" y="2566670"/>
                <a:ext cx="1008000" cy="0"/>
              </a:xfrm>
              <a:prstGeom prst="straightConnector1">
                <a:avLst/>
              </a:prstGeom>
              <a:noFill/>
              <a:ln w="12700" cap="flat" cmpd="sng" algn="ctr">
                <a:solidFill>
                  <a:srgbClr val="00B0F0"/>
                </a:solidFill>
                <a:prstDash val="solid"/>
                <a:headEnd type="none" w="med" len="med"/>
                <a:tailEnd type="triangle" w="med" len="med"/>
              </a:ln>
              <a:effectLst/>
            </p:spPr>
          </p:cxnSp>
          <p:sp>
            <p:nvSpPr>
              <p:cNvPr id="38" name="TextBox 54"/>
              <p:cNvSpPr txBox="1">
                <a:spLocks noChangeArrowheads="1"/>
              </p:cNvSpPr>
              <p:nvPr/>
            </p:nvSpPr>
            <p:spPr bwMode="auto">
              <a:xfrm>
                <a:off x="6954374" y="2459126"/>
                <a:ext cx="5647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00B0F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rgbClr val="00B0F0"/>
                    </a:solidFill>
                    <a:effectLst/>
                    <a:uLnTx/>
                    <a:uFillTx/>
                    <a:latin typeface="Arial" panose="020B0604020202020204" pitchFamily="34" charset="0"/>
                    <a:ea typeface="+mn-ea"/>
                    <a:cs typeface="Arial" panose="020B0604020202020204" pitchFamily="34" charset="0"/>
                  </a:rPr>
                  <a:t>CE</a:t>
                </a:r>
              </a:p>
            </p:txBody>
          </p:sp>
        </p:grpSp>
        <p:sp>
          <p:nvSpPr>
            <p:cNvPr id="9" name="TextBox 55"/>
            <p:cNvSpPr txBox="1">
              <a:spLocks noChangeArrowheads="1"/>
            </p:cNvSpPr>
            <p:nvPr/>
          </p:nvSpPr>
          <p:spPr bwMode="auto">
            <a:xfrm>
              <a:off x="10743406" y="1159202"/>
              <a:ext cx="5635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B0F0"/>
                  </a:solidFill>
                  <a:effectLst/>
                  <a:uLnTx/>
                  <a:uFillTx/>
                  <a:latin typeface="Arial" panose="020B0604020202020204" pitchFamily="34" charset="0"/>
                  <a:ea typeface="+mn-ea"/>
                  <a:cs typeface="Arial" panose="020B0604020202020204" pitchFamily="34" charset="0"/>
                </a:rPr>
                <a:t>= 0</a:t>
              </a:r>
            </a:p>
          </p:txBody>
        </p:sp>
        <p:sp>
          <p:nvSpPr>
            <p:cNvPr id="10" name="TextBox 56"/>
            <p:cNvSpPr txBox="1">
              <a:spLocks noChangeArrowheads="1"/>
            </p:cNvSpPr>
            <p:nvPr/>
          </p:nvSpPr>
          <p:spPr bwMode="auto">
            <a:xfrm>
              <a:off x="10743406" y="2256165"/>
              <a:ext cx="5635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B0F0"/>
                  </a:solidFill>
                  <a:effectLst/>
                  <a:uLnTx/>
                  <a:uFillTx/>
                  <a:latin typeface="Arial" panose="020B0604020202020204" pitchFamily="34" charset="0"/>
                  <a:ea typeface="+mn-ea"/>
                  <a:cs typeface="Arial" panose="020B0604020202020204" pitchFamily="34" charset="0"/>
                </a:rPr>
                <a:t>= </a:t>
              </a:r>
              <a:r>
                <a:rPr kumimoji="0" lang="en-GB" altLang="en-US" sz="1200" b="0" i="1" u="none" strike="noStrike" kern="1200" cap="none" spc="0" normalizeH="0" baseline="0" noProof="0">
                  <a:ln>
                    <a:noFill/>
                  </a:ln>
                  <a:solidFill>
                    <a:srgbClr val="00B0F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rgbClr val="00B0F0"/>
                  </a:solidFill>
                  <a:effectLst/>
                  <a:uLnTx/>
                  <a:uFillTx/>
                  <a:latin typeface="Arial" panose="020B0604020202020204" pitchFamily="34" charset="0"/>
                  <a:ea typeface="+mn-ea"/>
                  <a:cs typeface="Arial" panose="020B0604020202020204" pitchFamily="34" charset="0"/>
                </a:rPr>
                <a:t>s</a:t>
              </a:r>
              <a:r>
                <a:rPr kumimoji="0" lang="en-GB" altLang="en-US" sz="1200" b="0" i="0" u="none" strike="noStrike" kern="1200" cap="none" spc="0" normalizeH="0" baseline="0" noProof="0">
                  <a:ln>
                    <a:noFill/>
                  </a:ln>
                  <a:solidFill>
                    <a:srgbClr val="00B0F0"/>
                  </a:solidFill>
                  <a:effectLst/>
                  <a:uLnTx/>
                  <a:uFillTx/>
                  <a:latin typeface="Arial" panose="020B0604020202020204" pitchFamily="34" charset="0"/>
                  <a:ea typeface="+mn-ea"/>
                  <a:cs typeface="Arial" panose="020B0604020202020204" pitchFamily="34" charset="0"/>
                </a:rPr>
                <a:t> </a:t>
              </a:r>
            </a:p>
          </p:txBody>
        </p:sp>
        <p:grpSp>
          <p:nvGrpSpPr>
            <p:cNvPr id="11" name="Group 10"/>
            <p:cNvGrpSpPr>
              <a:grpSpLocks/>
            </p:cNvGrpSpPr>
            <p:nvPr/>
          </p:nvGrpSpPr>
          <p:grpSpPr bwMode="auto">
            <a:xfrm>
              <a:off x="8279606" y="1206827"/>
              <a:ext cx="2054225" cy="282575"/>
              <a:chOff x="4663238" y="1419967"/>
              <a:chExt cx="2052916" cy="282415"/>
            </a:xfrm>
          </p:grpSpPr>
          <p:sp>
            <p:nvSpPr>
              <p:cNvPr id="35" name="TextBox 57"/>
              <p:cNvSpPr txBox="1">
                <a:spLocks noChangeArrowheads="1"/>
              </p:cNvSpPr>
              <p:nvPr/>
            </p:nvSpPr>
            <p:spPr bwMode="auto">
              <a:xfrm>
                <a:off x="6151378" y="1425383"/>
                <a:ext cx="5647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R</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L</a:t>
                </a:r>
              </a:p>
            </p:txBody>
          </p:sp>
          <p:sp>
            <p:nvSpPr>
              <p:cNvPr id="36" name="TextBox 58"/>
              <p:cNvSpPr txBox="1">
                <a:spLocks noChangeArrowheads="1"/>
              </p:cNvSpPr>
              <p:nvPr/>
            </p:nvSpPr>
            <p:spPr bwMode="auto">
              <a:xfrm>
                <a:off x="4663238" y="1419967"/>
                <a:ext cx="5647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R</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B</a:t>
                </a:r>
              </a:p>
            </p:txBody>
          </p:sp>
        </p:grpSp>
        <p:cxnSp>
          <p:nvCxnSpPr>
            <p:cNvPr id="12" name="Straight Arrow Connector 11"/>
            <p:cNvCxnSpPr/>
            <p:nvPr/>
          </p:nvCxnSpPr>
          <p:spPr>
            <a:xfrm rot="5400000">
              <a:off x="9673430" y="960765"/>
              <a:ext cx="73025" cy="0"/>
            </a:xfrm>
            <a:prstGeom prst="straightConnector1">
              <a:avLst/>
            </a:prstGeom>
            <a:noFill/>
            <a:ln w="38100" cap="flat" cmpd="sng" algn="ctr">
              <a:solidFill>
                <a:srgbClr val="FF0000"/>
              </a:solidFill>
              <a:prstDash val="solid"/>
              <a:headEnd type="none" w="med" len="med"/>
              <a:tailEnd type="triangle" w="med" len="med"/>
            </a:ln>
            <a:effectLst/>
          </p:spPr>
        </p:cxnSp>
        <p:cxnSp>
          <p:nvCxnSpPr>
            <p:cNvPr id="13" name="Straight Arrow Connector 12"/>
            <p:cNvCxnSpPr/>
            <p:nvPr/>
          </p:nvCxnSpPr>
          <p:spPr>
            <a:xfrm rot="5400000">
              <a:off x="8188324" y="963146"/>
              <a:ext cx="71438" cy="0"/>
            </a:xfrm>
            <a:prstGeom prst="straightConnector1">
              <a:avLst/>
            </a:prstGeom>
            <a:noFill/>
            <a:ln w="38100" cap="flat" cmpd="sng" algn="ctr">
              <a:solidFill>
                <a:srgbClr val="FF0000"/>
              </a:solidFill>
              <a:prstDash val="solid"/>
              <a:headEnd type="none" w="med" len="med"/>
              <a:tailEnd type="triangle" w="med" len="med"/>
            </a:ln>
            <a:effectLst/>
          </p:spPr>
        </p:cxnSp>
        <p:cxnSp>
          <p:nvCxnSpPr>
            <p:cNvPr id="14" name="Straight Arrow Connector 13"/>
            <p:cNvCxnSpPr/>
            <p:nvPr/>
          </p:nvCxnSpPr>
          <p:spPr>
            <a:xfrm rot="16200000" flipH="1">
              <a:off x="8840787" y="2229971"/>
              <a:ext cx="0" cy="71438"/>
            </a:xfrm>
            <a:prstGeom prst="straightConnector1">
              <a:avLst/>
            </a:prstGeom>
            <a:noFill/>
            <a:ln w="38100" cap="flat" cmpd="sng" algn="ctr">
              <a:solidFill>
                <a:srgbClr val="FF0000"/>
              </a:solidFill>
              <a:prstDash val="solid"/>
              <a:headEnd type="none" w="med" len="med"/>
              <a:tailEnd type="triangle" w="med" len="med"/>
            </a:ln>
            <a:effectLst/>
          </p:spPr>
        </p:cxnSp>
        <p:cxnSp>
          <p:nvCxnSpPr>
            <p:cNvPr id="15" name="Straight Arrow Connector 14"/>
            <p:cNvCxnSpPr/>
            <p:nvPr/>
          </p:nvCxnSpPr>
          <p:spPr>
            <a:xfrm rot="5400000">
              <a:off x="9668668" y="2703840"/>
              <a:ext cx="73025" cy="0"/>
            </a:xfrm>
            <a:prstGeom prst="straightConnector1">
              <a:avLst/>
            </a:prstGeom>
            <a:noFill/>
            <a:ln w="38100" cap="flat" cmpd="sng" algn="ctr">
              <a:solidFill>
                <a:srgbClr val="FF0000"/>
              </a:solidFill>
              <a:prstDash val="solid"/>
              <a:headEnd type="none" w="med" len="med"/>
              <a:tailEnd type="triangle" w="med" len="med"/>
            </a:ln>
            <a:effectLst/>
          </p:spPr>
        </p:cxnSp>
        <p:grpSp>
          <p:nvGrpSpPr>
            <p:cNvPr id="16" name="Group 15"/>
            <p:cNvGrpSpPr>
              <a:grpSpLocks/>
            </p:cNvGrpSpPr>
            <p:nvPr/>
          </p:nvGrpSpPr>
          <p:grpSpPr bwMode="auto">
            <a:xfrm>
              <a:off x="7611268" y="3270577"/>
              <a:ext cx="3940175" cy="3160712"/>
              <a:chOff x="3994525" y="3483371"/>
              <a:chExt cx="3940175" cy="3160316"/>
            </a:xfrm>
          </p:grpSpPr>
          <p:grpSp>
            <p:nvGrpSpPr>
              <p:cNvPr id="23" name="Group 22"/>
              <p:cNvGrpSpPr>
                <a:grpSpLocks/>
              </p:cNvGrpSpPr>
              <p:nvPr/>
            </p:nvGrpSpPr>
            <p:grpSpPr bwMode="auto">
              <a:xfrm>
                <a:off x="3994525" y="3483371"/>
                <a:ext cx="3940175" cy="3160316"/>
                <a:chOff x="4102101" y="1021000"/>
                <a:chExt cx="3940175" cy="3160316"/>
              </a:xfrm>
            </p:grpSpPr>
            <p:grpSp>
              <p:nvGrpSpPr>
                <p:cNvPr id="26" name="Group 25"/>
                <p:cNvGrpSpPr>
                  <a:grpSpLocks/>
                </p:cNvGrpSpPr>
                <p:nvPr/>
              </p:nvGrpSpPr>
              <p:grpSpPr bwMode="auto">
                <a:xfrm>
                  <a:off x="4102101" y="1021000"/>
                  <a:ext cx="3940175" cy="3160316"/>
                  <a:chOff x="4951879" y="1143700"/>
                  <a:chExt cx="3939669" cy="3160021"/>
                </a:xfrm>
              </p:grpSpPr>
              <p:pic>
                <p:nvPicPr>
                  <p:cNvPr id="32" name="Picture 31"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5177003" y="1143700"/>
                    <a:ext cx="3714545" cy="2930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Box 13"/>
                  <p:cNvSpPr txBox="1">
                    <a:spLocks noChangeArrowheads="1"/>
                  </p:cNvSpPr>
                  <p:nvPr/>
                </p:nvSpPr>
                <p:spPr bwMode="auto">
                  <a:xfrm>
                    <a:off x="4951879" y="2613350"/>
                    <a:ext cx="316125" cy="27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a:t>
                    </a:r>
                  </a:p>
                </p:txBody>
              </p:sp>
              <p:sp>
                <p:nvSpPr>
                  <p:cNvPr id="34" name="TextBox 13"/>
                  <p:cNvSpPr txBox="1">
                    <a:spLocks noChangeArrowheads="1"/>
                  </p:cNvSpPr>
                  <p:nvPr/>
                </p:nvSpPr>
                <p:spPr bwMode="auto">
                  <a:xfrm>
                    <a:off x="6563095" y="4026748"/>
                    <a:ext cx="429944" cy="27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CE</a:t>
                    </a:r>
                  </a:p>
                </p:txBody>
              </p:sp>
            </p:grpSp>
            <p:pic>
              <p:nvPicPr>
                <p:cNvPr id="27" name="Picture 26" descr="output for Ib 00.png"/>
                <p:cNvPicPr>
                  <a:picLocks noChangeAspect="1"/>
                </p:cNvPicPr>
                <p:nvPr/>
              </p:nvPicPr>
              <p:blipFill>
                <a:blip r:embed="rId3">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output for Ib 10.png"/>
                <p:cNvPicPr>
                  <a:picLocks noChangeAspect="1"/>
                </p:cNvPicPr>
                <p:nvPr/>
              </p:nvPicPr>
              <p:blipFill>
                <a:blip r:embed="rId4">
                  <a:lum contrast="-100000"/>
                  <a:extLst>
                    <a:ext uri="{28A0092B-C50C-407E-A947-70E740481C1C}">
                      <a14:useLocalDpi xmlns:a14="http://schemas.microsoft.com/office/drawing/2010/main" val="0"/>
                    </a:ext>
                  </a:extLst>
                </a:blip>
                <a:srcRect/>
                <a:stretch>
                  <a:fillRect/>
                </a:stretch>
              </p:blipFill>
              <p:spPr bwMode="auto">
                <a:xfrm>
                  <a:off x="4340225" y="1311275"/>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output for Ib 30.png"/>
                <p:cNvPicPr>
                  <a:picLocks noChangeAspect="1"/>
                </p:cNvPicPr>
                <p:nvPr/>
              </p:nvPicPr>
              <p:blipFill>
                <a:blip r:embed="rId5">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9" descr="output for Ib 40.png"/>
                <p:cNvPicPr>
                  <a:picLocks noChangeAspect="1"/>
                </p:cNvPicPr>
                <p:nvPr/>
              </p:nvPicPr>
              <p:blipFill>
                <a:blip r:embed="rId6">
                  <a:lum contrast="-100000"/>
                  <a:extLst>
                    <a:ext uri="{28A0092B-C50C-407E-A947-70E740481C1C}">
                      <a14:useLocalDpi xmlns:a14="http://schemas.microsoft.com/office/drawing/2010/main" val="0"/>
                    </a:ext>
                  </a:extLst>
                </a:blip>
                <a:srcRect/>
                <a:stretch>
                  <a:fillRect/>
                </a:stretch>
              </p:blipFill>
              <p:spPr bwMode="auto">
                <a:xfrm>
                  <a:off x="4340225" y="130651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30" descr="output for Ib 20.png"/>
                <p:cNvPicPr>
                  <a:picLocks noChangeAspect="1"/>
                </p:cNvPicPr>
                <p:nvPr/>
              </p:nvPicPr>
              <p:blipFill>
                <a:blip r:embed="rId7">
                  <a:lum contrast="-100000"/>
                  <a:extLst>
                    <a:ext uri="{28A0092B-C50C-407E-A947-70E740481C1C}">
                      <a14:useLocalDpi xmlns:a14="http://schemas.microsoft.com/office/drawing/2010/main" val="0"/>
                    </a:ext>
                  </a:extLst>
                </a:blip>
                <a:srcRect/>
                <a:stretch>
                  <a:fillRect/>
                </a:stretch>
              </p:blipFill>
              <p:spPr bwMode="auto">
                <a:xfrm>
                  <a:off x="4337050" y="1314450"/>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24" name="Straight Connector 23"/>
              <p:cNvCxnSpPr/>
              <p:nvPr/>
            </p:nvCxnSpPr>
            <p:spPr>
              <a:xfrm>
                <a:off x="5977313" y="6505592"/>
                <a:ext cx="257175" cy="1588"/>
              </a:xfrm>
              <a:prstGeom prst="line">
                <a:avLst/>
              </a:prstGeom>
              <a:noFill/>
              <a:ln w="12700" cap="flat" cmpd="sng" algn="ctr">
                <a:solidFill>
                  <a:sysClr val="windowText" lastClr="000000"/>
                </a:solidFill>
                <a:prstDash val="solid"/>
                <a:tailEnd type="triangle"/>
              </a:ln>
              <a:effectLst/>
            </p:spPr>
          </p:cxnSp>
          <p:cxnSp>
            <p:nvCxnSpPr>
              <p:cNvPr id="25" name="Straight Connector 24"/>
              <p:cNvCxnSpPr>
                <a:stCxn id="33" idx="0"/>
              </p:cNvCxnSpPr>
              <p:nvPr/>
            </p:nvCxnSpPr>
            <p:spPr>
              <a:xfrm rot="5400000" flipH="1" flipV="1">
                <a:off x="4000894" y="4800831"/>
                <a:ext cx="304762" cy="0"/>
              </a:xfrm>
              <a:prstGeom prst="line">
                <a:avLst/>
              </a:prstGeom>
              <a:noFill/>
              <a:ln w="12700" cap="flat" cmpd="sng" algn="ctr">
                <a:solidFill>
                  <a:sysClr val="windowText" lastClr="000000"/>
                </a:solidFill>
                <a:prstDash val="solid"/>
                <a:tailEnd type="triangle"/>
              </a:ln>
              <a:effectLst/>
            </p:spPr>
          </p:cxnSp>
        </p:grpSp>
        <p:sp>
          <p:nvSpPr>
            <p:cNvPr id="17" name="TextBox 100"/>
            <p:cNvSpPr txBox="1">
              <a:spLocks noChangeArrowheads="1"/>
            </p:cNvSpPr>
            <p:nvPr/>
          </p:nvSpPr>
          <p:spPr bwMode="auto">
            <a:xfrm>
              <a:off x="10860881" y="6155065"/>
              <a:ext cx="5651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s</a:t>
              </a:r>
            </a:p>
          </p:txBody>
        </p:sp>
        <p:cxnSp>
          <p:nvCxnSpPr>
            <p:cNvPr id="18" name="Straight Connector 17"/>
            <p:cNvCxnSpPr/>
            <p:nvPr/>
          </p:nvCxnSpPr>
          <p:spPr>
            <a:xfrm rot="10800000">
              <a:off x="7939881" y="3745240"/>
              <a:ext cx="3097212" cy="2392362"/>
            </a:xfrm>
            <a:prstGeom prst="line">
              <a:avLst/>
            </a:prstGeom>
            <a:noFill/>
            <a:ln w="19050" cap="flat" cmpd="sng" algn="ctr">
              <a:solidFill>
                <a:srgbClr val="FF0000"/>
              </a:solidFill>
              <a:prstDash val="solid"/>
              <a:headEnd type="none" w="med" len="med"/>
              <a:tailEnd type="none" w="med" len="med"/>
            </a:ln>
            <a:effectLst/>
          </p:spPr>
        </p:cxnSp>
        <p:sp>
          <p:nvSpPr>
            <p:cNvPr id="19" name="Oval 18"/>
            <p:cNvSpPr/>
            <p:nvPr/>
          </p:nvSpPr>
          <p:spPr>
            <a:xfrm>
              <a:off x="7904956" y="3711902"/>
              <a:ext cx="71437" cy="71438"/>
            </a:xfrm>
            <a:prstGeom prst="ellipse">
              <a:avLst/>
            </a:prstGeom>
            <a:solidFill>
              <a:srgbClr val="FF0000"/>
            </a:solidFill>
            <a:ln w="127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20" name="Oval 19"/>
            <p:cNvSpPr/>
            <p:nvPr/>
          </p:nvSpPr>
          <p:spPr>
            <a:xfrm>
              <a:off x="10984706" y="6102677"/>
              <a:ext cx="71437" cy="71438"/>
            </a:xfrm>
            <a:prstGeom prst="ellipse">
              <a:avLst/>
            </a:prstGeom>
            <a:solidFill>
              <a:srgbClr val="FF0000"/>
            </a:solidFill>
            <a:ln w="12700" cap="flat" cmpd="sng" algn="ctr">
              <a:solidFill>
                <a:sysClr val="windowText" lastClr="000000"/>
              </a:solid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21" name="TextBox 111"/>
            <p:cNvSpPr txBox="1">
              <a:spLocks noChangeArrowheads="1"/>
            </p:cNvSpPr>
            <p:nvPr/>
          </p:nvSpPr>
          <p:spPr bwMode="auto">
            <a:xfrm>
              <a:off x="9143206" y="803602"/>
              <a:ext cx="5651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C</a:t>
              </a:r>
            </a:p>
          </p:txBody>
        </p:sp>
        <p:sp>
          <p:nvSpPr>
            <p:cNvPr id="22" name="TextBox 112"/>
            <p:cNvSpPr txBox="1">
              <a:spLocks noChangeArrowheads="1"/>
            </p:cNvSpPr>
            <p:nvPr/>
          </p:nvSpPr>
          <p:spPr bwMode="auto">
            <a:xfrm>
              <a:off x="8439943" y="1941840"/>
              <a:ext cx="56515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B</a:t>
              </a:r>
            </a:p>
          </p:txBody>
        </p:sp>
      </p:grpSp>
    </p:spTree>
    <p:extLst>
      <p:ext uri="{BB962C8B-B14F-4D97-AF65-F5344CB8AC3E}">
        <p14:creationId xmlns:p14="http://schemas.microsoft.com/office/powerpoint/2010/main" val="25319374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Range of Operation</a:t>
            </a:r>
            <a:endParaRPr lang="en-GB" dirty="0"/>
          </a:p>
        </p:txBody>
      </p:sp>
      <p:sp>
        <p:nvSpPr>
          <p:cNvPr id="3" name="Content Placeholder 2"/>
          <p:cNvSpPr>
            <a:spLocks noGrp="1"/>
          </p:cNvSpPr>
          <p:nvPr>
            <p:ph idx="1"/>
          </p:nvPr>
        </p:nvSpPr>
        <p:spPr>
          <a:xfrm>
            <a:off x="838200" y="1825625"/>
            <a:ext cx="6534150" cy="4351338"/>
          </a:xfrm>
        </p:spPr>
        <p:txBody>
          <a:bodyPr/>
          <a:lstStyle/>
          <a:p>
            <a:r>
              <a:rPr lang="en-GB" altLang="en-US" dirty="0"/>
              <a:t>When used as a switch, the transistor goes between the cut-off state and saturation.</a:t>
            </a:r>
          </a:p>
          <a:p>
            <a:r>
              <a:rPr lang="en-GB" altLang="en-US" dirty="0"/>
              <a:t>In amplifier </a:t>
            </a:r>
            <a:r>
              <a:rPr lang="en-GB" altLang="en-US" dirty="0" smtClean="0"/>
              <a:t>(linear) mode</a:t>
            </a:r>
            <a:r>
              <a:rPr lang="en-GB" altLang="en-US" dirty="0"/>
              <a:t>, the transistor operates in the active region between saturation and cut-off.</a:t>
            </a:r>
          </a:p>
          <a:p>
            <a:endParaRPr lang="en-GB" dirty="0"/>
          </a:p>
        </p:txBody>
      </p:sp>
      <p:grpSp>
        <p:nvGrpSpPr>
          <p:cNvPr id="4" name="Group 3"/>
          <p:cNvGrpSpPr>
            <a:grpSpLocks/>
          </p:cNvGrpSpPr>
          <p:nvPr/>
        </p:nvGrpSpPr>
        <p:grpSpPr bwMode="auto">
          <a:xfrm>
            <a:off x="7413625" y="2001043"/>
            <a:ext cx="3940175" cy="3160712"/>
            <a:chOff x="4129000" y="848378"/>
            <a:chExt cx="3940175" cy="3160316"/>
          </a:xfrm>
        </p:grpSpPr>
        <p:grpSp>
          <p:nvGrpSpPr>
            <p:cNvPr id="13" name="Group 12"/>
            <p:cNvGrpSpPr>
              <a:grpSpLocks/>
            </p:cNvGrpSpPr>
            <p:nvPr/>
          </p:nvGrpSpPr>
          <p:grpSpPr bwMode="auto">
            <a:xfrm>
              <a:off x="4129000" y="848378"/>
              <a:ext cx="3940175" cy="3160316"/>
              <a:chOff x="4102101" y="1021000"/>
              <a:chExt cx="3940175" cy="3160316"/>
            </a:xfrm>
          </p:grpSpPr>
          <p:grpSp>
            <p:nvGrpSpPr>
              <p:cNvPr id="17" name="Group 16"/>
              <p:cNvGrpSpPr>
                <a:grpSpLocks/>
              </p:cNvGrpSpPr>
              <p:nvPr/>
            </p:nvGrpSpPr>
            <p:grpSpPr bwMode="auto">
              <a:xfrm>
                <a:off x="4102101" y="1021000"/>
                <a:ext cx="3940175" cy="3160316"/>
                <a:chOff x="4951879" y="1143700"/>
                <a:chExt cx="3939669" cy="3160021"/>
              </a:xfrm>
            </p:grpSpPr>
            <p:pic>
              <p:nvPicPr>
                <p:cNvPr id="23" name="Picture 22" descr="T:\SciTex\source\370b1b23-2a88-48d5-b9ef-f6e1b0c98d4a\GB\Graphics\Input.png"/>
                <p:cNvPicPr>
                  <a:picLocks noChangeAspect="1" noChangeArrowheads="1"/>
                </p:cNvPicPr>
                <p:nvPr/>
              </p:nvPicPr>
              <p:blipFill>
                <a:blip r:embed="rId2">
                  <a:extLst>
                    <a:ext uri="{28A0092B-C50C-407E-A947-70E740481C1C}">
                      <a14:useLocalDpi xmlns:a14="http://schemas.microsoft.com/office/drawing/2010/main" val="0"/>
                    </a:ext>
                  </a:extLst>
                </a:blip>
                <a:srcRect t="7912" b="4193"/>
                <a:stretch>
                  <a:fillRect/>
                </a:stretch>
              </p:blipFill>
              <p:spPr bwMode="auto">
                <a:xfrm>
                  <a:off x="5177003" y="1143700"/>
                  <a:ext cx="3714545" cy="2930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Box 13"/>
                <p:cNvSpPr txBox="1">
                  <a:spLocks noChangeArrowheads="1"/>
                </p:cNvSpPr>
                <p:nvPr/>
              </p:nvSpPr>
              <p:spPr bwMode="auto">
                <a:xfrm>
                  <a:off x="4951879" y="2613350"/>
                  <a:ext cx="316125" cy="27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latin typeface="Times New Roman" panose="02020603050405020304" pitchFamily="18" charset="0"/>
                      <a:cs typeface="Times New Roman" panose="02020603050405020304" pitchFamily="18" charset="0"/>
                    </a:rPr>
                    <a:t>I</a:t>
                  </a:r>
                  <a:r>
                    <a:rPr lang="en-GB" altLang="en-US" sz="1200" baseline="-25000"/>
                    <a:t>C</a:t>
                  </a:r>
                </a:p>
              </p:txBody>
            </p:sp>
            <p:sp>
              <p:nvSpPr>
                <p:cNvPr id="25" name="TextBox 13"/>
                <p:cNvSpPr txBox="1">
                  <a:spLocks noChangeArrowheads="1"/>
                </p:cNvSpPr>
                <p:nvPr/>
              </p:nvSpPr>
              <p:spPr bwMode="auto">
                <a:xfrm>
                  <a:off x="6563095" y="4026748"/>
                  <a:ext cx="429944" cy="27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V</a:t>
                  </a:r>
                  <a:r>
                    <a:rPr lang="en-GB" altLang="en-US" sz="1200" baseline="-25000"/>
                    <a:t>CE</a:t>
                  </a:r>
                </a:p>
              </p:txBody>
            </p:sp>
          </p:grpSp>
          <p:pic>
            <p:nvPicPr>
              <p:cNvPr id="18" name="Picture 17" descr="output for Ib 00.png"/>
              <p:cNvPicPr>
                <a:picLocks noChangeAspect="1"/>
              </p:cNvPicPr>
              <p:nvPr/>
            </p:nvPicPr>
            <p:blipFill>
              <a:blip r:embed="rId3">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output for Ib 10.png"/>
              <p:cNvPicPr>
                <a:picLocks noChangeAspect="1"/>
              </p:cNvPicPr>
              <p:nvPr/>
            </p:nvPicPr>
            <p:blipFill>
              <a:blip r:embed="rId4">
                <a:lum contrast="-100000"/>
                <a:extLst>
                  <a:ext uri="{28A0092B-C50C-407E-A947-70E740481C1C}">
                    <a14:useLocalDpi xmlns:a14="http://schemas.microsoft.com/office/drawing/2010/main" val="0"/>
                  </a:ext>
                </a:extLst>
              </a:blip>
              <a:srcRect/>
              <a:stretch>
                <a:fillRect/>
              </a:stretch>
            </p:blipFill>
            <p:spPr bwMode="auto">
              <a:xfrm>
                <a:off x="4340225" y="1311275"/>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output for Ib 30.png"/>
              <p:cNvPicPr>
                <a:picLocks noChangeAspect="1"/>
              </p:cNvPicPr>
              <p:nvPr/>
            </p:nvPicPr>
            <p:blipFill>
              <a:blip r:embed="rId5">
                <a:lum contrast="-100000"/>
                <a:extLst>
                  <a:ext uri="{28A0092B-C50C-407E-A947-70E740481C1C}">
                    <a14:useLocalDpi xmlns:a14="http://schemas.microsoft.com/office/drawing/2010/main" val="0"/>
                  </a:ext>
                </a:extLst>
              </a:blip>
              <a:srcRect/>
              <a:stretch>
                <a:fillRect/>
              </a:stretch>
            </p:blipFill>
            <p:spPr bwMode="auto">
              <a:xfrm>
                <a:off x="4340225" y="131286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output for Ib 40.png"/>
              <p:cNvPicPr>
                <a:picLocks noChangeAspect="1"/>
              </p:cNvPicPr>
              <p:nvPr/>
            </p:nvPicPr>
            <p:blipFill>
              <a:blip r:embed="rId6">
                <a:lum contrast="-100000"/>
                <a:extLst>
                  <a:ext uri="{28A0092B-C50C-407E-A947-70E740481C1C}">
                    <a14:useLocalDpi xmlns:a14="http://schemas.microsoft.com/office/drawing/2010/main" val="0"/>
                  </a:ext>
                </a:extLst>
              </a:blip>
              <a:srcRect/>
              <a:stretch>
                <a:fillRect/>
              </a:stretch>
            </p:blipFill>
            <p:spPr bwMode="auto">
              <a:xfrm>
                <a:off x="4340225" y="1306513"/>
                <a:ext cx="360045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output for Ib 20.png"/>
              <p:cNvPicPr>
                <a:picLocks noChangeAspect="1"/>
              </p:cNvPicPr>
              <p:nvPr/>
            </p:nvPicPr>
            <p:blipFill>
              <a:blip r:embed="rId7">
                <a:lum contrast="-100000"/>
                <a:extLst>
                  <a:ext uri="{28A0092B-C50C-407E-A947-70E740481C1C}">
                    <a14:useLocalDpi xmlns:a14="http://schemas.microsoft.com/office/drawing/2010/main" val="0"/>
                  </a:ext>
                </a:extLst>
              </a:blip>
              <a:srcRect/>
              <a:stretch>
                <a:fillRect/>
              </a:stretch>
            </p:blipFill>
            <p:spPr bwMode="auto">
              <a:xfrm>
                <a:off x="4337050" y="1314450"/>
                <a:ext cx="360045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14" name="Straight Connector 13"/>
            <p:cNvCxnSpPr/>
            <p:nvPr/>
          </p:nvCxnSpPr>
          <p:spPr>
            <a:xfrm>
              <a:off x="6111787" y="3870599"/>
              <a:ext cx="257175" cy="1588"/>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flipH="1" flipV="1">
              <a:off x="4135369" y="2165838"/>
              <a:ext cx="304762"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457612" y="1322982"/>
              <a:ext cx="3095625" cy="2392062"/>
            </a:xfrm>
            <a:prstGeom prst="line">
              <a:avLst/>
            </a:prstGeom>
            <a:ln w="19050">
              <a:solidFill>
                <a:srgbClr val="FF0000"/>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5" name="Oval 4"/>
          <p:cNvSpPr/>
          <p:nvPr/>
        </p:nvSpPr>
        <p:spPr>
          <a:xfrm>
            <a:off x="8037512" y="2699543"/>
            <a:ext cx="71438"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6" name="Oval 5"/>
          <p:cNvSpPr/>
          <p:nvPr/>
        </p:nvSpPr>
        <p:spPr>
          <a:xfrm>
            <a:off x="10685462" y="4744243"/>
            <a:ext cx="71438"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7" name="TextBox 13"/>
          <p:cNvSpPr txBox="1">
            <a:spLocks noChangeArrowheads="1"/>
          </p:cNvSpPr>
          <p:nvPr/>
        </p:nvSpPr>
        <p:spPr bwMode="auto">
          <a:xfrm>
            <a:off x="10558462" y="4499768"/>
            <a:ext cx="6429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Cut-off</a:t>
            </a:r>
            <a:endParaRPr lang="en-GB" altLang="en-US" sz="1200" baseline="-25000"/>
          </a:p>
        </p:txBody>
      </p:sp>
      <p:sp>
        <p:nvSpPr>
          <p:cNvPr id="8" name="TextBox 13"/>
          <p:cNvSpPr txBox="1">
            <a:spLocks noChangeArrowheads="1"/>
          </p:cNvSpPr>
          <p:nvPr/>
        </p:nvSpPr>
        <p:spPr bwMode="auto">
          <a:xfrm>
            <a:off x="8047037" y="2536031"/>
            <a:ext cx="8842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Saturation</a:t>
            </a:r>
            <a:endParaRPr lang="en-GB" altLang="en-US" sz="1200" baseline="-25000"/>
          </a:p>
        </p:txBody>
      </p:sp>
      <p:sp>
        <p:nvSpPr>
          <p:cNvPr id="9" name="TextBox 45"/>
          <p:cNvSpPr txBox="1">
            <a:spLocks noChangeArrowheads="1"/>
          </p:cNvSpPr>
          <p:nvPr/>
        </p:nvSpPr>
        <p:spPr bwMode="auto">
          <a:xfrm>
            <a:off x="9409112" y="4529931"/>
            <a:ext cx="7000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US" altLang="en-US" sz="1200" i="1">
                <a:solidFill>
                  <a:srgbClr val="FF0000"/>
                </a:solidFill>
                <a:latin typeface="Times New Roman" panose="02020603050405020304" pitchFamily="18" charset="0"/>
                <a:cs typeface="Times New Roman" panose="02020603050405020304" pitchFamily="18" charset="0"/>
              </a:rPr>
              <a:t>I</a:t>
            </a:r>
            <a:r>
              <a:rPr lang="en-US" altLang="en-US" sz="1200" baseline="-25000">
                <a:solidFill>
                  <a:srgbClr val="FF0000"/>
                </a:solidFill>
              </a:rPr>
              <a:t>B</a:t>
            </a:r>
            <a:r>
              <a:rPr lang="en-US" altLang="en-US" sz="1200">
                <a:solidFill>
                  <a:srgbClr val="FF0000"/>
                </a:solidFill>
              </a:rPr>
              <a:t>  = 0</a:t>
            </a:r>
          </a:p>
        </p:txBody>
      </p:sp>
      <p:cxnSp>
        <p:nvCxnSpPr>
          <p:cNvPr id="10" name="Straight Arrow Connector 9"/>
          <p:cNvCxnSpPr/>
          <p:nvPr/>
        </p:nvCxnSpPr>
        <p:spPr>
          <a:xfrm>
            <a:off x="9572625" y="3659981"/>
            <a:ext cx="1079500" cy="827087"/>
          </a:xfrm>
          <a:prstGeom prst="straightConnector1">
            <a:avLst/>
          </a:prstGeom>
          <a:ln w="127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8491537" y="2831306"/>
            <a:ext cx="1079500" cy="827087"/>
          </a:xfrm>
          <a:prstGeom prst="straightConnector1">
            <a:avLst/>
          </a:prstGeom>
          <a:ln w="127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12" name="TextBox 13"/>
          <p:cNvSpPr txBox="1">
            <a:spLocks noChangeArrowheads="1"/>
          </p:cNvSpPr>
          <p:nvPr/>
        </p:nvSpPr>
        <p:spPr bwMode="auto">
          <a:xfrm rot="2251898">
            <a:off x="9101137" y="3361531"/>
            <a:ext cx="11303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Active Region</a:t>
            </a:r>
            <a:endParaRPr lang="en-GB" altLang="en-US" sz="1200" baseline="-25000"/>
          </a:p>
        </p:txBody>
      </p:sp>
    </p:spTree>
    <p:extLst>
      <p:ext uri="{BB962C8B-B14F-4D97-AF65-F5344CB8AC3E}">
        <p14:creationId xmlns:p14="http://schemas.microsoft.com/office/powerpoint/2010/main" val="14958980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Dissipation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6934200" cy="4351338"/>
              </a:xfrm>
            </p:spPr>
            <p:txBody>
              <a:bodyPr>
                <a:normAutofit fontScale="92500" lnSpcReduction="10000"/>
              </a:bodyPr>
              <a:lstStyle/>
              <a:p>
                <a:pPr marL="0" indent="0">
                  <a:buNone/>
                </a:pPr>
                <a:r>
                  <a:rPr lang="en-GB" altLang="en-US" dirty="0" smtClean="0"/>
                  <a:t>Transistors generate heat when they have currents flowing through them.</a:t>
                </a:r>
                <a:endParaRPr lang="en-GB" altLang="en-US" b="1" dirty="0"/>
              </a:p>
              <a:p>
                <a:pPr marL="0" indent="0">
                  <a:buNone/>
                </a:pPr>
                <a:r>
                  <a:rPr lang="en-GB" altLang="en-US" dirty="0"/>
                  <a:t>The electrical power dissipated in a transistor can be calculated using </a:t>
                </a:r>
                <a:r>
                  <a:rPr lang="en-GB" altLang="en-US" dirty="0" smtClean="0"/>
                  <a:t>the </a:t>
                </a:r>
                <a:r>
                  <a:rPr lang="en-GB" altLang="en-US" dirty="0"/>
                  <a:t>equation:</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𝑃</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𝐵𝐸</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𝐶𝐸</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oMath>
                  </m:oMathPara>
                </a14:m>
                <a:endParaRPr lang="en-GB" dirty="0" smtClean="0"/>
              </a:p>
              <a:p>
                <a:pPr>
                  <a:buFont typeface="Wingdings" panose="05000000000000000000" pitchFamily="2" charset="2"/>
                  <a:buNone/>
                </a:pPr>
                <a:r>
                  <a:rPr lang="en-GB" altLang="en-US" dirty="0"/>
                  <a:t>where:</a:t>
                </a:r>
              </a:p>
              <a:p>
                <a:pPr>
                  <a:buFont typeface="Wingdings" panose="05000000000000000000" pitchFamily="2" charset="2"/>
                  <a:buNone/>
                </a:pPr>
                <a:r>
                  <a:rPr lang="en-GB" altLang="en-US" i="1" dirty="0"/>
                  <a:t>P</a:t>
                </a:r>
                <a:r>
                  <a:rPr lang="en-GB" altLang="en-US" dirty="0"/>
                  <a:t> = power in watts</a:t>
                </a:r>
              </a:p>
              <a:p>
                <a:pPr marL="0" indent="0">
                  <a:buNone/>
                </a:pPr>
                <a:r>
                  <a:rPr lang="en-GB" altLang="en-US" dirty="0"/>
                  <a:t>The first term (</a:t>
                </a:r>
                <a:r>
                  <a:rPr lang="en-GB" altLang="en-US" i="1" dirty="0"/>
                  <a:t>V</a:t>
                </a:r>
                <a:r>
                  <a:rPr lang="en-GB" altLang="en-US" baseline="-25000" dirty="0"/>
                  <a:t>BE</a:t>
                </a:r>
                <a:r>
                  <a:rPr lang="en-GB" altLang="en-US" i="1" dirty="0">
                    <a:latin typeface="Times New Roman" panose="02020603050405020304" pitchFamily="18" charset="0"/>
                    <a:cs typeface="Times New Roman" panose="02020603050405020304" pitchFamily="18" charset="0"/>
                  </a:rPr>
                  <a:t>I</a:t>
                </a:r>
                <a:r>
                  <a:rPr lang="en-GB" altLang="en-US" baseline="-25000" dirty="0"/>
                  <a:t>B</a:t>
                </a:r>
                <a:r>
                  <a:rPr lang="en-GB" altLang="en-US" dirty="0"/>
                  <a:t>) is very small, so is often ignored in calculations</a:t>
                </a:r>
                <a:r>
                  <a:rPr lang="en-GB" altLang="en-US" dirty="0" smtClean="0"/>
                  <a:t>:</a:t>
                </a:r>
              </a:p>
              <a:p>
                <a:pPr marL="0" indent="0">
                  <a:buNone/>
                </a:pPr>
                <a:endParaRPr lang="en-GB" altLang="en-US" dirty="0"/>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𝑃</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𝐶𝐸</m:t>
                          </m:r>
                        </m:sub>
                      </m:sSub>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6934200" cy="4351338"/>
              </a:xfrm>
              <a:blipFill>
                <a:blip r:embed="rId2"/>
                <a:stretch>
                  <a:fillRect l="-1583" t="-2801" r="-528"/>
                </a:stretch>
              </a:blipFill>
            </p:spPr>
            <p:txBody>
              <a:bodyPr/>
              <a:lstStyle/>
              <a:p>
                <a:r>
                  <a:rPr lang="en-GB">
                    <a:noFill/>
                  </a:rPr>
                  <a:t> </a:t>
                </a:r>
              </a:p>
            </p:txBody>
          </p:sp>
        </mc:Fallback>
      </mc:AlternateContent>
      <p:grpSp>
        <p:nvGrpSpPr>
          <p:cNvPr id="15" name="Group 14"/>
          <p:cNvGrpSpPr/>
          <p:nvPr/>
        </p:nvGrpSpPr>
        <p:grpSpPr>
          <a:xfrm>
            <a:off x="7367587" y="1350168"/>
            <a:ext cx="4312211" cy="4691063"/>
            <a:chOff x="7367587" y="1350168"/>
            <a:chExt cx="4312211" cy="4691063"/>
          </a:xfrm>
        </p:grpSpPr>
        <p:pic>
          <p:nvPicPr>
            <p:cNvPr id="4" name="Picture 3" descr="Circuit (with base resistor) 2.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67587" y="1407318"/>
              <a:ext cx="3986213" cy="332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a:grpSpLocks/>
            </p:cNvGrpSpPr>
            <p:nvPr/>
          </p:nvGrpSpPr>
          <p:grpSpPr bwMode="auto">
            <a:xfrm>
              <a:off x="9850437" y="2643981"/>
              <a:ext cx="1471613" cy="285750"/>
              <a:chOff x="7352921" y="3162157"/>
              <a:chExt cx="1472041" cy="285671"/>
            </a:xfrm>
          </p:grpSpPr>
          <p:sp>
            <p:nvSpPr>
              <p:cNvPr id="13" name="TextBox 17"/>
              <p:cNvSpPr txBox="1">
                <a:spLocks noChangeArrowheads="1"/>
              </p:cNvSpPr>
              <p:nvPr/>
            </p:nvSpPr>
            <p:spPr bwMode="auto">
              <a:xfrm>
                <a:off x="7352921" y="3162157"/>
                <a:ext cx="1472041" cy="276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      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C</a:t>
                </a:r>
                <a:r>
                  <a:rPr kumimoji="0" lang="en-GB" altLang="en-US" sz="1200" b="0"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 </a:t>
                </a:r>
                <a:r>
                  <a:rPr kumimoji="0" lang="en-GB"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20 mA</a:t>
                </a:r>
                <a:endParaRPr kumimoji="0" lang="en-US"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14" name="Isosceles Triangle 13"/>
              <p:cNvSpPr/>
              <p:nvPr/>
            </p:nvSpPr>
            <p:spPr>
              <a:xfrm rot="10800000">
                <a:off x="7435495" y="3281186"/>
                <a:ext cx="192144" cy="166642"/>
              </a:xfrm>
              <a:prstGeom prst="triangle">
                <a:avLst/>
              </a:prstGeom>
              <a:solidFill>
                <a:srgbClr val="FF0000"/>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a:ln>
                    <a:noFill/>
                  </a:ln>
                  <a:solidFill>
                    <a:sysClr val="window" lastClr="FFFFFF"/>
                  </a:solidFill>
                  <a:effectLst/>
                  <a:uLnTx/>
                  <a:uFillTx/>
                  <a:latin typeface="Calibri"/>
                  <a:ea typeface="+mn-ea"/>
                  <a:cs typeface="+mn-cs"/>
                </a:endParaRPr>
              </a:p>
            </p:txBody>
          </p:sp>
        </p:grpSp>
        <p:sp>
          <p:nvSpPr>
            <p:cNvPr id="6" name="TextBox 13"/>
            <p:cNvSpPr txBox="1">
              <a:spLocks noChangeArrowheads="1"/>
            </p:cNvSpPr>
            <p:nvPr/>
          </p:nvSpPr>
          <p:spPr bwMode="auto">
            <a:xfrm>
              <a:off x="11131550" y="1350168"/>
              <a:ext cx="50006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15 V</a:t>
              </a:r>
              <a:endParaRPr kumimoji="0" lang="en-GB" altLang="en-US" sz="1200" b="0" i="0" u="none" strike="noStrike" kern="1200" cap="none" spc="0" normalizeH="0" baseline="-25000" noProof="0">
                <a:ln>
                  <a:noFill/>
                </a:ln>
                <a:solidFill>
                  <a:srgbClr val="0070C0"/>
                </a:solidFill>
                <a:effectLst/>
                <a:uLnTx/>
                <a:uFillTx/>
                <a:latin typeface="Arial" panose="020B0604020202020204" pitchFamily="34" charset="0"/>
                <a:ea typeface="+mn-ea"/>
                <a:cs typeface="Arial" panose="020B0604020202020204" pitchFamily="34" charset="0"/>
              </a:endParaRPr>
            </a:p>
          </p:txBody>
        </p:sp>
        <p:grpSp>
          <p:nvGrpSpPr>
            <p:cNvPr id="7" name="Group 6"/>
            <p:cNvGrpSpPr>
              <a:grpSpLocks/>
            </p:cNvGrpSpPr>
            <p:nvPr/>
          </p:nvGrpSpPr>
          <p:grpSpPr bwMode="auto">
            <a:xfrm>
              <a:off x="10213111" y="3309143"/>
              <a:ext cx="1466687" cy="1131888"/>
              <a:chOff x="7781151" y="3832225"/>
              <a:chExt cx="1468534" cy="1131888"/>
            </a:xfrm>
          </p:grpSpPr>
          <p:cxnSp>
            <p:nvCxnSpPr>
              <p:cNvPr id="11" name="Straight Arrow Connector 10"/>
              <p:cNvCxnSpPr/>
              <p:nvPr/>
            </p:nvCxnSpPr>
            <p:spPr bwMode="auto">
              <a:xfrm rot="5400000">
                <a:off x="7433739" y="4397374"/>
                <a:ext cx="1131888" cy="1590"/>
              </a:xfrm>
              <a:prstGeom prst="straightConnector1">
                <a:avLst/>
              </a:prstGeom>
              <a:noFill/>
              <a:ln w="12700" cap="flat" cmpd="sng" algn="ctr">
                <a:solidFill>
                  <a:srgbClr val="0070C0"/>
                </a:solidFill>
                <a:prstDash val="solid"/>
                <a:headEnd type="triangle" w="lg" len="lg"/>
                <a:tailEnd type="none" w="med" len="med"/>
              </a:ln>
              <a:effectLst/>
            </p:spPr>
          </p:cxnSp>
          <p:sp>
            <p:nvSpPr>
              <p:cNvPr id="12" name="TextBox 17"/>
              <p:cNvSpPr txBox="1">
                <a:spLocks noChangeArrowheads="1"/>
              </p:cNvSpPr>
              <p:nvPr/>
            </p:nvSpPr>
            <p:spPr bwMode="auto">
              <a:xfrm>
                <a:off x="7781151" y="4263250"/>
                <a:ext cx="146853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      V</a:t>
                </a:r>
                <a:r>
                  <a:rPr kumimoji="0" lang="en-GB" altLang="en-US" sz="1200" b="0" i="0" u="none" strike="noStrike" kern="1200" cap="none" spc="0" normalizeH="0" baseline="-25000" noProof="0">
                    <a:ln>
                      <a:noFill/>
                    </a:ln>
                    <a:solidFill>
                      <a:srgbClr val="0070C0"/>
                    </a:solidFill>
                    <a:effectLst/>
                    <a:uLnTx/>
                    <a:uFillTx/>
                    <a:latin typeface="Arial" panose="020B0604020202020204" pitchFamily="34" charset="0"/>
                    <a:ea typeface="+mn-ea"/>
                    <a:cs typeface="Arial" panose="020B0604020202020204" pitchFamily="34" charset="0"/>
                  </a:rPr>
                  <a:t>CE</a:t>
                </a:r>
                <a:r>
                  <a:rPr kumimoji="0" lang="en-GB" altLang="en-US" sz="1200" b="0" i="1"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 = </a:t>
                </a:r>
                <a:r>
                  <a:rPr kumimoji="0" lang="en-GB" altLang="en-US" sz="1200" b="0" i="0"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rPr>
                  <a:t>9 V</a:t>
                </a:r>
                <a:endParaRPr kumimoji="0" lang="en-US" altLang="en-US" sz="1200" b="0" i="0" u="none" strike="noStrike" kern="1200" cap="none" spc="0" normalizeH="0" baseline="0" noProof="0">
                  <a:ln>
                    <a:noFill/>
                  </a:ln>
                  <a:solidFill>
                    <a:srgbClr val="0070C0"/>
                  </a:solidFill>
                  <a:effectLst/>
                  <a:uLnTx/>
                  <a:uFillTx/>
                  <a:latin typeface="Arial" panose="020B0604020202020204" pitchFamily="34" charset="0"/>
                  <a:ea typeface="+mn-ea"/>
                  <a:cs typeface="Arial" panose="020B0604020202020204" pitchFamily="34" charset="0"/>
                </a:endParaRPr>
              </a:p>
            </p:txBody>
          </p:sp>
        </p:grpSp>
        <p:sp>
          <p:nvSpPr>
            <p:cNvPr id="8" name="Text Box 4"/>
            <p:cNvSpPr txBox="1">
              <a:spLocks noChangeArrowheads="1"/>
            </p:cNvSpPr>
            <p:nvPr/>
          </p:nvSpPr>
          <p:spPr bwMode="auto">
            <a:xfrm>
              <a:off x="8702675" y="4966493"/>
              <a:ext cx="13176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P</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 </a:t>
              </a: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CE</a:t>
              </a: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a:t>
              </a:r>
            </a:p>
          </p:txBody>
        </p:sp>
        <p:sp>
          <p:nvSpPr>
            <p:cNvPr id="9" name="Text Box 4"/>
            <p:cNvSpPr txBox="1">
              <a:spLocks noChangeArrowheads="1"/>
            </p:cNvSpPr>
            <p:nvPr/>
          </p:nvSpPr>
          <p:spPr bwMode="auto">
            <a:xfrm>
              <a:off x="8702675" y="5366543"/>
              <a:ext cx="27257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P</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 9 V × 20 mA</a:t>
              </a:r>
              <a:endPar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sp>
          <p:nvSpPr>
            <p:cNvPr id="10" name="Text Box 4"/>
            <p:cNvSpPr txBox="1">
              <a:spLocks noChangeArrowheads="1"/>
            </p:cNvSpPr>
            <p:nvPr/>
          </p:nvSpPr>
          <p:spPr bwMode="auto">
            <a:xfrm>
              <a:off x="8702675" y="5765006"/>
              <a:ext cx="27257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 typeface="Wingdings" panose="05000000000000000000" pitchFamily="2" charset="2"/>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P</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 180 mW</a:t>
              </a:r>
              <a:endPar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grpSp>
    </p:spTree>
    <p:extLst>
      <p:ext uri="{BB962C8B-B14F-4D97-AF65-F5344CB8AC3E}">
        <p14:creationId xmlns:p14="http://schemas.microsoft.com/office/powerpoint/2010/main" val="547822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Maximum Power</a:t>
            </a:r>
            <a:endParaRPr lang="en-GB" dirty="0"/>
          </a:p>
        </p:txBody>
      </p:sp>
      <p:sp>
        <p:nvSpPr>
          <p:cNvPr id="3" name="Content Placeholder 2"/>
          <p:cNvSpPr>
            <a:spLocks noGrp="1"/>
          </p:cNvSpPr>
          <p:nvPr>
            <p:ph idx="1"/>
          </p:nvPr>
        </p:nvSpPr>
        <p:spPr>
          <a:xfrm>
            <a:off x="838200" y="1825625"/>
            <a:ext cx="6553200" cy="4351338"/>
          </a:xfrm>
        </p:spPr>
        <p:txBody>
          <a:bodyPr/>
          <a:lstStyle/>
          <a:p>
            <a:r>
              <a:rPr lang="en-GB" altLang="en-US" dirty="0"/>
              <a:t>The maximum power (</a:t>
            </a:r>
            <a:r>
              <a:rPr lang="en-GB" altLang="en-US" i="1" dirty="0" err="1"/>
              <a:t>P</a:t>
            </a:r>
            <a:r>
              <a:rPr lang="en-GB" altLang="en-US" baseline="-25000" dirty="0" err="1"/>
              <a:t>tot</a:t>
            </a:r>
            <a:r>
              <a:rPr lang="en-GB" altLang="en-US" dirty="0"/>
              <a:t>) a transistor can handle can be plotted on the output characteristic </a:t>
            </a:r>
            <a:r>
              <a:rPr lang="en-GB" altLang="en-US" dirty="0" smtClean="0"/>
              <a:t>graph</a:t>
            </a:r>
          </a:p>
          <a:p>
            <a:r>
              <a:rPr lang="en-GB" altLang="en-US" dirty="0"/>
              <a:t>The area below the curve is where the transistor can operate without risk of damage.</a:t>
            </a:r>
          </a:p>
          <a:p>
            <a:r>
              <a:rPr lang="en-GB" altLang="en-US" dirty="0"/>
              <a:t>When switching, the transistor usually goes to point A by a larger than necessary base current.</a:t>
            </a:r>
          </a:p>
          <a:p>
            <a:endParaRPr lang="en-GB" dirty="0"/>
          </a:p>
        </p:txBody>
      </p:sp>
      <p:grpSp>
        <p:nvGrpSpPr>
          <p:cNvPr id="59" name="Group 58"/>
          <p:cNvGrpSpPr/>
          <p:nvPr/>
        </p:nvGrpSpPr>
        <p:grpSpPr>
          <a:xfrm>
            <a:off x="6973100" y="2220120"/>
            <a:ext cx="4837107" cy="3408361"/>
            <a:chOff x="6973100" y="2220120"/>
            <a:chExt cx="4837107" cy="3408361"/>
          </a:xfrm>
        </p:grpSpPr>
        <p:pic>
          <p:nvPicPr>
            <p:cNvPr id="4" name="Picture 3" descr="T:\SciTex\source\594dd536-cab5-4314-acd6-58314b3d6d54\GB\Graphics\16graph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4319" y="2291556"/>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T:\SciTex\source\594dd536-cab5-4314-acd6-58314b3d6d54\GB\Graphics\16graphLin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4319" y="2291556"/>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6382" y="2302669"/>
              <a:ext cx="39116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7"/>
            <p:cNvSpPr/>
            <p:nvPr/>
          </p:nvSpPr>
          <p:spPr>
            <a:xfrm>
              <a:off x="8252619" y="2372519"/>
              <a:ext cx="3262313" cy="2717800"/>
            </a:xfrm>
            <a:custGeom>
              <a:avLst/>
              <a:gdLst>
                <a:gd name="connsiteX0" fmla="*/ 0 w 3295650"/>
                <a:gd name="connsiteY0" fmla="*/ 0 h 2680112"/>
                <a:gd name="connsiteX1" fmla="*/ 3295650 w 3295650"/>
                <a:gd name="connsiteY1" fmla="*/ 0 h 2680112"/>
                <a:gd name="connsiteX2" fmla="*/ 3295650 w 3295650"/>
                <a:gd name="connsiteY2" fmla="*/ 2680112 h 2680112"/>
                <a:gd name="connsiteX3" fmla="*/ 0 w 3295650"/>
                <a:gd name="connsiteY3" fmla="*/ 2680112 h 2680112"/>
                <a:gd name="connsiteX4" fmla="*/ 0 w 3295650"/>
                <a:gd name="connsiteY4" fmla="*/ 0 h 2680112"/>
                <a:gd name="connsiteX0" fmla="*/ 0 w 3295650"/>
                <a:gd name="connsiteY0" fmla="*/ 0 h 2680112"/>
                <a:gd name="connsiteX1" fmla="*/ 499311 w 3295650"/>
                <a:gd name="connsiteY1" fmla="*/ 51811 h 2680112"/>
                <a:gd name="connsiteX2" fmla="*/ 3295650 w 3295650"/>
                <a:gd name="connsiteY2" fmla="*/ 0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725705 w 3295650"/>
                <a:gd name="connsiteY2" fmla="*/ 1915428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38501 w 3295650"/>
                <a:gd name="connsiteY0" fmla="*/ 0 h 2718613"/>
                <a:gd name="connsiteX1" fmla="*/ 422309 w 3295650"/>
                <a:gd name="connsiteY1" fmla="*/ 13310 h 2718613"/>
                <a:gd name="connsiteX2" fmla="*/ 1091465 w 3295650"/>
                <a:gd name="connsiteY2" fmla="*/ 1694046 h 2718613"/>
                <a:gd name="connsiteX3" fmla="*/ 3290637 w 3295650"/>
                <a:gd name="connsiteY3" fmla="*/ 2342623 h 2718613"/>
                <a:gd name="connsiteX4" fmla="*/ 3295650 w 3295650"/>
                <a:gd name="connsiteY4" fmla="*/ 2718613 h 2718613"/>
                <a:gd name="connsiteX5" fmla="*/ 0 w 3295650"/>
                <a:gd name="connsiteY5" fmla="*/ 2718613 h 2718613"/>
                <a:gd name="connsiteX6" fmla="*/ 38501 w 3295650"/>
                <a:gd name="connsiteY6" fmla="*/ 0 h 2718613"/>
                <a:gd name="connsiteX0" fmla="*/ 0 w 3257149"/>
                <a:gd name="connsiteY0" fmla="*/ 0 h 2718613"/>
                <a:gd name="connsiteX1" fmla="*/ 383808 w 3257149"/>
                <a:gd name="connsiteY1" fmla="*/ 13310 h 2718613"/>
                <a:gd name="connsiteX2" fmla="*/ 1052964 w 3257149"/>
                <a:gd name="connsiteY2" fmla="*/ 1694046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403058 w 3261761"/>
                <a:gd name="connsiteY1" fmla="*/ 3685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61761" h="2718613">
                  <a:moveTo>
                    <a:pt x="0" y="0"/>
                  </a:moveTo>
                  <a:lnTo>
                    <a:pt x="403058" y="3685"/>
                  </a:lnTo>
                  <a:cubicBezTo>
                    <a:pt x="558733" y="708309"/>
                    <a:pt x="589280" y="1114550"/>
                    <a:pt x="1072215" y="1674795"/>
                  </a:cubicBezTo>
                  <a:cubicBezTo>
                    <a:pt x="1635225" y="2131619"/>
                    <a:pt x="2352241" y="2261184"/>
                    <a:pt x="3261761" y="2381124"/>
                  </a:cubicBezTo>
                  <a:cubicBezTo>
                    <a:pt x="3260224" y="2493620"/>
                    <a:pt x="3258686" y="2606117"/>
                    <a:pt x="3257149" y="2718613"/>
                  </a:cubicBezTo>
                  <a:lnTo>
                    <a:pt x="0" y="2699363"/>
                  </a:lnTo>
                  <a:lnTo>
                    <a:pt x="0" y="0"/>
                  </a:lnTo>
                  <a:close/>
                </a:path>
              </a:pathLst>
            </a:custGeom>
            <a:solidFill>
              <a:srgbClr val="FF0000">
                <a:alpha val="30196"/>
              </a:srgbClr>
            </a:solidFill>
            <a:ln w="254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cxnSp>
          <p:nvCxnSpPr>
            <p:cNvPr id="8" name="Straight Connector 7"/>
            <p:cNvCxnSpPr/>
            <p:nvPr/>
          </p:nvCxnSpPr>
          <p:spPr>
            <a:xfrm>
              <a:off x="8217694" y="2890044"/>
              <a:ext cx="3306763" cy="2190750"/>
            </a:xfrm>
            <a:prstGeom prst="line">
              <a:avLst/>
            </a:prstGeom>
            <a:noFill/>
            <a:ln w="22225" cap="flat" cmpd="sng" algn="ctr">
              <a:solidFill>
                <a:srgbClr val="FF0000"/>
              </a:solidFill>
              <a:prstDash val="solid"/>
              <a:tailEnd type="none"/>
            </a:ln>
            <a:effectLst/>
          </p:spPr>
        </p:cxnSp>
        <p:sp>
          <p:nvSpPr>
            <p:cNvPr id="9" name="Oval 8"/>
            <p:cNvSpPr/>
            <p:nvPr/>
          </p:nvSpPr>
          <p:spPr>
            <a:xfrm>
              <a:off x="11356182" y="4958556"/>
              <a:ext cx="71437" cy="71438"/>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10" name="Oval 9"/>
            <p:cNvSpPr/>
            <p:nvPr/>
          </p:nvSpPr>
          <p:spPr>
            <a:xfrm>
              <a:off x="8381207" y="2990056"/>
              <a:ext cx="71437" cy="71438"/>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11" name="Oval 10"/>
            <p:cNvSpPr/>
            <p:nvPr/>
          </p:nvSpPr>
          <p:spPr>
            <a:xfrm>
              <a:off x="8314532" y="2942431"/>
              <a:ext cx="71437" cy="71438"/>
            </a:xfrm>
            <a:prstGeom prst="ellipse">
              <a:avLst/>
            </a:prstGeom>
            <a:solidFill>
              <a:srgbClr val="FF0000"/>
            </a:solidFill>
            <a:ln w="12700" cap="flat" cmpd="sng" algn="ctr">
              <a:noFill/>
              <a:prstDash val="solid"/>
            </a:ln>
            <a:effectLst/>
          </p:spPr>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a:ln>
                  <a:noFill/>
                </a:ln>
                <a:solidFill>
                  <a:sysClr val="window" lastClr="FFFFFF"/>
                </a:solidFill>
                <a:effectLst/>
                <a:uLnTx/>
                <a:uFillTx/>
                <a:latin typeface="Calibri"/>
                <a:ea typeface="+mn-ea"/>
                <a:cs typeface="+mn-cs"/>
              </a:endParaRPr>
            </a:p>
          </p:txBody>
        </p:sp>
        <p:sp>
          <p:nvSpPr>
            <p:cNvPr id="12" name="TextBox 1"/>
            <p:cNvSpPr txBox="1">
              <a:spLocks noChangeArrowheads="1"/>
            </p:cNvSpPr>
            <p:nvPr/>
          </p:nvSpPr>
          <p:spPr bwMode="auto">
            <a:xfrm>
              <a:off x="7230269" y="3690144"/>
              <a:ext cx="7318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 </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in mA</a:t>
              </a:r>
              <a:endPar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sp>
          <p:nvSpPr>
            <p:cNvPr id="13" name="TextBox 20"/>
            <p:cNvSpPr txBox="1">
              <a:spLocks noChangeArrowheads="1"/>
            </p:cNvSpPr>
            <p:nvPr/>
          </p:nvSpPr>
          <p:spPr bwMode="auto">
            <a:xfrm>
              <a:off x="9462294" y="5352256"/>
              <a:ext cx="7381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CE</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in V</a:t>
              </a:r>
              <a:endPar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cxnSp>
          <p:nvCxnSpPr>
            <p:cNvPr id="14" name="Straight Connector 13"/>
            <p:cNvCxnSpPr/>
            <p:nvPr/>
          </p:nvCxnSpPr>
          <p:spPr>
            <a:xfrm rot="16200000" flipV="1">
              <a:off x="7485857" y="3305969"/>
              <a:ext cx="625475" cy="15875"/>
            </a:xfrm>
            <a:prstGeom prst="line">
              <a:avLst/>
            </a:prstGeom>
            <a:noFill/>
            <a:ln w="12700" cap="flat" cmpd="sng" algn="ctr">
              <a:solidFill>
                <a:sysClr val="windowText" lastClr="000000"/>
              </a:solidFill>
              <a:prstDash val="solid"/>
              <a:tailEnd type="triangle"/>
            </a:ln>
            <a:effectLst/>
          </p:spPr>
        </p:cxnSp>
        <p:cxnSp>
          <p:nvCxnSpPr>
            <p:cNvPr id="15" name="Straight Connector 14"/>
            <p:cNvCxnSpPr>
              <a:stCxn id="13" idx="3"/>
            </p:cNvCxnSpPr>
            <p:nvPr/>
          </p:nvCxnSpPr>
          <p:spPr>
            <a:xfrm>
              <a:off x="10200482" y="5490369"/>
              <a:ext cx="331787" cy="1587"/>
            </a:xfrm>
            <a:prstGeom prst="line">
              <a:avLst/>
            </a:prstGeom>
            <a:noFill/>
            <a:ln w="12700" cap="flat" cmpd="sng" algn="ctr">
              <a:solidFill>
                <a:sysClr val="windowText" lastClr="000000"/>
              </a:solidFill>
              <a:prstDash val="solid"/>
              <a:tailEnd type="triangle"/>
            </a:ln>
            <a:effectLst/>
          </p:spPr>
        </p:cxnSp>
        <p:grpSp>
          <p:nvGrpSpPr>
            <p:cNvPr id="16" name="Group 15"/>
            <p:cNvGrpSpPr>
              <a:grpSpLocks/>
            </p:cNvGrpSpPr>
            <p:nvPr/>
          </p:nvGrpSpPr>
          <p:grpSpPr bwMode="auto">
            <a:xfrm>
              <a:off x="8131969" y="5083969"/>
              <a:ext cx="3559175" cy="276225"/>
              <a:chOff x="5286375" y="3722688"/>
              <a:chExt cx="3559175" cy="276225"/>
            </a:xfrm>
          </p:grpSpPr>
          <p:sp>
            <p:nvSpPr>
              <p:cNvPr id="46" name="TextBox 10"/>
              <p:cNvSpPr txBox="1">
                <a:spLocks noChangeArrowheads="1"/>
              </p:cNvSpPr>
              <p:nvPr/>
            </p:nvSpPr>
            <p:spPr bwMode="auto">
              <a:xfrm>
                <a:off x="5286375"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0</a:t>
                </a:r>
              </a:p>
            </p:txBody>
          </p:sp>
          <p:sp>
            <p:nvSpPr>
              <p:cNvPr id="47" name="TextBox 26"/>
              <p:cNvSpPr txBox="1">
                <a:spLocks noChangeArrowheads="1"/>
              </p:cNvSpPr>
              <p:nvPr/>
            </p:nvSpPr>
            <p:spPr bwMode="auto">
              <a:xfrm>
                <a:off x="5559425"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a:t>
                </a:r>
              </a:p>
            </p:txBody>
          </p:sp>
          <p:sp>
            <p:nvSpPr>
              <p:cNvPr id="48" name="TextBox 27"/>
              <p:cNvSpPr txBox="1">
                <a:spLocks noChangeArrowheads="1"/>
              </p:cNvSpPr>
              <p:nvPr/>
            </p:nvSpPr>
            <p:spPr bwMode="auto">
              <a:xfrm>
                <a:off x="5824538"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2</a:t>
                </a:r>
              </a:p>
            </p:txBody>
          </p:sp>
          <p:sp>
            <p:nvSpPr>
              <p:cNvPr id="49" name="TextBox 28"/>
              <p:cNvSpPr txBox="1">
                <a:spLocks noChangeArrowheads="1"/>
              </p:cNvSpPr>
              <p:nvPr/>
            </p:nvSpPr>
            <p:spPr bwMode="auto">
              <a:xfrm>
                <a:off x="6097588"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3</a:t>
                </a:r>
              </a:p>
            </p:txBody>
          </p:sp>
          <p:sp>
            <p:nvSpPr>
              <p:cNvPr id="50" name="TextBox 29"/>
              <p:cNvSpPr txBox="1">
                <a:spLocks noChangeArrowheads="1"/>
              </p:cNvSpPr>
              <p:nvPr/>
            </p:nvSpPr>
            <p:spPr bwMode="auto">
              <a:xfrm>
                <a:off x="6362700"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4</a:t>
                </a:r>
              </a:p>
            </p:txBody>
          </p:sp>
          <p:sp>
            <p:nvSpPr>
              <p:cNvPr id="51" name="TextBox 30"/>
              <p:cNvSpPr txBox="1">
                <a:spLocks noChangeArrowheads="1"/>
              </p:cNvSpPr>
              <p:nvPr/>
            </p:nvSpPr>
            <p:spPr bwMode="auto">
              <a:xfrm>
                <a:off x="6635750"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5</a:t>
                </a:r>
              </a:p>
            </p:txBody>
          </p:sp>
          <p:sp>
            <p:nvSpPr>
              <p:cNvPr id="52" name="TextBox 31"/>
              <p:cNvSpPr txBox="1">
                <a:spLocks noChangeArrowheads="1"/>
              </p:cNvSpPr>
              <p:nvPr/>
            </p:nvSpPr>
            <p:spPr bwMode="auto">
              <a:xfrm>
                <a:off x="6910388"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6</a:t>
                </a:r>
              </a:p>
            </p:txBody>
          </p:sp>
          <p:sp>
            <p:nvSpPr>
              <p:cNvPr id="53" name="TextBox 32"/>
              <p:cNvSpPr txBox="1">
                <a:spLocks noChangeArrowheads="1"/>
              </p:cNvSpPr>
              <p:nvPr/>
            </p:nvSpPr>
            <p:spPr bwMode="auto">
              <a:xfrm>
                <a:off x="7173913"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7</a:t>
                </a:r>
              </a:p>
            </p:txBody>
          </p:sp>
          <p:sp>
            <p:nvSpPr>
              <p:cNvPr id="54" name="TextBox 33"/>
              <p:cNvSpPr txBox="1">
                <a:spLocks noChangeArrowheads="1"/>
              </p:cNvSpPr>
              <p:nvPr/>
            </p:nvSpPr>
            <p:spPr bwMode="auto">
              <a:xfrm>
                <a:off x="7448550"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8</a:t>
                </a:r>
              </a:p>
            </p:txBody>
          </p:sp>
          <p:sp>
            <p:nvSpPr>
              <p:cNvPr id="55" name="TextBox 34"/>
              <p:cNvSpPr txBox="1">
                <a:spLocks noChangeArrowheads="1"/>
              </p:cNvSpPr>
              <p:nvPr/>
            </p:nvSpPr>
            <p:spPr bwMode="auto">
              <a:xfrm>
                <a:off x="7712075"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9</a:t>
                </a:r>
              </a:p>
            </p:txBody>
          </p:sp>
          <p:sp>
            <p:nvSpPr>
              <p:cNvPr id="56" name="TextBox 35"/>
              <p:cNvSpPr txBox="1">
                <a:spLocks noChangeArrowheads="1"/>
              </p:cNvSpPr>
              <p:nvPr/>
            </p:nvSpPr>
            <p:spPr bwMode="auto">
              <a:xfrm>
                <a:off x="7939088" y="3722688"/>
                <a:ext cx="35401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10</a:t>
                </a:r>
              </a:p>
            </p:txBody>
          </p:sp>
          <p:sp>
            <p:nvSpPr>
              <p:cNvPr id="57" name="TextBox 36"/>
              <p:cNvSpPr txBox="1">
                <a:spLocks noChangeArrowheads="1"/>
              </p:cNvSpPr>
              <p:nvPr/>
            </p:nvSpPr>
            <p:spPr bwMode="auto">
              <a:xfrm>
                <a:off x="8220075" y="3722688"/>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11</a:t>
                </a:r>
              </a:p>
            </p:txBody>
          </p:sp>
          <p:sp>
            <p:nvSpPr>
              <p:cNvPr id="58" name="TextBox 37"/>
              <p:cNvSpPr txBox="1">
                <a:spLocks noChangeArrowheads="1"/>
              </p:cNvSpPr>
              <p:nvPr/>
            </p:nvSpPr>
            <p:spPr bwMode="auto">
              <a:xfrm>
                <a:off x="8489950" y="3722688"/>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12</a:t>
                </a:r>
              </a:p>
            </p:txBody>
          </p:sp>
        </p:grpSp>
        <p:grpSp>
          <p:nvGrpSpPr>
            <p:cNvPr id="17" name="Group 16"/>
            <p:cNvGrpSpPr>
              <a:grpSpLocks/>
            </p:cNvGrpSpPr>
            <p:nvPr/>
          </p:nvGrpSpPr>
          <p:grpSpPr bwMode="auto">
            <a:xfrm>
              <a:off x="7835107" y="2220120"/>
              <a:ext cx="439737" cy="2995612"/>
              <a:chOff x="4064410" y="1073166"/>
              <a:chExt cx="439544" cy="2995733"/>
            </a:xfrm>
          </p:grpSpPr>
          <p:sp>
            <p:nvSpPr>
              <p:cNvPr id="35" name="TextBox 38"/>
              <p:cNvSpPr txBox="1">
                <a:spLocks noChangeArrowheads="1"/>
              </p:cNvSpPr>
              <p:nvPr/>
            </p:nvSpPr>
            <p:spPr bwMode="auto">
              <a:xfrm>
                <a:off x="4149370" y="3520023"/>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20</a:t>
                </a:r>
              </a:p>
            </p:txBody>
          </p:sp>
          <p:sp>
            <p:nvSpPr>
              <p:cNvPr id="36" name="TextBox 39"/>
              <p:cNvSpPr txBox="1">
                <a:spLocks noChangeArrowheads="1"/>
              </p:cNvSpPr>
              <p:nvPr/>
            </p:nvSpPr>
            <p:spPr bwMode="auto">
              <a:xfrm>
                <a:off x="4234328" y="3791900"/>
                <a:ext cx="26962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0</a:t>
                </a:r>
              </a:p>
            </p:txBody>
          </p:sp>
          <p:sp>
            <p:nvSpPr>
              <p:cNvPr id="37" name="TextBox 40"/>
              <p:cNvSpPr txBox="1">
                <a:spLocks noChangeArrowheads="1"/>
              </p:cNvSpPr>
              <p:nvPr/>
            </p:nvSpPr>
            <p:spPr bwMode="auto">
              <a:xfrm>
                <a:off x="4149370" y="3248150"/>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40</a:t>
                </a:r>
              </a:p>
            </p:txBody>
          </p:sp>
          <p:sp>
            <p:nvSpPr>
              <p:cNvPr id="38" name="TextBox 41"/>
              <p:cNvSpPr txBox="1">
                <a:spLocks noChangeArrowheads="1"/>
              </p:cNvSpPr>
              <p:nvPr/>
            </p:nvSpPr>
            <p:spPr bwMode="auto">
              <a:xfrm>
                <a:off x="4149370" y="2976277"/>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60</a:t>
                </a:r>
              </a:p>
            </p:txBody>
          </p:sp>
          <p:sp>
            <p:nvSpPr>
              <p:cNvPr id="39" name="TextBox 42"/>
              <p:cNvSpPr txBox="1">
                <a:spLocks noChangeArrowheads="1"/>
              </p:cNvSpPr>
              <p:nvPr/>
            </p:nvSpPr>
            <p:spPr bwMode="auto">
              <a:xfrm>
                <a:off x="4149370" y="2704404"/>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80</a:t>
                </a:r>
              </a:p>
            </p:txBody>
          </p:sp>
          <p:sp>
            <p:nvSpPr>
              <p:cNvPr id="40" name="TextBox 43"/>
              <p:cNvSpPr txBox="1">
                <a:spLocks noChangeArrowheads="1"/>
              </p:cNvSpPr>
              <p:nvPr/>
            </p:nvSpPr>
            <p:spPr bwMode="auto">
              <a:xfrm>
                <a:off x="4064410" y="2432531"/>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100</a:t>
                </a:r>
              </a:p>
            </p:txBody>
          </p:sp>
          <p:sp>
            <p:nvSpPr>
              <p:cNvPr id="41" name="TextBox 44"/>
              <p:cNvSpPr txBox="1">
                <a:spLocks noChangeArrowheads="1"/>
              </p:cNvSpPr>
              <p:nvPr/>
            </p:nvSpPr>
            <p:spPr bwMode="auto">
              <a:xfrm>
                <a:off x="4064410" y="2160658"/>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120</a:t>
                </a:r>
              </a:p>
            </p:txBody>
          </p:sp>
          <p:sp>
            <p:nvSpPr>
              <p:cNvPr id="42" name="TextBox 45"/>
              <p:cNvSpPr txBox="1">
                <a:spLocks noChangeArrowheads="1"/>
              </p:cNvSpPr>
              <p:nvPr/>
            </p:nvSpPr>
            <p:spPr bwMode="auto">
              <a:xfrm>
                <a:off x="4064410" y="1888785"/>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140</a:t>
                </a:r>
              </a:p>
            </p:txBody>
          </p:sp>
          <p:sp>
            <p:nvSpPr>
              <p:cNvPr id="43" name="TextBox 46"/>
              <p:cNvSpPr txBox="1">
                <a:spLocks noChangeArrowheads="1"/>
              </p:cNvSpPr>
              <p:nvPr/>
            </p:nvSpPr>
            <p:spPr bwMode="auto">
              <a:xfrm>
                <a:off x="4064410" y="1616912"/>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160</a:t>
                </a:r>
              </a:p>
            </p:txBody>
          </p:sp>
          <p:sp>
            <p:nvSpPr>
              <p:cNvPr id="44" name="TextBox 47"/>
              <p:cNvSpPr txBox="1">
                <a:spLocks noChangeArrowheads="1"/>
              </p:cNvSpPr>
              <p:nvPr/>
            </p:nvSpPr>
            <p:spPr bwMode="auto">
              <a:xfrm>
                <a:off x="4064410" y="1345039"/>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180</a:t>
                </a:r>
              </a:p>
            </p:txBody>
          </p:sp>
          <p:sp>
            <p:nvSpPr>
              <p:cNvPr id="45" name="TextBox 48"/>
              <p:cNvSpPr txBox="1">
                <a:spLocks noChangeArrowheads="1"/>
              </p:cNvSpPr>
              <p:nvPr/>
            </p:nvSpPr>
            <p:spPr bwMode="auto">
              <a:xfrm>
                <a:off x="4064410" y="1073166"/>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200</a:t>
                </a:r>
              </a:p>
            </p:txBody>
          </p:sp>
        </p:grpSp>
        <p:grpSp>
          <p:nvGrpSpPr>
            <p:cNvPr id="18" name="Group 17"/>
            <p:cNvGrpSpPr>
              <a:grpSpLocks/>
            </p:cNvGrpSpPr>
            <p:nvPr/>
          </p:nvGrpSpPr>
          <p:grpSpPr bwMode="auto">
            <a:xfrm>
              <a:off x="6973100" y="2629694"/>
              <a:ext cx="700089" cy="504826"/>
              <a:chOff x="4106863" y="411711"/>
              <a:chExt cx="700367" cy="504525"/>
            </a:xfrm>
          </p:grpSpPr>
          <p:sp>
            <p:nvSpPr>
              <p:cNvPr id="31" name="TextBox 15"/>
              <p:cNvSpPr txBox="1">
                <a:spLocks noChangeArrowheads="1"/>
              </p:cNvSpPr>
              <p:nvPr/>
            </p:nvSpPr>
            <p:spPr bwMode="auto">
              <a:xfrm>
                <a:off x="4106863" y="539015"/>
                <a:ext cx="4427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C</a:t>
                </a:r>
                <a:r>
                  <a:rPr kumimoji="0" lang="en-GB" altLang="en-US" sz="1200" b="0" i="0"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 =</a:t>
                </a:r>
                <a:endPar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32" name="TextBox 17"/>
              <p:cNvSpPr txBox="1">
                <a:spLocks noChangeArrowheads="1"/>
              </p:cNvSpPr>
              <p:nvPr/>
            </p:nvSpPr>
            <p:spPr bwMode="auto">
              <a:xfrm>
                <a:off x="4448160" y="411711"/>
                <a:ext cx="33855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V</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s</a:t>
                </a:r>
              </a:p>
            </p:txBody>
          </p:sp>
          <p:sp>
            <p:nvSpPr>
              <p:cNvPr id="33" name="TextBox 52"/>
              <p:cNvSpPr txBox="1">
                <a:spLocks noChangeArrowheads="1"/>
              </p:cNvSpPr>
              <p:nvPr/>
            </p:nvSpPr>
            <p:spPr bwMode="auto">
              <a:xfrm>
                <a:off x="4454248" y="639237"/>
                <a:ext cx="3529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rgbClr val="FF0000"/>
                    </a:solidFill>
                    <a:effectLst/>
                    <a:uLnTx/>
                    <a:uFillTx/>
                    <a:latin typeface="Arial" panose="020B0604020202020204" pitchFamily="34" charset="0"/>
                    <a:ea typeface="+mn-ea"/>
                    <a:cs typeface="Arial" panose="020B0604020202020204" pitchFamily="34" charset="0"/>
                  </a:rPr>
                  <a:t>R</a:t>
                </a:r>
                <a:r>
                  <a:rPr kumimoji="0" lang="en-GB" altLang="en-US" sz="1200" b="0" i="0" u="none" strike="noStrike" kern="1200" cap="none" spc="0" normalizeH="0" baseline="-25000" noProof="0">
                    <a:ln>
                      <a:noFill/>
                    </a:ln>
                    <a:solidFill>
                      <a:srgbClr val="FF0000"/>
                    </a:solidFill>
                    <a:effectLst/>
                    <a:uLnTx/>
                    <a:uFillTx/>
                    <a:latin typeface="Arial" panose="020B0604020202020204" pitchFamily="34" charset="0"/>
                    <a:ea typeface="+mn-ea"/>
                    <a:cs typeface="Arial" panose="020B0604020202020204" pitchFamily="34" charset="0"/>
                  </a:rPr>
                  <a:t>L</a:t>
                </a:r>
              </a:p>
            </p:txBody>
          </p:sp>
          <p:cxnSp>
            <p:nvCxnSpPr>
              <p:cNvPr id="34" name="Straight Connector 33"/>
              <p:cNvCxnSpPr/>
              <p:nvPr/>
            </p:nvCxnSpPr>
            <p:spPr>
              <a:xfrm>
                <a:off x="4481662" y="678253"/>
                <a:ext cx="290629" cy="0"/>
              </a:xfrm>
              <a:prstGeom prst="line">
                <a:avLst/>
              </a:prstGeom>
              <a:noFill/>
              <a:ln w="12700" cap="flat" cmpd="sng" algn="ctr">
                <a:solidFill>
                  <a:srgbClr val="FF0000"/>
                </a:solidFill>
                <a:prstDash val="solid"/>
                <a:tailEnd type="none"/>
              </a:ln>
              <a:effectLst/>
            </p:spPr>
          </p:cxnSp>
        </p:grpSp>
        <p:cxnSp>
          <p:nvCxnSpPr>
            <p:cNvPr id="19" name="Straight Connector 18"/>
            <p:cNvCxnSpPr/>
            <p:nvPr/>
          </p:nvCxnSpPr>
          <p:spPr>
            <a:xfrm flipH="1">
              <a:off x="9755982" y="3583781"/>
              <a:ext cx="134937" cy="333375"/>
            </a:xfrm>
            <a:prstGeom prst="line">
              <a:avLst/>
            </a:prstGeom>
            <a:noFill/>
            <a:ln w="12700" cap="flat" cmpd="sng" algn="ctr">
              <a:solidFill>
                <a:sysClr val="windowText" lastClr="000000"/>
              </a:solidFill>
              <a:prstDash val="solid"/>
              <a:tailEnd type="none"/>
            </a:ln>
            <a:effectLst/>
          </p:spPr>
        </p:cxnSp>
        <p:sp>
          <p:nvSpPr>
            <p:cNvPr id="20" name="TextBox 152581"/>
            <p:cNvSpPr txBox="1">
              <a:spLocks noChangeArrowheads="1"/>
            </p:cNvSpPr>
            <p:nvPr/>
          </p:nvSpPr>
          <p:spPr bwMode="auto">
            <a:xfrm>
              <a:off x="9659144" y="3348831"/>
              <a:ext cx="854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R</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L</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 75 </a:t>
              </a:r>
              <a:r>
                <a:rPr kumimoji="0" lang="el-GR"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Ω</a:t>
              </a:r>
              <a:endPar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sp>
          <p:nvSpPr>
            <p:cNvPr id="21" name="TextBox 63"/>
            <p:cNvSpPr txBox="1">
              <a:spLocks noChangeArrowheads="1"/>
            </p:cNvSpPr>
            <p:nvPr/>
          </p:nvSpPr>
          <p:spPr bwMode="auto">
            <a:xfrm>
              <a:off x="9047957" y="2899569"/>
              <a:ext cx="11509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P</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tot</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 300 mW</a:t>
              </a:r>
              <a:endPar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cxnSp>
          <p:nvCxnSpPr>
            <p:cNvPr id="22" name="Straight Connector 21"/>
            <p:cNvCxnSpPr>
              <a:stCxn id="21" idx="1"/>
            </p:cNvCxnSpPr>
            <p:nvPr/>
          </p:nvCxnSpPr>
          <p:spPr>
            <a:xfrm flipH="1">
              <a:off x="8805069" y="3037681"/>
              <a:ext cx="242888" cy="23813"/>
            </a:xfrm>
            <a:prstGeom prst="line">
              <a:avLst/>
            </a:prstGeom>
            <a:noFill/>
            <a:ln w="12700" cap="flat" cmpd="sng" algn="ctr">
              <a:solidFill>
                <a:sysClr val="windowText" lastClr="000000"/>
              </a:solidFill>
              <a:prstDash val="solid"/>
              <a:tailEnd type="none"/>
            </a:ln>
            <a:effectLst/>
          </p:spPr>
        </p:cxnSp>
        <p:sp>
          <p:nvSpPr>
            <p:cNvPr id="23" name="TextBox 152584"/>
            <p:cNvSpPr txBox="1">
              <a:spLocks noChangeArrowheads="1"/>
            </p:cNvSpPr>
            <p:nvPr/>
          </p:nvSpPr>
          <p:spPr bwMode="auto">
            <a:xfrm>
              <a:off x="8254207" y="3559969"/>
              <a:ext cx="8842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Saturation</a:t>
              </a:r>
            </a:p>
          </p:txBody>
        </p:sp>
        <p:sp>
          <p:nvSpPr>
            <p:cNvPr id="24" name="TextBox 68"/>
            <p:cNvSpPr txBox="1">
              <a:spLocks noChangeArrowheads="1"/>
            </p:cNvSpPr>
            <p:nvPr/>
          </p:nvSpPr>
          <p:spPr bwMode="auto">
            <a:xfrm>
              <a:off x="8331994" y="2667794"/>
              <a:ext cx="2873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A</a:t>
              </a:r>
            </a:p>
          </p:txBody>
        </p:sp>
        <p:sp>
          <p:nvSpPr>
            <p:cNvPr id="25" name="TextBox 78"/>
            <p:cNvSpPr txBox="1">
              <a:spLocks noChangeArrowheads="1"/>
            </p:cNvSpPr>
            <p:nvPr/>
          </p:nvSpPr>
          <p:spPr bwMode="auto">
            <a:xfrm>
              <a:off x="10484644" y="4780756"/>
              <a:ext cx="83978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1" u="none" strike="noStrike" kern="1200" cap="none" spc="0" normalizeH="0" baseline="0" noProof="0">
                  <a:ln>
                    <a:noFill/>
                  </a:ln>
                  <a:solidFill>
                    <a:sysClr val="windowText" lastClr="000000"/>
                  </a:solidFill>
                  <a:effectLst/>
                  <a:uLnTx/>
                  <a:uFillTx/>
                  <a:latin typeface="Times New Roman" panose="02020603050405020304" pitchFamily="18" charset="0"/>
                  <a:ea typeface="+mn-ea"/>
                  <a:cs typeface="Times New Roman" panose="02020603050405020304" pitchFamily="18" charset="0"/>
                </a:rPr>
                <a:t>I</a:t>
              </a:r>
              <a:r>
                <a:rPr kumimoji="0" lang="en-GB" altLang="en-US" sz="1200" b="0" i="0" u="none" strike="noStrike" kern="1200" cap="none" spc="0" normalizeH="0" baseline="-25000" noProof="0">
                  <a:ln>
                    <a:noFill/>
                  </a:ln>
                  <a:solidFill>
                    <a:sysClr val="windowText" lastClr="000000"/>
                  </a:solidFill>
                  <a:effectLst/>
                  <a:uLnTx/>
                  <a:uFillTx/>
                  <a:latin typeface="Arial" panose="020B0604020202020204" pitchFamily="34" charset="0"/>
                  <a:ea typeface="+mn-ea"/>
                  <a:cs typeface="Arial" panose="020B0604020202020204" pitchFamily="34" charset="0"/>
                </a:rPr>
                <a:t>B</a:t>
              </a: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 = 0 mA</a:t>
              </a:r>
            </a:p>
          </p:txBody>
        </p:sp>
        <p:sp>
          <p:nvSpPr>
            <p:cNvPr id="26" name="TextBox 79"/>
            <p:cNvSpPr txBox="1">
              <a:spLocks noChangeArrowheads="1"/>
            </p:cNvSpPr>
            <p:nvPr/>
          </p:nvSpPr>
          <p:spPr bwMode="auto">
            <a:xfrm>
              <a:off x="11162507" y="4691856"/>
              <a:ext cx="6429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Cut-off</a:t>
              </a:r>
            </a:p>
          </p:txBody>
        </p:sp>
        <p:grpSp>
          <p:nvGrpSpPr>
            <p:cNvPr id="27" name="Group 26"/>
            <p:cNvGrpSpPr>
              <a:grpSpLocks/>
            </p:cNvGrpSpPr>
            <p:nvPr/>
          </p:nvGrpSpPr>
          <p:grpSpPr bwMode="auto">
            <a:xfrm>
              <a:off x="8368507" y="2880519"/>
              <a:ext cx="3086100" cy="2090737"/>
              <a:chOff x="5522913" y="1519238"/>
              <a:chExt cx="3086100" cy="2090737"/>
            </a:xfrm>
          </p:grpSpPr>
          <p:cxnSp>
            <p:nvCxnSpPr>
              <p:cNvPr id="28" name="Straight Connector 27"/>
              <p:cNvCxnSpPr/>
              <p:nvPr/>
            </p:nvCxnSpPr>
            <p:spPr>
              <a:xfrm rot="16200000" flipH="1">
                <a:off x="5370512" y="1905001"/>
                <a:ext cx="561975" cy="146050"/>
              </a:xfrm>
              <a:prstGeom prst="line">
                <a:avLst/>
              </a:prstGeom>
              <a:noFill/>
              <a:ln w="12700" cap="flat" cmpd="sng" algn="ctr">
                <a:solidFill>
                  <a:sysClr val="windowText" lastClr="000000"/>
                </a:solidFill>
                <a:prstDash val="solid"/>
                <a:tailEnd type="none"/>
              </a:ln>
              <a:effectLst/>
            </p:spPr>
          </p:cxnSp>
          <p:cxnSp>
            <p:nvCxnSpPr>
              <p:cNvPr id="29" name="Straight Connector 28"/>
              <p:cNvCxnSpPr/>
              <p:nvPr/>
            </p:nvCxnSpPr>
            <p:spPr>
              <a:xfrm flipH="1">
                <a:off x="5522913" y="1519238"/>
                <a:ext cx="41275" cy="65087"/>
              </a:xfrm>
              <a:prstGeom prst="line">
                <a:avLst/>
              </a:prstGeom>
              <a:noFill/>
              <a:ln w="12700" cap="flat" cmpd="sng" algn="ctr">
                <a:solidFill>
                  <a:sysClr val="windowText" lastClr="000000"/>
                </a:solidFill>
                <a:prstDash val="solid"/>
                <a:tailEnd type="none"/>
              </a:ln>
              <a:effectLst/>
            </p:spPr>
          </p:cxnSp>
          <p:cxnSp>
            <p:nvCxnSpPr>
              <p:cNvPr id="30" name="Straight Connector 29"/>
              <p:cNvCxnSpPr/>
              <p:nvPr/>
            </p:nvCxnSpPr>
            <p:spPr>
              <a:xfrm flipH="1">
                <a:off x="8567738" y="3544888"/>
                <a:ext cx="41275" cy="65087"/>
              </a:xfrm>
              <a:prstGeom prst="line">
                <a:avLst/>
              </a:prstGeom>
              <a:noFill/>
              <a:ln w="12700" cap="flat" cmpd="sng" algn="ctr">
                <a:solidFill>
                  <a:sysClr val="windowText" lastClr="000000"/>
                </a:solidFill>
                <a:prstDash val="solid"/>
                <a:tailEnd type="none"/>
              </a:ln>
              <a:effectLst/>
            </p:spPr>
          </p:cxnSp>
        </p:grpSp>
      </p:grpSp>
    </p:spTree>
    <p:extLst>
      <p:ext uri="{BB962C8B-B14F-4D97-AF65-F5344CB8AC3E}">
        <p14:creationId xmlns:p14="http://schemas.microsoft.com/office/powerpoint/2010/main" val="20070234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Limitations</a:t>
            </a:r>
            <a:endParaRPr lang="en-GB" dirty="0"/>
          </a:p>
        </p:txBody>
      </p:sp>
      <p:sp>
        <p:nvSpPr>
          <p:cNvPr id="3" name="Content Placeholder 2"/>
          <p:cNvSpPr>
            <a:spLocks noGrp="1"/>
          </p:cNvSpPr>
          <p:nvPr>
            <p:ph idx="1"/>
          </p:nvPr>
        </p:nvSpPr>
        <p:spPr>
          <a:xfrm>
            <a:off x="838200" y="1825625"/>
            <a:ext cx="6229350" cy="4351338"/>
          </a:xfrm>
        </p:spPr>
        <p:txBody>
          <a:bodyPr>
            <a:normAutofit lnSpcReduction="10000"/>
          </a:bodyPr>
          <a:lstStyle/>
          <a:p>
            <a:r>
              <a:rPr lang="en-GB" altLang="en-US" dirty="0"/>
              <a:t>When used as a switch, it is possible for the power to exceed </a:t>
            </a:r>
            <a:r>
              <a:rPr lang="en-GB" altLang="en-US" i="1" dirty="0" err="1"/>
              <a:t>P</a:t>
            </a:r>
            <a:r>
              <a:rPr lang="en-GB" altLang="en-US" baseline="-25000" dirty="0" err="1"/>
              <a:t>tot</a:t>
            </a:r>
            <a:r>
              <a:rPr lang="en-GB" altLang="en-US" dirty="0"/>
              <a:t>.</a:t>
            </a:r>
          </a:p>
          <a:p>
            <a:r>
              <a:rPr lang="en-GB" altLang="en-US" dirty="0"/>
              <a:t>This is acceptable if the switching happens quickly and is not too frequent.</a:t>
            </a:r>
          </a:p>
          <a:p>
            <a:r>
              <a:rPr lang="en-GB" altLang="en-US" dirty="0"/>
              <a:t>Switching on inductive components, such as relays, can damage the transistor.</a:t>
            </a:r>
          </a:p>
          <a:p>
            <a:r>
              <a:rPr lang="en-GB" altLang="en-US" dirty="0"/>
              <a:t>Placing a protection diode in parallel with the relay protects the transistor from damage.</a:t>
            </a:r>
          </a:p>
          <a:p>
            <a:endParaRPr lang="en-GB" dirty="0"/>
          </a:p>
        </p:txBody>
      </p:sp>
      <p:grpSp>
        <p:nvGrpSpPr>
          <p:cNvPr id="4" name="Group 3"/>
          <p:cNvGrpSpPr>
            <a:grpSpLocks/>
          </p:cNvGrpSpPr>
          <p:nvPr/>
        </p:nvGrpSpPr>
        <p:grpSpPr bwMode="auto">
          <a:xfrm>
            <a:off x="7892253" y="4691862"/>
            <a:ext cx="2325685" cy="1971678"/>
            <a:chOff x="5294378" y="4594860"/>
            <a:chExt cx="2324832" cy="1970968"/>
          </a:xfrm>
        </p:grpSpPr>
        <p:sp>
          <p:nvSpPr>
            <p:cNvPr id="67" name="TextBox 152582"/>
            <p:cNvSpPr txBox="1">
              <a:spLocks noChangeArrowheads="1"/>
            </p:cNvSpPr>
            <p:nvPr/>
          </p:nvSpPr>
          <p:spPr bwMode="auto">
            <a:xfrm>
              <a:off x="6386395" y="5051208"/>
              <a:ext cx="479618"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900"/>
                <a:t>Relay</a:t>
              </a:r>
            </a:p>
          </p:txBody>
        </p:sp>
        <p:cxnSp>
          <p:nvCxnSpPr>
            <p:cNvPr id="68" name="Straight Connector 67"/>
            <p:cNvCxnSpPr/>
            <p:nvPr/>
          </p:nvCxnSpPr>
          <p:spPr bwMode="auto">
            <a:xfrm flipH="1">
              <a:off x="5364202" y="4634534"/>
              <a:ext cx="1729739"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bwMode="auto">
            <a:xfrm flipH="1">
              <a:off x="5357855" y="6456330"/>
              <a:ext cx="173608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bwMode="auto">
            <a:xfrm rot="16200000" flipV="1">
              <a:off x="5220584" y="4781325"/>
              <a:ext cx="303104"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bwMode="auto">
            <a:xfrm rot="10800000">
              <a:off x="5594305" y="5912013"/>
              <a:ext cx="818849"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bwMode="auto">
            <a:xfrm>
              <a:off x="6100532" y="5532737"/>
              <a:ext cx="526856"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73" name="Rectangle 72"/>
            <p:cNvSpPr>
              <a:spLocks noChangeAspect="1"/>
            </p:cNvSpPr>
            <p:nvPr/>
          </p:nvSpPr>
          <p:spPr bwMode="auto">
            <a:xfrm>
              <a:off x="5294378" y="4936051"/>
              <a:ext cx="150757" cy="457036"/>
            </a:xfrm>
            <a:prstGeom prst="rect">
              <a:avLst/>
            </a:prstGeom>
            <a:noFill/>
            <a:ln w="1905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latin typeface="Arial" pitchFamily="34" charset="0"/>
                <a:cs typeface="Arial" pitchFamily="34" charset="0"/>
              </a:endParaRPr>
            </a:p>
          </p:txBody>
        </p:sp>
        <p:sp>
          <p:nvSpPr>
            <p:cNvPr id="74" name="Rectangle 73"/>
            <p:cNvSpPr>
              <a:spLocks noChangeAspect="1"/>
            </p:cNvSpPr>
            <p:nvPr/>
          </p:nvSpPr>
          <p:spPr bwMode="auto">
            <a:xfrm rot="5400000">
              <a:off x="6545661" y="4943193"/>
              <a:ext cx="152345" cy="455446"/>
            </a:xfrm>
            <a:prstGeom prst="rect">
              <a:avLst/>
            </a:prstGeom>
            <a:noFill/>
            <a:ln w="1905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latin typeface="Arial" pitchFamily="34" charset="0"/>
                <a:cs typeface="Arial" pitchFamily="34" charset="0"/>
              </a:endParaRPr>
            </a:p>
          </p:txBody>
        </p:sp>
        <p:cxnSp>
          <p:nvCxnSpPr>
            <p:cNvPr id="75" name="Straight Connector 74"/>
            <p:cNvCxnSpPr>
              <a:stCxn id="74" idx="1"/>
            </p:cNvCxnSpPr>
            <p:nvPr/>
          </p:nvCxnSpPr>
          <p:spPr bwMode="auto">
            <a:xfrm flipV="1">
              <a:off x="6622627" y="4640881"/>
              <a:ext cx="0" cy="453862"/>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a:endCxn id="74" idx="3"/>
            </p:cNvCxnSpPr>
            <p:nvPr/>
          </p:nvCxnSpPr>
          <p:spPr bwMode="auto">
            <a:xfrm flipV="1">
              <a:off x="6622627" y="5247089"/>
              <a:ext cx="0" cy="452275"/>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bwMode="auto">
            <a:xfrm rot="16200000" flipV="1">
              <a:off x="5154727" y="5596214"/>
              <a:ext cx="42529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bwMode="auto">
            <a:xfrm flipV="1">
              <a:off x="6402046" y="5689842"/>
              <a:ext cx="225342" cy="158693"/>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bwMode="auto">
            <a:xfrm rot="16200000" flipV="1">
              <a:off x="6253668" y="5912806"/>
              <a:ext cx="303103"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bwMode="auto">
            <a:xfrm>
              <a:off x="6409980" y="5978664"/>
              <a:ext cx="215821" cy="163454"/>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bwMode="auto">
            <a:xfrm rot="16200000" flipV="1">
              <a:off x="6452824" y="6299225"/>
              <a:ext cx="333255"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bwMode="auto">
            <a:xfrm rot="16200000" flipV="1">
              <a:off x="6503608" y="6029446"/>
              <a:ext cx="90455" cy="6189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bwMode="auto">
            <a:xfrm rot="16200000" flipH="1">
              <a:off x="6531379" y="6052457"/>
              <a:ext cx="0" cy="90455"/>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bwMode="auto">
            <a:xfrm rot="16200000" flipV="1">
              <a:off x="5154727" y="6243682"/>
              <a:ext cx="42529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85" name="Oval 84"/>
            <p:cNvSpPr/>
            <p:nvPr/>
          </p:nvSpPr>
          <p:spPr bwMode="auto">
            <a:xfrm>
              <a:off x="5565740" y="5886622"/>
              <a:ext cx="46021" cy="46021"/>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latin typeface="Arial" pitchFamily="34" charset="0"/>
                <a:cs typeface="Arial" pitchFamily="34" charset="0"/>
              </a:endParaRPr>
            </a:p>
          </p:txBody>
        </p:sp>
        <p:sp>
          <p:nvSpPr>
            <p:cNvPr id="86" name="Oval 85"/>
            <p:cNvSpPr/>
            <p:nvPr/>
          </p:nvSpPr>
          <p:spPr bwMode="auto">
            <a:xfrm>
              <a:off x="7093941" y="4594860"/>
              <a:ext cx="68237" cy="68239"/>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latin typeface="Arial" pitchFamily="34" charset="0"/>
                <a:cs typeface="Arial" pitchFamily="34" charset="0"/>
              </a:endParaRPr>
            </a:p>
          </p:txBody>
        </p:sp>
        <p:sp>
          <p:nvSpPr>
            <p:cNvPr id="87" name="Oval 86"/>
            <p:cNvSpPr/>
            <p:nvPr/>
          </p:nvSpPr>
          <p:spPr bwMode="auto">
            <a:xfrm>
              <a:off x="7093941" y="6416657"/>
              <a:ext cx="68237" cy="68239"/>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latin typeface="Arial" pitchFamily="34" charset="0"/>
                <a:cs typeface="Arial" pitchFamily="34" charset="0"/>
              </a:endParaRPr>
            </a:p>
          </p:txBody>
        </p:sp>
        <p:cxnSp>
          <p:nvCxnSpPr>
            <p:cNvPr id="88" name="Straight Connector 87"/>
            <p:cNvCxnSpPr/>
            <p:nvPr/>
          </p:nvCxnSpPr>
          <p:spPr bwMode="auto">
            <a:xfrm flipV="1">
              <a:off x="5349920" y="5910426"/>
              <a:ext cx="242799" cy="18091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89" name="TextBox 52"/>
            <p:cNvSpPr txBox="1">
              <a:spLocks noChangeArrowheads="1"/>
            </p:cNvSpPr>
            <p:nvPr/>
          </p:nvSpPr>
          <p:spPr bwMode="auto">
            <a:xfrm>
              <a:off x="7143528" y="6313828"/>
              <a:ext cx="475682"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0 V</a:t>
              </a:r>
              <a:endParaRPr lang="en-GB" altLang="en-US" sz="1200" baseline="-25000"/>
            </a:p>
          </p:txBody>
        </p:sp>
        <p:cxnSp>
          <p:nvCxnSpPr>
            <p:cNvPr id="90" name="Straight Arrow Connector 89"/>
            <p:cNvCxnSpPr/>
            <p:nvPr/>
          </p:nvCxnSpPr>
          <p:spPr bwMode="auto">
            <a:xfrm rot="5400000">
              <a:off x="5341984" y="4817031"/>
              <a:ext cx="60303"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1" name="Straight Arrow Connector 90"/>
            <p:cNvCxnSpPr/>
            <p:nvPr/>
          </p:nvCxnSpPr>
          <p:spPr bwMode="auto">
            <a:xfrm rot="16200000" flipH="1">
              <a:off x="5892646" y="5885034"/>
              <a:ext cx="0" cy="60303"/>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2" name="Straight Arrow Connector 91"/>
            <p:cNvCxnSpPr/>
            <p:nvPr/>
          </p:nvCxnSpPr>
          <p:spPr bwMode="auto">
            <a:xfrm rot="5400000">
              <a:off x="6590095" y="6284148"/>
              <a:ext cx="61890"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bwMode="auto">
            <a:xfrm flipV="1">
              <a:off x="6102118" y="4634534"/>
              <a:ext cx="0" cy="898203"/>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94" name="Isosceles Triangle 93"/>
            <p:cNvSpPr/>
            <p:nvPr/>
          </p:nvSpPr>
          <p:spPr>
            <a:xfrm>
              <a:off x="6029120" y="4967789"/>
              <a:ext cx="147584" cy="128541"/>
            </a:xfrm>
            <a:prstGeom prst="triangl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cxnSp>
          <p:nvCxnSpPr>
            <p:cNvPr id="95" name="Straight Connector 94"/>
            <p:cNvCxnSpPr/>
            <p:nvPr/>
          </p:nvCxnSpPr>
          <p:spPr bwMode="auto">
            <a:xfrm>
              <a:off x="6019598" y="4967789"/>
              <a:ext cx="166627"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grpSp>
        <p:nvGrpSpPr>
          <p:cNvPr id="5" name="Group 4"/>
          <p:cNvGrpSpPr>
            <a:grpSpLocks/>
          </p:cNvGrpSpPr>
          <p:nvPr/>
        </p:nvGrpSpPr>
        <p:grpSpPr bwMode="auto">
          <a:xfrm>
            <a:off x="9552773" y="4991039"/>
            <a:ext cx="712786" cy="1036449"/>
            <a:chOff x="7030490" y="4713539"/>
            <a:chExt cx="712646" cy="1036449"/>
          </a:xfrm>
        </p:grpSpPr>
        <p:cxnSp>
          <p:nvCxnSpPr>
            <p:cNvPr id="55" name="Straight Connector 54"/>
            <p:cNvCxnSpPr/>
            <p:nvPr/>
          </p:nvCxnSpPr>
          <p:spPr bwMode="auto">
            <a:xfrm>
              <a:off x="7141593" y="5715069"/>
              <a:ext cx="526946"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auto">
            <a:xfrm>
              <a:off x="7147942" y="4751632"/>
              <a:ext cx="526946" cy="0"/>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7" name="Oval 56"/>
            <p:cNvSpPr/>
            <p:nvPr/>
          </p:nvSpPr>
          <p:spPr bwMode="auto">
            <a:xfrm>
              <a:off x="7674888" y="4713539"/>
              <a:ext cx="68248" cy="6825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58" name="Oval 57"/>
            <p:cNvSpPr/>
            <p:nvPr/>
          </p:nvSpPr>
          <p:spPr bwMode="auto">
            <a:xfrm>
              <a:off x="7670125" y="5681738"/>
              <a:ext cx="68249" cy="6825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59" name="Oval 58"/>
            <p:cNvSpPr/>
            <p:nvPr/>
          </p:nvSpPr>
          <p:spPr bwMode="auto">
            <a:xfrm>
              <a:off x="7065408" y="5410325"/>
              <a:ext cx="163480" cy="163483"/>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cxnSp>
          <p:nvCxnSpPr>
            <p:cNvPr id="60" name="Straight Connector 59"/>
            <p:cNvCxnSpPr/>
            <p:nvPr/>
          </p:nvCxnSpPr>
          <p:spPr bwMode="auto">
            <a:xfrm flipV="1">
              <a:off x="7149528" y="5580157"/>
              <a:ext cx="0" cy="134913"/>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a:endCxn id="63" idx="7"/>
            </p:cNvCxnSpPr>
            <p:nvPr/>
          </p:nvCxnSpPr>
          <p:spPr bwMode="auto">
            <a:xfrm flipH="1" flipV="1">
              <a:off x="7154291" y="5200813"/>
              <a:ext cx="0" cy="209512"/>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bwMode="auto">
            <a:xfrm rot="7072678" flipV="1">
              <a:off x="6999538" y="4941305"/>
              <a:ext cx="242843" cy="180939"/>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3" name="Oval 62"/>
            <p:cNvSpPr/>
            <p:nvPr/>
          </p:nvSpPr>
          <p:spPr bwMode="auto">
            <a:xfrm rot="7072678">
              <a:off x="7124133" y="5154784"/>
              <a:ext cx="46029" cy="46029"/>
            </a:xfrm>
            <a:prstGeom prst="ellipse">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latin typeface="Arial" pitchFamily="34" charset="0"/>
                <a:cs typeface="Arial" pitchFamily="34" charset="0"/>
              </a:endParaRPr>
            </a:p>
          </p:txBody>
        </p:sp>
        <p:cxnSp>
          <p:nvCxnSpPr>
            <p:cNvPr id="64" name="Straight Connector 63"/>
            <p:cNvCxnSpPr/>
            <p:nvPr/>
          </p:nvCxnSpPr>
          <p:spPr bwMode="auto">
            <a:xfrm flipV="1">
              <a:off x="7149528" y="4754807"/>
              <a:ext cx="0" cy="112692"/>
            </a:xfrm>
            <a:prstGeom prst="line">
              <a:avLst/>
            </a:prstGeom>
            <a:ln w="1905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a:stCxn id="59" idx="7"/>
              <a:endCxn id="59" idx="3"/>
            </p:cNvCxnSpPr>
            <p:nvPr/>
          </p:nvCxnSpPr>
          <p:spPr>
            <a:xfrm flipH="1">
              <a:off x="7089215" y="5434133"/>
              <a:ext cx="115865" cy="115866"/>
            </a:xfrm>
            <a:prstGeom prst="line">
              <a:avLst/>
            </a:prstGeom>
            <a:ln w="19050">
              <a:solidFill>
                <a:schemeClr val="tx1"/>
              </a:solidFill>
              <a:tailEnd type="none"/>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a:stCxn id="59" idx="1"/>
              <a:endCxn id="59" idx="5"/>
            </p:cNvCxnSpPr>
            <p:nvPr/>
          </p:nvCxnSpPr>
          <p:spPr>
            <a:xfrm>
              <a:off x="7089215" y="5434133"/>
              <a:ext cx="115865" cy="115866"/>
            </a:xfrm>
            <a:prstGeom prst="line">
              <a:avLst/>
            </a:prstGeom>
            <a:ln w="19050">
              <a:solidFill>
                <a:schemeClr val="tx1"/>
              </a:solidFill>
              <a:tailEnd type="none"/>
            </a:ln>
          </p:spPr>
          <p:style>
            <a:lnRef idx="1">
              <a:schemeClr val="accent1"/>
            </a:lnRef>
            <a:fillRef idx="0">
              <a:schemeClr val="accent1"/>
            </a:fillRef>
            <a:effectRef idx="0">
              <a:schemeClr val="accent1"/>
            </a:effectRef>
            <a:fontRef idx="minor">
              <a:schemeClr val="tx1"/>
            </a:fontRef>
          </p:style>
        </p:cxnSp>
      </p:grpSp>
      <p:grpSp>
        <p:nvGrpSpPr>
          <p:cNvPr id="6" name="Group 5"/>
          <p:cNvGrpSpPr>
            <a:grpSpLocks/>
          </p:cNvGrpSpPr>
          <p:nvPr/>
        </p:nvGrpSpPr>
        <p:grpSpPr bwMode="auto">
          <a:xfrm>
            <a:off x="6725450" y="956470"/>
            <a:ext cx="4837107" cy="3409949"/>
            <a:chOff x="4127506" y="858839"/>
            <a:chExt cx="4837107" cy="3409949"/>
          </a:xfrm>
        </p:grpSpPr>
        <p:pic>
          <p:nvPicPr>
            <p:cNvPr id="8" name="Picture 7" descr="T:\SciTex\source\594dd536-cab5-4314-acd6-58314b3d6d54\GB\Graphics\16graph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8725" y="930275"/>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T:\SciTex\source\594dd536-cab5-4314-acd6-58314b3d6d54\GB\Graphics\16graphLin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8725" y="930275"/>
              <a:ext cx="3925888" cy="285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0788" y="941388"/>
              <a:ext cx="39116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Connector 10"/>
            <p:cNvCxnSpPr/>
            <p:nvPr/>
          </p:nvCxnSpPr>
          <p:spPr>
            <a:xfrm>
              <a:off x="5372100" y="1528763"/>
              <a:ext cx="3306763" cy="2190750"/>
            </a:xfrm>
            <a:prstGeom prst="line">
              <a:avLst/>
            </a:prstGeom>
            <a:ln w="22225">
              <a:solidFill>
                <a:srgbClr val="FF0000"/>
              </a:solidFill>
              <a:tailEnd type="none"/>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8510588" y="3597275"/>
              <a:ext cx="71437"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13" name="Oval 12"/>
            <p:cNvSpPr/>
            <p:nvPr/>
          </p:nvSpPr>
          <p:spPr>
            <a:xfrm>
              <a:off x="5535613" y="1628775"/>
              <a:ext cx="71437"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14" name="Oval 13"/>
            <p:cNvSpPr/>
            <p:nvPr/>
          </p:nvSpPr>
          <p:spPr>
            <a:xfrm>
              <a:off x="5468938" y="1581150"/>
              <a:ext cx="71437" cy="71438"/>
            </a:xfrm>
            <a:prstGeom prst="ellipse">
              <a:avLst/>
            </a:prstGeom>
            <a:solidFill>
              <a:srgbClr val="FF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15" name="TextBox 1"/>
            <p:cNvSpPr txBox="1">
              <a:spLocks noChangeArrowheads="1"/>
            </p:cNvSpPr>
            <p:nvPr/>
          </p:nvSpPr>
          <p:spPr bwMode="auto">
            <a:xfrm>
              <a:off x="4791075" y="2278063"/>
              <a:ext cx="309563"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latin typeface="Times New Roman" panose="02020603050405020304" pitchFamily="18" charset="0"/>
                  <a:cs typeface="Times New Roman" panose="02020603050405020304" pitchFamily="18" charset="0"/>
                </a:rPr>
                <a:t>I</a:t>
              </a:r>
              <a:r>
                <a:rPr lang="en-GB" altLang="en-US" sz="1200" baseline="-25000"/>
                <a:t>C</a:t>
              </a:r>
            </a:p>
          </p:txBody>
        </p:sp>
        <p:sp>
          <p:nvSpPr>
            <p:cNvPr id="16" name="TextBox 20"/>
            <p:cNvSpPr txBox="1">
              <a:spLocks noChangeArrowheads="1"/>
            </p:cNvSpPr>
            <p:nvPr/>
          </p:nvSpPr>
          <p:spPr bwMode="auto">
            <a:xfrm>
              <a:off x="6591300" y="3990975"/>
              <a:ext cx="43815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V</a:t>
              </a:r>
              <a:r>
                <a:rPr lang="en-GB" altLang="en-US" sz="1200" baseline="-25000"/>
                <a:t>CE</a:t>
              </a:r>
            </a:p>
          </p:txBody>
        </p:sp>
        <p:cxnSp>
          <p:nvCxnSpPr>
            <p:cNvPr id="17" name="Straight Connector 16"/>
            <p:cNvCxnSpPr>
              <a:stCxn id="15" idx="0"/>
            </p:cNvCxnSpPr>
            <p:nvPr/>
          </p:nvCxnSpPr>
          <p:spPr>
            <a:xfrm flipV="1">
              <a:off x="4945063" y="1652588"/>
              <a:ext cx="0" cy="62547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6" idx="3"/>
            </p:cNvCxnSpPr>
            <p:nvPr/>
          </p:nvCxnSpPr>
          <p:spPr>
            <a:xfrm flipV="1">
              <a:off x="7029450" y="4130675"/>
              <a:ext cx="631825"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9" name="Group 18"/>
            <p:cNvGrpSpPr>
              <a:grpSpLocks/>
            </p:cNvGrpSpPr>
            <p:nvPr/>
          </p:nvGrpSpPr>
          <p:grpSpPr bwMode="auto">
            <a:xfrm>
              <a:off x="5286375" y="3722688"/>
              <a:ext cx="3559175" cy="276225"/>
              <a:chOff x="5286375" y="3722688"/>
              <a:chExt cx="3559175" cy="276225"/>
            </a:xfrm>
          </p:grpSpPr>
          <p:sp>
            <p:nvSpPr>
              <p:cNvPr id="42" name="TextBox 10"/>
              <p:cNvSpPr txBox="1">
                <a:spLocks noChangeArrowheads="1"/>
              </p:cNvSpPr>
              <p:nvPr/>
            </p:nvSpPr>
            <p:spPr bwMode="auto">
              <a:xfrm>
                <a:off x="5286375"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0</a:t>
                </a:r>
              </a:p>
            </p:txBody>
          </p:sp>
          <p:sp>
            <p:nvSpPr>
              <p:cNvPr id="43" name="TextBox 26"/>
              <p:cNvSpPr txBox="1">
                <a:spLocks noChangeArrowheads="1"/>
              </p:cNvSpPr>
              <p:nvPr/>
            </p:nvSpPr>
            <p:spPr bwMode="auto">
              <a:xfrm>
                <a:off x="5559425"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1</a:t>
                </a:r>
              </a:p>
            </p:txBody>
          </p:sp>
          <p:sp>
            <p:nvSpPr>
              <p:cNvPr id="44" name="TextBox 27"/>
              <p:cNvSpPr txBox="1">
                <a:spLocks noChangeArrowheads="1"/>
              </p:cNvSpPr>
              <p:nvPr/>
            </p:nvSpPr>
            <p:spPr bwMode="auto">
              <a:xfrm>
                <a:off x="5824538"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2</a:t>
                </a:r>
              </a:p>
            </p:txBody>
          </p:sp>
          <p:sp>
            <p:nvSpPr>
              <p:cNvPr id="45" name="TextBox 28"/>
              <p:cNvSpPr txBox="1">
                <a:spLocks noChangeArrowheads="1"/>
              </p:cNvSpPr>
              <p:nvPr/>
            </p:nvSpPr>
            <p:spPr bwMode="auto">
              <a:xfrm>
                <a:off x="6097588"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3</a:t>
                </a:r>
              </a:p>
            </p:txBody>
          </p:sp>
          <p:sp>
            <p:nvSpPr>
              <p:cNvPr id="46" name="TextBox 29"/>
              <p:cNvSpPr txBox="1">
                <a:spLocks noChangeArrowheads="1"/>
              </p:cNvSpPr>
              <p:nvPr/>
            </p:nvSpPr>
            <p:spPr bwMode="auto">
              <a:xfrm>
                <a:off x="6362700"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4</a:t>
                </a:r>
              </a:p>
            </p:txBody>
          </p:sp>
          <p:sp>
            <p:nvSpPr>
              <p:cNvPr id="47" name="TextBox 30"/>
              <p:cNvSpPr txBox="1">
                <a:spLocks noChangeArrowheads="1"/>
              </p:cNvSpPr>
              <p:nvPr/>
            </p:nvSpPr>
            <p:spPr bwMode="auto">
              <a:xfrm>
                <a:off x="6635750"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5</a:t>
                </a:r>
              </a:p>
            </p:txBody>
          </p:sp>
          <p:sp>
            <p:nvSpPr>
              <p:cNvPr id="48" name="TextBox 31"/>
              <p:cNvSpPr txBox="1">
                <a:spLocks noChangeArrowheads="1"/>
              </p:cNvSpPr>
              <p:nvPr/>
            </p:nvSpPr>
            <p:spPr bwMode="auto">
              <a:xfrm>
                <a:off x="6910388"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6</a:t>
                </a:r>
              </a:p>
            </p:txBody>
          </p:sp>
          <p:sp>
            <p:nvSpPr>
              <p:cNvPr id="49" name="TextBox 32"/>
              <p:cNvSpPr txBox="1">
                <a:spLocks noChangeArrowheads="1"/>
              </p:cNvSpPr>
              <p:nvPr/>
            </p:nvSpPr>
            <p:spPr bwMode="auto">
              <a:xfrm>
                <a:off x="7173913"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7</a:t>
                </a:r>
              </a:p>
            </p:txBody>
          </p:sp>
          <p:sp>
            <p:nvSpPr>
              <p:cNvPr id="50" name="TextBox 33"/>
              <p:cNvSpPr txBox="1">
                <a:spLocks noChangeArrowheads="1"/>
              </p:cNvSpPr>
              <p:nvPr/>
            </p:nvSpPr>
            <p:spPr bwMode="auto">
              <a:xfrm>
                <a:off x="7448550"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8</a:t>
                </a:r>
              </a:p>
            </p:txBody>
          </p:sp>
          <p:sp>
            <p:nvSpPr>
              <p:cNvPr id="51" name="TextBox 34"/>
              <p:cNvSpPr txBox="1">
                <a:spLocks noChangeArrowheads="1"/>
              </p:cNvSpPr>
              <p:nvPr/>
            </p:nvSpPr>
            <p:spPr bwMode="auto">
              <a:xfrm>
                <a:off x="7712075" y="372268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9</a:t>
                </a:r>
              </a:p>
            </p:txBody>
          </p:sp>
          <p:sp>
            <p:nvSpPr>
              <p:cNvPr id="52" name="TextBox 35"/>
              <p:cNvSpPr txBox="1">
                <a:spLocks noChangeArrowheads="1"/>
              </p:cNvSpPr>
              <p:nvPr/>
            </p:nvSpPr>
            <p:spPr bwMode="auto">
              <a:xfrm>
                <a:off x="7939088" y="3722688"/>
                <a:ext cx="35401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10</a:t>
                </a:r>
              </a:p>
            </p:txBody>
          </p:sp>
          <p:sp>
            <p:nvSpPr>
              <p:cNvPr id="53" name="TextBox 36"/>
              <p:cNvSpPr txBox="1">
                <a:spLocks noChangeArrowheads="1"/>
              </p:cNvSpPr>
              <p:nvPr/>
            </p:nvSpPr>
            <p:spPr bwMode="auto">
              <a:xfrm>
                <a:off x="8220075" y="3722688"/>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11</a:t>
                </a:r>
              </a:p>
            </p:txBody>
          </p:sp>
          <p:sp>
            <p:nvSpPr>
              <p:cNvPr id="54" name="TextBox 37"/>
              <p:cNvSpPr txBox="1">
                <a:spLocks noChangeArrowheads="1"/>
              </p:cNvSpPr>
              <p:nvPr/>
            </p:nvSpPr>
            <p:spPr bwMode="auto">
              <a:xfrm>
                <a:off x="8489950" y="3722688"/>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ctr" eaLnBrk="1" hangingPunct="1"/>
                <a:r>
                  <a:rPr lang="en-GB" altLang="en-US" sz="1200"/>
                  <a:t>12</a:t>
                </a:r>
              </a:p>
            </p:txBody>
          </p:sp>
        </p:grpSp>
        <p:grpSp>
          <p:nvGrpSpPr>
            <p:cNvPr id="20" name="Group 19"/>
            <p:cNvGrpSpPr>
              <a:grpSpLocks/>
            </p:cNvGrpSpPr>
            <p:nvPr/>
          </p:nvGrpSpPr>
          <p:grpSpPr bwMode="auto">
            <a:xfrm>
              <a:off x="4989513" y="858839"/>
              <a:ext cx="439737" cy="2995612"/>
              <a:chOff x="4064410" y="1073166"/>
              <a:chExt cx="439544" cy="2995733"/>
            </a:xfrm>
          </p:grpSpPr>
          <p:sp>
            <p:nvSpPr>
              <p:cNvPr id="31" name="TextBox 38"/>
              <p:cNvSpPr txBox="1">
                <a:spLocks noChangeArrowheads="1"/>
              </p:cNvSpPr>
              <p:nvPr/>
            </p:nvSpPr>
            <p:spPr bwMode="auto">
              <a:xfrm>
                <a:off x="4149370" y="3520023"/>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20</a:t>
                </a:r>
              </a:p>
            </p:txBody>
          </p:sp>
          <p:sp>
            <p:nvSpPr>
              <p:cNvPr id="32" name="TextBox 39"/>
              <p:cNvSpPr txBox="1">
                <a:spLocks noChangeArrowheads="1"/>
              </p:cNvSpPr>
              <p:nvPr/>
            </p:nvSpPr>
            <p:spPr bwMode="auto">
              <a:xfrm>
                <a:off x="4234328" y="3791900"/>
                <a:ext cx="26962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0</a:t>
                </a:r>
              </a:p>
            </p:txBody>
          </p:sp>
          <p:sp>
            <p:nvSpPr>
              <p:cNvPr id="33" name="TextBox 40"/>
              <p:cNvSpPr txBox="1">
                <a:spLocks noChangeArrowheads="1"/>
              </p:cNvSpPr>
              <p:nvPr/>
            </p:nvSpPr>
            <p:spPr bwMode="auto">
              <a:xfrm>
                <a:off x="4149370" y="3248150"/>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40</a:t>
                </a:r>
              </a:p>
            </p:txBody>
          </p:sp>
          <p:sp>
            <p:nvSpPr>
              <p:cNvPr id="34" name="TextBox 41"/>
              <p:cNvSpPr txBox="1">
                <a:spLocks noChangeArrowheads="1"/>
              </p:cNvSpPr>
              <p:nvPr/>
            </p:nvSpPr>
            <p:spPr bwMode="auto">
              <a:xfrm>
                <a:off x="4149370" y="2976277"/>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60</a:t>
                </a:r>
              </a:p>
            </p:txBody>
          </p:sp>
          <p:sp>
            <p:nvSpPr>
              <p:cNvPr id="35" name="TextBox 42"/>
              <p:cNvSpPr txBox="1">
                <a:spLocks noChangeArrowheads="1"/>
              </p:cNvSpPr>
              <p:nvPr/>
            </p:nvSpPr>
            <p:spPr bwMode="auto">
              <a:xfrm>
                <a:off x="4149370" y="2704404"/>
                <a:ext cx="35458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80</a:t>
                </a:r>
              </a:p>
            </p:txBody>
          </p:sp>
          <p:sp>
            <p:nvSpPr>
              <p:cNvPr id="36" name="TextBox 43"/>
              <p:cNvSpPr txBox="1">
                <a:spLocks noChangeArrowheads="1"/>
              </p:cNvSpPr>
              <p:nvPr/>
            </p:nvSpPr>
            <p:spPr bwMode="auto">
              <a:xfrm>
                <a:off x="4064410" y="2432531"/>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100</a:t>
                </a:r>
              </a:p>
            </p:txBody>
          </p:sp>
          <p:sp>
            <p:nvSpPr>
              <p:cNvPr id="37" name="TextBox 44"/>
              <p:cNvSpPr txBox="1">
                <a:spLocks noChangeArrowheads="1"/>
              </p:cNvSpPr>
              <p:nvPr/>
            </p:nvSpPr>
            <p:spPr bwMode="auto">
              <a:xfrm>
                <a:off x="4064410" y="2160658"/>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120</a:t>
                </a:r>
              </a:p>
            </p:txBody>
          </p:sp>
          <p:sp>
            <p:nvSpPr>
              <p:cNvPr id="38" name="TextBox 45"/>
              <p:cNvSpPr txBox="1">
                <a:spLocks noChangeArrowheads="1"/>
              </p:cNvSpPr>
              <p:nvPr/>
            </p:nvSpPr>
            <p:spPr bwMode="auto">
              <a:xfrm>
                <a:off x="4064410" y="1888785"/>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140</a:t>
                </a:r>
              </a:p>
            </p:txBody>
          </p:sp>
          <p:sp>
            <p:nvSpPr>
              <p:cNvPr id="39" name="TextBox 46"/>
              <p:cNvSpPr txBox="1">
                <a:spLocks noChangeArrowheads="1"/>
              </p:cNvSpPr>
              <p:nvPr/>
            </p:nvSpPr>
            <p:spPr bwMode="auto">
              <a:xfrm>
                <a:off x="4064410" y="1616912"/>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160</a:t>
                </a:r>
              </a:p>
            </p:txBody>
          </p:sp>
          <p:sp>
            <p:nvSpPr>
              <p:cNvPr id="40" name="TextBox 47"/>
              <p:cNvSpPr txBox="1">
                <a:spLocks noChangeArrowheads="1"/>
              </p:cNvSpPr>
              <p:nvPr/>
            </p:nvSpPr>
            <p:spPr bwMode="auto">
              <a:xfrm>
                <a:off x="4064410" y="1345039"/>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180</a:t>
                </a:r>
              </a:p>
            </p:txBody>
          </p:sp>
          <p:sp>
            <p:nvSpPr>
              <p:cNvPr id="41" name="TextBox 48"/>
              <p:cNvSpPr txBox="1">
                <a:spLocks noChangeArrowheads="1"/>
              </p:cNvSpPr>
              <p:nvPr/>
            </p:nvSpPr>
            <p:spPr bwMode="auto">
              <a:xfrm>
                <a:off x="4064410" y="1073166"/>
                <a:ext cx="43954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200</a:t>
                </a:r>
              </a:p>
            </p:txBody>
          </p:sp>
        </p:grpSp>
        <p:grpSp>
          <p:nvGrpSpPr>
            <p:cNvPr id="21" name="Group 20"/>
            <p:cNvGrpSpPr>
              <a:grpSpLocks/>
            </p:cNvGrpSpPr>
            <p:nvPr/>
          </p:nvGrpSpPr>
          <p:grpSpPr bwMode="auto">
            <a:xfrm>
              <a:off x="4127506" y="1268413"/>
              <a:ext cx="700089" cy="504826"/>
              <a:chOff x="4106863" y="411711"/>
              <a:chExt cx="700367" cy="504525"/>
            </a:xfrm>
          </p:grpSpPr>
          <p:sp>
            <p:nvSpPr>
              <p:cNvPr id="27" name="TextBox 15"/>
              <p:cNvSpPr txBox="1">
                <a:spLocks noChangeArrowheads="1"/>
              </p:cNvSpPr>
              <p:nvPr/>
            </p:nvSpPr>
            <p:spPr bwMode="auto">
              <a:xfrm>
                <a:off x="4106863" y="539015"/>
                <a:ext cx="4427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a:t>
                </a:r>
                <a:r>
                  <a:rPr lang="en-GB" altLang="en-US" sz="1200">
                    <a:solidFill>
                      <a:srgbClr val="FF0000"/>
                    </a:solidFill>
                  </a:rPr>
                  <a:t> =</a:t>
                </a:r>
                <a:endParaRPr lang="en-GB" altLang="en-US" sz="1200" baseline="-25000">
                  <a:solidFill>
                    <a:srgbClr val="FF0000"/>
                  </a:solidFill>
                </a:endParaRPr>
              </a:p>
            </p:txBody>
          </p:sp>
          <p:sp>
            <p:nvSpPr>
              <p:cNvPr id="28" name="TextBox 17"/>
              <p:cNvSpPr txBox="1">
                <a:spLocks noChangeArrowheads="1"/>
              </p:cNvSpPr>
              <p:nvPr/>
            </p:nvSpPr>
            <p:spPr bwMode="auto">
              <a:xfrm>
                <a:off x="4448160" y="411711"/>
                <a:ext cx="33855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rPr>
                  <a:t>V</a:t>
                </a:r>
                <a:r>
                  <a:rPr lang="en-GB" altLang="en-US" sz="1200" baseline="-25000">
                    <a:solidFill>
                      <a:srgbClr val="FF0000"/>
                    </a:solidFill>
                  </a:rPr>
                  <a:t>s</a:t>
                </a:r>
              </a:p>
            </p:txBody>
          </p:sp>
          <p:sp>
            <p:nvSpPr>
              <p:cNvPr id="29" name="TextBox 52"/>
              <p:cNvSpPr txBox="1">
                <a:spLocks noChangeArrowheads="1"/>
              </p:cNvSpPr>
              <p:nvPr/>
            </p:nvSpPr>
            <p:spPr bwMode="auto">
              <a:xfrm>
                <a:off x="4454248" y="639237"/>
                <a:ext cx="3529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solidFill>
                      <a:srgbClr val="FF0000"/>
                    </a:solidFill>
                  </a:rPr>
                  <a:t>R</a:t>
                </a:r>
                <a:r>
                  <a:rPr lang="en-GB" altLang="en-US" sz="1200" baseline="-25000">
                    <a:solidFill>
                      <a:srgbClr val="FF0000"/>
                    </a:solidFill>
                  </a:rPr>
                  <a:t>L</a:t>
                </a:r>
              </a:p>
            </p:txBody>
          </p:sp>
          <p:cxnSp>
            <p:nvCxnSpPr>
              <p:cNvPr id="30" name="Straight Connector 29"/>
              <p:cNvCxnSpPr/>
              <p:nvPr/>
            </p:nvCxnSpPr>
            <p:spPr>
              <a:xfrm>
                <a:off x="4481662" y="678253"/>
                <a:ext cx="290629" cy="0"/>
              </a:xfrm>
              <a:prstGeom prst="line">
                <a:avLst/>
              </a:prstGeom>
              <a:ln w="12700">
                <a:solidFill>
                  <a:srgbClr val="FF0000"/>
                </a:solidFill>
                <a:tailEnd type="none"/>
              </a:ln>
            </p:spPr>
            <p:style>
              <a:lnRef idx="1">
                <a:schemeClr val="accent1"/>
              </a:lnRef>
              <a:fillRef idx="0">
                <a:schemeClr val="accent1"/>
              </a:fillRef>
              <a:effectRef idx="0">
                <a:schemeClr val="accent1"/>
              </a:effectRef>
              <a:fontRef idx="minor">
                <a:schemeClr val="tx1"/>
              </a:fontRef>
            </p:style>
          </p:cxnSp>
        </p:grpSp>
        <p:cxnSp>
          <p:nvCxnSpPr>
            <p:cNvPr id="22" name="Straight Connector 21"/>
            <p:cNvCxnSpPr/>
            <p:nvPr/>
          </p:nvCxnSpPr>
          <p:spPr>
            <a:xfrm flipH="1">
              <a:off x="6910388" y="2222500"/>
              <a:ext cx="134937" cy="333375"/>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3" name="TextBox 152581"/>
            <p:cNvSpPr txBox="1">
              <a:spLocks noChangeArrowheads="1"/>
            </p:cNvSpPr>
            <p:nvPr/>
          </p:nvSpPr>
          <p:spPr bwMode="auto">
            <a:xfrm>
              <a:off x="6813550" y="1987938"/>
              <a:ext cx="8540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R</a:t>
              </a:r>
              <a:r>
                <a:rPr lang="en-GB" altLang="en-US" sz="1200" baseline="-25000"/>
                <a:t>L</a:t>
              </a:r>
              <a:r>
                <a:rPr lang="en-GB" altLang="en-US" sz="1200"/>
                <a:t> = 75 </a:t>
              </a:r>
              <a:r>
                <a:rPr lang="el-GR" altLang="en-US" sz="1200"/>
                <a:t>Ω</a:t>
              </a:r>
              <a:endParaRPr lang="en-GB" altLang="en-US" sz="1200" baseline="-25000"/>
            </a:p>
          </p:txBody>
        </p:sp>
        <p:sp>
          <p:nvSpPr>
            <p:cNvPr id="24" name="TextBox 63"/>
            <p:cNvSpPr txBox="1">
              <a:spLocks noChangeArrowheads="1"/>
            </p:cNvSpPr>
            <p:nvPr/>
          </p:nvSpPr>
          <p:spPr bwMode="auto">
            <a:xfrm>
              <a:off x="6202363" y="1538288"/>
              <a:ext cx="11509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P</a:t>
              </a:r>
              <a:r>
                <a:rPr lang="en-GB" altLang="en-US" sz="1200" baseline="-25000"/>
                <a:t>tot</a:t>
              </a:r>
              <a:r>
                <a:rPr lang="en-GB" altLang="en-US" sz="1200"/>
                <a:t> = 300 mW</a:t>
              </a:r>
              <a:endParaRPr lang="en-GB" altLang="en-US" sz="1200" baseline="-25000"/>
            </a:p>
          </p:txBody>
        </p:sp>
        <p:cxnSp>
          <p:nvCxnSpPr>
            <p:cNvPr id="25" name="Straight Connector 24"/>
            <p:cNvCxnSpPr>
              <a:stCxn id="24" idx="1"/>
            </p:cNvCxnSpPr>
            <p:nvPr/>
          </p:nvCxnSpPr>
          <p:spPr>
            <a:xfrm flipH="1">
              <a:off x="5959475" y="1676400"/>
              <a:ext cx="242888" cy="23813"/>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6" name="TextBox 78"/>
            <p:cNvSpPr txBox="1">
              <a:spLocks noChangeArrowheads="1"/>
            </p:cNvSpPr>
            <p:nvPr/>
          </p:nvSpPr>
          <p:spPr bwMode="auto">
            <a:xfrm>
              <a:off x="7638863" y="3419775"/>
              <a:ext cx="83978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latin typeface="Times New Roman" panose="02020603050405020304" pitchFamily="18" charset="0"/>
                  <a:cs typeface="Times New Roman" panose="02020603050405020304" pitchFamily="18" charset="0"/>
                </a:rPr>
                <a:t>I</a:t>
              </a:r>
              <a:r>
                <a:rPr lang="en-GB" altLang="en-US" sz="1200" baseline="-25000"/>
                <a:t>B</a:t>
              </a:r>
              <a:r>
                <a:rPr lang="en-GB" altLang="en-US" sz="1200"/>
                <a:t> = 0 mA</a:t>
              </a:r>
            </a:p>
          </p:txBody>
        </p:sp>
      </p:grpSp>
      <p:sp>
        <p:nvSpPr>
          <p:cNvPr id="7" name="Rectangle 7"/>
          <p:cNvSpPr/>
          <p:nvPr/>
        </p:nvSpPr>
        <p:spPr>
          <a:xfrm>
            <a:off x="8004969" y="1108869"/>
            <a:ext cx="3262313" cy="2717800"/>
          </a:xfrm>
          <a:custGeom>
            <a:avLst/>
            <a:gdLst>
              <a:gd name="connsiteX0" fmla="*/ 0 w 3295650"/>
              <a:gd name="connsiteY0" fmla="*/ 0 h 2680112"/>
              <a:gd name="connsiteX1" fmla="*/ 3295650 w 3295650"/>
              <a:gd name="connsiteY1" fmla="*/ 0 h 2680112"/>
              <a:gd name="connsiteX2" fmla="*/ 3295650 w 3295650"/>
              <a:gd name="connsiteY2" fmla="*/ 2680112 h 2680112"/>
              <a:gd name="connsiteX3" fmla="*/ 0 w 3295650"/>
              <a:gd name="connsiteY3" fmla="*/ 2680112 h 2680112"/>
              <a:gd name="connsiteX4" fmla="*/ 0 w 3295650"/>
              <a:gd name="connsiteY4" fmla="*/ 0 h 2680112"/>
              <a:gd name="connsiteX0" fmla="*/ 0 w 3295650"/>
              <a:gd name="connsiteY0" fmla="*/ 0 h 2680112"/>
              <a:gd name="connsiteX1" fmla="*/ 499311 w 3295650"/>
              <a:gd name="connsiteY1" fmla="*/ 51811 h 2680112"/>
              <a:gd name="connsiteX2" fmla="*/ 3295650 w 3295650"/>
              <a:gd name="connsiteY2" fmla="*/ 0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725705 w 3295650"/>
              <a:gd name="connsiteY2" fmla="*/ 1915428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5650 w 3295650"/>
              <a:gd name="connsiteY3" fmla="*/ 2680112 h 2680112"/>
              <a:gd name="connsiteX4" fmla="*/ 0 w 3295650"/>
              <a:gd name="connsiteY4" fmla="*/ 2680112 h 2680112"/>
              <a:gd name="connsiteX5" fmla="*/ 0 w 3295650"/>
              <a:gd name="connsiteY5"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0 h 2680112"/>
              <a:gd name="connsiteX1" fmla="*/ 499311 w 3295650"/>
              <a:gd name="connsiteY1" fmla="*/ 51811 h 2680112"/>
              <a:gd name="connsiteX2" fmla="*/ 1091465 w 3295650"/>
              <a:gd name="connsiteY2" fmla="*/ 1655545 h 2680112"/>
              <a:gd name="connsiteX3" fmla="*/ 3290637 w 3295650"/>
              <a:gd name="connsiteY3" fmla="*/ 2304122 h 2680112"/>
              <a:gd name="connsiteX4" fmla="*/ 3295650 w 3295650"/>
              <a:gd name="connsiteY4" fmla="*/ 2680112 h 2680112"/>
              <a:gd name="connsiteX5" fmla="*/ 0 w 3295650"/>
              <a:gd name="connsiteY5" fmla="*/ 2680112 h 2680112"/>
              <a:gd name="connsiteX6" fmla="*/ 0 w 3295650"/>
              <a:gd name="connsiteY6" fmla="*/ 0 h 268011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0 w 3295650"/>
              <a:gd name="connsiteY0" fmla="*/ 25230 h 2705342"/>
              <a:gd name="connsiteX1" fmla="*/ 422309 w 3295650"/>
              <a:gd name="connsiteY1" fmla="*/ 39 h 2705342"/>
              <a:gd name="connsiteX2" fmla="*/ 1091465 w 3295650"/>
              <a:gd name="connsiteY2" fmla="*/ 1680775 h 2705342"/>
              <a:gd name="connsiteX3" fmla="*/ 3290637 w 3295650"/>
              <a:gd name="connsiteY3" fmla="*/ 2329352 h 2705342"/>
              <a:gd name="connsiteX4" fmla="*/ 3295650 w 3295650"/>
              <a:gd name="connsiteY4" fmla="*/ 2705342 h 2705342"/>
              <a:gd name="connsiteX5" fmla="*/ 0 w 3295650"/>
              <a:gd name="connsiteY5" fmla="*/ 2705342 h 2705342"/>
              <a:gd name="connsiteX6" fmla="*/ 0 w 3295650"/>
              <a:gd name="connsiteY6" fmla="*/ 25230 h 2705342"/>
              <a:gd name="connsiteX0" fmla="*/ 38501 w 3295650"/>
              <a:gd name="connsiteY0" fmla="*/ 0 h 2718613"/>
              <a:gd name="connsiteX1" fmla="*/ 422309 w 3295650"/>
              <a:gd name="connsiteY1" fmla="*/ 13310 h 2718613"/>
              <a:gd name="connsiteX2" fmla="*/ 1091465 w 3295650"/>
              <a:gd name="connsiteY2" fmla="*/ 1694046 h 2718613"/>
              <a:gd name="connsiteX3" fmla="*/ 3290637 w 3295650"/>
              <a:gd name="connsiteY3" fmla="*/ 2342623 h 2718613"/>
              <a:gd name="connsiteX4" fmla="*/ 3295650 w 3295650"/>
              <a:gd name="connsiteY4" fmla="*/ 2718613 h 2718613"/>
              <a:gd name="connsiteX5" fmla="*/ 0 w 3295650"/>
              <a:gd name="connsiteY5" fmla="*/ 2718613 h 2718613"/>
              <a:gd name="connsiteX6" fmla="*/ 38501 w 3295650"/>
              <a:gd name="connsiteY6" fmla="*/ 0 h 2718613"/>
              <a:gd name="connsiteX0" fmla="*/ 0 w 3257149"/>
              <a:gd name="connsiteY0" fmla="*/ 0 h 2718613"/>
              <a:gd name="connsiteX1" fmla="*/ 383808 w 3257149"/>
              <a:gd name="connsiteY1" fmla="*/ 13310 h 2718613"/>
              <a:gd name="connsiteX2" fmla="*/ 1052964 w 3257149"/>
              <a:gd name="connsiteY2" fmla="*/ 1694046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57149"/>
              <a:gd name="connsiteY0" fmla="*/ 0 h 2718613"/>
              <a:gd name="connsiteX1" fmla="*/ 383808 w 3257149"/>
              <a:gd name="connsiteY1" fmla="*/ 13310 h 2718613"/>
              <a:gd name="connsiteX2" fmla="*/ 1072215 w 3257149"/>
              <a:gd name="connsiteY2" fmla="*/ 1674795 h 2718613"/>
              <a:gd name="connsiteX3" fmla="*/ 3252136 w 3257149"/>
              <a:gd name="connsiteY3" fmla="*/ 2342623 h 2718613"/>
              <a:gd name="connsiteX4" fmla="*/ 3257149 w 3257149"/>
              <a:gd name="connsiteY4" fmla="*/ 2718613 h 2718613"/>
              <a:gd name="connsiteX5" fmla="*/ 0 w 3257149"/>
              <a:gd name="connsiteY5" fmla="*/ 2699363 h 2718613"/>
              <a:gd name="connsiteX6" fmla="*/ 0 w 3257149"/>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383808 w 3261761"/>
              <a:gd name="connsiteY1" fmla="*/ 13310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 name="connsiteX0" fmla="*/ 0 w 3261761"/>
              <a:gd name="connsiteY0" fmla="*/ 0 h 2718613"/>
              <a:gd name="connsiteX1" fmla="*/ 403058 w 3261761"/>
              <a:gd name="connsiteY1" fmla="*/ 3685 h 2718613"/>
              <a:gd name="connsiteX2" fmla="*/ 1072215 w 3261761"/>
              <a:gd name="connsiteY2" fmla="*/ 1674795 h 2718613"/>
              <a:gd name="connsiteX3" fmla="*/ 3261761 w 3261761"/>
              <a:gd name="connsiteY3" fmla="*/ 2381124 h 2718613"/>
              <a:gd name="connsiteX4" fmla="*/ 3257149 w 3261761"/>
              <a:gd name="connsiteY4" fmla="*/ 2718613 h 2718613"/>
              <a:gd name="connsiteX5" fmla="*/ 0 w 3261761"/>
              <a:gd name="connsiteY5" fmla="*/ 2699363 h 2718613"/>
              <a:gd name="connsiteX6" fmla="*/ 0 w 3261761"/>
              <a:gd name="connsiteY6" fmla="*/ 0 h 2718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61761" h="2718613">
                <a:moveTo>
                  <a:pt x="0" y="0"/>
                </a:moveTo>
                <a:lnTo>
                  <a:pt x="403058" y="3685"/>
                </a:lnTo>
                <a:cubicBezTo>
                  <a:pt x="558733" y="708309"/>
                  <a:pt x="589280" y="1114550"/>
                  <a:pt x="1072215" y="1674795"/>
                </a:cubicBezTo>
                <a:cubicBezTo>
                  <a:pt x="1635225" y="2131619"/>
                  <a:pt x="2352241" y="2261184"/>
                  <a:pt x="3261761" y="2381124"/>
                </a:cubicBezTo>
                <a:cubicBezTo>
                  <a:pt x="3260224" y="2493620"/>
                  <a:pt x="3258686" y="2606117"/>
                  <a:pt x="3257149" y="2718613"/>
                </a:cubicBezTo>
                <a:lnTo>
                  <a:pt x="0" y="2699363"/>
                </a:lnTo>
                <a:lnTo>
                  <a:pt x="0" y="0"/>
                </a:lnTo>
                <a:close/>
              </a:path>
            </a:pathLst>
          </a:custGeom>
          <a:solidFill>
            <a:srgbClr val="FF0000">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Tree>
    <p:extLst>
      <p:ext uri="{BB962C8B-B14F-4D97-AF65-F5344CB8AC3E}">
        <p14:creationId xmlns:p14="http://schemas.microsoft.com/office/powerpoint/2010/main" val="689441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Resistance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5877719" cy="4351338"/>
              </a:xfrm>
            </p:spPr>
            <p:txBody>
              <a:bodyPr>
                <a:normAutofit lnSpcReduction="10000"/>
              </a:bodyPr>
              <a:lstStyle/>
              <a:p>
                <a:pPr marL="0" indent="0">
                  <a:buNone/>
                </a:pPr>
                <a:r>
                  <a:rPr lang="en-GB" altLang="en-US" dirty="0" smtClean="0"/>
                  <a:t>To calculate the base resistance, three values are needed: </a:t>
                </a:r>
                <a:r>
                  <a:rPr lang="en-GB" altLang="en-US" i="1" dirty="0"/>
                  <a:t>V</a:t>
                </a:r>
                <a:r>
                  <a:rPr lang="en-GB" altLang="en-US" baseline="-25000" dirty="0"/>
                  <a:t>s</a:t>
                </a:r>
                <a:r>
                  <a:rPr lang="en-GB" altLang="en-US" dirty="0"/>
                  <a:t>, </a:t>
                </a:r>
                <a:r>
                  <a:rPr lang="en-GB" altLang="en-US" i="1" dirty="0"/>
                  <a:t>R</a:t>
                </a:r>
                <a:r>
                  <a:rPr lang="en-GB" altLang="en-US" baseline="-25000" dirty="0"/>
                  <a:t>L</a:t>
                </a:r>
                <a:r>
                  <a:rPr lang="en-GB" altLang="en-US" dirty="0"/>
                  <a:t> and </a:t>
                </a:r>
                <a:r>
                  <a:rPr lang="en-GB" altLang="en-US" i="1" dirty="0" err="1" smtClean="0"/>
                  <a:t>hFE</a:t>
                </a:r>
                <a:r>
                  <a:rPr lang="en-GB" altLang="en-US" dirty="0" smtClean="0"/>
                  <a:t>.</a:t>
                </a:r>
                <a:endParaRPr lang="en-GB" altLang="en-US" dirty="0"/>
              </a:p>
              <a:p>
                <a:pPr marL="0" indent="0">
                  <a:buNone/>
                </a:pPr>
                <a:r>
                  <a:rPr lang="en-GB" altLang="en-US" dirty="0"/>
                  <a:t>The calculation involves finding </a:t>
                </a:r>
                <a:r>
                  <a:rPr lang="en-GB" altLang="en-US" i="1" dirty="0">
                    <a:latin typeface="Times New Roman" panose="02020603050405020304" pitchFamily="18" charset="0"/>
                    <a:cs typeface="Times New Roman" panose="02020603050405020304" pitchFamily="18" charset="0"/>
                  </a:rPr>
                  <a:t>I</a:t>
                </a:r>
                <a:r>
                  <a:rPr lang="en-GB" altLang="en-US" baseline="-25000" dirty="0"/>
                  <a:t>C</a:t>
                </a:r>
                <a:r>
                  <a:rPr lang="en-GB" altLang="en-US" dirty="0"/>
                  <a:t>, then </a:t>
                </a:r>
                <a:r>
                  <a:rPr lang="en-GB" altLang="en-US" i="1" dirty="0">
                    <a:latin typeface="Times New Roman" panose="02020603050405020304" pitchFamily="18" charset="0"/>
                    <a:cs typeface="Times New Roman" panose="02020603050405020304" pitchFamily="18" charset="0"/>
                  </a:rPr>
                  <a:t>I</a:t>
                </a:r>
                <a:r>
                  <a:rPr lang="en-GB" altLang="en-US" baseline="-25000" dirty="0"/>
                  <a:t>B</a:t>
                </a:r>
                <a:r>
                  <a:rPr lang="en-GB" altLang="en-US" dirty="0"/>
                  <a:t> and finally </a:t>
                </a:r>
                <a:r>
                  <a:rPr lang="en-GB" altLang="en-US" i="1" dirty="0"/>
                  <a:t>R</a:t>
                </a:r>
                <a:r>
                  <a:rPr lang="en-GB" altLang="en-US" baseline="-25000" dirty="0"/>
                  <a:t>B</a:t>
                </a:r>
                <a:r>
                  <a:rPr lang="en-GB" altLang="en-US" dirty="0"/>
                  <a:t>.</a:t>
                </a:r>
              </a:p>
              <a:p>
                <a:pPr marL="0" indent="0">
                  <a:buNone/>
                </a:pPr>
                <a:r>
                  <a:rPr lang="en-GB" altLang="en-US" dirty="0"/>
                  <a:t>Step 1: Finding </a:t>
                </a:r>
                <a:r>
                  <a:rPr lang="en-GB" altLang="en-US" i="1" dirty="0">
                    <a:latin typeface="Times New Roman" panose="02020603050405020304" pitchFamily="18" charset="0"/>
                    <a:cs typeface="Times New Roman" panose="02020603050405020304" pitchFamily="18" charset="0"/>
                  </a:rPr>
                  <a:t>I</a:t>
                </a:r>
                <a:r>
                  <a:rPr lang="en-GB" altLang="en-US" baseline="-25000" dirty="0"/>
                  <a:t>C</a:t>
                </a:r>
              </a:p>
              <a:p>
                <a:pPr marL="0" indent="0">
                  <a:buNone/>
                </a:pPr>
                <a:r>
                  <a:rPr lang="en-GB" altLang="en-US" dirty="0"/>
                  <a:t>At saturation, all of the supply voltage will be across the load. </a:t>
                </a:r>
              </a:p>
              <a:p>
                <a:pPr marL="0" indent="0">
                  <a:buNone/>
                </a:pPr>
                <a:r>
                  <a:rPr lang="en-GB" altLang="en-US" dirty="0"/>
                  <a:t>This equation can be </a:t>
                </a:r>
                <a:r>
                  <a:rPr lang="en-GB" altLang="en-US" dirty="0" smtClean="0"/>
                  <a:t>used</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𝑆</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𝐿</m:t>
                              </m:r>
                            </m:sub>
                          </m:sSub>
                        </m:den>
                      </m:f>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5877719" cy="4351338"/>
              </a:xfrm>
              <a:blipFill>
                <a:blip r:embed="rId2"/>
                <a:stretch>
                  <a:fillRect l="-2178" t="-3081" r="-2905"/>
                </a:stretch>
              </a:blipFill>
            </p:spPr>
            <p:txBody>
              <a:bodyPr/>
              <a:lstStyle/>
              <a:p>
                <a:r>
                  <a:rPr lang="en-GB">
                    <a:noFill/>
                  </a:rPr>
                  <a:t> </a:t>
                </a:r>
              </a:p>
            </p:txBody>
          </p:sp>
        </mc:Fallback>
      </mc:AlternateContent>
      <p:grpSp>
        <p:nvGrpSpPr>
          <p:cNvPr id="41" name="Group 40"/>
          <p:cNvGrpSpPr>
            <a:grpSpLocks/>
          </p:cNvGrpSpPr>
          <p:nvPr/>
        </p:nvGrpSpPr>
        <p:grpSpPr bwMode="auto">
          <a:xfrm>
            <a:off x="7187406" y="2722837"/>
            <a:ext cx="4625975" cy="3111224"/>
            <a:chOff x="4514850" y="917785"/>
            <a:chExt cx="3526407" cy="2371299"/>
          </a:xfrm>
        </p:grpSpPr>
        <p:grpSp>
          <p:nvGrpSpPr>
            <p:cNvPr id="49" name="Group 48"/>
            <p:cNvGrpSpPr>
              <a:grpSpLocks/>
            </p:cNvGrpSpPr>
            <p:nvPr/>
          </p:nvGrpSpPr>
          <p:grpSpPr bwMode="auto">
            <a:xfrm>
              <a:off x="4514850" y="917785"/>
              <a:ext cx="2961263" cy="2240138"/>
              <a:chOff x="4514985" y="916916"/>
              <a:chExt cx="2961447" cy="2240138"/>
            </a:xfrm>
          </p:grpSpPr>
          <p:cxnSp>
            <p:nvCxnSpPr>
              <p:cNvPr id="57" name="Straight Connector 56"/>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0800000">
                <a:off x="4590020" y="3119536"/>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V="1">
                <a:off x="4427243"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0800000">
                <a:off x="4870794" y="2474483"/>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0800000">
                <a:off x="6097973" y="2025487"/>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2" name="Rectangle 61"/>
              <p:cNvSpPr>
                <a:spLocks noChangeAspect="1"/>
              </p:cNvSpPr>
              <p:nvPr/>
            </p:nvSpPr>
            <p:spPr>
              <a:xfrm>
                <a:off x="4514985" y="1317503"/>
                <a:ext cx="17911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63" name="Rectangle 62"/>
              <p:cNvSpPr>
                <a:spLocks noChangeAspect="1"/>
              </p:cNvSpPr>
              <p:nvPr/>
            </p:nvSpPr>
            <p:spPr>
              <a:xfrm>
                <a:off x="5998734" y="1324764"/>
                <a:ext cx="18153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cxnSp>
            <p:nvCxnSpPr>
              <p:cNvPr id="64" name="Straight Connector 63"/>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V="1">
                <a:off x="5910388" y="2042431"/>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V="1">
                <a:off x="4350394" y="2100522"/>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flipV="1">
                <a:off x="5828091" y="2210653"/>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V="1">
                <a:off x="5653818" y="2475693"/>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5837773" y="2554359"/>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V="1">
                <a:off x="5887998" y="2933766"/>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V="1">
                <a:off x="5948509" y="2614265"/>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81186" y="2640890"/>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V="1">
                <a:off x="4350394" y="2867808"/>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74" name="Oval 73"/>
              <p:cNvSpPr/>
              <p:nvPr/>
            </p:nvSpPr>
            <p:spPr>
              <a:xfrm>
                <a:off x="4836908" y="2444227"/>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75" name="Oval 74"/>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76" name="Oval 75"/>
              <p:cNvSpPr/>
              <p:nvPr/>
            </p:nvSpPr>
            <p:spPr>
              <a:xfrm>
                <a:off x="7384454" y="307596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sp>
            <p:nvSpPr>
              <p:cNvPr id="77" name="Oval 76"/>
              <p:cNvSpPr/>
              <p:nvPr/>
            </p:nvSpPr>
            <p:spPr>
              <a:xfrm>
                <a:off x="7391715" y="1981919"/>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sz="1600" kern="1200">
                    <a:solidFill>
                      <a:schemeClr val="lt1"/>
                    </a:solidFill>
                    <a:latin typeface="+mn-lt"/>
                    <a:ea typeface="+mn-ea"/>
                    <a:cs typeface="+mn-cs"/>
                  </a:defRPr>
                </a:lvl1pPr>
                <a:lvl2pPr marL="457200" algn="l" rtl="0" fontAlgn="base">
                  <a:spcBef>
                    <a:spcPct val="0"/>
                  </a:spcBef>
                  <a:spcAft>
                    <a:spcPct val="0"/>
                  </a:spcAft>
                  <a:defRPr sz="1600" kern="1200">
                    <a:solidFill>
                      <a:schemeClr val="lt1"/>
                    </a:solidFill>
                    <a:latin typeface="+mn-lt"/>
                    <a:ea typeface="+mn-ea"/>
                    <a:cs typeface="+mn-cs"/>
                  </a:defRPr>
                </a:lvl2pPr>
                <a:lvl3pPr marL="914400" algn="l" rtl="0" fontAlgn="base">
                  <a:spcBef>
                    <a:spcPct val="0"/>
                  </a:spcBef>
                  <a:spcAft>
                    <a:spcPct val="0"/>
                  </a:spcAft>
                  <a:defRPr sz="1600" kern="1200">
                    <a:solidFill>
                      <a:schemeClr val="lt1"/>
                    </a:solidFill>
                    <a:latin typeface="+mn-lt"/>
                    <a:ea typeface="+mn-ea"/>
                    <a:cs typeface="+mn-cs"/>
                  </a:defRPr>
                </a:lvl3pPr>
                <a:lvl4pPr marL="1371600" algn="l" rtl="0" fontAlgn="base">
                  <a:spcBef>
                    <a:spcPct val="0"/>
                  </a:spcBef>
                  <a:spcAft>
                    <a:spcPct val="0"/>
                  </a:spcAft>
                  <a:defRPr sz="1600" kern="1200">
                    <a:solidFill>
                      <a:schemeClr val="lt1"/>
                    </a:solidFill>
                    <a:latin typeface="+mn-lt"/>
                    <a:ea typeface="+mn-ea"/>
                    <a:cs typeface="+mn-cs"/>
                  </a:defRPr>
                </a:lvl4pPr>
                <a:lvl5pPr marL="1828800" algn="l" rtl="0" fontAlgn="base">
                  <a:spcBef>
                    <a:spcPct val="0"/>
                  </a:spcBef>
                  <a:spcAft>
                    <a:spcPct val="0"/>
                  </a:spcAft>
                  <a:defRPr sz="1600" kern="1200">
                    <a:solidFill>
                      <a:schemeClr val="lt1"/>
                    </a:solidFill>
                    <a:latin typeface="+mn-lt"/>
                    <a:ea typeface="+mn-ea"/>
                    <a:cs typeface="+mn-cs"/>
                  </a:defRPr>
                </a:lvl5pPr>
                <a:lvl6pPr marL="2286000" algn="l" defTabSz="914400" rtl="0" eaLnBrk="1" latinLnBrk="0" hangingPunct="1">
                  <a:defRPr sz="1600" kern="1200">
                    <a:solidFill>
                      <a:schemeClr val="lt1"/>
                    </a:solidFill>
                    <a:latin typeface="+mn-lt"/>
                    <a:ea typeface="+mn-ea"/>
                    <a:cs typeface="+mn-cs"/>
                  </a:defRPr>
                </a:lvl6pPr>
                <a:lvl7pPr marL="2743200" algn="l" defTabSz="914400" rtl="0" eaLnBrk="1" latinLnBrk="0" hangingPunct="1">
                  <a:defRPr sz="1600" kern="1200">
                    <a:solidFill>
                      <a:schemeClr val="lt1"/>
                    </a:solidFill>
                    <a:latin typeface="+mn-lt"/>
                    <a:ea typeface="+mn-ea"/>
                    <a:cs typeface="+mn-cs"/>
                  </a:defRPr>
                </a:lvl7pPr>
                <a:lvl8pPr marL="3200400" algn="l" defTabSz="914400" rtl="0" eaLnBrk="1" latinLnBrk="0" hangingPunct="1">
                  <a:defRPr sz="1600" kern="1200">
                    <a:solidFill>
                      <a:schemeClr val="lt1"/>
                    </a:solidFill>
                    <a:latin typeface="+mn-lt"/>
                    <a:ea typeface="+mn-ea"/>
                    <a:cs typeface="+mn-cs"/>
                  </a:defRPr>
                </a:lvl8pPr>
                <a:lvl9pPr marL="3657600" algn="l" defTabSz="914400" rtl="0" eaLnBrk="1" latinLnBrk="0" hangingPunct="1">
                  <a:defRPr sz="1600" kern="1200">
                    <a:solidFill>
                      <a:schemeClr val="lt1"/>
                    </a:solidFill>
                    <a:latin typeface="+mn-lt"/>
                    <a:ea typeface="+mn-ea"/>
                    <a:cs typeface="+mn-cs"/>
                  </a:defRPr>
                </a:lvl9pPr>
              </a:lstStyle>
              <a:p>
                <a:pPr algn="ctr">
                  <a:defRPr/>
                </a:pPr>
                <a:endParaRPr lang="en-GB"/>
              </a:p>
            </p:txBody>
          </p:sp>
        </p:grpSp>
        <p:grpSp>
          <p:nvGrpSpPr>
            <p:cNvPr id="50" name="Group 49"/>
            <p:cNvGrpSpPr>
              <a:grpSpLocks/>
            </p:cNvGrpSpPr>
            <p:nvPr/>
          </p:nvGrpSpPr>
          <p:grpSpPr bwMode="auto">
            <a:xfrm>
              <a:off x="4566885" y="2254574"/>
              <a:ext cx="589348" cy="217792"/>
              <a:chOff x="4722353" y="4857631"/>
              <a:chExt cx="589788" cy="217865"/>
            </a:xfrm>
          </p:grpSpPr>
          <p:cxnSp>
            <p:nvCxnSpPr>
              <p:cNvPr id="55" name="Straight Connector 54"/>
              <p:cNvCxnSpPr/>
              <p:nvPr/>
            </p:nvCxnSpPr>
            <p:spPr>
              <a:xfrm>
                <a:off x="4722353" y="4891521"/>
                <a:ext cx="302766" cy="183975"/>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flipV="1">
                <a:off x="5025119" y="4857631"/>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51" name="TextBox 52"/>
            <p:cNvSpPr txBox="1">
              <a:spLocks noChangeArrowheads="1"/>
            </p:cNvSpPr>
            <p:nvPr/>
          </p:nvSpPr>
          <p:spPr bwMode="auto">
            <a:xfrm>
              <a:off x="7477123" y="3012099"/>
              <a:ext cx="564134" cy="276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a:t>0</a:t>
              </a:r>
              <a:endParaRPr lang="en-GB" altLang="en-US" sz="1200" baseline="-25000"/>
            </a:p>
          </p:txBody>
        </p:sp>
        <p:cxnSp>
          <p:nvCxnSpPr>
            <p:cNvPr id="52" name="Straight Arrow Connector 51"/>
            <p:cNvCxnSpPr/>
            <p:nvPr/>
          </p:nvCxnSpPr>
          <p:spPr>
            <a:xfrm rot="5400000">
              <a:off x="4571128" y="1175901"/>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rot="16200000" flipH="1">
              <a:off x="5223399" y="2442715"/>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rot="5400000">
              <a:off x="6044499" y="2916418"/>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42" name="Group 41"/>
          <p:cNvGrpSpPr>
            <a:grpSpLocks/>
          </p:cNvGrpSpPr>
          <p:nvPr/>
        </p:nvGrpSpPr>
        <p:grpSpPr bwMode="auto">
          <a:xfrm>
            <a:off x="8520163" y="2851147"/>
            <a:ext cx="743730" cy="363536"/>
            <a:chOff x="5345920" y="1173482"/>
            <a:chExt cx="743730" cy="362444"/>
          </a:xfrm>
        </p:grpSpPr>
        <p:cxnSp>
          <p:nvCxnSpPr>
            <p:cNvPr id="47" name="Straight Arrow Connector 46"/>
            <p:cNvCxnSpPr/>
            <p:nvPr/>
          </p:nvCxnSpPr>
          <p:spPr bwMode="auto">
            <a:xfrm rot="5400000">
              <a:off x="6042168" y="1379237"/>
              <a:ext cx="94964"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8" name="TextBox 62"/>
            <p:cNvSpPr txBox="1">
              <a:spLocks noChangeArrowheads="1"/>
            </p:cNvSpPr>
            <p:nvPr/>
          </p:nvSpPr>
          <p:spPr bwMode="auto">
            <a:xfrm>
              <a:off x="5345920" y="1173482"/>
              <a:ext cx="741268" cy="362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a:t>
              </a:r>
            </a:p>
          </p:txBody>
        </p:sp>
      </p:grpSp>
      <p:sp>
        <p:nvSpPr>
          <p:cNvPr id="43" name="TextBox 57"/>
          <p:cNvSpPr txBox="1">
            <a:spLocks noChangeArrowheads="1"/>
          </p:cNvSpPr>
          <p:nvPr/>
        </p:nvSpPr>
        <p:spPr bwMode="auto">
          <a:xfrm>
            <a:off x="9333706" y="3387725"/>
            <a:ext cx="741363"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R</a:t>
            </a:r>
            <a:r>
              <a:rPr lang="en-GB" altLang="en-US" sz="1200" baseline="-25000"/>
              <a:t>L</a:t>
            </a:r>
          </a:p>
        </p:txBody>
      </p:sp>
      <p:sp>
        <p:nvSpPr>
          <p:cNvPr id="44" name="TextBox 51"/>
          <p:cNvSpPr txBox="1">
            <a:spLocks noChangeArrowheads="1"/>
          </p:cNvSpPr>
          <p:nvPr/>
        </p:nvSpPr>
        <p:spPr bwMode="auto">
          <a:xfrm>
            <a:off x="11084719" y="2624137"/>
            <a:ext cx="7397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V</a:t>
            </a:r>
            <a:r>
              <a:rPr lang="en-GB" altLang="en-US" sz="1200" baseline="-25000"/>
              <a:t>s</a:t>
            </a:r>
          </a:p>
        </p:txBody>
      </p:sp>
      <p:cxnSp>
        <p:nvCxnSpPr>
          <p:cNvPr id="45" name="Straight Arrow Connector 44"/>
          <p:cNvCxnSpPr/>
          <p:nvPr/>
        </p:nvCxnSpPr>
        <p:spPr bwMode="auto">
          <a:xfrm rot="5400000" flipH="1" flipV="1">
            <a:off x="9852818" y="3486150"/>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6" name="TextBox 51"/>
          <p:cNvSpPr txBox="1">
            <a:spLocks noChangeArrowheads="1"/>
          </p:cNvSpPr>
          <p:nvPr/>
        </p:nvSpPr>
        <p:spPr bwMode="auto">
          <a:xfrm>
            <a:off x="10495756" y="3346450"/>
            <a:ext cx="10112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9pPr>
          </a:lstStyle>
          <a:p>
            <a:pPr eaLnBrk="1" hangingPunct="1"/>
            <a:r>
              <a:rPr lang="en-GB" altLang="en-US" sz="1200" i="1"/>
              <a:t>V</a:t>
            </a:r>
            <a:r>
              <a:rPr lang="en-GB" altLang="en-US" sz="1200" baseline="-25000"/>
              <a:t>L</a:t>
            </a:r>
            <a:r>
              <a:rPr lang="en-GB" altLang="en-US" sz="1200"/>
              <a:t> = </a:t>
            </a:r>
            <a:r>
              <a:rPr lang="en-GB" altLang="en-US" sz="1200" i="1"/>
              <a:t>V</a:t>
            </a:r>
            <a:r>
              <a:rPr lang="en-GB" altLang="en-US" sz="1200" baseline="-25000"/>
              <a:t>s</a:t>
            </a:r>
          </a:p>
        </p:txBody>
      </p:sp>
    </p:spTree>
    <p:extLst>
      <p:ext uri="{BB962C8B-B14F-4D97-AF65-F5344CB8AC3E}">
        <p14:creationId xmlns:p14="http://schemas.microsoft.com/office/powerpoint/2010/main" val="16593874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Resistance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6456680" cy="4351338"/>
              </a:xfrm>
            </p:spPr>
            <p:txBody>
              <a:bodyPr>
                <a:normAutofit fontScale="92500" lnSpcReduction="10000"/>
              </a:bodyPr>
              <a:lstStyle/>
              <a:p>
                <a:pPr marL="0" indent="0">
                  <a:buNone/>
                </a:pPr>
                <a:r>
                  <a:rPr lang="en-GB" altLang="en-US" dirty="0" smtClean="0"/>
                  <a:t>Step 2: Finding </a:t>
                </a:r>
                <a:r>
                  <a:rPr lang="en-GB" altLang="en-US" i="1" dirty="0">
                    <a:latin typeface="Times New Roman" panose="02020603050405020304" pitchFamily="18" charset="0"/>
                    <a:cs typeface="Times New Roman" panose="02020603050405020304" pitchFamily="18" charset="0"/>
                  </a:rPr>
                  <a:t>I</a:t>
                </a:r>
                <a:r>
                  <a:rPr lang="en-GB" altLang="en-US" baseline="-25000" dirty="0"/>
                  <a:t>B</a:t>
                </a:r>
              </a:p>
              <a:p>
                <a:pPr marL="0" indent="0">
                  <a:buNone/>
                </a:pPr>
                <a:r>
                  <a:rPr lang="en-GB" altLang="en-US" dirty="0"/>
                  <a:t>Rearrange the transfer characteristic equation to find the base current:</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h</m:t>
                              </m:r>
                            </m:e>
                            <m:sub>
                              <m:r>
                                <a:rPr lang="en-GB" b="0" i="1" smtClean="0">
                                  <a:latin typeface="Cambria Math" panose="02040503050406030204" pitchFamily="18" charset="0"/>
                                </a:rPr>
                                <m:t>𝐹𝐸</m:t>
                              </m:r>
                            </m:sub>
                          </m:sSub>
                        </m:den>
                      </m:f>
                    </m:oMath>
                  </m:oMathPara>
                </a14:m>
                <a:endParaRPr lang="en-GB" dirty="0" smtClean="0"/>
              </a:p>
              <a:p>
                <a:pPr marL="0" indent="0">
                  <a:buNone/>
                </a:pPr>
                <a:r>
                  <a:rPr lang="en-GB" altLang="en-US" dirty="0"/>
                  <a:t>To ensure the transistor switches quickly, calculate the base current as 5 times this value: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𝐵</m:t>
                          </m:r>
                          <m:r>
                            <a:rPr lang="en-GB" b="0" i="1" smtClean="0">
                              <a:latin typeface="Cambria Math" panose="02040503050406030204" pitchFamily="18" charset="0"/>
                            </a:rPr>
                            <m:t>𝑇</m:t>
                          </m:r>
                        </m:sub>
                      </m:sSub>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5</m:t>
                          </m:r>
                          <m:r>
                            <a:rPr lang="en-GB" b="0" i="1" smtClean="0">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num>
                        <m:den>
                          <m:sSub>
                            <m:sSubPr>
                              <m:ctrlPr>
                                <a:rPr lang="en-GB" i="1">
                                  <a:latin typeface="Cambria Math" panose="02040503050406030204" pitchFamily="18" charset="0"/>
                                </a:rPr>
                              </m:ctrlPr>
                            </m:sSubPr>
                            <m:e>
                              <m:r>
                                <a:rPr lang="en-GB" i="1">
                                  <a:latin typeface="Cambria Math" panose="02040503050406030204" pitchFamily="18" charset="0"/>
                                </a:rPr>
                                <m:t>h</m:t>
                              </m:r>
                            </m:e>
                            <m:sub>
                              <m:r>
                                <a:rPr lang="en-GB" i="1">
                                  <a:latin typeface="Cambria Math" panose="02040503050406030204" pitchFamily="18" charset="0"/>
                                </a:rPr>
                                <m:t>𝐹𝐸</m:t>
                              </m:r>
                            </m:sub>
                          </m:sSub>
                        </m:den>
                      </m:f>
                    </m:oMath>
                  </m:oMathPara>
                </a14:m>
                <a:endParaRPr lang="en-GB" dirty="0" smtClean="0"/>
              </a:p>
              <a:p>
                <a:pPr>
                  <a:buFont typeface="Wingdings" panose="05000000000000000000" pitchFamily="2" charset="2"/>
                  <a:buNone/>
                </a:pPr>
                <a:r>
                  <a:rPr lang="en-GB" altLang="en-US" dirty="0" smtClean="0"/>
                  <a:t>Where </a:t>
                </a:r>
                <a:r>
                  <a:rPr lang="en-GB" altLang="en-US" i="1" dirty="0" smtClean="0">
                    <a:latin typeface="Times New Roman" panose="02020603050405020304" pitchFamily="18" charset="0"/>
                    <a:cs typeface="Times New Roman" panose="02020603050405020304" pitchFamily="18" charset="0"/>
                  </a:rPr>
                  <a:t>I</a:t>
                </a:r>
                <a:r>
                  <a:rPr lang="en-GB" altLang="en-US" baseline="-25000" dirty="0" smtClean="0"/>
                  <a:t>BT</a:t>
                </a:r>
                <a:r>
                  <a:rPr lang="en-GB" altLang="en-US" dirty="0" smtClean="0"/>
                  <a:t> </a:t>
                </a:r>
                <a:r>
                  <a:rPr lang="en-GB" altLang="en-US" dirty="0"/>
                  <a:t>= total base current in A</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6456680" cy="4351338"/>
              </a:xfrm>
              <a:blipFill>
                <a:blip r:embed="rId2"/>
                <a:stretch>
                  <a:fillRect l="-1700" t="-3081" r="-944"/>
                </a:stretch>
              </a:blipFill>
            </p:spPr>
            <p:txBody>
              <a:bodyPr/>
              <a:lstStyle/>
              <a:p>
                <a:r>
                  <a:rPr lang="en-GB">
                    <a:noFill/>
                  </a:rPr>
                  <a:t> </a:t>
                </a:r>
              </a:p>
            </p:txBody>
          </p:sp>
        </mc:Fallback>
      </mc:AlternateContent>
      <p:grpSp>
        <p:nvGrpSpPr>
          <p:cNvPr id="80" name="Group 79"/>
          <p:cNvGrpSpPr/>
          <p:nvPr/>
        </p:nvGrpSpPr>
        <p:grpSpPr>
          <a:xfrm>
            <a:off x="7294880" y="2592070"/>
            <a:ext cx="4637088" cy="3209925"/>
            <a:chOff x="7294880" y="2592070"/>
            <a:chExt cx="4637088" cy="3209925"/>
          </a:xfrm>
        </p:grpSpPr>
        <p:grpSp>
          <p:nvGrpSpPr>
            <p:cNvPr id="42" name="Group 1"/>
            <p:cNvGrpSpPr>
              <a:grpSpLocks/>
            </p:cNvGrpSpPr>
            <p:nvPr/>
          </p:nvGrpSpPr>
          <p:grpSpPr bwMode="auto">
            <a:xfrm>
              <a:off x="7294880" y="2690495"/>
              <a:ext cx="4625975" cy="3111500"/>
              <a:chOff x="4514850" y="917575"/>
              <a:chExt cx="3526407" cy="2371509"/>
            </a:xfrm>
          </p:grpSpPr>
          <p:grpSp>
            <p:nvGrpSpPr>
              <p:cNvPr id="43" name="Group 113"/>
              <p:cNvGrpSpPr>
                <a:grpSpLocks/>
              </p:cNvGrpSpPr>
              <p:nvPr/>
            </p:nvGrpSpPr>
            <p:grpSpPr bwMode="auto">
              <a:xfrm>
                <a:off x="4514850" y="917575"/>
                <a:ext cx="2960688" cy="2239963"/>
                <a:chOff x="4514985" y="916916"/>
                <a:chExt cx="2960872" cy="2240476"/>
              </a:xfrm>
            </p:grpSpPr>
            <p:cxnSp>
              <p:nvCxnSpPr>
                <p:cNvPr id="51" name="Straight Connector 50"/>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0800000">
                  <a:off x="4590020" y="3119536"/>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16200000" flipV="1">
                  <a:off x="4427243"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0800000">
                  <a:off x="4870794" y="2474483"/>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0800000">
                  <a:off x="6097973" y="2025487"/>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56" name="Rectangle 55"/>
                <p:cNvSpPr>
                  <a:spLocks noChangeAspect="1"/>
                </p:cNvSpPr>
                <p:nvPr/>
              </p:nvSpPr>
              <p:spPr>
                <a:xfrm>
                  <a:off x="4514985" y="1317503"/>
                  <a:ext cx="17911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7" name="Rectangle 56"/>
                <p:cNvSpPr>
                  <a:spLocks noChangeAspect="1"/>
                </p:cNvSpPr>
                <p:nvPr/>
              </p:nvSpPr>
              <p:spPr>
                <a:xfrm>
                  <a:off x="5998734" y="1324764"/>
                  <a:ext cx="18153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58" name="Straight Connector 57"/>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V="1">
                  <a:off x="5910388" y="2042431"/>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V="1">
                  <a:off x="4350394" y="2100522"/>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5828091" y="2210653"/>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V="1">
                  <a:off x="5653818" y="2475693"/>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a:off x="5837773" y="2554359"/>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V="1">
                  <a:off x="5887998" y="2933766"/>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V="1">
                  <a:off x="5948509" y="2614265"/>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981186" y="2640890"/>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16200000" flipV="1">
                  <a:off x="4350394" y="2867808"/>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68" name="Oval 67"/>
                <p:cNvSpPr/>
                <p:nvPr/>
              </p:nvSpPr>
              <p:spPr>
                <a:xfrm>
                  <a:off x="4836908" y="2444227"/>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9" name="Oval 68"/>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0" name="Oval 69"/>
                <p:cNvSpPr/>
                <p:nvPr/>
              </p:nvSpPr>
              <p:spPr>
                <a:xfrm>
                  <a:off x="7384454" y="307596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 name="Oval 70"/>
                <p:cNvSpPr/>
                <p:nvPr/>
              </p:nvSpPr>
              <p:spPr>
                <a:xfrm>
                  <a:off x="7391715" y="1981919"/>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44" name="Group 46"/>
              <p:cNvGrpSpPr>
                <a:grpSpLocks/>
              </p:cNvGrpSpPr>
              <p:nvPr/>
            </p:nvGrpSpPr>
            <p:grpSpPr bwMode="auto">
              <a:xfrm>
                <a:off x="4565505" y="2254586"/>
                <a:ext cx="590729" cy="218303"/>
                <a:chOff x="4720973" y="4857639"/>
                <a:chExt cx="591170" cy="218376"/>
              </a:xfrm>
            </p:grpSpPr>
            <p:cxnSp>
              <p:nvCxnSpPr>
                <p:cNvPr id="49" name="Straight Connector 48"/>
                <p:cNvCxnSpPr/>
                <p:nvPr/>
              </p:nvCxnSpPr>
              <p:spPr>
                <a:xfrm>
                  <a:off x="4721145" y="4891517"/>
                  <a:ext cx="301555" cy="18397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V="1">
                  <a:off x="5025122" y="4857627"/>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45" name="TextBox 52"/>
              <p:cNvSpPr txBox="1">
                <a:spLocks noChangeArrowheads="1"/>
              </p:cNvSpPr>
              <p:nvPr/>
            </p:nvSpPr>
            <p:spPr bwMode="auto">
              <a:xfrm>
                <a:off x="7477123" y="3012099"/>
                <a:ext cx="564134" cy="276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0</a:t>
                </a:r>
                <a:endParaRPr lang="en-GB" altLang="en-US" sz="1200" baseline="-25000"/>
              </a:p>
            </p:txBody>
          </p:sp>
          <p:cxnSp>
            <p:nvCxnSpPr>
              <p:cNvPr id="46" name="Straight Arrow Connector 45"/>
              <p:cNvCxnSpPr/>
              <p:nvPr/>
            </p:nvCxnSpPr>
            <p:spPr>
              <a:xfrm rot="5400000">
                <a:off x="4571128" y="1175901"/>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p:nvPr/>
            </p:nvCxnSpPr>
            <p:spPr>
              <a:xfrm rot="16200000" flipH="1">
                <a:off x="5223399" y="2442715"/>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rot="5400000">
                <a:off x="6044499" y="2916418"/>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72" name="Group 128"/>
            <p:cNvGrpSpPr>
              <a:grpSpLocks/>
            </p:cNvGrpSpPr>
            <p:nvPr/>
          </p:nvGrpSpPr>
          <p:grpSpPr bwMode="auto">
            <a:xfrm>
              <a:off x="8622030" y="2819083"/>
              <a:ext cx="742950" cy="363537"/>
              <a:chOff x="5345920" y="1173482"/>
              <a:chExt cx="743730" cy="362444"/>
            </a:xfrm>
          </p:grpSpPr>
          <p:cxnSp>
            <p:nvCxnSpPr>
              <p:cNvPr id="73" name="Straight Arrow Connector 72"/>
              <p:cNvCxnSpPr/>
              <p:nvPr/>
            </p:nvCxnSpPr>
            <p:spPr bwMode="auto">
              <a:xfrm rot="5400000">
                <a:off x="6042168" y="1379237"/>
                <a:ext cx="94964"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4" name="TextBox 62"/>
              <p:cNvSpPr txBox="1">
                <a:spLocks noChangeArrowheads="1"/>
              </p:cNvSpPr>
              <p:nvPr/>
            </p:nvSpPr>
            <p:spPr bwMode="auto">
              <a:xfrm>
                <a:off x="5345920" y="1173482"/>
                <a:ext cx="741268" cy="362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a:t>
                </a:r>
              </a:p>
            </p:txBody>
          </p:sp>
        </p:grpSp>
        <p:sp>
          <p:nvSpPr>
            <p:cNvPr id="75" name="TextBox 131"/>
            <p:cNvSpPr txBox="1">
              <a:spLocks noChangeArrowheads="1"/>
            </p:cNvSpPr>
            <p:nvPr/>
          </p:nvSpPr>
          <p:spPr bwMode="auto">
            <a:xfrm>
              <a:off x="9441180" y="3355658"/>
              <a:ext cx="741363"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L</a:t>
              </a:r>
            </a:p>
          </p:txBody>
        </p:sp>
        <p:sp>
          <p:nvSpPr>
            <p:cNvPr id="76" name="TextBox 51"/>
            <p:cNvSpPr txBox="1">
              <a:spLocks noChangeArrowheads="1"/>
            </p:cNvSpPr>
            <p:nvPr/>
          </p:nvSpPr>
          <p:spPr bwMode="auto">
            <a:xfrm>
              <a:off x="11192193" y="2592070"/>
              <a:ext cx="7397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s</a:t>
              </a:r>
            </a:p>
          </p:txBody>
        </p:sp>
        <p:sp>
          <p:nvSpPr>
            <p:cNvPr id="77" name="TextBox 85"/>
            <p:cNvSpPr txBox="1">
              <a:spLocks noChangeArrowheads="1"/>
            </p:cNvSpPr>
            <p:nvPr/>
          </p:nvSpPr>
          <p:spPr bwMode="auto">
            <a:xfrm>
              <a:off x="7933055" y="4387533"/>
              <a:ext cx="406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BT</a:t>
              </a:r>
            </a:p>
          </p:txBody>
        </p:sp>
        <p:cxnSp>
          <p:nvCxnSpPr>
            <p:cNvPr id="78" name="Straight Arrow Connector 77"/>
            <p:cNvCxnSpPr/>
            <p:nvPr/>
          </p:nvCxnSpPr>
          <p:spPr bwMode="auto">
            <a:xfrm rot="5400000" flipH="1" flipV="1">
              <a:off x="9960292" y="345408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9" name="TextBox 51"/>
            <p:cNvSpPr txBox="1">
              <a:spLocks noChangeArrowheads="1"/>
            </p:cNvSpPr>
            <p:nvPr/>
          </p:nvSpPr>
          <p:spPr bwMode="auto">
            <a:xfrm>
              <a:off x="10603230" y="3314383"/>
              <a:ext cx="10112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L</a:t>
              </a:r>
              <a:r>
                <a:rPr lang="en-GB" altLang="en-US" sz="1200"/>
                <a:t> = </a:t>
              </a:r>
              <a:r>
                <a:rPr lang="en-GB" altLang="en-US" sz="1200" i="1"/>
                <a:t>V</a:t>
              </a:r>
              <a:r>
                <a:rPr lang="en-GB" altLang="en-US" sz="1200" baseline="-25000"/>
                <a:t>s</a:t>
              </a:r>
            </a:p>
          </p:txBody>
        </p:sp>
      </p:grpSp>
    </p:spTree>
    <p:extLst>
      <p:ext uri="{BB962C8B-B14F-4D97-AF65-F5344CB8AC3E}">
        <p14:creationId xmlns:p14="http://schemas.microsoft.com/office/powerpoint/2010/main" val="18431182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 Resistance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6283960" cy="4351338"/>
              </a:xfrm>
            </p:spPr>
            <p:txBody>
              <a:bodyPr/>
              <a:lstStyle/>
              <a:p>
                <a:pPr marL="0" indent="0">
                  <a:buNone/>
                </a:pPr>
                <a:r>
                  <a:rPr lang="en-GB" altLang="en-US" dirty="0" smtClean="0"/>
                  <a:t>Step 3: Finding </a:t>
                </a:r>
                <a:r>
                  <a:rPr lang="en-GB" altLang="en-US" i="1" dirty="0" smtClean="0"/>
                  <a:t>R</a:t>
                </a:r>
                <a:r>
                  <a:rPr lang="en-GB" altLang="en-US" baseline="-25000" dirty="0" smtClean="0"/>
                  <a:t>B</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𝑆</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𝐵𝑇</m:t>
                              </m:r>
                            </m:sub>
                          </m:sSub>
                        </m:den>
                      </m:f>
                    </m:oMath>
                  </m:oMathPara>
                </a14:m>
                <a:endParaRPr lang="en-GB" b="0" dirty="0" smtClean="0"/>
              </a:p>
              <a:p>
                <a:pPr marL="0" indent="0">
                  <a:buNone/>
                </a:pPr>
                <a:r>
                  <a:rPr lang="en-GB" altLang="en-US" dirty="0"/>
                  <a:t>For a silicon transistor, 0.6 V of the supply voltage will be across the transistor, not the base resistor:</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𝐵</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−0.6</m:t>
                          </m:r>
                          <m:r>
                            <a:rPr lang="en-GB" b="0" i="1" smtClean="0">
                              <a:latin typeface="Cambria Math" panose="02040503050406030204" pitchFamily="18" charset="0"/>
                            </a:rPr>
                            <m:t>𝑉</m:t>
                          </m:r>
                        </m:num>
                        <m:den>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𝐵𝑇</m:t>
                              </m:r>
                            </m:sub>
                          </m:sSub>
                        </m:den>
                      </m:f>
                    </m:oMath>
                  </m:oMathPara>
                </a14:m>
                <a:endParaRPr lang="en-GB" dirty="0" smtClean="0"/>
              </a:p>
              <a:p>
                <a:pPr marL="0" indent="0">
                  <a:buNone/>
                </a:pPr>
                <a:r>
                  <a:rPr lang="en-GB" altLang="en-US" dirty="0"/>
                  <a:t>This difference is not always significant enough to be included.</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6283960" cy="4351338"/>
              </a:xfrm>
              <a:blipFill>
                <a:blip r:embed="rId2"/>
                <a:stretch>
                  <a:fillRect l="-2039" t="-2241" r="-1748" b="-840"/>
                </a:stretch>
              </a:blipFill>
            </p:spPr>
            <p:txBody>
              <a:bodyPr/>
              <a:lstStyle/>
              <a:p>
                <a:r>
                  <a:rPr lang="en-GB">
                    <a:noFill/>
                  </a:rPr>
                  <a:t> </a:t>
                </a:r>
              </a:p>
            </p:txBody>
          </p:sp>
        </mc:Fallback>
      </mc:AlternateContent>
      <p:grpSp>
        <p:nvGrpSpPr>
          <p:cNvPr id="45" name="Group 44"/>
          <p:cNvGrpSpPr/>
          <p:nvPr/>
        </p:nvGrpSpPr>
        <p:grpSpPr>
          <a:xfrm>
            <a:off x="7362190" y="2348230"/>
            <a:ext cx="4637088" cy="3209925"/>
            <a:chOff x="7362190" y="2348230"/>
            <a:chExt cx="4637088" cy="3209925"/>
          </a:xfrm>
        </p:grpSpPr>
        <p:grpSp>
          <p:nvGrpSpPr>
            <p:cNvPr id="4" name="Group 1"/>
            <p:cNvGrpSpPr>
              <a:grpSpLocks/>
            </p:cNvGrpSpPr>
            <p:nvPr/>
          </p:nvGrpSpPr>
          <p:grpSpPr bwMode="auto">
            <a:xfrm>
              <a:off x="7362190" y="2446655"/>
              <a:ext cx="4625975" cy="3111500"/>
              <a:chOff x="4514850" y="917575"/>
              <a:chExt cx="3526407" cy="2371509"/>
            </a:xfrm>
          </p:grpSpPr>
          <p:grpSp>
            <p:nvGrpSpPr>
              <p:cNvPr id="5" name="Group 113"/>
              <p:cNvGrpSpPr>
                <a:grpSpLocks/>
              </p:cNvGrpSpPr>
              <p:nvPr/>
            </p:nvGrpSpPr>
            <p:grpSpPr bwMode="auto">
              <a:xfrm>
                <a:off x="4514850" y="917575"/>
                <a:ext cx="2960688" cy="2239963"/>
                <a:chOff x="4514985" y="916916"/>
                <a:chExt cx="2960872" cy="2240476"/>
              </a:xfrm>
            </p:grpSpPr>
            <p:cxnSp>
              <p:nvCxnSpPr>
                <p:cNvPr id="13" name="Straight Connector 12"/>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590020" y="3119536"/>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V="1">
                  <a:off x="4427243"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70794" y="2474483"/>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6097973" y="2025487"/>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8" name="Rectangle 17"/>
                <p:cNvSpPr>
                  <a:spLocks noChangeAspect="1"/>
                </p:cNvSpPr>
                <p:nvPr/>
              </p:nvSpPr>
              <p:spPr>
                <a:xfrm>
                  <a:off x="4514985" y="1317503"/>
                  <a:ext cx="17911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Rectangle 18"/>
                <p:cNvSpPr>
                  <a:spLocks noChangeAspect="1"/>
                </p:cNvSpPr>
                <p:nvPr/>
              </p:nvSpPr>
              <p:spPr>
                <a:xfrm>
                  <a:off x="5998734" y="1324764"/>
                  <a:ext cx="181535" cy="540973"/>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20" name="Straight Connector 19"/>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6200000" flipV="1">
                  <a:off x="5910388" y="2042431"/>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V="1">
                  <a:off x="4350394" y="2100522"/>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5828091" y="2210653"/>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V="1">
                  <a:off x="5653818" y="2475693"/>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837773" y="2554359"/>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V="1">
                  <a:off x="5887998" y="2933766"/>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V="1">
                  <a:off x="5948509" y="2614265"/>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5981186" y="2640890"/>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V="1">
                  <a:off x="4350394" y="2867808"/>
                  <a:ext cx="503456"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0" name="Oval 29"/>
                <p:cNvSpPr/>
                <p:nvPr/>
              </p:nvSpPr>
              <p:spPr>
                <a:xfrm>
                  <a:off x="4836908" y="2444227"/>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Oval 30"/>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 name="Oval 31"/>
                <p:cNvSpPr/>
                <p:nvPr/>
              </p:nvSpPr>
              <p:spPr>
                <a:xfrm>
                  <a:off x="7384454" y="307596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3" name="Oval 32"/>
                <p:cNvSpPr/>
                <p:nvPr/>
              </p:nvSpPr>
              <p:spPr>
                <a:xfrm>
                  <a:off x="7391715" y="1981919"/>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6" name="Group 46"/>
              <p:cNvGrpSpPr>
                <a:grpSpLocks/>
              </p:cNvGrpSpPr>
              <p:nvPr/>
            </p:nvGrpSpPr>
            <p:grpSpPr bwMode="auto">
              <a:xfrm>
                <a:off x="4565505" y="2254586"/>
                <a:ext cx="590730" cy="218303"/>
                <a:chOff x="4720972" y="4857639"/>
                <a:chExt cx="591171" cy="218376"/>
              </a:xfrm>
            </p:grpSpPr>
            <p:cxnSp>
              <p:nvCxnSpPr>
                <p:cNvPr id="11" name="Straight Connector 10"/>
                <p:cNvCxnSpPr/>
                <p:nvPr/>
              </p:nvCxnSpPr>
              <p:spPr>
                <a:xfrm flipH="1" flipV="1">
                  <a:off x="4721144" y="4891517"/>
                  <a:ext cx="301555" cy="18397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025121" y="4857627"/>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7" name="TextBox 52"/>
              <p:cNvSpPr txBox="1">
                <a:spLocks noChangeArrowheads="1"/>
              </p:cNvSpPr>
              <p:nvPr/>
            </p:nvSpPr>
            <p:spPr bwMode="auto">
              <a:xfrm>
                <a:off x="7477123" y="3012099"/>
                <a:ext cx="564134" cy="276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0</a:t>
                </a:r>
                <a:endParaRPr lang="en-GB" altLang="en-US" sz="1200" baseline="-25000"/>
              </a:p>
            </p:txBody>
          </p:sp>
          <p:cxnSp>
            <p:nvCxnSpPr>
              <p:cNvPr id="8" name="Straight Arrow Connector 7"/>
              <p:cNvCxnSpPr/>
              <p:nvPr/>
            </p:nvCxnSpPr>
            <p:spPr>
              <a:xfrm rot="5400000">
                <a:off x="4571128" y="1175901"/>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rot="16200000" flipH="1">
                <a:off x="5223399" y="2442715"/>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rot="5400000">
                <a:off x="6044499" y="2916418"/>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grpSp>
          <p:nvGrpSpPr>
            <p:cNvPr id="34" name="Group 123"/>
            <p:cNvGrpSpPr>
              <a:grpSpLocks/>
            </p:cNvGrpSpPr>
            <p:nvPr/>
          </p:nvGrpSpPr>
          <p:grpSpPr bwMode="auto">
            <a:xfrm>
              <a:off x="8689340" y="2575243"/>
              <a:ext cx="742950" cy="363537"/>
              <a:chOff x="5345920" y="1173482"/>
              <a:chExt cx="743730" cy="362444"/>
            </a:xfrm>
          </p:grpSpPr>
          <p:cxnSp>
            <p:nvCxnSpPr>
              <p:cNvPr id="35" name="Straight Arrow Connector 34"/>
              <p:cNvCxnSpPr/>
              <p:nvPr/>
            </p:nvCxnSpPr>
            <p:spPr bwMode="auto">
              <a:xfrm rot="5400000">
                <a:off x="6042168" y="1379237"/>
                <a:ext cx="94964"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6" name="TextBox 62"/>
              <p:cNvSpPr txBox="1">
                <a:spLocks noChangeArrowheads="1"/>
              </p:cNvSpPr>
              <p:nvPr/>
            </p:nvSpPr>
            <p:spPr bwMode="auto">
              <a:xfrm>
                <a:off x="5345920" y="1173482"/>
                <a:ext cx="741268" cy="362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a:t>
                </a:r>
              </a:p>
            </p:txBody>
          </p:sp>
        </p:grpSp>
        <p:sp>
          <p:nvSpPr>
            <p:cNvPr id="37" name="TextBox 126"/>
            <p:cNvSpPr txBox="1">
              <a:spLocks noChangeArrowheads="1"/>
            </p:cNvSpPr>
            <p:nvPr/>
          </p:nvSpPr>
          <p:spPr bwMode="auto">
            <a:xfrm>
              <a:off x="9508490" y="3111818"/>
              <a:ext cx="741363"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L</a:t>
              </a:r>
            </a:p>
          </p:txBody>
        </p:sp>
        <p:sp>
          <p:nvSpPr>
            <p:cNvPr id="38" name="TextBox 51"/>
            <p:cNvSpPr txBox="1">
              <a:spLocks noChangeArrowheads="1"/>
            </p:cNvSpPr>
            <p:nvPr/>
          </p:nvSpPr>
          <p:spPr bwMode="auto">
            <a:xfrm>
              <a:off x="11259503" y="2348230"/>
              <a:ext cx="7397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s</a:t>
              </a:r>
            </a:p>
          </p:txBody>
        </p:sp>
        <p:sp>
          <p:nvSpPr>
            <p:cNvPr id="39" name="TextBox 85"/>
            <p:cNvSpPr txBox="1">
              <a:spLocks noChangeArrowheads="1"/>
            </p:cNvSpPr>
            <p:nvPr/>
          </p:nvSpPr>
          <p:spPr bwMode="auto">
            <a:xfrm>
              <a:off x="8000365" y="4143693"/>
              <a:ext cx="406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BT</a:t>
              </a:r>
            </a:p>
          </p:txBody>
        </p:sp>
        <p:cxnSp>
          <p:nvCxnSpPr>
            <p:cNvPr id="40" name="Straight Arrow Connector 39"/>
            <p:cNvCxnSpPr/>
            <p:nvPr/>
          </p:nvCxnSpPr>
          <p:spPr bwMode="auto">
            <a:xfrm rot="5400000" flipH="1" flipV="1">
              <a:off x="10027602" y="321024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TextBox 58"/>
            <p:cNvSpPr txBox="1">
              <a:spLocks noChangeArrowheads="1"/>
            </p:cNvSpPr>
            <p:nvPr/>
          </p:nvSpPr>
          <p:spPr bwMode="auto">
            <a:xfrm>
              <a:off x="7613015" y="3103880"/>
              <a:ext cx="741363"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B</a:t>
              </a:r>
            </a:p>
          </p:txBody>
        </p:sp>
        <p:cxnSp>
          <p:nvCxnSpPr>
            <p:cNvPr id="42" name="Straight Arrow Connector 41"/>
            <p:cNvCxnSpPr/>
            <p:nvPr/>
          </p:nvCxnSpPr>
          <p:spPr bwMode="auto">
            <a:xfrm flipV="1">
              <a:off x="8878253" y="4492943"/>
              <a:ext cx="0" cy="830262"/>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3" name="Rectangle 42"/>
            <p:cNvSpPr>
              <a:spLocks noChangeArrowheads="1"/>
            </p:cNvSpPr>
            <p:nvPr/>
          </p:nvSpPr>
          <p:spPr bwMode="auto">
            <a:xfrm>
              <a:off x="8375015" y="4785043"/>
              <a:ext cx="5445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solidFill>
                    <a:srgbClr val="0070C0"/>
                  </a:solidFill>
                </a:rPr>
                <a:t>0.6 V</a:t>
              </a:r>
            </a:p>
          </p:txBody>
        </p:sp>
        <p:sp>
          <p:nvSpPr>
            <p:cNvPr id="44" name="TextBox 51"/>
            <p:cNvSpPr txBox="1">
              <a:spLocks noChangeArrowheads="1"/>
            </p:cNvSpPr>
            <p:nvPr/>
          </p:nvSpPr>
          <p:spPr bwMode="auto">
            <a:xfrm>
              <a:off x="10670540" y="3070543"/>
              <a:ext cx="10112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L</a:t>
              </a:r>
              <a:r>
                <a:rPr lang="en-GB" altLang="en-US" sz="1200"/>
                <a:t> = </a:t>
              </a:r>
              <a:r>
                <a:rPr lang="en-GB" altLang="en-US" sz="1200" i="1"/>
                <a:t>V</a:t>
              </a:r>
              <a:r>
                <a:rPr lang="en-GB" altLang="en-US" sz="1200" baseline="-25000"/>
                <a:t>s</a:t>
              </a:r>
            </a:p>
          </p:txBody>
        </p:sp>
      </p:grpSp>
    </p:spTree>
    <p:extLst>
      <p:ext uri="{BB962C8B-B14F-4D97-AF65-F5344CB8AC3E}">
        <p14:creationId xmlns:p14="http://schemas.microsoft.com/office/powerpoint/2010/main" val="34801189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5571809" cy="4351338"/>
              </a:xfrm>
            </p:spPr>
            <p:txBody>
              <a:bodyPr>
                <a:normAutofit fontScale="77500" lnSpcReduction="20000"/>
              </a:bodyPr>
              <a:lstStyle/>
              <a:p>
                <a:pPr marL="0" indent="0">
                  <a:buNone/>
                </a:pPr>
                <a:r>
                  <a:rPr lang="en-GB" dirty="0" smtClean="0"/>
                  <a:t>What value base resistor should be used for this circuit?</a:t>
                </a:r>
              </a:p>
              <a:p>
                <a:pPr marL="0" indent="0">
                  <a:buNone/>
                </a:pPr>
                <a:endParaRPr lang="en-GB" dirty="0" smtClean="0"/>
              </a:p>
              <a:p>
                <a:pPr marL="514350" indent="-514350">
                  <a:buAutoNum type="arabicPeriod"/>
                </a:pPr>
                <a:r>
                  <a:rPr lang="en-GB" dirty="0" smtClean="0"/>
                  <a:t>Find</a:t>
                </a:r>
                <a14:m>
                  <m:oMath xmlns:m="http://schemas.openxmlformats.org/officeDocument/2006/math">
                    <m:r>
                      <a:rPr lang="en-GB" b="0" i="0" smtClean="0">
                        <a:latin typeface="Cambria Math" panose="02040503050406030204" pitchFamily="18" charset="0"/>
                      </a:rPr>
                      <m:t> </m:t>
                    </m:r>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𝐶</m:t>
                        </m:r>
                      </m:sub>
                    </m:sSub>
                  </m:oMath>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𝐿</m:t>
                              </m:r>
                            </m:sub>
                          </m:sSub>
                        </m:den>
                      </m:f>
                    </m:oMath>
                  </m:oMathPara>
                </a14:m>
                <a:endParaRPr lang="en-GB" dirty="0" smtClean="0"/>
              </a:p>
              <a:p>
                <a:pPr marL="0" indent="0">
                  <a:buNone/>
                </a:pPr>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𝐶</m:t>
                          </m:r>
                        </m:sub>
                      </m:sSub>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15 </m:t>
                          </m:r>
                          <m:r>
                            <a:rPr lang="en-GB" b="0" i="1" smtClean="0">
                              <a:latin typeface="Cambria Math" panose="02040503050406030204" pitchFamily="18" charset="0"/>
                            </a:rPr>
                            <m:t>𝑉</m:t>
                          </m:r>
                        </m:num>
                        <m:den>
                          <m:r>
                            <a:rPr lang="en-GB" b="0" i="1" smtClean="0">
                              <a:latin typeface="Cambria Math" panose="02040503050406030204" pitchFamily="18" charset="0"/>
                            </a:rPr>
                            <m:t>100 </m:t>
                          </m:r>
                          <m:r>
                            <m:rPr>
                              <m:sty m:val="p"/>
                            </m:rPr>
                            <a:rPr lang="el-GR" b="0" i="1" smtClean="0">
                              <a:latin typeface="Cambria Math" panose="02040503050406030204" pitchFamily="18" charset="0"/>
                            </a:rPr>
                            <m:t>Ω</m:t>
                          </m:r>
                        </m:den>
                      </m:f>
                      <m:r>
                        <a:rPr lang="en-GB" b="0" i="1" smtClean="0">
                          <a:latin typeface="Cambria Math" panose="02040503050406030204" pitchFamily="18" charset="0"/>
                        </a:rPr>
                        <m:t>=0.15 </m:t>
                      </m:r>
                      <m:r>
                        <a:rPr lang="en-GB" b="0" i="1" smtClean="0">
                          <a:latin typeface="Cambria Math" panose="02040503050406030204" pitchFamily="18" charset="0"/>
                        </a:rPr>
                        <m:t>𝐴</m:t>
                      </m:r>
                    </m:oMath>
                  </m:oMathPara>
                </a14:m>
                <a:endParaRPr lang="en-GB" dirty="0" smtClean="0"/>
              </a:p>
              <a:p>
                <a:pPr marL="0" indent="0">
                  <a:buNone/>
                </a:pPr>
                <a:endParaRPr lang="en-GB" dirty="0" smtClean="0"/>
              </a:p>
              <a:p>
                <a:pPr marL="514350" indent="-514350">
                  <a:buFont typeface="+mj-lt"/>
                  <a:buAutoNum type="arabicPeriod" startAt="2"/>
                </a:pPr>
                <a:r>
                  <a:rPr lang="en-GB" dirty="0" smtClean="0"/>
                  <a:t>Find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𝐵𝑇</m:t>
                        </m:r>
                      </m:sub>
                    </m:sSub>
                  </m:oMath>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𝐵𝑇</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5</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0.15</m:t>
                          </m:r>
                        </m:num>
                        <m:den>
                          <m:r>
                            <a:rPr lang="en-GB" b="0" i="1" smtClean="0">
                              <a:latin typeface="Cambria Math" panose="02040503050406030204" pitchFamily="18" charset="0"/>
                            </a:rPr>
                            <m:t>200</m:t>
                          </m:r>
                        </m:den>
                      </m:f>
                      <m:r>
                        <a:rPr lang="en-GB" b="0" i="1" smtClean="0">
                          <a:latin typeface="Cambria Math" panose="02040503050406030204" pitchFamily="18" charset="0"/>
                        </a:rPr>
                        <m:t>=3.75 </m:t>
                      </m:r>
                      <m:r>
                        <m:rPr>
                          <m:sty m:val="p"/>
                        </m:rPr>
                        <a:rPr lang="en-GB" b="0" i="0" smtClean="0">
                          <a:latin typeface="Cambria Math" panose="02040503050406030204" pitchFamily="18" charset="0"/>
                        </a:rPr>
                        <m:t>mA</m:t>
                      </m:r>
                    </m:oMath>
                  </m:oMathPara>
                </a14:m>
                <a:endParaRPr lang="en-GB" dirty="0" smtClean="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5571809" cy="4351338"/>
              </a:xfrm>
              <a:blipFill>
                <a:blip r:embed="rId2"/>
                <a:stretch>
                  <a:fillRect l="-1532" t="-2801"/>
                </a:stretch>
              </a:blipFill>
            </p:spPr>
            <p:txBody>
              <a:bodyPr/>
              <a:lstStyle/>
              <a:p>
                <a:r>
                  <a:rPr lang="en-GB">
                    <a:noFill/>
                  </a:rPr>
                  <a:t> </a:t>
                </a:r>
              </a:p>
            </p:txBody>
          </p:sp>
        </mc:Fallback>
      </mc:AlternateContent>
      <p:grpSp>
        <p:nvGrpSpPr>
          <p:cNvPr id="48" name="Group 47"/>
          <p:cNvGrpSpPr/>
          <p:nvPr/>
        </p:nvGrpSpPr>
        <p:grpSpPr>
          <a:xfrm>
            <a:off x="7087870" y="2012950"/>
            <a:ext cx="4975225" cy="3209925"/>
            <a:chOff x="4019550" y="946150"/>
            <a:chExt cx="4975225" cy="3209925"/>
          </a:xfrm>
        </p:grpSpPr>
        <p:sp>
          <p:nvSpPr>
            <p:cNvPr id="4" name="Rectangle 3"/>
            <p:cNvSpPr>
              <a:spLocks noChangeArrowheads="1"/>
            </p:cNvSpPr>
            <p:nvPr/>
          </p:nvSpPr>
          <p:spPr bwMode="auto">
            <a:xfrm>
              <a:off x="4718050" y="2743200"/>
              <a:ext cx="11001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BT</a:t>
              </a:r>
              <a:r>
                <a:rPr lang="en-GB" altLang="en-US" sz="1200" baseline="-25000">
                  <a:solidFill>
                    <a:srgbClr val="00338D"/>
                  </a:solidFill>
                </a:rPr>
                <a:t> </a:t>
              </a:r>
              <a:r>
                <a:rPr lang="en-GB" altLang="en-US" sz="1200"/>
                <a:t>= 3.75 mA</a:t>
              </a:r>
              <a:endParaRPr lang="en-US" altLang="en-US" sz="1200"/>
            </a:p>
          </p:txBody>
        </p:sp>
        <p:sp>
          <p:nvSpPr>
            <p:cNvPr id="5" name="TextBox 96"/>
            <p:cNvSpPr txBox="1">
              <a:spLocks noChangeArrowheads="1"/>
            </p:cNvSpPr>
            <p:nvPr/>
          </p:nvSpPr>
          <p:spPr bwMode="auto">
            <a:xfrm>
              <a:off x="5097463" y="1173163"/>
              <a:ext cx="96996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 </a:t>
              </a:r>
              <a:r>
                <a:rPr lang="en-GB" altLang="en-US" sz="1200">
                  <a:solidFill>
                    <a:srgbClr val="FF0000"/>
                  </a:solidFill>
                </a:rPr>
                <a:t>= </a:t>
              </a:r>
              <a:r>
                <a:rPr lang="en-GB" altLang="en-US" sz="1200"/>
                <a:t>0.15 A</a:t>
              </a:r>
            </a:p>
          </p:txBody>
        </p:sp>
        <p:sp>
          <p:nvSpPr>
            <p:cNvPr id="6" name="TextBox 20"/>
            <p:cNvSpPr txBox="1">
              <a:spLocks noChangeArrowheads="1"/>
            </p:cNvSpPr>
            <p:nvPr/>
          </p:nvSpPr>
          <p:spPr bwMode="auto">
            <a:xfrm>
              <a:off x="6165850" y="1708150"/>
              <a:ext cx="216058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L</a:t>
              </a:r>
              <a:r>
                <a:rPr lang="en-GB" altLang="en-US" sz="1200"/>
                <a:t> = 100 </a:t>
              </a:r>
              <a:r>
                <a:rPr lang="el-GR" altLang="en-US" sz="1200"/>
                <a:t>Ω</a:t>
              </a:r>
              <a:endParaRPr lang="en-GB" altLang="en-US" sz="1200"/>
            </a:p>
          </p:txBody>
        </p:sp>
        <p:sp>
          <p:nvSpPr>
            <p:cNvPr id="7" name="TextBox 21"/>
            <p:cNvSpPr txBox="1">
              <a:spLocks noChangeArrowheads="1"/>
            </p:cNvSpPr>
            <p:nvPr/>
          </p:nvSpPr>
          <p:spPr bwMode="auto">
            <a:xfrm>
              <a:off x="7913688" y="946150"/>
              <a:ext cx="108108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s</a:t>
              </a:r>
              <a:r>
                <a:rPr lang="en-GB" altLang="en-US" sz="1200"/>
                <a:t> = 15 V</a:t>
              </a:r>
            </a:p>
          </p:txBody>
        </p:sp>
        <p:grpSp>
          <p:nvGrpSpPr>
            <p:cNvPr id="8" name="Group 113"/>
            <p:cNvGrpSpPr>
              <a:grpSpLocks/>
            </p:cNvGrpSpPr>
            <p:nvPr/>
          </p:nvGrpSpPr>
          <p:grpSpPr bwMode="auto">
            <a:xfrm>
              <a:off x="4019550" y="1044575"/>
              <a:ext cx="3883025" cy="2938463"/>
              <a:chOff x="4514985" y="916916"/>
              <a:chExt cx="2960872" cy="2240476"/>
            </a:xfrm>
          </p:grpSpPr>
          <p:cxnSp>
            <p:nvCxnSpPr>
              <p:cNvPr id="9" name="Straight Connector 8"/>
              <p:cNvCxnSpPr/>
              <p:nvPr/>
            </p:nvCxnSpPr>
            <p:spPr>
              <a:xfrm rot="10800000">
                <a:off x="4597299" y="959281"/>
                <a:ext cx="2797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590036" y="3119869"/>
                <a:ext cx="2797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V="1">
                <a:off x="4427236" y="1132975"/>
                <a:ext cx="35949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4870871" y="2474719"/>
                <a:ext cx="970817"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0800000">
                <a:off x="6098313" y="2025655"/>
                <a:ext cx="1295230"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4" name="Rectangle 13"/>
              <p:cNvSpPr>
                <a:spLocks noChangeAspect="1"/>
              </p:cNvSpPr>
              <p:nvPr/>
            </p:nvSpPr>
            <p:spPr>
              <a:xfrm>
                <a:off x="4514985" y="1317563"/>
                <a:ext cx="179153" cy="541055"/>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Rectangle 14"/>
              <p:cNvSpPr>
                <a:spLocks noChangeAspect="1"/>
              </p:cNvSpPr>
              <p:nvPr/>
            </p:nvSpPr>
            <p:spPr>
              <a:xfrm>
                <a:off x="5999052" y="1324826"/>
                <a:ext cx="181574" cy="541055"/>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16" name="Straight Connector 15"/>
              <p:cNvCxnSpPr/>
              <p:nvPr/>
            </p:nvCxnSpPr>
            <p:spPr>
              <a:xfrm rot="16200000" flipV="1">
                <a:off x="5910699" y="1146895"/>
                <a:ext cx="35828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V="1">
                <a:off x="5910699" y="2042601"/>
                <a:ext cx="35828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V="1">
                <a:off x="4350375" y="2100701"/>
                <a:ext cx="50353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5828373" y="2210849"/>
                <a:ext cx="267519" cy="188825"/>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V="1">
                <a:off x="5654074" y="2475929"/>
                <a:ext cx="35828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5838057" y="2554606"/>
                <a:ext cx="256625" cy="19366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V="1">
                <a:off x="5888306" y="2934070"/>
                <a:ext cx="39580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V="1">
                <a:off x="5948821" y="2614519"/>
                <a:ext cx="107727" cy="7263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5981501" y="2641147"/>
                <a:ext cx="0" cy="10773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V="1">
                <a:off x="4350375" y="2868103"/>
                <a:ext cx="503532"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6" name="Oval 25"/>
              <p:cNvSpPr/>
              <p:nvPr/>
            </p:nvSpPr>
            <p:spPr>
              <a:xfrm>
                <a:off x="4836977" y="2444458"/>
                <a:ext cx="54473" cy="54469"/>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 name="Oval 26"/>
              <p:cNvSpPr/>
              <p:nvPr/>
            </p:nvSpPr>
            <p:spPr>
              <a:xfrm>
                <a:off x="7394754" y="916916"/>
                <a:ext cx="81103" cy="8109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8" name="Oval 27"/>
              <p:cNvSpPr/>
              <p:nvPr/>
            </p:nvSpPr>
            <p:spPr>
              <a:xfrm>
                <a:off x="7383859" y="3076294"/>
                <a:ext cx="81104" cy="8109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9" name="Oval 28"/>
              <p:cNvSpPr/>
              <p:nvPr/>
            </p:nvSpPr>
            <p:spPr>
              <a:xfrm>
                <a:off x="7391122" y="1982080"/>
                <a:ext cx="81104" cy="8109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30" name="Group 46"/>
            <p:cNvGrpSpPr>
              <a:grpSpLocks/>
            </p:cNvGrpSpPr>
            <p:nvPr/>
          </p:nvGrpSpPr>
          <p:grpSpPr bwMode="auto">
            <a:xfrm flipV="1">
              <a:off x="4087813" y="2843213"/>
              <a:ext cx="773112" cy="523875"/>
              <a:chOff x="4722136" y="4857315"/>
              <a:chExt cx="589972" cy="399191"/>
            </a:xfrm>
          </p:grpSpPr>
          <p:cxnSp>
            <p:nvCxnSpPr>
              <p:cNvPr id="31" name="Straight Connector 30"/>
              <p:cNvCxnSpPr/>
              <p:nvPr/>
            </p:nvCxnSpPr>
            <p:spPr>
              <a:xfrm flipV="1">
                <a:off x="4722136" y="5075056"/>
                <a:ext cx="302861" cy="18145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5024997" y="4857315"/>
                <a:ext cx="287111" cy="215321"/>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33" name="TextBox 51"/>
            <p:cNvSpPr txBox="1">
              <a:spLocks noChangeArrowheads="1"/>
            </p:cNvSpPr>
            <p:nvPr/>
          </p:nvSpPr>
          <p:spPr bwMode="auto">
            <a:xfrm>
              <a:off x="7916863" y="946150"/>
              <a:ext cx="7397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s</a:t>
              </a:r>
            </a:p>
          </p:txBody>
        </p:sp>
        <p:sp>
          <p:nvSpPr>
            <p:cNvPr id="34" name="TextBox 52"/>
            <p:cNvSpPr txBox="1">
              <a:spLocks noChangeArrowheads="1"/>
            </p:cNvSpPr>
            <p:nvPr/>
          </p:nvSpPr>
          <p:spPr bwMode="auto">
            <a:xfrm>
              <a:off x="7905750" y="3792538"/>
              <a:ext cx="7397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0</a:t>
              </a:r>
              <a:endParaRPr lang="en-GB" altLang="en-US" sz="1200" baseline="-25000"/>
            </a:p>
          </p:txBody>
        </p:sp>
        <p:cxnSp>
          <p:nvCxnSpPr>
            <p:cNvPr id="35" name="Straight Arrow Connector 34"/>
            <p:cNvCxnSpPr/>
            <p:nvPr/>
          </p:nvCxnSpPr>
          <p:spPr bwMode="auto">
            <a:xfrm rot="5400000">
              <a:off x="6042025" y="1379538"/>
              <a:ext cx="95250"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bwMode="auto">
            <a:xfrm rot="5400000">
              <a:off x="4093368" y="1383507"/>
              <a:ext cx="93663"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bwMode="auto">
            <a:xfrm rot="16200000" flipH="1">
              <a:off x="4949032" y="3045618"/>
              <a:ext cx="0" cy="93663"/>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bwMode="auto">
            <a:xfrm rot="5400000">
              <a:off x="6026150" y="3667125"/>
              <a:ext cx="95250"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9" name="TextBox 96"/>
            <p:cNvSpPr txBox="1">
              <a:spLocks noChangeArrowheads="1"/>
            </p:cNvSpPr>
            <p:nvPr/>
          </p:nvSpPr>
          <p:spPr bwMode="auto">
            <a:xfrm>
              <a:off x="5346700" y="1173163"/>
              <a:ext cx="7397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a:t>
              </a:r>
            </a:p>
          </p:txBody>
        </p:sp>
        <p:sp>
          <p:nvSpPr>
            <p:cNvPr id="40" name="TextBox 58"/>
            <p:cNvSpPr txBox="1">
              <a:spLocks noChangeArrowheads="1"/>
            </p:cNvSpPr>
            <p:nvPr/>
          </p:nvSpPr>
          <p:spPr bwMode="auto">
            <a:xfrm>
              <a:off x="4270375" y="1701800"/>
              <a:ext cx="741363"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B</a:t>
              </a:r>
            </a:p>
          </p:txBody>
        </p:sp>
        <p:cxnSp>
          <p:nvCxnSpPr>
            <p:cNvPr id="41" name="Straight Arrow Connector 40"/>
            <p:cNvCxnSpPr/>
            <p:nvPr/>
          </p:nvCxnSpPr>
          <p:spPr bwMode="auto">
            <a:xfrm flipV="1">
              <a:off x="5535613" y="3090863"/>
              <a:ext cx="0" cy="830262"/>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2" name="Rectangle 81"/>
            <p:cNvSpPr>
              <a:spLocks noChangeArrowheads="1"/>
            </p:cNvSpPr>
            <p:nvPr/>
          </p:nvSpPr>
          <p:spPr bwMode="auto">
            <a:xfrm>
              <a:off x="5032375" y="3382963"/>
              <a:ext cx="5445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solidFill>
                    <a:srgbClr val="0070C0"/>
                  </a:solidFill>
                </a:rPr>
                <a:t>0.6 V</a:t>
              </a:r>
            </a:p>
          </p:txBody>
        </p:sp>
        <p:sp>
          <p:nvSpPr>
            <p:cNvPr id="43" name="TextBox 85"/>
            <p:cNvSpPr txBox="1">
              <a:spLocks noChangeArrowheads="1"/>
            </p:cNvSpPr>
            <p:nvPr/>
          </p:nvSpPr>
          <p:spPr bwMode="auto">
            <a:xfrm>
              <a:off x="4684713" y="2741613"/>
              <a:ext cx="4064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BT</a:t>
              </a:r>
            </a:p>
          </p:txBody>
        </p:sp>
        <p:cxnSp>
          <p:nvCxnSpPr>
            <p:cNvPr id="44" name="Straight Arrow Connector 43"/>
            <p:cNvCxnSpPr/>
            <p:nvPr/>
          </p:nvCxnSpPr>
          <p:spPr bwMode="auto">
            <a:xfrm rot="5400000" flipH="1" flipV="1">
              <a:off x="6684962" y="180816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5" name="TextBox 44"/>
            <p:cNvSpPr txBox="1">
              <a:spLocks noChangeArrowheads="1"/>
            </p:cNvSpPr>
            <p:nvPr/>
          </p:nvSpPr>
          <p:spPr bwMode="auto">
            <a:xfrm>
              <a:off x="6165850" y="1709738"/>
              <a:ext cx="741363"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L</a:t>
              </a:r>
            </a:p>
          </p:txBody>
        </p:sp>
        <p:sp>
          <p:nvSpPr>
            <p:cNvPr id="46" name="Rectangle 80"/>
            <p:cNvSpPr>
              <a:spLocks noChangeArrowheads="1"/>
            </p:cNvSpPr>
            <p:nvPr/>
          </p:nvSpPr>
          <p:spPr bwMode="auto">
            <a:xfrm>
              <a:off x="6218238" y="3078163"/>
              <a:ext cx="89800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dirty="0" err="1" smtClean="0"/>
                <a:t>hFE</a:t>
              </a:r>
              <a:r>
                <a:rPr lang="el-GR" altLang="en-US" sz="1200" i="1" dirty="0" smtClean="0"/>
                <a:t> </a:t>
              </a:r>
              <a:r>
                <a:rPr lang="en-GB" altLang="en-US" sz="1200" dirty="0"/>
                <a:t>=</a:t>
              </a:r>
              <a:r>
                <a:rPr lang="en-GB" altLang="en-US" sz="1200" i="1" dirty="0"/>
                <a:t> </a:t>
              </a:r>
              <a:r>
                <a:rPr lang="en-GB" altLang="en-US" sz="1200" dirty="0"/>
                <a:t>200</a:t>
              </a:r>
            </a:p>
          </p:txBody>
        </p:sp>
        <p:sp>
          <p:nvSpPr>
            <p:cNvPr id="47" name="TextBox 51"/>
            <p:cNvSpPr txBox="1">
              <a:spLocks noChangeArrowheads="1"/>
            </p:cNvSpPr>
            <p:nvPr/>
          </p:nvSpPr>
          <p:spPr bwMode="auto">
            <a:xfrm>
              <a:off x="7327900" y="1668463"/>
              <a:ext cx="10112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L</a:t>
              </a:r>
              <a:r>
                <a:rPr lang="en-GB" altLang="en-US" sz="1200"/>
                <a:t> = </a:t>
              </a:r>
              <a:r>
                <a:rPr lang="en-GB" altLang="en-US" sz="1200" i="1"/>
                <a:t>V</a:t>
              </a:r>
              <a:r>
                <a:rPr lang="en-GB" altLang="en-US" sz="1200" baseline="-25000"/>
                <a:t>s</a:t>
              </a:r>
            </a:p>
          </p:txBody>
        </p:sp>
      </p:grpSp>
    </p:spTree>
    <p:extLst>
      <p:ext uri="{BB962C8B-B14F-4D97-AF65-F5344CB8AC3E}">
        <p14:creationId xmlns:p14="http://schemas.microsoft.com/office/powerpoint/2010/main" val="134184228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5"/>
                <a:ext cx="5979160" cy="4351338"/>
              </a:xfrm>
            </p:spPr>
            <p:txBody>
              <a:bodyPr/>
              <a:lstStyle/>
              <a:p>
                <a:pPr marL="0" indent="0">
                  <a:buNone/>
                </a:pPr>
                <a:r>
                  <a:rPr lang="en-GB" dirty="0" smtClean="0"/>
                  <a:t>Step 3: Find </a:t>
                </a:r>
                <a14:m>
                  <m:oMath xmlns:m="http://schemas.openxmlformats.org/officeDocument/2006/math">
                    <m:sSub>
                      <m:sSubPr>
                        <m:ctrlPr>
                          <a:rPr lang="en-GB" i="1" dirty="0" smtClean="0">
                            <a:latin typeface="Cambria Math" panose="02040503050406030204" pitchFamily="18" charset="0"/>
                          </a:rPr>
                        </m:ctrlPr>
                      </m:sSubPr>
                      <m:e>
                        <m:r>
                          <a:rPr lang="en-GB" b="0" i="1" dirty="0" smtClean="0">
                            <a:latin typeface="Cambria Math" panose="02040503050406030204" pitchFamily="18" charset="0"/>
                          </a:rPr>
                          <m:t>𝑅</m:t>
                        </m:r>
                      </m:e>
                      <m:sub>
                        <m:r>
                          <a:rPr lang="en-GB" b="0" i="1" dirty="0" smtClean="0">
                            <a:latin typeface="Cambria Math" panose="02040503050406030204" pitchFamily="18" charset="0"/>
                          </a:rPr>
                          <m:t>𝐵</m:t>
                        </m:r>
                      </m:sub>
                    </m:sSub>
                  </m:oMath>
                </a14:m>
                <a:endParaRPr lang="en-GB"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15 </m:t>
                          </m:r>
                          <m:r>
                            <a:rPr lang="en-GB" b="0" i="1" smtClean="0">
                              <a:latin typeface="Cambria Math" panose="02040503050406030204" pitchFamily="18" charset="0"/>
                            </a:rPr>
                            <m:t>𝑉</m:t>
                          </m:r>
                          <m:r>
                            <a:rPr lang="en-GB" b="0" i="1" smtClean="0">
                              <a:latin typeface="Cambria Math" panose="02040503050406030204" pitchFamily="18" charset="0"/>
                            </a:rPr>
                            <m:t> −0.6 </m:t>
                          </m:r>
                          <m:r>
                            <a:rPr lang="en-GB" b="0" i="1" smtClean="0">
                              <a:latin typeface="Cambria Math" panose="02040503050406030204" pitchFamily="18" charset="0"/>
                            </a:rPr>
                            <m:t>𝑉</m:t>
                          </m:r>
                        </m:num>
                        <m:den>
                          <m:r>
                            <a:rPr lang="en-GB" b="0" i="1" smtClean="0">
                              <a:latin typeface="Cambria Math" panose="02040503050406030204" pitchFamily="18" charset="0"/>
                            </a:rPr>
                            <m:t>3.75</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−3</m:t>
                              </m:r>
                            </m:sup>
                          </m:sSup>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𝐴</m:t>
                          </m:r>
                        </m:den>
                      </m:f>
                    </m:oMath>
                  </m:oMathPara>
                </a14:m>
                <a:endParaRPr lang="en-GB" b="0" dirty="0" smtClean="0"/>
              </a:p>
              <a:p>
                <a:pPr marL="0" indent="0">
                  <a:buNone/>
                </a:pPr>
                <a:endParaRPr lang="en-GB" b="0" dirty="0" smtClean="0"/>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=3840 </m:t>
                      </m:r>
                      <m:r>
                        <m:rPr>
                          <m:sty m:val="p"/>
                        </m:rPr>
                        <a:rPr lang="el-GR" b="0" i="1" smtClean="0">
                          <a:latin typeface="Cambria Math" panose="02040503050406030204" pitchFamily="18" charset="0"/>
                        </a:rPr>
                        <m:t>Ω</m:t>
                      </m:r>
                    </m:oMath>
                  </m:oMathPara>
                </a14:m>
                <a:endParaRPr lang="en-GB" dirty="0" smtClean="0"/>
              </a:p>
              <a:p>
                <a:pPr marL="0" indent="0">
                  <a:buNone/>
                </a:pPr>
                <a:endParaRPr lang="en-GB" dirty="0" smtClean="0"/>
              </a:p>
              <a:p>
                <a:pPr marL="0" indent="0">
                  <a:buNone/>
                </a:pPr>
                <a:r>
                  <a:rPr lang="en-GB" altLang="en-US" dirty="0"/>
                  <a:t>The nearest standard resistor value to this is 3.9 k</a:t>
                </a:r>
                <a:r>
                  <a:rPr lang="el-GR" altLang="en-US" dirty="0"/>
                  <a:t>Ω</a:t>
                </a:r>
                <a:r>
                  <a:rPr lang="en-GB" altLang="en-US" dirty="0"/>
                  <a:t>.</a:t>
                </a:r>
              </a:p>
              <a:p>
                <a:pPr marL="0" indent="0">
                  <a:buNone/>
                </a:pPr>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5"/>
                <a:ext cx="5979160" cy="4351338"/>
              </a:xfrm>
              <a:blipFill>
                <a:blip r:embed="rId2"/>
                <a:stretch>
                  <a:fillRect l="-2143" t="-2241"/>
                </a:stretch>
              </a:blipFill>
            </p:spPr>
            <p:txBody>
              <a:bodyPr/>
              <a:lstStyle/>
              <a:p>
                <a:r>
                  <a:rPr lang="en-GB">
                    <a:noFill/>
                  </a:rPr>
                  <a:t> </a:t>
                </a:r>
              </a:p>
            </p:txBody>
          </p:sp>
        </mc:Fallback>
      </mc:AlternateContent>
      <p:grpSp>
        <p:nvGrpSpPr>
          <p:cNvPr id="48" name="Group 47"/>
          <p:cNvGrpSpPr/>
          <p:nvPr/>
        </p:nvGrpSpPr>
        <p:grpSpPr>
          <a:xfrm>
            <a:off x="7037070" y="2114550"/>
            <a:ext cx="4806950" cy="3209925"/>
            <a:chOff x="4019550" y="946150"/>
            <a:chExt cx="4806950" cy="3209925"/>
          </a:xfrm>
        </p:grpSpPr>
        <p:grpSp>
          <p:nvGrpSpPr>
            <p:cNvPr id="6" name="Group 67"/>
            <p:cNvGrpSpPr>
              <a:grpSpLocks/>
            </p:cNvGrpSpPr>
            <p:nvPr/>
          </p:nvGrpSpPr>
          <p:grpSpPr bwMode="auto">
            <a:xfrm>
              <a:off x="4019550" y="1044575"/>
              <a:ext cx="4625975" cy="3111500"/>
              <a:chOff x="4514850" y="917575"/>
              <a:chExt cx="3526407" cy="2371507"/>
            </a:xfrm>
          </p:grpSpPr>
          <p:grpSp>
            <p:nvGrpSpPr>
              <p:cNvPr id="7" name="Group 113"/>
              <p:cNvGrpSpPr>
                <a:grpSpLocks/>
              </p:cNvGrpSpPr>
              <p:nvPr/>
            </p:nvGrpSpPr>
            <p:grpSpPr bwMode="auto">
              <a:xfrm>
                <a:off x="4514850" y="917575"/>
                <a:ext cx="2960688" cy="2239963"/>
                <a:chOff x="4514985" y="916916"/>
                <a:chExt cx="2960872" cy="2240476"/>
              </a:xfrm>
            </p:grpSpPr>
            <p:cxnSp>
              <p:nvCxnSpPr>
                <p:cNvPr id="16" name="Straight Connector 15"/>
                <p:cNvCxnSpPr/>
                <p:nvPr/>
              </p:nvCxnSpPr>
              <p:spPr>
                <a:xfrm rot="10800000">
                  <a:off x="4597281" y="95927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590020" y="3119534"/>
                  <a:ext cx="279806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V="1">
                  <a:off x="4427244" y="1132942"/>
                  <a:ext cx="35943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0800000">
                  <a:off x="4870794" y="2474482"/>
                  <a:ext cx="970609"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0800000">
                  <a:off x="6097973" y="2025486"/>
                  <a:ext cx="1296163"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1" name="Rectangle 20"/>
                <p:cNvSpPr>
                  <a:spLocks noChangeAspect="1"/>
                </p:cNvSpPr>
                <p:nvPr/>
              </p:nvSpPr>
              <p:spPr>
                <a:xfrm>
                  <a:off x="4514985" y="1317502"/>
                  <a:ext cx="179115" cy="540972"/>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Rectangle 21"/>
                <p:cNvSpPr>
                  <a:spLocks noChangeAspect="1"/>
                </p:cNvSpPr>
                <p:nvPr/>
              </p:nvSpPr>
              <p:spPr>
                <a:xfrm>
                  <a:off x="5998734" y="1324764"/>
                  <a:ext cx="181535" cy="540972"/>
                </a:xfrm>
                <a:prstGeom prst="rect">
                  <a:avLst/>
                </a:prstGeom>
                <a:noFill/>
                <a:ln w="25400" cap="sq">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23" name="Straight Connector 22"/>
                <p:cNvCxnSpPr/>
                <p:nvPr/>
              </p:nvCxnSpPr>
              <p:spPr>
                <a:xfrm rot="16200000" flipV="1">
                  <a:off x="5910388" y="1146860"/>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V="1">
                  <a:off x="5910388" y="2042429"/>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V="1">
                  <a:off x="4350394" y="2100520"/>
                  <a:ext cx="503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V="1">
                  <a:off x="5828091" y="2210652"/>
                  <a:ext cx="267462" cy="188796"/>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V="1">
                  <a:off x="5653818" y="2475692"/>
                  <a:ext cx="358228"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837773" y="2554357"/>
                  <a:ext cx="256570" cy="193637"/>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V="1">
                  <a:off x="5887998" y="2933764"/>
                  <a:ext cx="39574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V="1">
                  <a:off x="5948509" y="2614263"/>
                  <a:ext cx="107711" cy="7261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16200000" flipH="1">
                  <a:off x="5981186" y="2640888"/>
                  <a:ext cx="0" cy="107711"/>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V="1">
                  <a:off x="4350394" y="2867806"/>
                  <a:ext cx="503455" cy="0"/>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3" name="Oval 32"/>
                <p:cNvSpPr/>
                <p:nvPr/>
              </p:nvSpPr>
              <p:spPr>
                <a:xfrm>
                  <a:off x="4836908" y="2444226"/>
                  <a:ext cx="54461" cy="54461"/>
                </a:xfrm>
                <a:prstGeom prst="ellipse">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4" name="Oval 33"/>
                <p:cNvSpPr/>
                <p:nvPr/>
              </p:nvSpPr>
              <p:spPr>
                <a:xfrm>
                  <a:off x="7395346" y="916916"/>
                  <a:ext cx="81086"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Oval 34"/>
                <p:cNvSpPr/>
                <p:nvPr/>
              </p:nvSpPr>
              <p:spPr>
                <a:xfrm>
                  <a:off x="7384454" y="3075965"/>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6" name="Oval 35"/>
                <p:cNvSpPr/>
                <p:nvPr/>
              </p:nvSpPr>
              <p:spPr>
                <a:xfrm>
                  <a:off x="7391715" y="1981918"/>
                  <a:ext cx="81085" cy="8108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8" name="Group 46"/>
              <p:cNvGrpSpPr>
                <a:grpSpLocks/>
              </p:cNvGrpSpPr>
              <p:nvPr/>
            </p:nvGrpSpPr>
            <p:grpSpPr bwMode="auto">
              <a:xfrm>
                <a:off x="4552604" y="2254581"/>
                <a:ext cx="603628" cy="217793"/>
                <a:chOff x="4708064" y="4857638"/>
                <a:chExt cx="604079" cy="217866"/>
              </a:xfrm>
            </p:grpSpPr>
            <p:cxnSp>
              <p:nvCxnSpPr>
                <p:cNvPr id="14" name="Straight Connector 13"/>
                <p:cNvCxnSpPr/>
                <p:nvPr/>
              </p:nvCxnSpPr>
              <p:spPr>
                <a:xfrm>
                  <a:off x="4707825" y="4891520"/>
                  <a:ext cx="317299" cy="183974"/>
                </a:xfrm>
                <a:prstGeom prst="line">
                  <a:avLst/>
                </a:prstGeom>
                <a:ln w="254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5025124" y="4857630"/>
                  <a:ext cx="287022" cy="215444"/>
                </a:xfrm>
                <a:prstGeom prst="line">
                  <a:avLst/>
                </a:prstGeom>
                <a:ln w="25400">
                  <a:noFill/>
                  <a:headEnd type="non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9" name="TextBox 52"/>
              <p:cNvSpPr txBox="1">
                <a:spLocks noChangeArrowheads="1"/>
              </p:cNvSpPr>
              <p:nvPr/>
            </p:nvSpPr>
            <p:spPr bwMode="auto">
              <a:xfrm>
                <a:off x="7477123" y="3012097"/>
                <a:ext cx="564134" cy="276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0</a:t>
                </a:r>
                <a:endParaRPr lang="en-GB" altLang="en-US" sz="1200" baseline="-25000"/>
              </a:p>
            </p:txBody>
          </p:sp>
          <p:cxnSp>
            <p:nvCxnSpPr>
              <p:cNvPr id="10" name="Straight Arrow Connector 9"/>
              <p:cNvCxnSpPr/>
              <p:nvPr/>
            </p:nvCxnSpPr>
            <p:spPr>
              <a:xfrm rot="5400000">
                <a:off x="6056600" y="1172875"/>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5400000">
                <a:off x="4571128" y="1175900"/>
                <a:ext cx="71388"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16200000" flipH="1">
                <a:off x="5223399" y="2442713"/>
                <a:ext cx="0" cy="7140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6044499" y="2916417"/>
                <a:ext cx="72597" cy="0"/>
              </a:xfrm>
              <a:prstGeom prst="straightConnector1">
                <a:avLst/>
              </a:prstGeom>
              <a:ln w="38100">
                <a:solidFill>
                  <a:srgbClr val="FF000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37" name="TextBox 58"/>
            <p:cNvSpPr txBox="1">
              <a:spLocks noChangeArrowheads="1"/>
            </p:cNvSpPr>
            <p:nvPr/>
          </p:nvSpPr>
          <p:spPr bwMode="auto">
            <a:xfrm>
              <a:off x="4270375" y="1701800"/>
              <a:ext cx="741363"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B</a:t>
              </a:r>
            </a:p>
          </p:txBody>
        </p:sp>
        <p:sp>
          <p:nvSpPr>
            <p:cNvPr id="38" name="Rectangle 66"/>
            <p:cNvSpPr>
              <a:spLocks noChangeArrowheads="1"/>
            </p:cNvSpPr>
            <p:nvPr/>
          </p:nvSpPr>
          <p:spPr bwMode="auto">
            <a:xfrm>
              <a:off x="4718050" y="2743200"/>
              <a:ext cx="11001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BT</a:t>
              </a:r>
              <a:r>
                <a:rPr lang="en-GB" altLang="en-US" sz="1200" baseline="-25000">
                  <a:solidFill>
                    <a:srgbClr val="00338D"/>
                  </a:solidFill>
                </a:rPr>
                <a:t> </a:t>
              </a:r>
              <a:r>
                <a:rPr lang="en-GB" altLang="en-US" sz="1200"/>
                <a:t>= 3.75 mA</a:t>
              </a:r>
              <a:endParaRPr lang="en-US" altLang="en-US" sz="1200"/>
            </a:p>
          </p:txBody>
        </p:sp>
        <p:sp>
          <p:nvSpPr>
            <p:cNvPr id="39" name="TextBox 96"/>
            <p:cNvSpPr txBox="1">
              <a:spLocks noChangeArrowheads="1"/>
            </p:cNvSpPr>
            <p:nvPr/>
          </p:nvSpPr>
          <p:spPr bwMode="auto">
            <a:xfrm>
              <a:off x="5097463" y="1173163"/>
              <a:ext cx="96996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i="1">
                  <a:solidFill>
                    <a:srgbClr val="FF0000"/>
                  </a:solidFill>
                  <a:latin typeface="Times New Roman" panose="02020603050405020304" pitchFamily="18" charset="0"/>
                  <a:cs typeface="Times New Roman" panose="02020603050405020304" pitchFamily="18" charset="0"/>
                </a:rPr>
                <a:t>I</a:t>
              </a:r>
              <a:r>
                <a:rPr lang="en-GB" altLang="en-US" sz="1200" baseline="-25000">
                  <a:solidFill>
                    <a:srgbClr val="FF0000"/>
                  </a:solidFill>
                </a:rPr>
                <a:t>C </a:t>
              </a:r>
              <a:r>
                <a:rPr lang="en-GB" altLang="en-US" sz="1200">
                  <a:solidFill>
                    <a:srgbClr val="FF0000"/>
                  </a:solidFill>
                </a:rPr>
                <a:t>= </a:t>
              </a:r>
              <a:r>
                <a:rPr lang="en-GB" altLang="en-US" sz="1200"/>
                <a:t>0.15 A</a:t>
              </a:r>
            </a:p>
          </p:txBody>
        </p:sp>
        <p:cxnSp>
          <p:nvCxnSpPr>
            <p:cNvPr id="40" name="Straight Arrow Connector 39"/>
            <p:cNvCxnSpPr/>
            <p:nvPr/>
          </p:nvCxnSpPr>
          <p:spPr bwMode="auto">
            <a:xfrm rot="5400000" flipH="1" flipV="1">
              <a:off x="6684962" y="1808163"/>
              <a:ext cx="1323975" cy="0"/>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TextBox 20"/>
            <p:cNvSpPr txBox="1">
              <a:spLocks noChangeArrowheads="1"/>
            </p:cNvSpPr>
            <p:nvPr/>
          </p:nvSpPr>
          <p:spPr bwMode="auto">
            <a:xfrm>
              <a:off x="6165850" y="1708150"/>
              <a:ext cx="95885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L</a:t>
              </a:r>
              <a:r>
                <a:rPr lang="en-GB" altLang="en-US" sz="1200"/>
                <a:t> = 100 </a:t>
              </a:r>
              <a:r>
                <a:rPr lang="el-GR" altLang="en-US" sz="1200"/>
                <a:t>Ω</a:t>
              </a:r>
              <a:endParaRPr lang="en-GB" altLang="en-US" sz="1200"/>
            </a:p>
          </p:txBody>
        </p:sp>
        <p:sp>
          <p:nvSpPr>
            <p:cNvPr id="42" name="TextBox 58"/>
            <p:cNvSpPr txBox="1">
              <a:spLocks noChangeArrowheads="1"/>
            </p:cNvSpPr>
            <p:nvPr/>
          </p:nvSpPr>
          <p:spPr bwMode="auto">
            <a:xfrm>
              <a:off x="4270375" y="1701800"/>
              <a:ext cx="11398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R</a:t>
              </a:r>
              <a:r>
                <a:rPr lang="en-GB" altLang="en-US" sz="1200" baseline="-25000"/>
                <a:t>B </a:t>
              </a:r>
              <a:r>
                <a:rPr lang="en-GB" altLang="en-US" sz="1200"/>
                <a:t>= 3,840 </a:t>
              </a:r>
              <a:r>
                <a:rPr lang="el-GR" altLang="en-US" sz="1200"/>
                <a:t>Ω</a:t>
              </a:r>
              <a:endParaRPr lang="en-GB" altLang="en-US" sz="1200"/>
            </a:p>
          </p:txBody>
        </p:sp>
        <p:sp>
          <p:nvSpPr>
            <p:cNvPr id="43" name="TextBox 21"/>
            <p:cNvSpPr txBox="1">
              <a:spLocks noChangeArrowheads="1"/>
            </p:cNvSpPr>
            <p:nvPr/>
          </p:nvSpPr>
          <p:spPr bwMode="auto">
            <a:xfrm>
              <a:off x="7913688" y="946150"/>
              <a:ext cx="91281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s</a:t>
              </a:r>
              <a:r>
                <a:rPr lang="en-GB" altLang="en-US" sz="1200"/>
                <a:t> = 15 V</a:t>
              </a:r>
            </a:p>
          </p:txBody>
        </p:sp>
        <p:cxnSp>
          <p:nvCxnSpPr>
            <p:cNvPr id="44" name="Straight Arrow Connector 43"/>
            <p:cNvCxnSpPr/>
            <p:nvPr/>
          </p:nvCxnSpPr>
          <p:spPr bwMode="auto">
            <a:xfrm flipV="1">
              <a:off x="5535613" y="3090863"/>
              <a:ext cx="0" cy="830262"/>
            </a:xfrm>
            <a:prstGeom prst="straightConnector1">
              <a:avLst/>
            </a:prstGeom>
            <a:ln w="12700">
              <a:solidFill>
                <a:srgbClr val="0070C0"/>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5" name="Rectangle 75"/>
            <p:cNvSpPr>
              <a:spLocks noChangeArrowheads="1"/>
            </p:cNvSpPr>
            <p:nvPr/>
          </p:nvSpPr>
          <p:spPr bwMode="auto">
            <a:xfrm>
              <a:off x="5032375" y="3382963"/>
              <a:ext cx="5445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solidFill>
                    <a:srgbClr val="0070C0"/>
                  </a:solidFill>
                </a:rPr>
                <a:t>0.6 V</a:t>
              </a:r>
            </a:p>
          </p:txBody>
        </p:sp>
        <p:sp>
          <p:nvSpPr>
            <p:cNvPr id="46" name="Rectangle 80"/>
            <p:cNvSpPr>
              <a:spLocks noChangeArrowheads="1"/>
            </p:cNvSpPr>
            <p:nvPr/>
          </p:nvSpPr>
          <p:spPr bwMode="auto">
            <a:xfrm>
              <a:off x="6218238" y="3078163"/>
              <a:ext cx="70485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l-GR" altLang="en-US" sz="1200" i="1"/>
                <a:t>β </a:t>
              </a:r>
              <a:r>
                <a:rPr lang="en-GB" altLang="en-US" sz="1200"/>
                <a:t>=</a:t>
              </a:r>
              <a:r>
                <a:rPr lang="en-GB" altLang="en-US" sz="1200" i="1"/>
                <a:t> </a:t>
              </a:r>
              <a:r>
                <a:rPr lang="en-GB" altLang="en-US" sz="1200"/>
                <a:t>200</a:t>
              </a:r>
            </a:p>
          </p:txBody>
        </p:sp>
        <p:sp>
          <p:nvSpPr>
            <p:cNvPr id="47" name="TextBox 51"/>
            <p:cNvSpPr txBox="1">
              <a:spLocks noChangeArrowheads="1"/>
            </p:cNvSpPr>
            <p:nvPr/>
          </p:nvSpPr>
          <p:spPr bwMode="auto">
            <a:xfrm>
              <a:off x="7327900" y="1668463"/>
              <a:ext cx="10112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i="1"/>
                <a:t>V</a:t>
              </a:r>
              <a:r>
                <a:rPr lang="en-GB" altLang="en-US" sz="1200" baseline="-25000"/>
                <a:t>L</a:t>
              </a:r>
              <a:r>
                <a:rPr lang="en-GB" altLang="en-US" sz="1200"/>
                <a:t> = </a:t>
              </a:r>
              <a:r>
                <a:rPr lang="en-GB" altLang="en-US" sz="1200" i="1"/>
                <a:t>V</a:t>
              </a:r>
              <a:r>
                <a:rPr lang="en-GB" altLang="en-US" sz="1200" baseline="-25000"/>
                <a:t>s</a:t>
              </a:r>
            </a:p>
          </p:txBody>
        </p:sp>
      </p:grpSp>
    </p:spTree>
    <p:extLst>
      <p:ext uri="{BB962C8B-B14F-4D97-AF65-F5344CB8AC3E}">
        <p14:creationId xmlns:p14="http://schemas.microsoft.com/office/powerpoint/2010/main" val="345022361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MANAGE_ASSETS" val="FALSE"/>
  <p:tag name="MMPROD_IS_H264"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TotalTime>
  <Words>2016</Words>
  <Application>Microsoft Office PowerPoint</Application>
  <PresentationFormat>Widescreen</PresentationFormat>
  <Paragraphs>403</Paragraphs>
  <Slides>35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Arial Unicode MS</vt:lpstr>
      <vt:lpstr>Calibri</vt:lpstr>
      <vt:lpstr>Calibri Light</vt:lpstr>
      <vt:lpstr>Cambria Math</vt:lpstr>
      <vt:lpstr>Times New Roman</vt:lpstr>
      <vt:lpstr>Wingdings</vt:lpstr>
      <vt:lpstr>Office Theme</vt:lpstr>
      <vt:lpstr>Bipolar Junction Transistors</vt:lpstr>
      <vt:lpstr>Bipolar Junction Transistor (BJT)</vt:lpstr>
      <vt:lpstr>BJT Construction – NPN example</vt:lpstr>
      <vt:lpstr>BJT Doping</vt:lpstr>
      <vt:lpstr>Operation</vt:lpstr>
      <vt:lpstr>Operation</vt:lpstr>
      <vt:lpstr>Operation</vt:lpstr>
      <vt:lpstr>PowerPoint Presentation</vt:lpstr>
      <vt:lpstr>Bipolar Junction Transistor – Practical Behaviour </vt:lpstr>
      <vt:lpstr>Bipolar Junction Transistor – Practical Behaviour </vt:lpstr>
      <vt:lpstr>Bipolar Junction Transistor – Practical Behaviour </vt:lpstr>
      <vt:lpstr>Bipolar Junction Transistor – Practical Behaviour </vt:lpstr>
      <vt:lpstr>Bipolar Transistor Characteristics</vt:lpstr>
      <vt:lpstr>Input Characteristic</vt:lpstr>
      <vt:lpstr>Transfer Characteristic</vt:lpstr>
      <vt:lpstr>Transfer Characteristic</vt:lpstr>
      <vt:lpstr>Output Characteristic</vt:lpstr>
      <vt:lpstr>Output Characteristic</vt:lpstr>
      <vt:lpstr>Proteus Example</vt:lpstr>
      <vt:lpstr>Proteus Example</vt:lpstr>
      <vt:lpstr>Proteus Example</vt:lpstr>
      <vt:lpstr>Proteus Example</vt:lpstr>
      <vt:lpstr>Proteus Example</vt:lpstr>
      <vt:lpstr>Proteus Example</vt:lpstr>
      <vt:lpstr>Proteus Example</vt:lpstr>
      <vt:lpstr>The DC Load Line</vt:lpstr>
      <vt:lpstr>Range of Operation</vt:lpstr>
      <vt:lpstr>Power Dissipation</vt:lpstr>
      <vt:lpstr>Maximum Power</vt:lpstr>
      <vt:lpstr>Power Limitations</vt:lpstr>
      <vt:lpstr>Base Resistance</vt:lpstr>
      <vt:lpstr>Base Resistance</vt:lpstr>
      <vt:lpstr>Base Resistance</vt:lpstr>
      <vt:lpstr>Example</vt:lpstr>
      <vt:lpstr>Example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Transistors</dc:title>
  <dc:creator>Stephen Mosey</dc:creator>
  <cp:lastModifiedBy>Stephen Mosey</cp:lastModifiedBy>
  <cp:revision>12</cp:revision>
  <dcterms:created xsi:type="dcterms:W3CDTF">2019-02-03T21:05:47Z</dcterms:created>
  <dcterms:modified xsi:type="dcterms:W3CDTF">2019-02-03T22:37:51Z</dcterms:modified>
</cp:coreProperties>
</file>