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13"/>
  </p:notesMasterIdLst>
  <p:handoutMasterIdLst>
    <p:handoutMasterId r:id="rId14"/>
  </p:handoutMasterIdLst>
  <p:sldIdLst>
    <p:sldId id="352" r:id="rId2"/>
    <p:sldId id="354" r:id="rId3"/>
    <p:sldId id="317" r:id="rId4"/>
    <p:sldId id="339" r:id="rId5"/>
    <p:sldId id="341" r:id="rId6"/>
    <p:sldId id="344" r:id="rId7"/>
    <p:sldId id="340" r:id="rId8"/>
    <p:sldId id="345" r:id="rId9"/>
    <p:sldId id="331" r:id="rId10"/>
    <p:sldId id="355" r:id="rId11"/>
    <p:sldId id="358" r:id="rId12"/>
  </p:sldIdLst>
  <p:sldSz cx="12192000" cy="6858000"/>
  <p:notesSz cx="6669088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0000FF"/>
    <a:srgbClr val="FF00FF"/>
    <a:srgbClr val="FFCC00"/>
    <a:srgbClr val="9966FF"/>
    <a:srgbClr val="CC9900"/>
    <a:srgbClr val="00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>
      <p:cViewPr varScale="1">
        <p:scale>
          <a:sx n="108" d="100"/>
          <a:sy n="108" d="100"/>
        </p:scale>
        <p:origin x="63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16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91AE313D-E42E-4EAC-9BB5-FB2112D3087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8152DA69-FC17-4105-B062-9773B5FD9BC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838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5412" name="Rectangle 4">
            <a:extLst>
              <a:ext uri="{FF2B5EF4-FFF2-40B4-BE49-F238E27FC236}">
                <a16:creationId xmlns:a16="http://schemas.microsoft.com/office/drawing/2014/main" id="{554CEE17-7384-4722-8BBD-D6A8FAE3FB7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5413" name="Rectangle 5">
            <a:extLst>
              <a:ext uri="{FF2B5EF4-FFF2-40B4-BE49-F238E27FC236}">
                <a16:creationId xmlns:a16="http://schemas.microsoft.com/office/drawing/2014/main" id="{E5249FCF-CE23-4E7E-9C7B-0106D5AFE25B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D2E54CE-C93E-428E-BF8C-70982E4E20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935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5D79F73-C977-4A10-8609-A80FDDCC7E3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C4F65A0B-9529-47F0-ABC9-42658775798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9838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CE07C7DA-5A9C-4A84-B0F8-4FAE4BD2824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88" y="744538"/>
            <a:ext cx="6615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EC90DA25-C54D-4B2C-9B27-F44AF8B1BEC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EDDCCBB9-775A-4D1A-88C4-9E66E62950D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1464B82A-5892-4084-88E8-F14066AA94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3B29D5F-BF01-4585-9085-157E7E7BB58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74835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4302412B-71FB-4ACB-B31F-54BC1BCB44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26988" y="744538"/>
            <a:ext cx="6615112" cy="3722687"/>
          </a:xfrm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EFC13DE8-2114-46BB-B736-154EF0B13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DCF12C21-E7D4-4E3F-A0A8-064CCDF0C0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1BBEE02-F34D-4948-9F06-5073DDC5B3F5}" type="slidenum">
              <a:rPr lang="en-US" altLang="en-US" sz="1200" smtClean="0">
                <a:solidFill>
                  <a:srgbClr val="000000"/>
                </a:solidFill>
              </a:rPr>
              <a:pPr/>
              <a:t>1</a:t>
            </a:fld>
            <a:endParaRPr lang="en-US" altLang="en-US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A3E456D0-4133-44A9-971A-CCC16708F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8B944ED-E733-4D67-AD0E-F0A0AA1ED7D9}" type="slidenum">
              <a:rPr lang="en-US" altLang="en-US" sz="1200" smtClean="0"/>
              <a:pPr/>
              <a:t>4</a:t>
            </a:fld>
            <a:endParaRPr lang="en-US" altLang="en-US" sz="1200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4D4482E-CFB5-43C2-A35A-8252EEBDDF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7650" y="869950"/>
            <a:ext cx="6172200" cy="3473450"/>
          </a:xfrm>
          <a:ln w="12700" cap="flat">
            <a:solidFill>
              <a:schemeClr val="tx1"/>
            </a:solidFill>
          </a:ln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9EF05AE2-AFE9-4F38-AADD-1D2552F0BD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7413" y="4714875"/>
            <a:ext cx="4892675" cy="4467225"/>
          </a:xfrm>
          <a:noFill/>
        </p:spPr>
        <p:txBody>
          <a:bodyPr lIns="93964" tIns="48548" rIns="93964" bIns="48548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DA9B55B2-E50B-4E9F-A37D-5BF412AE57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5E57BF7-89AA-41E0-8892-3106B789B078}" type="slidenum">
              <a:rPr lang="en-US" altLang="en-US" sz="1200" smtClean="0"/>
              <a:pPr/>
              <a:t>6</a:t>
            </a:fld>
            <a:endParaRPr lang="en-US" altLang="en-US" sz="1200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08428DCB-6431-4B57-B2EE-982F3E3D65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7650" y="869950"/>
            <a:ext cx="6172200" cy="3473450"/>
          </a:xfrm>
          <a:ln w="12700" cap="flat">
            <a:solidFill>
              <a:schemeClr val="tx1"/>
            </a:solidFill>
          </a:ln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C22520D0-E7BF-463E-8D73-0ED12F6A20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7413" y="4714875"/>
            <a:ext cx="4892675" cy="4467225"/>
          </a:xfrm>
          <a:noFill/>
        </p:spPr>
        <p:txBody>
          <a:bodyPr lIns="93964" tIns="48548" rIns="93964" bIns="48548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C62C5A34-30E9-4461-AEDE-8B82AE8C86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E21D7D4-A796-491D-BE49-2D3221D69BB7}" type="slidenum">
              <a:rPr lang="en-US" altLang="en-US" sz="1200" smtClean="0"/>
              <a:pPr/>
              <a:t>7</a:t>
            </a:fld>
            <a:endParaRPr lang="en-US" altLang="en-US" sz="1200"/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6D37BD0B-5C70-4154-8000-1A09D5C514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7650" y="869950"/>
            <a:ext cx="6172200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38637982-071B-4BE0-8E94-4A928FCD6E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7413" y="4714875"/>
            <a:ext cx="4892675" cy="4467225"/>
          </a:xfrm>
          <a:noFill/>
        </p:spPr>
        <p:txBody>
          <a:bodyPr lIns="93964" tIns="48548" rIns="93964" bIns="48548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25197532-EED4-4F20-B98A-88F13267E1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F133408-A7DA-472D-9871-886077D50707}" type="slidenum">
              <a:rPr lang="en-US" altLang="en-US" sz="1200" smtClean="0"/>
              <a:pPr/>
              <a:t>8</a:t>
            </a:fld>
            <a:endParaRPr lang="en-US" altLang="en-US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B6B9205D-412D-46F7-B287-8DB953B15C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7650" y="869950"/>
            <a:ext cx="6172200" cy="3473450"/>
          </a:xfrm>
          <a:ln w="12700" cap="flat">
            <a:solidFill>
              <a:schemeClr val="tx1"/>
            </a:solidFill>
          </a:ln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9A18A64-9DC6-4746-9AFE-79A79E3E51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7413" y="4714875"/>
            <a:ext cx="4892675" cy="4467225"/>
          </a:xfrm>
          <a:noFill/>
        </p:spPr>
        <p:txBody>
          <a:bodyPr lIns="93964" tIns="48548" rIns="93964" bIns="48548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3" y="6525344"/>
            <a:ext cx="1294837" cy="218522"/>
          </a:xfrm>
        </p:spPr>
        <p:txBody>
          <a:bodyPr/>
          <a:lstStyle/>
          <a:p>
            <a:pPr>
              <a:defRPr/>
            </a:pPr>
            <a:fld id="{FADA9D79-F992-44CC-A0C3-5DA94B185A01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31"/>
            <a:ext cx="3860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/>
              <a:t>Workshop 1 EMPL6003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3493B-A7C8-4CE1-ADC4-5D80E104EED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313673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AD5FF-8DC7-47E3-A324-FB99D0D9BA70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3"/>
            <a:ext cx="3860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/>
              <a:t>Workshop 1 EMPL6003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71334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6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9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85F9D-62CB-4AF3-9942-E4A1FABDFC11}" type="datetime1">
              <a:rPr lang="en-GB" smtClean="0"/>
              <a:t>27/06/2026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41D79D-BD2A-407B-8973-2A48EF48EDB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708317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790EB5-5A4F-4B62-9803-456A00283FFB}" type="datetime1">
              <a:rPr lang="en-GB" smtClean="0"/>
              <a:t>27/06/2026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0415E-120D-4E9E-B01B-46C5C6FB23F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395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7"/>
            <a:ext cx="5389033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8AACAE-C40D-4977-A809-FF98033325E9}" type="datetime1">
              <a:rPr lang="en-GB" smtClean="0"/>
              <a:t>27/06/2026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D6324-26E1-46EB-8467-EBD406E4A58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875812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7E504-63FD-4720-8977-4083FB9619F2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B0D99B-E6F6-49C7-9825-4D771D0DB40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487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E99AD8-EBE2-4344-8DBD-6BD782BFFD78}" type="datetime1">
              <a:rPr lang="en-GB" smtClean="0"/>
              <a:t>27/06/2026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8666B-5EC3-48FE-A254-D79F0C0DD3C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021740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16329F-20DA-4C02-BF13-0C289B4ED0A4}" type="datetime1">
              <a:rPr lang="en-GB" smtClean="0"/>
              <a:t>27/06/2026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6B884-AB0F-4D16-98F7-3E977D03D25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53622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0078BD-51BD-48B2-A949-3AF09A284E04}" type="datetime1">
              <a:rPr lang="en-GB" smtClean="0"/>
              <a:t>27/06/2026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54276-D6B9-4660-BFBE-3F0CEEDD8E2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07143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33A97-5FA8-4FD7-9CEB-6DFB571AE87E}" type="datetime1">
              <a:rPr lang="en-GB" smtClean="0"/>
              <a:t>27/06/2026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339F5-3D69-453A-AC8D-C86CD023793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280119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5E8746-3369-46DF-A920-871048461A78}" type="datetime1">
              <a:rPr lang="en-GB" smtClean="0"/>
              <a:t>27/06/2026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17AA19-4A88-4249-849C-A0AE1424EB0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017083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8498DB7-6229-4FB9-813C-4D9B3344B747}" type="datetime1">
              <a:rPr lang="en-GB" smtClean="0"/>
              <a:t>27/06/2026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5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360AFA-CA55-4F0C-9216-19A373FDB90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76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bldLvl="2" autoUpdateAnimBg="0"/>
    </p:bldLst>
  </p:timing>
  <p:hf hdr="0" ftr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nveernaseer.com/developing-great-leadership-skills-small-business-megan-totka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lickr.com/photos/ladymixy-uk/3833258058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wangpost.com/2014/11/german-working-culture-why-germans-work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E846F05-BC0F-4CC5-87AB-CB0E154BFF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7568" y="1988842"/>
            <a:ext cx="7772400" cy="180019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LCLM6003 Leading and Implementing Change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/>
              <a:t>Week 7 Session 2 </a:t>
            </a:r>
          </a:p>
        </p:txBody>
      </p:sp>
      <p:sp>
        <p:nvSpPr>
          <p:cNvPr id="18435" name="Subtitle 2">
            <a:extLst>
              <a:ext uri="{FF2B5EF4-FFF2-40B4-BE49-F238E27FC236}">
                <a16:creationId xmlns:a16="http://schemas.microsoft.com/office/drawing/2014/main" id="{F9883C11-B519-4958-A6A2-C4EC52356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3368" y="4221088"/>
            <a:ext cx="6400800" cy="1276127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bg1">
                    <a:lumMod val="95000"/>
                  </a:schemeClr>
                </a:solidFill>
              </a:rPr>
              <a:t>Week 7 – The Journey through change. 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5813FE-A922-4603-960E-715A71BBA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11E5B7-0C6A-4432-AEFB-13CF70529674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22A566-3619-4777-833F-9B33E9DFD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3493B-A7C8-4CE1-ADC4-5D80E104EED4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ADCF4-A3A0-4860-9541-2B68C21A7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Session Aims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3B360-4A48-48E6-B98C-8D74C810A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By the end of the session , you should be able to:</a:t>
            </a:r>
          </a:p>
          <a:p>
            <a:endParaRPr lang="en-US" dirty="0"/>
          </a:p>
          <a:p>
            <a:r>
              <a:rPr lang="en-US" dirty="0"/>
              <a:t>Identify the stages that people experience within change processes</a:t>
            </a:r>
          </a:p>
          <a:p>
            <a:endParaRPr lang="en-GB" dirty="0"/>
          </a:p>
          <a:p>
            <a:r>
              <a:rPr lang="en-GB" dirty="0"/>
              <a:t>Develop individual strategies for managing change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46D02-BB1C-4752-B9CC-0CE932970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AD5FF-8DC7-47E3-A324-FB99D0D9BA70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56726-705D-40C9-A4BA-D4E55CB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783439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>
            <a:extLst>
              <a:ext uri="{FF2B5EF4-FFF2-40B4-BE49-F238E27FC236}">
                <a16:creationId xmlns:a16="http://schemas.microsoft.com/office/drawing/2014/main" id="{DE4814DD-E64D-43E2-8D72-43133F42C8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83566"/>
          </a:xfrm>
        </p:spPr>
        <p:txBody>
          <a:bodyPr/>
          <a:lstStyle/>
          <a:p>
            <a:pPr eaLnBrk="1" hangingPunct="1"/>
            <a:r>
              <a:rPr lang="en-US" altLang="en-US" dirty="0"/>
              <a:t>A Group Activity – 20 Minutes</a:t>
            </a:r>
          </a:p>
        </p:txBody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96C0D0AA-A644-4B45-8C39-1BBFB76A15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529" y="1268760"/>
            <a:ext cx="5247531" cy="39170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specific actions can we take to help</a:t>
            </a:r>
          </a:p>
          <a:p>
            <a:pPr lvl="1" eaLnBrk="1" hangingPunct="1"/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ourselves</a:t>
            </a:r>
          </a:p>
          <a:p>
            <a:pPr lvl="1" eaLnBrk="1" hangingPunct="1"/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others</a:t>
            </a:r>
          </a:p>
          <a:p>
            <a:pPr marL="0" indent="0">
              <a:buNone/>
            </a:pPr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along the emotional journey through change?</a:t>
            </a:r>
          </a:p>
          <a:p>
            <a:pPr marL="0" indent="0">
              <a:buNone/>
            </a:pPr>
            <a:endParaRPr lang="en-US" altLang="en-US" sz="2800" dirty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 sz="2800" dirty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 sz="2800" dirty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person jumping in the air&#10;&#10;Description generated with high confidence">
            <a:extLst>
              <a:ext uri="{FF2B5EF4-FFF2-40B4-BE49-F238E27FC236}">
                <a16:creationId xmlns:a16="http://schemas.microsoft.com/office/drawing/2014/main" id="{7C295FAE-FC96-4707-8E2A-A8325881F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32105" y="1158204"/>
            <a:ext cx="3635896" cy="4027588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CAB2-20D3-450D-8FE3-C7DEAB956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A8F6B9-ADE8-418E-A30B-A78E8BF140A9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5BC2CD-8172-401E-8CC8-AED3A159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2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 autoUpdateAnimBg="0"/>
      <p:bldP spid="102403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>
            <a:extLst>
              <a:ext uri="{FF2B5EF4-FFF2-40B4-BE49-F238E27FC236}">
                <a16:creationId xmlns:a16="http://schemas.microsoft.com/office/drawing/2014/main" id="{F5A91512-0DF7-4FD1-A3B4-2235C6D9A3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8382000" cy="1143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 anchor="ctr">
            <a:normAutofit fontScale="90000"/>
          </a:bodyPr>
          <a:lstStyle/>
          <a:p>
            <a:pPr eaLnBrk="1" hangingPunct="1"/>
            <a:r>
              <a:rPr lang="en-US" altLang="en-US" sz="3600" dirty="0"/>
              <a:t>Characteristics of </a:t>
            </a:r>
            <a:r>
              <a:rPr lang="en-US" altLang="en-US" sz="3600" i="1" u="sng" dirty="0"/>
              <a:t>Enquiry, Experimentation and Discovery</a:t>
            </a:r>
            <a:endParaRPr lang="en-US" altLang="en-US" sz="5400" dirty="0"/>
          </a:p>
        </p:txBody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ADCF5B6B-E050-4906-B333-11E32C591C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71464" y="1370371"/>
            <a:ext cx="2736304" cy="3962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>
            <a:normAutofit lnSpcReduction="10000"/>
          </a:bodyPr>
          <a:lstStyle/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Confused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Questioning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Hopeful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Opportunity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Frustrated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Disappointed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Challenged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Half-way there!</a:t>
            </a:r>
          </a:p>
          <a:p>
            <a:pPr marL="317500" indent="-317500" defTabSz="847725"/>
            <a:r>
              <a:rPr lang="en-US" altLang="en-US" b="1" dirty="0">
                <a:latin typeface="Calibri Light" panose="020F0302020204030204" pitchFamily="34" charset="0"/>
                <a:cs typeface="Times New Roman" panose="02020603050405020304" pitchFamily="18" charset="0"/>
              </a:rPr>
              <a:t>Making progress</a:t>
            </a:r>
          </a:p>
          <a:p>
            <a:pPr marL="317500" indent="-317500" defTabSz="847725"/>
            <a:endParaRPr lang="en-US" altLang="en-US" b="1" dirty="0">
              <a:cs typeface="Times New Roman" panose="02020603050405020304" pitchFamily="18" charset="0"/>
            </a:endParaRPr>
          </a:p>
        </p:txBody>
      </p:sp>
      <p:sp>
        <p:nvSpPr>
          <p:cNvPr id="126980" name="Rectangle 4">
            <a:extLst>
              <a:ext uri="{FF2B5EF4-FFF2-40B4-BE49-F238E27FC236}">
                <a16:creationId xmlns:a16="http://schemas.microsoft.com/office/drawing/2014/main" id="{438C6B4D-0C75-430F-8D19-907BB6BF8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784" y="3933056"/>
            <a:ext cx="4408140" cy="1327150"/>
          </a:xfrm>
          <a:prstGeom prst="rect">
            <a:avLst/>
          </a:prstGeom>
          <a:solidFill>
            <a:srgbClr val="FFFF99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8843" tIns="49422" rIns="98843" bIns="49422">
            <a:spAutoFit/>
          </a:bodyPr>
          <a:lstStyle>
            <a:lvl1pPr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90538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81075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473200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963738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209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8781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353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7925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2000" b="1" i="1" dirty="0">
                <a:solidFill>
                  <a:schemeClr val="folHlink"/>
                </a:solidFill>
                <a:latin typeface="Trebuchet MS" panose="020B0603020202020204" pitchFamily="34" charset="0"/>
              </a:rPr>
              <a:t>People want to make the change work — on their terms, as well as those of the organization — but they don’t have clear answers</a:t>
            </a:r>
            <a:r>
              <a:rPr lang="en-US" altLang="en-US" sz="2000" b="1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rPr>
              <a:t>.</a:t>
            </a:r>
            <a:endParaRPr lang="en-US" altLang="en-US" sz="2200" b="1" i="1" dirty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126981" name="Rectangle 5">
            <a:extLst>
              <a:ext uri="{FF2B5EF4-FFF2-40B4-BE49-F238E27FC236}">
                <a16:creationId xmlns:a16="http://schemas.microsoft.com/office/drawing/2014/main" id="{81E0D21B-C599-4C97-8504-D66149759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9432" y="1691709"/>
            <a:ext cx="44958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26" tIns="46012" rIns="92026" bIns="46012"/>
          <a:lstStyle>
            <a:lvl1pPr marL="317500" indent="-317500" defTabSz="847725">
              <a:spcBef>
                <a:spcPct val="20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n"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1pPr>
            <a:lvl2pPr marL="685800" indent="-254000" defTabSz="847725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2pPr>
            <a:lvl3pPr marL="1058863" indent="-211138" defTabSz="847725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3pPr>
            <a:lvl4pPr marL="1481138" indent="-211138" defTabSz="847725">
              <a:spcBef>
                <a:spcPct val="20000"/>
              </a:spcBef>
              <a:buChar char="–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4pPr>
            <a:lvl5pPr marL="1903413" indent="-211138" defTabSz="847725">
              <a:spcBef>
                <a:spcPct val="20000"/>
              </a:spcBef>
              <a:buClr>
                <a:schemeClr val="tx2"/>
              </a:buClr>
              <a:buSzPct val="55000"/>
              <a:buFont typeface="Wingdings" panose="05000000000000000000" pitchFamily="2" charset="2"/>
              <a:buChar char="n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5pPr>
            <a:lvl6pPr marL="2360613" indent="-211138" defTabSz="847725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Wingdings" panose="05000000000000000000" pitchFamily="2" charset="2"/>
              <a:buChar char="n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6pPr>
            <a:lvl7pPr marL="2817813" indent="-211138" defTabSz="847725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Wingdings" panose="05000000000000000000" pitchFamily="2" charset="2"/>
              <a:buChar char="n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7pPr>
            <a:lvl8pPr marL="3275013" indent="-211138" defTabSz="847725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Wingdings" panose="05000000000000000000" pitchFamily="2" charset="2"/>
              <a:buChar char="n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8pPr>
            <a:lvl9pPr marL="3732213" indent="-211138" defTabSz="847725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Wingdings" panose="05000000000000000000" pitchFamily="2" charset="2"/>
              <a:buChar char="n"/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Going in all directions at once!</a:t>
            </a:r>
          </a:p>
          <a:p>
            <a:pPr eaLnBrk="1" hangingPunct="1">
              <a:defRPr/>
            </a:pPr>
            <a:r>
              <a:rPr lang="en-US" altLang="en-US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Searching for solutions</a:t>
            </a:r>
          </a:p>
          <a:p>
            <a:pPr eaLnBrk="1" hangingPunct="1">
              <a:defRPr/>
            </a:pPr>
            <a:r>
              <a:rPr lang="en-US" altLang="en-US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Exciting!</a:t>
            </a:r>
          </a:p>
          <a:p>
            <a:pPr eaLnBrk="1" hangingPunct="1">
              <a:defRPr/>
            </a:pPr>
            <a:r>
              <a:rPr lang="en-US" altLang="en-US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Innovation/creativity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6E3469-0CEE-44D1-B7FD-BB4527358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A69F36-1466-48CA-A071-15E467095611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71AFFC0-AF55-4613-8015-08C1B2A2B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 autoUpdateAnimBg="0"/>
      <p:bldP spid="126979" grpId="0" autoUpdateAnimBg="0"/>
      <p:bldP spid="126980" grpId="0" animBg="1" autoUpdateAnimBg="0"/>
      <p:bldP spid="12698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C00562E0-4DA8-492B-B0E3-FFCA0A7DD1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/>
              <a:t>Getting Stuck in the Journey</a:t>
            </a:r>
            <a:endParaRPr lang="en-US" altLang="en-US"/>
          </a:p>
        </p:txBody>
      </p:sp>
      <p:graphicFrame>
        <p:nvGraphicFramePr>
          <p:cNvPr id="131105" name="Group 33">
            <a:extLst>
              <a:ext uri="{FF2B5EF4-FFF2-40B4-BE49-F238E27FC236}">
                <a16:creationId xmlns:a16="http://schemas.microsoft.com/office/drawing/2014/main" id="{23E385E5-DB48-4C3F-9D90-1D4EDC50D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781620"/>
              </p:ext>
            </p:extLst>
          </p:nvPr>
        </p:nvGraphicFramePr>
        <p:xfrm>
          <a:off x="1981200" y="1417638"/>
          <a:ext cx="8382000" cy="4038600"/>
        </p:xfrm>
        <a:graphic>
          <a:graphicData uri="http://schemas.openxmlformats.org/drawingml/2006/table">
            <a:tbl>
              <a:tblPr/>
              <a:tblGrid>
                <a:gridCol w="441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rPr>
                        <a:t>When people get stuck</a:t>
                      </a:r>
                      <a:b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rPr>
                      </a:b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rPr>
                        <a:t>here . . .</a:t>
                      </a:r>
                    </a:p>
                  </a:txBody>
                  <a:tcPr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  <a:sym typeface="Wingdings" panose="05000000000000000000" pitchFamily="2" charset="2"/>
                        </a:rPr>
                        <a:t>It can lead to this . . .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Comfort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and Control</a:t>
                      </a:r>
                    </a:p>
                  </a:txBody>
                  <a:tcPr marT="45712" marB="45712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Complacency and Obsolescence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Fear, Anger and Resistance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anose="02020603050405020304" pitchFamily="18" charset="0"/>
                        <a:sym typeface="Wingdings" panose="05000000000000000000" pitchFamily="2" charset="2"/>
                      </a:endParaRPr>
                    </a:p>
                  </a:txBody>
                  <a:tcPr marT="45712" marB="45712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Sickness and Depression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Enquiry, Experimentation</a:t>
                      </a:r>
                      <a:b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</a:b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and Discovery</a:t>
                      </a:r>
                    </a:p>
                  </a:txBody>
                  <a:tcPr marT="45712" marB="45712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Anxiety and Lack of Integration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Learning, Acceptance and Commitment</a:t>
                      </a:r>
                    </a:p>
                  </a:txBody>
                  <a:tcPr marT="45712" marB="45712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defRPr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5000"/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rebuchet MS" panose="020B0603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Gradual Drift ‘Backward’ into Comfort and Control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1100" name="Rectangle 28">
            <a:extLst>
              <a:ext uri="{FF2B5EF4-FFF2-40B4-BE49-F238E27FC236}">
                <a16:creationId xmlns:a16="http://schemas.microsoft.com/office/drawing/2014/main" id="{D83DC7D1-6683-4445-A58D-CC0A9F629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1206" y="1638300"/>
            <a:ext cx="509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  <a:sym typeface="Wingdings" panose="05000000000000000000" pitchFamily="2" charset="2"/>
              </a:rPr>
              <a:t></a:t>
            </a:r>
          </a:p>
        </p:txBody>
      </p:sp>
      <p:sp>
        <p:nvSpPr>
          <p:cNvPr id="131101" name="Rectangle 29">
            <a:extLst>
              <a:ext uri="{FF2B5EF4-FFF2-40B4-BE49-F238E27FC236}">
                <a16:creationId xmlns:a16="http://schemas.microsoft.com/office/drawing/2014/main" id="{54512D4F-66B2-4127-A9A3-9CE2913D5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1206" y="2471737"/>
            <a:ext cx="509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  <a:sym typeface="Wingdings" panose="05000000000000000000" pitchFamily="2" charset="2"/>
              </a:rPr>
              <a:t></a:t>
            </a:r>
          </a:p>
        </p:txBody>
      </p:sp>
      <p:sp>
        <p:nvSpPr>
          <p:cNvPr id="131102" name="Rectangle 30">
            <a:extLst>
              <a:ext uri="{FF2B5EF4-FFF2-40B4-BE49-F238E27FC236}">
                <a16:creationId xmlns:a16="http://schemas.microsoft.com/office/drawing/2014/main" id="{583DDE32-2FD2-4DB6-90D1-3443409BD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1206" y="3279776"/>
            <a:ext cx="509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  <a:sym typeface="Wingdings" panose="05000000000000000000" pitchFamily="2" charset="2"/>
              </a:rPr>
              <a:t></a:t>
            </a:r>
          </a:p>
        </p:txBody>
      </p:sp>
      <p:sp>
        <p:nvSpPr>
          <p:cNvPr id="131103" name="Rectangle 31">
            <a:extLst>
              <a:ext uri="{FF2B5EF4-FFF2-40B4-BE49-F238E27FC236}">
                <a16:creationId xmlns:a16="http://schemas.microsoft.com/office/drawing/2014/main" id="{E8EF0E00-02F6-47EA-A504-C8A605B7B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1207" y="4060825"/>
            <a:ext cx="509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  <a:sym typeface="Wingdings" panose="05000000000000000000" pitchFamily="2" charset="2"/>
              </a:rPr>
              <a:t></a:t>
            </a:r>
          </a:p>
        </p:txBody>
      </p:sp>
      <p:sp>
        <p:nvSpPr>
          <p:cNvPr id="131104" name="Rectangle 32">
            <a:extLst>
              <a:ext uri="{FF2B5EF4-FFF2-40B4-BE49-F238E27FC236}">
                <a16:creationId xmlns:a16="http://schemas.microsoft.com/office/drawing/2014/main" id="{64C1AC35-DA86-4599-A18D-F03D29565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1206" y="4747418"/>
            <a:ext cx="509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  <a:sym typeface="Wingdings" panose="05000000000000000000" pitchFamily="2" charset="2"/>
              </a:rPr>
              <a:t>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12622F-7E3A-4506-8666-6270719A1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2954FA-AB33-4962-AF69-DB19F3A7B90B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26BC06-2A64-4456-B732-2E054645E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1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1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1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100" grpId="0" autoUpdateAnimBg="0"/>
      <p:bldP spid="131101" grpId="0" autoUpdateAnimBg="0"/>
      <p:bldP spid="131102" grpId="0" autoUpdateAnimBg="0"/>
      <p:bldP spid="131103" grpId="0" autoUpdateAnimBg="0"/>
      <p:bldP spid="13110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id="{4BDEFD46-3AF3-4ADB-BAF3-F0BFFEC6D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1504" y="188640"/>
            <a:ext cx="8928992" cy="1066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 anchor="ctr">
            <a:normAutofit fontScale="90000"/>
          </a:bodyPr>
          <a:lstStyle/>
          <a:p>
            <a:pPr>
              <a:defRPr/>
            </a:pPr>
            <a:r>
              <a:rPr lang="en-US" altLang="en-US" sz="3600" dirty="0"/>
              <a:t>Actions for </a:t>
            </a:r>
            <a:r>
              <a:rPr lang="en-US" altLang="en-US" sz="3600" i="1" dirty="0"/>
              <a:t>Enquiry, Experimentation and Discovery</a:t>
            </a:r>
            <a:endParaRPr lang="en-US" altLang="en-US" sz="4000" i="1" dirty="0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38B4594A-52DD-4081-A970-F2458E9224D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3439" y="1340768"/>
            <a:ext cx="7772400" cy="4248472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>
            <a:normAutofit/>
          </a:bodyPr>
          <a:lstStyle/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Give people freedom </a:t>
            </a:r>
            <a:r>
              <a:rPr lang="en-US" altLang="en-US" u="sng" dirty="0">
                <a:latin typeface="Calibri Light" panose="020F03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 direction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Give people permission to find their own solutions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Encourage people to take risks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Affirm and refine the vision — make room for others’ ideas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Tell people as much as you know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Encourage teamwork/collaboration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Encourage personal reflection and learning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Provide people with training and support</a:t>
            </a:r>
          </a:p>
          <a:p>
            <a:pPr marL="317500" indent="-317500" defTabSz="847725"/>
            <a:r>
              <a:rPr lang="en-US" altLang="en-US" dirty="0">
                <a:latin typeface="Calibri Light" panose="020F0302020204030204" pitchFamily="34" charset="0"/>
                <a:cs typeface="Times New Roman" panose="02020603050405020304" pitchFamily="18" charset="0"/>
              </a:rPr>
              <a:t>Set short-term goals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1D70F1-EC25-49B4-94AF-F806EA848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B4F4B-D416-48C8-B09F-DA1A58931A7E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A03E5E-F41D-4A60-BFC6-201BC5CA3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FCA02CEE-7AD1-4EC1-B636-EC7F7C82D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8153400" cy="12192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 anchor="ctr">
            <a:normAutofit/>
          </a:bodyPr>
          <a:lstStyle/>
          <a:p>
            <a:pPr eaLnBrk="1" hangingPunct="1"/>
            <a:r>
              <a:rPr lang="en-US" altLang="en-US" sz="3600" dirty="0"/>
              <a:t>Characteristics of </a:t>
            </a:r>
            <a:r>
              <a:rPr lang="en-US" altLang="en-US" sz="3600" i="1" dirty="0"/>
              <a:t>Learning, Acceptance and Commitment</a:t>
            </a:r>
            <a:endParaRPr lang="en-US" altLang="en-US" sz="5400" dirty="0"/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1A79F670-91E5-40E7-92A5-0EF077EE0A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00200" y="1295400"/>
            <a:ext cx="2767608" cy="42672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>
            <a:normAutofit lnSpcReduction="10000"/>
          </a:bodyPr>
          <a:lstStyle/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Now I know!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Energized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Success!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We made it!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Relief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Wow!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Self-confidence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Satisfied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Comfortable</a:t>
            </a:r>
          </a:p>
          <a:p>
            <a:pPr marL="317500" indent="-317500" defTabSz="847725">
              <a:defRPr/>
            </a:pPr>
            <a:r>
              <a:rPr lang="en-US" altLang="en-US" dirty="0">
                <a:cs typeface="Times New Roman" panose="02020603050405020304" pitchFamily="18" charset="0"/>
              </a:rPr>
              <a:t>What’s next?</a:t>
            </a:r>
            <a:endParaRPr lang="en-US" altLang="en-US" dirty="0"/>
          </a:p>
        </p:txBody>
      </p:sp>
      <p:sp>
        <p:nvSpPr>
          <p:cNvPr id="129029" name="Rectangle 5">
            <a:extLst>
              <a:ext uri="{FF2B5EF4-FFF2-40B4-BE49-F238E27FC236}">
                <a16:creationId xmlns:a16="http://schemas.microsoft.com/office/drawing/2014/main" id="{B1541738-DFEF-425F-BE46-1175418FF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204864"/>
            <a:ext cx="4724400" cy="1447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843" tIns="49422" rIns="98843" bIns="49422">
            <a:spAutoFit/>
          </a:bodyPr>
          <a:lstStyle>
            <a:lvl1pPr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90538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81075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473200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963738" defTabSz="98107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209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8781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353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792538" defTabSz="9810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30000"/>
              </a:spcBef>
              <a:spcAft>
                <a:spcPct val="30000"/>
              </a:spcAft>
              <a:defRPr/>
            </a:pPr>
            <a:r>
              <a:rPr lang="en-US" altLang="en-US" sz="2200" b="1" i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rPr>
              <a:t>People are focused on and excited about the future. They begin working together to accomplish the change vision.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73D1-1439-4F88-AD8C-5C6D8E116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B9C3F0-4A3E-4E20-8A21-50A415DF9DA6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9FE61F-51C7-4E12-AAE5-D801127C3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autoUpdateAnimBg="0"/>
      <p:bldP spid="129027" grpId="0" autoUpdateAnimBg="0"/>
      <p:bldP spid="129029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26">
            <a:extLst>
              <a:ext uri="{FF2B5EF4-FFF2-40B4-BE49-F238E27FC236}">
                <a16:creationId xmlns:a16="http://schemas.microsoft.com/office/drawing/2014/main" id="{EB601C33-6916-4F5C-AB89-D985729C29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28600"/>
            <a:ext cx="8458200" cy="12192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 anchor="ctr">
            <a:normAutofit/>
          </a:bodyPr>
          <a:lstStyle/>
          <a:p>
            <a:pPr eaLnBrk="1" hangingPunct="1"/>
            <a:r>
              <a:rPr lang="en-US" altLang="en-US" sz="3600" dirty="0"/>
              <a:t>Actions for </a:t>
            </a:r>
            <a:r>
              <a:rPr lang="en-US" altLang="en-US" sz="3600" i="1" dirty="0"/>
              <a:t>Learning, Acceptance and Commitment</a:t>
            </a:r>
            <a:endParaRPr lang="en-US" altLang="en-US" sz="4000" i="1" dirty="0"/>
          </a:p>
        </p:txBody>
      </p:sp>
      <p:sp>
        <p:nvSpPr>
          <p:cNvPr id="46083" name="Rectangle 1027">
            <a:extLst>
              <a:ext uri="{FF2B5EF4-FFF2-40B4-BE49-F238E27FC236}">
                <a16:creationId xmlns:a16="http://schemas.microsoft.com/office/drawing/2014/main" id="{9EE45C62-FEB3-4EB7-80A3-ABDBC04C77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52600" y="1447800"/>
            <a:ext cx="8001000" cy="4114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2026" tIns="46012" rIns="92026" bIns="46012" rtlCol="0">
            <a:normAutofit lnSpcReduction="10000"/>
          </a:bodyPr>
          <a:lstStyle/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Acknowledge their hard work.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Celebrate successes and accomplishments.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Reaffirm the vision.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Bring people together towards the vision.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Acknowledge what people have left behind.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Develop long-term goals and plans.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Provide tools and training to reinforce new behaviours.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Reinforce and reward the new behaviours.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Create systems/structures that reinforce new behaviours.</a:t>
            </a:r>
          </a:p>
          <a:p>
            <a:pPr marL="317500" indent="-317500" defTabSz="847725">
              <a:spcBef>
                <a:spcPct val="10000"/>
              </a:spcBef>
              <a:spcAft>
                <a:spcPct val="15000"/>
              </a:spcAft>
            </a:pPr>
            <a:r>
              <a:rPr lang="en-US" altLang="en-US" sz="2200" dirty="0">
                <a:cs typeface="Times New Roman" panose="02020603050405020304" pitchFamily="18" charset="0"/>
              </a:rPr>
              <a:t>Prepare people for the next change.</a:t>
            </a:r>
            <a:endParaRPr lang="en-US" altLang="en-US" sz="2200" dirty="0"/>
          </a:p>
        </p:txBody>
      </p:sp>
      <p:pic>
        <p:nvPicPr>
          <p:cNvPr id="10" name="Picture 9" descr="A close up of text on a white background&#10;&#10;Description generated with very high confidence">
            <a:extLst>
              <a:ext uri="{FF2B5EF4-FFF2-40B4-BE49-F238E27FC236}">
                <a16:creationId xmlns:a16="http://schemas.microsoft.com/office/drawing/2014/main" id="{3916CAA7-9699-45D5-848E-B4439542E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16281" y="838200"/>
            <a:ext cx="1964013" cy="2948968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143BAE-2E3A-4337-B1BE-FBECD90E8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4C199B-D648-42DC-B70D-6265CD1CE34B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DF05A0-82A5-46C9-A6B3-E6906071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>
            <a:extLst>
              <a:ext uri="{FF2B5EF4-FFF2-40B4-BE49-F238E27FC236}">
                <a16:creationId xmlns:a16="http://schemas.microsoft.com/office/drawing/2014/main" id="{FA14AFE1-B0CF-48DB-8F7E-BEB61DD35A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72400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In Your Group . . . 30 Minutes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6073A670-787A-4EF0-8CFB-86616E8372E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1504" y="1196752"/>
            <a:ext cx="5109608" cy="3581400"/>
          </a:xfrm>
        </p:spPr>
        <p:txBody>
          <a:bodyPr/>
          <a:lstStyle/>
          <a:p>
            <a:pPr marL="533400" indent="-533400">
              <a:spcAft>
                <a:spcPct val="55000"/>
              </a:spcAft>
              <a:buFont typeface="Wingdings" panose="05000000000000000000" pitchFamily="2" charset="2"/>
              <a:buAutoNum type="arabicPeriod"/>
              <a:defRPr/>
            </a:pPr>
            <a:r>
              <a:rPr lang="en-US" altLang="en-US" dirty="0">
                <a:solidFill>
                  <a:srgbClr val="00B050"/>
                </a:solidFill>
                <a:latin typeface="+mj-lt"/>
                <a:cs typeface="Times New Roman" panose="02020603050405020304" pitchFamily="18" charset="0"/>
              </a:rPr>
              <a:t>Discuss the most likely perceived losses from the change.</a:t>
            </a:r>
          </a:p>
          <a:p>
            <a:pPr marL="533400" indent="-533400">
              <a:spcAft>
                <a:spcPct val="55000"/>
              </a:spcAft>
              <a:buFont typeface="Wingdings" panose="05000000000000000000" pitchFamily="2" charset="2"/>
              <a:buAutoNum type="arabicPeriod"/>
              <a:defRPr/>
            </a:pPr>
            <a:r>
              <a:rPr lang="en-US" altLang="en-US" dirty="0">
                <a:solidFill>
                  <a:srgbClr val="0000FF"/>
                </a:solidFill>
                <a:latin typeface="+mj-lt"/>
                <a:cs typeface="Times New Roman" panose="02020603050405020304" pitchFamily="18" charset="0"/>
              </a:rPr>
              <a:t>Identify at least two or three actions people can take to reduce, eliminate or offset the perceived loss with a hidden opportunity.</a:t>
            </a:r>
          </a:p>
        </p:txBody>
      </p:sp>
      <p:pic>
        <p:nvPicPr>
          <p:cNvPr id="4" name="Picture 3" descr="A group of people looking at a computer&#10;&#10;Description generated with very high confidence">
            <a:extLst>
              <a:ext uri="{FF2B5EF4-FFF2-40B4-BE49-F238E27FC236}">
                <a16:creationId xmlns:a16="http://schemas.microsoft.com/office/drawing/2014/main" id="{6B071339-A6A9-4E69-B290-9AA2D9855C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41113" y="3140968"/>
            <a:ext cx="3819383" cy="25446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4BB4B7-3695-4FCB-B767-76B632392C95}"/>
              </a:ext>
            </a:extLst>
          </p:cNvPr>
          <p:cNvSpPr txBox="1"/>
          <p:nvPr/>
        </p:nvSpPr>
        <p:spPr>
          <a:xfrm>
            <a:off x="1524000" y="6475095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rawangpost.com/2014/11/german-working-culture-why-germans-work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46ADB8-DDCF-4A9E-B14E-3058D3AC7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DAC4C8-F754-4454-ABF1-F2E6CCC028F2}" type="datetime1">
              <a:rPr lang="en-GB" smtClean="0"/>
              <a:t>27/06/2026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9E1D11-1261-46A3-9C94-A5482EF24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autoUpdateAnimBg="0"/>
      <p:bldP spid="116739" grpId="0" build="p" bldLvl="2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6E913-8F96-4242-9D29-C806E8390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528EF-0BF6-440F-980C-EDC22990E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should now be able to:</a:t>
            </a:r>
          </a:p>
          <a:p>
            <a:endParaRPr lang="en-US" dirty="0"/>
          </a:p>
          <a:p>
            <a:r>
              <a:rPr lang="en-US" dirty="0"/>
              <a:t>Demonstrate that you understand that individuals experience and react to change in different ways </a:t>
            </a:r>
          </a:p>
          <a:p>
            <a:endParaRPr lang="en-US" dirty="0"/>
          </a:p>
          <a:p>
            <a:r>
              <a:rPr lang="en-US" dirty="0"/>
              <a:t>Develop some individual strategies for managing change in your lives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FE803-FF26-4068-B973-07E7D4BA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AD5FF-8DC7-47E3-A324-FB99D0D9BA70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4E62AE-C37D-471E-BF5A-42133BC8D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86290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B9176-9324-CC33-C1E4-AA7BBCF8F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C6953-B887-AD91-9CA5-ACDC8BD9E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Armstrong, M. (2016) Armstrong’s handbook of management and leadership for HR : developing effective people skills for better leadership and management . Fourth edition. London, England ; </a:t>
            </a:r>
          </a:p>
          <a:p>
            <a:endParaRPr lang="en-GB" dirty="0"/>
          </a:p>
          <a:p>
            <a:r>
              <a:rPr lang="en-GB" dirty="0"/>
              <a:t>Kotter, J.P. (2012) Leading change [electronic resource] . Boston, Massachusetts :, Harvard Business Review Press.</a:t>
            </a:r>
          </a:p>
          <a:p>
            <a:endParaRPr lang="en-GB" dirty="0"/>
          </a:p>
          <a:p>
            <a:r>
              <a:rPr lang="en-GB" dirty="0"/>
              <a:t>R. Henderson, R. Gulati, &amp; M. Tushman (eds.) (2015) Leading sustainable change : an organizational perspective . First edition. Oxford :, Oxford University Press.</a:t>
            </a:r>
          </a:p>
          <a:p>
            <a:endParaRPr lang="en-GB" dirty="0"/>
          </a:p>
          <a:p>
            <a:r>
              <a:rPr lang="en-GB" dirty="0"/>
              <a:t>https://www.strategy-business.com/article/rr00006</a:t>
            </a:r>
          </a:p>
          <a:p>
            <a:endParaRPr lang="en-GB" dirty="0"/>
          </a:p>
          <a:p>
            <a:r>
              <a:rPr lang="en-GB" dirty="0"/>
              <a:t>https://hbr.org/1995/05/leading-change-why-transformation-efforts-fail-2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919C9-4C77-A154-40C3-D191AF5CD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AD5FF-8DC7-47E3-A324-FB99D0D9BA70}" type="datetime1">
              <a:rPr lang="en-GB" smtClean="0"/>
              <a:t>27/06/2026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2A5166-2469-D348-51B1-9BC03932D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5CF9A-0E49-4888-AFF1-B0955BB55AD4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418360"/>
      </p:ext>
    </p:extLst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1_Default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4EDD5D2F-0DA9-45A0-9D74-260097302066}" vid="{328693C3-4DA8-45CE-A288-7D0FF9D8548B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EMPL6003 Leading and implementing workplace change</Template>
  <TotalTime>7</TotalTime>
  <Words>607</Words>
  <Application>Microsoft Office PowerPoint</Application>
  <PresentationFormat>Widescreen</PresentationFormat>
  <Paragraphs>125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Myriad Pro</vt:lpstr>
      <vt:lpstr>Arial</vt:lpstr>
      <vt:lpstr>Calibri Light</vt:lpstr>
      <vt:lpstr>Times New Roman</vt:lpstr>
      <vt:lpstr>Trebuchet MS</vt:lpstr>
      <vt:lpstr>Wingdings</vt:lpstr>
      <vt:lpstr>1_Default Theme</vt:lpstr>
      <vt:lpstr>LCLM6003 Leading and Implementing Change  Week 7 Session 2 </vt:lpstr>
      <vt:lpstr>Session Aims</vt:lpstr>
      <vt:lpstr>A Group Activity – 20 Minutes</vt:lpstr>
      <vt:lpstr>Characteristics of Enquiry, Experimentation and Discovery</vt:lpstr>
      <vt:lpstr>Getting Stuck in the Journey</vt:lpstr>
      <vt:lpstr>Actions for Enquiry, Experimentation and Discovery</vt:lpstr>
      <vt:lpstr>Characteristics of Learning, Acceptance and Commitment</vt:lpstr>
      <vt:lpstr>Actions for Learning, Acceptance and Commitment</vt:lpstr>
      <vt:lpstr>In Your Group . . . 30 Minutes</vt:lpstr>
      <vt:lpstr>Learning Outcomes</vt:lpstr>
      <vt:lpstr>References </vt:lpstr>
    </vt:vector>
  </TitlesOfParts>
  <Company>Russell Consulting,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Leading and implementing workplace change</dc:title>
  <dc:creator>Paul</dc:creator>
  <cp:lastModifiedBy>Eric Osei</cp:lastModifiedBy>
  <cp:revision>12</cp:revision>
  <cp:lastPrinted>2015-05-08T17:50:00Z</cp:lastPrinted>
  <dcterms:created xsi:type="dcterms:W3CDTF">2018-06-14T10:40:44Z</dcterms:created>
  <dcterms:modified xsi:type="dcterms:W3CDTF">2026-06-27T08:02:31Z</dcterms:modified>
</cp:coreProperties>
</file>