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1"/>
  </p:notesMasterIdLst>
  <p:sldIdLst>
    <p:sldId id="260" r:id="rId2"/>
    <p:sldId id="276" r:id="rId3"/>
    <p:sldId id="277" r:id="rId4"/>
    <p:sldId id="278" r:id="rId5"/>
    <p:sldId id="279" r:id="rId6"/>
    <p:sldId id="290" r:id="rId7"/>
    <p:sldId id="291"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30" autoAdjust="0"/>
  </p:normalViewPr>
  <p:slideViewPr>
    <p:cSldViewPr snapToGrid="0">
      <p:cViewPr varScale="1">
        <p:scale>
          <a:sx n="65" d="100"/>
          <a:sy n="65" d="100"/>
        </p:scale>
        <p:origin x="133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57D4DC-78D6-427A-83BD-DE502B00BEFA}"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D31A79-AF07-492B-B20F-70F7E1A79D31}" type="slidenum">
              <a:rPr lang="en-US" smtClean="0"/>
              <a:t>‹#›</a:t>
            </a:fld>
            <a:endParaRPr lang="en-US"/>
          </a:p>
        </p:txBody>
      </p:sp>
    </p:spTree>
    <p:extLst>
      <p:ext uri="{BB962C8B-B14F-4D97-AF65-F5344CB8AC3E}">
        <p14:creationId xmlns:p14="http://schemas.microsoft.com/office/powerpoint/2010/main" val="409571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8F55C-BA68-22E9-7F9D-430EF3E37D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B31E0B-8515-0353-D6AC-55AFBB009A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0D90C5-9AC6-5CFD-33F8-1120E63DD9F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This is a portfolio of 5 digital artefacts, produced during the module. They demonstrate my growth in Word, Excel and PowerPoint skills and online search capabilities. All activities provided confidence, digital skill and independent learning. Each example is a reflection of what I have learned and how I want to effectively use digital technologies in different contexts</a:t>
            </a:r>
            <a:r>
              <a:rPr lang="en-US"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FCB11BDA-5D4E-85CA-4927-200BC567F4BB}"/>
              </a:ext>
            </a:extLst>
          </p:cNvPr>
          <p:cNvSpPr>
            <a:spLocks noGrp="1"/>
          </p:cNvSpPr>
          <p:nvPr>
            <p:ph type="sldNum" sz="quarter" idx="5"/>
          </p:nvPr>
        </p:nvSpPr>
        <p:spPr/>
        <p:txBody>
          <a:bodyPr/>
          <a:lstStyle/>
          <a:p>
            <a:fld id="{FDD31A79-AF07-492B-B20F-70F7E1A79D31}" type="slidenum">
              <a:rPr lang="en-US" smtClean="0"/>
              <a:t>2</a:t>
            </a:fld>
            <a:endParaRPr lang="en-US"/>
          </a:p>
        </p:txBody>
      </p:sp>
    </p:spTree>
    <p:extLst>
      <p:ext uri="{BB962C8B-B14F-4D97-AF65-F5344CB8AC3E}">
        <p14:creationId xmlns:p14="http://schemas.microsoft.com/office/powerpoint/2010/main" val="207215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B6057-019D-8449-E5D7-1527905084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A114C0-08DE-8407-92F1-18DE7A21B1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8418E0-C41F-E68F-3BBE-86B44AF7DDDE}"/>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general, Digital Life Reflection improved my ability to write well with the word processor application, Microsoft Word. I gained confidence in formulas, tables, formatting and charts with the Valley Coffee Co. spreadsheet. I found the activities successful and helpful in improving my accuracy, organisation and knowledge of the use of digital tools in academic tasks and practical business decision making</a:t>
            </a:r>
            <a:r>
              <a:rPr lang="en-US"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6D7870E9-9A5B-4745-C07D-BA1810D2A666}"/>
              </a:ext>
            </a:extLst>
          </p:cNvPr>
          <p:cNvSpPr>
            <a:spLocks noGrp="1"/>
          </p:cNvSpPr>
          <p:nvPr>
            <p:ph type="sldNum" sz="quarter" idx="5"/>
          </p:nvPr>
        </p:nvSpPr>
        <p:spPr/>
        <p:txBody>
          <a:bodyPr/>
          <a:lstStyle/>
          <a:p>
            <a:fld id="{FDD31A79-AF07-492B-B20F-70F7E1A79D31}" type="slidenum">
              <a:rPr lang="en-US" smtClean="0"/>
              <a:t>3</a:t>
            </a:fld>
            <a:endParaRPr lang="en-US"/>
          </a:p>
        </p:txBody>
      </p:sp>
    </p:spTree>
    <p:extLst>
      <p:ext uri="{BB962C8B-B14F-4D97-AF65-F5344CB8AC3E}">
        <p14:creationId xmlns:p14="http://schemas.microsoft.com/office/powerpoint/2010/main" val="2115608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4994E-E806-D4D8-BB78-8F252C6029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03F953-4609-B29F-7A39-135AFC2C71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B839D4-3BD2-2036-1919-DBEEC326045F}"/>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reflective log helped me to critically analyse my work and communicate my learning. I learned how to organize and present information in a PowerPoint presentation in a visual and confident way. The experiences contributed to my communication skills, which continued to be assessed in written and oral formats, and later in the workplace</a:t>
            </a:r>
            <a:r>
              <a:rPr lang="en-US"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79740A75-AFFA-C566-9902-296FFA62CB7D}"/>
              </a:ext>
            </a:extLst>
          </p:cNvPr>
          <p:cNvSpPr>
            <a:spLocks noGrp="1"/>
          </p:cNvSpPr>
          <p:nvPr>
            <p:ph type="sldNum" sz="quarter" idx="5"/>
          </p:nvPr>
        </p:nvSpPr>
        <p:spPr/>
        <p:txBody>
          <a:bodyPr/>
          <a:lstStyle/>
          <a:p>
            <a:fld id="{FDD31A79-AF07-492B-B20F-70F7E1A79D31}" type="slidenum">
              <a:rPr lang="en-US" smtClean="0"/>
              <a:t>4</a:t>
            </a:fld>
            <a:endParaRPr lang="en-US"/>
          </a:p>
        </p:txBody>
      </p:sp>
    </p:spTree>
    <p:extLst>
      <p:ext uri="{BB962C8B-B14F-4D97-AF65-F5344CB8AC3E}">
        <p14:creationId xmlns:p14="http://schemas.microsoft.com/office/powerpoint/2010/main" val="1339582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049D7-B516-7280-15D7-4F186E1705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20D81-0F90-DB16-C3DD-5120F10D3C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11F0DB-C3E4-5380-7369-DA2CE854B7B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Throughout the module, it was essential to manage files correctly and do reliable research into academic information. It was difficult to sort folders and locate sources at all. Gradually, with practice, I grew more confident and was able to undertake research tasks,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documents and manage digital resources independently, accurately and efficiently for academic and professional purposes.</a:t>
            </a:r>
          </a:p>
        </p:txBody>
      </p:sp>
      <p:sp>
        <p:nvSpPr>
          <p:cNvPr id="4" name="Slide Number Placeholder 3">
            <a:extLst>
              <a:ext uri="{FF2B5EF4-FFF2-40B4-BE49-F238E27FC236}">
                <a16:creationId xmlns:a16="http://schemas.microsoft.com/office/drawing/2014/main" id="{AD4CDDDF-9578-2013-B056-A3A22C132BDB}"/>
              </a:ext>
            </a:extLst>
          </p:cNvPr>
          <p:cNvSpPr>
            <a:spLocks noGrp="1"/>
          </p:cNvSpPr>
          <p:nvPr>
            <p:ph type="sldNum" sz="quarter" idx="5"/>
          </p:nvPr>
        </p:nvSpPr>
        <p:spPr/>
        <p:txBody>
          <a:bodyPr/>
          <a:lstStyle/>
          <a:p>
            <a:fld id="{FDD31A79-AF07-492B-B20F-70F7E1A79D31}" type="slidenum">
              <a:rPr lang="en-US" smtClean="0"/>
              <a:t>5</a:t>
            </a:fld>
            <a:endParaRPr lang="en-US"/>
          </a:p>
        </p:txBody>
      </p:sp>
    </p:spTree>
    <p:extLst>
      <p:ext uri="{BB962C8B-B14F-4D97-AF65-F5344CB8AC3E}">
        <p14:creationId xmlns:p14="http://schemas.microsoft.com/office/powerpoint/2010/main" val="1766650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B97BD-417B-E1B6-56FE-F57E6EC821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ED42FB-7CAF-A628-E7D3-09BBB380C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5133C6-F527-B4C3-5AD5-8534C744A1F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 have used digital skills in Microsoft Word, Excel and PowerPoint during the whole module. My confidence and performance was enhanced by constructive feedback, learning resources and repeated practice. I also learnt about the importance of using suitable layout, presentation and </a:t>
            </a:r>
            <a:r>
              <a:rPr lang="en-GB" sz="1200" kern="1200" dirty="0" err="1">
                <a:solidFill>
                  <a:schemeClr val="tx1"/>
                </a:solidFill>
                <a:effectLst/>
                <a:latin typeface="+mn-lt"/>
                <a:ea typeface="+mn-ea"/>
                <a:cs typeface="+mn-cs"/>
              </a:rPr>
              <a:t>formating</a:t>
            </a:r>
            <a:r>
              <a:rPr lang="en-GB" sz="1200" kern="1200" dirty="0">
                <a:solidFill>
                  <a:schemeClr val="tx1"/>
                </a:solidFill>
                <a:effectLst/>
                <a:latin typeface="+mn-lt"/>
                <a:ea typeface="+mn-ea"/>
                <a:cs typeface="+mn-cs"/>
              </a:rPr>
              <a:t> to convey information in a professional and effective manner in different contexts</a:t>
            </a:r>
            <a:r>
              <a:rPr lang="en-US"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6C044675-2991-2F2F-C361-E3D40EFD0805}"/>
              </a:ext>
            </a:extLst>
          </p:cNvPr>
          <p:cNvSpPr>
            <a:spLocks noGrp="1"/>
          </p:cNvSpPr>
          <p:nvPr>
            <p:ph type="sldNum" sz="quarter" idx="5"/>
          </p:nvPr>
        </p:nvSpPr>
        <p:spPr/>
        <p:txBody>
          <a:bodyPr/>
          <a:lstStyle/>
          <a:p>
            <a:fld id="{FDD31A79-AF07-492B-B20F-70F7E1A79D31}" type="slidenum">
              <a:rPr lang="en-US" smtClean="0"/>
              <a:t>6</a:t>
            </a:fld>
            <a:endParaRPr lang="en-US"/>
          </a:p>
        </p:txBody>
      </p:sp>
    </p:spTree>
    <p:extLst>
      <p:ext uri="{BB962C8B-B14F-4D97-AF65-F5344CB8AC3E}">
        <p14:creationId xmlns:p14="http://schemas.microsoft.com/office/powerpoint/2010/main" val="2663757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162BF-DBB3-0D35-022C-D13786D517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E93997-6CBD-432A-AD42-8E71A9C8F5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59725-AF04-428A-E96F-47B6A2B1291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This portfolio demonstrates the development and improvement of my Digital skills during the module. I am now more confident in academic work, to communicate information, and in the use of technology independently. These will assist me in my own learning at university, my work and life, and in my lifelong learning, professional development and responsible use of digital technologies</a:t>
            </a:r>
            <a:r>
              <a:rPr lang="en-US"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1C8D28D0-9FE5-A1EB-2D04-51DDDCB43B90}"/>
              </a:ext>
            </a:extLst>
          </p:cNvPr>
          <p:cNvSpPr>
            <a:spLocks noGrp="1"/>
          </p:cNvSpPr>
          <p:nvPr>
            <p:ph type="sldNum" sz="quarter" idx="5"/>
          </p:nvPr>
        </p:nvSpPr>
        <p:spPr/>
        <p:txBody>
          <a:bodyPr/>
          <a:lstStyle/>
          <a:p>
            <a:fld id="{FDD31A79-AF07-492B-B20F-70F7E1A79D31}" type="slidenum">
              <a:rPr lang="en-US" smtClean="0"/>
              <a:t>7</a:t>
            </a:fld>
            <a:endParaRPr lang="en-US"/>
          </a:p>
        </p:txBody>
      </p:sp>
    </p:spTree>
    <p:extLst>
      <p:ext uri="{BB962C8B-B14F-4D97-AF65-F5344CB8AC3E}">
        <p14:creationId xmlns:p14="http://schemas.microsoft.com/office/powerpoint/2010/main" val="3553809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D31A79-AF07-492B-B20F-70F7E1A79D31}" type="slidenum">
              <a:rPr lang="en-US" smtClean="0"/>
              <a:t>8</a:t>
            </a:fld>
            <a:endParaRPr lang="en-US"/>
          </a:p>
        </p:txBody>
      </p:sp>
    </p:spTree>
    <p:extLst>
      <p:ext uri="{BB962C8B-B14F-4D97-AF65-F5344CB8AC3E}">
        <p14:creationId xmlns:p14="http://schemas.microsoft.com/office/powerpoint/2010/main" val="297420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921955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393869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412259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7DA897-DB2C-43F5-8CDE-94F4FA5E969A}"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396781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7DA897-DB2C-43F5-8CDE-94F4FA5E969A}"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144007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7DA897-DB2C-43F5-8CDE-94F4FA5E969A}"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4063898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7DA897-DB2C-43F5-8CDE-94F4FA5E969A}"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175618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3814524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1307754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92155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B11834-E070-4139-8A81-AA515A139EF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1075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49520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15486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732757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70468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145754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A626C-AD4E-35CA-1731-CBF68F85663C}"/>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85E43FA1-BC64-C09B-3A0E-ACA1A6B8BE6D}"/>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9A6A04-91D3-1898-965E-4BB3978482EF}"/>
              </a:ext>
            </a:extLst>
          </p:cNvPr>
          <p:cNvSpPr>
            <a:spLocks noGrp="1"/>
          </p:cNvSpPr>
          <p:nvPr>
            <p:ph type="dt" sz="half" idx="10"/>
          </p:nvPr>
        </p:nvSpPr>
        <p:spPr/>
        <p:txBody>
          <a:bodyPr/>
          <a:lstStyle/>
          <a:p>
            <a:fld id="{6C7DA897-DB2C-43F5-8CDE-94F4FA5E969A}" type="datetimeFigureOut">
              <a:rPr lang="en-US" smtClean="0"/>
              <a:t>7/17/2026</a:t>
            </a:fld>
            <a:endParaRPr lang="en-US"/>
          </a:p>
        </p:txBody>
      </p:sp>
      <p:sp>
        <p:nvSpPr>
          <p:cNvPr id="5" name="Footer Placeholder 4">
            <a:extLst>
              <a:ext uri="{FF2B5EF4-FFF2-40B4-BE49-F238E27FC236}">
                <a16:creationId xmlns:a16="http://schemas.microsoft.com/office/drawing/2014/main" id="{948730E6-57C5-F97E-87AE-D8083BC6C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F20233-3B82-8009-E131-1E777F05E573}"/>
              </a:ext>
            </a:extLst>
          </p:cNvPr>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44194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C7DA897-DB2C-43F5-8CDE-94F4FA5E969A}" type="datetimeFigureOut">
              <a:rPr lang="en-US" smtClean="0"/>
              <a:t>7/17/2026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CB11834-E070-4139-8A81-AA515A139EF5}" type="slidenum">
              <a:rPr lang="en-US" smtClean="0"/>
              <a:t>‹#›</a:t>
            </a:fld>
            <a:endParaRPr lang="en-US"/>
          </a:p>
        </p:txBody>
      </p:sp>
    </p:spTree>
    <p:extLst>
      <p:ext uri="{BB962C8B-B14F-4D97-AF65-F5344CB8AC3E}">
        <p14:creationId xmlns:p14="http://schemas.microsoft.com/office/powerpoint/2010/main" val="16109020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7.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7.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17.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17.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17.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1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7.xml" /></Relationships>
</file>

<file path=ppt/slides/_rels/slide9.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1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4DAD6-3C1D-474A-E220-214F2183E5D1}"/>
              </a:ext>
            </a:extLst>
          </p:cNvPr>
          <p:cNvSpPr>
            <a:spLocks noGrp="1"/>
          </p:cNvSpPr>
          <p:nvPr>
            <p:ph type="title"/>
          </p:nvPr>
        </p:nvSpPr>
        <p:spPr>
          <a:xfrm>
            <a:off x="504092" y="1"/>
            <a:ext cx="11125200" cy="6858000"/>
          </a:xfrm>
        </p:spPr>
        <p:txBody>
          <a:bodyPr>
            <a:normAutofit/>
          </a:bodyPr>
          <a:lstStyle/>
          <a:p>
            <a:pPr algn="ctr"/>
            <a:br>
              <a:rPr lang="en-US" b="1" dirty="0">
                <a:effectLst/>
                <a:latin typeface="Times New Roman" panose="02020603050405020304" pitchFamily="18" charset="0"/>
                <a:ea typeface="Calibri" panose="020F0502020204030204" pitchFamily="34" charset="0"/>
              </a:rPr>
            </a:br>
            <a:br>
              <a:rPr lang="en-US" b="1" dirty="0">
                <a:effectLst/>
                <a:latin typeface="Times New Roman" panose="02020603050405020304" pitchFamily="18" charset="0"/>
                <a:ea typeface="Calibri" panose="020F0502020204030204" pitchFamily="34" charset="0"/>
              </a:rPr>
            </a:br>
            <a:br>
              <a:rPr lang="en-US" b="1" dirty="0">
                <a:effectLst/>
                <a:latin typeface="Times New Roman" panose="02020603050405020304" pitchFamily="18" charset="0"/>
                <a:ea typeface="Calibri" panose="020F0502020204030204" pitchFamily="34" charset="0"/>
              </a:rPr>
            </a:br>
            <a:br>
              <a:rPr lang="en-US" b="1" dirty="0">
                <a:effectLst/>
                <a:latin typeface="Times New Roman" panose="02020603050405020304" pitchFamily="18" charset="0"/>
                <a:ea typeface="Calibri" panose="020F0502020204030204" pitchFamily="34" charset="0"/>
              </a:rPr>
            </a:br>
            <a:r>
              <a:rPr lang="en-US" b="1" dirty="0">
                <a:effectLst/>
                <a:latin typeface="Times New Roman" panose="02020603050405020304" pitchFamily="18" charset="0"/>
                <a:ea typeface="Calibri" panose="020F0502020204030204" pitchFamily="34" charset="0"/>
              </a:rPr>
              <a:t>DIGITAL PORTFOLIO: REFLECTION ON MY DIGITAL SKILLS DEVELOPMENT</a:t>
            </a:r>
          </a:p>
        </p:txBody>
      </p:sp>
    </p:spTree>
    <p:extLst>
      <p:ext uri="{BB962C8B-B14F-4D97-AF65-F5344CB8AC3E}">
        <p14:creationId xmlns:p14="http://schemas.microsoft.com/office/powerpoint/2010/main" val="975217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7FB99-F02E-C5B2-B4A0-72A34FBB5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0E08F-11C0-9D7A-F923-90EEEF1F70E6}"/>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Introduction to My Digital Portfolio</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DD3DC232-491A-3789-149E-BA434DA57541}"/>
              </a:ext>
            </a:extLst>
          </p:cNvPr>
          <p:cNvSpPr>
            <a:spLocks noGrp="1"/>
          </p:cNvSpPr>
          <p:nvPr>
            <p:ph type="body" idx="1"/>
          </p:nvPr>
        </p:nvSpPr>
        <p:spPr>
          <a:xfrm>
            <a:off x="686190" y="1216269"/>
            <a:ext cx="9090855" cy="2995246"/>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Shows my digital learning from this Module.</a:t>
            </a:r>
          </a:p>
          <a:p>
            <a:pPr algn="just">
              <a:lnSpc>
                <a:spcPct val="150000"/>
              </a:lnSpc>
            </a:pPr>
            <a:r>
              <a:rPr lang="en-US" dirty="0">
                <a:latin typeface="Times New Roman" panose="02020603050405020304" pitchFamily="18" charset="0"/>
                <a:cs typeface="Times New Roman" panose="02020603050405020304" pitchFamily="18" charset="0"/>
              </a:rPr>
              <a:t>The 5 artefacts relate to practical digital development.</a:t>
            </a:r>
          </a:p>
          <a:p>
            <a:pPr algn="just">
              <a:lnSpc>
                <a:spcPct val="150000"/>
              </a:lnSpc>
            </a:pPr>
            <a:r>
              <a:rPr lang="en-US" dirty="0">
                <a:latin typeface="Times New Roman" panose="02020603050405020304" pitchFamily="18" charset="0"/>
                <a:cs typeface="Times New Roman" panose="02020603050405020304" pitchFamily="18" charset="0"/>
              </a:rPr>
              <a:t>Stronger confidence in using a variety of digital technologies.</a:t>
            </a:r>
          </a:p>
          <a:p>
            <a:pPr algn="just">
              <a:lnSpc>
                <a:spcPct val="150000"/>
              </a:lnSpc>
            </a:pPr>
            <a:r>
              <a:rPr lang="en-US" dirty="0">
                <a:latin typeface="Times New Roman" panose="02020603050405020304" pitchFamily="18" charset="0"/>
                <a:cs typeface="Times New Roman" panose="02020603050405020304" pitchFamily="18" charset="0"/>
              </a:rPr>
              <a:t>Improved skills around </a:t>
            </a:r>
            <a:r>
              <a:rPr lang="en-US" dirty="0" err="1">
                <a:latin typeface="Times New Roman" panose="02020603050405020304" pitchFamily="18" charset="0"/>
                <a:cs typeface="Times New Roman" panose="02020603050405020304" pitchFamily="18" charset="0"/>
              </a:rPr>
              <a:t>organising</a:t>
            </a:r>
            <a:r>
              <a:rPr lang="en-US" dirty="0">
                <a:latin typeface="Times New Roman" panose="02020603050405020304" pitchFamily="18" charset="0"/>
                <a:cs typeface="Times New Roman" panose="02020603050405020304" pitchFamily="18" charset="0"/>
              </a:rPr>
              <a:t>, communicating and productivity.</a:t>
            </a:r>
          </a:p>
        </p:txBody>
      </p:sp>
      <p:pic>
        <p:nvPicPr>
          <p:cNvPr id="5" name="Picture 4" descr="Top 12 Organisational Skills and Tips to Improve Them">
            <a:extLst>
              <a:ext uri="{FF2B5EF4-FFF2-40B4-BE49-F238E27FC236}">
                <a16:creationId xmlns:a16="http://schemas.microsoft.com/office/drawing/2014/main" id="{238EA7BE-E2D2-596B-240F-7BA9334FC3EE}"/>
              </a:ext>
            </a:extLst>
          </p:cNvPr>
          <p:cNvPicPr>
            <a:picLocks noChangeAspect="1"/>
          </p:cNvPicPr>
          <p:nvPr/>
        </p:nvPicPr>
        <p:blipFill rotWithShape="1">
          <a:blip r:embed="rId3">
            <a:extLst>
              <a:ext uri="{28A0092B-C50C-407E-A947-70E740481C1C}">
                <a14:useLocalDpi xmlns:a14="http://schemas.microsoft.com/office/drawing/2010/main" val="0"/>
              </a:ext>
            </a:extLst>
          </a:blip>
          <a:srcRect t="14469"/>
          <a:stretch>
            <a:fillRect/>
          </a:stretch>
        </p:blipFill>
        <p:spPr bwMode="auto">
          <a:xfrm>
            <a:off x="4753708" y="3829856"/>
            <a:ext cx="5943600" cy="2691765"/>
          </a:xfrm>
          <a:prstGeom prst="rect">
            <a:avLst/>
          </a:prstGeom>
          <a:ln w="38100" cap="sq" cmpd="sng" algn="ctr">
            <a:solidFill>
              <a:srgbClr val="000000"/>
            </a:solidFill>
            <a:prstDash val="solid"/>
            <a:miter lim="800000"/>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66621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F2328-BEE8-3BCE-5185-4788FBEE6D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3703E-0114-1855-62E8-6D57B76A1473}"/>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Portfolio Item 1 and Portfolio Item 2</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C69DC8F9-7227-5E94-8AA2-B7920278E647}"/>
              </a:ext>
            </a:extLst>
          </p:cNvPr>
          <p:cNvSpPr>
            <a:spLocks noGrp="1"/>
          </p:cNvSpPr>
          <p:nvPr>
            <p:ph type="body" idx="1"/>
          </p:nvPr>
        </p:nvSpPr>
        <p:spPr>
          <a:xfrm>
            <a:off x="1099038" y="1034562"/>
            <a:ext cx="10061331" cy="3264876"/>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	Digital Life Reflection improved communication and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a:t>
            </a:r>
          </a:p>
          <a:p>
            <a:pPr lvl="0" algn="just">
              <a:lnSpc>
                <a:spcPct val="150000"/>
              </a:lnSpc>
            </a:pPr>
            <a:r>
              <a:rPr lang="en-US" dirty="0">
                <a:latin typeface="Times New Roman" panose="02020603050405020304" pitchFamily="18" charset="0"/>
                <a:cs typeface="Times New Roman" panose="02020603050405020304" pitchFamily="18" charset="0"/>
              </a:rPr>
              <a:t>•	Showed professional word formatting and word presentation skills (Aris et al., 2022).</a:t>
            </a:r>
          </a:p>
          <a:p>
            <a:pPr lvl="0" algn="just">
              <a:lnSpc>
                <a:spcPct val="150000"/>
              </a:lnSpc>
            </a:pPr>
            <a:r>
              <a:rPr lang="en-US" dirty="0">
                <a:latin typeface="Times New Roman" panose="02020603050405020304" pitchFamily="18" charset="0"/>
                <a:cs typeface="Times New Roman" panose="02020603050405020304" pitchFamily="18" charset="0"/>
              </a:rPr>
              <a:t>•	Calculations, charts and formatting were enhanced with an excel spreadsheet.</a:t>
            </a:r>
          </a:p>
          <a:p>
            <a:pPr lvl="0" algn="just">
              <a:lnSpc>
                <a:spcPct val="150000"/>
              </a:lnSpc>
            </a:pPr>
            <a:r>
              <a:rPr lang="en-US" dirty="0">
                <a:latin typeface="Times New Roman" panose="02020603050405020304" pitchFamily="18" charset="0"/>
                <a:cs typeface="Times New Roman" panose="02020603050405020304" pitchFamily="18" charset="0"/>
              </a:rPr>
              <a:t>•	Formulas improved confidence, accuracy and analysis of data.</a:t>
            </a:r>
          </a:p>
        </p:txBody>
      </p:sp>
      <p:pic>
        <p:nvPicPr>
          <p:cNvPr id="4" name="Picture 3" descr="Digital Learning and Digital Institution in Higher Education">
            <a:extLst>
              <a:ext uri="{FF2B5EF4-FFF2-40B4-BE49-F238E27FC236}">
                <a16:creationId xmlns:a16="http://schemas.microsoft.com/office/drawing/2014/main" id="{EB181D20-FCB2-F73F-301A-081DC6361BB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13432" y="3134018"/>
            <a:ext cx="3361690" cy="30518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66409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493EB-C491-1308-1D19-B5FA157DA1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7B013E-BA44-C69C-1164-8EFE6154EA73}"/>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Portfolio Item 3 and Portfolio Item 4</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B411DFCF-51A9-8D01-A5F9-B397C77BD00E}"/>
              </a:ext>
            </a:extLst>
          </p:cNvPr>
          <p:cNvSpPr>
            <a:spLocks noGrp="1"/>
          </p:cNvSpPr>
          <p:nvPr>
            <p:ph type="body" idx="1"/>
          </p:nvPr>
        </p:nvSpPr>
        <p:spPr>
          <a:xfrm>
            <a:off x="1063869" y="764931"/>
            <a:ext cx="10612316" cy="5328137"/>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The use of reflective log improved writing skills and analysis.</a:t>
            </a:r>
          </a:p>
          <a:p>
            <a:pPr lvl="0" algn="just">
              <a:lnSpc>
                <a:spcPct val="150000"/>
              </a:lnSpc>
            </a:pPr>
            <a:r>
              <a:rPr lang="en-US" dirty="0">
                <a:latin typeface="Times New Roman" panose="02020603050405020304" pitchFamily="18" charset="0"/>
                <a:cs typeface="Times New Roman" panose="02020603050405020304" pitchFamily="18" charset="0"/>
              </a:rPr>
              <a:t>Conversed on business etiquette.</a:t>
            </a:r>
          </a:p>
          <a:p>
            <a:pPr lvl="0" algn="just">
              <a:lnSpc>
                <a:spcPct val="150000"/>
              </a:lnSpc>
            </a:pPr>
            <a:r>
              <a:rPr lang="en-US" dirty="0">
                <a:latin typeface="Times New Roman" panose="02020603050405020304" pitchFamily="18" charset="0"/>
                <a:cs typeface="Times New Roman" panose="02020603050405020304" pitchFamily="18" charset="0"/>
              </a:rPr>
              <a:t>PowerPoint has enhanced visual communication and presentation design.</a:t>
            </a:r>
          </a:p>
          <a:p>
            <a:pPr lvl="0" algn="just">
              <a:lnSpc>
                <a:spcPct val="150000"/>
              </a:lnSpc>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of layouts facilitated the audience to understand and engage with (Peng and Yu, 2022).</a:t>
            </a:r>
          </a:p>
        </p:txBody>
      </p:sp>
      <p:pic>
        <p:nvPicPr>
          <p:cNvPr id="5" name="Picture 4" descr="What Is Digital Literacy (and How to Best Communicate It)? | YourDictionary">
            <a:extLst>
              <a:ext uri="{FF2B5EF4-FFF2-40B4-BE49-F238E27FC236}">
                <a16:creationId xmlns:a16="http://schemas.microsoft.com/office/drawing/2014/main" id="{4F1F068F-6647-3E97-6CC5-363E7D417176}"/>
              </a:ext>
            </a:extLst>
          </p:cNvPr>
          <p:cNvPicPr>
            <a:picLocks noChangeAspect="1"/>
          </p:cNvPicPr>
          <p:nvPr/>
        </p:nvPicPr>
        <p:blipFill rotWithShape="1">
          <a:blip r:embed="rId3">
            <a:extLst>
              <a:ext uri="{28A0092B-C50C-407E-A947-70E740481C1C}">
                <a14:useLocalDpi xmlns:a14="http://schemas.microsoft.com/office/drawing/2010/main" val="0"/>
              </a:ext>
            </a:extLst>
          </a:blip>
          <a:srcRect b="6692"/>
          <a:stretch>
            <a:fillRect/>
          </a:stretch>
        </p:blipFill>
        <p:spPr bwMode="auto">
          <a:xfrm>
            <a:off x="5445369" y="3428999"/>
            <a:ext cx="5943600" cy="31045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963895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A1BFF-7FD0-BFAE-1C22-A155ACD94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FBA59E-4FEB-9037-ACB7-4980D75AFB5B}"/>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Portfolio Item 5 and My Digital Development</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3FD35F46-1C08-DDBE-CF41-09101E0CA7DB}"/>
              </a:ext>
            </a:extLst>
          </p:cNvPr>
          <p:cNvSpPr>
            <a:spLocks noGrp="1"/>
          </p:cNvSpPr>
          <p:nvPr>
            <p:ph type="body" idx="1"/>
          </p:nvPr>
        </p:nvSpPr>
        <p:spPr>
          <a:xfrm>
            <a:off x="1204547" y="764931"/>
            <a:ext cx="10190284" cy="5328137"/>
          </a:xfrm>
        </p:spPr>
        <p:txBody>
          <a:bodyPr>
            <a:noAutofit/>
          </a:bodyPr>
          <a:lstStyle/>
          <a:p>
            <a:pPr lvl="0">
              <a:lnSpc>
                <a:spcPct val="150000"/>
              </a:lnSpc>
            </a:pPr>
            <a:r>
              <a:rPr lang="en-US" dirty="0">
                <a:latin typeface="Times New Roman" panose="02020603050405020304" pitchFamily="18" charset="0"/>
                <a:cs typeface="Times New Roman" panose="02020603050405020304" pitchFamily="18" charset="0"/>
              </a:rPr>
              <a:t>Advanced file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and document management abilities.</a:t>
            </a:r>
          </a:p>
          <a:p>
            <a:pPr lvl="0">
              <a:lnSpc>
                <a:spcPct val="150000"/>
              </a:lnSpc>
            </a:pPr>
            <a:r>
              <a:rPr lang="en-US" dirty="0">
                <a:latin typeface="Times New Roman" panose="02020603050405020304" pitchFamily="18" charset="0"/>
                <a:cs typeface="Times New Roman" panose="02020603050405020304" pitchFamily="18" charset="0"/>
              </a:rPr>
              <a:t>Improved Web research skills and Web information searching skills (Abdulkadir, </a:t>
            </a:r>
            <a:r>
              <a:rPr lang="en-US" dirty="0" err="1">
                <a:latin typeface="Times New Roman" panose="02020603050405020304" pitchFamily="18" charset="0"/>
                <a:cs typeface="Times New Roman" panose="02020603050405020304" pitchFamily="18" charset="0"/>
              </a:rPr>
              <a:t>Kankara</a:t>
            </a:r>
            <a:r>
              <a:rPr lang="en-US" dirty="0">
                <a:latin typeface="Times New Roman" panose="02020603050405020304" pitchFamily="18" charset="0"/>
                <a:cs typeface="Times New Roman" panose="02020603050405020304" pitchFamily="18" charset="0"/>
              </a:rPr>
              <a:t> and Sale, 2024).</a:t>
            </a:r>
          </a:p>
          <a:p>
            <a:pPr lvl="0">
              <a:lnSpc>
                <a:spcPct val="150000"/>
              </a:lnSpc>
            </a:pPr>
            <a:r>
              <a:rPr lang="en-US" dirty="0">
                <a:latin typeface="Times New Roman" panose="02020603050405020304" pitchFamily="18" charset="0"/>
                <a:cs typeface="Times New Roman" panose="02020603050405020304" pitchFamily="18" charset="0"/>
              </a:rPr>
              <a:t>Academic research gave increased self-confidence and self-study.</a:t>
            </a:r>
          </a:p>
          <a:p>
            <a:pPr lvl="0">
              <a:lnSpc>
                <a:spcPct val="150000"/>
              </a:lnSpc>
            </a:pPr>
            <a:r>
              <a:rPr lang="en-US" dirty="0">
                <a:latin typeface="Times New Roman" panose="02020603050405020304" pitchFamily="18" charset="0"/>
                <a:cs typeface="Times New Roman" panose="02020603050405020304" pitchFamily="18" charset="0"/>
              </a:rPr>
              <a:t>Established digital working practices following consistent practice.</a:t>
            </a:r>
          </a:p>
        </p:txBody>
      </p:sp>
      <p:pic>
        <p:nvPicPr>
          <p:cNvPr id="5" name="Picture 4" descr="DigComp Framework - Joint Research Centre - European Commission">
            <a:extLst>
              <a:ext uri="{FF2B5EF4-FFF2-40B4-BE49-F238E27FC236}">
                <a16:creationId xmlns:a16="http://schemas.microsoft.com/office/drawing/2014/main" id="{A38BAB09-040F-B933-A99F-0B317C69C9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92843" y="3283193"/>
            <a:ext cx="3051175" cy="2809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1107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832D7-1AB1-C58B-AA86-7EF4CAA149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EAD7CB-9A3D-8D11-6B18-F7A5390C5357}"/>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Skills, Evaluation and Literature</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BC4BFB8-B8F0-DE4E-C161-4E9ED34D2090}"/>
              </a:ext>
            </a:extLst>
          </p:cNvPr>
          <p:cNvSpPr>
            <a:spLocks noGrp="1"/>
          </p:cNvSpPr>
          <p:nvPr>
            <p:ph type="body" idx="1"/>
          </p:nvPr>
        </p:nvSpPr>
        <p:spPr>
          <a:xfrm>
            <a:off x="912935" y="741705"/>
            <a:ext cx="6613280" cy="3346938"/>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Learned to be proficient in Word, Excel and PowerPoint.</a:t>
            </a:r>
          </a:p>
          <a:p>
            <a:pPr lvl="0" algn="just">
              <a:lnSpc>
                <a:spcPct val="150000"/>
              </a:lnSpc>
            </a:pPr>
            <a:r>
              <a:rPr lang="en-US" dirty="0">
                <a:latin typeface="Times New Roman" panose="02020603050405020304" pitchFamily="18" charset="0"/>
                <a:cs typeface="Times New Roman" panose="02020603050405020304" pitchFamily="18" charset="0"/>
              </a:rPr>
              <a:t>Use digital tools independently for academic purposes (Weerakoon, 2023).</a:t>
            </a:r>
          </a:p>
          <a:p>
            <a:pPr lvl="0" algn="just">
              <a:lnSpc>
                <a:spcPct val="150000"/>
              </a:lnSpc>
            </a:pPr>
            <a:r>
              <a:rPr lang="en-US" dirty="0">
                <a:latin typeface="Times New Roman" panose="02020603050405020304" pitchFamily="18" charset="0"/>
                <a:cs typeface="Times New Roman" panose="02020603050405020304" pitchFamily="18" charset="0"/>
              </a:rPr>
              <a:t>Clarity and presentation that is enhanced by design.</a:t>
            </a:r>
          </a:p>
          <a:p>
            <a:pPr lvl="0" algn="just">
              <a:lnSpc>
                <a:spcPct val="150000"/>
              </a:lnSpc>
            </a:pPr>
            <a:r>
              <a:rPr lang="en-US" dirty="0">
                <a:latin typeface="Times New Roman" panose="02020603050405020304" pitchFamily="18" charset="0"/>
                <a:cs typeface="Times New Roman" panose="02020603050405020304" pitchFamily="18" charset="0"/>
              </a:rPr>
              <a:t>Learning resources supported the continuous development of digital skills.</a:t>
            </a:r>
          </a:p>
        </p:txBody>
      </p:sp>
      <p:pic>
        <p:nvPicPr>
          <p:cNvPr id="4" name="Picture 3" descr="Microsoft Office Skills: Understanding its Need in Today's Workplace">
            <a:extLst>
              <a:ext uri="{FF2B5EF4-FFF2-40B4-BE49-F238E27FC236}">
                <a16:creationId xmlns:a16="http://schemas.microsoft.com/office/drawing/2014/main" id="{EEAD3FE1-072A-5513-3793-3FEA0D348EF9}"/>
              </a:ext>
            </a:extLst>
          </p:cNvPr>
          <p:cNvPicPr>
            <a:picLocks noChangeAspect="1"/>
          </p:cNvPicPr>
          <p:nvPr/>
        </p:nvPicPr>
        <p:blipFill rotWithShape="1">
          <a:blip r:embed="rId3">
            <a:extLst>
              <a:ext uri="{28A0092B-C50C-407E-A947-70E740481C1C}">
                <a14:useLocalDpi xmlns:a14="http://schemas.microsoft.com/office/drawing/2010/main" val="0"/>
              </a:ext>
            </a:extLst>
          </a:blip>
          <a:srcRect b="8872"/>
          <a:stretch>
            <a:fillRect/>
          </a:stretch>
        </p:blipFill>
        <p:spPr bwMode="auto">
          <a:xfrm>
            <a:off x="8016410" y="2415174"/>
            <a:ext cx="3615055" cy="3293745"/>
          </a:xfrm>
          <a:prstGeom prst="rect">
            <a:avLst/>
          </a:prstGeom>
          <a:ln w="38100" cap="sq" cmpd="sng" algn="ctr">
            <a:solidFill>
              <a:srgbClr val="000000"/>
            </a:solidFill>
            <a:prstDash val="solid"/>
            <a:miter lim="800000"/>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521400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CF86A-2339-3F57-6FCB-2A1EDED60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ACEBD-F120-4FF6-3647-C5C2EE78543B}"/>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Real-World Application and Conclusion</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D0BB6F9-C5AE-7F33-E9C3-1EBAAA64A5DC}"/>
              </a:ext>
            </a:extLst>
          </p:cNvPr>
          <p:cNvSpPr>
            <a:spLocks noGrp="1"/>
          </p:cNvSpPr>
          <p:nvPr>
            <p:ph type="body" idx="1"/>
          </p:nvPr>
        </p:nvSpPr>
        <p:spPr>
          <a:xfrm>
            <a:off x="1334965" y="742982"/>
            <a:ext cx="9146930" cy="3346938"/>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Digital skills help to achieve successful learning in university.</a:t>
            </a:r>
          </a:p>
          <a:p>
            <a:pPr lvl="0" algn="just">
              <a:lnSpc>
                <a:spcPct val="150000"/>
              </a:lnSpc>
            </a:pPr>
            <a:r>
              <a:rPr lang="en-US" dirty="0">
                <a:latin typeface="Times New Roman" panose="02020603050405020304" pitchFamily="18" charset="0"/>
                <a:cs typeface="Times New Roman" panose="02020603050405020304" pitchFamily="18" charset="0"/>
              </a:rPr>
              <a:t>Developed skills which are useful for future work opportunities.</a:t>
            </a:r>
          </a:p>
          <a:p>
            <a:pPr lvl="0" algn="just">
              <a:lnSpc>
                <a:spcPct val="150000"/>
              </a:lnSpc>
            </a:pPr>
            <a:r>
              <a:rPr lang="en-US" dirty="0">
                <a:latin typeface="Times New Roman" panose="02020603050405020304" pitchFamily="18" charset="0"/>
                <a:cs typeface="Times New Roman" panose="02020603050405020304" pitchFamily="18" charset="0"/>
              </a:rPr>
              <a:t>Enhanced ability to independently complete daily digital tasks.</a:t>
            </a:r>
          </a:p>
          <a:p>
            <a:pPr lvl="0" algn="just">
              <a:lnSpc>
                <a:spcPct val="150000"/>
              </a:lnSpc>
            </a:pPr>
            <a:r>
              <a:rPr lang="en-US" dirty="0">
                <a:latin typeface="Times New Roman" panose="02020603050405020304" pitchFamily="18" charset="0"/>
                <a:cs typeface="Times New Roman" panose="02020603050405020304" pitchFamily="18" charset="0"/>
              </a:rPr>
              <a:t>Show ongoing professional digital competence for achievement.</a:t>
            </a:r>
          </a:p>
        </p:txBody>
      </p:sp>
      <p:pic>
        <p:nvPicPr>
          <p:cNvPr id="5" name="Picture 4">
            <a:extLst>
              <a:ext uri="{FF2B5EF4-FFF2-40B4-BE49-F238E27FC236}">
                <a16:creationId xmlns:a16="http://schemas.microsoft.com/office/drawing/2014/main" id="{6021361F-818B-422C-4914-2680F8D9EC4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50848" y="3004771"/>
            <a:ext cx="3333750" cy="3333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293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4646E-1B33-CC7A-B89D-C0163311A91E}"/>
              </a:ext>
            </a:extLst>
          </p:cNvPr>
          <p:cNvSpPr>
            <a:spLocks noGrp="1"/>
          </p:cNvSpPr>
          <p:nvPr>
            <p:ph type="title"/>
          </p:nvPr>
        </p:nvSpPr>
        <p:spPr>
          <a:xfrm>
            <a:off x="175846" y="20338"/>
            <a:ext cx="12016154" cy="522513"/>
          </a:xfrm>
          <a:solidFill>
            <a:schemeClr val="accent1">
              <a:lumMod val="40000"/>
              <a:lumOff val="60000"/>
            </a:schemeClr>
          </a:solidFill>
        </p:spPr>
        <p:txBody>
          <a:bodyPr>
            <a:normAutofit fontScale="90000"/>
          </a:bodyPr>
          <a:lstStyle/>
          <a:p>
            <a:pPr algn="ctr"/>
            <a:r>
              <a:rPr lang="en-US" sz="3000" b="1" dirty="0">
                <a:latin typeface="Times New Roman" panose="02020603050405020304" pitchFamily="18" charset="0"/>
                <a:cs typeface="Times New Roman" panose="02020603050405020304" pitchFamily="18" charset="0"/>
              </a:rPr>
              <a:t>Reference List</a:t>
            </a:r>
          </a:p>
        </p:txBody>
      </p:sp>
      <p:sp>
        <p:nvSpPr>
          <p:cNvPr id="5" name="TextBox 4">
            <a:extLst>
              <a:ext uri="{FF2B5EF4-FFF2-40B4-BE49-F238E27FC236}">
                <a16:creationId xmlns:a16="http://schemas.microsoft.com/office/drawing/2014/main" id="{66450EB1-9678-11AA-1632-4E4EA9B67FD6}"/>
              </a:ext>
            </a:extLst>
          </p:cNvPr>
          <p:cNvSpPr txBox="1"/>
          <p:nvPr/>
        </p:nvSpPr>
        <p:spPr>
          <a:xfrm>
            <a:off x="644769" y="830424"/>
            <a:ext cx="11289322" cy="37820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Abdulkadir, H., </a:t>
            </a:r>
            <a:r>
              <a:rPr lang="en-GB" dirty="0" err="1">
                <a:latin typeface="Times New Roman" panose="02020603050405020304" pitchFamily="18" charset="0"/>
                <a:cs typeface="Times New Roman" panose="02020603050405020304" pitchFamily="18" charset="0"/>
              </a:rPr>
              <a:t>Kankara</a:t>
            </a:r>
            <a:r>
              <a:rPr lang="en-GB" dirty="0">
                <a:latin typeface="Times New Roman" panose="02020603050405020304" pitchFamily="18" charset="0"/>
                <a:cs typeface="Times New Roman" panose="02020603050405020304" pitchFamily="18" charset="0"/>
              </a:rPr>
              <a:t>, S.B. and Sale, M., 2024. Appraisal Of Self-Efficacy In The Use Of Microsoft Office Tools For Effective Service Delivery In The Tertiary Institutions Of Katsina State, Nigeria. </a:t>
            </a:r>
            <a:r>
              <a:rPr lang="en-GB" i="1" dirty="0">
                <a:latin typeface="Times New Roman" panose="02020603050405020304" pitchFamily="18" charset="0"/>
                <a:cs typeface="Times New Roman" panose="02020603050405020304" pitchFamily="18" charset="0"/>
              </a:rPr>
              <a:t>International Journal of Innovative Information Systems &amp; Technology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12</a:t>
            </a:r>
            <a:r>
              <a:rPr lang="en-GB" dirty="0">
                <a:latin typeface="Times New Roman" panose="02020603050405020304" pitchFamily="18" charset="0"/>
                <a:cs typeface="Times New Roman" panose="02020603050405020304" pitchFamily="18" charset="0"/>
              </a:rPr>
              <a:t>(1), pp.49-62.</a:t>
            </a: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Aris, S.R.S., Teoh, S.H., Deni, S.M., </a:t>
            </a:r>
            <a:r>
              <a:rPr lang="en-GB" dirty="0" err="1">
                <a:latin typeface="Times New Roman" panose="02020603050405020304" pitchFamily="18" charset="0"/>
                <a:cs typeface="Times New Roman" panose="02020603050405020304" pitchFamily="18" charset="0"/>
              </a:rPr>
              <a:t>Nadzri</a:t>
            </a:r>
            <a:r>
              <a:rPr lang="en-GB" dirty="0">
                <a:latin typeface="Times New Roman" panose="02020603050405020304" pitchFamily="18" charset="0"/>
                <a:cs typeface="Times New Roman" panose="02020603050405020304" pitchFamily="18" charset="0"/>
              </a:rPr>
              <a:t>, F.A. and Dalim, S.F., 2022, September. Digital skills framework in higher education. In </a:t>
            </a:r>
            <a:r>
              <a:rPr lang="en-GB" i="1" dirty="0">
                <a:latin typeface="Times New Roman" panose="02020603050405020304" pitchFamily="18" charset="0"/>
                <a:cs typeface="Times New Roman" panose="02020603050405020304" pitchFamily="18" charset="0"/>
              </a:rPr>
              <a:t>Proceedings</a:t>
            </a:r>
            <a:r>
              <a:rPr lang="en-GB" dirty="0">
                <a:latin typeface="Times New Roman" panose="02020603050405020304" pitchFamily="18" charset="0"/>
                <a:cs typeface="Times New Roman" panose="02020603050405020304" pitchFamily="18" charset="0"/>
              </a:rPr>
              <a:t> (Vol. 82, No. 1, p. 61). MDPI.</a:t>
            </a: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Peng, D. and Yu, Z., 2022. A literature review of digital literacy over two decades. </a:t>
            </a:r>
            <a:r>
              <a:rPr lang="en-GB" i="1" dirty="0">
                <a:latin typeface="Times New Roman" panose="02020603050405020304" pitchFamily="18" charset="0"/>
                <a:cs typeface="Times New Roman" panose="02020603050405020304" pitchFamily="18" charset="0"/>
              </a:rPr>
              <a:t>Education Research International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2022</a:t>
            </a:r>
            <a:r>
              <a:rPr lang="en-GB" dirty="0">
                <a:latin typeface="Times New Roman" panose="02020603050405020304" pitchFamily="18" charset="0"/>
                <a:cs typeface="Times New Roman" panose="02020603050405020304" pitchFamily="18" charset="0"/>
              </a:rPr>
              <a:t>(1), p.2533413.</a:t>
            </a: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Weerakoon, C., 2023. Exploring the synergy of digital competence and photo-driven reflection: A pilot study on reflective thinking skill development in business education. </a:t>
            </a:r>
            <a:r>
              <a:rPr lang="en-GB" i="1" dirty="0">
                <a:latin typeface="Times New Roman" panose="02020603050405020304" pitchFamily="18" charset="0"/>
                <a:cs typeface="Times New Roman" panose="02020603050405020304" pitchFamily="18" charset="0"/>
              </a:rPr>
              <a:t>Cogent Education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(2), p.2282304.</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4794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000+ Best Thank You Images · 100% Free Download · Pexels ...">
            <a:extLst>
              <a:ext uri="{FF2B5EF4-FFF2-40B4-BE49-F238E27FC236}">
                <a16:creationId xmlns:a16="http://schemas.microsoft.com/office/drawing/2014/main" id="{DECD9B34-C3EB-8D22-CFC7-4EE418B3B1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8759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175</TotalTime>
  <Words>882</Words>
  <Application>Microsoft Office PowerPoint</Application>
  <PresentationFormat>Ecran lat</PresentationFormat>
  <Paragraphs>49</Paragraphs>
  <Slides>9</Slides>
  <Notes>7</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Wisp</vt:lpstr>
      <vt:lpstr>    DIGITAL PORTFOLIO: REFLECTION ON MY DIGITAL SKILLS DEVELOPMENT</vt:lpstr>
      <vt:lpstr>Introduction to My Digital Portfolio</vt:lpstr>
      <vt:lpstr>Portfolio Item 1 and Portfolio Item 2</vt:lpstr>
      <vt:lpstr>Portfolio Item 3 and Portfolio Item 4</vt:lpstr>
      <vt:lpstr>Portfolio Item 5 and My Digital Development</vt:lpstr>
      <vt:lpstr>Skills, Evaluation and Literature</vt:lpstr>
      <vt:lpstr>Real-World Application and Conclusion</vt:lpstr>
      <vt:lpstr>Reference List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PORTFOLIO: REFLECTION ON MY DIGITAL SKILLS DEVELOPMENT</dc:title>
  <dc:creator>User</dc:creator>
  <cp:lastModifiedBy>Madalina-Elena Ceambur HE35101</cp:lastModifiedBy>
  <cp:revision>35</cp:revision>
  <dcterms:created xsi:type="dcterms:W3CDTF">2024-07-26T07:57:18Z</dcterms:created>
  <dcterms:modified xsi:type="dcterms:W3CDTF">2026-07-17T13:30:57Z</dcterms:modified>
</cp:coreProperties>
</file>