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6"/>
  </p:notesMasterIdLst>
  <p:sldIdLst>
    <p:sldId id="256" r:id="rId2"/>
    <p:sldId id="269" r:id="rId3"/>
    <p:sldId id="257" r:id="rId4"/>
    <p:sldId id="263" r:id="rId5"/>
    <p:sldId id="267" r:id="rId6"/>
    <p:sldId id="258" r:id="rId7"/>
    <p:sldId id="259" r:id="rId8"/>
    <p:sldId id="260" r:id="rId9"/>
    <p:sldId id="261" r:id="rId10"/>
    <p:sldId id="262" r:id="rId11"/>
    <p:sldId id="264" r:id="rId12"/>
    <p:sldId id="268" r:id="rId13"/>
    <p:sldId id="265" r:id="rId14"/>
    <p:sldId id="266" r:id="rId15"/>
  </p:sldIdLst>
  <p:sldSz cx="12192000" cy="6858000"/>
  <p:notesSz cx="6888163"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0AAE0D-95D0-40A3-ABCA-6B0812E15ED7}" v="57" dt="2026-02-22T21:36:30.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08" autoAdjust="0"/>
    <p:restoredTop sz="70581" autoAdjust="0"/>
  </p:normalViewPr>
  <p:slideViewPr>
    <p:cSldViewPr snapToGrid="0">
      <p:cViewPr varScale="1">
        <p:scale>
          <a:sx n="70" d="100"/>
          <a:sy n="70" d="100"/>
        </p:scale>
        <p:origin x="213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in Larkworthy" userId="d0f57bbb309607c7" providerId="LiveId" clId="{6046F5D6-7B23-4562-BD98-E2F020FE0183}"/>
    <pc:docChg chg="modSld">
      <pc:chgData name="Colin Larkworthy" userId="d0f57bbb309607c7" providerId="LiveId" clId="{6046F5D6-7B23-4562-BD98-E2F020FE0183}" dt="2026-02-23T10:57:03.822" v="17" actId="114"/>
      <pc:docMkLst>
        <pc:docMk/>
      </pc:docMkLst>
      <pc:sldChg chg="modSp mod">
        <pc:chgData name="Colin Larkworthy" userId="d0f57bbb309607c7" providerId="LiveId" clId="{6046F5D6-7B23-4562-BD98-E2F020FE0183}" dt="2026-02-23T10:54:39.937" v="6" actId="5793"/>
        <pc:sldMkLst>
          <pc:docMk/>
          <pc:sldMk cId="3824270669" sldId="258"/>
        </pc:sldMkLst>
        <pc:spChg chg="mod">
          <ac:chgData name="Colin Larkworthy" userId="d0f57bbb309607c7" providerId="LiveId" clId="{6046F5D6-7B23-4562-BD98-E2F020FE0183}" dt="2026-02-23T10:54:39.937" v="6" actId="5793"/>
          <ac:spMkLst>
            <pc:docMk/>
            <pc:sldMk cId="3824270669" sldId="258"/>
            <ac:spMk id="3" creationId="{1FF5760C-4B9E-EA31-635B-92BB7745429B}"/>
          </ac:spMkLst>
        </pc:spChg>
      </pc:sldChg>
      <pc:sldChg chg="modSp mod">
        <pc:chgData name="Colin Larkworthy" userId="d0f57bbb309607c7" providerId="LiveId" clId="{6046F5D6-7B23-4562-BD98-E2F020FE0183}" dt="2026-02-23T10:57:03.822" v="17" actId="114"/>
        <pc:sldMkLst>
          <pc:docMk/>
          <pc:sldMk cId="2022762602" sldId="261"/>
        </pc:sldMkLst>
        <pc:spChg chg="mod">
          <ac:chgData name="Colin Larkworthy" userId="d0f57bbb309607c7" providerId="LiveId" clId="{6046F5D6-7B23-4562-BD98-E2F020FE0183}" dt="2026-02-23T10:57:03.822" v="17" actId="114"/>
          <ac:spMkLst>
            <pc:docMk/>
            <pc:sldMk cId="2022762602" sldId="261"/>
            <ac:spMk id="3" creationId="{0604824A-A864-5CB7-0C02-C6C5AE174D5D}"/>
          </ac:spMkLst>
        </pc:spChg>
      </pc:sldChg>
      <pc:sldChg chg="modSp mod">
        <pc:chgData name="Colin Larkworthy" userId="d0f57bbb309607c7" providerId="LiveId" clId="{6046F5D6-7B23-4562-BD98-E2F020FE0183}" dt="2026-02-23T10:56:51.608" v="16" actId="114"/>
        <pc:sldMkLst>
          <pc:docMk/>
          <pc:sldMk cId="1306509195" sldId="262"/>
        </pc:sldMkLst>
        <pc:spChg chg="mod">
          <ac:chgData name="Colin Larkworthy" userId="d0f57bbb309607c7" providerId="LiveId" clId="{6046F5D6-7B23-4562-BD98-E2F020FE0183}" dt="2026-02-23T10:56:51.608" v="16" actId="114"/>
          <ac:spMkLst>
            <pc:docMk/>
            <pc:sldMk cId="1306509195" sldId="262"/>
            <ac:spMk id="3" creationId="{AE712A8F-7F33-8E47-B448-115FB6516290}"/>
          </ac:spMkLst>
        </pc:spChg>
      </pc:sldChg>
      <pc:sldChg chg="modSp mod">
        <pc:chgData name="Colin Larkworthy" userId="d0f57bbb309607c7" providerId="LiveId" clId="{6046F5D6-7B23-4562-BD98-E2F020FE0183}" dt="2026-02-23T10:54:28.509" v="5" actId="20577"/>
        <pc:sldMkLst>
          <pc:docMk/>
          <pc:sldMk cId="3840323689" sldId="263"/>
        </pc:sldMkLst>
        <pc:spChg chg="mod">
          <ac:chgData name="Colin Larkworthy" userId="d0f57bbb309607c7" providerId="LiveId" clId="{6046F5D6-7B23-4562-BD98-E2F020FE0183}" dt="2026-02-23T10:54:28.509" v="5" actId="20577"/>
          <ac:spMkLst>
            <pc:docMk/>
            <pc:sldMk cId="3840323689" sldId="263"/>
            <ac:spMk id="3" creationId="{0EC3D22D-A0BC-FCDD-FB21-ECFE15C6DE8B}"/>
          </ac:spMkLst>
        </pc:spChg>
      </pc:sldChg>
      <pc:sldChg chg="modSp mod">
        <pc:chgData name="Colin Larkworthy" userId="d0f57bbb309607c7" providerId="LiveId" clId="{6046F5D6-7B23-4562-BD98-E2F020FE0183}" dt="2026-02-23T10:54:13.700" v="2" actId="5793"/>
        <pc:sldMkLst>
          <pc:docMk/>
          <pc:sldMk cId="2791849861" sldId="269"/>
        </pc:sldMkLst>
        <pc:spChg chg="mod">
          <ac:chgData name="Colin Larkworthy" userId="d0f57bbb309607c7" providerId="LiveId" clId="{6046F5D6-7B23-4562-BD98-E2F020FE0183}" dt="2026-02-23T10:54:13.700" v="2" actId="5793"/>
          <ac:spMkLst>
            <pc:docMk/>
            <pc:sldMk cId="2791849861" sldId="269"/>
            <ac:spMk id="3" creationId="{D74A3968-007F-BBDE-0D22-AAF3758F464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2075" y="0"/>
            <a:ext cx="2984500" cy="501650"/>
          </a:xfrm>
          <a:prstGeom prst="rect">
            <a:avLst/>
          </a:prstGeom>
        </p:spPr>
        <p:txBody>
          <a:bodyPr vert="horz" lIns="91440" tIns="45720" rIns="91440" bIns="45720" rtlCol="0"/>
          <a:lstStyle>
            <a:lvl1pPr algn="r">
              <a:defRPr sz="1200"/>
            </a:lvl1pPr>
          </a:lstStyle>
          <a:p>
            <a:fld id="{5411C79D-56EF-4590-A55F-8FDEC580F57F}" type="datetimeFigureOut">
              <a:rPr lang="en-GB" smtClean="0"/>
              <a:t>23/02/2026</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975" y="4822825"/>
            <a:ext cx="5510213" cy="3944938"/>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518650"/>
            <a:ext cx="2984500" cy="5016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2075" y="9518650"/>
            <a:ext cx="2984500" cy="501650"/>
          </a:xfrm>
          <a:prstGeom prst="rect">
            <a:avLst/>
          </a:prstGeom>
        </p:spPr>
        <p:txBody>
          <a:bodyPr vert="horz" lIns="91440" tIns="45720" rIns="91440" bIns="45720" rtlCol="0" anchor="b"/>
          <a:lstStyle>
            <a:lvl1pPr algn="r">
              <a:defRPr sz="1200"/>
            </a:lvl1pPr>
          </a:lstStyle>
          <a:p>
            <a:fld id="{ED0D263D-9800-4C32-A27E-5C70877F4C47}" type="slidenum">
              <a:rPr lang="en-GB" smtClean="0"/>
              <a:t>‹#›</a:t>
            </a:fld>
            <a:endParaRPr lang="en-GB"/>
          </a:p>
        </p:txBody>
      </p:sp>
    </p:spTree>
    <p:extLst>
      <p:ext uri="{BB962C8B-B14F-4D97-AF65-F5344CB8AC3E}">
        <p14:creationId xmlns:p14="http://schemas.microsoft.com/office/powerpoint/2010/main" val="1704921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0D263D-9800-4C32-A27E-5C70877F4C47}" type="slidenum">
              <a:rPr lang="en-GB" smtClean="0"/>
              <a:t>1</a:t>
            </a:fld>
            <a:endParaRPr lang="en-GB"/>
          </a:p>
        </p:txBody>
      </p:sp>
    </p:spTree>
    <p:extLst>
      <p:ext uri="{BB962C8B-B14F-4D97-AF65-F5344CB8AC3E}">
        <p14:creationId xmlns:p14="http://schemas.microsoft.com/office/powerpoint/2010/main" val="1252606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find it interesting how the same word has differing contexts in relation to differing spheres and sectors of public organisations and as well discourse </a:t>
            </a:r>
          </a:p>
        </p:txBody>
      </p:sp>
      <p:sp>
        <p:nvSpPr>
          <p:cNvPr id="4" name="Slide Number Placeholder 3"/>
          <p:cNvSpPr>
            <a:spLocks noGrp="1"/>
          </p:cNvSpPr>
          <p:nvPr>
            <p:ph type="sldNum" sz="quarter" idx="5"/>
          </p:nvPr>
        </p:nvSpPr>
        <p:spPr/>
        <p:txBody>
          <a:bodyPr/>
          <a:lstStyle/>
          <a:p>
            <a:fld id="{ED0D263D-9800-4C32-A27E-5C70877F4C47}" type="slidenum">
              <a:rPr lang="en-GB" smtClean="0"/>
              <a:t>2</a:t>
            </a:fld>
            <a:endParaRPr lang="en-GB"/>
          </a:p>
        </p:txBody>
      </p:sp>
    </p:spTree>
    <p:extLst>
      <p:ext uri="{BB962C8B-B14F-4D97-AF65-F5344CB8AC3E}">
        <p14:creationId xmlns:p14="http://schemas.microsoft.com/office/powerpoint/2010/main" val="1856343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0D263D-9800-4C32-A27E-5C70877F4C47}" type="slidenum">
              <a:rPr lang="en-GB" smtClean="0"/>
              <a:t>3</a:t>
            </a:fld>
            <a:endParaRPr lang="en-GB"/>
          </a:p>
        </p:txBody>
      </p:sp>
    </p:spTree>
    <p:extLst>
      <p:ext uri="{BB962C8B-B14F-4D97-AF65-F5344CB8AC3E}">
        <p14:creationId xmlns:p14="http://schemas.microsoft.com/office/powerpoint/2010/main" val="2268747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sz="1200" b="0" i="0" u="none" strike="noStrike" kern="1200" baseline="0" dirty="0">
                <a:solidFill>
                  <a:schemeClr val="tx1"/>
                </a:solidFill>
                <a:latin typeface="+mn-lt"/>
                <a:ea typeface="+mn-ea"/>
                <a:cs typeface="+mn-cs"/>
              </a:rPr>
              <a:t>To break down barriers to social inclusion, there must be a willingness to be inclusive within the organisation, and this must come from the top.</a:t>
            </a:r>
          </a:p>
          <a:p>
            <a:pPr algn="l"/>
            <a:endParaRPr lang="en-GB" sz="1200" b="0" i="0" u="none" strike="noStrike" kern="1200" baseline="0" dirty="0">
              <a:solidFill>
                <a:schemeClr val="tx1"/>
              </a:solidFill>
              <a:latin typeface="+mn-lt"/>
              <a:ea typeface="+mn-ea"/>
              <a:cs typeface="+mn-cs"/>
            </a:endParaRPr>
          </a:p>
          <a:p>
            <a:pPr algn="l"/>
            <a:r>
              <a:rPr lang="en-GB" sz="1200" b="0" i="0" u="none" strike="noStrike" kern="1200" baseline="0" dirty="0">
                <a:solidFill>
                  <a:schemeClr val="tx1"/>
                </a:solidFill>
                <a:latin typeface="+mn-lt"/>
                <a:ea typeface="+mn-ea"/>
                <a:cs typeface="+mn-cs"/>
              </a:rPr>
              <a:t>They may have a policy to follow legislation and have a strategy to implement their policy with designated staff and a timeframe, as </a:t>
            </a:r>
            <a:r>
              <a:rPr lang="en-GB" sz="1200" b="0" i="0" u="none" strike="noStrike" kern="1200" baseline="0" dirty="0" err="1">
                <a:solidFill>
                  <a:schemeClr val="tx1"/>
                </a:solidFill>
                <a:latin typeface="+mn-lt"/>
                <a:ea typeface="+mn-ea"/>
                <a:cs typeface="+mn-cs"/>
              </a:rPr>
              <a:t>Foyland</a:t>
            </a:r>
            <a:r>
              <a:rPr lang="en-GB" sz="1200" b="0" i="0" u="none" strike="noStrike" kern="1200" baseline="0" dirty="0">
                <a:solidFill>
                  <a:schemeClr val="tx1"/>
                </a:solidFill>
                <a:latin typeface="+mn-lt"/>
                <a:ea typeface="+mn-ea"/>
                <a:cs typeface="+mn-cs"/>
              </a:rPr>
              <a:t> et al.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*1. MacIntyre has developed and is implementing a broader equality, diversity and inclusion strategy that incorporates this current policy (and any updated versions). • Equality Act 2010 (Statutory Duties) (Wales) Regulations 2011 </a:t>
            </a:r>
          </a:p>
          <a:p>
            <a:r>
              <a:rPr lang="en-GB" sz="1200" b="0" i="0" u="none" strike="noStrike" kern="1200" baseline="0" dirty="0">
                <a:solidFill>
                  <a:schemeClr val="tx1"/>
                </a:solidFill>
                <a:latin typeface="+mn-lt"/>
                <a:ea typeface="+mn-ea"/>
                <a:cs typeface="+mn-cs"/>
              </a:rPr>
              <a:t>• Public Sector Equality Duty (PSED) </a:t>
            </a:r>
          </a:p>
          <a:p>
            <a:r>
              <a:rPr lang="en-GB" sz="1200" b="0" i="0" u="none" strike="noStrike" kern="1200" baseline="0" dirty="0">
                <a:solidFill>
                  <a:schemeClr val="tx1"/>
                </a:solidFill>
                <a:latin typeface="+mn-lt"/>
                <a:ea typeface="+mn-ea"/>
                <a:cs typeface="+mn-cs"/>
              </a:rPr>
              <a:t>• General Equality Duty </a:t>
            </a:r>
          </a:p>
          <a:p>
            <a:r>
              <a:rPr lang="en-GB" sz="1200" b="0" i="0" u="none" strike="noStrike" kern="1200" baseline="0" dirty="0">
                <a:solidFill>
                  <a:schemeClr val="tx1"/>
                </a:solidFill>
                <a:latin typeface="+mn-lt"/>
                <a:ea typeface="+mn-ea"/>
                <a:cs typeface="+mn-cs"/>
              </a:rPr>
              <a:t>• Specific Equality Duties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*2 For example designated person for Reasonable adjustments.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*3  </a:t>
            </a:r>
            <a:r>
              <a:rPr lang="en-GB" sz="1200" b="0" i="0" u="none" strike="noStrike" kern="1200" baseline="0" dirty="0" err="1">
                <a:solidFill>
                  <a:schemeClr val="tx1"/>
                </a:solidFill>
                <a:latin typeface="+mn-lt"/>
                <a:ea typeface="+mn-ea"/>
                <a:cs typeface="+mn-cs"/>
              </a:rPr>
              <a:t>Foyland</a:t>
            </a:r>
            <a:r>
              <a:rPr lang="en-GB" sz="1200" b="0" i="0" u="none" strike="noStrike" kern="1200" baseline="0" dirty="0">
                <a:solidFill>
                  <a:schemeClr val="tx1"/>
                </a:solidFill>
                <a:latin typeface="+mn-lt"/>
                <a:ea typeface="+mn-ea"/>
                <a:cs typeface="+mn-cs"/>
              </a:rPr>
              <a:t> et al (2025)  data reveal various forms of workplace resistance, often stemming from frustration related to the slow</a:t>
            </a:r>
          </a:p>
          <a:p>
            <a:r>
              <a:rPr lang="en-GB" sz="1200" b="0" i="0" u="none" strike="noStrike" kern="1200" baseline="0" dirty="0">
                <a:solidFill>
                  <a:schemeClr val="tx1"/>
                </a:solidFill>
                <a:latin typeface="+mn-lt"/>
                <a:ea typeface="+mn-ea"/>
                <a:cs typeface="+mn-cs"/>
              </a:rPr>
              <a:t>pace or lack of competence in </a:t>
            </a:r>
            <a:r>
              <a:rPr lang="en-GB" sz="1200" b="0" i="0" u="none" strike="noStrike" kern="1200" baseline="0" dirty="0" err="1">
                <a:solidFill>
                  <a:schemeClr val="tx1"/>
                </a:solidFill>
                <a:latin typeface="+mn-lt"/>
                <a:ea typeface="+mn-ea"/>
                <a:cs typeface="+mn-cs"/>
              </a:rPr>
              <a:t>PwDs</a:t>
            </a:r>
            <a:r>
              <a:rPr lang="en-GB" sz="1200" b="0" i="0" u="none" strike="noStrike" kern="1200" baseline="0" dirty="0">
                <a:solidFill>
                  <a:schemeClr val="tx1"/>
                </a:solidFill>
                <a:latin typeface="+mn-lt"/>
                <a:ea typeface="+mn-ea"/>
                <a:cs typeface="+mn-cs"/>
              </a:rPr>
              <a:t>, increased workload for co-workers, or challenges related to team performance.</a:t>
            </a:r>
          </a:p>
          <a:p>
            <a:r>
              <a:rPr lang="en-GB" sz="1200" b="0" i="0" u="none" strike="noStrike" kern="1200" baseline="0" dirty="0">
                <a:solidFill>
                  <a:schemeClr val="tx1"/>
                </a:solidFill>
                <a:latin typeface="+mn-lt"/>
                <a:ea typeface="+mn-ea"/>
                <a:cs typeface="+mn-cs"/>
              </a:rPr>
              <a:t>Social challenges and attempts to protect social and organizational positions may also lead to resistance. Employees at</a:t>
            </a:r>
          </a:p>
          <a:p>
            <a:r>
              <a:rPr lang="en-GB" sz="1200" b="0" i="0" u="none" strike="noStrike" kern="1200" baseline="0" dirty="0">
                <a:solidFill>
                  <a:schemeClr val="tx1"/>
                </a:solidFill>
                <a:latin typeface="+mn-lt"/>
                <a:ea typeface="+mn-ea"/>
                <a:cs typeface="+mn-cs"/>
              </a:rPr>
              <a:t>the ground level appear to hold significant power in influencing the sustainability of inclusion. The data suggest that workplace</a:t>
            </a:r>
          </a:p>
          <a:p>
            <a:r>
              <a:rPr lang="en-GB" sz="1200" b="0" i="0" u="none" strike="noStrike" kern="1200" baseline="0" dirty="0">
                <a:solidFill>
                  <a:schemeClr val="tx1"/>
                </a:solidFill>
                <a:latin typeface="+mn-lt"/>
                <a:ea typeface="+mn-ea"/>
                <a:cs typeface="+mn-cs"/>
              </a:rPr>
              <a:t>resistance can potentially lead to drop-out from work. </a:t>
            </a:r>
          </a:p>
          <a:p>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Employer engagement vs co worker resistance  (</a:t>
            </a:r>
            <a:r>
              <a:rPr lang="en-GB" dirty="0" err="1"/>
              <a:t>Froyland</a:t>
            </a:r>
            <a:r>
              <a:rPr lang="en-GB" dirty="0"/>
              <a:t> et al, 2025) </a:t>
            </a:r>
          </a:p>
          <a:p>
            <a:r>
              <a:rPr lang="en-GB" dirty="0"/>
              <a:t>There might be many goals and expectations in their policies, but middle management understands this, and it might not always trickle down.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challenges and efforts to protect positions can lead to employee resistance. Ground-level staff significantly influence workplace inclusion, and such resistance may lead to disengagement.</a:t>
            </a:r>
          </a:p>
          <a:p>
            <a:endParaRPr lang="en-GB" dirty="0"/>
          </a:p>
        </p:txBody>
      </p:sp>
      <p:sp>
        <p:nvSpPr>
          <p:cNvPr id="4" name="Slide Number Placeholder 3"/>
          <p:cNvSpPr>
            <a:spLocks noGrp="1"/>
          </p:cNvSpPr>
          <p:nvPr>
            <p:ph type="sldNum" sz="quarter" idx="5"/>
          </p:nvPr>
        </p:nvSpPr>
        <p:spPr/>
        <p:txBody>
          <a:bodyPr/>
          <a:lstStyle/>
          <a:p>
            <a:fld id="{ED0D263D-9800-4C32-A27E-5C70877F4C47}" type="slidenum">
              <a:rPr lang="en-GB" smtClean="0"/>
              <a:t>4</a:t>
            </a:fld>
            <a:endParaRPr lang="en-GB"/>
          </a:p>
        </p:txBody>
      </p:sp>
    </p:spTree>
    <p:extLst>
      <p:ext uri="{BB962C8B-B14F-4D97-AF65-F5344CB8AC3E}">
        <p14:creationId xmlns:p14="http://schemas.microsoft.com/office/powerpoint/2010/main" val="2194731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a:solidFill>
                  <a:schemeClr val="tx1"/>
                </a:solidFill>
                <a:latin typeface="+mn-lt"/>
                <a:ea typeface="+mn-ea"/>
                <a:cs typeface="+mn-cs"/>
              </a:rPr>
              <a:t>Foyland</a:t>
            </a:r>
            <a:r>
              <a:rPr lang="en-GB" sz="1200" b="0" i="0" u="none" strike="noStrike" kern="1200" baseline="0" dirty="0">
                <a:solidFill>
                  <a:schemeClr val="tx1"/>
                </a:solidFill>
                <a:latin typeface="+mn-lt"/>
                <a:ea typeface="+mn-ea"/>
                <a:cs typeface="+mn-cs"/>
              </a:rPr>
              <a:t> et al (2025), data reveal various forms of workplace resistance, often stemming from frustration related to the slow</a:t>
            </a:r>
          </a:p>
          <a:p>
            <a:r>
              <a:rPr lang="en-GB" sz="1200" b="0" i="0" u="none" strike="noStrike" kern="1200" baseline="0" dirty="0">
                <a:solidFill>
                  <a:schemeClr val="tx1"/>
                </a:solidFill>
                <a:latin typeface="+mn-lt"/>
                <a:ea typeface="+mn-ea"/>
                <a:cs typeface="+mn-cs"/>
              </a:rPr>
              <a:t>pace or lack of competence in </a:t>
            </a:r>
            <a:r>
              <a:rPr lang="en-GB" sz="1200" b="0" i="0" u="none" strike="noStrike" kern="1200" baseline="0" dirty="0" err="1">
                <a:solidFill>
                  <a:schemeClr val="tx1"/>
                </a:solidFill>
                <a:latin typeface="+mn-lt"/>
                <a:ea typeface="+mn-ea"/>
                <a:cs typeface="+mn-cs"/>
              </a:rPr>
              <a:t>PwDs</a:t>
            </a:r>
            <a:r>
              <a:rPr lang="en-GB" sz="1200" b="0" i="0" u="none" strike="noStrike" kern="1200" baseline="0" dirty="0">
                <a:solidFill>
                  <a:schemeClr val="tx1"/>
                </a:solidFill>
                <a:latin typeface="+mn-lt"/>
                <a:ea typeface="+mn-ea"/>
                <a:cs typeface="+mn-cs"/>
              </a:rPr>
              <a:t>, increased workload for co-workers, or challenges related to team performance.</a:t>
            </a:r>
          </a:p>
          <a:p>
            <a:r>
              <a:rPr lang="en-GB" sz="1200" b="0" i="0" u="none" strike="noStrike" kern="1200" baseline="0" dirty="0">
                <a:solidFill>
                  <a:schemeClr val="tx1"/>
                </a:solidFill>
                <a:latin typeface="+mn-lt"/>
                <a:ea typeface="+mn-ea"/>
                <a:cs typeface="+mn-cs"/>
              </a:rPr>
              <a:t>Social challenges and attempts to protect social and organizational positions may also lead to resistance. Employees at</a:t>
            </a:r>
          </a:p>
          <a:p>
            <a:r>
              <a:rPr lang="en-GB" sz="1200" b="0" i="0" u="none" strike="noStrike" kern="1200" baseline="0" dirty="0">
                <a:solidFill>
                  <a:schemeClr val="tx1"/>
                </a:solidFill>
                <a:latin typeface="+mn-lt"/>
                <a:ea typeface="+mn-ea"/>
                <a:cs typeface="+mn-cs"/>
              </a:rPr>
              <a:t>the ground level appear to hold significant power in influencing the sustainability of inclusion. The data suggest that workplace</a:t>
            </a:r>
          </a:p>
          <a:p>
            <a:r>
              <a:rPr lang="en-GB" sz="1200" b="0" i="0" u="none" strike="noStrike" kern="1200" baseline="0" dirty="0">
                <a:solidFill>
                  <a:schemeClr val="tx1"/>
                </a:solidFill>
                <a:latin typeface="+mn-lt"/>
                <a:ea typeface="+mn-ea"/>
                <a:cs typeface="+mn-cs"/>
              </a:rPr>
              <a:t>resistance can potentially lead to drop-out from work. </a:t>
            </a:r>
          </a:p>
          <a:p>
            <a:endParaRPr lang="en-GB" dirty="0"/>
          </a:p>
        </p:txBody>
      </p:sp>
      <p:sp>
        <p:nvSpPr>
          <p:cNvPr id="4" name="Slide Number Placeholder 3"/>
          <p:cNvSpPr>
            <a:spLocks noGrp="1"/>
          </p:cNvSpPr>
          <p:nvPr>
            <p:ph type="sldNum" sz="quarter" idx="5"/>
          </p:nvPr>
        </p:nvSpPr>
        <p:spPr/>
        <p:txBody>
          <a:bodyPr/>
          <a:lstStyle/>
          <a:p>
            <a:fld id="{ED0D263D-9800-4C32-A27E-5C70877F4C47}" type="slidenum">
              <a:rPr lang="en-GB" smtClean="0"/>
              <a:t>5</a:t>
            </a:fld>
            <a:endParaRPr lang="en-GB"/>
          </a:p>
        </p:txBody>
      </p:sp>
    </p:spTree>
    <p:extLst>
      <p:ext uri="{BB962C8B-B14F-4D97-AF65-F5344CB8AC3E}">
        <p14:creationId xmlns:p14="http://schemas.microsoft.com/office/powerpoint/2010/main" val="1670176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will explore how organizations can remove barriers to social inclusion, starting with their hiring policies. More strategies will be discussed in the following slides.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Research by Erickson et al (2014), found that 9/10 hiring practices examined successfully worked, with the likelihood of employment for Persons with Disabilities (</a:t>
            </a:r>
            <a:r>
              <a:rPr lang="en-GB" dirty="0" err="1"/>
              <a:t>PwD</a:t>
            </a:r>
            <a:r>
              <a:rPr lang="en-GB" dirty="0"/>
              <a:t>)</a:t>
            </a:r>
          </a:p>
          <a:p>
            <a:endParaRPr lang="en-GB" dirty="0"/>
          </a:p>
          <a:p>
            <a:r>
              <a:rPr lang="en-GB" dirty="0"/>
              <a:t>*2 Alabi et al (2024), </a:t>
            </a:r>
            <a:r>
              <a:rPr lang="en-GB" sz="1200" b="0" i="0" u="none" strike="noStrike" kern="1200" baseline="0" dirty="0">
                <a:solidFill>
                  <a:schemeClr val="tx1"/>
                </a:solidFill>
                <a:latin typeface="+mn-lt"/>
                <a:ea typeface="+mn-ea"/>
                <a:cs typeface="+mn-cs"/>
              </a:rPr>
              <a:t>Creating a sustainable and truly diverse work environment requires a holistic approach that extends beyond the initial recruitment and hiring processes. </a:t>
            </a:r>
            <a:endParaRPr lang="en-GB" dirty="0"/>
          </a:p>
          <a:p>
            <a:endParaRPr lang="en-GB" dirty="0"/>
          </a:p>
          <a:p>
            <a:r>
              <a:rPr lang="en-GB" dirty="0"/>
              <a:t>*3 Stone, K. (2026) Personal communication, 03 February 2026, via Microsoft Teams. Management Team in Kennington Lifelong Learning </a:t>
            </a:r>
            <a:r>
              <a:rPr lang="en-GB" dirty="0" err="1"/>
              <a:t>Center</a:t>
            </a:r>
            <a:r>
              <a:rPr lang="en-GB" dirty="0"/>
              <a:t>  (Macintyre). </a:t>
            </a:r>
          </a:p>
        </p:txBody>
      </p:sp>
      <p:sp>
        <p:nvSpPr>
          <p:cNvPr id="4" name="Slide Number Placeholder 3"/>
          <p:cNvSpPr>
            <a:spLocks noGrp="1"/>
          </p:cNvSpPr>
          <p:nvPr>
            <p:ph type="sldNum" sz="quarter" idx="5"/>
          </p:nvPr>
        </p:nvSpPr>
        <p:spPr/>
        <p:txBody>
          <a:bodyPr/>
          <a:lstStyle/>
          <a:p>
            <a:fld id="{ED0D263D-9800-4C32-A27E-5C70877F4C47}" type="slidenum">
              <a:rPr lang="en-GB" smtClean="0"/>
              <a:t>6</a:t>
            </a:fld>
            <a:endParaRPr lang="en-GB"/>
          </a:p>
        </p:txBody>
      </p:sp>
    </p:spTree>
    <p:extLst>
      <p:ext uri="{BB962C8B-B14F-4D97-AF65-F5344CB8AC3E}">
        <p14:creationId xmlns:p14="http://schemas.microsoft.com/office/powerpoint/2010/main" val="3400718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next slide - Creating a diverse and inclusive workplace culture is crucial for the success and growth of any organisation. In recent years, there has been a growing recognition of the importance of implementing effective strategies to promote diversity and inclusivity in the workplace. </a:t>
            </a:r>
          </a:p>
          <a:p>
            <a:endParaRPr lang="en-GB" dirty="0"/>
          </a:p>
          <a:p>
            <a:r>
              <a:rPr lang="en-GB" dirty="0"/>
              <a:t>*1 Collaborative approach to Inclusion work with and embed practices as part of the team and wider business/  Ansell et al (2020) collaborative platforms and processes need to encompass a wide range of stakeholders and perspectives from different sectors. In other words, they need to be inclusive.</a:t>
            </a:r>
          </a:p>
          <a:p>
            <a:endParaRPr lang="en-GB" dirty="0"/>
          </a:p>
          <a:p>
            <a:r>
              <a:rPr lang="en-GB" dirty="0"/>
              <a:t>*2 Democrazing can assist with inclusivity, enhancing opportunities for all employees and clients.</a:t>
            </a:r>
          </a:p>
        </p:txBody>
      </p:sp>
      <p:sp>
        <p:nvSpPr>
          <p:cNvPr id="4" name="Slide Number Placeholder 3"/>
          <p:cNvSpPr>
            <a:spLocks noGrp="1"/>
          </p:cNvSpPr>
          <p:nvPr>
            <p:ph type="sldNum" sz="quarter" idx="5"/>
          </p:nvPr>
        </p:nvSpPr>
        <p:spPr/>
        <p:txBody>
          <a:bodyPr/>
          <a:lstStyle/>
          <a:p>
            <a:fld id="{ED0D263D-9800-4C32-A27E-5C70877F4C47}" type="slidenum">
              <a:rPr lang="en-GB" smtClean="0"/>
              <a:t>7</a:t>
            </a:fld>
            <a:endParaRPr lang="en-GB"/>
          </a:p>
        </p:txBody>
      </p:sp>
    </p:spTree>
    <p:extLst>
      <p:ext uri="{BB962C8B-B14F-4D97-AF65-F5344CB8AC3E}">
        <p14:creationId xmlns:p14="http://schemas.microsoft.com/office/powerpoint/2010/main" val="2077368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Tai (2023, </a:t>
            </a:r>
            <a:r>
              <a:rPr lang="en-GB" sz="1200" b="0" i="0" kern="1200" dirty="0">
                <a:solidFill>
                  <a:schemeClr val="tx1"/>
                </a:solidFill>
                <a:effectLst/>
                <a:latin typeface="+mn-lt"/>
                <a:ea typeface="+mn-ea"/>
                <a:cs typeface="+mn-cs"/>
              </a:rPr>
              <a:t>Inequitable assessments may have flow on effects to graduate employability, since students have not had opportunities to accurately represent their learning and achievement to the best of their abilities.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Hockings (2010) defined inclusive assessment as ‘the design and use of fair and effective assessment methods and practices that enable all students to demonstrate to their full potential what they know, understand and can do’ (p. 34).</a:t>
            </a:r>
            <a:endParaRPr lang="en-GB" dirty="0"/>
          </a:p>
        </p:txBody>
      </p:sp>
      <p:sp>
        <p:nvSpPr>
          <p:cNvPr id="4" name="Slide Number Placeholder 3"/>
          <p:cNvSpPr>
            <a:spLocks noGrp="1"/>
          </p:cNvSpPr>
          <p:nvPr>
            <p:ph type="sldNum" sz="quarter" idx="5"/>
          </p:nvPr>
        </p:nvSpPr>
        <p:spPr/>
        <p:txBody>
          <a:bodyPr/>
          <a:lstStyle/>
          <a:p>
            <a:fld id="{ED0D263D-9800-4C32-A27E-5C70877F4C47}" type="slidenum">
              <a:rPr lang="en-GB" smtClean="0"/>
              <a:t>8</a:t>
            </a:fld>
            <a:endParaRPr lang="en-GB"/>
          </a:p>
        </p:txBody>
      </p:sp>
    </p:spTree>
    <p:extLst>
      <p:ext uri="{BB962C8B-B14F-4D97-AF65-F5344CB8AC3E}">
        <p14:creationId xmlns:p14="http://schemas.microsoft.com/office/powerpoint/2010/main" val="3568574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*1 Binet et al. (2026) held a friendly neighbourhood workshop on structural racism where participants shared their thoughts. An older white man expressed gratitude, saying, “I’m learning so much from this diverse group. It’s eye-opening to have these conversations!” A younger Black man shared his pleasant surprise at the responses to his comments: “I often face tough reactions when discussing my experiences, but here, it feels different. It’s like opening the curtains to let in sunlight, and I appreciate how positively everyone is responding.”</a:t>
            </a:r>
          </a:p>
          <a:p>
            <a:endParaRPr lang="en-GB" dirty="0"/>
          </a:p>
          <a:p>
            <a:r>
              <a:rPr lang="en-GB" dirty="0"/>
              <a:t>*2 </a:t>
            </a:r>
            <a:r>
              <a:rPr lang="en-GB" sz="1200" b="0" i="0" kern="1200" dirty="0">
                <a:solidFill>
                  <a:schemeClr val="tx1"/>
                </a:solidFill>
                <a:effectLst/>
                <a:latin typeface="+mn-lt"/>
                <a:ea typeface="+mn-ea"/>
                <a:cs typeface="+mn-cs"/>
              </a:rPr>
              <a:t>Career adaptability significantly predicted both career engagement and perceived employability, while career engagement also significantly predicted perceived employability (Ayvaz and </a:t>
            </a:r>
            <a:r>
              <a:rPr lang="en-GB" sz="1200" b="0" i="0" kern="1200" dirty="0" err="1">
                <a:solidFill>
                  <a:schemeClr val="tx1"/>
                </a:solidFill>
                <a:effectLst/>
                <a:latin typeface="+mn-lt"/>
                <a:ea typeface="+mn-ea"/>
                <a:cs typeface="+mn-cs"/>
              </a:rPr>
              <a:t>Elhatip</a:t>
            </a:r>
            <a:r>
              <a:rPr lang="en-GB" sz="1200" b="0" i="0" kern="1200" dirty="0">
                <a:solidFill>
                  <a:schemeClr val="tx1"/>
                </a:solidFill>
                <a:effectLst/>
                <a:latin typeface="+mn-lt"/>
                <a:ea typeface="+mn-ea"/>
                <a:cs typeface="+mn-cs"/>
              </a:rPr>
              <a:t>, 2026)</a:t>
            </a:r>
            <a:endParaRPr lang="en-GB" dirty="0"/>
          </a:p>
        </p:txBody>
      </p:sp>
      <p:sp>
        <p:nvSpPr>
          <p:cNvPr id="4" name="Slide Number Placeholder 3"/>
          <p:cNvSpPr>
            <a:spLocks noGrp="1"/>
          </p:cNvSpPr>
          <p:nvPr>
            <p:ph type="sldNum" sz="quarter" idx="5"/>
          </p:nvPr>
        </p:nvSpPr>
        <p:spPr/>
        <p:txBody>
          <a:bodyPr/>
          <a:lstStyle/>
          <a:p>
            <a:fld id="{ED0D263D-9800-4C32-A27E-5C70877F4C47}" type="slidenum">
              <a:rPr lang="en-GB" smtClean="0"/>
              <a:t>9</a:t>
            </a:fld>
            <a:endParaRPr lang="en-GB"/>
          </a:p>
        </p:txBody>
      </p:sp>
    </p:spTree>
    <p:extLst>
      <p:ext uri="{BB962C8B-B14F-4D97-AF65-F5344CB8AC3E}">
        <p14:creationId xmlns:p14="http://schemas.microsoft.com/office/powerpoint/2010/main" val="4179501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1. Forthcoming with data and committed to improving their workforce.</a:t>
            </a:r>
          </a:p>
          <a:p>
            <a:pPr marL="0" indent="0">
              <a:buNone/>
            </a:pPr>
            <a:r>
              <a:rPr lang="en-GB" dirty="0"/>
              <a:t>2. MacIntyre does collect data, and this shows their commitment to making an inclusive organisation. Being able to share this data with me was acting on this data.</a:t>
            </a:r>
          </a:p>
          <a:p>
            <a:pPr marL="0" indent="0">
              <a:buNone/>
            </a:pPr>
            <a:r>
              <a:rPr lang="en-GB" dirty="0"/>
              <a:t>3. Collecting data will reveal trends and patterns within the organization and highlight areas for where inclusion can be made.</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Macintyre's data reveal that the Oxford team did not reflect the diversity of the community they served. They collect data on gender, ethnicity, and disability.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can now address their practises to attract a more diverse and representative workforce.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Breakdown of workforce: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Men- 3%  Female – 97%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Ethnicity: White: 97% Black- 3%, Other Ethnicities: 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Disability: 2% Disabled 98% non-disabled.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D0D263D-9800-4C32-A27E-5C70877F4C47}" type="slidenum">
              <a:rPr lang="en-GB" smtClean="0"/>
              <a:t>10</a:t>
            </a:fld>
            <a:endParaRPr lang="en-GB"/>
          </a:p>
        </p:txBody>
      </p:sp>
    </p:spTree>
    <p:extLst>
      <p:ext uri="{BB962C8B-B14F-4D97-AF65-F5344CB8AC3E}">
        <p14:creationId xmlns:p14="http://schemas.microsoft.com/office/powerpoint/2010/main" val="4108614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0D263D-9800-4C32-A27E-5C70877F4C47}" type="slidenum">
              <a:rPr lang="en-GB" smtClean="0"/>
              <a:t>11</a:t>
            </a:fld>
            <a:endParaRPr lang="en-GB"/>
          </a:p>
        </p:txBody>
      </p:sp>
    </p:spTree>
    <p:extLst>
      <p:ext uri="{BB962C8B-B14F-4D97-AF65-F5344CB8AC3E}">
        <p14:creationId xmlns:p14="http://schemas.microsoft.com/office/powerpoint/2010/main" val="4221898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3659796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3856764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2876198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2712ED0-6E6D-4EAE-B1A4-BEF052A9DDB0}"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656303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2712ED0-6E6D-4EAE-B1A4-BEF052A9DDB0}"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1389492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2712ED0-6E6D-4EAE-B1A4-BEF052A9DDB0}"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967863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712ED0-6E6D-4EAE-B1A4-BEF052A9DDB0}"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143261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712ED0-6E6D-4EAE-B1A4-BEF052A9DDB0}"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1792760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2712ED0-6E6D-4EAE-B1A4-BEF052A9DDB0}"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3572897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2842976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29432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1401516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28906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3591304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25154301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712ED0-6E6D-4EAE-B1A4-BEF052A9DDB0}"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6449B-5A37-44B8-AB57-DB92D60EC07C}" type="slidenum">
              <a:rPr lang="en-GB" smtClean="0"/>
              <a:t>‹#›</a:t>
            </a:fld>
            <a:endParaRPr lang="en-GB"/>
          </a:p>
        </p:txBody>
      </p:sp>
    </p:spTree>
    <p:extLst>
      <p:ext uri="{BB962C8B-B14F-4D97-AF65-F5344CB8AC3E}">
        <p14:creationId xmlns:p14="http://schemas.microsoft.com/office/powerpoint/2010/main" val="3238659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2712ED0-6E6D-4EAE-B1A4-BEF052A9DDB0}" type="datetimeFigureOut">
              <a:rPr lang="en-GB" smtClean="0"/>
              <a:t>23/02/2026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026449B-5A37-44B8-AB57-DB92D60EC07C}" type="slidenum">
              <a:rPr lang="en-GB" smtClean="0"/>
              <a:t>‹#›</a:t>
            </a:fld>
            <a:endParaRPr lang="en-GB"/>
          </a:p>
        </p:txBody>
      </p:sp>
    </p:spTree>
    <p:extLst>
      <p:ext uri="{BB962C8B-B14F-4D97-AF65-F5344CB8AC3E}">
        <p14:creationId xmlns:p14="http://schemas.microsoft.com/office/powerpoint/2010/main" val="360980801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ictionary.cambridge.org/dictionary/english/enjoy" TargetMode="External"/><Relationship Id="rId13" Type="http://schemas.openxmlformats.org/officeDocument/2006/relationships/hyperlink" Target="https://dictionary.cambridge.org/dictionary/english/disadvantage" TargetMode="External"/><Relationship Id="rId3" Type="http://schemas.openxmlformats.org/officeDocument/2006/relationships/hyperlink" Target="https://dictionary.cambridge.org/dictionary/english/idea" TargetMode="External"/><Relationship Id="rId7" Type="http://schemas.openxmlformats.org/officeDocument/2006/relationships/hyperlink" Target="https://dictionary.cambridge.org/dictionary/english/activity" TargetMode="External"/><Relationship Id="rId12" Type="http://schemas.openxmlformats.org/officeDocument/2006/relationships/hyperlink" Target="https://dictionary.cambridge.org/dictionary/english/disabilit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ictionary.cambridge.org/dictionary/english/part" TargetMode="External"/><Relationship Id="rId11" Type="http://schemas.openxmlformats.org/officeDocument/2006/relationships/hyperlink" Target="https://dictionary.cambridge.org/dictionary/english/people" TargetMode="External"/><Relationship Id="rId5" Type="http://schemas.openxmlformats.org/officeDocument/2006/relationships/hyperlink" Target="https://dictionary.cambridge.org/dictionary/english/facility" TargetMode="External"/><Relationship Id="rId10" Type="http://schemas.openxmlformats.org/officeDocument/2006/relationships/hyperlink" Target="https://dictionary.cambridge.org/dictionary/english/include" TargetMode="External"/><Relationship Id="rId4" Type="http://schemas.openxmlformats.org/officeDocument/2006/relationships/hyperlink" Target="https://dictionary.cambridge.org/dictionary/english/able" TargetMode="External"/><Relationship Id="rId9" Type="http://schemas.openxmlformats.org/officeDocument/2006/relationships/hyperlink" Target="https://dictionary.cambridge.org/dictionary/english/experience"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esearchgate.net/profile/Khadijat-Alabi/publication/383981961_A_Review_on_the_Assessment_of_Effective_Strategies_for_Promoting_a_Diverse_and_Inclusive_Workplace_Culture_Bias_Training_and_Equitable_Hiring_Approach/links/66e3269db1606e24c2264956/A-Review-on-the-Assessment-of-Effective-Strategies-for-Promoting-a-Diverse-and-Inclusive-Workplace-Culture-Bias-Training-and-Equitable-Hiring-Approach.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doi.org/10.1080/14494035.2020.1785726" TargetMode="External"/><Relationship Id="rId4" Type="http://schemas.openxmlformats.org/officeDocument/2006/relationships/hyperlink" Target="https://search.proquest.com/openview/e2044c47aa1b0766e254abeef8b88077/1?pq-origsite=gscholar&amp;cbl=18750&amp;diss=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80/14649357.2025.2592585" TargetMode="External"/><Relationship Id="rId7" Type="http://schemas.openxmlformats.org/officeDocument/2006/relationships/hyperlink" Target="https://www.proquest.com/docview/1627934626/abstract/348655DB4FBC4AD7PQ/1" TargetMode="External"/><Relationship Id="rId2" Type="http://schemas.openxmlformats.org/officeDocument/2006/relationships/hyperlink" Target="https://doi.org/10.1177/10690727251313789" TargetMode="External"/><Relationship Id="rId1" Type="http://schemas.openxmlformats.org/officeDocument/2006/relationships/slideLayout" Target="../slideLayouts/slideLayout2.xml"/><Relationship Id="rId6" Type="http://schemas.openxmlformats.org/officeDocument/2006/relationships/hyperlink" Target="https://search.proquest.com/openview/48d7457c291143c4aa8ef96a091327c7/1?pq-origsite=gscholar&amp;cbl=47961" TargetMode="External"/><Relationship Id="rId5" Type="http://schemas.openxmlformats.org/officeDocument/2006/relationships/hyperlink" Target="https://doi.org/10.1098/rsos.241380" TargetMode="External"/><Relationship Id="rId4" Type="http://schemas.openxmlformats.org/officeDocument/2006/relationships/hyperlink" Target="https://assets.publishing.service.gov.uk/government/uploads/system/uploads/attachment_data/file/359358/socinc.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77/10519815251335786" TargetMode="External"/><Relationship Id="rId7" Type="http://schemas.openxmlformats.org/officeDocument/2006/relationships/hyperlink" Target="https://hbr.org/2019/02/survey-what-diversity-and-inclusion-policies-do-employees-actually-want" TargetMode="External"/><Relationship Id="rId2" Type="http://schemas.openxmlformats.org/officeDocument/2006/relationships/hyperlink" Target="https://dictionary.cambridge.org/dictionary/english/inclusion" TargetMode="External"/><Relationship Id="rId1" Type="http://schemas.openxmlformats.org/officeDocument/2006/relationships/slideLayout" Target="../slideLayouts/slideLayout2.xml"/><Relationship Id="rId6" Type="http://schemas.openxmlformats.org/officeDocument/2006/relationships/hyperlink" Target="https://doi.org/10.1111/j.1467-9299.2008.00738.x" TargetMode="External"/><Relationship Id="rId5" Type="http://schemas.openxmlformats.org/officeDocument/2006/relationships/hyperlink" Target="https://doi.org/10.1002/wps.70031" TargetMode="External"/><Relationship Id="rId4" Type="http://schemas.openxmlformats.org/officeDocument/2006/relationships/hyperlink" Target="https://doi.org/10.3390/urbansci9060181"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researchgate.net/profile/Isabel-Leon-10/publication/364067382_Recommendations_for_Recruitment_and_Retention_of_a_Diverse_Workforce_A_Report_from_the_Field/links/6364153454eb5f547c9d7ee0/Recommendations-for-Recruitment-and-Retention-of-a-Diverse-Workforce-A-Report-from-the-Field.pdf" TargetMode="External"/><Relationship Id="rId2" Type="http://schemas.openxmlformats.org/officeDocument/2006/relationships/hyperlink" Target="https://www.macintyrecharity.org/"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Gonp8GXTxb0C&amp;oi=fnd&amp;pg=PA1&amp;dq=Young,+I.+M.+(2002).+Inclusion+and+democracy.+Oxford,+UK.+Oxford+University+press+on+demand&amp;ots=nNgJHv7DpK&amp;sig=nWy2EnT1v6ic9tuv6cf9o3enA-s" TargetMode="External"/><Relationship Id="rId5" Type="http://schemas.openxmlformats.org/officeDocument/2006/relationships/hyperlink" Target="https://doi.org/10.21153/jtlge2023vol14no2art1785" TargetMode="External"/><Relationship Id="rId4" Type="http://schemas.openxmlformats.org/officeDocument/2006/relationships/hyperlink" Target="https://www.worldbank.org/en/topic/social-inclu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6B5A-B062-E7AC-28A6-3BA4CD8E2393}"/>
              </a:ext>
            </a:extLst>
          </p:cNvPr>
          <p:cNvSpPr>
            <a:spLocks noGrp="1"/>
          </p:cNvSpPr>
          <p:nvPr>
            <p:ph type="ctrTitle"/>
          </p:nvPr>
        </p:nvSpPr>
        <p:spPr/>
        <p:txBody>
          <a:bodyPr>
            <a:normAutofit fontScale="90000"/>
          </a:bodyPr>
          <a:lstStyle/>
          <a:p>
            <a:r>
              <a:rPr lang="en-GB" dirty="0">
                <a:latin typeface="Times New Roman" panose="02020603050405020304" pitchFamily="18" charset="0"/>
                <a:cs typeface="Times New Roman" panose="02020603050405020304" pitchFamily="18" charset="0"/>
              </a:rPr>
              <a:t>The role of practitioners in removing barriers to social inclusion</a:t>
            </a:r>
            <a:r>
              <a:rPr lang="en-GB" dirty="0"/>
              <a:t>	</a:t>
            </a:r>
          </a:p>
        </p:txBody>
      </p:sp>
      <p:sp>
        <p:nvSpPr>
          <p:cNvPr id="3" name="Subtitle 2">
            <a:extLst>
              <a:ext uri="{FF2B5EF4-FFF2-40B4-BE49-F238E27FC236}">
                <a16:creationId xmlns:a16="http://schemas.microsoft.com/office/drawing/2014/main" id="{9AB033B4-7EA5-46DF-BE61-F58611B66DA6}"/>
              </a:ext>
            </a:extLst>
          </p:cNvPr>
          <p:cNvSpPr>
            <a:spLocks noGrp="1"/>
          </p:cNvSpPr>
          <p:nvPr>
            <p:ph type="subTitle" idx="1"/>
          </p:nvPr>
        </p:nvSpPr>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ECED7007 – Political Influences on Inequality and Diversity</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Colin Larkworthy-2307635</a:t>
            </a:r>
          </a:p>
          <a:p>
            <a:endParaRPr lang="en-GB" dirty="0"/>
          </a:p>
        </p:txBody>
      </p:sp>
    </p:spTree>
    <p:extLst>
      <p:ext uri="{BB962C8B-B14F-4D97-AF65-F5344CB8AC3E}">
        <p14:creationId xmlns:p14="http://schemas.microsoft.com/office/powerpoint/2010/main" val="3229895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38D05-4231-0473-01AD-3161BD108FDF}"/>
              </a:ext>
            </a:extLst>
          </p:cNvPr>
          <p:cNvSpPr>
            <a:spLocks noGrp="1"/>
          </p:cNvSpPr>
          <p:nvPr>
            <p:ph type="title"/>
          </p:nvPr>
        </p:nvSpPr>
        <p:spPr/>
        <p:txBody>
          <a:bodyPr/>
          <a:lstStyle/>
          <a:p>
            <a:r>
              <a:rPr lang="en-GB" dirty="0"/>
              <a:t>Social Inclusion </a:t>
            </a:r>
          </a:p>
        </p:txBody>
      </p:sp>
      <p:sp>
        <p:nvSpPr>
          <p:cNvPr id="3" name="Content Placeholder 2">
            <a:extLst>
              <a:ext uri="{FF2B5EF4-FFF2-40B4-BE49-F238E27FC236}">
                <a16:creationId xmlns:a16="http://schemas.microsoft.com/office/drawing/2014/main" id="{D74A3968-007F-BBDE-0D22-AAF3758F4649}"/>
              </a:ext>
            </a:extLst>
          </p:cNvPr>
          <p:cNvSpPr>
            <a:spLocks noGrp="1"/>
          </p:cNvSpPr>
          <p:nvPr>
            <p:ph idx="1"/>
          </p:nvPr>
        </p:nvSpPr>
        <p:spPr>
          <a:xfrm>
            <a:off x="293774" y="1296536"/>
            <a:ext cx="8980228" cy="5561464"/>
          </a:xfrm>
        </p:spPr>
        <p:txBody>
          <a:bodyPr>
            <a:normAutofit fontScale="92500" lnSpcReduction="10000"/>
          </a:bodyPr>
          <a:lstStyle/>
          <a:p>
            <a:pPr lvl="1"/>
            <a:r>
              <a:rPr lang="en-GB" b="1" dirty="0"/>
              <a:t>‘</a:t>
            </a:r>
            <a:r>
              <a:rPr lang="en-GB" sz="2000" b="1" i="1" dirty="0">
                <a:latin typeface="Times New Roman" panose="02020603050405020304" pitchFamily="18" charset="0"/>
                <a:cs typeface="Times New Roman" panose="02020603050405020304" pitchFamily="18" charset="0"/>
              </a:rPr>
              <a:t>It usually results from positive action taken to change the circumstances and habits that led or have led to social exclusion. It is about enabling people or communities to fully participate in society’.</a:t>
            </a:r>
            <a:r>
              <a:rPr lang="en-GB" b="1" dirty="0"/>
              <a:t> </a:t>
            </a:r>
          </a:p>
          <a:p>
            <a:pPr marL="457200" lvl="1" indent="0" algn="r">
              <a:buNone/>
            </a:pPr>
            <a:r>
              <a:rPr lang="en-GB" dirty="0">
                <a:latin typeface="Times New Roman" panose="02020603050405020304" pitchFamily="18" charset="0"/>
                <a:cs typeface="Times New Roman" panose="02020603050405020304" pitchFamily="18" charset="0"/>
              </a:rPr>
              <a:t>(Charity Commission, 2001, p.2)</a:t>
            </a:r>
          </a:p>
          <a:p>
            <a:endParaRPr lang="en-GB" dirty="0"/>
          </a:p>
          <a:p>
            <a:r>
              <a:rPr lang="en-GB" i="1" dirty="0">
                <a:latin typeface="Times New Roman" panose="02020603050405020304" pitchFamily="18" charset="0"/>
                <a:cs typeface="Times New Roman" panose="02020603050405020304" pitchFamily="18" charset="0"/>
              </a:rPr>
              <a:t>‘We start with a focus on people—their values and aspirations—while also focusing on the communities where they live and work’.</a:t>
            </a:r>
          </a:p>
          <a:p>
            <a:pPr marL="0" indent="0" algn="r">
              <a:buNone/>
            </a:pPr>
            <a:r>
              <a:rPr lang="en-GB" dirty="0">
                <a:latin typeface="Times New Roman" panose="02020603050405020304" pitchFamily="18" charset="0"/>
                <a:cs typeface="Times New Roman" panose="02020603050405020304" pitchFamily="18" charset="0"/>
              </a:rPr>
              <a:t>(Sanchez-Bender, 2026, The World Bank)</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Social inclusion means being able to participate in activities valued within one’s community or wider society as one would wish. </a:t>
            </a:r>
          </a:p>
          <a:p>
            <a:pPr marL="0" indent="0" algn="r">
              <a:buNone/>
            </a:pPr>
            <a:r>
              <a:rPr lang="en-GB" dirty="0">
                <a:latin typeface="Times New Roman" panose="02020603050405020304" pitchFamily="18" charset="0"/>
                <a:cs typeface="Times New Roman" panose="02020603050405020304" pitchFamily="18" charset="0"/>
              </a:rPr>
              <a:t>(Henderson et al,  2026)</a:t>
            </a:r>
          </a:p>
          <a:p>
            <a:endParaRPr lang="en-GB" sz="1900" dirty="0">
              <a:latin typeface="Times New Roman" panose="02020603050405020304" pitchFamily="18" charset="0"/>
              <a:cs typeface="Times New Roman" panose="02020603050405020304" pitchFamily="18" charset="0"/>
            </a:endParaRPr>
          </a:p>
          <a:p>
            <a:r>
              <a:rPr lang="en-GB" sz="1900" dirty="0">
                <a:latin typeface="Times New Roman" panose="02020603050405020304" pitchFamily="18" charset="0"/>
                <a:cs typeface="Times New Roman" panose="02020603050405020304" pitchFamily="18" charset="0"/>
              </a:rPr>
              <a:t>Inclusion - ‘the </a:t>
            </a:r>
            <a:r>
              <a:rPr lang="en-GB" sz="1900" dirty="0">
                <a:latin typeface="Times New Roman" panose="02020603050405020304" pitchFamily="18" charset="0"/>
                <a:cs typeface="Times New Roman" panose="02020603050405020304" pitchFamily="18" charset="0"/>
                <a:hlinkClick r:id="rId3" tooltip="idea"/>
              </a:rPr>
              <a:t>idea</a:t>
            </a:r>
            <a:r>
              <a:rPr lang="en-GB" sz="1900" dirty="0">
                <a:latin typeface="Times New Roman" panose="02020603050405020304" pitchFamily="18" charset="0"/>
                <a:cs typeface="Times New Roman" panose="02020603050405020304" pitchFamily="18" charset="0"/>
              </a:rPr>
              <a:t> that everyone should be </a:t>
            </a:r>
            <a:r>
              <a:rPr lang="en-GB" sz="1900" dirty="0">
                <a:latin typeface="Times New Roman" panose="02020603050405020304" pitchFamily="18" charset="0"/>
                <a:cs typeface="Times New Roman" panose="02020603050405020304" pitchFamily="18" charset="0"/>
                <a:hlinkClick r:id="rId4" tooltip="able"/>
              </a:rPr>
              <a:t>able</a:t>
            </a:r>
            <a:r>
              <a:rPr lang="en-GB" sz="1900" dirty="0">
                <a:latin typeface="Times New Roman" panose="02020603050405020304" pitchFamily="18" charset="0"/>
                <a:cs typeface="Times New Roman" panose="02020603050405020304" pitchFamily="18" charset="0"/>
              </a:rPr>
              <a:t> to use the same </a:t>
            </a:r>
            <a:r>
              <a:rPr lang="en-GB" sz="1900" dirty="0">
                <a:latin typeface="Times New Roman" panose="02020603050405020304" pitchFamily="18" charset="0"/>
                <a:cs typeface="Times New Roman" panose="02020603050405020304" pitchFamily="18" charset="0"/>
                <a:hlinkClick r:id="rId5" tooltip="facilities"/>
              </a:rPr>
              <a:t>facilities</a:t>
            </a:r>
            <a:r>
              <a:rPr lang="en-GB" sz="1900" dirty="0">
                <a:latin typeface="Times New Roman" panose="02020603050405020304" pitchFamily="18" charset="0"/>
                <a:cs typeface="Times New Roman" panose="02020603050405020304" pitchFamily="18" charset="0"/>
              </a:rPr>
              <a:t>, take </a:t>
            </a:r>
            <a:r>
              <a:rPr lang="en-GB" sz="1900" dirty="0">
                <a:latin typeface="Times New Roman" panose="02020603050405020304" pitchFamily="18" charset="0"/>
                <a:cs typeface="Times New Roman" panose="02020603050405020304" pitchFamily="18" charset="0"/>
                <a:hlinkClick r:id="rId6" tooltip="part"/>
              </a:rPr>
              <a:t>part</a:t>
            </a:r>
            <a:r>
              <a:rPr lang="en-GB" sz="1900" dirty="0">
                <a:latin typeface="Times New Roman" panose="02020603050405020304" pitchFamily="18" charset="0"/>
                <a:cs typeface="Times New Roman" panose="02020603050405020304" pitchFamily="18" charset="0"/>
              </a:rPr>
              <a:t> in the same </a:t>
            </a:r>
            <a:r>
              <a:rPr lang="en-GB" sz="1900" dirty="0">
                <a:latin typeface="Times New Roman" panose="02020603050405020304" pitchFamily="18" charset="0"/>
                <a:cs typeface="Times New Roman" panose="02020603050405020304" pitchFamily="18" charset="0"/>
                <a:hlinkClick r:id="rId7" tooltip="activities"/>
              </a:rPr>
              <a:t>activities</a:t>
            </a:r>
            <a:r>
              <a:rPr lang="en-GB" sz="1900" dirty="0">
                <a:latin typeface="Times New Roman" panose="02020603050405020304" pitchFamily="18" charset="0"/>
                <a:cs typeface="Times New Roman" panose="02020603050405020304" pitchFamily="18" charset="0"/>
              </a:rPr>
              <a:t>, and </a:t>
            </a:r>
            <a:r>
              <a:rPr lang="en-GB" sz="1900" dirty="0">
                <a:latin typeface="Times New Roman" panose="02020603050405020304" pitchFamily="18" charset="0"/>
                <a:cs typeface="Times New Roman" panose="02020603050405020304" pitchFamily="18" charset="0"/>
                <a:hlinkClick r:id="rId8" tooltip="enjoy"/>
              </a:rPr>
              <a:t>enjoy</a:t>
            </a:r>
            <a:r>
              <a:rPr lang="en-GB" sz="1900" dirty="0">
                <a:latin typeface="Times New Roman" panose="02020603050405020304" pitchFamily="18" charset="0"/>
                <a:cs typeface="Times New Roman" panose="02020603050405020304" pitchFamily="18" charset="0"/>
              </a:rPr>
              <a:t> the same </a:t>
            </a:r>
            <a:r>
              <a:rPr lang="en-GB" sz="1900" dirty="0">
                <a:latin typeface="Times New Roman" panose="02020603050405020304" pitchFamily="18" charset="0"/>
                <a:cs typeface="Times New Roman" panose="02020603050405020304" pitchFamily="18" charset="0"/>
                <a:hlinkClick r:id="rId9" tooltip="experiences"/>
              </a:rPr>
              <a:t>experiences</a:t>
            </a:r>
            <a:r>
              <a:rPr lang="en-GB" sz="1900" dirty="0">
                <a:latin typeface="Times New Roman" panose="02020603050405020304" pitchFamily="18" charset="0"/>
                <a:cs typeface="Times New Roman" panose="02020603050405020304" pitchFamily="18" charset="0"/>
              </a:rPr>
              <a:t>, </a:t>
            </a:r>
            <a:r>
              <a:rPr lang="en-GB" sz="1900" dirty="0">
                <a:latin typeface="Times New Roman" panose="02020603050405020304" pitchFamily="18" charset="0"/>
                <a:cs typeface="Times New Roman" panose="02020603050405020304" pitchFamily="18" charset="0"/>
                <a:hlinkClick r:id="rId10" tooltip="including"/>
              </a:rPr>
              <a:t>including</a:t>
            </a:r>
            <a:r>
              <a:rPr lang="en-GB" sz="1900" dirty="0">
                <a:latin typeface="Times New Roman" panose="02020603050405020304" pitchFamily="18" charset="0"/>
                <a:cs typeface="Times New Roman" panose="02020603050405020304" pitchFamily="18" charset="0"/>
              </a:rPr>
              <a:t> </a:t>
            </a:r>
            <a:r>
              <a:rPr lang="en-GB" sz="1900" dirty="0">
                <a:latin typeface="Times New Roman" panose="02020603050405020304" pitchFamily="18" charset="0"/>
                <a:cs typeface="Times New Roman" panose="02020603050405020304" pitchFamily="18" charset="0"/>
                <a:hlinkClick r:id="rId11" tooltip="people"/>
              </a:rPr>
              <a:t>people</a:t>
            </a:r>
            <a:r>
              <a:rPr lang="en-GB" sz="1900" dirty="0">
                <a:latin typeface="Times New Roman" panose="02020603050405020304" pitchFamily="18" charset="0"/>
                <a:cs typeface="Times New Roman" panose="02020603050405020304" pitchFamily="18" charset="0"/>
              </a:rPr>
              <a:t> who have a </a:t>
            </a:r>
            <a:r>
              <a:rPr lang="en-GB" sz="1900" dirty="0">
                <a:latin typeface="Times New Roman" panose="02020603050405020304" pitchFamily="18" charset="0"/>
                <a:cs typeface="Times New Roman" panose="02020603050405020304" pitchFamily="18" charset="0"/>
                <a:hlinkClick r:id="rId12" tooltip="disability"/>
              </a:rPr>
              <a:t>disability</a:t>
            </a:r>
            <a:r>
              <a:rPr lang="en-GB" sz="1900" dirty="0">
                <a:latin typeface="Times New Roman" panose="02020603050405020304" pitchFamily="18" charset="0"/>
                <a:cs typeface="Times New Roman" panose="02020603050405020304" pitchFamily="18" charset="0"/>
              </a:rPr>
              <a:t> or other </a:t>
            </a:r>
            <a:r>
              <a:rPr lang="en-GB" sz="1900" dirty="0">
                <a:latin typeface="Times New Roman" panose="02020603050405020304" pitchFamily="18" charset="0"/>
                <a:cs typeface="Times New Roman" panose="02020603050405020304" pitchFamily="18" charset="0"/>
                <a:hlinkClick r:id="rId13" tooltip="disadvantage"/>
              </a:rPr>
              <a:t>disadvantage</a:t>
            </a:r>
            <a:r>
              <a:rPr lang="en-GB" sz="1900" dirty="0">
                <a:latin typeface="Times New Roman" panose="02020603050405020304" pitchFamily="18" charset="0"/>
                <a:cs typeface="Times New Roman" panose="02020603050405020304" pitchFamily="18" charset="0"/>
              </a:rPr>
              <a:t>’</a:t>
            </a:r>
          </a:p>
          <a:p>
            <a:pPr marL="0" indent="0" algn="r">
              <a:buNone/>
            </a:pPr>
            <a:r>
              <a:rPr lang="en-GB" sz="1900" dirty="0">
                <a:latin typeface="Times New Roman" panose="02020603050405020304" pitchFamily="18" charset="0"/>
                <a:cs typeface="Times New Roman" panose="02020603050405020304" pitchFamily="18" charset="0"/>
              </a:rPr>
              <a:t>(Cambridge Dictionary, 2026)</a:t>
            </a:r>
          </a:p>
        </p:txBody>
      </p:sp>
    </p:spTree>
    <p:extLst>
      <p:ext uri="{BB962C8B-B14F-4D97-AF65-F5344CB8AC3E}">
        <p14:creationId xmlns:p14="http://schemas.microsoft.com/office/powerpoint/2010/main" val="2791849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22F5C-9357-BC95-C3C3-BEC83EF82B4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Practitioner role 	</a:t>
            </a:r>
          </a:p>
        </p:txBody>
      </p:sp>
      <p:sp>
        <p:nvSpPr>
          <p:cNvPr id="3" name="Content Placeholder 2">
            <a:extLst>
              <a:ext uri="{FF2B5EF4-FFF2-40B4-BE49-F238E27FC236}">
                <a16:creationId xmlns:a16="http://schemas.microsoft.com/office/drawing/2014/main" id="{27D21BEA-7F73-DB60-DCBC-D592BAD1510E}"/>
              </a:ext>
            </a:extLst>
          </p:cNvPr>
          <p:cNvSpPr>
            <a:spLocks noGrp="1"/>
          </p:cNvSpPr>
          <p:nvPr>
            <p:ph idx="1"/>
          </p:nvPr>
        </p:nvSpPr>
        <p:spPr>
          <a:xfrm>
            <a:off x="677334" y="1487607"/>
            <a:ext cx="8596668" cy="4553756"/>
          </a:xfrm>
        </p:spPr>
        <p:txBody>
          <a:bodyPr>
            <a:noAutofit/>
          </a:bodyPr>
          <a:lstStyle/>
          <a:p>
            <a:r>
              <a:rPr lang="en-GB" sz="2800" dirty="0">
                <a:latin typeface="Times New Roman" panose="02020603050405020304" pitchFamily="18" charset="0"/>
                <a:cs typeface="Times New Roman" panose="02020603050405020304" pitchFamily="18" charset="0"/>
              </a:rPr>
              <a:t>Role of a day services manager in a community-based adult lifelong learning centre (e.g. MacIntyre Care )</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I am using this as I was previously employed in the Oxford MacIntyre Centre.</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Community-based adult centre for 18+ year olds, to provide support and care for life skills.</a:t>
            </a:r>
          </a:p>
        </p:txBody>
      </p:sp>
    </p:spTree>
    <p:extLst>
      <p:ext uri="{BB962C8B-B14F-4D97-AF65-F5344CB8AC3E}">
        <p14:creationId xmlns:p14="http://schemas.microsoft.com/office/powerpoint/2010/main" val="1645937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4B6A-A6F9-39B8-2B84-1914F6E6F05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Willingness for Inclusivity</a:t>
            </a:r>
          </a:p>
        </p:txBody>
      </p:sp>
      <p:sp>
        <p:nvSpPr>
          <p:cNvPr id="3" name="Content Placeholder 2">
            <a:extLst>
              <a:ext uri="{FF2B5EF4-FFF2-40B4-BE49-F238E27FC236}">
                <a16:creationId xmlns:a16="http://schemas.microsoft.com/office/drawing/2014/main" id="{0EC3D22D-A0BC-FCDD-FB21-ECFE15C6DE8B}"/>
              </a:ext>
            </a:extLst>
          </p:cNvPr>
          <p:cNvSpPr>
            <a:spLocks noGrp="1"/>
          </p:cNvSpPr>
          <p:nvPr>
            <p:ph idx="1"/>
          </p:nvPr>
        </p:nvSpPr>
        <p:spPr>
          <a:xfrm>
            <a:off x="838200" y="1286540"/>
            <a:ext cx="8810767" cy="4890423"/>
          </a:xfrm>
        </p:spPr>
        <p:txBody>
          <a:bodyPr/>
          <a:lstStyle/>
          <a:p>
            <a:endParaRPr lang="en-GB" dirty="0"/>
          </a:p>
          <a:p>
            <a:r>
              <a:rPr lang="en-GB" sz="2800" dirty="0">
                <a:latin typeface="Times New Roman" panose="02020603050405020304" pitchFamily="18" charset="0"/>
                <a:cs typeface="Times New Roman" panose="02020603050405020304" pitchFamily="18" charset="0"/>
              </a:rPr>
              <a:t>Have a policy for inclusion.</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To follow key legislation on equality. For Example, government strategies and guidelines. </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Have an ongoing strategy moving forward to implement policy, for example. Designated staff and a timeframe</a:t>
            </a:r>
          </a:p>
          <a:p>
            <a:pPr marL="0" indent="0" algn="r">
              <a:buNone/>
            </a:pPr>
            <a:r>
              <a:rPr lang="en-GB" sz="2800" dirty="0">
                <a:latin typeface="Times New Roman" panose="02020603050405020304" pitchFamily="18" charset="0"/>
                <a:cs typeface="Times New Roman" panose="02020603050405020304" pitchFamily="18" charset="0"/>
              </a:rPr>
              <a:t>(</a:t>
            </a:r>
            <a:r>
              <a:rPr lang="en-GB" sz="2800" dirty="0" err="1">
                <a:latin typeface="Times New Roman" panose="02020603050405020304" pitchFamily="18" charset="0"/>
                <a:cs typeface="Times New Roman" panose="02020603050405020304" pitchFamily="18" charset="0"/>
              </a:rPr>
              <a:t>Froyland</a:t>
            </a:r>
            <a:r>
              <a:rPr lang="en-GB" sz="2800" dirty="0">
                <a:latin typeface="Times New Roman" panose="02020603050405020304" pitchFamily="18" charset="0"/>
                <a:cs typeface="Times New Roman" panose="02020603050405020304" pitchFamily="18" charset="0"/>
              </a:rPr>
              <a:t>  et al, 2025).</a:t>
            </a:r>
          </a:p>
        </p:txBody>
      </p:sp>
    </p:spTree>
    <p:extLst>
      <p:ext uri="{BB962C8B-B14F-4D97-AF65-F5344CB8AC3E}">
        <p14:creationId xmlns:p14="http://schemas.microsoft.com/office/powerpoint/2010/main" val="3840323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2BEF6-47B9-4CAA-DD18-962481802C35}"/>
              </a:ext>
            </a:extLst>
          </p:cNvPr>
          <p:cNvSpPr>
            <a:spLocks noGrp="1"/>
          </p:cNvSpPr>
          <p:nvPr>
            <p:ph type="title"/>
          </p:nvPr>
        </p:nvSpPr>
        <p:spPr/>
        <p:txBody>
          <a:bodyPr>
            <a:normAutofit fontScale="90000"/>
          </a:bodyPr>
          <a:lstStyle/>
          <a:p>
            <a:r>
              <a:rPr lang="en-GB" sz="4000" dirty="0">
                <a:latin typeface="Times New Roman" panose="02020603050405020304" pitchFamily="18" charset="0"/>
                <a:cs typeface="Times New Roman" panose="02020603050405020304" pitchFamily="18" charset="0"/>
              </a:rPr>
              <a:t>Employer engagement vs co worker resistance  (</a:t>
            </a:r>
            <a:r>
              <a:rPr lang="en-GB" sz="4000" dirty="0" err="1">
                <a:latin typeface="Times New Roman" panose="02020603050405020304" pitchFamily="18" charset="0"/>
                <a:cs typeface="Times New Roman" panose="02020603050405020304" pitchFamily="18" charset="0"/>
              </a:rPr>
              <a:t>Froyland</a:t>
            </a:r>
            <a:r>
              <a:rPr lang="en-GB" sz="4000" dirty="0">
                <a:latin typeface="Times New Roman" panose="02020603050405020304" pitchFamily="18" charset="0"/>
                <a:cs typeface="Times New Roman" panose="02020603050405020304" pitchFamily="18" charset="0"/>
              </a:rPr>
              <a:t> et al, 2025) </a:t>
            </a:r>
            <a:br>
              <a:rPr lang="en-GB" dirty="0"/>
            </a:br>
            <a:endParaRPr lang="en-GB" dirty="0"/>
          </a:p>
        </p:txBody>
      </p:sp>
      <p:sp>
        <p:nvSpPr>
          <p:cNvPr id="3" name="Content Placeholder 2">
            <a:extLst>
              <a:ext uri="{FF2B5EF4-FFF2-40B4-BE49-F238E27FC236}">
                <a16:creationId xmlns:a16="http://schemas.microsoft.com/office/drawing/2014/main" id="{26EEF67D-E2E3-2628-7E2E-C9AF426520CB}"/>
              </a:ext>
            </a:extLst>
          </p:cNvPr>
          <p:cNvSpPr>
            <a:spLocks noGrp="1"/>
          </p:cNvSpPr>
          <p:nvPr>
            <p:ph idx="1"/>
          </p:nvPr>
        </p:nvSpPr>
        <p:spPr/>
        <p:txBody>
          <a:bodyPr>
            <a:normAutofit fontScale="62500" lnSpcReduction="20000"/>
          </a:bodyPr>
          <a:lstStyle/>
          <a:p>
            <a:r>
              <a:rPr lang="en-GB" sz="4000" dirty="0">
                <a:latin typeface="Times New Roman" panose="02020603050405020304" pitchFamily="18" charset="0"/>
                <a:cs typeface="Times New Roman" panose="02020603050405020304" pitchFamily="18" charset="0"/>
              </a:rPr>
              <a:t>There might be many goals and expectations in their policies, but middle management understands this, and it might not always trickle down.</a:t>
            </a:r>
          </a:p>
          <a:p>
            <a:endParaRPr lang="en-GB" sz="4000" dirty="0">
              <a:latin typeface="Times New Roman" panose="02020603050405020304" pitchFamily="18" charset="0"/>
              <a:cs typeface="Times New Roman" panose="02020603050405020304" pitchFamily="18" charset="0"/>
            </a:endParaRPr>
          </a:p>
          <a:p>
            <a:r>
              <a:rPr lang="en-GB" sz="4000" dirty="0">
                <a:latin typeface="Times New Roman" panose="02020603050405020304" pitchFamily="18" charset="0"/>
                <a:cs typeface="Times New Roman" panose="02020603050405020304" pitchFamily="18" charset="0"/>
              </a:rPr>
              <a:t>Social challenges and efforts to protect positions can lead to employee resistance. </a:t>
            </a:r>
          </a:p>
          <a:p>
            <a:endParaRPr lang="en-GB" sz="4000" dirty="0">
              <a:latin typeface="Times New Roman" panose="02020603050405020304" pitchFamily="18" charset="0"/>
              <a:cs typeface="Times New Roman" panose="02020603050405020304" pitchFamily="18" charset="0"/>
            </a:endParaRPr>
          </a:p>
          <a:p>
            <a:r>
              <a:rPr lang="en-GB" sz="4000" dirty="0">
                <a:latin typeface="Times New Roman" panose="02020603050405020304" pitchFamily="18" charset="0"/>
                <a:cs typeface="Times New Roman" panose="02020603050405020304" pitchFamily="18" charset="0"/>
              </a:rPr>
              <a:t>Ground-level staff significantly influence workplace inclusion, and such resistance may lead to disengagement</a:t>
            </a:r>
            <a:r>
              <a:rPr lang="en-GB" sz="3200" dirty="0">
                <a:latin typeface="Times New Roman" panose="02020603050405020304" pitchFamily="18"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2594577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32874-FE82-46D4-2CB5-D3A65773471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Removing Barriers through the hiring policy</a:t>
            </a:r>
          </a:p>
        </p:txBody>
      </p:sp>
      <p:sp>
        <p:nvSpPr>
          <p:cNvPr id="3" name="Content Placeholder 2">
            <a:extLst>
              <a:ext uri="{FF2B5EF4-FFF2-40B4-BE49-F238E27FC236}">
                <a16:creationId xmlns:a16="http://schemas.microsoft.com/office/drawing/2014/main" id="{1FF5760C-4B9E-EA31-635B-92BB7745429B}"/>
              </a:ext>
            </a:extLst>
          </p:cNvPr>
          <p:cNvSpPr>
            <a:spLocks noGrp="1"/>
          </p:cNvSpPr>
          <p:nvPr>
            <p:ph idx="1"/>
          </p:nvPr>
        </p:nvSpPr>
        <p:spPr>
          <a:xfrm>
            <a:off x="838200" y="1119116"/>
            <a:ext cx="8879006" cy="5527344"/>
          </a:xfrm>
        </p:spPr>
        <p:txBody>
          <a:bodyPr>
            <a:normAutofit lnSpcReduction="10000"/>
          </a:bodyPr>
          <a:lstStyle/>
          <a:p>
            <a:endParaRPr lang="en-GB" dirty="0"/>
          </a:p>
          <a:p>
            <a:endParaRPr lang="en-GB" sz="31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Inclusive hiring policies work</a:t>
            </a:r>
          </a:p>
          <a:p>
            <a:pPr marL="0" indent="0" algn="r">
              <a:buNone/>
            </a:pPr>
            <a:r>
              <a:rPr lang="en-GB" sz="2600" dirty="0">
                <a:latin typeface="Times New Roman" panose="02020603050405020304" pitchFamily="18" charset="0"/>
                <a:cs typeface="Times New Roman" panose="02020603050405020304" pitchFamily="18" charset="0"/>
              </a:rPr>
              <a:t>(Erickson et al, 2014).</a:t>
            </a:r>
          </a:p>
          <a:p>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Inclusive hiring policies are the 1</a:t>
            </a:r>
            <a:r>
              <a:rPr lang="en-GB" sz="2600" baseline="30000" dirty="0">
                <a:latin typeface="Times New Roman" panose="02020603050405020304" pitchFamily="18" charset="0"/>
                <a:cs typeface="Times New Roman" panose="02020603050405020304" pitchFamily="18" charset="0"/>
              </a:rPr>
              <a:t>st</a:t>
            </a:r>
            <a:r>
              <a:rPr lang="en-GB" sz="2600" dirty="0">
                <a:latin typeface="Times New Roman" panose="02020603050405020304" pitchFamily="18" charset="0"/>
                <a:cs typeface="Times New Roman" panose="02020603050405020304" pitchFamily="18" charset="0"/>
              </a:rPr>
              <a:t> step</a:t>
            </a:r>
          </a:p>
          <a:p>
            <a:pPr marL="0" indent="0" algn="r">
              <a:buNone/>
            </a:pPr>
            <a:r>
              <a:rPr lang="en-GB" sz="2600" dirty="0">
                <a:latin typeface="Times New Roman" panose="02020603050405020304" pitchFamily="18" charset="0"/>
                <a:cs typeface="Times New Roman" panose="02020603050405020304" pitchFamily="18" charset="0"/>
              </a:rPr>
              <a:t>									 (Alabi et al, 2024).</a:t>
            </a:r>
          </a:p>
          <a:p>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More inclusive, person-centred interviews focused on the potential employee’s abilities</a:t>
            </a:r>
          </a:p>
          <a:p>
            <a:pPr marL="0" indent="0" algn="r">
              <a:buNone/>
            </a:pPr>
            <a:r>
              <a:rPr lang="en-GB" sz="2600" dirty="0">
                <a:latin typeface="Times New Roman" panose="02020603050405020304" pitchFamily="18" charset="0"/>
                <a:cs typeface="Times New Roman" panose="02020603050405020304" pitchFamily="18" charset="0"/>
              </a:rPr>
              <a:t>(Stone, 2026).</a:t>
            </a:r>
          </a:p>
        </p:txBody>
      </p:sp>
    </p:spTree>
    <p:extLst>
      <p:ext uri="{BB962C8B-B14F-4D97-AF65-F5344CB8AC3E}">
        <p14:creationId xmlns:p14="http://schemas.microsoft.com/office/powerpoint/2010/main" val="3824270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D48B1-1C20-7FA7-91EA-C8E5958EA23B}"/>
              </a:ext>
            </a:extLst>
          </p:cNvPr>
          <p:cNvSpPr>
            <a:spLocks noGrp="1"/>
          </p:cNvSpPr>
          <p:nvPr>
            <p:ph type="title"/>
          </p:nvPr>
        </p:nvSpPr>
        <p:spPr/>
        <p:txBody>
          <a:bodyPr>
            <a:normAutofit/>
          </a:bodyPr>
          <a:lstStyle/>
          <a:p>
            <a:r>
              <a:rPr lang="en-GB" dirty="0"/>
              <a:t>Inclusive culture and work environment </a:t>
            </a:r>
            <a:br>
              <a:rPr lang="en-GB" dirty="0"/>
            </a:br>
            <a:endParaRPr lang="en-GB" dirty="0"/>
          </a:p>
        </p:txBody>
      </p:sp>
      <p:sp>
        <p:nvSpPr>
          <p:cNvPr id="3" name="Content Placeholder 2">
            <a:extLst>
              <a:ext uri="{FF2B5EF4-FFF2-40B4-BE49-F238E27FC236}">
                <a16:creationId xmlns:a16="http://schemas.microsoft.com/office/drawing/2014/main" id="{8522C9AD-3E62-DBCE-21ED-B95F7300E5B3}"/>
              </a:ext>
            </a:extLst>
          </p:cNvPr>
          <p:cNvSpPr>
            <a:spLocks noGrp="1"/>
          </p:cNvSpPr>
          <p:nvPr>
            <p:ph idx="1"/>
          </p:nvPr>
        </p:nvSpPr>
        <p:spPr>
          <a:xfrm>
            <a:off x="838200" y="1255594"/>
            <a:ext cx="8797119" cy="4921369"/>
          </a:xfrm>
        </p:spPr>
        <p:txBody>
          <a:bodyPr>
            <a:normAutofit fontScale="85000" lnSpcReduction="20000"/>
          </a:bodyPr>
          <a:lstStyle/>
          <a:p>
            <a:endParaRPr lang="en-GB" dirty="0"/>
          </a:p>
          <a:p>
            <a:r>
              <a:rPr lang="en-GB" sz="2800" dirty="0">
                <a:latin typeface="Times New Roman" panose="02020603050405020304" pitchFamily="18" charset="0"/>
                <a:cs typeface="Times New Roman" panose="02020603050405020304" pitchFamily="18" charset="0"/>
              </a:rPr>
              <a:t>Collaborative approach to Inclusion </a:t>
            </a:r>
          </a:p>
          <a:p>
            <a:pPr marL="0" indent="0" algn="r">
              <a:buNone/>
            </a:pPr>
            <a:r>
              <a:rPr lang="en-GB" sz="2800" dirty="0">
                <a:latin typeface="Times New Roman" panose="02020603050405020304" pitchFamily="18" charset="0"/>
                <a:cs typeface="Times New Roman" panose="02020603050405020304" pitchFamily="18" charset="0"/>
              </a:rPr>
              <a:t>(Ansell. 2020). *1</a:t>
            </a:r>
          </a:p>
          <a:p>
            <a:endParaRPr lang="en-GB" sz="2800" dirty="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Fostering a sense of belonging and community within the organisation </a:t>
            </a:r>
          </a:p>
          <a:p>
            <a:pPr marL="0" indent="0" algn="r">
              <a:buNone/>
            </a:pPr>
            <a:r>
              <a:rPr lang="en-GB" sz="2800" dirty="0">
                <a:latin typeface="Times New Roman" panose="02020603050405020304" pitchFamily="18" charset="0"/>
                <a:cs typeface="Times New Roman" panose="02020603050405020304" pitchFamily="18" charset="0"/>
              </a:rPr>
              <a:t>(Krentz, 2019). </a:t>
            </a:r>
          </a:p>
          <a:p>
            <a:endParaRPr lang="en-GB" sz="2800" dirty="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‘Democratizing Effect’ </a:t>
            </a:r>
          </a:p>
          <a:p>
            <a:pPr marL="0" indent="0" algn="r">
              <a:buNone/>
            </a:pPr>
            <a:r>
              <a:rPr lang="en-GB" sz="2800" dirty="0">
                <a:latin typeface="Times New Roman" panose="02020603050405020304" pitchFamily="18" charset="0"/>
                <a:cs typeface="Times New Roman" panose="02020603050405020304" pitchFamily="18" charset="0"/>
              </a:rPr>
              <a:t>(Hendriks, 2008; Young, 2002)*2</a:t>
            </a:r>
          </a:p>
          <a:p>
            <a:endParaRPr lang="en-GB" dirty="0"/>
          </a:p>
          <a:p>
            <a:endParaRPr lang="en-GB" dirty="0"/>
          </a:p>
        </p:txBody>
      </p:sp>
    </p:spTree>
    <p:extLst>
      <p:ext uri="{BB962C8B-B14F-4D97-AF65-F5344CB8AC3E}">
        <p14:creationId xmlns:p14="http://schemas.microsoft.com/office/powerpoint/2010/main" val="3456255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5CE09-039E-7AB3-41F2-DEE5EBBD9FA5}"/>
              </a:ext>
            </a:extLst>
          </p:cNvPr>
          <p:cNvSpPr>
            <a:spLocks noGrp="1"/>
          </p:cNvSpPr>
          <p:nvPr>
            <p:ph type="title"/>
          </p:nvPr>
        </p:nvSpPr>
        <p:spPr/>
        <p:txBody>
          <a:bodyPr>
            <a:normAutofit/>
          </a:bodyPr>
          <a:lstStyle/>
          <a:p>
            <a:r>
              <a:rPr lang="en-GB" dirty="0"/>
              <a:t>Adaptations and reasonable adjustments for employees and clients</a:t>
            </a:r>
          </a:p>
        </p:txBody>
      </p:sp>
      <p:sp>
        <p:nvSpPr>
          <p:cNvPr id="3" name="Content Placeholder 2">
            <a:extLst>
              <a:ext uri="{FF2B5EF4-FFF2-40B4-BE49-F238E27FC236}">
                <a16:creationId xmlns:a16="http://schemas.microsoft.com/office/drawing/2014/main" id="{138BE45C-3D74-ABD1-967B-5E078F38648A}"/>
              </a:ext>
            </a:extLst>
          </p:cNvPr>
          <p:cNvSpPr>
            <a:spLocks noGrp="1"/>
          </p:cNvSpPr>
          <p:nvPr>
            <p:ph idx="1"/>
          </p:nvPr>
        </p:nvSpPr>
        <p:spPr>
          <a:xfrm>
            <a:off x="677334" y="2160589"/>
            <a:ext cx="9121760" cy="3880773"/>
          </a:xfrm>
        </p:spPr>
        <p:txBody>
          <a:bodyPr>
            <a:normAutofit lnSpcReduction="10000"/>
          </a:bodyPr>
          <a:lstStyle/>
          <a:p>
            <a:r>
              <a:rPr lang="en-GB" sz="2800" dirty="0">
                <a:latin typeface="Times New Roman" panose="02020603050405020304" pitchFamily="18" charset="0"/>
                <a:cs typeface="Times New Roman" panose="02020603050405020304" pitchFamily="18" charset="0"/>
              </a:rPr>
              <a:t>Risk Assessments of reasonable adjustments </a:t>
            </a:r>
          </a:p>
          <a:p>
            <a:pPr marL="0" indent="0" algn="r">
              <a:buNone/>
            </a:pPr>
            <a:r>
              <a:rPr lang="en-GB" sz="2800" dirty="0">
                <a:latin typeface="Times New Roman" panose="02020603050405020304" pitchFamily="18" charset="0"/>
                <a:cs typeface="Times New Roman" panose="02020603050405020304" pitchFamily="18" charset="0"/>
              </a:rPr>
              <a:t>(Tai, 2023).</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Hockings (2010) defined inclusive assessment as ‘the design and use of fair and effective assessment methods and practices that enable all students to demonstrate to their full potential what they know, understand and can do’ </a:t>
            </a:r>
          </a:p>
          <a:p>
            <a:pPr marL="0" indent="0" algn="r">
              <a:buNone/>
            </a:pPr>
            <a:r>
              <a:rPr lang="en-GB" sz="2800" dirty="0">
                <a:latin typeface="Times New Roman" panose="02020603050405020304" pitchFamily="18" charset="0"/>
                <a:cs typeface="Times New Roman" panose="02020603050405020304" pitchFamily="18" charset="0"/>
              </a:rPr>
              <a:t>(Hockings, 2010, p. 34).</a:t>
            </a:r>
          </a:p>
          <a:p>
            <a:endParaRPr lang="en-GB" dirty="0"/>
          </a:p>
          <a:p>
            <a:endParaRPr lang="en-GB" dirty="0"/>
          </a:p>
        </p:txBody>
      </p:sp>
    </p:spTree>
    <p:extLst>
      <p:ext uri="{BB962C8B-B14F-4D97-AF65-F5344CB8AC3E}">
        <p14:creationId xmlns:p14="http://schemas.microsoft.com/office/powerpoint/2010/main" val="1464968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89B90-11C7-E25D-0221-96520CCA7A41}"/>
              </a:ext>
            </a:extLst>
          </p:cNvPr>
          <p:cNvSpPr>
            <a:spLocks noGrp="1"/>
          </p:cNvSpPr>
          <p:nvPr>
            <p:ph type="title"/>
          </p:nvPr>
        </p:nvSpPr>
        <p:spPr/>
        <p:txBody>
          <a:bodyPr/>
          <a:lstStyle/>
          <a:p>
            <a:r>
              <a:rPr lang="en-GB" dirty="0"/>
              <a:t>Mentoring and support of the workforce</a:t>
            </a:r>
          </a:p>
        </p:txBody>
      </p:sp>
      <p:sp>
        <p:nvSpPr>
          <p:cNvPr id="3" name="Content Placeholder 2">
            <a:extLst>
              <a:ext uri="{FF2B5EF4-FFF2-40B4-BE49-F238E27FC236}">
                <a16:creationId xmlns:a16="http://schemas.microsoft.com/office/drawing/2014/main" id="{0604824A-A864-5CB7-0C02-C6C5AE174D5D}"/>
              </a:ext>
            </a:extLst>
          </p:cNvPr>
          <p:cNvSpPr>
            <a:spLocks noGrp="1"/>
          </p:cNvSpPr>
          <p:nvPr>
            <p:ph idx="1"/>
          </p:nvPr>
        </p:nvSpPr>
        <p:spPr>
          <a:xfrm>
            <a:off x="838200" y="1419367"/>
            <a:ext cx="8810767" cy="4757596"/>
          </a:xfrm>
        </p:spPr>
        <p:txBody>
          <a:bodyPr/>
          <a:lstStyle/>
          <a:p>
            <a:r>
              <a:rPr lang="en-GB" sz="2400" dirty="0">
                <a:latin typeface="Times New Roman" panose="02020603050405020304" pitchFamily="18" charset="0"/>
                <a:cs typeface="Times New Roman" panose="02020603050405020304" pitchFamily="18" charset="0"/>
              </a:rPr>
              <a:t>Being inclusive with assistance and support with an open-door policy</a:t>
            </a:r>
          </a:p>
          <a:p>
            <a:pPr marL="0" indent="0" algn="r">
              <a:buNone/>
            </a:pPr>
            <a:r>
              <a:rPr lang="en-GB" sz="2400" dirty="0">
                <a:latin typeface="Times New Roman" panose="02020603050405020304" pitchFamily="18" charset="0"/>
                <a:cs typeface="Times New Roman" panose="02020603050405020304" pitchFamily="18" charset="0"/>
              </a:rPr>
              <a:t> (Cranston, 2014; </a:t>
            </a:r>
            <a:r>
              <a:rPr lang="en-GB" sz="2400" dirty="0" err="1">
                <a:latin typeface="Times New Roman" panose="02020603050405020304" pitchFamily="18" charset="0"/>
                <a:cs typeface="Times New Roman" panose="02020603050405020304" pitchFamily="18" charset="0"/>
              </a:rPr>
              <a:t>Amponash</a:t>
            </a:r>
            <a:r>
              <a:rPr lang="en-GB" sz="2400" dirty="0">
                <a:latin typeface="Times New Roman" panose="02020603050405020304" pitchFamily="18" charset="0"/>
                <a:cs typeface="Times New Roman" panose="02020603050405020304" pitchFamily="18" charset="0"/>
              </a:rPr>
              <a:t>, 2026).</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Collaborative and co-produce information and use judgment via a small study, For example, noise-cancelling headsets for work. </a:t>
            </a:r>
          </a:p>
          <a:p>
            <a:pPr marL="0" indent="0" algn="r">
              <a:buNone/>
            </a:pPr>
            <a:r>
              <a:rPr lang="en-GB" sz="2400" dirty="0">
                <a:latin typeface="Times New Roman" panose="02020603050405020304" pitchFamily="18" charset="0"/>
                <a:cs typeface="Times New Roman" panose="02020603050405020304" pitchFamily="18" charset="0"/>
              </a:rPr>
              <a:t> (Binet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2026). </a:t>
            </a:r>
          </a:p>
          <a:p>
            <a:r>
              <a:rPr lang="en-GB" sz="2400" dirty="0">
                <a:latin typeface="Times New Roman" panose="02020603050405020304" pitchFamily="18" charset="0"/>
                <a:cs typeface="Times New Roman" panose="02020603050405020304" pitchFamily="18" charset="0"/>
              </a:rPr>
              <a:t>Engagement to discuss barriers to inclusion prior to the offer of employment</a:t>
            </a:r>
          </a:p>
          <a:p>
            <a:pPr marL="0" indent="0" algn="r">
              <a:buNone/>
            </a:pPr>
            <a:r>
              <a:rPr lang="en-GB" sz="2400" dirty="0">
                <a:latin typeface="Times New Roman" panose="02020603050405020304" pitchFamily="18" charset="0"/>
                <a:cs typeface="Times New Roman" panose="02020603050405020304" pitchFamily="18" charset="0"/>
              </a:rPr>
              <a:t>(Ayvaz and </a:t>
            </a:r>
            <a:r>
              <a:rPr lang="en-GB" sz="2400" dirty="0" err="1">
                <a:latin typeface="Times New Roman" panose="02020603050405020304" pitchFamily="18" charset="0"/>
                <a:cs typeface="Times New Roman" panose="02020603050405020304" pitchFamily="18" charset="0"/>
              </a:rPr>
              <a:t>Elhatip</a:t>
            </a:r>
            <a:r>
              <a:rPr lang="en-GB" sz="2400" dirty="0">
                <a:latin typeface="Times New Roman" panose="02020603050405020304" pitchFamily="18" charset="0"/>
                <a:cs typeface="Times New Roman" panose="02020603050405020304" pitchFamily="18" charset="0"/>
              </a:rPr>
              <a:t>, 2026).</a:t>
            </a:r>
          </a:p>
          <a:p>
            <a:endParaRPr lang="en-GB" sz="24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22762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F043-F7A0-D424-7AC9-027D7E4EDCD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Using data to inform organizational practice </a:t>
            </a:r>
          </a:p>
        </p:txBody>
      </p:sp>
      <p:sp>
        <p:nvSpPr>
          <p:cNvPr id="3" name="Content Placeholder 2">
            <a:extLst>
              <a:ext uri="{FF2B5EF4-FFF2-40B4-BE49-F238E27FC236}">
                <a16:creationId xmlns:a16="http://schemas.microsoft.com/office/drawing/2014/main" id="{AE712A8F-7F33-8E47-B448-115FB6516290}"/>
              </a:ext>
            </a:extLst>
          </p:cNvPr>
          <p:cNvSpPr>
            <a:spLocks noGrp="1"/>
          </p:cNvSpPr>
          <p:nvPr>
            <p:ph idx="1"/>
          </p:nvPr>
        </p:nvSpPr>
        <p:spPr>
          <a:xfrm>
            <a:off x="677333" y="1487607"/>
            <a:ext cx="9094463" cy="4553756"/>
          </a:xfrm>
        </p:spPr>
        <p:txBody>
          <a:bodyPr>
            <a:normAutofit fontScale="92500" lnSpcReduction="10000"/>
          </a:bodyPr>
          <a:lstStyle/>
          <a:p>
            <a:r>
              <a:rPr lang="en-GB" sz="2800" dirty="0">
                <a:latin typeface="Times New Roman" panose="02020603050405020304" pitchFamily="18" charset="0"/>
                <a:cs typeface="Times New Roman" panose="02020603050405020304" pitchFamily="18" charset="0"/>
              </a:rPr>
              <a:t>Gender Pay Gap.</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Employment terms.</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Hiring practices to be more representative of the client and community base they serve.</a:t>
            </a:r>
          </a:p>
          <a:p>
            <a:pPr marL="0" indent="0" algn="r">
              <a:buNone/>
            </a:pPr>
            <a:r>
              <a:rPr lang="en-GB" sz="2800" i="1" dirty="0">
                <a:latin typeface="Times New Roman" panose="02020603050405020304" pitchFamily="18" charset="0"/>
                <a:cs typeface="Times New Roman" panose="02020603050405020304" pitchFamily="18" charset="0"/>
              </a:rPr>
              <a:t>(</a:t>
            </a:r>
            <a:r>
              <a:rPr lang="en-GB" sz="2800" dirty="0">
                <a:latin typeface="Times New Roman" panose="02020603050405020304" pitchFamily="18" charset="0"/>
                <a:cs typeface="Times New Roman" panose="02020603050405020304" pitchFamily="18" charset="0"/>
              </a:rPr>
              <a:t>Rosales</a:t>
            </a:r>
            <a:r>
              <a:rPr lang="en-GB" sz="2800" i="1" dirty="0">
                <a:latin typeface="Times New Roman" panose="02020603050405020304" pitchFamily="18" charset="0"/>
                <a:cs typeface="Times New Roman" panose="02020603050405020304" pitchFamily="18" charset="0"/>
              </a:rPr>
              <a:t> et al, </a:t>
            </a:r>
            <a:r>
              <a:rPr lang="en-GB" sz="2800" dirty="0">
                <a:latin typeface="Times New Roman" panose="02020603050405020304" pitchFamily="18" charset="0"/>
                <a:cs typeface="Times New Roman" panose="02020603050405020304" pitchFamily="18" charset="0"/>
              </a:rPr>
              <a:t>2023)</a:t>
            </a:r>
          </a:p>
          <a:p>
            <a:r>
              <a:rPr lang="en-GB" sz="2800" dirty="0">
                <a:latin typeface="Times New Roman" panose="02020603050405020304" pitchFamily="18" charset="0"/>
                <a:cs typeface="Times New Roman" panose="02020603050405020304" pitchFamily="18" charset="0"/>
              </a:rPr>
              <a:t>Collecting data comes first; using data to inform practice comes next</a:t>
            </a:r>
            <a:r>
              <a:rPr lang="en-GB" dirty="0"/>
              <a:t>.</a:t>
            </a:r>
          </a:p>
          <a:p>
            <a:pPr marL="0" indent="0" algn="r">
              <a:buNone/>
            </a:pPr>
            <a:r>
              <a:rPr lang="en-GB" sz="2600" dirty="0">
                <a:latin typeface="Times New Roman" panose="02020603050405020304" pitchFamily="18" charset="0"/>
                <a:cs typeface="Times New Roman" panose="02020603050405020304" pitchFamily="18" charset="0"/>
              </a:rPr>
              <a:t>(Child </a:t>
            </a:r>
            <a:r>
              <a:rPr lang="en-GB" sz="2600" i="1" dirty="0">
                <a:latin typeface="Times New Roman" panose="02020603050405020304" pitchFamily="18" charset="0"/>
                <a:cs typeface="Times New Roman" panose="02020603050405020304" pitchFamily="18" charset="0"/>
              </a:rPr>
              <a:t>et al</a:t>
            </a:r>
            <a:r>
              <a:rPr lang="en-GB" sz="2600" dirty="0">
                <a:latin typeface="Times New Roman" panose="02020603050405020304" pitchFamily="18" charset="0"/>
                <a:cs typeface="Times New Roman" panose="02020603050405020304" pitchFamily="18" charset="0"/>
              </a:rPr>
              <a:t>, 2025) </a:t>
            </a:r>
          </a:p>
        </p:txBody>
      </p:sp>
    </p:spTree>
    <p:extLst>
      <p:ext uri="{BB962C8B-B14F-4D97-AF65-F5344CB8AC3E}">
        <p14:creationId xmlns:p14="http://schemas.microsoft.com/office/powerpoint/2010/main" val="1306509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2E66C-5EB2-7047-2E6C-C9C505E2412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r>
              <a:rPr lang="en-GB" dirty="0"/>
              <a:t>  </a:t>
            </a:r>
          </a:p>
        </p:txBody>
      </p:sp>
      <p:sp>
        <p:nvSpPr>
          <p:cNvPr id="3" name="Content Placeholder 2">
            <a:extLst>
              <a:ext uri="{FF2B5EF4-FFF2-40B4-BE49-F238E27FC236}">
                <a16:creationId xmlns:a16="http://schemas.microsoft.com/office/drawing/2014/main" id="{DE2939E7-6404-5F7A-D53B-378F091A953C}"/>
              </a:ext>
            </a:extLst>
          </p:cNvPr>
          <p:cNvSpPr>
            <a:spLocks noGrp="1"/>
          </p:cNvSpPr>
          <p:nvPr>
            <p:ph idx="1"/>
          </p:nvPr>
        </p:nvSpPr>
        <p:spPr>
          <a:xfrm>
            <a:off x="838200" y="1487606"/>
            <a:ext cx="8435802" cy="5005269"/>
          </a:xfrm>
        </p:spPr>
        <p:txBody>
          <a:bodyPr>
            <a:normAutofit lnSpcReduction="10000"/>
          </a:bodyPr>
          <a:lstStyle/>
          <a:p>
            <a:r>
              <a:rPr lang="en-GB" dirty="0">
                <a:latin typeface="Times New Roman" panose="02020603050405020304" pitchFamily="18" charset="0"/>
                <a:cs typeface="Times New Roman" panose="02020603050405020304" pitchFamily="18" charset="0"/>
              </a:rPr>
              <a:t>Alabi, K.O. and Mahmuda, S. (2024) ‘A review on the assessment of effective strategies for promoting a diverse and inclusive workplace culture: Bias training and equitable hiring approach’, </a:t>
            </a:r>
            <a:r>
              <a:rPr lang="en-GB" i="1" dirty="0">
                <a:latin typeface="Times New Roman" panose="02020603050405020304" pitchFamily="18" charset="0"/>
                <a:cs typeface="Times New Roman" panose="02020603050405020304" pitchFamily="18" charset="0"/>
              </a:rPr>
              <a:t>International Journal of Research in Engineering, Science and Management</a:t>
            </a:r>
            <a:r>
              <a:rPr lang="en-GB" dirty="0">
                <a:latin typeface="Times New Roman" panose="02020603050405020304" pitchFamily="18" charset="0"/>
                <a:cs typeface="Times New Roman" panose="02020603050405020304" pitchFamily="18" charset="0"/>
              </a:rPr>
              <a:t>, 7(5), pp. 69–74. Available at: </a:t>
            </a:r>
            <a:r>
              <a:rPr lang="en-GB" dirty="0">
                <a:latin typeface="Times New Roman" panose="02020603050405020304" pitchFamily="18" charset="0"/>
                <a:cs typeface="Times New Roman" panose="02020603050405020304" pitchFamily="18" charset="0"/>
                <a:hlinkClick r:id="rId3"/>
              </a:rPr>
              <a:t>https://www.researchgate.net/profile/Khadijat-Alabi/publication/383981961_A_Review_on_the_Assessment_of_Effective_Strategies_for_Promoting_a_Diverse_and_Inclusive_Workplace_Culture_Bias_Training_and_Equitable_Hiring_Approach/links/66e3269db1606e24c2264956/A-Review-on-the-Assessment-of-Effective-Strategies-for-Promoting-a-Diverse-and-Inclusive-Workplace-Culture-Bias-Training-and-Equitable-Hiring-Approach.pdf</a:t>
            </a:r>
            <a:r>
              <a:rPr lang="en-GB" dirty="0">
                <a:latin typeface="Times New Roman" panose="02020603050405020304" pitchFamily="18" charset="0"/>
                <a:cs typeface="Times New Roman" panose="02020603050405020304" pitchFamily="18" charset="0"/>
              </a:rPr>
              <a:t> (Accessed: 3 February 2026).</a:t>
            </a:r>
          </a:p>
          <a:p>
            <a:r>
              <a:rPr lang="en-GB" dirty="0">
                <a:latin typeface="Times New Roman" panose="02020603050405020304" pitchFamily="18" charset="0"/>
                <a:cs typeface="Times New Roman" panose="02020603050405020304" pitchFamily="18" charset="0"/>
              </a:rPr>
              <a:t>Amponsah, N. (2026) </a:t>
            </a:r>
            <a:r>
              <a:rPr lang="en-GB" i="1" dirty="0">
                <a:latin typeface="Times New Roman" panose="02020603050405020304" pitchFamily="18" charset="0"/>
                <a:cs typeface="Times New Roman" panose="02020603050405020304" pitchFamily="18" charset="0"/>
              </a:rPr>
              <a:t>Minority Leaders’ Impact on Corporate Diversity and Organizational Change</a:t>
            </a:r>
            <a:r>
              <a:rPr lang="en-GB" dirty="0">
                <a:latin typeface="Times New Roman" panose="02020603050405020304" pitchFamily="18" charset="0"/>
                <a:cs typeface="Times New Roman" panose="02020603050405020304" pitchFamily="18" charset="0"/>
              </a:rPr>
              <a:t>. PhD Thesis. Walden University. Available at: </a:t>
            </a:r>
            <a:r>
              <a:rPr lang="en-GB" dirty="0">
                <a:latin typeface="Times New Roman" panose="02020603050405020304" pitchFamily="18" charset="0"/>
                <a:cs typeface="Times New Roman" panose="02020603050405020304" pitchFamily="18" charset="0"/>
                <a:hlinkClick r:id="rId4"/>
              </a:rPr>
              <a:t>https://search.proquest.com/openview/e2044c47aa1b0766e254abeef8b88077/1?pq-origsite=gscholar&amp;cbl=18750&amp;diss=y</a:t>
            </a:r>
            <a:r>
              <a:rPr lang="en-GB" dirty="0">
                <a:latin typeface="Times New Roman" panose="02020603050405020304" pitchFamily="18" charset="0"/>
                <a:cs typeface="Times New Roman" panose="02020603050405020304" pitchFamily="18" charset="0"/>
              </a:rPr>
              <a:t> (Accessed: 4 February 2026).</a:t>
            </a:r>
          </a:p>
          <a:p>
            <a:r>
              <a:rPr lang="en-GB" dirty="0">
                <a:latin typeface="Times New Roman" panose="02020603050405020304" pitchFamily="18" charset="0"/>
                <a:cs typeface="Times New Roman" panose="02020603050405020304" pitchFamily="18" charset="0"/>
              </a:rPr>
              <a:t>Ansell, C.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(2020) ‘Understanding inclusion in collaborative governance: a mixed methods approach’, </a:t>
            </a:r>
            <a:r>
              <a:rPr lang="en-GB" i="1" dirty="0">
                <a:latin typeface="Times New Roman" panose="02020603050405020304" pitchFamily="18" charset="0"/>
                <a:cs typeface="Times New Roman" panose="02020603050405020304" pitchFamily="18" charset="0"/>
              </a:rPr>
              <a:t>Policy and Society</a:t>
            </a:r>
            <a:r>
              <a:rPr lang="en-GB" dirty="0">
                <a:latin typeface="Times New Roman" panose="02020603050405020304" pitchFamily="18" charset="0"/>
                <a:cs typeface="Times New Roman" panose="02020603050405020304" pitchFamily="18" charset="0"/>
              </a:rPr>
              <a:t>, 39(4), pp. 570–591. Available at: </a:t>
            </a:r>
            <a:r>
              <a:rPr lang="en-GB" dirty="0">
                <a:latin typeface="Times New Roman" panose="02020603050405020304" pitchFamily="18" charset="0"/>
                <a:cs typeface="Times New Roman" panose="02020603050405020304" pitchFamily="18" charset="0"/>
                <a:hlinkClick r:id="rId5"/>
              </a:rPr>
              <a:t>https://doi.org/10.1080/14494035.2020.1785726</a:t>
            </a:r>
            <a:r>
              <a:rPr lang="en-GB" dirty="0">
                <a:latin typeface="Times New Roman" panose="02020603050405020304" pitchFamily="18" charset="0"/>
                <a:cs typeface="Times New Roman" panose="02020603050405020304" pitchFamily="18" charset="0"/>
              </a:rPr>
              <a:t>.</a:t>
            </a:r>
          </a:p>
          <a:p>
            <a:pPr marL="0" indent="0">
              <a:buNone/>
            </a:pPr>
            <a:endParaRPr lang="en-GB" dirty="0"/>
          </a:p>
          <a:p>
            <a:endParaRPr lang="en-GB" dirty="0"/>
          </a:p>
        </p:txBody>
      </p:sp>
    </p:spTree>
    <p:extLst>
      <p:ext uri="{BB962C8B-B14F-4D97-AF65-F5344CB8AC3E}">
        <p14:creationId xmlns:p14="http://schemas.microsoft.com/office/powerpoint/2010/main" val="455684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448FE-7FE4-6552-AA1D-DC7299848E32}"/>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989CC3E-0B80-19B4-CFBB-6F970413F3F6}"/>
              </a:ext>
            </a:extLst>
          </p:cNvPr>
          <p:cNvSpPr>
            <a:spLocks noGrp="1"/>
          </p:cNvSpPr>
          <p:nvPr>
            <p:ph idx="1"/>
          </p:nvPr>
        </p:nvSpPr>
        <p:spPr>
          <a:xfrm>
            <a:off x="677334" y="1364777"/>
            <a:ext cx="8596668" cy="5227092"/>
          </a:xfrm>
        </p:spPr>
        <p:txBody>
          <a:bodyPr>
            <a:normAutofit fontScale="85000" lnSpcReduction="10000"/>
          </a:bodyPr>
          <a:lstStyle/>
          <a:p>
            <a:r>
              <a:rPr lang="en-GB" dirty="0">
                <a:latin typeface="Times New Roman" panose="02020603050405020304" pitchFamily="18" charset="0"/>
                <a:cs typeface="Times New Roman" panose="02020603050405020304" pitchFamily="18" charset="0"/>
              </a:rPr>
              <a:t>Ayvaz, A. and </a:t>
            </a:r>
            <a:r>
              <a:rPr lang="en-GB" dirty="0" err="1">
                <a:latin typeface="Times New Roman" panose="02020603050405020304" pitchFamily="18" charset="0"/>
                <a:cs typeface="Times New Roman" panose="02020603050405020304" pitchFamily="18" charset="0"/>
              </a:rPr>
              <a:t>Elhatip</a:t>
            </a:r>
            <a:r>
              <a:rPr lang="en-GB" dirty="0">
                <a:latin typeface="Times New Roman" panose="02020603050405020304" pitchFamily="18" charset="0"/>
                <a:cs typeface="Times New Roman" panose="02020603050405020304" pitchFamily="18" charset="0"/>
              </a:rPr>
              <a:t>, Y.E. (2026) ‘From Perseverance of Effort to Perceived Employability in First-Generation College Students: The Mediating Role of Career Adaptability and Career Engagement’, </a:t>
            </a:r>
            <a:r>
              <a:rPr lang="en-GB" i="1" dirty="0">
                <a:latin typeface="Times New Roman" panose="02020603050405020304" pitchFamily="18" charset="0"/>
                <a:cs typeface="Times New Roman" panose="02020603050405020304" pitchFamily="18" charset="0"/>
              </a:rPr>
              <a:t>Journal of Career Assessment</a:t>
            </a:r>
            <a:r>
              <a:rPr lang="en-GB" dirty="0">
                <a:latin typeface="Times New Roman" panose="02020603050405020304" pitchFamily="18" charset="0"/>
                <a:cs typeface="Times New Roman" panose="02020603050405020304" pitchFamily="18" charset="0"/>
              </a:rPr>
              <a:t>, 34(1), pp. 62–79. Available at: </a:t>
            </a:r>
            <a:r>
              <a:rPr lang="en-GB" dirty="0">
                <a:latin typeface="Times New Roman" panose="02020603050405020304" pitchFamily="18" charset="0"/>
                <a:cs typeface="Times New Roman" panose="02020603050405020304" pitchFamily="18" charset="0"/>
                <a:hlinkClick r:id="rId2"/>
              </a:rPr>
              <a:t>https://doi.org/10.1177/10690727251313789</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Binet, A.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(2026) ‘“Together We Know a Lot”: A Reflective Case Study of Social Learning Through Participatory Action Research’, </a:t>
            </a:r>
            <a:r>
              <a:rPr lang="en-GB" i="1" dirty="0">
                <a:latin typeface="Times New Roman" panose="02020603050405020304" pitchFamily="18" charset="0"/>
                <a:cs typeface="Times New Roman" panose="02020603050405020304" pitchFamily="18" charset="0"/>
              </a:rPr>
              <a:t>Planning Theory &amp; Practice</a:t>
            </a:r>
            <a:r>
              <a:rPr lang="en-GB" dirty="0">
                <a:latin typeface="Times New Roman" panose="02020603050405020304" pitchFamily="18" charset="0"/>
                <a:cs typeface="Times New Roman" panose="02020603050405020304" pitchFamily="18" charset="0"/>
              </a:rPr>
              <a:t>, pp. 1–18. Available at: </a:t>
            </a:r>
            <a:r>
              <a:rPr lang="en-GB" dirty="0">
                <a:latin typeface="Times New Roman" panose="02020603050405020304" pitchFamily="18" charset="0"/>
                <a:cs typeface="Times New Roman" panose="02020603050405020304" pitchFamily="18" charset="0"/>
                <a:hlinkClick r:id="rId3"/>
              </a:rPr>
              <a:t>https://doi.org/10.1080/14649357.2025.2592585</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Charity Commission (2001) ‘The Promotion of Social Inclusion’, </a:t>
            </a:r>
            <a:r>
              <a:rPr lang="en-GB" i="1" dirty="0">
                <a:latin typeface="Times New Roman" panose="02020603050405020304" pitchFamily="18" charset="0"/>
                <a:cs typeface="Times New Roman" panose="02020603050405020304" pitchFamily="18" charset="0"/>
              </a:rPr>
              <a:t>Crown Copyright</a:t>
            </a:r>
            <a:r>
              <a:rPr lang="en-GB" dirty="0">
                <a:latin typeface="Times New Roman" panose="02020603050405020304" pitchFamily="18" charset="0"/>
                <a:cs typeface="Times New Roman" panose="02020603050405020304" pitchFamily="18" charset="0"/>
              </a:rPr>
              <a:t> [Preprint]. Available at: </a:t>
            </a:r>
            <a:r>
              <a:rPr lang="en-GB" dirty="0">
                <a:latin typeface="Times New Roman" panose="02020603050405020304" pitchFamily="18" charset="0"/>
                <a:cs typeface="Times New Roman" panose="02020603050405020304" pitchFamily="18" charset="0"/>
                <a:hlinkClick r:id="rId4"/>
              </a:rPr>
              <a:t>https://assets.publishing.service.gov.uk/government/uploads/system/uploads/attachment_data/file/359358/socinc.pdf</a:t>
            </a:r>
            <a:r>
              <a:rPr lang="en-GB" dirty="0">
                <a:latin typeface="Times New Roman" panose="02020603050405020304" pitchFamily="18" charset="0"/>
                <a:cs typeface="Times New Roman" panose="02020603050405020304" pitchFamily="18" charset="0"/>
              </a:rPr>
              <a:t>.</a:t>
            </a:r>
          </a:p>
          <a:p>
            <a:r>
              <a:rPr lang="en-GB" dirty="0"/>
              <a:t>Child, S.A. </a:t>
            </a:r>
            <a:r>
              <a:rPr lang="en-GB" i="1" dirty="0"/>
              <a:t>et al.</a:t>
            </a:r>
            <a:r>
              <a:rPr lang="en-GB" dirty="0"/>
              <a:t> (2025) ‘Developing the evidence-base to inform policy on inclusive research design’, </a:t>
            </a:r>
            <a:r>
              <a:rPr lang="en-GB" i="1" dirty="0"/>
              <a:t>Royal Society Open Science</a:t>
            </a:r>
            <a:r>
              <a:rPr lang="en-GB" dirty="0"/>
              <a:t>, 12(3), p. 241380. Available at: </a:t>
            </a:r>
            <a:r>
              <a:rPr lang="en-GB" dirty="0">
                <a:hlinkClick r:id="rId5"/>
              </a:rPr>
              <a:t>https://doi.org/10.1098/rsos.241380</a:t>
            </a:r>
            <a:r>
              <a:rPr lang="en-GB" dirty="0"/>
              <a:t>.</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Cranston, L. (2016) ‘An open door to learning’, </a:t>
            </a:r>
            <a:r>
              <a:rPr lang="en-GB" i="1" dirty="0">
                <a:latin typeface="Times New Roman" panose="02020603050405020304" pitchFamily="18" charset="0"/>
                <a:cs typeface="Times New Roman" panose="02020603050405020304" pitchFamily="18" charset="0"/>
              </a:rPr>
              <a:t>The Learning Professional</a:t>
            </a:r>
            <a:r>
              <a:rPr lang="en-GB" dirty="0">
                <a:latin typeface="Times New Roman" panose="02020603050405020304" pitchFamily="18" charset="0"/>
                <a:cs typeface="Times New Roman" panose="02020603050405020304" pitchFamily="18" charset="0"/>
              </a:rPr>
              <a:t>, 37(3), p. 32. Available at: </a:t>
            </a:r>
            <a:r>
              <a:rPr lang="en-GB" dirty="0">
                <a:latin typeface="Times New Roman" panose="02020603050405020304" pitchFamily="18" charset="0"/>
                <a:cs typeface="Times New Roman" panose="02020603050405020304" pitchFamily="18" charset="0"/>
                <a:hlinkClick r:id="rId6"/>
              </a:rPr>
              <a:t>https://search.proquest.com/openview/48d7457c291143c4aa8ef96a091327c7/1?pq-origsite=gscholar&amp;cbl=47961</a:t>
            </a:r>
            <a:r>
              <a:rPr lang="en-GB" dirty="0">
                <a:latin typeface="Times New Roman" panose="02020603050405020304" pitchFamily="18" charset="0"/>
                <a:cs typeface="Times New Roman" panose="02020603050405020304" pitchFamily="18" charset="0"/>
              </a:rPr>
              <a:t> (Accessed: 4 February 2026).</a:t>
            </a:r>
          </a:p>
          <a:p>
            <a:r>
              <a:rPr lang="en-GB" dirty="0">
                <a:latin typeface="Times New Roman" panose="02020603050405020304" pitchFamily="18" charset="0"/>
                <a:cs typeface="Times New Roman" panose="02020603050405020304" pitchFamily="18" charset="0"/>
              </a:rPr>
              <a:t>Erickson, W.A.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(2014) ‘Disability-Inclusive Employer Practices and Hiring of Individuals With Disabilities’, </a:t>
            </a:r>
            <a:r>
              <a:rPr lang="en-GB" i="1" dirty="0">
                <a:latin typeface="Times New Roman" panose="02020603050405020304" pitchFamily="18" charset="0"/>
                <a:cs typeface="Times New Roman" panose="02020603050405020304" pitchFamily="18" charset="0"/>
              </a:rPr>
              <a:t>Rehabilitation Research, Policy, and Education</a:t>
            </a:r>
            <a:r>
              <a:rPr lang="en-GB" dirty="0">
                <a:latin typeface="Times New Roman" panose="02020603050405020304" pitchFamily="18" charset="0"/>
                <a:cs typeface="Times New Roman" panose="02020603050405020304" pitchFamily="18" charset="0"/>
              </a:rPr>
              <a:t>, 28(4), pp. 309–328. Available at: </a:t>
            </a:r>
            <a:r>
              <a:rPr lang="en-GB" dirty="0">
                <a:latin typeface="Times New Roman" panose="02020603050405020304" pitchFamily="18" charset="0"/>
                <a:cs typeface="Times New Roman" panose="02020603050405020304" pitchFamily="18" charset="0"/>
                <a:hlinkClick r:id="rId7"/>
              </a:rPr>
              <a:t>https://www.proquest.com/docview/1627934626/abstract/348655DB4FBC4AD7PQ/1</a:t>
            </a:r>
            <a:r>
              <a:rPr lang="en-GB" dirty="0">
                <a:latin typeface="Times New Roman" panose="02020603050405020304" pitchFamily="18" charset="0"/>
                <a:cs typeface="Times New Roman" panose="02020603050405020304" pitchFamily="18" charset="0"/>
              </a:rPr>
              <a:t> (Accessed: 3 February 2026).</a:t>
            </a:r>
          </a:p>
          <a:p>
            <a:endParaRPr lang="en-GB" dirty="0"/>
          </a:p>
        </p:txBody>
      </p:sp>
    </p:spTree>
    <p:extLst>
      <p:ext uri="{BB962C8B-B14F-4D97-AF65-F5344CB8AC3E}">
        <p14:creationId xmlns:p14="http://schemas.microsoft.com/office/powerpoint/2010/main" val="3440596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4D562-85CC-AE6C-4047-070C899B8CB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C412C82-9268-1601-F15F-9EC1CD6D3434}"/>
              </a:ext>
            </a:extLst>
          </p:cNvPr>
          <p:cNvSpPr>
            <a:spLocks noGrp="1"/>
          </p:cNvSpPr>
          <p:nvPr>
            <p:ph idx="1"/>
          </p:nvPr>
        </p:nvSpPr>
        <p:spPr>
          <a:xfrm>
            <a:off x="677334" y="1364777"/>
            <a:ext cx="8596668" cy="5213444"/>
          </a:xfrm>
        </p:spPr>
        <p:txBody>
          <a:bodyPr>
            <a:normAutofit fontScale="85000" lnSpcReduction="10000"/>
          </a:bodyPr>
          <a:lstStyle/>
          <a:p>
            <a:r>
              <a:rPr lang="en-GB" dirty="0"/>
              <a:t>Cambridge  Dictionary (2026) </a:t>
            </a:r>
            <a:r>
              <a:rPr lang="en-GB" i="1" dirty="0"/>
              <a:t>Inclusion</a:t>
            </a:r>
            <a:r>
              <a:rPr lang="en-GB" dirty="0"/>
              <a:t>, </a:t>
            </a:r>
            <a:r>
              <a:rPr lang="en-GB" i="1" dirty="0"/>
              <a:t>Inclusion</a:t>
            </a:r>
            <a:r>
              <a:rPr lang="en-GB" dirty="0"/>
              <a:t>. Cambridge, UK: Cambridge University Press (CUP). Available at: </a:t>
            </a:r>
            <a:r>
              <a:rPr lang="en-GB" dirty="0">
                <a:hlinkClick r:id="rId2"/>
              </a:rPr>
              <a:t>https://dictionary.cambridge.org/dictionary/english/inclusion</a:t>
            </a:r>
            <a:r>
              <a:rPr lang="en-GB" dirty="0"/>
              <a:t> (Accessed: 22 February 2026).</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Frøyland, K., Breit, E. and </a:t>
            </a:r>
            <a:r>
              <a:rPr lang="en-GB" dirty="0" err="1">
                <a:latin typeface="Times New Roman" panose="02020603050405020304" pitchFamily="18" charset="0"/>
                <a:cs typeface="Times New Roman" panose="02020603050405020304" pitchFamily="18" charset="0"/>
              </a:rPr>
              <a:t>Spjelkavik</a:t>
            </a:r>
            <a:r>
              <a:rPr lang="en-GB" dirty="0">
                <a:latin typeface="Times New Roman" panose="02020603050405020304" pitchFamily="18" charset="0"/>
                <a:cs typeface="Times New Roman" panose="02020603050405020304" pitchFamily="18" charset="0"/>
              </a:rPr>
              <a:t>, Ø. (2025) ‘Engaged employers – engaged workplaces? Exploring workplace resistance to work inclusion of Persons with Disabilities (</a:t>
            </a:r>
            <a:r>
              <a:rPr lang="en-GB" dirty="0" err="1">
                <a:latin typeface="Times New Roman" panose="02020603050405020304" pitchFamily="18" charset="0"/>
                <a:cs typeface="Times New Roman" panose="02020603050405020304" pitchFamily="18" charset="0"/>
              </a:rPr>
              <a:t>PwD</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WORK</a:t>
            </a:r>
            <a:r>
              <a:rPr lang="en-GB" dirty="0">
                <a:latin typeface="Times New Roman" panose="02020603050405020304" pitchFamily="18" charset="0"/>
                <a:cs typeface="Times New Roman" panose="02020603050405020304" pitchFamily="18" charset="0"/>
              </a:rPr>
              <a:t>, 82(1), pp. 111–119. Available at: </a:t>
            </a:r>
            <a:r>
              <a:rPr lang="en-GB" dirty="0">
                <a:latin typeface="Times New Roman" panose="02020603050405020304" pitchFamily="18" charset="0"/>
                <a:cs typeface="Times New Roman" panose="02020603050405020304" pitchFamily="18" charset="0"/>
                <a:hlinkClick r:id="rId3"/>
              </a:rPr>
              <a:t>https://doi.org/10.1177/10519815251335786</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Gupta, A., Madhura, Y. and Nayak, B.K. (2025) ‘A Systematic Literature Review on Inclusive Public Open Spaces: Accessibility Standards and Universal Design Principles’, </a:t>
            </a:r>
            <a:r>
              <a:rPr lang="en-GB" i="1" dirty="0">
                <a:latin typeface="Times New Roman" panose="02020603050405020304" pitchFamily="18" charset="0"/>
                <a:cs typeface="Times New Roman" panose="02020603050405020304" pitchFamily="18" charset="0"/>
              </a:rPr>
              <a:t>Urban Science</a:t>
            </a:r>
            <a:r>
              <a:rPr lang="en-GB" dirty="0">
                <a:latin typeface="Times New Roman" panose="02020603050405020304" pitchFamily="18" charset="0"/>
                <a:cs typeface="Times New Roman" panose="02020603050405020304" pitchFamily="18" charset="0"/>
              </a:rPr>
              <a:t>, 9(6), pp. 181–209. Available at: </a:t>
            </a:r>
            <a:r>
              <a:rPr lang="en-GB" dirty="0">
                <a:latin typeface="Times New Roman" panose="02020603050405020304" pitchFamily="18" charset="0"/>
                <a:cs typeface="Times New Roman" panose="02020603050405020304" pitchFamily="18" charset="0"/>
                <a:hlinkClick r:id="rId4"/>
              </a:rPr>
              <a:t>https://doi.org/10.3390/urbansci9060181</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Henderson, C.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(2026) ‘Social inclusion of people with severe mental illness: a review of current practices, evidence and unmet needs, and future directions’, </a:t>
            </a:r>
            <a:r>
              <a:rPr lang="en-GB" i="1" dirty="0">
                <a:latin typeface="Times New Roman" panose="02020603050405020304" pitchFamily="18" charset="0"/>
                <a:cs typeface="Times New Roman" panose="02020603050405020304" pitchFamily="18" charset="0"/>
              </a:rPr>
              <a:t>World Psychiatry</a:t>
            </a:r>
            <a:r>
              <a:rPr lang="en-GB" dirty="0">
                <a:latin typeface="Times New Roman" panose="02020603050405020304" pitchFamily="18" charset="0"/>
                <a:cs typeface="Times New Roman" panose="02020603050405020304" pitchFamily="18" charset="0"/>
              </a:rPr>
              <a:t>, 25(1), pp. 56–82. Available at: </a:t>
            </a:r>
            <a:r>
              <a:rPr lang="en-GB" dirty="0">
                <a:latin typeface="Times New Roman" panose="02020603050405020304" pitchFamily="18" charset="0"/>
                <a:cs typeface="Times New Roman" panose="02020603050405020304" pitchFamily="18" charset="0"/>
                <a:hlinkClick r:id="rId5"/>
              </a:rPr>
              <a:t>https://doi.org/10.1002/wps.70031</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Hendriks, C.M. (2008) ‘ON INCLUSION AND NETWORK GOVERNANCE: THE DEMOCRATIC DISCONNECT OF DUTCH ENERGY TRANSITIONS’, </a:t>
            </a:r>
            <a:r>
              <a:rPr lang="en-GB" i="1" dirty="0">
                <a:latin typeface="Times New Roman" panose="02020603050405020304" pitchFamily="18" charset="0"/>
                <a:cs typeface="Times New Roman" panose="02020603050405020304" pitchFamily="18" charset="0"/>
              </a:rPr>
              <a:t>Public Administration</a:t>
            </a:r>
            <a:r>
              <a:rPr lang="en-GB" dirty="0">
                <a:latin typeface="Times New Roman" panose="02020603050405020304" pitchFamily="18" charset="0"/>
                <a:cs typeface="Times New Roman" panose="02020603050405020304" pitchFamily="18" charset="0"/>
              </a:rPr>
              <a:t>, 86(4), pp. 1009–1031. Available at: </a:t>
            </a:r>
            <a:r>
              <a:rPr lang="en-GB" dirty="0">
                <a:latin typeface="Times New Roman" panose="02020603050405020304" pitchFamily="18" charset="0"/>
                <a:cs typeface="Times New Roman" panose="02020603050405020304" pitchFamily="18" charset="0"/>
                <a:hlinkClick r:id="rId6"/>
              </a:rPr>
              <a:t>https://doi.org/10.1111/j.1467-9299.2008.00738.x</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Hockings, C. (2010) ‘Inclusive learning and teaching in higher education: A synthesis of research’, </a:t>
            </a:r>
            <a:r>
              <a:rPr lang="en-GB" i="1" dirty="0">
                <a:latin typeface="Times New Roman" panose="02020603050405020304" pitchFamily="18" charset="0"/>
                <a:cs typeface="Times New Roman" panose="02020603050405020304" pitchFamily="18" charset="0"/>
              </a:rPr>
              <a:t>Higher Education Academy</a:t>
            </a:r>
            <a:r>
              <a:rPr lang="en-GB" dirty="0">
                <a:latin typeface="Times New Roman" panose="02020603050405020304" pitchFamily="18" charset="0"/>
                <a:cs typeface="Times New Roman" panose="02020603050405020304" pitchFamily="18" charset="0"/>
              </a:rPr>
              <a:t>, pp. 1–67.</a:t>
            </a:r>
          </a:p>
          <a:p>
            <a:r>
              <a:rPr lang="en-GB" dirty="0">
                <a:latin typeface="Times New Roman" panose="02020603050405020304" pitchFamily="18" charset="0"/>
                <a:cs typeface="Times New Roman" panose="02020603050405020304" pitchFamily="18" charset="0"/>
              </a:rPr>
              <a:t>Krentz, M. (2019) ‘Survey: What Diversity and Inclusion Policies Do Employees Actually Want?’, </a:t>
            </a:r>
            <a:r>
              <a:rPr lang="en-GB" i="1" dirty="0">
                <a:latin typeface="Times New Roman" panose="02020603050405020304" pitchFamily="18" charset="0"/>
                <a:cs typeface="Times New Roman" panose="02020603050405020304" pitchFamily="18" charset="0"/>
              </a:rPr>
              <a:t>Harvard Business Review</a:t>
            </a:r>
            <a:r>
              <a:rPr lang="en-GB" dirty="0">
                <a:latin typeface="Times New Roman" panose="02020603050405020304" pitchFamily="18" charset="0"/>
                <a:cs typeface="Times New Roman" panose="02020603050405020304" pitchFamily="18" charset="0"/>
              </a:rPr>
              <a:t>, 5 February. Available at: </a:t>
            </a:r>
            <a:r>
              <a:rPr lang="en-GB" dirty="0">
                <a:latin typeface="Times New Roman" panose="02020603050405020304" pitchFamily="18" charset="0"/>
                <a:cs typeface="Times New Roman" panose="02020603050405020304" pitchFamily="18" charset="0"/>
                <a:hlinkClick r:id="rId7"/>
              </a:rPr>
              <a:t>https://hbr.org/2019/02/survey-what-diversity-and-inclusion-policies-do-employees-actually-want</a:t>
            </a:r>
            <a:r>
              <a:rPr lang="en-GB" dirty="0">
                <a:latin typeface="Times New Roman" panose="02020603050405020304" pitchFamily="18" charset="0"/>
                <a:cs typeface="Times New Roman" panose="02020603050405020304" pitchFamily="18" charset="0"/>
              </a:rPr>
              <a:t> (Accessed: 4 February 2026).</a:t>
            </a:r>
          </a:p>
          <a:p>
            <a:endParaRPr lang="en-GB" dirty="0"/>
          </a:p>
        </p:txBody>
      </p:sp>
    </p:spTree>
    <p:extLst>
      <p:ext uri="{BB962C8B-B14F-4D97-AF65-F5344CB8AC3E}">
        <p14:creationId xmlns:p14="http://schemas.microsoft.com/office/powerpoint/2010/main" val="4262104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FC0FB-7106-0C3D-FA1E-2FE6545F6FE8}"/>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3975ABB-07D3-A3D1-377F-3A435CEEC9B1}"/>
              </a:ext>
            </a:extLst>
          </p:cNvPr>
          <p:cNvSpPr>
            <a:spLocks noGrp="1"/>
          </p:cNvSpPr>
          <p:nvPr>
            <p:ph idx="1"/>
          </p:nvPr>
        </p:nvSpPr>
        <p:spPr>
          <a:xfrm>
            <a:off x="677334" y="1310185"/>
            <a:ext cx="8596668" cy="5199797"/>
          </a:xfrm>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MacIntyre, M.H.P.| (2026) </a:t>
            </a:r>
            <a:r>
              <a:rPr lang="en-GB" i="1" dirty="0">
                <a:latin typeface="Times New Roman" panose="02020603050405020304" pitchFamily="18" charset="0"/>
                <a:cs typeface="Times New Roman" panose="02020603050405020304" pitchFamily="18" charset="0"/>
              </a:rPr>
              <a:t>MacIntyre Home Page | MacIntyre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MacIntyre</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2"/>
              </a:rPr>
              <a:t>https://www.macintyrecharity.org/</a:t>
            </a:r>
            <a:r>
              <a:rPr lang="en-GB" dirty="0">
                <a:latin typeface="Times New Roman" panose="02020603050405020304" pitchFamily="18" charset="0"/>
                <a:cs typeface="Times New Roman" panose="02020603050405020304" pitchFamily="18" charset="0"/>
              </a:rPr>
              <a:t> (Accessed: 16 January 2026).</a:t>
            </a:r>
          </a:p>
          <a:p>
            <a:r>
              <a:rPr lang="en-GB" dirty="0"/>
              <a:t>Rosales, R., León, I.A. and León-Fuentes, A.L. (2022) ‘Recommendations for Recruitment and Retention of a Diverse Workforce: A Report from the Field’. Available at: </a:t>
            </a:r>
            <a:r>
              <a:rPr lang="en-GB" dirty="0">
                <a:hlinkClick r:id="rId3"/>
              </a:rPr>
              <a:t>https://www.researchgate.net/profile/Isabel-Leon-10/publication/364067382_Recommendations_for_Recruitment_and_Retention_of_a_Diverse_Workforce_A_Report_from_the_Field/links/6364153454eb5f547c9d7ee0/Recommendations-for-Recruitment-and-Retention-of-a-Diverse-Workforce-A-Report-from-the-Field.pdf</a:t>
            </a:r>
            <a:r>
              <a:rPr lang="en-GB" dirty="0"/>
              <a:t> (Accessed: 22 February 2026).</a:t>
            </a:r>
          </a:p>
          <a:p>
            <a:r>
              <a:rPr lang="en-GB" dirty="0">
                <a:latin typeface="Times New Roman" panose="02020603050405020304" pitchFamily="18" charset="0"/>
                <a:cs typeface="Times New Roman" panose="02020603050405020304" pitchFamily="18" charset="0"/>
              </a:rPr>
              <a:t>Sanchez-Bender, M. (2026) </a:t>
            </a:r>
            <a:r>
              <a:rPr lang="en-GB" i="1" dirty="0">
                <a:latin typeface="Times New Roman" panose="02020603050405020304" pitchFamily="18" charset="0"/>
                <a:cs typeface="Times New Roman" panose="02020603050405020304" pitchFamily="18" charset="0"/>
              </a:rPr>
              <a:t>Social Inclusion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World Bank</a:t>
            </a:r>
            <a:r>
              <a:rPr lang="en-GB" dirty="0">
                <a:latin typeface="Times New Roman" panose="02020603050405020304" pitchFamily="18" charset="0"/>
                <a:cs typeface="Times New Roman" panose="02020603050405020304" pitchFamily="18" charset="0"/>
              </a:rPr>
              <a:t>. Washington D.C, USA: The World Bank. Available at: </a:t>
            </a:r>
            <a:r>
              <a:rPr lang="en-GB" dirty="0">
                <a:latin typeface="Times New Roman" panose="02020603050405020304" pitchFamily="18" charset="0"/>
                <a:cs typeface="Times New Roman" panose="02020603050405020304" pitchFamily="18" charset="0"/>
                <a:hlinkClick r:id="rId4"/>
              </a:rPr>
              <a:t>https://www.worldbank.org/en/topic/social-inclusion</a:t>
            </a:r>
            <a:r>
              <a:rPr lang="en-GB" dirty="0">
                <a:latin typeface="Times New Roman" panose="02020603050405020304" pitchFamily="18" charset="0"/>
                <a:cs typeface="Times New Roman" panose="02020603050405020304" pitchFamily="18" charset="0"/>
              </a:rPr>
              <a:t> (Accessed: 22 February 2026).</a:t>
            </a:r>
          </a:p>
          <a:p>
            <a:r>
              <a:rPr lang="en-GB" dirty="0">
                <a:latin typeface="Times New Roman" panose="02020603050405020304" pitchFamily="18" charset="0"/>
                <a:cs typeface="Times New Roman" panose="02020603050405020304" pitchFamily="18" charset="0"/>
              </a:rPr>
              <a:t>Tai, J. (2023) ‘Moving beyond reasonable adjustments: supporting employability through inclusive assessment design’, </a:t>
            </a:r>
            <a:r>
              <a:rPr lang="en-GB" i="1" dirty="0">
                <a:latin typeface="Times New Roman" panose="02020603050405020304" pitchFamily="18" charset="0"/>
                <a:cs typeface="Times New Roman" panose="02020603050405020304" pitchFamily="18" charset="0"/>
              </a:rPr>
              <a:t>Journal of Teaching and Learning for Graduate Employability</a:t>
            </a:r>
            <a:r>
              <a:rPr lang="en-GB" dirty="0">
                <a:latin typeface="Times New Roman" panose="02020603050405020304" pitchFamily="18" charset="0"/>
                <a:cs typeface="Times New Roman" panose="02020603050405020304" pitchFamily="18" charset="0"/>
              </a:rPr>
              <a:t>, 14(2), pp. 70–86. Available at: </a:t>
            </a:r>
            <a:r>
              <a:rPr lang="en-GB" dirty="0">
                <a:latin typeface="Times New Roman" panose="02020603050405020304" pitchFamily="18" charset="0"/>
                <a:cs typeface="Times New Roman" panose="02020603050405020304" pitchFamily="18" charset="0"/>
                <a:hlinkClick r:id="rId5"/>
              </a:rPr>
              <a:t>https://doi.org/10.21153/jtlge2023vol14no2art1785</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Young, I.M. (2002) </a:t>
            </a:r>
            <a:r>
              <a:rPr lang="en-GB" i="1" dirty="0">
                <a:latin typeface="Times New Roman" panose="02020603050405020304" pitchFamily="18" charset="0"/>
                <a:cs typeface="Times New Roman" panose="02020603050405020304" pitchFamily="18" charset="0"/>
              </a:rPr>
              <a:t>Inclusion and democracy</a:t>
            </a:r>
            <a:r>
              <a:rPr lang="en-GB" dirty="0">
                <a:latin typeface="Times New Roman" panose="02020603050405020304" pitchFamily="18" charset="0"/>
                <a:cs typeface="Times New Roman" panose="02020603050405020304" pitchFamily="18" charset="0"/>
              </a:rPr>
              <a:t>. OUP Oxford. Available at: </a:t>
            </a:r>
            <a:r>
              <a:rPr lang="en-GB" dirty="0">
                <a:latin typeface="Times New Roman" panose="02020603050405020304" pitchFamily="18" charset="0"/>
                <a:cs typeface="Times New Roman" panose="02020603050405020304" pitchFamily="18" charset="0"/>
                <a:hlinkClick r:id="rId6"/>
              </a:rPr>
              <a:t>https://books.google.co.uk/books?hl=en&amp;lr=&amp;id=Gonp8GXTxb0C&amp;oi=fnd&amp;pg=PA1&amp;dq=Young,+I.+M.+(2002).+Inclusion+and+democracy.+Oxford,+UK.+Oxford+University+press+on+demand&amp;ots=nNgJHv7DpK&amp;sig=nWy2EnT1v6ic9tuv6cf9o3enA-s</a:t>
            </a:r>
            <a:r>
              <a:rPr lang="en-GB" dirty="0">
                <a:latin typeface="Times New Roman" panose="02020603050405020304" pitchFamily="18" charset="0"/>
                <a:cs typeface="Times New Roman" panose="02020603050405020304" pitchFamily="18" charset="0"/>
              </a:rPr>
              <a:t> (Accessed: 4 February 2026).</a:t>
            </a:r>
          </a:p>
          <a:p>
            <a:endParaRPr lang="en-GB" dirty="0"/>
          </a:p>
        </p:txBody>
      </p:sp>
    </p:spTree>
    <p:extLst>
      <p:ext uri="{BB962C8B-B14F-4D97-AF65-F5344CB8AC3E}">
        <p14:creationId xmlns:p14="http://schemas.microsoft.com/office/powerpoint/2010/main" val="12372654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10104</TotalTime>
  <Words>2871</Words>
  <Application>Microsoft Office PowerPoint</Application>
  <PresentationFormat>Widescreen</PresentationFormat>
  <Paragraphs>176</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Times New Roman</vt:lpstr>
      <vt:lpstr>Trebuchet MS</vt:lpstr>
      <vt:lpstr>Wingdings 3</vt:lpstr>
      <vt:lpstr>Facet</vt:lpstr>
      <vt:lpstr>The role of practitioners in removing barriers to social inclusion </vt:lpstr>
      <vt:lpstr>Social Inclusion </vt:lpstr>
      <vt:lpstr>Practitioner role  </vt:lpstr>
      <vt:lpstr>Willingness for Inclusivity</vt:lpstr>
      <vt:lpstr>Employer engagement vs co worker resistance  (Froyland et al, 2025)  </vt:lpstr>
      <vt:lpstr>Removing Barriers through the hiring policy</vt:lpstr>
      <vt:lpstr>Inclusive culture and work environment  </vt:lpstr>
      <vt:lpstr>Adaptations and reasonable adjustments for employees and clients</vt:lpstr>
      <vt:lpstr>Mentoring and support of the workforce</vt:lpstr>
      <vt:lpstr>Using data to inform organizational practice </vt:lpstr>
      <vt:lpstr>References  </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Colin Larkworthy</dc:creator>
  <cp:lastModifiedBy>Colin Larkworthy</cp:lastModifiedBy>
  <cp:revision>4</cp:revision>
  <cp:lastPrinted>2026-02-07T21:15:22Z</cp:lastPrinted>
  <dcterms:created xsi:type="dcterms:W3CDTF">2026-01-27T11:50:57Z</dcterms:created>
  <dcterms:modified xsi:type="dcterms:W3CDTF">2026-02-23T10:57:04Z</dcterms:modified>
</cp:coreProperties>
</file>