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0"/>
  </p:handoutMasterIdLst>
  <p:sldIdLst>
    <p:sldId id="298" r:id="rId2"/>
    <p:sldId id="258" r:id="rId3"/>
    <p:sldId id="279" r:id="rId4"/>
    <p:sldId id="280" r:id="rId5"/>
    <p:sldId id="275" r:id="rId6"/>
    <p:sldId id="276" r:id="rId7"/>
    <p:sldId id="281" r:id="rId8"/>
    <p:sldId id="310" r:id="rId9"/>
    <p:sldId id="299" r:id="rId10"/>
    <p:sldId id="300" r:id="rId11"/>
    <p:sldId id="301" r:id="rId12"/>
    <p:sldId id="277" r:id="rId13"/>
    <p:sldId id="278" r:id="rId14"/>
    <p:sldId id="286" r:id="rId15"/>
    <p:sldId id="289" r:id="rId16"/>
    <p:sldId id="290" r:id="rId17"/>
    <p:sldId id="287" r:id="rId18"/>
    <p:sldId id="302" r:id="rId19"/>
    <p:sldId id="303" r:id="rId20"/>
    <p:sldId id="293" r:id="rId21"/>
    <p:sldId id="295" r:id="rId22"/>
    <p:sldId id="284" r:id="rId23"/>
    <p:sldId id="296" r:id="rId24"/>
    <p:sldId id="297" r:id="rId25"/>
    <p:sldId id="311" r:id="rId26"/>
    <p:sldId id="306" r:id="rId27"/>
    <p:sldId id="304" r:id="rId28"/>
    <p:sldId id="307" r:id="rId29"/>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19" autoAdjust="0"/>
    <p:restoredTop sz="94709" autoAdjust="0"/>
  </p:normalViewPr>
  <p:slideViewPr>
    <p:cSldViewPr>
      <p:cViewPr varScale="1">
        <p:scale>
          <a:sx n="97" d="100"/>
          <a:sy n="97" d="100"/>
        </p:scale>
        <p:origin x="-114" y="-19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440" tIns="45720" rIns="91440" bIns="45720" rtlCol="0"/>
          <a:lstStyle>
            <a:lvl1pPr algn="r">
              <a:defRPr sz="1200"/>
            </a:lvl1pPr>
          </a:lstStyle>
          <a:p>
            <a:fld id="{EFE749B4-81CF-4E67-863C-C720E17CBAD2}" type="datetimeFigureOut">
              <a:rPr lang="en-GB" smtClean="0"/>
              <a:pPr/>
              <a:t>15/01/2013</a:t>
            </a:fld>
            <a:endParaRPr lang="en-GB"/>
          </a:p>
        </p:txBody>
      </p:sp>
      <p:sp>
        <p:nvSpPr>
          <p:cNvPr id="4" name="Footer Placeholder 3"/>
          <p:cNvSpPr>
            <a:spLocks noGrp="1"/>
          </p:cNvSpPr>
          <p:nvPr>
            <p:ph type="ftr" sz="quarter" idx="2"/>
          </p:nvPr>
        </p:nvSpPr>
        <p:spPr>
          <a:xfrm>
            <a:off x="1" y="9443661"/>
            <a:ext cx="2929837" cy="4971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440" tIns="45720" rIns="91440" bIns="45720" rtlCol="0" anchor="b"/>
          <a:lstStyle>
            <a:lvl1pPr algn="r">
              <a:defRPr sz="1200"/>
            </a:lvl1pPr>
          </a:lstStyle>
          <a:p>
            <a:fld id="{5DACFD94-E38A-4D3B-9EF1-E42FA3F4FED4}" type="slidenum">
              <a:rPr lang="en-GB" smtClean="0"/>
              <a:pPr/>
              <a:t>‹#›</a:t>
            </a:fld>
            <a:endParaRPr lang="en-GB"/>
          </a:p>
        </p:txBody>
      </p:sp>
    </p:spTree>
    <p:extLst>
      <p:ext uri="{BB962C8B-B14F-4D97-AF65-F5344CB8AC3E}">
        <p14:creationId xmlns:p14="http://schemas.microsoft.com/office/powerpoint/2010/main" val="55374470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15/01/2013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76B7FB-546A-4FDD-A7E7-65C96F929DA1}" type="datetimeFigureOut">
              <a:rPr lang="en-GB" smtClean="0"/>
              <a:pPr/>
              <a:t>15/01/2013</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93DF7A-8E0B-4AEE-919B-FF98C84971FA}"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portal.hamk.fi/portal/page/portal/10338DC4CFCA152EE040A8C0C9415FB7"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hyperlink" Target="http://www.thefreedictionary.com/_/misc/HarperCollinsProducts.aspx?English"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api.ning.com/files/tRCocitL-50fou1m38H3f*Q2ySN6pQF5XSm3FYJAXHVO7-Gnaz-CPfJNn428etfnVaida2*ALKqh0sfb2eDuWg__/marshallmcluhan1.jpg" TargetMode="External"/><Relationship Id="rId2" Type="http://schemas.openxmlformats.org/officeDocument/2006/relationships/hyperlink" Target="http://www.youtube.com/watch?v=OpIYz8tfGjY" TargetMode="Externa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hyperlink" Target="http://www.dailymail.co.uk/femail/article-1365655/Alison-Jackson-The-millionaires-daughter-great-celebrity-spoofer.html" TargetMode="Externa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cid:6.2006818107@web87403.mail.ir2.yahoo.com" TargetMode="External"/><Relationship Id="rId2" Type="http://schemas.openxmlformats.org/officeDocument/2006/relationships/image" Target="../media/image14.jpe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hyperlink" Target="http://www.taschen.com/media/images/960/teaser_va_d_ad_50th_top_1210241733_id_627017.jp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goodreads.com/book/photo/410250.Second_Lives" TargetMode="Externa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goodreads.com/book/photo/519418.The_Unofficial_Tourists_Guide_to_Second_Life" TargetMode="External"/><Relationship Id="rId1" Type="http://schemas.openxmlformats.org/officeDocument/2006/relationships/slideLayout" Target="../slideLayouts/slideLayout4.xml"/><Relationship Id="rId5" Type="http://schemas.openxmlformats.org/officeDocument/2006/relationships/image" Target="../media/image19.jpeg"/><Relationship Id="rId4" Type="http://schemas.openxmlformats.org/officeDocument/2006/relationships/hyperlink" Target="http://www.goodreads.com/book/photo/1269583.The_Entrepreneur_s_Guide_to_Second_Lif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hyperlink" Target="http://www.dailymail.co.uk/" TargetMode="External"/><Relationship Id="rId1" Type="http://schemas.openxmlformats.org/officeDocument/2006/relationships/slideLayout" Target="../slideLayouts/slideLayout7.xml"/><Relationship Id="rId4" Type="http://schemas.openxmlformats.org/officeDocument/2006/relationships/hyperlink" Target="http://www.dailymail.co.uk/news/article-1085412/Revealed-The-woman-Second-Life-divorce--whos-engaged-web-cheat-shes-met.htm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i.dailymail.co.uk/i/pix/2008/11/13/article-1085412-0276F317000005DC-536_468x467_popup.jpg"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www.gameranx.com/features/id/9633/article/14-most-offensive-video-games-ever/?utm_source=zergnet.com&amp;utm_medium=referral&amp;utm_campaign=zergnet_32236"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www.independent.co.uk/" TargetMode="External"/><Relationship Id="rId1" Type="http://schemas.openxmlformats.org/officeDocument/2006/relationships/slideLayout" Target="../slideLayouts/slideLayout7.xml"/><Relationship Id="rId4" Type="http://schemas.openxmlformats.org/officeDocument/2006/relationships/hyperlink" Target="http://www.independent.co.uk/opinion/commentators/ailsa-cameron-when-teenagers-lose-touch-with-reality-773071.html"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www.belfasttelegraph.co.uk/" TargetMode="External"/><Relationship Id="rId1" Type="http://schemas.openxmlformats.org/officeDocument/2006/relationships/slideLayout" Target="../slideLayouts/slideLayout7.xml"/><Relationship Id="rId4" Type="http://schemas.openxmlformats.org/officeDocument/2006/relationships/hyperlink" Target="http://www.belfasttelegraph.co.uk/opinion/columnists/robert-mcneill/is-virtual-world-making-us-lose-touch-with-reality-14931910.html"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www.youtube.com/watch?v=byLbfIvZVDI&amp;feature=player_embedded"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2620" y="5332106"/>
            <a:ext cx="6640088" cy="307777"/>
          </a:xfrm>
          <a:prstGeom prst="rect">
            <a:avLst/>
          </a:prstGeom>
          <a:noFill/>
        </p:spPr>
        <p:txBody>
          <a:bodyPr wrap="square" rtlCol="0">
            <a:spAutoFit/>
          </a:bodyPr>
          <a:lstStyle/>
          <a:p>
            <a:r>
              <a:rPr lang="en-GB" sz="1400" dirty="0" smtClean="0">
                <a:solidFill>
                  <a:schemeClr val="bg1"/>
                </a:solidFill>
              </a:rPr>
              <a:t>Professional Associations at Swansea Business School:</a:t>
            </a:r>
            <a:endParaRPr lang="en-GB" sz="1400" dirty="0">
              <a:solidFill>
                <a:schemeClr val="bg1"/>
              </a:solidFill>
            </a:endParaRPr>
          </a:p>
        </p:txBody>
      </p:sp>
      <p:sp>
        <p:nvSpPr>
          <p:cNvPr id="3" name="TextBox 2"/>
          <p:cNvSpPr txBox="1"/>
          <p:nvPr/>
        </p:nvSpPr>
        <p:spPr>
          <a:xfrm>
            <a:off x="475020" y="5484506"/>
            <a:ext cx="6640088" cy="307777"/>
          </a:xfrm>
          <a:prstGeom prst="rect">
            <a:avLst/>
          </a:prstGeom>
          <a:noFill/>
        </p:spPr>
        <p:txBody>
          <a:bodyPr wrap="square" rtlCol="0">
            <a:spAutoFit/>
          </a:bodyPr>
          <a:lstStyle/>
          <a:p>
            <a:r>
              <a:rPr lang="en-GB" sz="1400" dirty="0" smtClean="0">
                <a:solidFill>
                  <a:schemeClr val="bg1"/>
                </a:solidFill>
              </a:rPr>
              <a:t>Professional Associations at Swansea Business School:</a:t>
            </a:r>
            <a:endParaRPr lang="en-GB" sz="1400" dirty="0">
              <a:solidFill>
                <a:schemeClr val="bg1"/>
              </a:solidFill>
            </a:endParaRPr>
          </a:p>
        </p:txBody>
      </p:sp>
      <p:pic>
        <p:nvPicPr>
          <p:cNvPr id="4" name="Picture 4"/>
          <p:cNvPicPr>
            <a:picLocks noChangeAspect="1" noChangeArrowheads="1"/>
          </p:cNvPicPr>
          <p:nvPr/>
        </p:nvPicPr>
        <p:blipFill>
          <a:blip r:embed="rId2"/>
          <a:srcRect/>
          <a:stretch>
            <a:fillRect/>
          </a:stretch>
        </p:blipFill>
        <p:spPr bwMode="auto">
          <a:xfrm>
            <a:off x="-102451" y="-10201"/>
            <a:ext cx="9242518" cy="6858002"/>
          </a:xfrm>
          <a:prstGeom prst="rect">
            <a:avLst/>
          </a:prstGeom>
          <a:ln>
            <a:noFill/>
          </a:ln>
          <a:effectLst>
            <a:outerShdw blurRad="292100" dist="139700" dir="2700000" algn="tl" rotWithShape="0">
              <a:srgbClr val="333333">
                <a:alpha val="65000"/>
              </a:srgbClr>
            </a:outerShdw>
          </a:effectLst>
        </p:spPr>
      </p:pic>
      <p:pic>
        <p:nvPicPr>
          <p:cNvPr id="5" name="Picture 3"/>
          <p:cNvPicPr>
            <a:picLocks noChangeAspect="1" noChangeArrowheads="1"/>
          </p:cNvPicPr>
          <p:nvPr/>
        </p:nvPicPr>
        <p:blipFill rotWithShape="1">
          <a:blip r:embed="rId3"/>
          <a:srcRect t="20397"/>
          <a:stretch/>
        </p:blipFill>
        <p:spPr bwMode="auto">
          <a:xfrm>
            <a:off x="285720" y="214290"/>
            <a:ext cx="1515618" cy="967257"/>
          </a:xfrm>
          <a:prstGeom prst="rect">
            <a:avLst/>
          </a:prstGeom>
          <a:noFill/>
          <a:ln w="9525">
            <a:noFill/>
            <a:miter lim="800000"/>
            <a:headEnd/>
            <a:tailEnd/>
          </a:ln>
          <a:effectLst/>
        </p:spPr>
      </p:pic>
      <p:pic>
        <p:nvPicPr>
          <p:cNvPr id="6" name="Picture 5" descr="TSDSM_towerf.fw.png"/>
          <p:cNvPicPr>
            <a:picLocks noChangeAspect="1"/>
          </p:cNvPicPr>
          <p:nvPr/>
        </p:nvPicPr>
        <p:blipFill>
          <a:blip r:embed="rId4"/>
          <a:srcRect l="7594" t="9872" r="5080" b="12674"/>
          <a:stretch>
            <a:fillRect/>
          </a:stretch>
        </p:blipFill>
        <p:spPr>
          <a:xfrm>
            <a:off x="7358082" y="214290"/>
            <a:ext cx="1643074" cy="1214446"/>
          </a:xfrm>
          <a:prstGeom prst="rect">
            <a:avLst/>
          </a:prstGeom>
        </p:spPr>
      </p:pic>
      <p:sp>
        <p:nvSpPr>
          <p:cNvPr id="13" name="Rectangle 12"/>
          <p:cNvSpPr/>
          <p:nvPr/>
        </p:nvSpPr>
        <p:spPr>
          <a:xfrm>
            <a:off x="611560" y="908720"/>
            <a:ext cx="7568059" cy="5693866"/>
          </a:xfrm>
          <a:prstGeom prst="rect">
            <a:avLst/>
          </a:prstGeom>
        </p:spPr>
        <p:txBody>
          <a:bodyPr wrap="square">
            <a:spAutoFit/>
          </a:bodyPr>
          <a:lstStyle/>
          <a:p>
            <a:pPr algn="ctr"/>
            <a:endParaRPr lang="en-GB" sz="2400" b="1" dirty="0">
              <a:solidFill>
                <a:schemeClr val="bg1"/>
              </a:solidFill>
              <a:latin typeface="Arial" pitchFamily="34" charset="0"/>
              <a:cs typeface="Arial" pitchFamily="34" charset="0"/>
            </a:endParaRPr>
          </a:p>
          <a:p>
            <a:pPr algn="ctr">
              <a:buNone/>
            </a:pPr>
            <a:r>
              <a:rPr lang="en-GB" sz="2400" dirty="0" smtClean="0">
                <a:solidFill>
                  <a:schemeClr val="bg1"/>
                </a:solidFill>
                <a:latin typeface="Arial" pitchFamily="34" charset="0"/>
                <a:cs typeface="Arial" pitchFamily="34" charset="0"/>
              </a:rPr>
              <a:t>Steve Griffiths,</a:t>
            </a:r>
          </a:p>
          <a:p>
            <a:pPr algn="ctr">
              <a:buNone/>
            </a:pPr>
            <a:r>
              <a:rPr lang="en-GB" sz="2000" dirty="0" smtClean="0">
                <a:solidFill>
                  <a:schemeClr val="bg1"/>
                </a:solidFill>
                <a:latin typeface="Arial" pitchFamily="34" charset="0"/>
                <a:cs typeface="Arial" pitchFamily="34" charset="0"/>
              </a:rPr>
              <a:t>Assistant Dean,</a:t>
            </a:r>
            <a:endParaRPr lang="en-GB" sz="2000" dirty="0">
              <a:solidFill>
                <a:schemeClr val="bg1"/>
              </a:solidFill>
              <a:latin typeface="Arial" pitchFamily="34" charset="0"/>
              <a:cs typeface="Arial" pitchFamily="34" charset="0"/>
            </a:endParaRPr>
          </a:p>
          <a:p>
            <a:pPr algn="ctr">
              <a:buNone/>
            </a:pPr>
            <a:r>
              <a:rPr lang="en-GB" sz="2000" dirty="0">
                <a:solidFill>
                  <a:schemeClr val="bg1"/>
                </a:solidFill>
                <a:latin typeface="Arial" pitchFamily="34" charset="0"/>
                <a:cs typeface="Arial" pitchFamily="34" charset="0"/>
              </a:rPr>
              <a:t>Head of Collaborative and International </a:t>
            </a:r>
            <a:r>
              <a:rPr lang="en-GB" sz="2000" dirty="0" smtClean="0">
                <a:solidFill>
                  <a:schemeClr val="bg1"/>
                </a:solidFill>
                <a:latin typeface="Arial" pitchFamily="34" charset="0"/>
                <a:cs typeface="Arial" pitchFamily="34" charset="0"/>
              </a:rPr>
              <a:t>Developments,</a:t>
            </a:r>
            <a:endParaRPr lang="en-GB" sz="2000" dirty="0">
              <a:solidFill>
                <a:schemeClr val="bg1"/>
              </a:solidFill>
              <a:latin typeface="Arial" pitchFamily="34" charset="0"/>
              <a:cs typeface="Arial" pitchFamily="34" charset="0"/>
            </a:endParaRPr>
          </a:p>
          <a:p>
            <a:pPr algn="ctr">
              <a:buNone/>
            </a:pPr>
            <a:r>
              <a:rPr lang="en-GB" sz="2400" b="1" dirty="0">
                <a:solidFill>
                  <a:schemeClr val="bg1"/>
                </a:solidFill>
                <a:latin typeface="Arial" pitchFamily="34" charset="0"/>
                <a:cs typeface="Arial" pitchFamily="34" charset="0"/>
              </a:rPr>
              <a:t>Swansea Business </a:t>
            </a:r>
            <a:r>
              <a:rPr lang="en-GB" sz="2400" b="1" dirty="0" smtClean="0">
                <a:solidFill>
                  <a:schemeClr val="bg1"/>
                </a:solidFill>
                <a:latin typeface="Arial" pitchFamily="34" charset="0"/>
                <a:cs typeface="Arial" pitchFamily="34" charset="0"/>
              </a:rPr>
              <a:t>School,</a:t>
            </a:r>
          </a:p>
          <a:p>
            <a:pPr algn="ctr">
              <a:buNone/>
            </a:pPr>
            <a:endParaRPr lang="en-GB" sz="2400" b="1" dirty="0">
              <a:solidFill>
                <a:schemeClr val="bg1"/>
              </a:solidFill>
              <a:latin typeface="Arial" pitchFamily="34" charset="0"/>
              <a:cs typeface="Arial" pitchFamily="34" charset="0"/>
            </a:endParaRPr>
          </a:p>
          <a:p>
            <a:pPr algn="ctr">
              <a:buNone/>
            </a:pPr>
            <a:r>
              <a:rPr lang="en-GB" sz="2400" b="1" dirty="0">
                <a:solidFill>
                  <a:schemeClr val="bg1"/>
                </a:solidFill>
                <a:latin typeface="Arial" pitchFamily="34" charset="0"/>
                <a:cs typeface="Arial" pitchFamily="34" charset="0"/>
              </a:rPr>
              <a:t>Management </a:t>
            </a:r>
            <a:r>
              <a:rPr lang="en-GB" sz="2400" b="1" dirty="0" smtClean="0">
                <a:solidFill>
                  <a:schemeClr val="bg1"/>
                </a:solidFill>
                <a:latin typeface="Arial" pitchFamily="34" charset="0"/>
                <a:cs typeface="Arial" pitchFamily="34" charset="0"/>
              </a:rPr>
              <a:t>Development </a:t>
            </a:r>
            <a:r>
              <a:rPr lang="en-GB" sz="2400" b="1" dirty="0">
                <a:solidFill>
                  <a:schemeClr val="bg1"/>
                </a:solidFill>
                <a:latin typeface="Arial" pitchFamily="34" charset="0"/>
                <a:cs typeface="Arial" pitchFamily="34" charset="0"/>
              </a:rPr>
              <a:t>Conference</a:t>
            </a:r>
            <a:endParaRPr lang="en-GB" sz="2400" dirty="0">
              <a:solidFill>
                <a:schemeClr val="bg1"/>
              </a:solidFill>
              <a:latin typeface="Arial" pitchFamily="34" charset="0"/>
              <a:cs typeface="Arial" pitchFamily="34" charset="0"/>
            </a:endParaRPr>
          </a:p>
          <a:p>
            <a:pPr algn="ctr"/>
            <a:endParaRPr lang="en-GB" sz="2400" b="1" dirty="0">
              <a:solidFill>
                <a:schemeClr val="bg1"/>
              </a:solidFill>
              <a:latin typeface="Arial" pitchFamily="34" charset="0"/>
              <a:cs typeface="Arial" pitchFamily="34" charset="0"/>
            </a:endParaRPr>
          </a:p>
          <a:p>
            <a:pPr algn="ctr"/>
            <a:r>
              <a:rPr lang="en-US" sz="2400" dirty="0">
                <a:solidFill>
                  <a:schemeClr val="bg1"/>
                </a:solidFill>
              </a:rPr>
              <a:t> </a:t>
            </a:r>
            <a:r>
              <a:rPr lang="en-US" sz="2800" b="1" dirty="0" smtClean="0">
                <a:solidFill>
                  <a:schemeClr val="bg1"/>
                </a:solidFill>
              </a:rPr>
              <a:t>’</a:t>
            </a:r>
            <a:r>
              <a:rPr lang="en-US" sz="2800" b="1" dirty="0" smtClean="0">
                <a:solidFill>
                  <a:schemeClr val="bg1"/>
                </a:solidFill>
                <a:latin typeface="Arial" pitchFamily="34" charset="0"/>
                <a:cs typeface="Arial" pitchFamily="34" charset="0"/>
              </a:rPr>
              <a:t>Overhyping </a:t>
            </a:r>
            <a:r>
              <a:rPr lang="en-US" sz="2800" b="1" dirty="0" err="1">
                <a:solidFill>
                  <a:schemeClr val="bg1"/>
                </a:solidFill>
                <a:latin typeface="Arial" pitchFamily="34" charset="0"/>
                <a:cs typeface="Arial" pitchFamily="34" charset="0"/>
              </a:rPr>
              <a:t>Hyperreality</a:t>
            </a:r>
            <a:r>
              <a:rPr lang="en-US" sz="2800" b="1" dirty="0">
                <a:solidFill>
                  <a:schemeClr val="bg1"/>
                </a:solidFill>
                <a:latin typeface="Arial" pitchFamily="34" charset="0"/>
                <a:cs typeface="Arial" pitchFamily="34" charset="0"/>
              </a:rPr>
              <a:t> in Our Concerns about Business Use of the </a:t>
            </a:r>
            <a:r>
              <a:rPr lang="en-US" sz="2800" b="1" dirty="0" smtClean="0">
                <a:solidFill>
                  <a:schemeClr val="bg1"/>
                </a:solidFill>
                <a:latin typeface="Arial" pitchFamily="34" charset="0"/>
                <a:cs typeface="Arial" pitchFamily="34" charset="0"/>
              </a:rPr>
              <a:t>Internet’, </a:t>
            </a:r>
          </a:p>
          <a:p>
            <a:pPr algn="ctr"/>
            <a:endParaRPr lang="en-GB" sz="2800" b="1" dirty="0">
              <a:solidFill>
                <a:schemeClr val="bg1"/>
              </a:solidFill>
              <a:latin typeface="Arial" pitchFamily="34" charset="0"/>
              <a:cs typeface="Arial" pitchFamily="34" charset="0"/>
            </a:endParaRPr>
          </a:p>
          <a:p>
            <a:pPr algn="ctr"/>
            <a:r>
              <a:rPr lang="en-GB" sz="2000" b="1" dirty="0" smtClean="0">
                <a:solidFill>
                  <a:schemeClr val="bg1"/>
                </a:solidFill>
                <a:latin typeface="Arial" pitchFamily="34" charset="0"/>
                <a:cs typeface="Arial" pitchFamily="34" charset="0"/>
              </a:rPr>
              <a:t>18 January 2013,</a:t>
            </a:r>
            <a:endParaRPr lang="en-GB" sz="2000" dirty="0">
              <a:solidFill>
                <a:schemeClr val="bg1"/>
              </a:solidFill>
              <a:latin typeface="Arial" pitchFamily="34" charset="0"/>
              <a:cs typeface="Arial" pitchFamily="34" charset="0"/>
            </a:endParaRPr>
          </a:p>
          <a:p>
            <a:pPr algn="ctr"/>
            <a:endParaRPr lang="en-GB" sz="2400" dirty="0">
              <a:solidFill>
                <a:schemeClr val="bg1"/>
              </a:solidFill>
              <a:latin typeface="Arial" pitchFamily="34" charset="0"/>
              <a:cs typeface="Arial" pitchFamily="34" charset="0"/>
            </a:endParaRPr>
          </a:p>
          <a:p>
            <a:pPr algn="ctr"/>
            <a:r>
              <a:rPr lang="en-GB" sz="2400" dirty="0" err="1" smtClean="0">
                <a:solidFill>
                  <a:schemeClr val="bg1"/>
                </a:solidFill>
                <a:latin typeface="Arial" pitchFamily="34" charset="0"/>
                <a:cs typeface="Arial" pitchFamily="34" charset="0"/>
              </a:rPr>
              <a:t>Hamk</a:t>
            </a:r>
            <a:r>
              <a:rPr lang="en-GB" sz="2400" dirty="0" smtClean="0">
                <a:solidFill>
                  <a:schemeClr val="bg1"/>
                </a:solidFill>
                <a:latin typeface="Arial" pitchFamily="34" charset="0"/>
                <a:cs typeface="Arial" pitchFamily="34" charset="0"/>
              </a:rPr>
              <a:t> University of Applied Science, </a:t>
            </a:r>
            <a:r>
              <a:rPr lang="en-GB" sz="2400" dirty="0" err="1" smtClean="0">
                <a:solidFill>
                  <a:schemeClr val="bg1"/>
                </a:solidFill>
                <a:latin typeface="Arial" pitchFamily="34" charset="0"/>
                <a:cs typeface="Arial" pitchFamily="34" charset="0"/>
              </a:rPr>
              <a:t>Hameelinna</a:t>
            </a:r>
            <a:r>
              <a:rPr lang="en-GB" sz="2400" dirty="0" smtClean="0">
                <a:solidFill>
                  <a:schemeClr val="bg1"/>
                </a:solidFill>
                <a:latin typeface="Arial" pitchFamily="34" charset="0"/>
                <a:cs typeface="Arial" pitchFamily="34" charset="0"/>
              </a:rPr>
              <a:t>, Finland</a:t>
            </a:r>
            <a:endParaRPr lang="en-GB" sz="2400" dirty="0">
              <a:solidFill>
                <a:schemeClr val="bg1"/>
              </a:solidFill>
              <a:latin typeface="Arial" pitchFamily="34" charset="0"/>
              <a:cs typeface="Arial" pitchFamily="34" charset="0"/>
            </a:endParaRPr>
          </a:p>
        </p:txBody>
      </p:sp>
      <p:pic>
        <p:nvPicPr>
          <p:cNvPr id="1026" name="Picture 2" descr="HAMK Universityof Applied Sciences">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38633" y="245480"/>
            <a:ext cx="2190750" cy="904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8688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Definition</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buNone/>
            </a:pPr>
            <a:r>
              <a:rPr lang="en-GB" sz="3600" b="1" dirty="0" err="1" smtClean="0">
                <a:latin typeface="Arial" pitchFamily="34" charset="0"/>
                <a:cs typeface="Arial" pitchFamily="34" charset="0"/>
              </a:rPr>
              <a:t>Hyperreality</a:t>
            </a:r>
            <a:endParaRPr lang="en-GB" sz="3600" dirty="0" smtClean="0">
              <a:latin typeface="Arial" pitchFamily="34" charset="0"/>
              <a:cs typeface="Arial" pitchFamily="34" charset="0"/>
            </a:endParaRPr>
          </a:p>
          <a:p>
            <a:pPr>
              <a:buNone/>
            </a:pPr>
            <a:r>
              <a:rPr lang="en-GB" sz="2600" dirty="0" smtClean="0">
                <a:latin typeface="Arial" pitchFamily="34" charset="0"/>
                <a:cs typeface="Arial" pitchFamily="34" charset="0"/>
              </a:rPr>
              <a:t>     An image or simulation, or an aggregate of images and simulations, that either distorts the reality it purports to depict or does not in fact depict anything with a real existence at all, but which nonetheless comes to constitute reality.</a:t>
            </a:r>
          </a:p>
          <a:p>
            <a:pPr>
              <a:buNone/>
            </a:pPr>
            <a:r>
              <a:rPr lang="en-GB" sz="2600" dirty="0" smtClean="0">
                <a:latin typeface="Arial" pitchFamily="34" charset="0"/>
                <a:cs typeface="Arial" pitchFamily="34" charset="0"/>
                <a:hlinkClick r:id="rId2"/>
              </a:rPr>
              <a:t>Collins English Dictionary – Complete and Unabridged</a:t>
            </a:r>
            <a:r>
              <a:rPr lang="en-GB" sz="2600" dirty="0" smtClean="0">
                <a:latin typeface="Arial" pitchFamily="34" charset="0"/>
                <a:cs typeface="Arial" pitchFamily="34" charset="0"/>
              </a:rPr>
              <a:t> © Harper Collins Publishers 1991, 1994, 1998, 2000, 2003</a:t>
            </a:r>
          </a:p>
          <a:p>
            <a:pPr>
              <a:buNone/>
            </a:pPr>
            <a:endParaRPr lang="en-GB" dirty="0"/>
          </a:p>
          <a:p>
            <a:pPr>
              <a:buNone/>
            </a:pP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Marshall McLuhan</a:t>
            </a:r>
            <a:endParaRPr lang="en-GB" dirty="0">
              <a:latin typeface="Arial" pitchFamily="34" charset="0"/>
              <a:cs typeface="Arial" pitchFamily="34" charset="0"/>
            </a:endParaRPr>
          </a:p>
        </p:txBody>
      </p:sp>
      <p:sp>
        <p:nvSpPr>
          <p:cNvPr id="4" name="Content Placeholder 3"/>
          <p:cNvSpPr>
            <a:spLocks noGrp="1"/>
          </p:cNvSpPr>
          <p:nvPr>
            <p:ph sz="half" idx="2"/>
          </p:nvPr>
        </p:nvSpPr>
        <p:spPr/>
        <p:txBody>
          <a:bodyPr>
            <a:normAutofit fontScale="85000" lnSpcReduction="20000"/>
          </a:bodyPr>
          <a:lstStyle/>
          <a:p>
            <a:r>
              <a:rPr lang="en-GB" dirty="0" smtClean="0">
                <a:latin typeface="Arial" pitchFamily="34" charset="0"/>
                <a:cs typeface="Arial" pitchFamily="34" charset="0"/>
              </a:rPr>
              <a:t>1911-1980</a:t>
            </a:r>
          </a:p>
          <a:p>
            <a:r>
              <a:rPr lang="en-GB" dirty="0" smtClean="0">
                <a:latin typeface="Arial" pitchFamily="34" charset="0"/>
                <a:cs typeface="Arial" pitchFamily="34" charset="0"/>
              </a:rPr>
              <a:t>Canadian cultural academic</a:t>
            </a:r>
          </a:p>
          <a:p>
            <a:r>
              <a:rPr lang="en-GB" dirty="0" smtClean="0">
                <a:latin typeface="Arial" pitchFamily="34" charset="0"/>
                <a:cs typeface="Arial" pitchFamily="34" charset="0"/>
              </a:rPr>
              <a:t>Old messenger, for a new medium?</a:t>
            </a:r>
          </a:p>
          <a:p>
            <a:r>
              <a:rPr lang="en-GB" dirty="0" smtClean="0">
                <a:latin typeface="Arial" pitchFamily="34" charset="0"/>
                <a:cs typeface="Arial" pitchFamily="34" charset="0"/>
              </a:rPr>
              <a:t>Was called on by Woody Allen in ‘Annie Hall’ to resolve an argument. </a:t>
            </a:r>
            <a:r>
              <a:rPr lang="en-GB" dirty="0" smtClean="0">
                <a:latin typeface="Arial" pitchFamily="34" charset="0"/>
                <a:cs typeface="Arial" pitchFamily="34" charset="0"/>
                <a:hlinkClick r:id="rId2"/>
              </a:rPr>
              <a:t>http://www.youtube.com/watch?v=OpIYz8tfGjY</a:t>
            </a:r>
            <a:endParaRPr lang="en-GB" dirty="0" smtClean="0">
              <a:latin typeface="Arial" pitchFamily="34" charset="0"/>
              <a:cs typeface="Arial" pitchFamily="34" charset="0"/>
            </a:endParaRPr>
          </a:p>
          <a:p>
            <a:r>
              <a:rPr lang="en-GB" dirty="0" smtClean="0">
                <a:latin typeface="Arial" pitchFamily="34" charset="0"/>
                <a:cs typeface="Arial" pitchFamily="34" charset="0"/>
              </a:rPr>
              <a:t>Went out of fashion, but is being rediscovered for the Internet Age</a:t>
            </a:r>
            <a:endParaRPr lang="en-GB" dirty="0">
              <a:latin typeface="Arial" pitchFamily="34" charset="0"/>
              <a:cs typeface="Arial" pitchFamily="34" charset="0"/>
            </a:endParaRPr>
          </a:p>
        </p:txBody>
      </p:sp>
      <p:pic>
        <p:nvPicPr>
          <p:cNvPr id="5" name="Content Placeholder 4" descr="http://api.ning.com:80/files/tRCocitL-50fou1m38H3f*Q2ySN6pQF5XSm3FYJAXHVO7-Gnaz-CPfJNn428etfnVaida2*ALKqh0sfb2eDuWg__/marshallmcluhan1.jpg">
            <a:hlinkClick r:id="rId3" tgtFrame="_self"/>
          </p:cNvPr>
          <p:cNvPicPr>
            <a:picLocks noGrp="1"/>
          </p:cNvPicPr>
          <p:nvPr>
            <p:ph sz="half" idx="1"/>
          </p:nvPr>
        </p:nvPicPr>
        <p:blipFill>
          <a:blip r:embed="rId4"/>
          <a:srcRect/>
          <a:stretch>
            <a:fillRect/>
          </a:stretch>
        </p:blipFill>
        <p:spPr bwMode="auto">
          <a:xfrm>
            <a:off x="457200" y="2052011"/>
            <a:ext cx="4038600" cy="362234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Arial" pitchFamily="34" charset="0"/>
                <a:cs typeface="Arial" pitchFamily="34" charset="0"/>
              </a:rPr>
              <a:t>McLuhanisms</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fontScale="77500" lnSpcReduction="20000"/>
          </a:bodyPr>
          <a:lstStyle/>
          <a:p>
            <a:r>
              <a:rPr lang="en-GB" dirty="0" smtClean="0">
                <a:latin typeface="Arial" pitchFamily="34" charset="0"/>
                <a:cs typeface="Arial" pitchFamily="34" charset="0"/>
              </a:rPr>
              <a:t>“The medium is the message”- the content of media is less important (meaningless?) than the impact on social, psychological and sensory levels.</a:t>
            </a:r>
          </a:p>
          <a:p>
            <a:r>
              <a:rPr lang="en-GB" dirty="0" smtClean="0">
                <a:latin typeface="Arial" pitchFamily="34" charset="0"/>
                <a:cs typeface="Arial" pitchFamily="34" charset="0"/>
              </a:rPr>
              <a:t>“The global village”- electronic media connect the world, transforming it from a mechanical, objective, uninvolved and ‘visual’ world of print to an immersive, involved, immediate and ‘acoustic’ one.</a:t>
            </a:r>
          </a:p>
          <a:p>
            <a:r>
              <a:rPr lang="en-GB" dirty="0" smtClean="0">
                <a:latin typeface="Arial" pitchFamily="34" charset="0"/>
                <a:cs typeface="Arial" pitchFamily="34" charset="0"/>
              </a:rPr>
              <a:t>Positively, we can be a global human family with one consciousness.</a:t>
            </a:r>
          </a:p>
          <a:p>
            <a:r>
              <a:rPr lang="en-GB" dirty="0" smtClean="0">
                <a:latin typeface="Arial" pitchFamily="34" charset="0"/>
                <a:cs typeface="Arial" pitchFamily="34" charset="0"/>
              </a:rPr>
              <a:t>Negatively, we may lose political &amp; social freedom and suffer harm if we do not monitor and regulate.</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itchFamily="34" charset="0"/>
                <a:cs typeface="Arial" pitchFamily="34" charset="0"/>
              </a:rPr>
              <a:t>Jean </a:t>
            </a:r>
            <a:r>
              <a:rPr lang="en-GB" b="1" dirty="0" err="1" smtClean="0">
                <a:latin typeface="Arial" pitchFamily="34" charset="0"/>
                <a:cs typeface="Arial" pitchFamily="34" charset="0"/>
              </a:rPr>
              <a:t>Baudrillard</a:t>
            </a:r>
            <a:endParaRPr lang="en-GB" dirty="0">
              <a:latin typeface="Arial" pitchFamily="34" charset="0"/>
              <a:cs typeface="Arial" pitchFamily="34" charset="0"/>
            </a:endParaRPr>
          </a:p>
        </p:txBody>
      </p:sp>
      <p:sp>
        <p:nvSpPr>
          <p:cNvPr id="4" name="Content Placeholder 3"/>
          <p:cNvSpPr>
            <a:spLocks noGrp="1"/>
          </p:cNvSpPr>
          <p:nvPr>
            <p:ph sz="half" idx="2"/>
          </p:nvPr>
        </p:nvSpPr>
        <p:spPr/>
        <p:txBody>
          <a:bodyPr>
            <a:normAutofit fontScale="77500" lnSpcReduction="20000"/>
          </a:bodyPr>
          <a:lstStyle/>
          <a:p>
            <a:r>
              <a:rPr lang="en-GB" dirty="0" smtClean="0">
                <a:latin typeface="Arial" pitchFamily="34" charset="0"/>
                <a:cs typeface="Arial" pitchFamily="34" charset="0"/>
              </a:rPr>
              <a:t>1929-2007</a:t>
            </a:r>
          </a:p>
          <a:p>
            <a:r>
              <a:rPr lang="en-GB" dirty="0" smtClean="0">
                <a:latin typeface="Arial" pitchFamily="34" charset="0"/>
                <a:cs typeface="Arial" pitchFamily="34" charset="0"/>
              </a:rPr>
              <a:t>Prolific French philosopher, social and cultural commentator and leader of an element of the post modernist movement</a:t>
            </a:r>
          </a:p>
          <a:p>
            <a:r>
              <a:rPr lang="en-GB" dirty="0" err="1" smtClean="0">
                <a:latin typeface="Arial" pitchFamily="34" charset="0"/>
                <a:cs typeface="Arial" pitchFamily="34" charset="0"/>
              </a:rPr>
              <a:t>Hyperreality</a:t>
            </a:r>
            <a:r>
              <a:rPr lang="en-GB" dirty="0" smtClean="0">
                <a:latin typeface="Arial" pitchFamily="34" charset="0"/>
                <a:cs typeface="Arial" pitchFamily="34" charset="0"/>
              </a:rPr>
              <a:t> a way to characterise advanced capitalist consumer culture</a:t>
            </a:r>
          </a:p>
          <a:p>
            <a:r>
              <a:rPr lang="en-GB" dirty="0" smtClean="0">
                <a:latin typeface="Arial" pitchFamily="34" charset="0"/>
                <a:cs typeface="Arial" pitchFamily="34" charset="0"/>
              </a:rPr>
              <a:t>His seminal work  analysing the simulation of realty, the ‘Simulacra’ was highlighted when ‘The Matrix’ film was released</a:t>
            </a:r>
            <a:endParaRPr lang="en-GB" dirty="0">
              <a:latin typeface="Arial" pitchFamily="34" charset="0"/>
              <a:cs typeface="Arial" pitchFamily="34" charset="0"/>
            </a:endParaRPr>
          </a:p>
        </p:txBody>
      </p:sp>
      <p:pic>
        <p:nvPicPr>
          <p:cNvPr id="1026" name="Picture 2" descr="C:\docs\My Publishing\Man Res Conference\Baurillard picture.png"/>
          <p:cNvPicPr>
            <a:picLocks noGrp="1" noChangeAspect="1" noChangeArrowheads="1"/>
          </p:cNvPicPr>
          <p:nvPr>
            <p:ph sz="half" idx="1"/>
          </p:nvPr>
        </p:nvPicPr>
        <p:blipFill>
          <a:blip r:embed="rId2"/>
          <a:srcRect/>
          <a:stretch>
            <a:fillRect/>
          </a:stretch>
        </p:blipFill>
        <p:spPr bwMode="auto">
          <a:xfrm>
            <a:off x="928662" y="1857364"/>
            <a:ext cx="3000396" cy="371477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Arial" pitchFamily="34" charset="0"/>
                <a:cs typeface="Arial" pitchFamily="34" charset="0"/>
              </a:rPr>
              <a:t>Challenge to conventional academic approaches?</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r>
              <a:rPr lang="en-GB" dirty="0" smtClean="0">
                <a:latin typeface="Arial" pitchFamily="34" charset="0"/>
                <a:cs typeface="Arial" pitchFamily="34" charset="0"/>
              </a:rPr>
              <a:t>“There is nothing worse than this obligation to do research, to seek out references and documentation...”. (</a:t>
            </a:r>
            <a:r>
              <a:rPr lang="en-GB" dirty="0" err="1" smtClean="0">
                <a:latin typeface="Arial" pitchFamily="34" charset="0"/>
                <a:cs typeface="Arial" pitchFamily="34" charset="0"/>
              </a:rPr>
              <a:t>Baudrillard</a:t>
            </a:r>
            <a:r>
              <a:rPr lang="en-GB" dirty="0" smtClean="0">
                <a:latin typeface="Arial" pitchFamily="34" charset="0"/>
                <a:cs typeface="Arial" pitchFamily="34" charset="0"/>
              </a:rPr>
              <a:t>, 1990:115, Cool Memories).</a:t>
            </a:r>
          </a:p>
          <a:p>
            <a:r>
              <a:rPr lang="en-GB" dirty="0" smtClean="0">
                <a:latin typeface="Arial" pitchFamily="34" charset="0"/>
                <a:cs typeface="Arial" pitchFamily="34" charset="0"/>
              </a:rPr>
              <a:t>“...let everything be said, gathered, indexed and registered...this is more generally the project of our whole culture, whose condition is ‘obscene’.” (</a:t>
            </a:r>
            <a:r>
              <a:rPr lang="en-GB" dirty="0" err="1" smtClean="0">
                <a:latin typeface="Arial" pitchFamily="34" charset="0"/>
                <a:cs typeface="Arial" pitchFamily="34" charset="0"/>
              </a:rPr>
              <a:t>Baudrillard</a:t>
            </a:r>
            <a:r>
              <a:rPr lang="en-GB" dirty="0" smtClean="0">
                <a:latin typeface="Arial" pitchFamily="34" charset="0"/>
                <a:cs typeface="Arial" pitchFamily="34" charset="0"/>
              </a:rPr>
              <a:t>, 1987:21, Forget Foucault).</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2984"/>
          </a:xfrm>
        </p:spPr>
        <p:txBody>
          <a:bodyPr/>
          <a:lstStyle/>
          <a:p>
            <a:pPr algn="l"/>
            <a:r>
              <a:rPr lang="en-GB" dirty="0" smtClean="0"/>
              <a:t>     </a:t>
            </a:r>
            <a:r>
              <a:rPr lang="en-GB" dirty="0" smtClean="0">
                <a:latin typeface="Arial" pitchFamily="34" charset="0"/>
                <a:cs typeface="Arial" pitchFamily="34" charset="0"/>
              </a:rPr>
              <a:t>Umberto Eco</a:t>
            </a:r>
            <a:endParaRPr lang="en-GB" dirty="0">
              <a:latin typeface="Arial" pitchFamily="34" charset="0"/>
              <a:cs typeface="Arial" pitchFamily="34" charset="0"/>
            </a:endParaRPr>
          </a:p>
        </p:txBody>
      </p:sp>
      <p:sp>
        <p:nvSpPr>
          <p:cNvPr id="4" name="Content Placeholder 3"/>
          <p:cNvSpPr>
            <a:spLocks noGrp="1"/>
          </p:cNvSpPr>
          <p:nvPr>
            <p:ph sz="half" idx="2"/>
          </p:nvPr>
        </p:nvSpPr>
        <p:spPr>
          <a:xfrm>
            <a:off x="3714744" y="928670"/>
            <a:ext cx="5429256" cy="5929330"/>
          </a:xfrm>
        </p:spPr>
        <p:txBody>
          <a:bodyPr>
            <a:normAutofit fontScale="92500" lnSpcReduction="10000"/>
          </a:bodyPr>
          <a:lstStyle/>
          <a:p>
            <a:r>
              <a:rPr lang="en-GB" sz="2400" dirty="0" smtClean="0">
                <a:latin typeface="Arial" pitchFamily="34" charset="0"/>
                <a:cs typeface="Arial" pitchFamily="34" charset="0"/>
              </a:rPr>
              <a:t>Born: 1932-</a:t>
            </a:r>
          </a:p>
          <a:p>
            <a:r>
              <a:rPr lang="en-GB" sz="2400" dirty="0" smtClean="0">
                <a:latin typeface="Arial" pitchFamily="34" charset="0"/>
                <a:cs typeface="Arial" pitchFamily="34" charset="0"/>
              </a:rPr>
              <a:t>Italian cultural commentator, author (Name of the Rose) and academic.</a:t>
            </a:r>
          </a:p>
          <a:p>
            <a:r>
              <a:rPr lang="en-GB" sz="2400" dirty="0" smtClean="0">
                <a:latin typeface="Arial" pitchFamily="34" charset="0"/>
                <a:cs typeface="Arial" pitchFamily="34" charset="0"/>
              </a:rPr>
              <a:t>Contemporary culture is full of re-creations and themed environments. We create these realistic fabrications in an effort to come up with something that is better than real. Things are more exciting, more beautiful, more inspiring, more terrifying, and generally more interesting than what we encounter in everyday life.</a:t>
            </a:r>
          </a:p>
          <a:p>
            <a:r>
              <a:rPr lang="en-GB" sz="2400" dirty="0" smtClean="0">
                <a:latin typeface="Arial" pitchFamily="34" charset="0"/>
                <a:cs typeface="Arial" pitchFamily="34" charset="0"/>
              </a:rPr>
              <a:t> In ‘</a:t>
            </a:r>
            <a:r>
              <a:rPr lang="en-GB" sz="2400" dirty="0" err="1" smtClean="0">
                <a:latin typeface="Arial" pitchFamily="34" charset="0"/>
                <a:cs typeface="Arial" pitchFamily="34" charset="0"/>
              </a:rPr>
              <a:t>Disneyization</a:t>
            </a:r>
            <a:r>
              <a:rPr lang="en-GB" sz="2400" dirty="0" smtClean="0">
                <a:latin typeface="Arial" pitchFamily="34" charset="0"/>
                <a:cs typeface="Arial" pitchFamily="34" charset="0"/>
              </a:rPr>
              <a:t>’, (linked to </a:t>
            </a:r>
            <a:r>
              <a:rPr lang="en-GB" sz="2400" dirty="0" err="1" smtClean="0">
                <a:latin typeface="Arial" pitchFamily="34" charset="0"/>
                <a:cs typeface="Arial" pitchFamily="34" charset="0"/>
              </a:rPr>
              <a:t>Bryman</a:t>
            </a:r>
            <a:r>
              <a:rPr lang="en-GB" sz="2400" dirty="0" smtClean="0">
                <a:latin typeface="Arial" pitchFamily="34" charset="0"/>
                <a:cs typeface="Arial" pitchFamily="34" charset="0"/>
              </a:rPr>
              <a:t>, 1999, and  ‘</a:t>
            </a:r>
            <a:r>
              <a:rPr lang="en-GB" sz="2400" dirty="0" err="1" smtClean="0">
                <a:latin typeface="Arial" pitchFamily="34" charset="0"/>
                <a:cs typeface="Arial" pitchFamily="34" charset="0"/>
              </a:rPr>
              <a:t>McDonaldization</a:t>
            </a:r>
            <a:r>
              <a:rPr lang="en-GB" sz="2400" dirty="0" smtClean="0">
                <a:latin typeface="Arial" pitchFamily="34" charset="0"/>
                <a:cs typeface="Arial" pitchFamily="34" charset="0"/>
              </a:rPr>
              <a:t>’ by </a:t>
            </a:r>
            <a:r>
              <a:rPr lang="en-GB" sz="2400" dirty="0" err="1" smtClean="0">
                <a:latin typeface="Arial" pitchFamily="34" charset="0"/>
                <a:cs typeface="Arial" pitchFamily="34" charset="0"/>
              </a:rPr>
              <a:t>Ritzer</a:t>
            </a:r>
            <a:r>
              <a:rPr lang="en-GB" sz="2400" dirty="0" smtClean="0">
                <a:latin typeface="Arial" pitchFamily="34" charset="0"/>
                <a:cs typeface="Arial" pitchFamily="34" charset="0"/>
              </a:rPr>
              <a:t>, 1993) Eco saw that behind the facade lurks a sales pitch. We are offered something that seems better than real in order to  make the sale. </a:t>
            </a:r>
          </a:p>
          <a:p>
            <a:endParaRPr lang="en-GB" sz="2000" dirty="0"/>
          </a:p>
        </p:txBody>
      </p:sp>
      <p:pic>
        <p:nvPicPr>
          <p:cNvPr id="5" name="Content Placeholder 4" descr="Umberto Eco"/>
          <p:cNvPicPr>
            <a:picLocks noGrp="1"/>
          </p:cNvPicPr>
          <p:nvPr>
            <p:ph sz="half" idx="1"/>
          </p:nvPr>
        </p:nvPicPr>
        <p:blipFill>
          <a:blip r:embed="rId2"/>
          <a:srcRect/>
          <a:stretch>
            <a:fillRect/>
          </a:stretch>
        </p:blipFill>
        <p:spPr bwMode="auto">
          <a:xfrm>
            <a:off x="428596" y="1571612"/>
            <a:ext cx="3143272" cy="421484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howtobearetronaut.com/wp-content/uploads/2011/06/95.jpg"/>
          <p:cNvPicPr/>
          <p:nvPr/>
        </p:nvPicPr>
        <p:blipFill>
          <a:blip r:embed="rId2">
            <a:extLst>
              <a:ext uri="{28A0092B-C50C-407E-A947-70E740481C1C}">
                <a14:useLocalDpi xmlns:a14="http://schemas.microsoft.com/office/drawing/2010/main" val="0"/>
              </a:ext>
            </a:extLst>
          </a:blip>
          <a:srcRect/>
          <a:stretch>
            <a:fillRect/>
          </a:stretch>
        </p:blipFill>
        <p:spPr bwMode="auto">
          <a:xfrm>
            <a:off x="539552" y="548681"/>
            <a:ext cx="3240360" cy="2808311"/>
          </a:xfrm>
          <a:prstGeom prst="rect">
            <a:avLst/>
          </a:prstGeom>
          <a:noFill/>
          <a:ln>
            <a:noFill/>
          </a:ln>
        </p:spPr>
      </p:pic>
      <p:pic>
        <p:nvPicPr>
          <p:cNvPr id="3074" name="Picture 2" descr="E:\Pictures\Advertising\Unsexy David Beckha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2708920"/>
            <a:ext cx="3923928" cy="37890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571999" y="260648"/>
            <a:ext cx="3923929" cy="2308324"/>
          </a:xfrm>
          <a:prstGeom prst="rect">
            <a:avLst/>
          </a:prstGeom>
          <a:noFill/>
        </p:spPr>
        <p:txBody>
          <a:bodyPr wrap="square" rtlCol="0">
            <a:spAutoFit/>
          </a:bodyPr>
          <a:lstStyle/>
          <a:p>
            <a:r>
              <a:rPr lang="en-GB" b="1" dirty="0" smtClean="0">
                <a:latin typeface="Arial" pitchFamily="34" charset="0"/>
                <a:cs typeface="Arial" pitchFamily="34" charset="0"/>
              </a:rPr>
              <a:t>SEXISM?</a:t>
            </a:r>
          </a:p>
          <a:p>
            <a:r>
              <a:rPr lang="en-GB" dirty="0" err="1" smtClean="0">
                <a:latin typeface="Arial" pitchFamily="34" charset="0"/>
                <a:cs typeface="Arial" pitchFamily="34" charset="0"/>
              </a:rPr>
              <a:t>Hyperreality</a:t>
            </a:r>
            <a:r>
              <a:rPr lang="en-GB" dirty="0" smtClean="0">
                <a:latin typeface="Arial" pitchFamily="34" charset="0"/>
                <a:cs typeface="Arial" pitchFamily="34" charset="0"/>
              </a:rPr>
              <a:t> existed before internet influences. The whole system’s communications, ethos, socialisation mechanisms, could be used for exploitation and control.</a:t>
            </a:r>
            <a:endParaRPr lang="en-GB" dirty="0">
              <a:latin typeface="Arial" pitchFamily="34" charset="0"/>
              <a:cs typeface="Arial" pitchFamily="34" charset="0"/>
            </a:endParaRPr>
          </a:p>
          <a:p>
            <a:r>
              <a:rPr lang="en-GB" sz="1600" dirty="0" smtClean="0">
                <a:latin typeface="Arial" pitchFamily="34" charset="0"/>
                <a:cs typeface="Arial" pitchFamily="34" charset="0"/>
              </a:rPr>
              <a:t>Picture left, an advert for a British Leyland Mini car, 1970s</a:t>
            </a:r>
            <a:endParaRPr lang="en-GB" sz="1600" dirty="0">
              <a:latin typeface="Arial" pitchFamily="34" charset="0"/>
              <a:cs typeface="Arial" pitchFamily="34" charset="0"/>
            </a:endParaRPr>
          </a:p>
        </p:txBody>
      </p:sp>
      <p:sp>
        <p:nvSpPr>
          <p:cNvPr id="4" name="TextBox 3"/>
          <p:cNvSpPr txBox="1"/>
          <p:nvPr/>
        </p:nvSpPr>
        <p:spPr>
          <a:xfrm>
            <a:off x="251520" y="4005064"/>
            <a:ext cx="3960440" cy="2215991"/>
          </a:xfrm>
          <a:prstGeom prst="rect">
            <a:avLst/>
          </a:prstGeom>
          <a:noFill/>
        </p:spPr>
        <p:txBody>
          <a:bodyPr wrap="square" rtlCol="0">
            <a:spAutoFit/>
          </a:bodyPr>
          <a:lstStyle/>
          <a:p>
            <a:r>
              <a:rPr lang="en-GB" dirty="0" smtClean="0">
                <a:latin typeface="Arial" pitchFamily="34" charset="0"/>
                <a:cs typeface="Arial" pitchFamily="34" charset="0"/>
              </a:rPr>
              <a:t>2013 “Ubiquitous computing” in addition to conventional promotion, globalisation and Naomi Klein’s “Brand Bombing”, pressure on men to look like David Beckham? </a:t>
            </a:r>
          </a:p>
          <a:p>
            <a:endParaRPr lang="en-GB" sz="1600" dirty="0">
              <a:latin typeface="Arial" pitchFamily="34" charset="0"/>
              <a:cs typeface="Arial" pitchFamily="34" charset="0"/>
            </a:endParaRPr>
          </a:p>
          <a:p>
            <a:r>
              <a:rPr lang="en-GB" sz="1600" dirty="0" smtClean="0">
                <a:latin typeface="Arial" pitchFamily="34" charset="0"/>
                <a:cs typeface="Arial" pitchFamily="34" charset="0"/>
              </a:rPr>
              <a:t>Picture right, </a:t>
            </a:r>
            <a:r>
              <a:rPr lang="en-GB" sz="1600" dirty="0" err="1" smtClean="0">
                <a:latin typeface="Arial" pitchFamily="34" charset="0"/>
                <a:cs typeface="Arial" pitchFamily="34" charset="0"/>
              </a:rPr>
              <a:t>Dressman</a:t>
            </a:r>
            <a:r>
              <a:rPr lang="en-GB" sz="1600" dirty="0" smtClean="0">
                <a:latin typeface="Arial" pitchFamily="34" charset="0"/>
                <a:cs typeface="Arial" pitchFamily="34" charset="0"/>
              </a:rPr>
              <a:t> display, </a:t>
            </a:r>
            <a:r>
              <a:rPr lang="en-GB" sz="1600" dirty="0" err="1" smtClean="0">
                <a:latin typeface="Arial" pitchFamily="34" charset="0"/>
                <a:cs typeface="Arial" pitchFamily="34" charset="0"/>
              </a:rPr>
              <a:t>Hameenlinna</a:t>
            </a:r>
            <a:r>
              <a:rPr lang="en-GB" sz="1600" dirty="0" smtClean="0">
                <a:latin typeface="Arial" pitchFamily="34" charset="0"/>
                <a:cs typeface="Arial" pitchFamily="34" charset="0"/>
              </a:rPr>
              <a:t>, Oct. 2012 </a:t>
            </a:r>
            <a:endParaRPr lang="en-GB" sz="1600" dirty="0">
              <a:latin typeface="Arial" pitchFamily="34" charset="0"/>
              <a:cs typeface="Arial" pitchFamily="34" charset="0"/>
            </a:endParaRPr>
          </a:p>
        </p:txBody>
      </p:sp>
    </p:spTree>
    <p:extLst>
      <p:ext uri="{BB962C8B-B14F-4D97-AF65-F5344CB8AC3E}">
        <p14:creationId xmlns:p14="http://schemas.microsoft.com/office/powerpoint/2010/main" val="39113089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nternet-enabled glasses"/>
          <p:cNvPicPr/>
          <p:nvPr/>
        </p:nvPicPr>
        <p:blipFill>
          <a:blip r:embed="rId2">
            <a:extLst>
              <a:ext uri="{28A0092B-C50C-407E-A947-70E740481C1C}">
                <a14:useLocalDpi xmlns:a14="http://schemas.microsoft.com/office/drawing/2010/main" val="0"/>
              </a:ext>
            </a:extLst>
          </a:blip>
          <a:srcRect/>
          <a:stretch>
            <a:fillRect/>
          </a:stretch>
        </p:blipFill>
        <p:spPr bwMode="auto">
          <a:xfrm>
            <a:off x="412203" y="960975"/>
            <a:ext cx="4419600" cy="2486025"/>
          </a:xfrm>
          <a:prstGeom prst="rect">
            <a:avLst/>
          </a:prstGeom>
          <a:noFill/>
          <a:ln>
            <a:noFill/>
          </a:ln>
        </p:spPr>
      </p:pic>
      <p:pic>
        <p:nvPicPr>
          <p:cNvPr id="3" name="Picture 2" descr="Send-up: 'Camilla' sips a large G&amp;T on a body toning machine"/>
          <p:cNvPicPr/>
          <p:nvPr/>
        </p:nvPicPr>
        <p:blipFill>
          <a:blip r:embed="rId3">
            <a:extLst>
              <a:ext uri="{28A0092B-C50C-407E-A947-70E740481C1C}">
                <a14:useLocalDpi xmlns:a14="http://schemas.microsoft.com/office/drawing/2010/main" val="0"/>
              </a:ext>
            </a:extLst>
          </a:blip>
          <a:srcRect/>
          <a:stretch>
            <a:fillRect/>
          </a:stretch>
        </p:blipFill>
        <p:spPr bwMode="auto">
          <a:xfrm>
            <a:off x="6228184" y="1268760"/>
            <a:ext cx="2219325" cy="5270151"/>
          </a:xfrm>
          <a:prstGeom prst="rect">
            <a:avLst/>
          </a:prstGeom>
          <a:noFill/>
          <a:ln>
            <a:noFill/>
          </a:ln>
        </p:spPr>
      </p:pic>
      <p:pic>
        <p:nvPicPr>
          <p:cNvPr id="4" name="Picture 3" descr="http://beefjack.com/files/2012/06/GTA-III.jpg"/>
          <p:cNvPicPr/>
          <p:nvPr/>
        </p:nvPicPr>
        <p:blipFill>
          <a:blip r:embed="rId4">
            <a:extLst>
              <a:ext uri="{28A0092B-C50C-407E-A947-70E740481C1C}">
                <a14:useLocalDpi xmlns:a14="http://schemas.microsoft.com/office/drawing/2010/main" val="0"/>
              </a:ext>
            </a:extLst>
          </a:blip>
          <a:srcRect/>
          <a:stretch>
            <a:fillRect/>
          </a:stretch>
        </p:blipFill>
        <p:spPr bwMode="auto">
          <a:xfrm>
            <a:off x="383247" y="3645024"/>
            <a:ext cx="5710555" cy="2648585"/>
          </a:xfrm>
          <a:prstGeom prst="rect">
            <a:avLst/>
          </a:prstGeom>
          <a:noFill/>
          <a:ln>
            <a:noFill/>
          </a:ln>
        </p:spPr>
      </p:pic>
      <p:sp>
        <p:nvSpPr>
          <p:cNvPr id="5" name="TextBox 4"/>
          <p:cNvSpPr txBox="1"/>
          <p:nvPr/>
        </p:nvSpPr>
        <p:spPr>
          <a:xfrm>
            <a:off x="1763688" y="548680"/>
            <a:ext cx="1633781" cy="369332"/>
          </a:xfrm>
          <a:prstGeom prst="rect">
            <a:avLst/>
          </a:prstGeom>
          <a:noFill/>
        </p:spPr>
        <p:txBody>
          <a:bodyPr wrap="none" rtlCol="0">
            <a:spAutoFit/>
          </a:bodyPr>
          <a:lstStyle/>
          <a:p>
            <a:r>
              <a:rPr lang="en-GB" dirty="0" smtClean="0">
                <a:latin typeface="Arial" pitchFamily="34" charset="0"/>
                <a:cs typeface="Arial" pitchFamily="34" charset="0"/>
              </a:rPr>
              <a:t>Real or Fake?</a:t>
            </a:r>
            <a:endParaRPr lang="en-GB" dirty="0">
              <a:latin typeface="Arial" pitchFamily="34" charset="0"/>
              <a:cs typeface="Arial" pitchFamily="34" charset="0"/>
            </a:endParaRPr>
          </a:p>
        </p:txBody>
      </p:sp>
      <p:sp>
        <p:nvSpPr>
          <p:cNvPr id="6" name="TextBox 5"/>
          <p:cNvSpPr txBox="1"/>
          <p:nvPr/>
        </p:nvSpPr>
        <p:spPr>
          <a:xfrm>
            <a:off x="5148064" y="142203"/>
            <a:ext cx="3888432" cy="954107"/>
          </a:xfrm>
          <a:prstGeom prst="rect">
            <a:avLst/>
          </a:prstGeom>
          <a:noFill/>
        </p:spPr>
        <p:txBody>
          <a:bodyPr wrap="square" rtlCol="0">
            <a:spAutoFit/>
          </a:bodyPr>
          <a:lstStyle/>
          <a:p>
            <a:r>
              <a:rPr lang="en-GB" sz="1400" u="sng" dirty="0">
                <a:latin typeface="Arial" pitchFamily="34" charset="0"/>
                <a:cs typeface="Arial" pitchFamily="34" charset="0"/>
                <a:hlinkClick r:id="rId5"/>
              </a:rPr>
              <a:t>http://www.dailymail.co.uk/femail/article-1365655/Alison-Jackson-The-millionaires-daughter-great-celebrity-spoofer.html#ixzz2BYrbvgdS</a:t>
            </a:r>
            <a:r>
              <a:rPr lang="en-GB" sz="1400" dirty="0">
                <a:latin typeface="Arial" pitchFamily="34" charset="0"/>
                <a:cs typeface="Arial" pitchFamily="34" charset="0"/>
              </a:rPr>
              <a:t> </a:t>
            </a:r>
          </a:p>
        </p:txBody>
      </p:sp>
    </p:spTree>
    <p:extLst>
      <p:ext uri="{BB962C8B-B14F-4D97-AF65-F5344CB8AC3E}">
        <p14:creationId xmlns:p14="http://schemas.microsoft.com/office/powerpoint/2010/main" val="8156153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1600200" y="1051560"/>
            <a:ext cx="5943600" cy="4754880"/>
          </a:xfrm>
          <a:prstGeom prst="rect">
            <a:avLst/>
          </a:prstGeom>
        </p:spPr>
      </p:pic>
      <p:sp>
        <p:nvSpPr>
          <p:cNvPr id="3" name="TextBox 2"/>
          <p:cNvSpPr txBox="1"/>
          <p:nvPr/>
        </p:nvSpPr>
        <p:spPr>
          <a:xfrm>
            <a:off x="2882309" y="377574"/>
            <a:ext cx="3082895" cy="369332"/>
          </a:xfrm>
          <a:prstGeom prst="rect">
            <a:avLst/>
          </a:prstGeom>
          <a:noFill/>
        </p:spPr>
        <p:txBody>
          <a:bodyPr wrap="none" rtlCol="0">
            <a:spAutoFit/>
          </a:bodyPr>
          <a:lstStyle/>
          <a:p>
            <a:r>
              <a:rPr lang="en-GB" dirty="0" smtClean="0">
                <a:latin typeface="Arial" pitchFamily="34" charset="0"/>
                <a:cs typeface="Arial" pitchFamily="34" charset="0"/>
              </a:rPr>
              <a:t>My wonderful career options</a:t>
            </a:r>
            <a:endParaRPr lang="en-GB" dirty="0">
              <a:latin typeface="Arial" pitchFamily="34" charset="0"/>
              <a:cs typeface="Arial" pitchFamily="34" charset="0"/>
            </a:endParaRPr>
          </a:p>
        </p:txBody>
      </p:sp>
    </p:spTree>
    <p:extLst>
      <p:ext uri="{BB962C8B-B14F-4D97-AF65-F5344CB8AC3E}">
        <p14:creationId xmlns:p14="http://schemas.microsoft.com/office/powerpoint/2010/main" val="37208200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escription:"/>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310757" y="116632"/>
            <a:ext cx="3810000" cy="2952750"/>
          </a:xfrm>
          <a:prstGeom prst="rect">
            <a:avLst/>
          </a:prstGeom>
          <a:noFill/>
          <a:ln>
            <a:noFill/>
          </a:ln>
        </p:spPr>
      </p:pic>
      <p:pic>
        <p:nvPicPr>
          <p:cNvPr id="3" name="Picture 2" descr="D&amp;amp;AD 50">
            <a:hlinkClick r:id="rId4" tgtFrame="_self"/>
          </p:cNvPr>
          <p:cNvPicPr/>
          <p:nvPr/>
        </p:nvPicPr>
        <p:blipFill>
          <a:blip r:embed="rId5">
            <a:extLst>
              <a:ext uri="{28A0092B-C50C-407E-A947-70E740481C1C}">
                <a14:useLocalDpi xmlns:a14="http://schemas.microsoft.com/office/drawing/2010/main" val="0"/>
              </a:ext>
            </a:extLst>
          </a:blip>
          <a:srcRect/>
          <a:stretch>
            <a:fillRect/>
          </a:stretch>
        </p:blipFill>
        <p:spPr bwMode="auto">
          <a:xfrm>
            <a:off x="1331640" y="3429000"/>
            <a:ext cx="6336704" cy="2952328"/>
          </a:xfrm>
          <a:prstGeom prst="rect">
            <a:avLst/>
          </a:prstGeom>
          <a:noFill/>
          <a:ln>
            <a:noFill/>
          </a:ln>
        </p:spPr>
      </p:pic>
      <p:sp>
        <p:nvSpPr>
          <p:cNvPr id="4" name="TextBox 3"/>
          <p:cNvSpPr txBox="1"/>
          <p:nvPr/>
        </p:nvSpPr>
        <p:spPr>
          <a:xfrm>
            <a:off x="611560" y="548680"/>
            <a:ext cx="4733091" cy="2585323"/>
          </a:xfrm>
          <a:prstGeom prst="rect">
            <a:avLst/>
          </a:prstGeom>
          <a:noFill/>
        </p:spPr>
        <p:txBody>
          <a:bodyPr wrap="none" rtlCol="0">
            <a:spAutoFit/>
          </a:bodyPr>
          <a:lstStyle/>
          <a:p>
            <a:r>
              <a:rPr lang="en-GB" dirty="0" smtClean="0">
                <a:latin typeface="Arial" pitchFamily="34" charset="0"/>
                <a:cs typeface="Arial" pitchFamily="34" charset="0"/>
              </a:rPr>
              <a:t>“This is really what it’s like to see the Titanic”</a:t>
            </a:r>
          </a:p>
          <a:p>
            <a:endParaRPr lang="en-GB" dirty="0" smtClean="0">
              <a:latin typeface="Arial" pitchFamily="34" charset="0"/>
              <a:cs typeface="Arial" pitchFamily="34" charset="0"/>
            </a:endParaRPr>
          </a:p>
          <a:p>
            <a:endParaRPr lang="en-GB" dirty="0">
              <a:latin typeface="Arial" pitchFamily="34" charset="0"/>
              <a:cs typeface="Arial" pitchFamily="34" charset="0"/>
            </a:endParaRPr>
          </a:p>
          <a:p>
            <a:endParaRPr lang="en-GB" dirty="0" smtClean="0">
              <a:latin typeface="Arial" pitchFamily="34" charset="0"/>
              <a:cs typeface="Arial" pitchFamily="34" charset="0"/>
            </a:endParaRPr>
          </a:p>
          <a:p>
            <a:endParaRPr lang="en-GB" dirty="0">
              <a:latin typeface="Arial" pitchFamily="34" charset="0"/>
              <a:cs typeface="Arial" pitchFamily="34" charset="0"/>
            </a:endParaRPr>
          </a:p>
          <a:p>
            <a:endParaRPr lang="en-GB" dirty="0" smtClean="0">
              <a:latin typeface="Arial" pitchFamily="34" charset="0"/>
              <a:cs typeface="Arial" pitchFamily="34" charset="0"/>
            </a:endParaRPr>
          </a:p>
          <a:p>
            <a:endParaRPr lang="en-GB" dirty="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“I trust Volkswagen to protect me”</a:t>
            </a:r>
            <a:endParaRPr lang="en-GB" dirty="0">
              <a:latin typeface="Arial" pitchFamily="34" charset="0"/>
              <a:cs typeface="Arial" pitchFamily="34" charset="0"/>
            </a:endParaRPr>
          </a:p>
        </p:txBody>
      </p:sp>
    </p:spTree>
    <p:extLst>
      <p:ext uri="{BB962C8B-B14F-4D97-AF65-F5344CB8AC3E}">
        <p14:creationId xmlns:p14="http://schemas.microsoft.com/office/powerpoint/2010/main" val="33558262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Personal accounts </a:t>
            </a:r>
            <a:endParaRPr lang="en-GB" dirty="0">
              <a:latin typeface="Arial" pitchFamily="34" charset="0"/>
              <a:cs typeface="Arial" pitchFamily="34" charset="0"/>
            </a:endParaRPr>
          </a:p>
        </p:txBody>
      </p:sp>
      <p:pic>
        <p:nvPicPr>
          <p:cNvPr id="12" name="coverImage" descr="Second Lives">
            <a:hlinkClick r:id="rId2"/>
          </p:cNvPr>
          <p:cNvPicPr>
            <a:picLocks noGrp="1"/>
          </p:cNvPicPr>
          <p:nvPr>
            <p:ph sz="half" idx="1"/>
          </p:nvPr>
        </p:nvPicPr>
        <p:blipFill>
          <a:blip r:embed="rId3"/>
          <a:srcRect/>
          <a:stretch>
            <a:fillRect/>
          </a:stretch>
        </p:blipFill>
        <p:spPr bwMode="auto">
          <a:xfrm>
            <a:off x="1013105" y="1600200"/>
            <a:ext cx="2926789" cy="4525963"/>
          </a:xfrm>
          <a:prstGeom prst="rect">
            <a:avLst/>
          </a:prstGeom>
          <a:noFill/>
          <a:ln w="9525">
            <a:noFill/>
            <a:miter lim="800000"/>
            <a:headEnd/>
            <a:tailEnd/>
          </a:ln>
        </p:spPr>
      </p:pic>
      <p:pic>
        <p:nvPicPr>
          <p:cNvPr id="14" name="summary-frontcover" descr="Front Cover"/>
          <p:cNvPicPr>
            <a:picLocks noGrp="1"/>
          </p:cNvPicPr>
          <p:nvPr>
            <p:ph sz="half" idx="2"/>
          </p:nvPr>
        </p:nvPicPr>
        <p:blipFill>
          <a:blip r:embed="rId4"/>
          <a:srcRect/>
          <a:stretch>
            <a:fillRect/>
          </a:stretch>
        </p:blipFill>
        <p:spPr bwMode="auto">
          <a:xfrm>
            <a:off x="5134899" y="1600200"/>
            <a:ext cx="3065202"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Guides to living in Second Life</a:t>
            </a:r>
            <a:endParaRPr lang="en-GB" dirty="0">
              <a:latin typeface="Arial" pitchFamily="34" charset="0"/>
              <a:cs typeface="Arial" pitchFamily="34" charset="0"/>
            </a:endParaRPr>
          </a:p>
        </p:txBody>
      </p:sp>
      <p:pic>
        <p:nvPicPr>
          <p:cNvPr id="5" name="coverImage" descr="The Unofficial Tourists' Guide to Second Life">
            <a:hlinkClick r:id="rId2"/>
          </p:cNvPr>
          <p:cNvPicPr>
            <a:picLocks noGrp="1"/>
          </p:cNvPicPr>
          <p:nvPr>
            <p:ph sz="half" idx="1"/>
          </p:nvPr>
        </p:nvPicPr>
        <p:blipFill>
          <a:blip r:embed="rId3"/>
          <a:srcRect/>
          <a:stretch>
            <a:fillRect/>
          </a:stretch>
        </p:blipFill>
        <p:spPr bwMode="auto">
          <a:xfrm>
            <a:off x="901821" y="1600200"/>
            <a:ext cx="3149357" cy="4525963"/>
          </a:xfrm>
          <a:prstGeom prst="rect">
            <a:avLst/>
          </a:prstGeom>
          <a:noFill/>
          <a:ln w="9525">
            <a:noFill/>
            <a:miter lim="800000"/>
            <a:headEnd/>
            <a:tailEnd/>
          </a:ln>
        </p:spPr>
      </p:pic>
      <p:pic>
        <p:nvPicPr>
          <p:cNvPr id="6" name="coverImage" descr="The Entrepreneur's Guide to Second Life: Making Money in the Metaverse">
            <a:hlinkClick r:id="rId4"/>
          </p:cNvPr>
          <p:cNvPicPr>
            <a:picLocks noGrp="1"/>
          </p:cNvPicPr>
          <p:nvPr>
            <p:ph sz="half" idx="2"/>
          </p:nvPr>
        </p:nvPicPr>
        <p:blipFill>
          <a:blip r:embed="rId5"/>
          <a:srcRect/>
          <a:stretch>
            <a:fillRect/>
          </a:stretch>
        </p:blipFill>
        <p:spPr bwMode="auto">
          <a:xfrm>
            <a:off x="4855155" y="1600200"/>
            <a:ext cx="3624689"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MailOnline - news, sport, celebrity, science and health stories">
            <a:hlinkClick r:id="rId2"/>
          </p:cNvPr>
          <p:cNvPicPr>
            <a:picLocks noChangeAspect="1" noChangeArrowheads="1"/>
          </p:cNvPicPr>
          <p:nvPr/>
        </p:nvPicPr>
        <p:blipFill>
          <a:blip r:embed="rId3"/>
          <a:srcRect/>
          <a:stretch>
            <a:fillRect/>
          </a:stretch>
        </p:blipFill>
        <p:spPr bwMode="auto">
          <a:xfrm>
            <a:off x="155574" y="642918"/>
            <a:ext cx="4273549" cy="714380"/>
          </a:xfrm>
          <a:prstGeom prst="rect">
            <a:avLst/>
          </a:prstGeom>
          <a:noFill/>
        </p:spPr>
      </p:pic>
      <p:sp>
        <p:nvSpPr>
          <p:cNvPr id="3" name="Rectangle 2"/>
          <p:cNvSpPr/>
          <p:nvPr/>
        </p:nvSpPr>
        <p:spPr>
          <a:xfrm>
            <a:off x="285720" y="1720840"/>
            <a:ext cx="8572560" cy="5663089"/>
          </a:xfrm>
          <a:prstGeom prst="rect">
            <a:avLst/>
          </a:prstGeom>
        </p:spPr>
        <p:txBody>
          <a:bodyPr wrap="square">
            <a:spAutoFit/>
          </a:bodyPr>
          <a:lstStyle/>
          <a:p>
            <a:r>
              <a:rPr lang="en-GB" sz="2800" b="1" dirty="0" smtClean="0"/>
              <a:t>Revealed: The 'other woman' in Second Life divorce... who's now engaged to the web cheat she's never met</a:t>
            </a:r>
          </a:p>
          <a:p>
            <a:r>
              <a:rPr lang="en-GB" dirty="0" smtClean="0"/>
              <a:t/>
            </a:r>
            <a:br>
              <a:rPr lang="en-GB" dirty="0" smtClean="0"/>
            </a:br>
            <a:r>
              <a:rPr lang="en-GB" b="1" dirty="0" smtClean="0"/>
              <a:t>UPDATED:</a:t>
            </a:r>
            <a:r>
              <a:rPr lang="en-GB" dirty="0" smtClean="0"/>
              <a:t> 13:23, 14 November 2008 </a:t>
            </a:r>
          </a:p>
          <a:p>
            <a:endParaRPr lang="en-GB" dirty="0" smtClean="0"/>
          </a:p>
          <a:p>
            <a:r>
              <a:rPr lang="en-GB" dirty="0" smtClean="0"/>
              <a:t>The new </a:t>
            </a:r>
            <a:r>
              <a:rPr lang="en-GB" dirty="0" err="1" smtClean="0"/>
              <a:t>fiancee</a:t>
            </a:r>
            <a:r>
              <a:rPr lang="en-GB" dirty="0" smtClean="0"/>
              <a:t> of Second Life love rat David Pollard, whose marriage crumbled when his wife caught him 'having online sex with her', was unmasked today - and denied the pair had had a cyber-affair.</a:t>
            </a:r>
          </a:p>
          <a:p>
            <a:endParaRPr lang="en-GB" dirty="0" smtClean="0"/>
          </a:p>
          <a:p>
            <a:r>
              <a:rPr lang="en-GB" dirty="0" smtClean="0"/>
              <a:t>Her ex-husband, who would only speak to the Mail through his character on Second Life, said yesterday: 'I don't think I was really doing anything wrong.'</a:t>
            </a:r>
          </a:p>
          <a:p>
            <a:r>
              <a:rPr lang="en-GB" dirty="0" smtClean="0"/>
              <a:t>And he claimed that the problem was not Second Life, but his real life relationship with Miss Taylor.</a:t>
            </a:r>
          </a:p>
          <a:p>
            <a:endParaRPr lang="en-GB" dirty="0" smtClean="0"/>
          </a:p>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sp>
        <p:nvSpPr>
          <p:cNvPr id="4" name="Rectangle 3"/>
          <p:cNvSpPr/>
          <p:nvPr/>
        </p:nvSpPr>
        <p:spPr>
          <a:xfrm>
            <a:off x="357158" y="5644992"/>
            <a:ext cx="8358246" cy="646331"/>
          </a:xfrm>
          <a:prstGeom prst="rect">
            <a:avLst/>
          </a:prstGeom>
        </p:spPr>
        <p:txBody>
          <a:bodyPr wrap="square">
            <a:spAutoFit/>
          </a:bodyPr>
          <a:lstStyle/>
          <a:p>
            <a:r>
              <a:rPr lang="en-GB" dirty="0" smtClean="0"/>
              <a:t>Read more: </a:t>
            </a:r>
            <a:r>
              <a:rPr lang="en-GB" dirty="0" smtClean="0">
                <a:hlinkClick r:id="rId4"/>
              </a:rPr>
              <a:t>http://www.dailymail.co.uk/news/article-1085412/Revealed-The-woman-Second-Life-divorce--whos-engaged-web-cheat-shes-met.html#ixzz1yFT6GyS2</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Dave Taylor &amp; Amy Pollard</a:t>
            </a:r>
            <a:endParaRPr lang="en-GB" dirty="0">
              <a:latin typeface="Arial" pitchFamily="34" charset="0"/>
              <a:cs typeface="Arial" pitchFamily="34" charset="0"/>
            </a:endParaRPr>
          </a:p>
        </p:txBody>
      </p:sp>
      <p:pic>
        <p:nvPicPr>
          <p:cNvPr id="5" name="Content Placeholder 4" descr="http://i.dailymail.co.uk/i/pix/2008/11/13/article-1085412-0275A960000005DC-845_224x423_popup.jpg"/>
          <p:cNvPicPr>
            <a:picLocks noGrp="1"/>
          </p:cNvPicPr>
          <p:nvPr>
            <p:ph sz="half" idx="2"/>
          </p:nvPr>
        </p:nvPicPr>
        <p:blipFill>
          <a:blip r:embed="rId2"/>
          <a:srcRect/>
          <a:stretch>
            <a:fillRect/>
          </a:stretch>
        </p:blipFill>
        <p:spPr bwMode="auto">
          <a:xfrm>
            <a:off x="4703928" y="1600200"/>
            <a:ext cx="3927143" cy="4525963"/>
          </a:xfrm>
          <a:prstGeom prst="rect">
            <a:avLst/>
          </a:prstGeom>
          <a:noFill/>
          <a:ln w="9525">
            <a:noFill/>
            <a:miter lim="800000"/>
            <a:headEnd/>
            <a:tailEnd/>
          </a:ln>
        </p:spPr>
      </p:pic>
      <p:pic>
        <p:nvPicPr>
          <p:cNvPr id="6" name="Content Placeholder 5" descr="Computer photo of the online character Dave Barmy "/>
          <p:cNvPicPr>
            <a:picLocks noGrp="1"/>
          </p:cNvPicPr>
          <p:nvPr>
            <p:ph sz="half" idx="1"/>
          </p:nvPr>
        </p:nvPicPr>
        <p:blipFill>
          <a:blip r:embed="rId3"/>
          <a:srcRect/>
          <a:stretch>
            <a:fillRect/>
          </a:stretch>
        </p:blipFill>
        <p:spPr bwMode="auto">
          <a:xfrm>
            <a:off x="571472" y="1600200"/>
            <a:ext cx="3714776"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Linda Brinkley- the lover</a:t>
            </a:r>
            <a:endParaRPr lang="en-GB" dirty="0">
              <a:latin typeface="Arial" pitchFamily="34" charset="0"/>
              <a:cs typeface="Arial" pitchFamily="34" charset="0"/>
            </a:endParaRPr>
          </a:p>
        </p:txBody>
      </p:sp>
      <p:pic>
        <p:nvPicPr>
          <p:cNvPr id="5" name="Content Placeholder 4" descr="Linda Brinkley"/>
          <p:cNvPicPr>
            <a:picLocks noGrp="1"/>
          </p:cNvPicPr>
          <p:nvPr>
            <p:ph sz="half" idx="1"/>
          </p:nvPr>
        </p:nvPicPr>
        <p:blipFill>
          <a:blip r:embed="rId2"/>
          <a:srcRect/>
          <a:stretch>
            <a:fillRect/>
          </a:stretch>
        </p:blipFill>
        <p:spPr bwMode="auto">
          <a:xfrm>
            <a:off x="500034" y="1714488"/>
            <a:ext cx="3786213" cy="4714908"/>
          </a:xfrm>
          <a:prstGeom prst="rect">
            <a:avLst/>
          </a:prstGeom>
          <a:noFill/>
          <a:ln w="9525">
            <a:noFill/>
            <a:miter lim="800000"/>
            <a:headEnd/>
            <a:tailEnd/>
          </a:ln>
        </p:spPr>
      </p:pic>
      <p:pic>
        <p:nvPicPr>
          <p:cNvPr id="6" name="Content Placeholder 5" descr="Sex for sale: This avatar of a prostitute in one of Second Life's brothels leaves little to the imagination"/>
          <p:cNvPicPr>
            <a:picLocks noGrp="1"/>
          </p:cNvPicPr>
          <p:nvPr>
            <p:ph sz="half" idx="2"/>
          </p:nvPr>
        </p:nvPicPr>
        <p:blipFill>
          <a:blip r:embed="rId3"/>
          <a:srcRect/>
          <a:stretch>
            <a:fillRect/>
          </a:stretch>
        </p:blipFill>
        <p:spPr bwMode="auto">
          <a:xfrm>
            <a:off x="4648200" y="1714488"/>
            <a:ext cx="4038600" cy="471490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4reallife.jpg">
            <a:hlinkClick r:id="rId2"/>
          </p:cNvPr>
          <p:cNvPicPr/>
          <p:nvPr/>
        </p:nvPicPr>
        <p:blipFill>
          <a:blip r:embed="rId3"/>
          <a:srcRect/>
          <a:stretch>
            <a:fillRect/>
          </a:stretch>
        </p:blipFill>
        <p:spPr bwMode="auto">
          <a:xfrm>
            <a:off x="571472" y="357166"/>
            <a:ext cx="8286808" cy="621510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cdn1-www.playstationlifestyle.net/wp-content/uploads/2011/08/Feature-Assassins-Creed-Revelations.jpg"/>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717032"/>
            <a:ext cx="6524625" cy="2857500"/>
          </a:xfrm>
          <a:prstGeom prst="rect">
            <a:avLst/>
          </a:prstGeom>
          <a:noFill/>
          <a:ln>
            <a:noFill/>
          </a:ln>
        </p:spPr>
      </p:pic>
      <p:pic>
        <p:nvPicPr>
          <p:cNvPr id="3" name="Picture 2" descr="Halo 4 Punishes Sexism"/>
          <p:cNvPicPr/>
          <p:nvPr/>
        </p:nvPicPr>
        <p:blipFill>
          <a:blip r:embed="rId3">
            <a:extLst>
              <a:ext uri="{28A0092B-C50C-407E-A947-70E740481C1C}">
                <a14:useLocalDpi xmlns:a14="http://schemas.microsoft.com/office/drawing/2010/main" val="0"/>
              </a:ext>
            </a:extLst>
          </a:blip>
          <a:srcRect/>
          <a:stretch>
            <a:fillRect/>
          </a:stretch>
        </p:blipFill>
        <p:spPr bwMode="auto">
          <a:xfrm>
            <a:off x="5436096" y="442009"/>
            <a:ext cx="3240360" cy="3000375"/>
          </a:xfrm>
          <a:prstGeom prst="rect">
            <a:avLst/>
          </a:prstGeom>
          <a:noFill/>
          <a:ln>
            <a:noFill/>
          </a:ln>
        </p:spPr>
      </p:pic>
      <p:sp>
        <p:nvSpPr>
          <p:cNvPr id="4" name="TextBox 3"/>
          <p:cNvSpPr txBox="1"/>
          <p:nvPr/>
        </p:nvSpPr>
        <p:spPr>
          <a:xfrm>
            <a:off x="251521" y="442009"/>
            <a:ext cx="4968552" cy="3693319"/>
          </a:xfrm>
          <a:prstGeom prst="rect">
            <a:avLst/>
          </a:prstGeom>
          <a:noFill/>
        </p:spPr>
        <p:txBody>
          <a:bodyPr wrap="square" rtlCol="0">
            <a:spAutoFit/>
          </a:bodyPr>
          <a:lstStyle/>
          <a:p>
            <a:r>
              <a:rPr lang="en-GB" b="1" dirty="0" smtClean="0">
                <a:latin typeface="Arial" pitchFamily="34" charset="0"/>
                <a:cs typeface="Arial" pitchFamily="34" charset="0"/>
              </a:rPr>
              <a:t>Are Games any good if they are not </a:t>
            </a:r>
            <a:r>
              <a:rPr lang="en-GB" b="1" dirty="0" err="1" smtClean="0">
                <a:latin typeface="Arial" pitchFamily="34" charset="0"/>
                <a:cs typeface="Arial" pitchFamily="34" charset="0"/>
              </a:rPr>
              <a:t>hyperreal</a:t>
            </a:r>
            <a:r>
              <a:rPr lang="en-GB" b="1" dirty="0" smtClean="0">
                <a:latin typeface="Arial" pitchFamily="34" charset="0"/>
                <a:cs typeface="Arial" pitchFamily="34" charset="0"/>
              </a:rPr>
              <a:t>?</a:t>
            </a:r>
          </a:p>
          <a:p>
            <a:endParaRPr lang="en-GB" dirty="0">
              <a:latin typeface="Arial" pitchFamily="34" charset="0"/>
              <a:cs typeface="Arial" pitchFamily="34" charset="0"/>
            </a:endParaRPr>
          </a:p>
          <a:p>
            <a:r>
              <a:rPr lang="en-GB" dirty="0" smtClean="0">
                <a:latin typeface="Arial" pitchFamily="34" charset="0"/>
                <a:cs typeface="Arial" pitchFamily="34" charset="0"/>
              </a:rPr>
              <a:t>‘Halo 4’ has some anti sexist statements, but is this just superficial? </a:t>
            </a:r>
          </a:p>
          <a:p>
            <a:r>
              <a:rPr lang="en-GB" dirty="0" smtClean="0">
                <a:latin typeface="Arial" pitchFamily="34" charset="0"/>
                <a:cs typeface="Arial" pitchFamily="34" charset="0"/>
              </a:rPr>
              <a:t>Should there be limits on fantasy as it is not real it is </a:t>
            </a:r>
            <a:r>
              <a:rPr lang="en-GB" dirty="0" err="1" smtClean="0">
                <a:latin typeface="Arial" pitchFamily="34" charset="0"/>
                <a:cs typeface="Arial" pitchFamily="34" charset="0"/>
              </a:rPr>
              <a:t>hyperreal</a:t>
            </a:r>
            <a:r>
              <a:rPr lang="en-GB" dirty="0" smtClean="0">
                <a:latin typeface="Arial" pitchFamily="34" charset="0"/>
                <a:cs typeface="Arial" pitchFamily="34" charset="0"/>
              </a:rPr>
              <a:t>?</a:t>
            </a:r>
          </a:p>
          <a:p>
            <a:endParaRPr lang="en-GB" dirty="0" smtClean="0">
              <a:latin typeface="Arial" pitchFamily="34" charset="0"/>
              <a:cs typeface="Arial" pitchFamily="34" charset="0"/>
            </a:endParaRPr>
          </a:p>
          <a:p>
            <a:r>
              <a:rPr lang="en-GB" dirty="0" smtClean="0">
                <a:latin typeface="Arial" pitchFamily="34" charset="0"/>
                <a:cs typeface="Arial" pitchFamily="34" charset="0"/>
              </a:rPr>
              <a:t>‘Assassin’s Creed’ had to pay royalties to fantasy fiction author after his storyline was adopted as part of this game.</a:t>
            </a:r>
          </a:p>
          <a:p>
            <a:endParaRPr lang="en-GB" dirty="0"/>
          </a:p>
          <a:p>
            <a:endParaRPr lang="en-GB" dirty="0"/>
          </a:p>
        </p:txBody>
      </p:sp>
    </p:spTree>
    <p:extLst>
      <p:ext uri="{BB962C8B-B14F-4D97-AF65-F5344CB8AC3E}">
        <p14:creationId xmlns:p14="http://schemas.microsoft.com/office/powerpoint/2010/main" val="1764914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1800" u="sng" dirty="0" smtClean="0">
                <a:latin typeface="Arial" pitchFamily="34" charset="0"/>
                <a:cs typeface="Arial" pitchFamily="34" charset="0"/>
                <a:hlinkClick r:id="rId2"/>
              </a:rPr>
              <a:t/>
            </a:r>
            <a:br>
              <a:rPr lang="en-GB" sz="1800" u="sng" dirty="0" smtClean="0">
                <a:latin typeface="Arial" pitchFamily="34" charset="0"/>
                <a:cs typeface="Arial" pitchFamily="34" charset="0"/>
                <a:hlinkClick r:id="rId2"/>
              </a:rPr>
            </a:br>
            <a:r>
              <a:rPr lang="en-GB" sz="1800" u="sng" dirty="0">
                <a:latin typeface="Arial" pitchFamily="34" charset="0"/>
                <a:cs typeface="Arial" pitchFamily="34" charset="0"/>
                <a:hlinkClick r:id="rId2"/>
              </a:rPr>
              <a:t/>
            </a:r>
            <a:br>
              <a:rPr lang="en-GB" sz="1800" u="sng" dirty="0">
                <a:latin typeface="Arial" pitchFamily="34" charset="0"/>
                <a:cs typeface="Arial" pitchFamily="34" charset="0"/>
                <a:hlinkClick r:id="rId2"/>
              </a:rPr>
            </a:br>
            <a:r>
              <a:rPr lang="en-GB" sz="1800" u="sng" dirty="0" smtClean="0">
                <a:latin typeface="Arial" pitchFamily="34" charset="0"/>
                <a:cs typeface="Arial" pitchFamily="34" charset="0"/>
                <a:hlinkClick r:id="rId2"/>
              </a:rPr>
              <a:t>http</a:t>
            </a:r>
            <a:r>
              <a:rPr lang="en-GB" sz="1800" u="sng" dirty="0">
                <a:latin typeface="Arial" pitchFamily="34" charset="0"/>
                <a:cs typeface="Arial" pitchFamily="34" charset="0"/>
                <a:hlinkClick r:id="rId2"/>
              </a:rPr>
              <a:t>://www.gameranx.com/features/id/9633/article/14-most-offensive-video-games-ever</a:t>
            </a:r>
            <a:r>
              <a:rPr lang="en-GB" sz="1600" u="sng" dirty="0">
                <a:latin typeface="Arial" pitchFamily="34" charset="0"/>
                <a:cs typeface="Arial" pitchFamily="34" charset="0"/>
                <a:hlinkClick r:id="rId2"/>
              </a:rPr>
              <a:t>/?utm_source=zergnet.com&amp;utm_medium=referral&amp;utm_campaign=zergnet_32236</a:t>
            </a:r>
            <a:r>
              <a:rPr lang="en-GB" dirty="0"/>
              <a:t/>
            </a:r>
            <a:br>
              <a:rPr lang="en-GB" dirty="0"/>
            </a:br>
            <a:r>
              <a:rPr lang="en-GB" sz="3100" b="1" dirty="0" smtClean="0">
                <a:latin typeface="Arial" pitchFamily="34" charset="0"/>
                <a:cs typeface="Arial" pitchFamily="34" charset="0"/>
              </a:rPr>
              <a:t>Most </a:t>
            </a:r>
            <a:r>
              <a:rPr lang="en-GB" sz="3100" b="1" dirty="0">
                <a:latin typeface="Arial" pitchFamily="34" charset="0"/>
                <a:cs typeface="Arial" pitchFamily="34" charset="0"/>
              </a:rPr>
              <a:t>Offensive Video </a:t>
            </a:r>
            <a:r>
              <a:rPr lang="en-GB" sz="3100" b="1" dirty="0" smtClean="0">
                <a:latin typeface="Arial" pitchFamily="34" charset="0"/>
                <a:cs typeface="Arial" pitchFamily="34" charset="0"/>
              </a:rPr>
              <a:t>Game?</a:t>
            </a:r>
            <a:r>
              <a:rPr lang="en-GB" dirty="0"/>
              <a:t/>
            </a:r>
            <a:br>
              <a:rPr lang="en-GB" dirty="0"/>
            </a:br>
            <a:endParaRPr lang="en-GB" dirty="0"/>
          </a:p>
        </p:txBody>
      </p:sp>
      <p:sp>
        <p:nvSpPr>
          <p:cNvPr id="3" name="Content Placeholder 2"/>
          <p:cNvSpPr>
            <a:spLocks noGrp="1"/>
          </p:cNvSpPr>
          <p:nvPr>
            <p:ph idx="1"/>
          </p:nvPr>
        </p:nvSpPr>
        <p:spPr>
          <a:xfrm>
            <a:off x="457200" y="1916832"/>
            <a:ext cx="5050904" cy="4392488"/>
          </a:xfrm>
        </p:spPr>
        <p:txBody>
          <a:bodyPr>
            <a:normAutofit fontScale="92500" lnSpcReduction="10000"/>
          </a:bodyPr>
          <a:lstStyle/>
          <a:p>
            <a:pPr marL="0" indent="0">
              <a:buNone/>
            </a:pPr>
            <a:r>
              <a:rPr lang="en-GB" sz="2400" b="1" dirty="0" smtClean="0">
                <a:latin typeface="Arial" pitchFamily="34" charset="0"/>
                <a:cs typeface="Arial" pitchFamily="34" charset="0"/>
              </a:rPr>
              <a:t>Much competition from…..</a:t>
            </a:r>
          </a:p>
          <a:p>
            <a:pPr marL="0" indent="0">
              <a:buNone/>
            </a:pPr>
            <a:r>
              <a:rPr lang="en-GB" sz="2400" b="1" dirty="0" smtClean="0">
                <a:latin typeface="Arial" pitchFamily="34" charset="0"/>
                <a:cs typeface="Arial" pitchFamily="34" charset="0"/>
              </a:rPr>
              <a:t>‘Ethnic Cleansing’, ‘JFK reloaded’, ‘Super Columbine Massacre’, ‘Muslim Massacre’, ‘Nuke </a:t>
            </a:r>
            <a:r>
              <a:rPr lang="en-GB" sz="2400" b="1" dirty="0" err="1" smtClean="0">
                <a:latin typeface="Arial" pitchFamily="34" charset="0"/>
                <a:cs typeface="Arial" pitchFamily="34" charset="0"/>
              </a:rPr>
              <a:t>Em</a:t>
            </a:r>
            <a:r>
              <a:rPr lang="en-GB" sz="2400" b="1" dirty="0" smtClean="0">
                <a:latin typeface="Arial" pitchFamily="34" charset="0"/>
                <a:cs typeface="Arial" pitchFamily="34" charset="0"/>
              </a:rPr>
              <a:t>’, ‘Torture Game 1 and 2’, …….</a:t>
            </a:r>
          </a:p>
          <a:p>
            <a:pPr marL="0" indent="0">
              <a:buNone/>
            </a:pPr>
            <a:endParaRPr lang="en-GB" sz="2400" b="1" dirty="0">
              <a:latin typeface="Arial" pitchFamily="34" charset="0"/>
              <a:cs typeface="Arial" pitchFamily="34" charset="0"/>
            </a:endParaRPr>
          </a:p>
          <a:p>
            <a:pPr marL="0" indent="0">
              <a:buNone/>
            </a:pPr>
            <a:r>
              <a:rPr lang="en-GB" sz="2400" b="1" dirty="0" smtClean="0">
                <a:latin typeface="Arial" pitchFamily="34" charset="0"/>
                <a:cs typeface="Arial" pitchFamily="34" charset="0"/>
              </a:rPr>
              <a:t>If it is offensive, should it be banned?</a:t>
            </a:r>
          </a:p>
          <a:p>
            <a:pPr marL="0" indent="0">
              <a:buNone/>
            </a:pPr>
            <a:r>
              <a:rPr lang="en-GB" sz="2400" b="1" dirty="0" smtClean="0">
                <a:latin typeface="Arial" pitchFamily="34" charset="0"/>
                <a:cs typeface="Arial" pitchFamily="34" charset="0"/>
              </a:rPr>
              <a:t>Do these games impact on real behaviours?</a:t>
            </a:r>
          </a:p>
          <a:p>
            <a:pPr marL="0" indent="0">
              <a:buNone/>
            </a:pPr>
            <a:r>
              <a:rPr lang="en-GB" sz="2400" b="1" dirty="0" smtClean="0">
                <a:latin typeface="Arial" pitchFamily="34" charset="0"/>
                <a:cs typeface="Arial" pitchFamily="34" charset="0"/>
              </a:rPr>
              <a:t>Are there cultural differences in what is acceptable?</a:t>
            </a:r>
          </a:p>
          <a:p>
            <a:pPr marL="0" indent="0">
              <a:buNone/>
            </a:pPr>
            <a:endParaRPr lang="en-GB" sz="2400" dirty="0">
              <a:latin typeface="Arial" pitchFamily="34" charset="0"/>
              <a:cs typeface="Arial" pitchFamily="34" charset="0"/>
            </a:endParaRPr>
          </a:p>
          <a:p>
            <a:endParaRPr lang="en-GB" dirty="0"/>
          </a:p>
        </p:txBody>
      </p:sp>
      <p:pic>
        <p:nvPicPr>
          <p:cNvPr id="1026" name="Picture 2" descr="C:\Users\bus-sg\Pictures\890678-c243925package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1916832"/>
            <a:ext cx="2857500" cy="43243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315276" y="1052736"/>
            <a:ext cx="1755609" cy="923330"/>
          </a:xfrm>
          <a:prstGeom prst="rect">
            <a:avLst/>
          </a:prstGeom>
          <a:noFill/>
        </p:spPr>
        <p:txBody>
          <a:bodyPr wrap="none" rtlCol="0">
            <a:spAutoFit/>
          </a:bodyPr>
          <a:lstStyle/>
          <a:p>
            <a:endParaRPr lang="en-GB" b="1" dirty="0" smtClean="0">
              <a:latin typeface="Arial" pitchFamily="34" charset="0"/>
              <a:cs typeface="Arial" pitchFamily="34" charset="0"/>
            </a:endParaRPr>
          </a:p>
          <a:p>
            <a:r>
              <a:rPr lang="en-GB" b="1" dirty="0" smtClean="0">
                <a:latin typeface="Arial" pitchFamily="34" charset="0"/>
                <a:cs typeface="Arial" pitchFamily="34" charset="0"/>
              </a:rPr>
              <a:t>#1</a:t>
            </a:r>
            <a:r>
              <a:rPr lang="en-GB" b="1" dirty="0">
                <a:latin typeface="Arial" pitchFamily="34" charset="0"/>
                <a:cs typeface="Arial" pitchFamily="34" charset="0"/>
              </a:rPr>
              <a:t>. </a:t>
            </a:r>
            <a:r>
              <a:rPr lang="en-GB" b="1" dirty="0" smtClean="0">
                <a:latin typeface="Arial" pitchFamily="34" charset="0"/>
                <a:cs typeface="Arial" pitchFamily="34" charset="0"/>
              </a:rPr>
              <a:t>“</a:t>
            </a:r>
            <a:r>
              <a:rPr lang="en-GB" b="1" dirty="0" err="1" smtClean="0">
                <a:latin typeface="Arial" pitchFamily="34" charset="0"/>
                <a:cs typeface="Arial" pitchFamily="34" charset="0"/>
              </a:rPr>
              <a:t>RapeLay</a:t>
            </a:r>
            <a:r>
              <a:rPr lang="en-GB" b="1" dirty="0" smtClean="0">
                <a:latin typeface="Arial" pitchFamily="34" charset="0"/>
                <a:cs typeface="Arial" pitchFamily="34" charset="0"/>
              </a:rPr>
              <a:t>”</a:t>
            </a:r>
            <a:endParaRPr lang="en-GB" b="1"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126564666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itchFamily="34" charset="0"/>
                <a:cs typeface="Arial" pitchFamily="34" charset="0"/>
              </a:rPr>
              <a:t>Reality and Simulacra?</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10000"/>
          </a:bodyPr>
          <a:lstStyle/>
          <a:p>
            <a:r>
              <a:rPr lang="en-GB" dirty="0" smtClean="0">
                <a:latin typeface="Arial" pitchFamily="34" charset="0"/>
                <a:cs typeface="Arial" pitchFamily="34" charset="0"/>
              </a:rPr>
              <a:t>Which relationship is real?</a:t>
            </a:r>
          </a:p>
          <a:p>
            <a:r>
              <a:rPr lang="en-GB" dirty="0" smtClean="0">
                <a:latin typeface="Arial" pitchFamily="34" charset="0"/>
                <a:cs typeface="Arial" pitchFamily="34" charset="0"/>
              </a:rPr>
              <a:t>What values, rules, laws operate in hyper reality compared with reality?</a:t>
            </a:r>
          </a:p>
          <a:p>
            <a:r>
              <a:rPr lang="en-GB" dirty="0" smtClean="0">
                <a:latin typeface="Arial" pitchFamily="34" charset="0"/>
                <a:cs typeface="Arial" pitchFamily="34" charset="0"/>
              </a:rPr>
              <a:t>Responsibility of the media?</a:t>
            </a:r>
          </a:p>
          <a:p>
            <a:r>
              <a:rPr lang="en-GB" dirty="0" smtClean="0">
                <a:latin typeface="Arial" pitchFamily="34" charset="0"/>
                <a:cs typeface="Arial" pitchFamily="34" charset="0"/>
              </a:rPr>
              <a:t>Responsibility of the users, consumers, the digital operators, the influencers, the government?</a:t>
            </a:r>
          </a:p>
          <a:p>
            <a:r>
              <a:rPr lang="en-GB" dirty="0" smtClean="0">
                <a:latin typeface="Arial" pitchFamily="34" charset="0"/>
                <a:cs typeface="Arial" pitchFamily="34" charset="0"/>
              </a:rPr>
              <a:t>Business influences and influencers?</a:t>
            </a:r>
          </a:p>
          <a:p>
            <a:r>
              <a:rPr lang="en-GB" dirty="0" smtClean="0">
                <a:latin typeface="Arial" pitchFamily="34" charset="0"/>
                <a:cs typeface="Arial" pitchFamily="34" charset="0"/>
              </a:rPr>
              <a:t>Impact on society?</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The Independent">
            <a:hlinkClick r:id="rId2" tooltip="The Independent"/>
          </p:cNvPr>
          <p:cNvPicPr>
            <a:picLocks noChangeAspect="1" noChangeArrowheads="1"/>
          </p:cNvPicPr>
          <p:nvPr/>
        </p:nvPicPr>
        <p:blipFill>
          <a:blip r:embed="rId3"/>
          <a:srcRect/>
          <a:stretch>
            <a:fillRect/>
          </a:stretch>
        </p:blipFill>
        <p:spPr bwMode="auto">
          <a:xfrm>
            <a:off x="428596" y="285728"/>
            <a:ext cx="3571900" cy="1214446"/>
          </a:xfrm>
          <a:prstGeom prst="rect">
            <a:avLst/>
          </a:prstGeom>
          <a:noFill/>
        </p:spPr>
      </p:pic>
      <p:sp>
        <p:nvSpPr>
          <p:cNvPr id="3" name="Rectangle 2"/>
          <p:cNvSpPr/>
          <p:nvPr/>
        </p:nvSpPr>
        <p:spPr>
          <a:xfrm>
            <a:off x="642910" y="1785926"/>
            <a:ext cx="7072362" cy="1323439"/>
          </a:xfrm>
          <a:prstGeom prst="rect">
            <a:avLst/>
          </a:prstGeom>
        </p:spPr>
        <p:txBody>
          <a:bodyPr wrap="square">
            <a:spAutoFit/>
          </a:bodyPr>
          <a:lstStyle/>
          <a:p>
            <a:r>
              <a:rPr lang="en-GB" sz="2800" b="1" dirty="0" smtClean="0"/>
              <a:t>Ailsa Cameron: When teenagers lose touch with reality </a:t>
            </a:r>
          </a:p>
          <a:p>
            <a:r>
              <a:rPr lang="en-GB" sz="2400" dirty="0" smtClean="0"/>
              <a:t>Thursday 24 January 2008 </a:t>
            </a:r>
            <a:endParaRPr lang="en-GB" sz="2400" dirty="0"/>
          </a:p>
        </p:txBody>
      </p:sp>
      <p:sp>
        <p:nvSpPr>
          <p:cNvPr id="4" name="Rectangle 3"/>
          <p:cNvSpPr/>
          <p:nvPr/>
        </p:nvSpPr>
        <p:spPr>
          <a:xfrm>
            <a:off x="285720" y="3286124"/>
            <a:ext cx="8572560" cy="2677656"/>
          </a:xfrm>
          <a:prstGeom prst="rect">
            <a:avLst/>
          </a:prstGeom>
        </p:spPr>
        <p:txBody>
          <a:bodyPr wrap="square">
            <a:spAutoFit/>
          </a:bodyPr>
          <a:lstStyle/>
          <a:p>
            <a:r>
              <a:rPr lang="en-GB" sz="2400" dirty="0" smtClean="0"/>
              <a:t>It may come as a surprise that teenage depression is relatively common. At my school I know of at least six or seven people who have suffered some form of mental disarray. This doesn't mean that they've received a diagnosis, or had counselling, and it certainly doesn't mean they've tried to end their own lives, as has occurred so tragically among a group of young people in south Wales in an apparent pact forged over the internet.</a:t>
            </a:r>
            <a:endParaRPr lang="en-GB" sz="2400" dirty="0"/>
          </a:p>
        </p:txBody>
      </p:sp>
      <p:sp>
        <p:nvSpPr>
          <p:cNvPr id="5" name="Rectangle 4"/>
          <p:cNvSpPr/>
          <p:nvPr/>
        </p:nvSpPr>
        <p:spPr>
          <a:xfrm>
            <a:off x="500034" y="5929330"/>
            <a:ext cx="8643966" cy="923330"/>
          </a:xfrm>
          <a:prstGeom prst="rect">
            <a:avLst/>
          </a:prstGeom>
        </p:spPr>
        <p:txBody>
          <a:bodyPr wrap="square">
            <a:spAutoFit/>
          </a:bodyPr>
          <a:lstStyle/>
          <a:p>
            <a:r>
              <a:rPr lang="en-GB" dirty="0" smtClean="0">
                <a:hlinkClick r:id="rId4"/>
              </a:rPr>
              <a:t>http://www.independent.co.uk/opinion/commentators/ailsa-cameron-when-teenagers-lose-touch-with-reality-773071.html</a:t>
            </a:r>
            <a:endParaRPr lang="en-GB" dirty="0" smtClean="0"/>
          </a:p>
          <a:p>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orthern Ireland News">
            <a:hlinkClick r:id="rId2"/>
          </p:cNvPr>
          <p:cNvPicPr/>
          <p:nvPr/>
        </p:nvPicPr>
        <p:blipFill>
          <a:blip r:embed="rId3"/>
          <a:srcRect/>
          <a:stretch>
            <a:fillRect/>
          </a:stretch>
        </p:blipFill>
        <p:spPr bwMode="auto">
          <a:xfrm>
            <a:off x="785786" y="428604"/>
            <a:ext cx="5500726" cy="1285884"/>
          </a:xfrm>
          <a:prstGeom prst="rect">
            <a:avLst/>
          </a:prstGeom>
          <a:noFill/>
          <a:ln w="9525">
            <a:noFill/>
            <a:miter lim="800000"/>
            <a:headEnd/>
            <a:tailEnd/>
          </a:ln>
        </p:spPr>
      </p:pic>
      <p:sp>
        <p:nvSpPr>
          <p:cNvPr id="3" name="Rectangle 2"/>
          <p:cNvSpPr/>
          <p:nvPr/>
        </p:nvSpPr>
        <p:spPr>
          <a:xfrm>
            <a:off x="428596" y="1857364"/>
            <a:ext cx="8001056" cy="1384995"/>
          </a:xfrm>
          <a:prstGeom prst="rect">
            <a:avLst/>
          </a:prstGeom>
        </p:spPr>
        <p:txBody>
          <a:bodyPr wrap="square">
            <a:spAutoFit/>
          </a:bodyPr>
          <a:lstStyle/>
          <a:p>
            <a:r>
              <a:rPr lang="en-GB" sz="2800" b="1" dirty="0" smtClean="0"/>
              <a:t>Is virtual world making us lose touch with reality?</a:t>
            </a:r>
            <a:r>
              <a:rPr lang="en-GB" sz="2800" dirty="0" smtClean="0"/>
              <a:t/>
            </a:r>
            <a:br>
              <a:rPr lang="en-GB" sz="2800" dirty="0" smtClean="0"/>
            </a:br>
            <a:r>
              <a:rPr lang="en-GB" sz="2800" dirty="0" smtClean="0"/>
              <a:t>By Robert McNeil</a:t>
            </a:r>
            <a:br>
              <a:rPr lang="en-GB" sz="2800" dirty="0" smtClean="0"/>
            </a:br>
            <a:r>
              <a:rPr lang="en-GB" sz="2800" i="1" dirty="0" smtClean="0"/>
              <a:t>Thursday, 2 September 2010</a:t>
            </a:r>
            <a:r>
              <a:rPr lang="en-GB" sz="2800" dirty="0" smtClean="0"/>
              <a:t> </a:t>
            </a:r>
          </a:p>
        </p:txBody>
      </p:sp>
      <p:sp>
        <p:nvSpPr>
          <p:cNvPr id="4" name="Rectangle 3"/>
          <p:cNvSpPr/>
          <p:nvPr/>
        </p:nvSpPr>
        <p:spPr>
          <a:xfrm>
            <a:off x="500034" y="3714752"/>
            <a:ext cx="6357966" cy="1200329"/>
          </a:xfrm>
          <a:prstGeom prst="rect">
            <a:avLst/>
          </a:prstGeom>
        </p:spPr>
        <p:txBody>
          <a:bodyPr wrap="square">
            <a:spAutoFit/>
          </a:bodyPr>
          <a:lstStyle/>
          <a:p>
            <a:r>
              <a:rPr lang="en-GB" dirty="0" smtClean="0"/>
              <a:t>Read more: </a:t>
            </a:r>
            <a:r>
              <a:rPr lang="en-GB" dirty="0" smtClean="0">
                <a:hlinkClick r:id="rId4"/>
              </a:rPr>
              <a:t>http://www.belfasttelegraph.co.uk/opinion/columnists/robert-mcneill/is-virtual-world-making-us-lose-touch-with-reality-14931910.html#ixzz1yFOenPNU</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itchFamily="34" charset="0"/>
                <a:cs typeface="Arial" pitchFamily="34" charset="0"/>
              </a:rPr>
              <a:t>Hyper reality-Good and Bad?</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Arial" pitchFamily="34" charset="0"/>
                <a:cs typeface="Arial" pitchFamily="34" charset="0"/>
              </a:rPr>
              <a:t>Offers benign refuge in a world of stress and pain. </a:t>
            </a:r>
          </a:p>
          <a:p>
            <a:r>
              <a:rPr lang="en-GB" dirty="0" smtClean="0">
                <a:latin typeface="Arial" pitchFamily="34" charset="0"/>
                <a:cs typeface="Arial" pitchFamily="34" charset="0"/>
              </a:rPr>
              <a:t>Diverts us from real world problems and solutions. Distracts us from the real needs of people.</a:t>
            </a:r>
          </a:p>
          <a:p>
            <a:r>
              <a:rPr lang="en-GB" dirty="0" smtClean="0">
                <a:latin typeface="Arial" pitchFamily="34" charset="0"/>
                <a:cs typeface="Arial" pitchFamily="34" charset="0"/>
              </a:rPr>
              <a:t>Resistance is futile, the technology will win. Mass social control is the future.</a:t>
            </a:r>
          </a:p>
          <a:p>
            <a:r>
              <a:rPr lang="en-GB" dirty="0" smtClean="0">
                <a:latin typeface="Arial" pitchFamily="34" charset="0"/>
                <a:cs typeface="Arial" pitchFamily="34" charset="0"/>
              </a:rPr>
              <a:t>Resistance is possible, with training and organisation. Eco’s “guerrilla resistance” allows the technology to create ‘people power’.</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smtClean="0">
                <a:latin typeface="Arial" pitchFamily="34" charset="0"/>
                <a:cs typeface="Arial" pitchFamily="34" charset="0"/>
              </a:rPr>
              <a:t>Future research?</a:t>
            </a:r>
            <a:endParaRPr lang="en-GB" sz="6000" b="1"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marL="0" indent="0">
              <a:buNone/>
            </a:pPr>
            <a:r>
              <a:rPr lang="en-GB" sz="2400" b="1" dirty="0" err="1" smtClean="0">
                <a:latin typeface="Arial" pitchFamily="34" charset="0"/>
                <a:cs typeface="Arial" pitchFamily="34" charset="0"/>
              </a:rPr>
              <a:t>Hyperreality</a:t>
            </a:r>
            <a:r>
              <a:rPr lang="en-GB" sz="2400" b="1" dirty="0" smtClean="0">
                <a:latin typeface="Arial" pitchFamily="34" charset="0"/>
                <a:cs typeface="Arial" pitchFamily="34" charset="0"/>
              </a:rPr>
              <a:t>: </a:t>
            </a:r>
            <a:r>
              <a:rPr lang="en-GB" sz="2400" dirty="0" smtClean="0">
                <a:latin typeface="Arial" pitchFamily="34" charset="0"/>
                <a:cs typeface="Arial" pitchFamily="34" charset="0"/>
              </a:rPr>
              <a:t>Does anyone care? Does it exist?</a:t>
            </a:r>
          </a:p>
          <a:p>
            <a:pPr marL="0" indent="0">
              <a:buNone/>
            </a:pPr>
            <a:endParaRPr lang="en-GB" sz="2400" dirty="0">
              <a:latin typeface="Arial" pitchFamily="34" charset="0"/>
              <a:cs typeface="Arial" pitchFamily="34" charset="0"/>
            </a:endParaRPr>
          </a:p>
          <a:p>
            <a:pPr marL="0" indent="0">
              <a:buNone/>
            </a:pPr>
            <a:r>
              <a:rPr lang="en-GB" sz="2400" b="1" dirty="0" smtClean="0">
                <a:latin typeface="Arial" pitchFamily="34" charset="0"/>
                <a:cs typeface="Arial" pitchFamily="34" charset="0"/>
              </a:rPr>
              <a:t>Subjects</a:t>
            </a:r>
            <a:r>
              <a:rPr lang="en-GB" sz="2400" dirty="0" smtClean="0">
                <a:latin typeface="Arial" pitchFamily="34" charset="0"/>
                <a:cs typeface="Arial" pitchFamily="34" charset="0"/>
              </a:rPr>
              <a:t>: Leadership, Marketing, Computing, HRM, Production, Business Culture, Finance,……all need to review social impacts, ethics, sustainability as well as discuss how we manage our real and </a:t>
            </a:r>
            <a:r>
              <a:rPr lang="en-GB" sz="2400" dirty="0" err="1" smtClean="0">
                <a:latin typeface="Arial" pitchFamily="34" charset="0"/>
                <a:cs typeface="Arial" pitchFamily="34" charset="0"/>
              </a:rPr>
              <a:t>hyperreal</a:t>
            </a:r>
            <a:r>
              <a:rPr lang="en-GB" sz="2400" dirty="0" smtClean="0">
                <a:latin typeface="Arial" pitchFamily="34" charset="0"/>
                <a:cs typeface="Arial" pitchFamily="34" charset="0"/>
              </a:rPr>
              <a:t> activities.</a:t>
            </a:r>
          </a:p>
          <a:p>
            <a:pPr marL="0" indent="0" algn="ctr">
              <a:buNone/>
            </a:pPr>
            <a:endParaRPr lang="en-GB" sz="2400" dirty="0">
              <a:latin typeface="Arial" pitchFamily="34" charset="0"/>
              <a:cs typeface="Arial" pitchFamily="34" charset="0"/>
            </a:endParaRPr>
          </a:p>
          <a:p>
            <a:pPr marL="0" indent="0">
              <a:buNone/>
            </a:pPr>
            <a:r>
              <a:rPr lang="en-GB" sz="2400" b="1" dirty="0" smtClean="0">
                <a:latin typeface="Arial" pitchFamily="34" charset="0"/>
                <a:cs typeface="Arial" pitchFamily="34" charset="0"/>
              </a:rPr>
              <a:t>Methodologies: </a:t>
            </a:r>
            <a:r>
              <a:rPr lang="en-GB" sz="2400" dirty="0" smtClean="0">
                <a:latin typeface="Arial" pitchFamily="34" charset="0"/>
                <a:cs typeface="Arial" pitchFamily="34" charset="0"/>
              </a:rPr>
              <a:t>Story telling, living with ambiguity, inhabiting the </a:t>
            </a:r>
            <a:r>
              <a:rPr lang="en-GB" sz="2400" dirty="0" err="1" smtClean="0">
                <a:latin typeface="Arial" pitchFamily="34" charset="0"/>
                <a:cs typeface="Arial" pitchFamily="34" charset="0"/>
              </a:rPr>
              <a:t>hyperreal</a:t>
            </a:r>
            <a:r>
              <a:rPr lang="en-GB" sz="2400" dirty="0" smtClean="0">
                <a:latin typeface="Arial" pitchFamily="34" charset="0"/>
                <a:cs typeface="Arial" pitchFamily="34" charset="0"/>
              </a:rPr>
              <a:t> and reporting back</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Pictures\Advertising\baby pee toile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88640"/>
            <a:ext cx="3888432" cy="2448272"/>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92080" y="2348880"/>
            <a:ext cx="3851920"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descr="E:\Pictures\irish bars\lahti irish pub.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552" y="3140968"/>
            <a:ext cx="4104456" cy="31855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359484" y="29112"/>
            <a:ext cx="4608512" cy="2369880"/>
          </a:xfrm>
          <a:prstGeom prst="rect">
            <a:avLst/>
          </a:prstGeom>
          <a:noFill/>
        </p:spPr>
        <p:txBody>
          <a:bodyPr wrap="square" rtlCol="0">
            <a:spAutoFit/>
          </a:bodyPr>
          <a:lstStyle/>
          <a:p>
            <a:r>
              <a:rPr lang="en-GB" sz="2000" b="1" dirty="0" smtClean="0">
                <a:latin typeface="Arial" pitchFamily="34" charset="0"/>
                <a:cs typeface="Arial" pitchFamily="34" charset="0"/>
              </a:rPr>
              <a:t>Is it such a bad thing?</a:t>
            </a:r>
          </a:p>
          <a:p>
            <a:endParaRPr lang="en-GB" sz="1600" dirty="0" smtClean="0">
              <a:latin typeface="Arial" pitchFamily="34" charset="0"/>
              <a:cs typeface="Arial" pitchFamily="34" charset="0"/>
            </a:endParaRPr>
          </a:p>
          <a:p>
            <a:r>
              <a:rPr lang="en-GB" sz="1400" dirty="0" smtClean="0">
                <a:latin typeface="Arial" pitchFamily="34" charset="0"/>
                <a:cs typeface="Arial" pitchFamily="34" charset="0"/>
              </a:rPr>
              <a:t>Picture top left, I think we know what they are selling, no need to speak </a:t>
            </a:r>
            <a:r>
              <a:rPr lang="en-GB" sz="1400" dirty="0" smtClean="0">
                <a:latin typeface="Arial" pitchFamily="34" charset="0"/>
                <a:cs typeface="Arial" pitchFamily="34" charset="0"/>
              </a:rPr>
              <a:t>Mandarin.</a:t>
            </a:r>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r>
              <a:rPr lang="en-GB" sz="1400" dirty="0" smtClean="0">
                <a:latin typeface="Arial" pitchFamily="34" charset="0"/>
                <a:cs typeface="Arial" pitchFamily="34" charset="0"/>
              </a:rPr>
              <a:t>Picture bottom left, where is this?</a:t>
            </a:r>
          </a:p>
          <a:p>
            <a:endParaRPr lang="en-GB" sz="1400" dirty="0" smtClean="0">
              <a:latin typeface="Arial" pitchFamily="34" charset="0"/>
              <a:cs typeface="Arial" pitchFamily="34" charset="0"/>
            </a:endParaRPr>
          </a:p>
          <a:p>
            <a:r>
              <a:rPr lang="en-GB" sz="1400" dirty="0" smtClean="0">
                <a:latin typeface="Arial" pitchFamily="34" charset="0"/>
                <a:cs typeface="Arial" pitchFamily="34" charset="0"/>
              </a:rPr>
              <a:t>Picture bottom right, who doesn’t want “luxury beyond luxury”? Alternatively see the criticisms of Laura Oswald (2012) </a:t>
            </a:r>
            <a:r>
              <a:rPr lang="en-GB" sz="1400" i="1" dirty="0" smtClean="0">
                <a:latin typeface="Arial" pitchFamily="34" charset="0"/>
                <a:cs typeface="Arial" pitchFamily="34" charset="0"/>
              </a:rPr>
              <a:t>Marketing Semiotics, </a:t>
            </a:r>
            <a:r>
              <a:rPr lang="en-GB" sz="1400" i="1" dirty="0" err="1" smtClean="0">
                <a:latin typeface="Arial" pitchFamily="34" charset="0"/>
                <a:cs typeface="Arial" pitchFamily="34" charset="0"/>
              </a:rPr>
              <a:t>Oxford,OUP</a:t>
            </a:r>
            <a:endParaRPr lang="en-GB" sz="1400" i="1" dirty="0">
              <a:latin typeface="Arial" pitchFamily="34" charset="0"/>
              <a:cs typeface="Arial" pitchFamily="34" charset="0"/>
            </a:endParaRPr>
          </a:p>
        </p:txBody>
      </p:sp>
    </p:spTree>
    <p:extLst>
      <p:ext uri="{BB962C8B-B14F-4D97-AF65-F5344CB8AC3E}">
        <p14:creationId xmlns:p14="http://schemas.microsoft.com/office/powerpoint/2010/main" val="384782420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2002234"/>
          </a:xfrm>
        </p:spPr>
        <p:txBody>
          <a:bodyPr>
            <a:noAutofit/>
          </a:bodyPr>
          <a:lstStyle/>
          <a:p>
            <a:pPr algn="l"/>
            <a:r>
              <a:rPr lang="en-GB" sz="1800" b="1" dirty="0">
                <a:latin typeface="Arial" pitchFamily="34" charset="0"/>
                <a:cs typeface="Arial" pitchFamily="34" charset="0"/>
              </a:rPr>
              <a:t>Pizza Vs. Skeletons </a:t>
            </a:r>
            <a:br>
              <a:rPr lang="en-GB" sz="1800" b="1" dirty="0">
                <a:latin typeface="Arial" pitchFamily="34" charset="0"/>
                <a:cs typeface="Arial" pitchFamily="34" charset="0"/>
              </a:rPr>
            </a:br>
            <a:r>
              <a:rPr lang="en-GB" sz="1800" dirty="0" smtClean="0">
                <a:latin typeface="Arial" pitchFamily="34" charset="0"/>
                <a:cs typeface="Arial" pitchFamily="34" charset="0"/>
              </a:rPr>
              <a:t>sounds </a:t>
            </a:r>
            <a:r>
              <a:rPr lang="en-GB" sz="1800" dirty="0">
                <a:latin typeface="Arial" pitchFamily="34" charset="0"/>
                <a:cs typeface="Arial" pitchFamily="34" charset="0"/>
              </a:rPr>
              <a:t>like the product of a brainstorming session fueled by a few too many recreational drugs. In reality, it's a gorgeous action game, in which, yes, you control a giant pizza and battle against an army of skeletons. But don't let the strange premise scare you away, because this game packs loads of content and a truly surprising amount of level variety. It may sound silly, but the game plays it straight and delivers the goods. Who doesn't like pizza, anyway?</a:t>
            </a:r>
            <a:br>
              <a:rPr lang="en-GB" sz="1800" dirty="0">
                <a:latin typeface="Arial" pitchFamily="34" charset="0"/>
                <a:cs typeface="Arial" pitchFamily="34" charset="0"/>
              </a:rPr>
            </a:br>
            <a:r>
              <a:rPr lang="en-GB" sz="1800" u="sng" dirty="0">
                <a:latin typeface="Arial" pitchFamily="34" charset="0"/>
                <a:cs typeface="Arial" pitchFamily="34" charset="0"/>
                <a:hlinkClick r:id="rId2"/>
              </a:rPr>
              <a:t>http://www.youtube.com/watch?v=byLbfIvZVDI&amp;feature=player_embedded</a:t>
            </a:r>
            <a:r>
              <a:rPr lang="en-GB" sz="1600" dirty="0"/>
              <a:t/>
            </a:r>
            <a:br>
              <a:rPr lang="en-GB" sz="1600" dirty="0"/>
            </a:br>
            <a:endParaRPr lang="en-GB" sz="1600" dirty="0"/>
          </a:p>
        </p:txBody>
      </p:sp>
      <p:pic>
        <p:nvPicPr>
          <p:cNvPr id="4" name="Content Placeholder 3" descr="http://img.stpcdn.net/screenshots/pizza-vs-skeletons-3a.PN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2420889"/>
            <a:ext cx="8208912" cy="3556578"/>
          </a:xfrm>
          <a:prstGeom prst="rect">
            <a:avLst/>
          </a:prstGeom>
          <a:noFill/>
          <a:ln>
            <a:noFill/>
          </a:ln>
        </p:spPr>
      </p:pic>
      <p:sp>
        <p:nvSpPr>
          <p:cNvPr id="3" name="TextBox 2"/>
          <p:cNvSpPr txBox="1"/>
          <p:nvPr/>
        </p:nvSpPr>
        <p:spPr>
          <a:xfrm>
            <a:off x="2339752" y="6124654"/>
            <a:ext cx="4158190" cy="369332"/>
          </a:xfrm>
          <a:prstGeom prst="rect">
            <a:avLst/>
          </a:prstGeom>
          <a:noFill/>
        </p:spPr>
        <p:txBody>
          <a:bodyPr wrap="none" rtlCol="0">
            <a:spAutoFit/>
          </a:bodyPr>
          <a:lstStyle/>
          <a:p>
            <a:r>
              <a:rPr lang="en-GB" dirty="0" smtClean="0">
                <a:latin typeface="Arial" pitchFamily="34" charset="0"/>
                <a:cs typeface="Arial" pitchFamily="34" charset="0"/>
              </a:rPr>
              <a:t>Difficult to be offended by most games</a:t>
            </a:r>
            <a:r>
              <a:rPr lang="en-GB" dirty="0" smtClean="0"/>
              <a:t>.</a:t>
            </a:r>
            <a:endParaRPr lang="en-GB" dirty="0"/>
          </a:p>
        </p:txBody>
      </p:sp>
    </p:spTree>
    <p:extLst>
      <p:ext uri="{BB962C8B-B14F-4D97-AF65-F5344CB8AC3E}">
        <p14:creationId xmlns:p14="http://schemas.microsoft.com/office/powerpoint/2010/main" val="5013511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Pictures\Finland oct 2012\Hot sho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188640"/>
            <a:ext cx="4608512" cy="3096344"/>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E:\Pictures\Finland oct 2012\All finns are blon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1920" y="3356992"/>
            <a:ext cx="4530751" cy="33123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92080" y="1556792"/>
            <a:ext cx="3648187" cy="646331"/>
          </a:xfrm>
          <a:prstGeom prst="rect">
            <a:avLst/>
          </a:prstGeom>
          <a:noFill/>
        </p:spPr>
        <p:txBody>
          <a:bodyPr wrap="square" rtlCol="0">
            <a:spAutoFit/>
          </a:bodyPr>
          <a:lstStyle/>
          <a:p>
            <a:r>
              <a:rPr lang="en-GB" dirty="0" smtClean="0">
                <a:latin typeface="Arial" pitchFamily="34" charset="0"/>
                <a:cs typeface="Arial" pitchFamily="34" charset="0"/>
              </a:rPr>
              <a:t>Hyper athletic: </a:t>
            </a:r>
            <a:r>
              <a:rPr lang="en-GB" dirty="0" smtClean="0">
                <a:latin typeface="Arial" pitchFamily="34" charset="0"/>
                <a:cs typeface="Arial" pitchFamily="34" charset="0"/>
              </a:rPr>
              <a:t>Steve Griffiths plays for Finland?</a:t>
            </a:r>
            <a:endParaRPr lang="en-GB" dirty="0">
              <a:latin typeface="Arial" pitchFamily="34" charset="0"/>
              <a:cs typeface="Arial" pitchFamily="34" charset="0"/>
            </a:endParaRPr>
          </a:p>
        </p:txBody>
      </p:sp>
      <p:sp>
        <p:nvSpPr>
          <p:cNvPr id="3" name="TextBox 2"/>
          <p:cNvSpPr txBox="1"/>
          <p:nvPr/>
        </p:nvSpPr>
        <p:spPr>
          <a:xfrm>
            <a:off x="611560" y="4725144"/>
            <a:ext cx="3384376" cy="646331"/>
          </a:xfrm>
          <a:prstGeom prst="rect">
            <a:avLst/>
          </a:prstGeom>
          <a:noFill/>
        </p:spPr>
        <p:txBody>
          <a:bodyPr wrap="square" rtlCol="0">
            <a:spAutoFit/>
          </a:bodyPr>
          <a:lstStyle/>
          <a:p>
            <a:r>
              <a:rPr lang="en-GB" dirty="0" smtClean="0">
                <a:latin typeface="Arial" pitchFamily="34" charset="0"/>
                <a:cs typeface="Arial" pitchFamily="34" charset="0"/>
              </a:rPr>
              <a:t>Cultural stereotypes: All </a:t>
            </a:r>
            <a:r>
              <a:rPr lang="en-GB" dirty="0" smtClean="0">
                <a:latin typeface="Arial" pitchFamily="34" charset="0"/>
                <a:cs typeface="Arial" pitchFamily="34" charset="0"/>
              </a:rPr>
              <a:t>Finnish people are blondes?</a:t>
            </a:r>
            <a:endParaRPr lang="en-GB" dirty="0">
              <a:latin typeface="Arial" pitchFamily="34" charset="0"/>
              <a:cs typeface="Arial" pitchFamily="34" charset="0"/>
            </a:endParaRPr>
          </a:p>
        </p:txBody>
      </p:sp>
    </p:spTree>
    <p:extLst>
      <p:ext uri="{BB962C8B-B14F-4D97-AF65-F5344CB8AC3E}">
        <p14:creationId xmlns:p14="http://schemas.microsoft.com/office/powerpoint/2010/main" val="33591303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Pictures\Finland oct 2012\Sunset Tamper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63688" y="332656"/>
            <a:ext cx="5574539" cy="1569660"/>
          </a:xfrm>
          <a:prstGeom prst="rect">
            <a:avLst/>
          </a:prstGeom>
          <a:noFill/>
        </p:spPr>
        <p:txBody>
          <a:bodyPr wrap="none" rtlCol="0">
            <a:spAutoFit/>
          </a:bodyPr>
          <a:lstStyle/>
          <a:p>
            <a:r>
              <a:rPr lang="en-GB" sz="3200" dirty="0" smtClean="0">
                <a:solidFill>
                  <a:schemeClr val="bg1"/>
                </a:solidFill>
                <a:latin typeface="Arial" pitchFamily="34" charset="0"/>
                <a:cs typeface="Arial" pitchFamily="34" charset="0"/>
              </a:rPr>
              <a:t>Beautiful Finland- This is real!</a:t>
            </a:r>
          </a:p>
          <a:p>
            <a:endParaRPr lang="en-GB" sz="3200" dirty="0">
              <a:solidFill>
                <a:schemeClr val="bg1"/>
              </a:solidFill>
              <a:latin typeface="Arial" pitchFamily="34" charset="0"/>
              <a:cs typeface="Arial" pitchFamily="34" charset="0"/>
            </a:endParaRPr>
          </a:p>
          <a:p>
            <a:r>
              <a:rPr lang="en-GB" sz="3200" dirty="0" smtClean="0">
                <a:solidFill>
                  <a:schemeClr val="bg1"/>
                </a:solidFill>
                <a:latin typeface="Arial" pitchFamily="34" charset="0"/>
                <a:cs typeface="Arial" pitchFamily="34" charset="0"/>
              </a:rPr>
              <a:t>Thank you for listening.</a:t>
            </a:r>
            <a:endParaRPr lang="en-GB" sz="32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4890446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1075</TotalTime>
  <Words>1217</Words>
  <Application>Microsoft Office PowerPoint</Application>
  <PresentationFormat>On-screen Show (4:3)</PresentationFormat>
  <Paragraphs>128</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Definition</vt:lpstr>
      <vt:lpstr>Marshall McLuhan</vt:lpstr>
      <vt:lpstr>McLuhanisms</vt:lpstr>
      <vt:lpstr>Jean Baudrillard</vt:lpstr>
      <vt:lpstr>Challenge to conventional academic approaches?</vt:lpstr>
      <vt:lpstr>     Umberto Eco</vt:lpstr>
      <vt:lpstr>PowerPoint Presentation</vt:lpstr>
      <vt:lpstr>PowerPoint Presentation</vt:lpstr>
      <vt:lpstr>PowerPoint Presentation</vt:lpstr>
      <vt:lpstr>PowerPoint Presentation</vt:lpstr>
      <vt:lpstr>Personal accounts </vt:lpstr>
      <vt:lpstr>Guides to living in Second Life</vt:lpstr>
      <vt:lpstr>PowerPoint Presentation</vt:lpstr>
      <vt:lpstr>Dave Taylor &amp; Amy Pollard</vt:lpstr>
      <vt:lpstr>Linda Brinkley- the lover</vt:lpstr>
      <vt:lpstr>PowerPoint Presentation</vt:lpstr>
      <vt:lpstr>PowerPoint Presentation</vt:lpstr>
      <vt:lpstr>  http://www.gameranx.com/features/id/9633/article/14-most-offensive-video-games-ever/?utm_source=zergnet.com&amp;utm_medium=referral&amp;utm_campaign=zergnet_32236 Most Offensive Video Game? </vt:lpstr>
      <vt:lpstr>Reality and Simulacra?</vt:lpstr>
      <vt:lpstr>PowerPoint Presentation</vt:lpstr>
      <vt:lpstr>PowerPoint Presentation</vt:lpstr>
      <vt:lpstr>Hyper reality-Good and Bad?</vt:lpstr>
      <vt:lpstr>Future research?</vt:lpstr>
      <vt:lpstr>PowerPoint Presentation</vt:lpstr>
      <vt:lpstr>Pizza Vs. Skeletons  sounds like the product of a brainstorming session fueled by a few too many recreational drugs. In reality, it's a gorgeous action game, in which, yes, you control a giant pizza and battle against an army of skeletons. But don't let the strange premise scare you away, because this game packs loads of content and a truly surprising amount of level variety. It may sound silly, but the game plays it straight and delivers the goods. Who doesn't like pizza, anyway? http://www.youtube.com/watch?v=byLbfIvZVDI&amp;feature=player_embedded </vt:lpstr>
      <vt:lpstr>PowerPoint Presentation</vt:lpstr>
      <vt:lpstr>PowerPoint Presentation</vt:lpstr>
    </vt:vector>
  </TitlesOfParts>
  <Company>Swansea Metropolitas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Advertising- Persuasion or Information?</dc:title>
  <dc:creator>Steve Griffiths</dc:creator>
  <cp:lastModifiedBy>Steve Griffiths</cp:lastModifiedBy>
  <cp:revision>109</cp:revision>
  <cp:lastPrinted>2013-01-15T09:08:21Z</cp:lastPrinted>
  <dcterms:created xsi:type="dcterms:W3CDTF">2011-09-20T09:49:08Z</dcterms:created>
  <dcterms:modified xsi:type="dcterms:W3CDTF">2013-01-15T11:07:48Z</dcterms:modified>
</cp:coreProperties>
</file>