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DD0511B-E1DA-4144-84F7-719FB373CD10}" v="3" dt="2024-07-16T17:20:32.6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82" d="100"/>
          <a:sy n="82" d="100"/>
        </p:scale>
        <p:origin x="49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Yara Santana" userId="656c82e77253c55a" providerId="LiveId" clId="{4DD0511B-E1DA-4144-84F7-719FB373CD10}"/>
    <pc:docChg chg="undo custSel addSld modSld">
      <pc:chgData name="Yara Santana" userId="656c82e77253c55a" providerId="LiveId" clId="{4DD0511B-E1DA-4144-84F7-719FB373CD10}" dt="2024-07-16T17:22:34.218" v="146" actId="14100"/>
      <pc:docMkLst>
        <pc:docMk/>
      </pc:docMkLst>
      <pc:sldChg chg="addSp delSp modSp mod setBg">
        <pc:chgData name="Yara Santana" userId="656c82e77253c55a" providerId="LiveId" clId="{4DD0511B-E1DA-4144-84F7-719FB373CD10}" dt="2024-07-16T17:14:41.501" v="23" actId="313"/>
        <pc:sldMkLst>
          <pc:docMk/>
          <pc:sldMk cId="2893939694" sldId="260"/>
        </pc:sldMkLst>
        <pc:spChg chg="mod">
          <ac:chgData name="Yara Santana" userId="656c82e77253c55a" providerId="LiveId" clId="{4DD0511B-E1DA-4144-84F7-719FB373CD10}" dt="2024-07-16T17:14:41.501" v="23" actId="313"/>
          <ac:spMkLst>
            <pc:docMk/>
            <pc:sldMk cId="2893939694" sldId="260"/>
            <ac:spMk id="2" creationId="{4CE80284-54BE-0EE6-53F1-40EF83D9FEBE}"/>
          </ac:spMkLst>
        </pc:spChg>
        <pc:spChg chg="del">
          <ac:chgData name="Yara Santana" userId="656c82e77253c55a" providerId="LiveId" clId="{4DD0511B-E1DA-4144-84F7-719FB373CD10}" dt="2024-07-16T17:09:24.456" v="0"/>
          <ac:spMkLst>
            <pc:docMk/>
            <pc:sldMk cId="2893939694" sldId="260"/>
            <ac:spMk id="3" creationId="{C5B9B6AE-E288-CC11-8255-91C6C7CE94B9}"/>
          </ac:spMkLst>
        </pc:spChg>
        <pc:spChg chg="add del">
          <ac:chgData name="Yara Santana" userId="656c82e77253c55a" providerId="LiveId" clId="{4DD0511B-E1DA-4144-84F7-719FB373CD10}" dt="2024-07-16T17:13:44.623" v="17" actId="26606"/>
          <ac:spMkLst>
            <pc:docMk/>
            <pc:sldMk cId="2893939694" sldId="260"/>
            <ac:spMk id="6" creationId="{D837966E-CF75-8A86-2088-DBEA3CC96EE9}"/>
          </ac:spMkLst>
        </pc:spChg>
        <pc:spChg chg="add del">
          <ac:chgData name="Yara Santana" userId="656c82e77253c55a" providerId="LiveId" clId="{4DD0511B-E1DA-4144-84F7-719FB373CD10}" dt="2024-07-16T17:10:48.484" v="6" actId="26606"/>
          <ac:spMkLst>
            <pc:docMk/>
            <pc:sldMk cId="2893939694" sldId="260"/>
            <ac:spMk id="8" creationId="{43781EB5-705F-17FD-CCFC-E5BEF5AB7148}"/>
          </ac:spMkLst>
        </pc:spChg>
        <pc:picChg chg="add mod modCrop">
          <ac:chgData name="Yara Santana" userId="656c82e77253c55a" providerId="LiveId" clId="{4DD0511B-E1DA-4144-84F7-719FB373CD10}" dt="2024-07-16T17:13:44.623" v="17" actId="26606"/>
          <ac:picMkLst>
            <pc:docMk/>
            <pc:sldMk cId="2893939694" sldId="260"/>
            <ac:picMk id="4" creationId="{92501329-CC0B-B620-C6ED-D2CB9F218EA6}"/>
          </ac:picMkLst>
        </pc:picChg>
      </pc:sldChg>
      <pc:sldChg chg="addSp delSp modSp new mod">
        <pc:chgData name="Yara Santana" userId="656c82e77253c55a" providerId="LiveId" clId="{4DD0511B-E1DA-4144-84F7-719FB373CD10}" dt="2024-07-16T17:16:49.898" v="43" actId="113"/>
        <pc:sldMkLst>
          <pc:docMk/>
          <pc:sldMk cId="4264759872" sldId="261"/>
        </pc:sldMkLst>
        <pc:spChg chg="mod">
          <ac:chgData name="Yara Santana" userId="656c82e77253c55a" providerId="LiveId" clId="{4DD0511B-E1DA-4144-84F7-719FB373CD10}" dt="2024-07-16T17:16:49.898" v="43" actId="113"/>
          <ac:spMkLst>
            <pc:docMk/>
            <pc:sldMk cId="4264759872" sldId="261"/>
            <ac:spMk id="2" creationId="{9F9BE2EE-3CD4-4EFE-EAA1-3FAF0E1C5488}"/>
          </ac:spMkLst>
        </pc:spChg>
        <pc:spChg chg="del">
          <ac:chgData name="Yara Santana" userId="656c82e77253c55a" providerId="LiveId" clId="{4DD0511B-E1DA-4144-84F7-719FB373CD10}" dt="2024-07-16T17:16:19.324" v="36"/>
          <ac:spMkLst>
            <pc:docMk/>
            <pc:sldMk cId="4264759872" sldId="261"/>
            <ac:spMk id="3" creationId="{EC651F14-6299-38DF-4C3E-7BE478F97212}"/>
          </ac:spMkLst>
        </pc:spChg>
        <pc:picChg chg="add mod">
          <ac:chgData name="Yara Santana" userId="656c82e77253c55a" providerId="LiveId" clId="{4DD0511B-E1DA-4144-84F7-719FB373CD10}" dt="2024-07-16T17:16:36.338" v="40" actId="14100"/>
          <ac:picMkLst>
            <pc:docMk/>
            <pc:sldMk cId="4264759872" sldId="261"/>
            <ac:picMk id="4" creationId="{69D7659C-E4E9-7F57-DB3F-9A5DB27C8279}"/>
          </ac:picMkLst>
        </pc:picChg>
      </pc:sldChg>
      <pc:sldChg chg="modSp new mod">
        <pc:chgData name="Yara Santana" userId="656c82e77253c55a" providerId="LiveId" clId="{4DD0511B-E1DA-4144-84F7-719FB373CD10}" dt="2024-07-16T17:22:34.218" v="146" actId="14100"/>
        <pc:sldMkLst>
          <pc:docMk/>
          <pc:sldMk cId="2863591591" sldId="262"/>
        </pc:sldMkLst>
        <pc:spChg chg="mod">
          <ac:chgData name="Yara Santana" userId="656c82e77253c55a" providerId="LiveId" clId="{4DD0511B-E1DA-4144-84F7-719FB373CD10}" dt="2024-07-16T17:20:01.238" v="104" actId="1076"/>
          <ac:spMkLst>
            <pc:docMk/>
            <pc:sldMk cId="2863591591" sldId="262"/>
            <ac:spMk id="2" creationId="{4572607A-3FF5-7094-4524-C4C81A96A724}"/>
          </ac:spMkLst>
        </pc:spChg>
        <pc:spChg chg="mod">
          <ac:chgData name="Yara Santana" userId="656c82e77253c55a" providerId="LiveId" clId="{4DD0511B-E1DA-4144-84F7-719FB373CD10}" dt="2024-07-16T17:22:34.218" v="146" actId="14100"/>
          <ac:spMkLst>
            <pc:docMk/>
            <pc:sldMk cId="2863591591" sldId="262"/>
            <ac:spMk id="3" creationId="{7BD60DF0-0352-C1BF-3658-BBAF9C531C5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846CE7D5-CF57-46EF-B807-FDD0502418D4}" type="datetimeFigureOut">
              <a:rPr lang="en-US" smtClean="0"/>
              <a:t>7/16/2024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69642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4431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918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38208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658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05901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84368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697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9297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103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1428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01792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4263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71508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163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8746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8018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46CE7D5-CF57-46EF-B807-FDD0502418D4}" type="datetimeFigureOut">
              <a:rPr lang="en-US" smtClean="0"/>
              <a:t>7/16/2024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5733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environment.co/fast-food-affect-environment/#:~:text=Fast%20food%20is%20the%20primary,operational%20needs%20and%20state%20regulation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DC895F7-4E59-40FB-87DD-ACE47F94C1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825" cy="685621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colorful circular pattern with small squares&#10;&#10;Description automatically generated with medium confidence">
            <a:extLst>
              <a:ext uri="{FF2B5EF4-FFF2-40B4-BE49-F238E27FC236}">
                <a16:creationId xmlns:a16="http://schemas.microsoft.com/office/drawing/2014/main" id="{51EB7F10-B34E-F63A-49D8-ED117332BF8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20000"/>
          </a:blip>
          <a:srcRect t="6714" b="573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A4C720E-710D-44F8-A8D7-2BAA61E181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alphaModFix amt="51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>
            <a:normAutofit/>
          </a:bodyPr>
          <a:lstStyle/>
          <a:p>
            <a:pPr>
              <a:spcAft>
                <a:spcPts val="800"/>
              </a:spcAft>
            </a:pPr>
            <a:r>
              <a:rPr lang="en-GB" b="1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Entrepreneurship</a:t>
            </a:r>
            <a:br>
              <a:rPr lang="en-GB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b="1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  <a:br>
              <a:rPr lang="en-GB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>
            <a:normAutofit/>
          </a:bodyPr>
          <a:lstStyle/>
          <a:p>
            <a:r>
              <a:rPr lang="en-GB" b="1" dirty="0"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Name: </a:t>
            </a:r>
            <a:r>
              <a:rPr lang="en-GB" b="1" dirty="0" err="1"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Maiyara</a:t>
            </a:r>
            <a:r>
              <a:rPr lang="en-GB" b="1" dirty="0"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Mabel Florian Santana (2113112)</a:t>
            </a:r>
            <a:br>
              <a:rPr lang="en-GB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b="1" dirty="0" err="1"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Lecturer:Masud</a:t>
            </a:r>
            <a:r>
              <a:rPr lang="en-GB" b="1" dirty="0"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Ibrahim</a:t>
            </a:r>
            <a:br>
              <a:rPr lang="en-GB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Picture 130">
            <a:extLst>
              <a:ext uri="{FF2B5EF4-FFF2-40B4-BE49-F238E27FC236}">
                <a16:creationId xmlns:a16="http://schemas.microsoft.com/office/drawing/2014/main" id="{CBECFFDC-94DB-4DA3-94FE-22FEDDA8FA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 useBgFill="1">
        <p:nvSpPr>
          <p:cNvPr id="132" name="Rectangle 131">
            <a:extLst>
              <a:ext uri="{FF2B5EF4-FFF2-40B4-BE49-F238E27FC236}">
                <a16:creationId xmlns:a16="http://schemas.microsoft.com/office/drawing/2014/main" id="{0DC895F7-4E59-40FB-87DD-ACE47F94C1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825" cy="685621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3" name="Picture 132" descr="Pulled pork sliders with slaw on black table">
            <a:extLst>
              <a:ext uri="{FF2B5EF4-FFF2-40B4-BE49-F238E27FC236}">
                <a16:creationId xmlns:a16="http://schemas.microsoft.com/office/drawing/2014/main" id="{D5930F48-5D25-CE2F-F4B2-6378529B966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35000"/>
          </a:blip>
          <a:srcRect t="10896" b="483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134" name="Picture 133">
            <a:extLst>
              <a:ext uri="{FF2B5EF4-FFF2-40B4-BE49-F238E27FC236}">
                <a16:creationId xmlns:a16="http://schemas.microsoft.com/office/drawing/2014/main" id="{1A4C720E-710D-44F8-A8D7-2BAA61E181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51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893"/>
            <a:ext cx="12188825" cy="685621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5A05E0D-7AF7-7E56-E569-96955CDE90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1899" y="1771321"/>
            <a:ext cx="7197726" cy="242146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4800" b="1" dirty="0">
                <a:highlight>
                  <a:srgbClr val="000000"/>
                </a:highlight>
              </a:rPr>
              <a:t>Introduction</a:t>
            </a:r>
            <a:r>
              <a:rPr lang="en-US" sz="4800" b="1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C25344-572A-436B-AFAA-003B4FCE20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2875" y="4733925"/>
            <a:ext cx="7969250" cy="158114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r">
              <a:buNone/>
            </a:pPr>
            <a:r>
              <a:rPr lang="en-US" sz="2800" cap="all" dirty="0">
                <a:highlight>
                  <a:srgbClr val="000000"/>
                </a:highlight>
              </a:rPr>
              <a:t>Mandarin Marvel is a start-up fast food restaurant chain located in Birmingham, UK.</a:t>
            </a:r>
          </a:p>
        </p:txBody>
      </p:sp>
    </p:spTree>
    <p:extLst>
      <p:ext uri="{BB962C8B-B14F-4D97-AF65-F5344CB8AC3E}">
        <p14:creationId xmlns:p14="http://schemas.microsoft.com/office/powerpoint/2010/main" val="29278543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table full of food&#10;&#10;Description automatically generated">
            <a:extLst>
              <a:ext uri="{FF2B5EF4-FFF2-40B4-BE49-F238E27FC236}">
                <a16:creationId xmlns:a16="http://schemas.microsoft.com/office/drawing/2014/main" id="{5C1583A7-003A-182F-44FD-6D956C87D24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0508" b="1918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63E20F8-074D-4B3B-AE66-7BBD6F1CB7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168A5C37-E0A9-462D-BC65-C14D9025FB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962026" y="607814"/>
            <a:ext cx="10264775" cy="5640586"/>
          </a:xfrm>
          <a:prstGeom prst="rect">
            <a:avLst/>
          </a:prstGeom>
          <a:solidFill>
            <a:schemeClr val="bg1">
              <a:alpha val="70000"/>
            </a:schemeClr>
          </a:solidFill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prstClr val="white"/>
              </a:buClr>
              <a:buSzPct val="100000"/>
              <a:buFont typeface="Arial"/>
              <a:buNone/>
              <a:tabLst/>
              <a:defRPr/>
            </a:pPr>
            <a:endParaRPr kumimoji="0" lang="en-US" sz="1600" b="0" i="0" u="none" strike="noStrike" kern="1200" cap="all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BF697F-DFAF-124E-034E-84D6C9CC9A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0067" y="787400"/>
            <a:ext cx="9437159" cy="1278467"/>
          </a:xfrm>
        </p:spPr>
        <p:txBody>
          <a:bodyPr>
            <a:normAutofit/>
          </a:bodyPr>
          <a:lstStyle/>
          <a:p>
            <a:pPr algn="ctr"/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Company Overview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D13FD8-7731-86DF-0E2B-8638C2C661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80067" y="2142067"/>
            <a:ext cx="9437159" cy="37253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/>
              <a:t>. </a:t>
            </a:r>
            <a:r>
              <a:rPr lang="en-GB" kern="0">
                <a:effectLst/>
                <a:latin typeface="Arial" panose="020B0604020202020204" pitchFamily="34" charset="0"/>
                <a:ea typeface="Aptos" panose="020B0004020202020204" pitchFamily="34" charset="0"/>
              </a:rPr>
              <a:t>Mandarin Marvel is a local restaurant chain, that focus surely in providing both Chinese and western food cultures.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95205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05C481-BFFA-D3F1-4064-826848BF74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983" y="-139344"/>
            <a:ext cx="10515600" cy="1325563"/>
          </a:xfrm>
        </p:spPr>
        <p:txBody>
          <a:bodyPr/>
          <a:lstStyle/>
          <a:p>
            <a:r>
              <a:rPr lang="en-GB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Ownership &amp; legal format</a:t>
            </a:r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E1558C88-9BB6-B2A1-E47F-2F0F8FC0FD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01110" y="1951045"/>
            <a:ext cx="9412545" cy="437288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611FC13-1E16-9576-3CCF-45B23B0C495C}"/>
              </a:ext>
            </a:extLst>
          </p:cNvPr>
          <p:cNvSpPr/>
          <p:nvPr/>
        </p:nvSpPr>
        <p:spPr>
          <a:xfrm>
            <a:off x="4378920" y="802432"/>
            <a:ext cx="3038917" cy="102636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/>
              <a:t>Leon Fermin </a:t>
            </a:r>
          </a:p>
          <a:p>
            <a:pPr algn="ctr"/>
            <a:r>
              <a:rPr lang="en-GB" b="1"/>
              <a:t>(CEO)</a:t>
            </a:r>
            <a:endParaRPr lang="en-GB" b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80EF065-5C13-6B31-4684-B17FD0618376}"/>
              </a:ext>
            </a:extLst>
          </p:cNvPr>
          <p:cNvSpPr/>
          <p:nvPr/>
        </p:nvSpPr>
        <p:spPr>
          <a:xfrm>
            <a:off x="575830" y="1571595"/>
            <a:ext cx="2185980" cy="97971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Paul Stewart</a:t>
            </a:r>
          </a:p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(CTO)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E75E8AC-0058-3AF8-48D4-FA1F550078EB}"/>
              </a:ext>
            </a:extLst>
          </p:cNvPr>
          <p:cNvSpPr/>
          <p:nvPr/>
        </p:nvSpPr>
        <p:spPr>
          <a:xfrm>
            <a:off x="9070324" y="1266028"/>
            <a:ext cx="2687218" cy="97971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Darlington Chambers</a:t>
            </a:r>
          </a:p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(Chef Marketing Officer) 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2DF83EF-6CA7-9ECE-A0FC-29B55F63B8F2}"/>
              </a:ext>
            </a:extLst>
          </p:cNvPr>
          <p:cNvSpPr/>
          <p:nvPr/>
        </p:nvSpPr>
        <p:spPr>
          <a:xfrm>
            <a:off x="9167821" y="4906955"/>
            <a:ext cx="2855167" cy="122605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Aylin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Turibu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(Chief  Financial Officer)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1D4F5A0-3963-5B11-D642-7D5BE33CE9B3}"/>
              </a:ext>
            </a:extLst>
          </p:cNvPr>
          <p:cNvSpPr/>
          <p:nvPr/>
        </p:nvSpPr>
        <p:spPr>
          <a:xfrm>
            <a:off x="169012" y="5169160"/>
            <a:ext cx="2752530" cy="10823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John  Franc </a:t>
            </a:r>
          </a:p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(Chief Operation Officer )</a:t>
            </a:r>
          </a:p>
        </p:txBody>
      </p:sp>
    </p:spTree>
    <p:extLst>
      <p:ext uri="{BB962C8B-B14F-4D97-AF65-F5344CB8AC3E}">
        <p14:creationId xmlns:p14="http://schemas.microsoft.com/office/powerpoint/2010/main" val="39421790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E80284-54BE-0EE6-53F1-40EF83D9FE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641" y="121920"/>
            <a:ext cx="10131425" cy="1456267"/>
          </a:xfrm>
        </p:spPr>
        <p:txBody>
          <a:bodyPr>
            <a:normAutofit/>
          </a:bodyPr>
          <a:lstStyle/>
          <a:p>
            <a:r>
              <a:rPr lang="en-GB" sz="4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Pestel analysis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2501329-CC0B-B620-C6ED-D2CB9F218E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978" t="29646" r="3068" b="10745"/>
          <a:stretch/>
        </p:blipFill>
        <p:spPr>
          <a:xfrm>
            <a:off x="244668" y="1696720"/>
            <a:ext cx="11815252" cy="5039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9396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9BE2EE-3CD4-4EFE-EAA1-3FAF0E1C54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801" y="-264160"/>
            <a:ext cx="10131425" cy="1456267"/>
          </a:xfrm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Cash flow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9D7659C-E4E9-7F57-DB3F-9A5DB27C82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7800" y="726551"/>
            <a:ext cx="11836399" cy="6067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7598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72607A-3FF5-7094-4524-C4C81A96A7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627" y="124408"/>
            <a:ext cx="8906068" cy="566057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 list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D60DF0-0352-C1BF-3658-BBAF9C531C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24407"/>
            <a:ext cx="12307078" cy="7759959"/>
          </a:xfrm>
        </p:spPr>
        <p:txBody>
          <a:bodyPr>
            <a:normAutofit fontScale="32500" lnSpcReduction="20000"/>
          </a:bodyPr>
          <a:lstStyle/>
          <a:p>
            <a:r>
              <a:rPr lang="en-US" sz="2800" dirty="0"/>
              <a:t>1</a:t>
            </a:r>
            <a:r>
              <a:rPr lang="en-US" sz="3100" dirty="0"/>
              <a:t>.	AVIKO. Fast Food Industry UK. Available at: https://www.aviko.co.uk/blog/fast-food-</a:t>
            </a:r>
          </a:p>
          <a:p>
            <a:r>
              <a:rPr lang="en-US" sz="3100" dirty="0"/>
              <a:t>industry-</a:t>
            </a:r>
            <a:r>
              <a:rPr lang="en-US" sz="3100" dirty="0" err="1"/>
              <a:t>ukk</a:t>
            </a:r>
            <a:r>
              <a:rPr lang="en-US" sz="3100" dirty="0"/>
              <a:t> [Accessed 23 June 2024].</a:t>
            </a:r>
          </a:p>
          <a:p>
            <a:r>
              <a:rPr lang="en-US" sz="3100" dirty="0"/>
              <a:t>2.	</a:t>
            </a:r>
            <a:r>
              <a:rPr lang="en-US" sz="3100" dirty="0" err="1"/>
              <a:t>Bolet</a:t>
            </a:r>
            <a:r>
              <a:rPr lang="en-US" sz="3100" dirty="0"/>
              <a:t>, D., Osuna, J. and Lyon, J., (2018). Understanding Brexit: Impacts at a local level. Available at: Kaldor_Brexit_Report_Southampton_Published_v4.pdf (lse.ac.uk) [Accessed on 22nd June, 2025]</a:t>
            </a:r>
          </a:p>
          <a:p>
            <a:r>
              <a:rPr lang="en-US" sz="3100" dirty="0"/>
              <a:t>3.	Brown, R., </a:t>
            </a:r>
            <a:r>
              <a:rPr lang="en-US" sz="3100" dirty="0" err="1"/>
              <a:t>Liñares-Zegarra</a:t>
            </a:r>
            <a:r>
              <a:rPr lang="en-US" sz="3100" dirty="0"/>
              <a:t>, J. and Wilson, J.O., (2019). The (potential) impact of Brexit on UK SMEs: regional evidence and public policy implications. Regional Studies. Available at: (PDF) The (potential) impact of Brexit on UK SMEs: regional evidence and public policy implications (researchgate.net) [Accessed on 22nd June]</a:t>
            </a:r>
          </a:p>
          <a:p>
            <a:r>
              <a:rPr lang="en-US" sz="3100" dirty="0"/>
              <a:t>4.	Coyne, A., (2021). UK announces new law to ban ‘junk-food’ advertising. Available at: https://www.just-food.com/news/uk-announces-new-law-to-ban-junk-food-advertising// [Accessed 23 June 2024].</a:t>
            </a:r>
          </a:p>
          <a:p>
            <a:r>
              <a:rPr lang="en-US" sz="3100" dirty="0"/>
              <a:t>5.	IBIS World. (2023). Takeaway &amp; Fast-Food Restaurants in the UK - Market Research Report. Available at: https://www.ibisworld.com/united-kingdom/market-research-reports/takeaway-fast-food-restaurants-industry/ [Accessed 21st June 2024].</a:t>
            </a:r>
          </a:p>
          <a:p>
            <a:r>
              <a:rPr lang="en-US" sz="3100" dirty="0"/>
              <a:t>6.	</a:t>
            </a:r>
            <a:r>
              <a:rPr lang="en-US" sz="3100" dirty="0" err="1"/>
              <a:t>Khiatani</a:t>
            </a:r>
            <a:r>
              <a:rPr lang="en-US" sz="3100" dirty="0"/>
              <a:t>, J, V., (2022). Packaging Materials Regulations in the United Kingdom: A </a:t>
            </a:r>
            <a:r>
              <a:rPr lang="en-US" sz="3100" dirty="0" err="1"/>
              <a:t>Summary.Availble</a:t>
            </a:r>
            <a:r>
              <a:rPr lang="en-US" sz="3100" dirty="0"/>
              <a:t> at: https://www.compliancegate.com/packaging-materials-regulations-united-kingdom/ [Accessed 23rd June 2024].</a:t>
            </a:r>
          </a:p>
          <a:p>
            <a:r>
              <a:rPr lang="en-US" sz="3100" dirty="0"/>
              <a:t>7.	Kotin, M., (2020). HOW TECHNOLOGY IS CHANGING THE FAST FOOD INDUSTRY. Available at: https://dodobrands.io/post/technology-changing-fast-food// [Accessed 23rd June 2024].</a:t>
            </a:r>
          </a:p>
          <a:p>
            <a:r>
              <a:rPr lang="en-US" sz="3100" dirty="0"/>
              <a:t>8.	Kumar, I., Rawat, J., Mohd, N. and Husain, S., (2021). Opportunities of artificial intelligence and machine learning in the food industry. Journal of Food Quality. Available at: (PDF) Opportunities of Artificial Intelligence and Machine Learning in the Food Industry (researchgate.net) [Accessed on 19th June]</a:t>
            </a:r>
          </a:p>
          <a:p>
            <a:r>
              <a:rPr lang="en-US" sz="3100" dirty="0"/>
              <a:t>9.	Lark, R., (2022). 5 Ways the Fast Food Industry Affects the Environment. Available at: </a:t>
            </a:r>
            <a:r>
              <a:rPr lang="en-US" sz="3100" dirty="0">
                <a:hlinkClick r:id="rId2"/>
              </a:rPr>
              <a:t>https://environment.co/fast-food-affect-environment/#:~:text=Fast%20food%20is%20the%20primary,operational%20needs%20and%20state%20regulations</a:t>
            </a:r>
            <a:endParaRPr lang="en-US" sz="3100" dirty="0"/>
          </a:p>
          <a:p>
            <a:r>
              <a:rPr lang="en-US" sz="3100" dirty="0"/>
              <a:t>10.	Macrotrends. (2024). Birmingham Metro Area Population 1950-2024. Available </a:t>
            </a:r>
            <a:r>
              <a:rPr lang="en-US" sz="3100" dirty="0" err="1"/>
              <a:t>at:https</a:t>
            </a:r>
            <a:r>
              <a:rPr lang="en-US" sz="3100" dirty="0"/>
              <a:t>://www.macrotrends.net/global-metrics/cities/22936/birmingham/population [Accessed on 18th June 2024]</a:t>
            </a:r>
          </a:p>
          <a:p>
            <a:r>
              <a:rPr lang="en-US" sz="3100" dirty="0"/>
              <a:t>11.	Mintel Reports. (2024). UK Fast Food Restaurants Market Report 2023. Available at: https://store.mintel.com/report/uk-fast-food-restaurants-market-report [Accessed 19th June 2024].</a:t>
            </a:r>
          </a:p>
          <a:p>
            <a:r>
              <a:rPr lang="en-US" sz="3100" dirty="0"/>
              <a:t>12.	Mintel Reports. UK World Cuisines Market Report (2022). Available at : https://store.mintel.com/report/uk-world-cuisines-market-report [Accessed 23rd June 2024].</a:t>
            </a:r>
          </a:p>
          <a:p>
            <a:r>
              <a:rPr lang="en-US" sz="3100" dirty="0"/>
              <a:t>13.	Office for National Statistics (2024) Population estimates for the UK, England and Wales, Scotland and Northern Ireland: mid-2023.  Available at: https://www.ons.gov.uk/peoplepopulationandcommunity/populationandmigration/populationestimates [Accessed 23rd June 2024].</a:t>
            </a:r>
          </a:p>
          <a:p>
            <a:r>
              <a:rPr lang="en-US" sz="3100" dirty="0"/>
              <a:t>14.	PwC. Understanding Chinese consumers. Available at: https://www.pwccn.com/en/issues/consumers.html [Accessed 21st June]</a:t>
            </a:r>
          </a:p>
          <a:p>
            <a:r>
              <a:rPr lang="en-US" sz="3100" dirty="0"/>
              <a:t>15.	Statista (2024) Online Food Delivery - United Kingdom. Available at: https://www.statista.com/outlook/374/156/online-food-delivery/united-kingdom [Accessed 23rd June 2024].</a:t>
            </a:r>
          </a:p>
          <a:p>
            <a:r>
              <a:rPr lang="en-US" sz="3100" dirty="0"/>
              <a:t>16.	Statista. (2024). Market </a:t>
            </a:r>
            <a:r>
              <a:rPr lang="en-US" sz="3100" dirty="0" err="1"/>
              <a:t>sise</a:t>
            </a:r>
            <a:r>
              <a:rPr lang="en-US" sz="3100" dirty="0"/>
              <a:t> of the fast food and takeaway industry in the United Kingdom from 2013 to 2023, with a forecast for 2024. Available at: https://www.statista.com/statistics/1282676/fast-food-and-takeaway-industry-market-sise-uk// [Accessed 15th June 2024].</a:t>
            </a:r>
          </a:p>
          <a:p>
            <a:r>
              <a:rPr lang="en-US" sz="3100" dirty="0"/>
              <a:t>17.	Statista.(2023).  The market </a:t>
            </a:r>
            <a:r>
              <a:rPr lang="en-US" sz="3100" dirty="0" err="1"/>
              <a:t>sise</a:t>
            </a:r>
            <a:r>
              <a:rPr lang="en-US" sz="3100" dirty="0"/>
              <a:t> of the fast food and takeaway industry in the United Kingdom from 2013 to 2022, with a forecast for 2023. Available at: https://www.statista.com/statistics/1282676/fast-food-and-takeaway-industry-market-sise-uk/#:~:text=In%202022%2C%20the%20market%20amounted,forecast%20to%20reach%2022.04%20billionn [Accessed 15th  June 2024].</a:t>
            </a:r>
          </a:p>
          <a:p>
            <a:r>
              <a:rPr lang="en-US" sz="3100" dirty="0"/>
              <a:t>18.	TUC (Trades Union Congress) (2024) Gig economy workforce in Britain 2024. Available at: https://www.tuc.org.uk/research-analysis/reports/gig-economy-workforce-britain-2024 [Accessed 23 June 2024].</a:t>
            </a:r>
          </a:p>
          <a:p>
            <a:r>
              <a:rPr lang="en-US" sz="3100" dirty="0"/>
              <a:t>19.	UK Department for Community and Local Government. The way forward: an independent review of the governance and </a:t>
            </a:r>
            <a:r>
              <a:rPr lang="en-US" sz="3100" dirty="0" err="1"/>
              <a:t>organisational</a:t>
            </a:r>
            <a:r>
              <a:rPr lang="en-US" sz="3100" dirty="0"/>
              <a:t> capabilities of Birmingham City Council: Supporting Analysis. Available at: https://assets.publishing.service.gov.uk/media/5a7597c740f0b67f59fce182/Birmingham_Evidence_Pack__for_publication__FINAL.pdf [Accessed 20th  June 2024]</a:t>
            </a:r>
          </a:p>
          <a:p>
            <a:r>
              <a:rPr lang="en-US" sz="3100" dirty="0"/>
              <a:t>20.	Weston Recruitment. The Rise in Popularity of Pan-Asian Restaurants. Available at: https://www.westonerecruit.co.uk/news/the-rise-in-popularity-of-pan-asian-restaurants/ [Accessed on 15th June, 2024]</a:t>
            </a:r>
          </a:p>
          <a:p>
            <a:r>
              <a:rPr lang="en-US" sz="3100" dirty="0"/>
              <a:t>21.	Xie, A., (2019). Dose of </a:t>
            </a:r>
            <a:r>
              <a:rPr lang="en-US" sz="3100" dirty="0" err="1"/>
              <a:t>Asianess</a:t>
            </a:r>
            <a:r>
              <a:rPr lang="en-US" sz="3100" dirty="0"/>
              <a:t> | Do Asians not care about customer service? Available at: https://www.linkedin.com/pulse/do-asians-care-customer-service-angel [Accessed on 23rd June,2024]</a:t>
            </a:r>
          </a:p>
          <a:p>
            <a:endParaRPr lang="en-US" sz="11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359159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3F296A"/>
      </a:dk2>
      <a:lt2>
        <a:srgbClr val="EBEBEB"/>
      </a:lt2>
      <a:accent1>
        <a:srgbClr val="E84574"/>
      </a:accent1>
      <a:accent2>
        <a:srgbClr val="798FF2"/>
      </a:accent2>
      <a:accent3>
        <a:srgbClr val="95C369"/>
      </a:accent3>
      <a:accent4>
        <a:srgbClr val="EE875A"/>
      </a:accent4>
      <a:accent5>
        <a:srgbClr val="C363E8"/>
      </a:accent5>
      <a:accent6>
        <a:srgbClr val="6AADC8"/>
      </a:accent6>
      <a:hlink>
        <a:srgbClr val="FE80C7"/>
      </a:hlink>
      <a:folHlink>
        <a:srgbClr val="FBA3EC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61DDDE80-2DFA-4F2A-B66F-72059846BD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TM03457452[[fn=Celestial]]</Template>
  <TotalTime>133</TotalTime>
  <Words>1111</Words>
  <Application>Microsoft Office PowerPoint</Application>
  <PresentationFormat>Widescreen</PresentationFormat>
  <Paragraphs>42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Aptos</vt:lpstr>
      <vt:lpstr>Arial</vt:lpstr>
      <vt:lpstr>Calibri</vt:lpstr>
      <vt:lpstr>Calibri Light</vt:lpstr>
      <vt:lpstr>Celestial</vt:lpstr>
      <vt:lpstr>Entrepreneurship   </vt:lpstr>
      <vt:lpstr>Introduction </vt:lpstr>
      <vt:lpstr>Company Overview </vt:lpstr>
      <vt:lpstr>Ownership &amp; legal format</vt:lpstr>
      <vt:lpstr>Pestel analysis </vt:lpstr>
      <vt:lpstr>Cash flow </vt:lpstr>
      <vt:lpstr>Reference list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Yara Santana</dc:creator>
  <cp:lastModifiedBy>Yara Santana</cp:lastModifiedBy>
  <cp:revision>2</cp:revision>
  <dcterms:created xsi:type="dcterms:W3CDTF">2024-07-03T18:44:15Z</dcterms:created>
  <dcterms:modified xsi:type="dcterms:W3CDTF">2024-07-16T17:22:43Z</dcterms:modified>
</cp:coreProperties>
</file>