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67" r:id="rId3"/>
    <p:sldId id="258" r:id="rId4"/>
    <p:sldId id="268" r:id="rId5"/>
    <p:sldId id="262" r:id="rId6"/>
    <p:sldId id="259" r:id="rId7"/>
    <p:sldId id="263" r:id="rId8"/>
    <p:sldId id="265" r:id="rId9"/>
    <p:sldId id="281" r:id="rId10"/>
    <p:sldId id="266" r:id="rId11"/>
    <p:sldId id="264" r:id="rId12"/>
    <p:sldId id="274" r:id="rId13"/>
    <p:sldId id="260" r:id="rId14"/>
    <p:sldId id="277" r:id="rId15"/>
    <p:sldId id="275" r:id="rId16"/>
    <p:sldId id="278" r:id="rId17"/>
    <p:sldId id="280" r:id="rId18"/>
    <p:sldId id="269" r:id="rId19"/>
    <p:sldId id="270" r:id="rId20"/>
    <p:sldId id="271" r:id="rId21"/>
    <p:sldId id="272" r:id="rId22"/>
    <p:sldId id="279" r:id="rId23"/>
    <p:sldId id="261" r:id="rId24"/>
    <p:sldId id="273"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39" autoAdjust="0"/>
    <p:restoredTop sz="94660"/>
  </p:normalViewPr>
  <p:slideViewPr>
    <p:cSldViewPr snapToGrid="0">
      <p:cViewPr varScale="1">
        <p:scale>
          <a:sx n="115" d="100"/>
          <a:sy n="115" d="100"/>
        </p:scale>
        <p:origin x="147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30/10/2019</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183700769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30/10/2019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61363733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30/10/2019</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29368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30/10/2019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74512070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30/10/2019</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015544134"/>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30/10/2019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716956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30/10/2019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9955882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30/10/2019</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171530644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30/10/2019</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252314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30/10/2019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05247463"/>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30/10/2019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1904160045"/>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30/10/2019</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20484695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424936" cy="1752600"/>
          </a:xfrm>
        </p:spPr>
        <p:txBody>
          <a:bodyPr/>
          <a:lstStyle/>
          <a:p>
            <a:r>
              <a:rPr lang="en-GB" dirty="0"/>
              <a:t>HPAH5037; HPAH6037</a:t>
            </a:r>
          </a:p>
          <a:p>
            <a:endParaRPr lang="en-GB" dirty="0" smtClean="0"/>
          </a:p>
          <a:p>
            <a:r>
              <a:rPr lang="en-GB" dirty="0"/>
              <a:t>How did the Roman state sustain itself?</a:t>
            </a:r>
          </a:p>
          <a:p>
            <a:endParaRPr lang="en-GB" dirty="0"/>
          </a:p>
        </p:txBody>
      </p:sp>
      <p:sp>
        <p:nvSpPr>
          <p:cNvPr id="2" name="Title 1"/>
          <p:cNvSpPr>
            <a:spLocks noGrp="1"/>
          </p:cNvSpPr>
          <p:nvPr>
            <p:ph type="ctrTitle"/>
          </p:nvPr>
        </p:nvSpPr>
        <p:spPr/>
        <p:txBody>
          <a:bodyPr>
            <a:normAutofit fontScale="90000"/>
          </a:bodyPr>
          <a:lstStyle/>
          <a:p>
            <a:r>
              <a:rPr lang="en-GB" dirty="0" smtClean="0"/>
              <a:t>Murder</a:t>
            </a:r>
            <a:r>
              <a:rPr lang="en-GB" dirty="0"/>
              <a:t>, Mayhem and Megalomania: The Life and Times of the Emperor </a:t>
            </a:r>
            <a:r>
              <a:rPr lang="en-GB" dirty="0" smtClean="0"/>
              <a:t>Nero</a:t>
            </a:r>
            <a:endParaRPr lang="en-GB" dirty="0"/>
          </a:p>
        </p:txBody>
      </p:sp>
      <p:pic>
        <p:nvPicPr>
          <p:cNvPr id="5" name="Picture 4"/>
          <p:cNvPicPr>
            <a:picLocks noChangeAspect="1"/>
          </p:cNvPicPr>
          <p:nvPr/>
        </p:nvPicPr>
        <p:blipFill>
          <a:blip r:embed="rId2"/>
          <a:stretch>
            <a:fillRect/>
          </a:stretch>
        </p:blipFill>
        <p:spPr>
          <a:xfrm>
            <a:off x="2662056" y="3782291"/>
            <a:ext cx="3780981" cy="2833938"/>
          </a:xfrm>
          <a:prstGeom prst="rect">
            <a:avLst/>
          </a:prstGeom>
        </p:spPr>
      </p:pic>
    </p:spTree>
    <p:extLst>
      <p:ext uri="{BB962C8B-B14F-4D97-AF65-F5344CB8AC3E}">
        <p14:creationId xmlns:p14="http://schemas.microsoft.com/office/powerpoint/2010/main" val="16567945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t>
            </a:r>
            <a:r>
              <a:rPr lang="en-GB" dirty="0" smtClean="0"/>
              <a:t>he Roman Economy: conceptual issues</a:t>
            </a:r>
            <a:endParaRPr lang="en-GB" dirty="0"/>
          </a:p>
        </p:txBody>
      </p:sp>
      <p:sp>
        <p:nvSpPr>
          <p:cNvPr id="3" name="Content Placeholder 2"/>
          <p:cNvSpPr>
            <a:spLocks noGrp="1"/>
          </p:cNvSpPr>
          <p:nvPr>
            <p:ph sz="quarter" idx="1"/>
          </p:nvPr>
        </p:nvSpPr>
        <p:spPr>
          <a:xfrm>
            <a:off x="166256" y="1527047"/>
            <a:ext cx="4883726" cy="3855443"/>
          </a:xfrm>
        </p:spPr>
        <p:txBody>
          <a:bodyPr>
            <a:normAutofit/>
          </a:bodyPr>
          <a:lstStyle/>
          <a:p>
            <a:r>
              <a:rPr lang="en-GB" dirty="0"/>
              <a:t>Theoretical debates: </a:t>
            </a:r>
          </a:p>
          <a:p>
            <a:pPr lvl="1"/>
            <a:r>
              <a:rPr lang="en-GB" dirty="0" err="1" smtClean="0"/>
              <a:t>Substantivism</a:t>
            </a:r>
            <a:r>
              <a:rPr lang="en-GB" dirty="0" smtClean="0"/>
              <a:t> </a:t>
            </a:r>
            <a:r>
              <a:rPr lang="en-GB" dirty="0"/>
              <a:t>– economy as socially embedded. </a:t>
            </a:r>
          </a:p>
          <a:p>
            <a:pPr lvl="1"/>
            <a:r>
              <a:rPr lang="en-GB" dirty="0" smtClean="0"/>
              <a:t>Formalism </a:t>
            </a:r>
            <a:r>
              <a:rPr lang="en-GB" dirty="0"/>
              <a:t>- rationality and utility. </a:t>
            </a:r>
          </a:p>
          <a:p>
            <a:pPr lvl="1"/>
            <a:r>
              <a:rPr lang="en-GB" dirty="0" smtClean="0"/>
              <a:t>Primitivism </a:t>
            </a:r>
            <a:r>
              <a:rPr lang="en-GB" dirty="0"/>
              <a:t>– fundamentally different economy. </a:t>
            </a:r>
          </a:p>
          <a:p>
            <a:pPr lvl="1"/>
            <a:r>
              <a:rPr lang="en-GB" dirty="0" smtClean="0"/>
              <a:t>Modernism </a:t>
            </a:r>
            <a:r>
              <a:rPr lang="en-GB" dirty="0"/>
              <a:t>- indications of sophisticated practices and economic rationality. </a:t>
            </a:r>
          </a:p>
          <a:p>
            <a:endParaRPr lang="en-GB" dirty="0"/>
          </a:p>
        </p:txBody>
      </p:sp>
      <p:sp>
        <p:nvSpPr>
          <p:cNvPr id="4" name="Content Placeholder 2"/>
          <p:cNvSpPr txBox="1">
            <a:spLocks/>
          </p:cNvSpPr>
          <p:nvPr/>
        </p:nvSpPr>
        <p:spPr>
          <a:xfrm>
            <a:off x="4166755" y="1527048"/>
            <a:ext cx="4821381" cy="4052870"/>
          </a:xfrm>
          <a:prstGeom prst="rect">
            <a:avLst/>
          </a:prstGeom>
        </p:spPr>
        <p:txBody>
          <a:bodyPr vert="horz">
            <a:normAutofit fontScale="850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defTabSz="914400"/>
            <a:r>
              <a:rPr lang="en-GB" dirty="0" smtClean="0"/>
              <a:t>Economic growth caused by either an increase in population or by an increase in productivity. </a:t>
            </a:r>
          </a:p>
          <a:p>
            <a:pPr lvl="1" defTabSz="914400"/>
            <a:r>
              <a:rPr lang="en-GB" dirty="0" smtClean="0"/>
              <a:t>Population static, productivity increases,</a:t>
            </a:r>
          </a:p>
          <a:p>
            <a:pPr lvl="2" defTabSz="914400"/>
            <a:r>
              <a:rPr lang="en-GB" dirty="0" smtClean="0"/>
              <a:t>Due to techniques/technology,</a:t>
            </a:r>
          </a:p>
          <a:p>
            <a:pPr lvl="2" defTabSz="914400"/>
            <a:r>
              <a:rPr lang="en-GB" dirty="0" smtClean="0"/>
              <a:t>Due to longer working hours.</a:t>
            </a:r>
          </a:p>
          <a:p>
            <a:pPr lvl="1" defTabSz="914400"/>
            <a:r>
              <a:rPr lang="en-GB" dirty="0" smtClean="0"/>
              <a:t>Productivity static, population increases.</a:t>
            </a:r>
          </a:p>
          <a:p>
            <a:pPr lvl="1" defTabSz="914400"/>
            <a:r>
              <a:rPr lang="en-GB" dirty="0" smtClean="0"/>
              <a:t>A combination of increased population and productivity.</a:t>
            </a:r>
          </a:p>
          <a:p>
            <a:pPr defTabSz="914400"/>
            <a:r>
              <a:rPr lang="en-GB" dirty="0" smtClean="0"/>
              <a:t>Malthusian Trap – growth limited by subsistence. </a:t>
            </a:r>
          </a:p>
          <a:p>
            <a:pPr defTabSz="914400"/>
            <a:endParaRPr lang="en-GB" dirty="0"/>
          </a:p>
        </p:txBody>
      </p:sp>
      <p:sp>
        <p:nvSpPr>
          <p:cNvPr id="8" name="Line 4"/>
          <p:cNvSpPr>
            <a:spLocks noChangeShapeType="1"/>
          </p:cNvSpPr>
          <p:nvPr/>
        </p:nvSpPr>
        <p:spPr bwMode="auto">
          <a:xfrm>
            <a:off x="960482" y="5753678"/>
            <a:ext cx="7200900" cy="0"/>
          </a:xfrm>
          <a:prstGeom prst="line">
            <a:avLst/>
          </a:prstGeom>
          <a:noFill/>
          <a:ln w="63500">
            <a:solidFill>
              <a:schemeClr val="tx1"/>
            </a:solidFill>
            <a:round/>
            <a:headEnd type="arrow" w="med" len="med"/>
            <a:tailEnd type="arrow" w="med" len="med"/>
          </a:ln>
          <a:effectLst/>
        </p:spPr>
        <p:txBody>
          <a:bodyPr/>
          <a:lstStyle/>
          <a:p>
            <a:endParaRPr lang="en-GB"/>
          </a:p>
        </p:txBody>
      </p:sp>
      <p:sp>
        <p:nvSpPr>
          <p:cNvPr id="9" name="Text Box 5"/>
          <p:cNvSpPr txBox="1">
            <a:spLocks noChangeArrowheads="1"/>
          </p:cNvSpPr>
          <p:nvPr/>
        </p:nvSpPr>
        <p:spPr bwMode="auto">
          <a:xfrm>
            <a:off x="744458" y="6041710"/>
            <a:ext cx="1298753" cy="646331"/>
          </a:xfrm>
          <a:prstGeom prst="rect">
            <a:avLst/>
          </a:prstGeom>
          <a:noFill/>
          <a:ln w="9525">
            <a:noFill/>
            <a:miter lim="800000"/>
            <a:headEnd/>
            <a:tailEnd/>
          </a:ln>
          <a:effectLst/>
        </p:spPr>
        <p:txBody>
          <a:bodyPr wrap="none">
            <a:spAutoFit/>
          </a:bodyPr>
          <a:lstStyle/>
          <a:p>
            <a:r>
              <a:rPr lang="en-GB" dirty="0"/>
              <a:t>Autarky / </a:t>
            </a:r>
          </a:p>
          <a:p>
            <a:r>
              <a:rPr lang="en-GB" dirty="0"/>
              <a:t>Autonomy</a:t>
            </a:r>
          </a:p>
        </p:txBody>
      </p:sp>
      <p:sp>
        <p:nvSpPr>
          <p:cNvPr id="10" name="Text Box 6"/>
          <p:cNvSpPr txBox="1">
            <a:spLocks noChangeArrowheads="1"/>
          </p:cNvSpPr>
          <p:nvPr/>
        </p:nvSpPr>
        <p:spPr bwMode="auto">
          <a:xfrm>
            <a:off x="6161809" y="6041710"/>
            <a:ext cx="2600397" cy="646331"/>
          </a:xfrm>
          <a:prstGeom prst="rect">
            <a:avLst/>
          </a:prstGeom>
          <a:noFill/>
          <a:ln w="9525">
            <a:noFill/>
            <a:miter lim="800000"/>
            <a:headEnd/>
            <a:tailEnd/>
          </a:ln>
          <a:effectLst/>
        </p:spPr>
        <p:txBody>
          <a:bodyPr wrap="square">
            <a:spAutoFit/>
          </a:bodyPr>
          <a:lstStyle/>
          <a:p>
            <a:r>
              <a:rPr lang="en-GB" dirty="0" smtClean="0"/>
              <a:t>Specialisation and</a:t>
            </a:r>
            <a:r>
              <a:rPr lang="en-GB" dirty="0"/>
              <a:t> </a:t>
            </a:r>
            <a:r>
              <a:rPr lang="en-GB" dirty="0" smtClean="0"/>
              <a:t>interdependence</a:t>
            </a:r>
            <a:endParaRPr lang="en-GB" dirty="0"/>
          </a:p>
        </p:txBody>
      </p:sp>
    </p:spTree>
    <p:extLst>
      <p:ext uri="{BB962C8B-B14F-4D97-AF65-F5344CB8AC3E}">
        <p14:creationId xmlns:p14="http://schemas.microsoft.com/office/powerpoint/2010/main" val="37113244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1088967"/>
            <a:ext cx="8424936" cy="4068225"/>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“Economic” Activity in the Roman World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26646037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“Sectors” of the Economy</a:t>
            </a:r>
            <a:endParaRPr lang="en-GB" dirty="0"/>
          </a:p>
        </p:txBody>
      </p:sp>
      <p:sp>
        <p:nvSpPr>
          <p:cNvPr id="4" name="Content Placeholder 3"/>
          <p:cNvSpPr>
            <a:spLocks noGrp="1"/>
          </p:cNvSpPr>
          <p:nvPr>
            <p:ph sz="half" idx="1"/>
          </p:nvPr>
        </p:nvSpPr>
        <p:spPr>
          <a:xfrm>
            <a:off x="207818" y="1558636"/>
            <a:ext cx="4361134" cy="5185064"/>
          </a:xfrm>
        </p:spPr>
        <p:txBody>
          <a:bodyPr>
            <a:normAutofit/>
          </a:bodyPr>
          <a:lstStyle/>
          <a:p>
            <a:r>
              <a:rPr lang="en-GB" dirty="0" smtClean="0"/>
              <a:t>Agriculture.</a:t>
            </a:r>
          </a:p>
          <a:p>
            <a:endParaRPr lang="en-GB" sz="500" dirty="0"/>
          </a:p>
          <a:p>
            <a:r>
              <a:rPr lang="en-GB" dirty="0" smtClean="0"/>
              <a:t>Trade and retail.</a:t>
            </a:r>
          </a:p>
          <a:p>
            <a:endParaRPr lang="en-GB" sz="500" dirty="0" smtClean="0"/>
          </a:p>
          <a:p>
            <a:r>
              <a:rPr lang="en-GB" dirty="0" smtClean="0"/>
              <a:t>Craft activity / “manufacturing”.</a:t>
            </a:r>
          </a:p>
          <a:p>
            <a:endParaRPr lang="en-GB" sz="500" dirty="0"/>
          </a:p>
          <a:p>
            <a:r>
              <a:rPr lang="en-GB" dirty="0" smtClean="0"/>
              <a:t>Mines and quarries.</a:t>
            </a:r>
          </a:p>
          <a:p>
            <a:endParaRPr lang="en-GB" sz="500" dirty="0"/>
          </a:p>
          <a:p>
            <a:r>
              <a:rPr lang="en-GB" dirty="0" smtClean="0"/>
              <a:t>Renting / leasing.  </a:t>
            </a:r>
          </a:p>
          <a:p>
            <a:endParaRPr lang="en-GB" sz="500" dirty="0"/>
          </a:p>
          <a:p>
            <a:r>
              <a:rPr lang="en-GB" dirty="0"/>
              <a:t>Related issues – supply and circulation of money, its quality (purity and weight), prices and inflation.</a:t>
            </a:r>
          </a:p>
          <a:p>
            <a:endParaRPr lang="en-GB" dirty="0"/>
          </a:p>
        </p:txBody>
      </p:sp>
      <p:sp>
        <p:nvSpPr>
          <p:cNvPr id="7" name="Content Placeholder 4"/>
          <p:cNvSpPr txBox="1">
            <a:spLocks/>
          </p:cNvSpPr>
          <p:nvPr/>
        </p:nvSpPr>
        <p:spPr>
          <a:xfrm>
            <a:off x="4568952" y="5133110"/>
            <a:ext cx="4416136" cy="172489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defTabSz="914400"/>
            <a:endParaRPr lang="en-GB" dirty="0"/>
          </a:p>
        </p:txBody>
      </p:sp>
      <p:pic>
        <p:nvPicPr>
          <p:cNvPr id="8" name="Picture 7"/>
          <p:cNvPicPr>
            <a:picLocks noChangeAspect="1"/>
          </p:cNvPicPr>
          <p:nvPr/>
        </p:nvPicPr>
        <p:blipFill>
          <a:blip r:embed="rId2"/>
          <a:stretch>
            <a:fillRect/>
          </a:stretch>
        </p:blipFill>
        <p:spPr>
          <a:xfrm>
            <a:off x="4693643" y="5726591"/>
            <a:ext cx="4236443" cy="1017109"/>
          </a:xfrm>
          <a:prstGeom prst="rect">
            <a:avLst/>
          </a:prstGeom>
        </p:spPr>
      </p:pic>
      <p:sp>
        <p:nvSpPr>
          <p:cNvPr id="10" name="Rectangle 9"/>
          <p:cNvSpPr/>
          <p:nvPr/>
        </p:nvSpPr>
        <p:spPr>
          <a:xfrm>
            <a:off x="5222691" y="1558636"/>
            <a:ext cx="3231975" cy="369332"/>
          </a:xfrm>
          <a:prstGeom prst="rect">
            <a:avLst/>
          </a:prstGeom>
        </p:spPr>
        <p:txBody>
          <a:bodyPr wrap="none">
            <a:spAutoFit/>
          </a:bodyPr>
          <a:lstStyle/>
          <a:p>
            <a:r>
              <a:rPr lang="en-GB" dirty="0"/>
              <a:t>Gold - Aureus = 100 </a:t>
            </a:r>
            <a:r>
              <a:rPr lang="en-GB" dirty="0" smtClean="0"/>
              <a:t>sestertii. </a:t>
            </a:r>
            <a:endParaRPr lang="en-GB" dirty="0"/>
          </a:p>
        </p:txBody>
      </p:sp>
      <p:pic>
        <p:nvPicPr>
          <p:cNvPr id="11" name="Picture 10"/>
          <p:cNvPicPr>
            <a:picLocks noChangeAspect="1"/>
          </p:cNvPicPr>
          <p:nvPr/>
        </p:nvPicPr>
        <p:blipFill>
          <a:blip r:embed="rId3"/>
          <a:stretch>
            <a:fillRect/>
          </a:stretch>
        </p:blipFill>
        <p:spPr>
          <a:xfrm>
            <a:off x="5455227" y="1927968"/>
            <a:ext cx="2774373" cy="948981"/>
          </a:xfrm>
          <a:prstGeom prst="rect">
            <a:avLst/>
          </a:prstGeom>
        </p:spPr>
      </p:pic>
      <p:sp>
        <p:nvSpPr>
          <p:cNvPr id="12" name="Rectangle 11"/>
          <p:cNvSpPr/>
          <p:nvPr/>
        </p:nvSpPr>
        <p:spPr>
          <a:xfrm>
            <a:off x="5222691" y="2978290"/>
            <a:ext cx="3441968" cy="369332"/>
          </a:xfrm>
          <a:prstGeom prst="rect">
            <a:avLst/>
          </a:prstGeom>
        </p:spPr>
        <p:txBody>
          <a:bodyPr wrap="none">
            <a:spAutoFit/>
          </a:bodyPr>
          <a:lstStyle/>
          <a:p>
            <a:r>
              <a:rPr lang="en-GB" dirty="0"/>
              <a:t>Silver – Denarius = 4 </a:t>
            </a:r>
            <a:r>
              <a:rPr lang="en-GB" dirty="0" smtClean="0"/>
              <a:t>sestertii. </a:t>
            </a:r>
            <a:endParaRPr lang="en-GB" dirty="0"/>
          </a:p>
        </p:txBody>
      </p:sp>
      <p:pic>
        <p:nvPicPr>
          <p:cNvPr id="13" name="Picture 12"/>
          <p:cNvPicPr>
            <a:picLocks noChangeAspect="1"/>
          </p:cNvPicPr>
          <p:nvPr/>
        </p:nvPicPr>
        <p:blipFill>
          <a:blip r:embed="rId4"/>
          <a:stretch>
            <a:fillRect/>
          </a:stretch>
        </p:blipFill>
        <p:spPr>
          <a:xfrm>
            <a:off x="5455227" y="3347622"/>
            <a:ext cx="2774373" cy="937738"/>
          </a:xfrm>
          <a:prstGeom prst="rect">
            <a:avLst/>
          </a:prstGeom>
        </p:spPr>
      </p:pic>
      <p:sp>
        <p:nvSpPr>
          <p:cNvPr id="14" name="Rectangle 13"/>
          <p:cNvSpPr/>
          <p:nvPr/>
        </p:nvSpPr>
        <p:spPr>
          <a:xfrm>
            <a:off x="5827824" y="4339903"/>
            <a:ext cx="2286203" cy="369332"/>
          </a:xfrm>
          <a:prstGeom prst="rect">
            <a:avLst/>
          </a:prstGeom>
        </p:spPr>
        <p:txBody>
          <a:bodyPr wrap="none">
            <a:spAutoFit/>
          </a:bodyPr>
          <a:lstStyle/>
          <a:p>
            <a:r>
              <a:rPr lang="en-GB" dirty="0" smtClean="0"/>
              <a:t>Sestertius </a:t>
            </a:r>
            <a:r>
              <a:rPr lang="en-GB" dirty="0"/>
              <a:t>= 4 asses. </a:t>
            </a:r>
          </a:p>
        </p:txBody>
      </p:sp>
      <p:pic>
        <p:nvPicPr>
          <p:cNvPr id="15" name="Picture 14"/>
          <p:cNvPicPr>
            <a:picLocks noChangeAspect="1"/>
          </p:cNvPicPr>
          <p:nvPr/>
        </p:nvPicPr>
        <p:blipFill rotWithShape="1">
          <a:blip r:embed="rId5"/>
          <a:srcRect r="49564"/>
          <a:stretch/>
        </p:blipFill>
        <p:spPr>
          <a:xfrm>
            <a:off x="7019134" y="4709235"/>
            <a:ext cx="1199178" cy="957155"/>
          </a:xfrm>
          <a:prstGeom prst="rect">
            <a:avLst/>
          </a:prstGeom>
        </p:spPr>
      </p:pic>
      <p:pic>
        <p:nvPicPr>
          <p:cNvPr id="16" name="Picture 15"/>
          <p:cNvPicPr>
            <a:picLocks noChangeAspect="1"/>
          </p:cNvPicPr>
          <p:nvPr/>
        </p:nvPicPr>
        <p:blipFill rotWithShape="1">
          <a:blip r:embed="rId6"/>
          <a:srcRect r="49905"/>
          <a:stretch/>
        </p:blipFill>
        <p:spPr>
          <a:xfrm>
            <a:off x="5527964" y="4709235"/>
            <a:ext cx="1386885" cy="942866"/>
          </a:xfrm>
          <a:prstGeom prst="rect">
            <a:avLst/>
          </a:prstGeom>
        </p:spPr>
      </p:pic>
    </p:spTree>
    <p:extLst>
      <p:ext uri="{BB962C8B-B14F-4D97-AF65-F5344CB8AC3E}">
        <p14:creationId xmlns:p14="http://schemas.microsoft.com/office/powerpoint/2010/main" val="186767558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Stimuli” from State Spending</a:t>
            </a:r>
            <a:endParaRPr lang="en-GB" dirty="0"/>
          </a:p>
        </p:txBody>
      </p:sp>
      <p:sp>
        <p:nvSpPr>
          <p:cNvPr id="3" name="Content Placeholder 2"/>
          <p:cNvSpPr>
            <a:spLocks noGrp="1"/>
          </p:cNvSpPr>
          <p:nvPr>
            <p:ph sz="quarter" idx="1"/>
          </p:nvPr>
        </p:nvSpPr>
        <p:spPr>
          <a:xfrm>
            <a:off x="224444" y="1527047"/>
            <a:ext cx="8736676" cy="5064945"/>
          </a:xfrm>
        </p:spPr>
        <p:txBody>
          <a:bodyPr>
            <a:normAutofit lnSpcReduction="10000"/>
          </a:bodyPr>
          <a:lstStyle/>
          <a:p>
            <a:r>
              <a:rPr lang="en-GB" dirty="0" smtClean="0"/>
              <a:t>Public works / infrastructure –</a:t>
            </a:r>
            <a:r>
              <a:rPr lang="en-GB" dirty="0"/>
              <a:t> </a:t>
            </a:r>
            <a:r>
              <a:rPr lang="en-GB" dirty="0" smtClean="0"/>
              <a:t>roads, ports, amenities (e.g. aqueducts, markets, entertainment venues). </a:t>
            </a:r>
            <a:endParaRPr lang="en-GB" dirty="0" smtClean="0"/>
          </a:p>
          <a:p>
            <a:pPr lvl="1"/>
            <a:r>
              <a:rPr lang="en-GB" dirty="0" smtClean="0"/>
              <a:t>During Nero reign: reinforcement of Rhine embankment (Tac. Ann. 13.53); upgrading the facilities along the road to Thrace (</a:t>
            </a:r>
            <a:r>
              <a:rPr lang="en-GB" i="1" dirty="0" smtClean="0"/>
              <a:t>CIL</a:t>
            </a:r>
            <a:r>
              <a:rPr lang="en-GB" dirty="0" smtClean="0"/>
              <a:t> 3.6123).</a:t>
            </a:r>
            <a:endParaRPr lang="en-GB" dirty="0" smtClean="0"/>
          </a:p>
          <a:p>
            <a:endParaRPr lang="en-GB" sz="500" dirty="0"/>
          </a:p>
          <a:p>
            <a:r>
              <a:rPr lang="en-GB" dirty="0" smtClean="0"/>
              <a:t>Keith Hopkins (1980) – taxes and trade model. </a:t>
            </a:r>
          </a:p>
          <a:p>
            <a:endParaRPr lang="en-GB" sz="500" dirty="0"/>
          </a:p>
          <a:p>
            <a:r>
              <a:rPr lang="en-GB" dirty="0" smtClean="0"/>
              <a:t>Military protection?</a:t>
            </a:r>
          </a:p>
          <a:p>
            <a:pPr lvl="1"/>
            <a:r>
              <a:rPr lang="en-GB" dirty="0" smtClean="0"/>
              <a:t>Vici settlements (especially in the western Empire) as economic </a:t>
            </a:r>
            <a:r>
              <a:rPr lang="en-GB" dirty="0" smtClean="0"/>
              <a:t>stimuli?</a:t>
            </a:r>
            <a:endParaRPr lang="en-GB" dirty="0" smtClean="0"/>
          </a:p>
          <a:p>
            <a:pPr lvl="1"/>
            <a:r>
              <a:rPr lang="en-GB" i="1" dirty="0" smtClean="0"/>
              <a:t>Contra</a:t>
            </a:r>
            <a:r>
              <a:rPr lang="en-GB" dirty="0" smtClean="0"/>
              <a:t>: abuses by soldiers</a:t>
            </a:r>
            <a:r>
              <a:rPr lang="en-GB" dirty="0" smtClean="0"/>
              <a:t>.</a:t>
            </a:r>
          </a:p>
          <a:p>
            <a:pPr lvl="1"/>
            <a:r>
              <a:rPr lang="en-GB" dirty="0" smtClean="0"/>
              <a:t>Requisitions – sometimes compensated (may not reflect market value), though not always. </a:t>
            </a:r>
            <a:endParaRPr lang="en-GB" dirty="0" smtClean="0"/>
          </a:p>
          <a:p>
            <a:pPr lvl="1"/>
            <a:r>
              <a:rPr lang="en-GB" dirty="0" smtClean="0"/>
              <a:t>Imposition of monetised taxes – stimulus or burden? </a:t>
            </a:r>
          </a:p>
        </p:txBody>
      </p:sp>
    </p:spTree>
    <p:extLst>
      <p:ext uri="{BB962C8B-B14F-4D97-AF65-F5344CB8AC3E}">
        <p14:creationId xmlns:p14="http://schemas.microsoft.com/office/powerpoint/2010/main" val="83349329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1088967"/>
            <a:ext cx="8424936" cy="4068225"/>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Roman state revenues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309197011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Roman Tax System</a:t>
            </a:r>
            <a:endParaRPr lang="en-GB" dirty="0"/>
          </a:p>
        </p:txBody>
      </p:sp>
      <p:sp>
        <p:nvSpPr>
          <p:cNvPr id="3" name="Content Placeholder 2"/>
          <p:cNvSpPr>
            <a:spLocks noGrp="1"/>
          </p:cNvSpPr>
          <p:nvPr>
            <p:ph sz="quarter" idx="1"/>
          </p:nvPr>
        </p:nvSpPr>
        <p:spPr>
          <a:xfrm>
            <a:off x="207818" y="1527048"/>
            <a:ext cx="8707582" cy="5330952"/>
          </a:xfrm>
        </p:spPr>
        <p:txBody>
          <a:bodyPr>
            <a:normAutofit fontScale="85000" lnSpcReduction="20000"/>
          </a:bodyPr>
          <a:lstStyle/>
          <a:p>
            <a:r>
              <a:rPr lang="en-GB" dirty="0" smtClean="0"/>
              <a:t>Imperial revenue largely derived from land taxes and rents. </a:t>
            </a:r>
          </a:p>
          <a:p>
            <a:pPr lvl="1"/>
            <a:r>
              <a:rPr lang="en-GB" dirty="0" smtClean="0"/>
              <a:t>Land tax paid by </a:t>
            </a:r>
            <a:r>
              <a:rPr lang="en-GB" dirty="0"/>
              <a:t>all landowners based on extent and quality of land, type of crops grown, number of settlers and cattle and amount of </a:t>
            </a:r>
            <a:r>
              <a:rPr lang="en-GB" dirty="0" smtClean="0"/>
              <a:t>equipment.</a:t>
            </a:r>
          </a:p>
          <a:p>
            <a:endParaRPr lang="en-GB" sz="500" dirty="0"/>
          </a:p>
          <a:p>
            <a:r>
              <a:rPr lang="en-GB" dirty="0" smtClean="0"/>
              <a:t>But also </a:t>
            </a:r>
            <a:r>
              <a:rPr lang="en-GB" i="1" dirty="0" err="1" smtClean="0"/>
              <a:t>portoria</a:t>
            </a:r>
            <a:r>
              <a:rPr lang="en-GB" dirty="0" smtClean="0"/>
              <a:t> (internal within the Empire), typically 2.5% but variable. </a:t>
            </a:r>
          </a:p>
          <a:p>
            <a:endParaRPr lang="en-GB" sz="500" dirty="0"/>
          </a:p>
          <a:p>
            <a:r>
              <a:rPr lang="en-GB" dirty="0" smtClean="0"/>
              <a:t>External import (and export?) taxes – could be quite high (e.g. </a:t>
            </a:r>
            <a:r>
              <a:rPr lang="en-GB" i="1" dirty="0" err="1" smtClean="0"/>
              <a:t>tetarte</a:t>
            </a:r>
            <a:r>
              <a:rPr lang="en-GB" i="1" dirty="0" smtClean="0"/>
              <a:t> </a:t>
            </a:r>
            <a:r>
              <a:rPr lang="en-GB" dirty="0" smtClean="0"/>
              <a:t>charged on the eastern borders).</a:t>
            </a:r>
          </a:p>
          <a:p>
            <a:pPr lvl="1"/>
            <a:r>
              <a:rPr lang="en-GB" dirty="0" smtClean="0"/>
              <a:t>See </a:t>
            </a:r>
            <a:r>
              <a:rPr lang="en-GB" i="1" dirty="0" smtClean="0"/>
              <a:t>Periplus Maris Erythraei</a:t>
            </a:r>
            <a:r>
              <a:rPr lang="en-GB" dirty="0"/>
              <a:t> </a:t>
            </a:r>
            <a:r>
              <a:rPr lang="en-GB" dirty="0" smtClean="0"/>
              <a:t>and Muziris Papyrus.</a:t>
            </a:r>
          </a:p>
          <a:p>
            <a:endParaRPr lang="en-GB" sz="500" dirty="0" smtClean="0"/>
          </a:p>
          <a:p>
            <a:r>
              <a:rPr lang="en-GB" dirty="0" smtClean="0"/>
              <a:t>Not all tax was collected in “cash form” but also in-kind.</a:t>
            </a:r>
          </a:p>
          <a:p>
            <a:endParaRPr lang="en-GB" sz="500" dirty="0" smtClean="0"/>
          </a:p>
          <a:p>
            <a:r>
              <a:rPr lang="en-GB" dirty="0" smtClean="0"/>
              <a:t>Taxation </a:t>
            </a:r>
            <a:r>
              <a:rPr lang="en-GB" dirty="0"/>
              <a:t>system </a:t>
            </a:r>
            <a:r>
              <a:rPr lang="en-GB" dirty="0" smtClean="0"/>
              <a:t>could be </a:t>
            </a:r>
            <a:r>
              <a:rPr lang="en-GB" dirty="0"/>
              <a:t>regressive </a:t>
            </a:r>
            <a:r>
              <a:rPr lang="en-GB" dirty="0" smtClean="0"/>
              <a:t>(powerful </a:t>
            </a:r>
            <a:r>
              <a:rPr lang="en-GB" dirty="0"/>
              <a:t>and wealthy </a:t>
            </a:r>
            <a:r>
              <a:rPr lang="en-GB" dirty="0" smtClean="0"/>
              <a:t>may force burden onto the less wealthy). </a:t>
            </a:r>
          </a:p>
          <a:p>
            <a:endParaRPr lang="en-GB" sz="500" dirty="0"/>
          </a:p>
          <a:p>
            <a:r>
              <a:rPr lang="en-GB" dirty="0" smtClean="0"/>
              <a:t>Local cities may also impose local customs, dues, sales and market taxes, tithes on pasturage and public monopolies. Also potential leasing of public land and buildings. Entry fees for incoming magistrates. Endowments. “Borrowing”. </a:t>
            </a:r>
            <a:endParaRPr lang="en-GB" dirty="0"/>
          </a:p>
        </p:txBody>
      </p:sp>
    </p:spTree>
    <p:extLst>
      <p:ext uri="{BB962C8B-B14F-4D97-AF65-F5344CB8AC3E}">
        <p14:creationId xmlns:p14="http://schemas.microsoft.com/office/powerpoint/2010/main" val="262608021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Administration and Taxation</a:t>
            </a:r>
            <a:endParaRPr lang="en-GB" dirty="0"/>
          </a:p>
        </p:txBody>
      </p:sp>
      <p:sp>
        <p:nvSpPr>
          <p:cNvPr id="3" name="Content Placeholder 2"/>
          <p:cNvSpPr>
            <a:spLocks noGrp="1"/>
          </p:cNvSpPr>
          <p:nvPr>
            <p:ph sz="quarter" idx="1"/>
          </p:nvPr>
        </p:nvSpPr>
        <p:spPr>
          <a:xfrm>
            <a:off x="187036" y="1444337"/>
            <a:ext cx="8769928" cy="5413664"/>
          </a:xfrm>
        </p:spPr>
        <p:txBody>
          <a:bodyPr>
            <a:normAutofit fontScale="85000" lnSpcReduction="20000"/>
          </a:bodyPr>
          <a:lstStyle/>
          <a:p>
            <a:r>
              <a:rPr lang="en-GB" dirty="0" smtClean="0"/>
              <a:t>Elite officials in provinces with ultimate oversight of allocating and collecting taxes (may be farmed out).</a:t>
            </a:r>
          </a:p>
          <a:p>
            <a:pPr lvl="1"/>
            <a:r>
              <a:rPr lang="en-GB" dirty="0" smtClean="0"/>
              <a:t>Governors, procurators</a:t>
            </a:r>
            <a:r>
              <a:rPr lang="en-GB" dirty="0"/>
              <a:t>, </a:t>
            </a:r>
            <a:r>
              <a:rPr lang="en-GB" i="1" dirty="0" smtClean="0"/>
              <a:t>curatores </a:t>
            </a:r>
            <a:r>
              <a:rPr lang="en-GB" i="1" dirty="0"/>
              <a:t>rei </a:t>
            </a:r>
            <a:r>
              <a:rPr lang="en-GB" i="1" dirty="0" err="1" smtClean="0"/>
              <a:t>publicae</a:t>
            </a:r>
            <a:r>
              <a:rPr lang="en-GB" i="1" dirty="0" smtClean="0"/>
              <a:t> </a:t>
            </a:r>
            <a:r>
              <a:rPr lang="en-GB" dirty="0" smtClean="0"/>
              <a:t>(special financial supervisors). </a:t>
            </a:r>
          </a:p>
          <a:p>
            <a:endParaRPr lang="en-GB" sz="500" dirty="0"/>
          </a:p>
          <a:p>
            <a:r>
              <a:rPr lang="en-GB" dirty="0" smtClean="0"/>
              <a:t>This was heavily dependent on the cooperation of local elites (Decurions, councillors, etc.). </a:t>
            </a:r>
          </a:p>
          <a:p>
            <a:pPr lvl="1"/>
            <a:r>
              <a:rPr lang="en-GB" dirty="0" smtClean="0"/>
              <a:t>Responsible for collection of block taxes from the city and connected countryside. </a:t>
            </a:r>
          </a:p>
          <a:p>
            <a:pPr lvl="1"/>
            <a:r>
              <a:rPr lang="en-GB" dirty="0" smtClean="0"/>
              <a:t>Outside the sphere of finances, most communities </a:t>
            </a:r>
            <a:r>
              <a:rPr lang="en-GB" i="1" dirty="0" smtClean="0"/>
              <a:t>de facto </a:t>
            </a:r>
            <a:r>
              <a:rPr lang="en-GB" dirty="0" smtClean="0"/>
              <a:t>in control of their own internal affairs. </a:t>
            </a:r>
          </a:p>
          <a:p>
            <a:pPr lvl="2"/>
            <a:r>
              <a:rPr lang="en-GB" dirty="0" smtClean="0"/>
              <a:t>Some frameworks might be set for individual cities or provinces, e.g</a:t>
            </a:r>
            <a:r>
              <a:rPr lang="en-GB" dirty="0"/>
              <a:t>. </a:t>
            </a:r>
            <a:r>
              <a:rPr lang="en-GB" i="1" dirty="0" err="1"/>
              <a:t>leges</a:t>
            </a:r>
            <a:r>
              <a:rPr lang="en-GB" i="1" dirty="0"/>
              <a:t> </a:t>
            </a:r>
            <a:r>
              <a:rPr lang="en-GB" i="1" dirty="0" err="1" smtClean="0"/>
              <a:t>provinciarum</a:t>
            </a:r>
            <a:r>
              <a:rPr lang="en-GB" i="1" dirty="0" smtClean="0"/>
              <a:t> </a:t>
            </a:r>
            <a:r>
              <a:rPr lang="en-GB" dirty="0" smtClean="0"/>
              <a:t>(</a:t>
            </a:r>
            <a:r>
              <a:rPr lang="en-GB" dirty="0"/>
              <a:t>rules on eligibility for and </a:t>
            </a:r>
            <a:r>
              <a:rPr lang="en-GB" dirty="0" smtClean="0"/>
              <a:t>appointment to office).</a:t>
            </a:r>
          </a:p>
          <a:p>
            <a:pPr lvl="2"/>
            <a:endParaRPr lang="en-GB" sz="500" dirty="0"/>
          </a:p>
          <a:p>
            <a:r>
              <a:rPr lang="en-GB" dirty="0" smtClean="0"/>
              <a:t>Competition for “resources” – monetary and manpower – by imperial state and local authorities to maintain their activities?</a:t>
            </a:r>
          </a:p>
          <a:p>
            <a:pPr lvl="1"/>
            <a:r>
              <a:rPr lang="en-GB" dirty="0" smtClean="0"/>
              <a:t>Rules restricting the amount of revenue local cities could keep by Late </a:t>
            </a:r>
            <a:r>
              <a:rPr lang="en-GB" dirty="0"/>
              <a:t>Antique period (</a:t>
            </a:r>
            <a:r>
              <a:rPr lang="en-GB" i="1" dirty="0"/>
              <a:t>C</a:t>
            </a:r>
            <a:r>
              <a:rPr lang="en-GB" dirty="0"/>
              <a:t>. </a:t>
            </a:r>
            <a:r>
              <a:rPr lang="en-GB" i="1" dirty="0"/>
              <a:t>Th</a:t>
            </a:r>
            <a:r>
              <a:rPr lang="en-GB" dirty="0"/>
              <a:t>. </a:t>
            </a:r>
            <a:r>
              <a:rPr lang="en-GB" dirty="0" smtClean="0"/>
              <a:t>4.13.7).</a:t>
            </a:r>
          </a:p>
          <a:p>
            <a:pPr lvl="1"/>
            <a:endParaRPr lang="en-GB" sz="500" dirty="0"/>
          </a:p>
          <a:p>
            <a:r>
              <a:rPr lang="en-GB" dirty="0" smtClean="0"/>
              <a:t>Certain ancient treaties or rights excepted some communities from taxation or financial impositions. </a:t>
            </a:r>
          </a:p>
        </p:txBody>
      </p:sp>
    </p:spTree>
    <p:extLst>
      <p:ext uri="{BB962C8B-B14F-4D97-AF65-F5344CB8AC3E}">
        <p14:creationId xmlns:p14="http://schemas.microsoft.com/office/powerpoint/2010/main" val="16464375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Curbing Abuses</a:t>
            </a:r>
            <a:endParaRPr lang="en-GB" dirty="0"/>
          </a:p>
        </p:txBody>
      </p:sp>
      <p:sp>
        <p:nvSpPr>
          <p:cNvPr id="3" name="Content Placeholder 2"/>
          <p:cNvSpPr>
            <a:spLocks noGrp="1"/>
          </p:cNvSpPr>
          <p:nvPr>
            <p:ph sz="quarter" idx="1"/>
          </p:nvPr>
        </p:nvSpPr>
        <p:spPr>
          <a:xfrm>
            <a:off x="216131" y="1446415"/>
            <a:ext cx="8744989" cy="5411585"/>
          </a:xfrm>
        </p:spPr>
        <p:txBody>
          <a:bodyPr>
            <a:normAutofit fontScale="77500" lnSpcReduction="20000"/>
          </a:bodyPr>
          <a:lstStyle/>
          <a:p>
            <a:pPr marL="0" indent="0">
              <a:buNone/>
            </a:pPr>
            <a:r>
              <a:rPr lang="en-GB" dirty="0"/>
              <a:t>“In the same </a:t>
            </a:r>
            <a:r>
              <a:rPr lang="en-GB" dirty="0" smtClean="0"/>
              <a:t>year [AD 58], </a:t>
            </a:r>
            <a:r>
              <a:rPr lang="en-GB" dirty="0"/>
              <a:t>as a consequence of repeated demands from the public, which complained of the </a:t>
            </a:r>
            <a:r>
              <a:rPr lang="en-GB" b="1" dirty="0"/>
              <a:t>exactions of the </a:t>
            </a:r>
            <a:r>
              <a:rPr lang="en-GB" b="1" dirty="0" smtClean="0"/>
              <a:t>revenue-farmers</a:t>
            </a:r>
            <a:r>
              <a:rPr lang="en-GB" dirty="0"/>
              <a:t>… The </a:t>
            </a:r>
            <a:r>
              <a:rPr lang="en-GB" dirty="0" smtClean="0"/>
              <a:t>emperor… </a:t>
            </a:r>
            <a:r>
              <a:rPr lang="en-GB" dirty="0"/>
              <a:t>issued an edict that the </a:t>
            </a:r>
            <a:r>
              <a:rPr lang="en-GB" b="1" dirty="0"/>
              <a:t>regulations</a:t>
            </a:r>
            <a:r>
              <a:rPr lang="en-GB" dirty="0"/>
              <a:t> with regard to each tax, hitherto kept secret, </a:t>
            </a:r>
            <a:r>
              <a:rPr lang="en-GB" b="1" dirty="0"/>
              <a:t>should be posted for public inspection</a:t>
            </a:r>
            <a:r>
              <a:rPr lang="en-GB" dirty="0"/>
              <a:t>. Claims once allowed to lapse were not to be revived after the expiry of a year; at Rome, the praetor — in the provinces, the </a:t>
            </a:r>
            <a:r>
              <a:rPr lang="en-GB" dirty="0" err="1"/>
              <a:t>propraetors</a:t>
            </a:r>
            <a:r>
              <a:rPr lang="en-GB" dirty="0"/>
              <a:t> or proconsuls — were to </a:t>
            </a:r>
            <a:r>
              <a:rPr lang="en-GB" b="1" dirty="0"/>
              <a:t>waive the usual order of trial in favour of actions against collectors</a:t>
            </a:r>
            <a:r>
              <a:rPr lang="en-GB" dirty="0"/>
              <a:t>; the soldiers were to retain their immunities except in the case of goods which they offered for sale: and there were other extremely fair rulings, which were observed for a time and then eluded. The annulment, however, of the "fortieth," "fiftieth</a:t>
            </a:r>
            <a:r>
              <a:rPr lang="en-GB" dirty="0" smtClean="0"/>
              <a:t>," </a:t>
            </a:r>
            <a:r>
              <a:rPr lang="en-GB" dirty="0"/>
              <a:t>and other irregular exactions, for which the publicans had invented titles, is still in force</a:t>
            </a:r>
            <a:r>
              <a:rPr lang="en-GB" dirty="0" smtClean="0"/>
              <a:t>.” – </a:t>
            </a:r>
            <a:r>
              <a:rPr lang="en-GB" b="1" dirty="0" smtClean="0"/>
              <a:t>Tacitus </a:t>
            </a:r>
            <a:r>
              <a:rPr lang="en-GB" b="1" i="1" dirty="0" smtClean="0"/>
              <a:t>Annals</a:t>
            </a:r>
            <a:r>
              <a:rPr lang="en-GB" b="1" dirty="0" smtClean="0"/>
              <a:t> 13.50-51</a:t>
            </a:r>
            <a:r>
              <a:rPr lang="en-GB" dirty="0" smtClean="0"/>
              <a:t>.</a:t>
            </a:r>
          </a:p>
          <a:p>
            <a:pPr marL="0" indent="0">
              <a:buNone/>
            </a:pPr>
            <a:endParaRPr lang="en-GB" sz="600" dirty="0" smtClean="0"/>
          </a:p>
          <a:p>
            <a:pPr marL="0" indent="0">
              <a:buNone/>
            </a:pPr>
            <a:endParaRPr lang="en-GB" sz="600" dirty="0"/>
          </a:p>
          <a:p>
            <a:r>
              <a:rPr lang="en-GB" dirty="0" smtClean="0"/>
              <a:t>Board of three consular to oversee the collection of indirect taxes (Tac. Ann. 15.18); “Customs law of Asia” [published AD 62] – </a:t>
            </a:r>
            <a:r>
              <a:rPr lang="en-GB" i="1" dirty="0" smtClean="0"/>
              <a:t>SEG </a:t>
            </a:r>
            <a:r>
              <a:rPr lang="en-GB" dirty="0" smtClean="0"/>
              <a:t>39.1180.</a:t>
            </a:r>
          </a:p>
          <a:p>
            <a:endParaRPr lang="en-GB" sz="600" dirty="0" smtClean="0"/>
          </a:p>
          <a:p>
            <a:r>
              <a:rPr lang="en-GB" dirty="0" smtClean="0"/>
              <a:t>Official court for trying misconduct (</a:t>
            </a:r>
            <a:r>
              <a:rPr lang="en-GB" i="1" dirty="0" err="1" smtClean="0"/>
              <a:t>repetundae</a:t>
            </a:r>
            <a:r>
              <a:rPr lang="en-GB" dirty="0" smtClean="0"/>
              <a:t>) and avarice by governors – Tacitus reports on 11 trails during Nero’s reign: Sardinia, Crete, Asia, Cilicia, Lycia, Africa (2 cases), Cyrene (2 cases), Mauretania and Bithynia. </a:t>
            </a:r>
            <a:endParaRPr lang="en-GB" dirty="0"/>
          </a:p>
        </p:txBody>
      </p:sp>
    </p:spTree>
    <p:extLst>
      <p:ext uri="{BB962C8B-B14F-4D97-AF65-F5344CB8AC3E}">
        <p14:creationId xmlns:p14="http://schemas.microsoft.com/office/powerpoint/2010/main" val="3779164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Auditing of Local Accounts</a:t>
            </a:r>
            <a:endParaRPr lang="en-GB" dirty="0"/>
          </a:p>
        </p:txBody>
      </p:sp>
      <p:sp>
        <p:nvSpPr>
          <p:cNvPr id="3" name="Content Placeholder 2"/>
          <p:cNvSpPr>
            <a:spLocks noGrp="1"/>
          </p:cNvSpPr>
          <p:nvPr>
            <p:ph sz="quarter" idx="1"/>
          </p:nvPr>
        </p:nvSpPr>
        <p:spPr>
          <a:xfrm>
            <a:off x="218209" y="1527048"/>
            <a:ext cx="8617943" cy="4572000"/>
          </a:xfrm>
        </p:spPr>
        <p:txBody>
          <a:bodyPr>
            <a:normAutofit/>
          </a:bodyPr>
          <a:lstStyle/>
          <a:p>
            <a:r>
              <a:rPr lang="en-GB" sz="2400" dirty="0" smtClean="0"/>
              <a:t>Provincial governors had right to inspect local accounts of cities at any time, e.g. Pliny the Younger and Trajan’s request he inspect the finances of the cities of Asia Minor. </a:t>
            </a:r>
          </a:p>
        </p:txBody>
      </p:sp>
      <p:pic>
        <p:nvPicPr>
          <p:cNvPr id="4" name="Picture 3"/>
          <p:cNvPicPr>
            <a:picLocks noChangeAspect="1"/>
          </p:cNvPicPr>
          <p:nvPr/>
        </p:nvPicPr>
        <p:blipFill>
          <a:blip r:embed="rId2"/>
          <a:stretch>
            <a:fillRect/>
          </a:stretch>
        </p:blipFill>
        <p:spPr>
          <a:xfrm>
            <a:off x="3924300" y="2836718"/>
            <a:ext cx="5005370" cy="3480400"/>
          </a:xfrm>
          <a:prstGeom prst="rect">
            <a:avLst/>
          </a:prstGeom>
        </p:spPr>
      </p:pic>
      <p:sp>
        <p:nvSpPr>
          <p:cNvPr id="5" name="Content Placeholder 2"/>
          <p:cNvSpPr txBox="1">
            <a:spLocks/>
          </p:cNvSpPr>
          <p:nvPr/>
        </p:nvSpPr>
        <p:spPr>
          <a:xfrm>
            <a:off x="218210" y="2732809"/>
            <a:ext cx="3706090" cy="4125191"/>
          </a:xfrm>
          <a:prstGeom prst="rect">
            <a:avLst/>
          </a:prstGeom>
        </p:spPr>
        <p:txBody>
          <a:bodyPr vert="horz">
            <a:normAutofit fontScale="925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defTabSz="914400"/>
            <a:r>
              <a:rPr lang="en-GB" sz="2600" dirty="0" smtClean="0"/>
              <a:t>Epigraphic evidence for civic audits and intervention (instructions) by the imperial authorities.</a:t>
            </a:r>
          </a:p>
          <a:p>
            <a:pPr lvl="1" defTabSz="914400"/>
            <a:r>
              <a:rPr lang="en-GB" dirty="0" smtClean="0"/>
              <a:t>e.g. AD 119/20 the proconsul of Asia had adjudicated in favour of the </a:t>
            </a:r>
            <a:r>
              <a:rPr lang="en-GB" i="1" dirty="0" err="1" smtClean="0"/>
              <a:t>gerousia</a:t>
            </a:r>
            <a:r>
              <a:rPr lang="en-GB" dirty="0" smtClean="0"/>
              <a:t> in a case of unnamed third parties who had come into possession of estates of debtors to it.</a:t>
            </a:r>
            <a:endParaRPr lang="en-GB" dirty="0"/>
          </a:p>
        </p:txBody>
      </p:sp>
    </p:spTree>
    <p:extLst>
      <p:ext uri="{BB962C8B-B14F-4D97-AF65-F5344CB8AC3E}">
        <p14:creationId xmlns:p14="http://schemas.microsoft.com/office/powerpoint/2010/main" val="16031570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473" y="228600"/>
            <a:ext cx="8842663" cy="758952"/>
          </a:xfrm>
        </p:spPr>
        <p:txBody>
          <a:bodyPr>
            <a:noAutofit/>
          </a:bodyPr>
          <a:lstStyle/>
          <a:p>
            <a:r>
              <a:rPr lang="en-GB" sz="2800" dirty="0" smtClean="0"/>
              <a:t>The Scale and Methods of Roman Revenue Generation</a:t>
            </a:r>
            <a:endParaRPr lang="en-GB" sz="2800" dirty="0"/>
          </a:p>
        </p:txBody>
      </p:sp>
      <p:sp>
        <p:nvSpPr>
          <p:cNvPr id="6" name="Content Placeholder 5"/>
          <p:cNvSpPr>
            <a:spLocks noGrp="1"/>
          </p:cNvSpPr>
          <p:nvPr>
            <p:ph sz="quarter" idx="1"/>
          </p:nvPr>
        </p:nvSpPr>
        <p:spPr>
          <a:xfrm>
            <a:off x="228600" y="1527048"/>
            <a:ext cx="8759536" cy="5056632"/>
          </a:xfrm>
        </p:spPr>
        <p:txBody>
          <a:bodyPr>
            <a:normAutofit fontScale="92500" lnSpcReduction="10000"/>
          </a:bodyPr>
          <a:lstStyle/>
          <a:p>
            <a:r>
              <a:rPr lang="en-GB" dirty="0" smtClean="0"/>
              <a:t>Agricultural taxation in comparison with “manufacturing”, sales and trade revenue?</a:t>
            </a:r>
          </a:p>
          <a:p>
            <a:pPr lvl="1"/>
            <a:r>
              <a:rPr lang="en-GB" dirty="0" smtClean="0"/>
              <a:t>Agricultural tax as 90% of state revenue (Jones 1974: 83-4)?</a:t>
            </a:r>
          </a:p>
          <a:p>
            <a:pPr lvl="2"/>
            <a:r>
              <a:rPr lang="en-GB" dirty="0"/>
              <a:t>a combined land </a:t>
            </a:r>
            <a:r>
              <a:rPr lang="en-GB" dirty="0" smtClean="0"/>
              <a:t>(</a:t>
            </a:r>
            <a:r>
              <a:rPr lang="en-GB" i="1" dirty="0" err="1" smtClean="0"/>
              <a:t>iugatio</a:t>
            </a:r>
            <a:r>
              <a:rPr lang="en-GB" dirty="0" smtClean="0"/>
              <a:t>) </a:t>
            </a:r>
            <a:r>
              <a:rPr lang="en-GB" dirty="0"/>
              <a:t>and poll (</a:t>
            </a:r>
            <a:r>
              <a:rPr lang="en-GB" i="1" dirty="0" err="1" smtClean="0"/>
              <a:t>capitatio</a:t>
            </a:r>
            <a:r>
              <a:rPr lang="en-GB" dirty="0" smtClean="0"/>
              <a:t>) tax.</a:t>
            </a:r>
          </a:p>
          <a:p>
            <a:pPr lvl="1"/>
            <a:r>
              <a:rPr lang="en-GB" i="1" dirty="0" smtClean="0"/>
              <a:t>Contra </a:t>
            </a:r>
            <a:r>
              <a:rPr lang="en-GB" dirty="0" smtClean="0"/>
              <a:t>McLaughlin (2010; 2014; 2019) and the “Eastern Revenue” model? – claims nearly a third of Roman state revenue derived from taxes on eastern imports. </a:t>
            </a:r>
          </a:p>
          <a:p>
            <a:pPr lvl="1"/>
            <a:endParaRPr lang="en-GB" sz="500" i="1" dirty="0"/>
          </a:p>
          <a:p>
            <a:r>
              <a:rPr lang="en-GB" dirty="0" smtClean="0"/>
              <a:t>Attempted estimates of Roman GDP and state revenue:</a:t>
            </a:r>
          </a:p>
          <a:p>
            <a:pPr lvl="1"/>
            <a:r>
              <a:rPr lang="en-GB" dirty="0"/>
              <a:t>Scheidel and Friesen (2009</a:t>
            </a:r>
            <a:r>
              <a:rPr lang="en-GB" dirty="0" smtClean="0"/>
              <a:t>) [for 2</a:t>
            </a:r>
            <a:r>
              <a:rPr lang="en-GB" baseline="30000" dirty="0" smtClean="0"/>
              <a:t>nd</a:t>
            </a:r>
            <a:r>
              <a:rPr lang="en-GB" dirty="0" smtClean="0"/>
              <a:t> C AD] – that state and local government captured maybe 5% of a circa 20 billion sestertii (HS) economy. </a:t>
            </a:r>
          </a:p>
          <a:p>
            <a:pPr lvl="1"/>
            <a:r>
              <a:rPr lang="en-GB" dirty="0" smtClean="0"/>
              <a:t>Hopkins (1980) [for AD 14] proposed minimum GDP </a:t>
            </a:r>
            <a:r>
              <a:rPr lang="en-GB" dirty="0"/>
              <a:t>of HS </a:t>
            </a:r>
            <a:r>
              <a:rPr lang="en-GB" dirty="0" smtClean="0"/>
              <a:t>8.2 </a:t>
            </a:r>
            <a:r>
              <a:rPr lang="en-GB" dirty="0" err="1" smtClean="0"/>
              <a:t>bn</a:t>
            </a:r>
            <a:r>
              <a:rPr lang="en-GB" dirty="0" smtClean="0"/>
              <a:t>, a maximum of HS 16.5 bn.</a:t>
            </a:r>
          </a:p>
          <a:p>
            <a:pPr lvl="1"/>
            <a:r>
              <a:rPr lang="en-GB" dirty="0" smtClean="0"/>
              <a:t>Goldsmith (1984) </a:t>
            </a:r>
            <a:r>
              <a:rPr lang="en-GB" dirty="0"/>
              <a:t>[for AD 14] </a:t>
            </a:r>
            <a:r>
              <a:rPr lang="en-GB" dirty="0" smtClean="0"/>
              <a:t>proposed about HS 21 </a:t>
            </a:r>
            <a:r>
              <a:rPr lang="en-GB" dirty="0" err="1" smtClean="0"/>
              <a:t>bn</a:t>
            </a:r>
            <a:r>
              <a:rPr lang="en-GB" dirty="0" smtClean="0"/>
              <a:t> for GDP. </a:t>
            </a:r>
            <a:endParaRPr lang="en-GB" dirty="0"/>
          </a:p>
        </p:txBody>
      </p:sp>
    </p:spTree>
    <p:extLst>
      <p:ext uri="{BB962C8B-B14F-4D97-AF65-F5344CB8AC3E}">
        <p14:creationId xmlns:p14="http://schemas.microsoft.com/office/powerpoint/2010/main" val="393209922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lstStyle/>
          <a:p>
            <a:r>
              <a:rPr lang="en-GB" dirty="0" smtClean="0"/>
              <a:t>Possible Budget Size</a:t>
            </a:r>
            <a:endParaRPr lang="en-GB" dirty="0"/>
          </a:p>
        </p:txBody>
      </p:sp>
      <p:sp>
        <p:nvSpPr>
          <p:cNvPr id="8" name="Text Placeholder 7"/>
          <p:cNvSpPr>
            <a:spLocks noGrp="1"/>
          </p:cNvSpPr>
          <p:nvPr>
            <p:ph type="body" sz="half" idx="3"/>
          </p:nvPr>
        </p:nvSpPr>
        <p:spPr/>
        <p:txBody>
          <a:bodyPr/>
          <a:lstStyle/>
          <a:p>
            <a:r>
              <a:rPr lang="en-GB" dirty="0" smtClean="0"/>
              <a:t>Spending Commitments </a:t>
            </a:r>
            <a:endParaRPr lang="en-GB" dirty="0"/>
          </a:p>
        </p:txBody>
      </p:sp>
      <p:sp>
        <p:nvSpPr>
          <p:cNvPr id="7" name="Content Placeholder 6"/>
          <p:cNvSpPr>
            <a:spLocks noGrp="1"/>
          </p:cNvSpPr>
          <p:nvPr>
            <p:ph sz="quarter" idx="2"/>
          </p:nvPr>
        </p:nvSpPr>
        <p:spPr>
          <a:xfrm>
            <a:off x="218209" y="2369127"/>
            <a:ext cx="4312227" cy="4301836"/>
          </a:xfrm>
        </p:spPr>
        <p:txBody>
          <a:bodyPr>
            <a:normAutofit fontScale="92500" lnSpcReduction="10000"/>
          </a:bodyPr>
          <a:lstStyle/>
          <a:p>
            <a:r>
              <a:rPr lang="en-GB" dirty="0" smtClean="0"/>
              <a:t>Duncan-Jones (imperial budget </a:t>
            </a:r>
            <a:r>
              <a:rPr lang="en-GB" dirty="0"/>
              <a:t>of around </a:t>
            </a:r>
            <a:r>
              <a:rPr lang="en-GB" dirty="0" smtClean="0"/>
              <a:t>HS 800 to 900 million.</a:t>
            </a:r>
          </a:p>
          <a:p>
            <a:endParaRPr lang="en-GB" sz="600" dirty="0" smtClean="0"/>
          </a:p>
          <a:p>
            <a:r>
              <a:rPr lang="en-GB" dirty="0" smtClean="0"/>
              <a:t>Nothing really akin to “public debt”, i.e. the state could not “borrow” heavily. </a:t>
            </a:r>
          </a:p>
          <a:p>
            <a:pPr lvl="1"/>
            <a:r>
              <a:rPr lang="en-GB" dirty="0" smtClean="0"/>
              <a:t>Deficits necessarily had to come from “cash reserves”.</a:t>
            </a:r>
          </a:p>
          <a:p>
            <a:pPr lvl="1"/>
            <a:r>
              <a:rPr lang="en-GB" dirty="0" smtClean="0"/>
              <a:t>Marcus Aurelius auctioning of imperial valuables in Forum of Trajan – </a:t>
            </a:r>
            <a:r>
              <a:rPr lang="en-GB" i="1" dirty="0"/>
              <a:t>SHA</a:t>
            </a:r>
            <a:r>
              <a:rPr lang="en-GB" dirty="0"/>
              <a:t> </a:t>
            </a:r>
            <a:r>
              <a:rPr lang="en-GB" i="1" dirty="0"/>
              <a:t>Marcus Aurelius </a:t>
            </a:r>
            <a:r>
              <a:rPr lang="en-GB" dirty="0" smtClean="0"/>
              <a:t>17.4-5.</a:t>
            </a:r>
            <a:endParaRPr lang="en-GB" dirty="0"/>
          </a:p>
        </p:txBody>
      </p:sp>
      <p:sp>
        <p:nvSpPr>
          <p:cNvPr id="9" name="Content Placeholder 8"/>
          <p:cNvSpPr>
            <a:spLocks noGrp="1"/>
          </p:cNvSpPr>
          <p:nvPr>
            <p:ph sz="quarter" idx="4"/>
          </p:nvPr>
        </p:nvSpPr>
        <p:spPr>
          <a:xfrm>
            <a:off x="4613565" y="2369126"/>
            <a:ext cx="4333008" cy="4374574"/>
          </a:xfrm>
        </p:spPr>
        <p:txBody>
          <a:bodyPr>
            <a:normAutofit fontScale="92500" lnSpcReduction="20000"/>
          </a:bodyPr>
          <a:lstStyle/>
          <a:p>
            <a:r>
              <a:rPr lang="en-GB" dirty="0" smtClean="0"/>
              <a:t>Military pay, donatives and discharge bonuses. </a:t>
            </a:r>
          </a:p>
          <a:p>
            <a:pPr lvl="1"/>
            <a:r>
              <a:rPr lang="en-GB" dirty="0" smtClean="0"/>
              <a:t>Maybe c. HS 400-500 million for early Empire.</a:t>
            </a:r>
          </a:p>
          <a:p>
            <a:pPr lvl="1"/>
            <a:r>
              <a:rPr lang="en-GB" dirty="0" smtClean="0"/>
              <a:t>War especially expensive.  </a:t>
            </a:r>
          </a:p>
          <a:p>
            <a:endParaRPr lang="en-GB" sz="500" dirty="0"/>
          </a:p>
          <a:p>
            <a:r>
              <a:rPr lang="en-GB" dirty="0" smtClean="0"/>
              <a:t>Payment of officials and gifts to important individuals.</a:t>
            </a:r>
          </a:p>
          <a:p>
            <a:endParaRPr lang="en-GB" sz="500" dirty="0"/>
          </a:p>
          <a:p>
            <a:r>
              <a:rPr lang="en-GB" dirty="0" smtClean="0"/>
              <a:t>Building projects.</a:t>
            </a:r>
          </a:p>
          <a:p>
            <a:endParaRPr lang="en-GB" sz="500" dirty="0"/>
          </a:p>
          <a:p>
            <a:r>
              <a:rPr lang="en-GB" dirty="0" smtClean="0"/>
              <a:t>Grain dole (Rome</a:t>
            </a:r>
            <a:r>
              <a:rPr lang="en-GB" dirty="0"/>
              <a:t>) and </a:t>
            </a:r>
            <a:r>
              <a:rPr lang="en-GB" i="1" dirty="0" err="1"/>
              <a:t>congiaria</a:t>
            </a:r>
            <a:r>
              <a:rPr lang="en-GB" dirty="0"/>
              <a:t>.</a:t>
            </a:r>
            <a:endParaRPr lang="en-GB" dirty="0" smtClean="0"/>
          </a:p>
          <a:p>
            <a:endParaRPr lang="en-GB" sz="500" dirty="0"/>
          </a:p>
          <a:p>
            <a:r>
              <a:rPr lang="en-GB" dirty="0" smtClean="0"/>
              <a:t>Public games / festivals.</a:t>
            </a:r>
            <a:endParaRPr lang="en-GB" dirty="0"/>
          </a:p>
        </p:txBody>
      </p:sp>
      <p:sp>
        <p:nvSpPr>
          <p:cNvPr id="2" name="Title 1"/>
          <p:cNvSpPr>
            <a:spLocks noGrp="1"/>
          </p:cNvSpPr>
          <p:nvPr>
            <p:ph type="title"/>
          </p:nvPr>
        </p:nvSpPr>
        <p:spPr/>
        <p:txBody>
          <a:bodyPr/>
          <a:lstStyle/>
          <a:p>
            <a:r>
              <a:rPr lang="en-GB" dirty="0" smtClean="0"/>
              <a:t>Total Size of Imperial Roman Budget?</a:t>
            </a:r>
            <a:endParaRPr lang="en-GB" dirty="0"/>
          </a:p>
        </p:txBody>
      </p:sp>
    </p:spTree>
    <p:extLst>
      <p:ext uri="{BB962C8B-B14F-4D97-AF65-F5344CB8AC3E}">
        <p14:creationId xmlns:p14="http://schemas.microsoft.com/office/powerpoint/2010/main" val="3799374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1088967"/>
            <a:ext cx="8424936" cy="4068225"/>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Irregular means of wealth acquisition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152429330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270579" y="280139"/>
            <a:ext cx="8503920" cy="4572000"/>
          </a:xfrm>
          <a:prstGeom prst="rect">
            <a:avLst/>
          </a:prstGeom>
        </p:spPr>
        <p:txBody>
          <a:bodyPr>
            <a:normAutofit fontScale="925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defTabSz="914400">
              <a:buFont typeface="Wingdings 2"/>
              <a:buNone/>
            </a:pPr>
            <a:r>
              <a:rPr lang="en-GB" dirty="0" smtClean="0"/>
              <a:t>“…the promises of </a:t>
            </a:r>
            <a:r>
              <a:rPr lang="en-GB" dirty="0" err="1" smtClean="0"/>
              <a:t>Caesellius</a:t>
            </a:r>
            <a:r>
              <a:rPr lang="en-GB" dirty="0" smtClean="0"/>
              <a:t> Bassus. Punic by origin and mentally deranged… [travelling to Rome and getting an audience with the emperor] explained that he had found on his estate an immensely deep cavern, which contained a great quantity of gold, not transformed into coin but in unwrought and ancient bullion… a treasure which had lain hidden through the centuries… The Phoenician Dido, so his argument ran, after her flight from Tyre and her foundation at Carthage, had concealed the hoard, for fear that too much wealth might tempt her young nation to excess, or that the Numidian princes, hostile on other grounds as well, might be fired to arms by the lust of gold.” – </a:t>
            </a:r>
            <a:r>
              <a:rPr lang="en-GB" b="1" dirty="0" smtClean="0"/>
              <a:t>Tacitus </a:t>
            </a:r>
            <a:r>
              <a:rPr lang="en-GB" b="1" i="1" dirty="0" smtClean="0"/>
              <a:t>Annals </a:t>
            </a:r>
            <a:r>
              <a:rPr lang="en-GB" b="1" dirty="0" smtClean="0"/>
              <a:t>16.1</a:t>
            </a:r>
            <a:r>
              <a:rPr lang="en-GB" dirty="0" smtClean="0"/>
              <a:t>.</a:t>
            </a:r>
            <a:endParaRPr lang="en-GB" dirty="0"/>
          </a:p>
        </p:txBody>
      </p:sp>
      <p:sp>
        <p:nvSpPr>
          <p:cNvPr id="3" name="Content Placeholder 5"/>
          <p:cNvSpPr txBox="1">
            <a:spLocks/>
          </p:cNvSpPr>
          <p:nvPr/>
        </p:nvSpPr>
        <p:spPr>
          <a:xfrm>
            <a:off x="155864" y="4882896"/>
            <a:ext cx="8873835" cy="1475509"/>
          </a:xfrm>
          <a:prstGeom prst="rect">
            <a:avLst/>
          </a:prstGeom>
        </p:spPr>
        <p:txBody>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defTabSz="914400"/>
            <a:r>
              <a:rPr lang="en-GB" dirty="0" smtClean="0"/>
              <a:t>Nero based on anticipation of treasure lavishly overspends. On finding out no such treasure was to be found, Bassus is arrested and his property seized (16.3).</a:t>
            </a:r>
            <a:endParaRPr lang="en-GB" dirty="0"/>
          </a:p>
        </p:txBody>
      </p:sp>
    </p:spTree>
    <p:extLst>
      <p:ext uri="{BB962C8B-B14F-4D97-AF65-F5344CB8AC3E}">
        <p14:creationId xmlns:p14="http://schemas.microsoft.com/office/powerpoint/2010/main" val="1901899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Bona </a:t>
            </a:r>
            <a:r>
              <a:rPr lang="en-GB" i="1" dirty="0" err="1" smtClean="0"/>
              <a:t>Damnatorum</a:t>
            </a:r>
            <a:endParaRPr lang="en-GB" i="1" dirty="0"/>
          </a:p>
        </p:txBody>
      </p:sp>
      <p:pic>
        <p:nvPicPr>
          <p:cNvPr id="6" name="Content Placeholder 5"/>
          <p:cNvPicPr>
            <a:picLocks noGrp="1" noChangeAspect="1"/>
          </p:cNvPicPr>
          <p:nvPr>
            <p:ph sz="quarter" idx="1"/>
          </p:nvPr>
        </p:nvPicPr>
        <p:blipFill>
          <a:blip r:embed="rId2"/>
          <a:stretch>
            <a:fillRect/>
          </a:stretch>
        </p:blipFill>
        <p:spPr>
          <a:xfrm>
            <a:off x="5509009" y="3919947"/>
            <a:ext cx="3249839" cy="2422607"/>
          </a:xfrm>
          <a:prstGeom prst="rect">
            <a:avLst/>
          </a:prstGeom>
        </p:spPr>
      </p:pic>
      <p:sp>
        <p:nvSpPr>
          <p:cNvPr id="8" name="Rectangle 7"/>
          <p:cNvSpPr/>
          <p:nvPr/>
        </p:nvSpPr>
        <p:spPr>
          <a:xfrm>
            <a:off x="5548841" y="6342554"/>
            <a:ext cx="3339361" cy="400110"/>
          </a:xfrm>
          <a:prstGeom prst="rect">
            <a:avLst/>
          </a:prstGeom>
        </p:spPr>
        <p:txBody>
          <a:bodyPr wrap="square">
            <a:spAutoFit/>
          </a:bodyPr>
          <a:lstStyle/>
          <a:p>
            <a:r>
              <a:rPr lang="en-GB" sz="1000" dirty="0"/>
              <a:t>The Emperor Claudius and the murder of his legate </a:t>
            </a:r>
            <a:r>
              <a:rPr lang="en-GB" sz="1000" dirty="0" err="1"/>
              <a:t>Asiaticus</a:t>
            </a:r>
            <a:r>
              <a:rPr lang="en-GB" sz="1000" dirty="0"/>
              <a:t>, painting by Raffaele </a:t>
            </a:r>
            <a:r>
              <a:rPr lang="en-GB" sz="1000" dirty="0" err="1"/>
              <a:t>Postiglione</a:t>
            </a:r>
            <a:r>
              <a:rPr lang="en-GB" sz="1000" dirty="0"/>
              <a:t> (1818-1897). </a:t>
            </a:r>
          </a:p>
        </p:txBody>
      </p:sp>
      <p:sp>
        <p:nvSpPr>
          <p:cNvPr id="9" name="Content Placeholder 2"/>
          <p:cNvSpPr txBox="1">
            <a:spLocks/>
          </p:cNvSpPr>
          <p:nvPr/>
        </p:nvSpPr>
        <p:spPr>
          <a:xfrm>
            <a:off x="207819" y="1527048"/>
            <a:ext cx="8738754" cy="2057816"/>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defTabSz="914400"/>
            <a:r>
              <a:rPr lang="en-GB" sz="2400" dirty="0" smtClean="0"/>
              <a:t>Condemnation for treason or related charges (menace of the </a:t>
            </a:r>
            <a:r>
              <a:rPr lang="en-GB" sz="2400" i="1" dirty="0" err="1" smtClean="0"/>
              <a:t>delatores</a:t>
            </a:r>
            <a:r>
              <a:rPr lang="en-GB" sz="2400" dirty="0" smtClean="0"/>
              <a:t>). </a:t>
            </a:r>
          </a:p>
          <a:p>
            <a:pPr lvl="1" defTabSz="914400"/>
            <a:r>
              <a:rPr lang="en-GB" sz="2000" dirty="0" smtClean="0"/>
              <a:t>Both those in Rome and provincials</a:t>
            </a:r>
            <a:r>
              <a:rPr lang="en-GB" sz="2000" dirty="0"/>
              <a:t>. Nero executes six men reputed to own “half of Africa</a:t>
            </a:r>
            <a:r>
              <a:rPr lang="en-GB" sz="2000" dirty="0" smtClean="0"/>
              <a:t>”. – Pliny </a:t>
            </a:r>
            <a:r>
              <a:rPr lang="en-GB" sz="2000" i="1" dirty="0" smtClean="0"/>
              <a:t>Natural History </a:t>
            </a:r>
            <a:r>
              <a:rPr lang="en-GB" sz="2000" dirty="0" smtClean="0"/>
              <a:t>18.7.35.</a:t>
            </a:r>
            <a:endParaRPr lang="en-GB" sz="2000" dirty="0" smtClean="0"/>
          </a:p>
          <a:p>
            <a:pPr lvl="1" defTabSz="914400"/>
            <a:endParaRPr lang="en-GB" dirty="0"/>
          </a:p>
          <a:p>
            <a:pPr lvl="1" defTabSz="914400"/>
            <a:endParaRPr lang="en-GB" dirty="0"/>
          </a:p>
        </p:txBody>
      </p:sp>
      <p:sp>
        <p:nvSpPr>
          <p:cNvPr id="10" name="Rectangle 9"/>
          <p:cNvSpPr/>
          <p:nvPr/>
        </p:nvSpPr>
        <p:spPr>
          <a:xfrm>
            <a:off x="199575" y="3148986"/>
            <a:ext cx="8738754" cy="923330"/>
          </a:xfrm>
          <a:prstGeom prst="rect">
            <a:avLst/>
          </a:prstGeom>
        </p:spPr>
        <p:txBody>
          <a:bodyPr wrap="square">
            <a:spAutoFit/>
          </a:bodyPr>
          <a:lstStyle/>
          <a:p>
            <a:r>
              <a:rPr lang="en-GB" dirty="0"/>
              <a:t>“In the same </a:t>
            </a:r>
            <a:r>
              <a:rPr lang="en-GB" dirty="0" smtClean="0"/>
              <a:t>year [AD 63], </a:t>
            </a:r>
            <a:r>
              <a:rPr lang="en-GB" dirty="0"/>
              <a:t>he was credited with the poisoning of two of his principal freedmen… Pallas, because he kept his vast riches to himself by a too protracted old age…” – </a:t>
            </a:r>
            <a:r>
              <a:rPr lang="en-GB" b="1" dirty="0"/>
              <a:t>Tac. </a:t>
            </a:r>
            <a:r>
              <a:rPr lang="en-GB" b="1" i="1" dirty="0"/>
              <a:t>Ann</a:t>
            </a:r>
            <a:r>
              <a:rPr lang="en-GB" b="1" dirty="0"/>
              <a:t>. 14.65</a:t>
            </a:r>
            <a:r>
              <a:rPr lang="en-GB" dirty="0"/>
              <a:t>.</a:t>
            </a:r>
          </a:p>
        </p:txBody>
      </p:sp>
      <p:sp>
        <p:nvSpPr>
          <p:cNvPr id="11" name="Content Placeholder 2"/>
          <p:cNvSpPr txBox="1">
            <a:spLocks/>
          </p:cNvSpPr>
          <p:nvPr/>
        </p:nvSpPr>
        <p:spPr>
          <a:xfrm>
            <a:off x="207819" y="3022388"/>
            <a:ext cx="4364181" cy="1974730"/>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defTabSz="914400"/>
            <a:endParaRPr lang="en-GB" dirty="0"/>
          </a:p>
        </p:txBody>
      </p:sp>
      <p:pic>
        <p:nvPicPr>
          <p:cNvPr id="13" name="Picture 12"/>
          <p:cNvPicPr>
            <a:picLocks noChangeAspect="1"/>
          </p:cNvPicPr>
          <p:nvPr/>
        </p:nvPicPr>
        <p:blipFill rotWithShape="1">
          <a:blip r:embed="rId3"/>
          <a:srcRect b="8924"/>
          <a:stretch/>
        </p:blipFill>
        <p:spPr>
          <a:xfrm>
            <a:off x="905837" y="4174611"/>
            <a:ext cx="3905154" cy="2495136"/>
          </a:xfrm>
          <a:prstGeom prst="rect">
            <a:avLst/>
          </a:prstGeom>
        </p:spPr>
      </p:pic>
    </p:spTree>
    <p:extLst>
      <p:ext uri="{BB962C8B-B14F-4D97-AF65-F5344CB8AC3E}">
        <p14:creationId xmlns:p14="http://schemas.microsoft.com/office/powerpoint/2010/main" val="35557320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Legacies</a:t>
            </a:r>
            <a:endParaRPr lang="en-GB" dirty="0"/>
          </a:p>
        </p:txBody>
      </p:sp>
      <p:sp>
        <p:nvSpPr>
          <p:cNvPr id="3" name="Content Placeholder 2"/>
          <p:cNvSpPr>
            <a:spLocks noGrp="1"/>
          </p:cNvSpPr>
          <p:nvPr>
            <p:ph sz="quarter" idx="1"/>
          </p:nvPr>
        </p:nvSpPr>
        <p:spPr/>
        <p:txBody>
          <a:bodyPr/>
          <a:lstStyle/>
          <a:p>
            <a:r>
              <a:rPr lang="en-GB" dirty="0" smtClean="0"/>
              <a:t>Quite common for reach to leave a portion of their property to the emperor – other parts of the estates going to various family members, friends and associations. </a:t>
            </a:r>
          </a:p>
          <a:p>
            <a:pPr lvl="1"/>
            <a:r>
              <a:rPr lang="en-GB" dirty="0" smtClean="0"/>
              <a:t>Way of ensuring the will is respected – risk of offending the emperor if not done. </a:t>
            </a:r>
          </a:p>
          <a:p>
            <a:pPr lvl="1"/>
            <a:r>
              <a:rPr lang="en-GB" dirty="0" smtClean="0"/>
              <a:t>Augustus supposedly received as much as HS 1.4 billion in legacies (Suet. </a:t>
            </a:r>
            <a:r>
              <a:rPr lang="en-GB" i="1" dirty="0" smtClean="0"/>
              <a:t>Div</a:t>
            </a:r>
            <a:r>
              <a:rPr lang="en-GB" dirty="0" smtClean="0"/>
              <a:t>. </a:t>
            </a:r>
            <a:r>
              <a:rPr lang="en-GB" i="1" dirty="0" smtClean="0"/>
              <a:t>Aug</a:t>
            </a:r>
            <a:r>
              <a:rPr lang="en-GB" dirty="0" smtClean="0"/>
              <a:t>. 101.3).</a:t>
            </a:r>
            <a:endParaRPr lang="en-GB" dirty="0"/>
          </a:p>
        </p:txBody>
      </p:sp>
      <p:sp>
        <p:nvSpPr>
          <p:cNvPr id="4" name="Rectangle 3"/>
          <p:cNvSpPr/>
          <p:nvPr/>
        </p:nvSpPr>
        <p:spPr>
          <a:xfrm>
            <a:off x="301752" y="4884218"/>
            <a:ext cx="8503920" cy="1754326"/>
          </a:xfrm>
          <a:prstGeom prst="rect">
            <a:avLst/>
          </a:prstGeom>
        </p:spPr>
        <p:txBody>
          <a:bodyPr wrap="square">
            <a:spAutoFit/>
          </a:bodyPr>
          <a:lstStyle/>
          <a:p>
            <a:r>
              <a:rPr lang="en-GB" dirty="0"/>
              <a:t>“First of all he made a law, that instead of one-half, five-sixths of the property of deceased freedmen should be made over to him, if without good and sufficient reason they bore the name of any family with which he himself was connected; further, that the estates of those who were ungrateful to their emperor should belong to the privy purse, and that the advocates who had written or dictated such wills should not go unpunished.” </a:t>
            </a:r>
            <a:r>
              <a:rPr lang="en-GB" dirty="0" smtClean="0"/>
              <a:t>– </a:t>
            </a:r>
            <a:r>
              <a:rPr lang="en-GB" b="1" dirty="0" smtClean="0"/>
              <a:t>Suet. </a:t>
            </a:r>
            <a:r>
              <a:rPr lang="en-GB" b="1" i="1" dirty="0" smtClean="0"/>
              <a:t>Nero</a:t>
            </a:r>
            <a:r>
              <a:rPr lang="en-GB" b="1" dirty="0" smtClean="0"/>
              <a:t> 32.2</a:t>
            </a:r>
            <a:r>
              <a:rPr lang="en-GB" dirty="0" smtClean="0"/>
              <a:t>.</a:t>
            </a:r>
            <a:endParaRPr lang="en-GB" dirty="0"/>
          </a:p>
        </p:txBody>
      </p:sp>
    </p:spTree>
    <p:extLst>
      <p:ext uri="{BB962C8B-B14F-4D97-AF65-F5344CB8AC3E}">
        <p14:creationId xmlns:p14="http://schemas.microsoft.com/office/powerpoint/2010/main" val="40803732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Wealth of the Temples</a:t>
            </a:r>
            <a:endParaRPr lang="en-GB" dirty="0"/>
          </a:p>
        </p:txBody>
      </p:sp>
      <p:sp>
        <p:nvSpPr>
          <p:cNvPr id="3" name="Content Placeholder 2"/>
          <p:cNvSpPr>
            <a:spLocks noGrp="1"/>
          </p:cNvSpPr>
          <p:nvPr>
            <p:ph sz="quarter" idx="1"/>
          </p:nvPr>
        </p:nvSpPr>
        <p:spPr>
          <a:xfrm>
            <a:off x="187036" y="1527048"/>
            <a:ext cx="5029200" cy="5237434"/>
          </a:xfrm>
        </p:spPr>
        <p:txBody>
          <a:bodyPr>
            <a:normAutofit fontScale="92500" lnSpcReduction="10000"/>
          </a:bodyPr>
          <a:lstStyle/>
          <a:p>
            <a:pPr marL="0" indent="0">
              <a:buNone/>
            </a:pPr>
            <a:r>
              <a:rPr lang="en-GB" dirty="0" smtClean="0"/>
              <a:t>“[After the Great </a:t>
            </a:r>
            <a:r>
              <a:rPr lang="en-GB" dirty="0"/>
              <a:t>Fire in AD 64] The gods themselves formed part of the plunder, as the ravaged temples of the capital were drained of the gold dedicated in the triumphs or the vows, the prosperity or the fears, of the Roman nation at every epoch. But in Asia and Achaia, not offerings alone but the images of deity were being swept away, since </a:t>
            </a:r>
            <a:r>
              <a:rPr lang="en-GB" dirty="0" err="1"/>
              <a:t>Acratus</a:t>
            </a:r>
            <a:r>
              <a:rPr lang="en-GB" dirty="0"/>
              <a:t> and </a:t>
            </a:r>
            <a:r>
              <a:rPr lang="en-GB" dirty="0" err="1"/>
              <a:t>Carrinas</a:t>
            </a:r>
            <a:r>
              <a:rPr lang="en-GB" dirty="0"/>
              <a:t> </a:t>
            </a:r>
            <a:r>
              <a:rPr lang="en-GB" dirty="0" err="1"/>
              <a:t>Secundus</a:t>
            </a:r>
            <a:r>
              <a:rPr lang="en-GB" dirty="0"/>
              <a:t> had been despatched into the two </a:t>
            </a:r>
            <a:r>
              <a:rPr lang="en-GB" dirty="0" smtClean="0"/>
              <a:t>provinces.” – </a:t>
            </a:r>
            <a:r>
              <a:rPr lang="en-GB" b="1" dirty="0" smtClean="0"/>
              <a:t>Tac. </a:t>
            </a:r>
            <a:r>
              <a:rPr lang="en-GB" b="1" i="1" dirty="0" smtClean="0"/>
              <a:t>Ann</a:t>
            </a:r>
            <a:r>
              <a:rPr lang="en-GB" b="1" dirty="0" smtClean="0"/>
              <a:t>. 15.45</a:t>
            </a:r>
            <a:r>
              <a:rPr lang="en-GB" dirty="0" smtClean="0"/>
              <a:t>.</a:t>
            </a:r>
            <a:endParaRPr lang="en-GB" dirty="0"/>
          </a:p>
        </p:txBody>
      </p:sp>
      <p:pic>
        <p:nvPicPr>
          <p:cNvPr id="4" name="Picture 3"/>
          <p:cNvPicPr>
            <a:picLocks noChangeAspect="1"/>
          </p:cNvPicPr>
          <p:nvPr/>
        </p:nvPicPr>
        <p:blipFill>
          <a:blip r:embed="rId2"/>
          <a:stretch>
            <a:fillRect/>
          </a:stretch>
        </p:blipFill>
        <p:spPr>
          <a:xfrm>
            <a:off x="5216236" y="1443921"/>
            <a:ext cx="3762500" cy="2836925"/>
          </a:xfrm>
          <a:prstGeom prst="rect">
            <a:avLst/>
          </a:prstGeom>
        </p:spPr>
      </p:pic>
      <p:pic>
        <p:nvPicPr>
          <p:cNvPr id="5" name="Picture 4"/>
          <p:cNvPicPr>
            <a:picLocks noChangeAspect="1"/>
          </p:cNvPicPr>
          <p:nvPr/>
        </p:nvPicPr>
        <p:blipFill>
          <a:blip r:embed="rId3"/>
          <a:stretch>
            <a:fillRect/>
          </a:stretch>
        </p:blipFill>
        <p:spPr>
          <a:xfrm>
            <a:off x="5216236" y="4443586"/>
            <a:ext cx="3762500" cy="1760849"/>
          </a:xfrm>
          <a:prstGeom prst="rect">
            <a:avLst/>
          </a:prstGeom>
        </p:spPr>
      </p:pic>
      <p:sp>
        <p:nvSpPr>
          <p:cNvPr id="6" name="Rectangle 5"/>
          <p:cNvSpPr/>
          <p:nvPr/>
        </p:nvSpPr>
        <p:spPr>
          <a:xfrm>
            <a:off x="5092041" y="6133673"/>
            <a:ext cx="4010890" cy="307777"/>
          </a:xfrm>
          <a:prstGeom prst="rect">
            <a:avLst/>
          </a:prstGeom>
        </p:spPr>
        <p:txBody>
          <a:bodyPr wrap="square">
            <a:spAutoFit/>
          </a:bodyPr>
          <a:lstStyle/>
          <a:p>
            <a:r>
              <a:rPr lang="en-GB" sz="1400" dirty="0"/>
              <a:t>Temple of Peace – constructed under Vespasian</a:t>
            </a:r>
          </a:p>
        </p:txBody>
      </p:sp>
    </p:spTree>
    <p:extLst>
      <p:ext uri="{BB962C8B-B14F-4D97-AF65-F5344CB8AC3E}">
        <p14:creationId xmlns:p14="http://schemas.microsoft.com/office/powerpoint/2010/main" val="6801155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Financial Strains in the Reign of Nero?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114199670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Major </a:t>
            </a:r>
            <a:r>
              <a:rPr lang="en-GB" dirty="0" err="1" smtClean="0"/>
              <a:t>Neronian</a:t>
            </a:r>
            <a:r>
              <a:rPr lang="en-GB" dirty="0" smtClean="0"/>
              <a:t> Expenditure</a:t>
            </a:r>
            <a:endParaRPr lang="en-GB" dirty="0"/>
          </a:p>
        </p:txBody>
      </p:sp>
      <p:sp>
        <p:nvSpPr>
          <p:cNvPr id="3" name="Content Placeholder 2"/>
          <p:cNvSpPr>
            <a:spLocks noGrp="1"/>
          </p:cNvSpPr>
          <p:nvPr>
            <p:ph sz="quarter" idx="1"/>
          </p:nvPr>
        </p:nvSpPr>
        <p:spPr>
          <a:xfrm>
            <a:off x="179512" y="1527464"/>
            <a:ext cx="8784976" cy="3284449"/>
          </a:xfrm>
        </p:spPr>
        <p:txBody>
          <a:bodyPr>
            <a:normAutofit fontScale="85000" lnSpcReduction="20000"/>
          </a:bodyPr>
          <a:lstStyle/>
          <a:p>
            <a:r>
              <a:rPr lang="en-GB" dirty="0" smtClean="0"/>
              <a:t>Campaigns against the Parthians and the British. </a:t>
            </a:r>
          </a:p>
          <a:p>
            <a:endParaRPr lang="en-GB" sz="500" dirty="0" smtClean="0"/>
          </a:p>
          <a:p>
            <a:r>
              <a:rPr lang="en-GB" dirty="0" smtClean="0"/>
              <a:t>Restoring the city of Rome after the Great Fire in AD 64 – building the Golden House. </a:t>
            </a:r>
          </a:p>
          <a:p>
            <a:endParaRPr lang="en-GB" sz="500" dirty="0" smtClean="0"/>
          </a:p>
          <a:p>
            <a:r>
              <a:rPr lang="en-GB" dirty="0" smtClean="0"/>
              <a:t>Great Jewish uprising beginning in AD 66. </a:t>
            </a:r>
          </a:p>
          <a:p>
            <a:endParaRPr lang="en-GB" sz="500" dirty="0" smtClean="0"/>
          </a:p>
          <a:p>
            <a:r>
              <a:rPr lang="en-GB" dirty="0" smtClean="0"/>
              <a:t>Personal profligacy? </a:t>
            </a:r>
          </a:p>
          <a:p>
            <a:endParaRPr lang="en-GB" sz="600" dirty="0"/>
          </a:p>
          <a:p>
            <a:r>
              <a:rPr lang="en-GB" dirty="0" smtClean="0"/>
              <a:t>Financial policy of generosity handed </a:t>
            </a:r>
            <a:r>
              <a:rPr lang="en-GB" dirty="0"/>
              <a:t>down by Augustus </a:t>
            </a:r>
            <a:r>
              <a:rPr lang="en-GB" dirty="0" smtClean="0"/>
              <a:t>probably </a:t>
            </a:r>
            <a:r>
              <a:rPr lang="en-GB" dirty="0"/>
              <a:t>mitigated against the build-up of large reserves, as did spending increases by his </a:t>
            </a:r>
            <a:r>
              <a:rPr lang="en-GB" dirty="0" smtClean="0"/>
              <a:t>successors; leaving </a:t>
            </a:r>
            <a:r>
              <a:rPr lang="en-GB" dirty="0"/>
              <a:t>the </a:t>
            </a:r>
            <a:r>
              <a:rPr lang="en-GB" dirty="0" smtClean="0"/>
              <a:t>state </a:t>
            </a:r>
            <a:r>
              <a:rPr lang="en-GB" dirty="0"/>
              <a:t>relatively vulnerable to short-term deficit. </a:t>
            </a:r>
            <a:endParaRPr lang="en-GB" dirty="0" smtClean="0"/>
          </a:p>
          <a:p>
            <a:endParaRPr lang="en-GB" dirty="0" smtClean="0"/>
          </a:p>
          <a:p>
            <a:endParaRPr lang="en-GB" dirty="0"/>
          </a:p>
        </p:txBody>
      </p:sp>
      <p:sp>
        <p:nvSpPr>
          <p:cNvPr id="4" name="Rectangle 3"/>
          <p:cNvSpPr/>
          <p:nvPr/>
        </p:nvSpPr>
        <p:spPr>
          <a:xfrm>
            <a:off x="179512" y="4718395"/>
            <a:ext cx="8784976" cy="1938992"/>
          </a:xfrm>
          <a:prstGeom prst="rect">
            <a:avLst/>
          </a:prstGeom>
        </p:spPr>
        <p:txBody>
          <a:bodyPr wrap="square">
            <a:spAutoFit/>
          </a:bodyPr>
          <a:lstStyle/>
          <a:p>
            <a:r>
              <a:rPr lang="en-GB" sz="2000" dirty="0" smtClean="0"/>
              <a:t>“Nero’s confidence in the national resources was not the only cause of his furious spending… [excited by rumours of “Dido’s hidden treasure”]… When this hope failed to materialised, Nero found himself bankrupt; his financial difficulties were such that he could not lay hands on enough money even for the soldiers’ pay or the veterans’ benefits, and he therefore resorted to robbery and blackmail.” – </a:t>
            </a:r>
            <a:r>
              <a:rPr lang="en-GB" sz="2000" b="1" dirty="0" smtClean="0"/>
              <a:t>Suet. </a:t>
            </a:r>
            <a:r>
              <a:rPr lang="en-GB" sz="2000" b="1" i="1" dirty="0" smtClean="0"/>
              <a:t>Nero </a:t>
            </a:r>
            <a:r>
              <a:rPr lang="en-GB" sz="2000" b="1" dirty="0" smtClean="0"/>
              <a:t>31.4-32.1. </a:t>
            </a:r>
            <a:endParaRPr lang="en-GB" sz="2000" dirty="0"/>
          </a:p>
        </p:txBody>
      </p:sp>
    </p:spTree>
    <p:extLst>
      <p:ext uri="{BB962C8B-B14F-4D97-AF65-F5344CB8AC3E}">
        <p14:creationId xmlns:p14="http://schemas.microsoft.com/office/powerpoint/2010/main" val="34103190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Currency Reform</a:t>
            </a:r>
            <a:endParaRPr lang="en-GB" dirty="0"/>
          </a:p>
        </p:txBody>
      </p:sp>
      <p:sp>
        <p:nvSpPr>
          <p:cNvPr id="3" name="Content Placeholder 2"/>
          <p:cNvSpPr>
            <a:spLocks noGrp="1"/>
          </p:cNvSpPr>
          <p:nvPr>
            <p:ph sz="quarter" idx="1"/>
          </p:nvPr>
        </p:nvSpPr>
        <p:spPr>
          <a:xfrm>
            <a:off x="301752" y="1396774"/>
            <a:ext cx="8503920" cy="2406008"/>
          </a:xfrm>
        </p:spPr>
        <p:txBody>
          <a:bodyPr>
            <a:normAutofit fontScale="77500" lnSpcReduction="20000"/>
          </a:bodyPr>
          <a:lstStyle/>
          <a:p>
            <a:pPr marL="0">
              <a:buNone/>
            </a:pPr>
            <a:r>
              <a:rPr lang="en-GB" sz="3200" dirty="0" smtClean="0"/>
              <a:t>“In later times, again, an ordinance was made, that [aurei] of gold should be struck, at the rate of forty [aurei] to each </a:t>
            </a:r>
            <a:r>
              <a:rPr lang="en-GB" sz="3200" dirty="0" err="1" smtClean="0"/>
              <a:t>libra</a:t>
            </a:r>
            <a:r>
              <a:rPr lang="en-GB" sz="3200" dirty="0" smtClean="0"/>
              <a:t> of gold; after which period, the emperors gradually curtailed the weight of the golden [aureus], until at last, in the reign of Nero, it was coined at the rate of forty-five to the </a:t>
            </a:r>
            <a:r>
              <a:rPr lang="en-GB" sz="3200" dirty="0" err="1" smtClean="0"/>
              <a:t>libra</a:t>
            </a:r>
            <a:r>
              <a:rPr lang="en-GB" sz="3200" dirty="0" smtClean="0"/>
              <a:t>.” - </a:t>
            </a:r>
            <a:r>
              <a:rPr lang="en-GB" sz="3200" b="1" dirty="0" smtClean="0"/>
              <a:t>Pliny </a:t>
            </a:r>
            <a:r>
              <a:rPr lang="en-GB" sz="3200" b="1" i="1" dirty="0" smtClean="0"/>
              <a:t>Natural History </a:t>
            </a:r>
            <a:r>
              <a:rPr lang="en-GB" sz="3200" b="1" dirty="0" smtClean="0"/>
              <a:t>33.13.47</a:t>
            </a:r>
            <a:r>
              <a:rPr lang="en-GB" sz="3200" dirty="0" smtClean="0"/>
              <a:t>.</a:t>
            </a:r>
            <a:r>
              <a:rPr lang="en-GB" sz="3200" i="1" dirty="0" smtClean="0"/>
              <a:t> </a:t>
            </a:r>
            <a:r>
              <a:rPr lang="en-GB" sz="3200" dirty="0"/>
              <a:t>(</a:t>
            </a:r>
            <a:r>
              <a:rPr lang="en-GB" sz="3200" dirty="0" smtClean="0"/>
              <a:t>Libra is a Roman pound = 323g). </a:t>
            </a:r>
          </a:p>
          <a:p>
            <a:endParaRPr lang="en-GB" dirty="0"/>
          </a:p>
        </p:txBody>
      </p:sp>
      <p:sp>
        <p:nvSpPr>
          <p:cNvPr id="4" name="Content Placeholder 2"/>
          <p:cNvSpPr txBox="1">
            <a:spLocks/>
          </p:cNvSpPr>
          <p:nvPr/>
        </p:nvSpPr>
        <p:spPr>
          <a:xfrm>
            <a:off x="179512" y="3789040"/>
            <a:ext cx="8784976" cy="2924944"/>
          </a:xfrm>
          <a:prstGeom prst="rect">
            <a:avLst/>
          </a:prstGeom>
        </p:spPr>
        <p:txBody>
          <a:bodyPr vert="horz">
            <a:normAutofit fontScale="92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By the reign of Nero (pre-AD 64) the aureus had gone from 43 to the pound of gold, but was reduced to 45 to the pound after the reforms (4½% in weight</a:t>
            </a:r>
            <a:r>
              <a:rPr lang="en-GB" dirty="0" smtClean="0"/>
              <a:t>).</a:t>
            </a:r>
            <a:endParaRPr lang="en-GB" dirty="0" smtClean="0"/>
          </a:p>
          <a:p>
            <a:endParaRPr lang="en-GB" sz="600" dirty="0" smtClean="0"/>
          </a:p>
          <a:p>
            <a:r>
              <a:rPr lang="en-GB" dirty="0" smtClean="0"/>
              <a:t>The denarius was reduced from 86 to 89 to the pound pre-AD 64; then reduced after the reforms to 96 to the pound of silver (11% reduction in weight). </a:t>
            </a:r>
            <a:endParaRPr lang="en-GB" sz="500" dirty="0" smtClean="0"/>
          </a:p>
          <a:p>
            <a:r>
              <a:rPr lang="en-GB" dirty="0" smtClean="0"/>
              <a:t>Earlier gradual weight reductions may have been intended to prevent Gresham's Law – “bad money drives out good”. </a:t>
            </a:r>
          </a:p>
          <a:p>
            <a:endParaRPr lang="en-GB" dirty="0"/>
          </a:p>
        </p:txBody>
      </p:sp>
    </p:spTree>
    <p:extLst>
      <p:ext uri="{BB962C8B-B14F-4D97-AF65-F5344CB8AC3E}">
        <p14:creationId xmlns:p14="http://schemas.microsoft.com/office/powerpoint/2010/main" val="10663379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Purity of the Denarius</a:t>
            </a:r>
            <a:endParaRPr lang="en-GB" dirty="0"/>
          </a:p>
        </p:txBody>
      </p:sp>
      <p:sp>
        <p:nvSpPr>
          <p:cNvPr id="3" name="Content Placeholder 2"/>
          <p:cNvSpPr>
            <a:spLocks noGrp="1"/>
          </p:cNvSpPr>
          <p:nvPr>
            <p:ph sz="quarter" idx="1"/>
          </p:nvPr>
        </p:nvSpPr>
        <p:spPr>
          <a:xfrm>
            <a:off x="251520" y="1628800"/>
            <a:ext cx="8554152" cy="2520280"/>
          </a:xfrm>
        </p:spPr>
        <p:txBody>
          <a:bodyPr>
            <a:normAutofit fontScale="77500" lnSpcReduction="20000"/>
          </a:bodyPr>
          <a:lstStyle/>
          <a:p>
            <a:r>
              <a:rPr lang="en-GB" dirty="0" smtClean="0"/>
              <a:t>The purity of the denarius was also reduced from its average of 97.35 percent (pre-reform) to 93.50 percent (post-reform). </a:t>
            </a:r>
          </a:p>
          <a:p>
            <a:endParaRPr lang="en-GB" sz="1200" dirty="0" smtClean="0"/>
          </a:p>
          <a:p>
            <a:r>
              <a:rPr lang="en-GB" dirty="0" smtClean="0"/>
              <a:t>However reduction may have been even more severe but well hidden – possibly a reduction to 80-90% purity - </a:t>
            </a:r>
            <a:r>
              <a:rPr lang="en-GB" dirty="0" err="1" smtClean="0"/>
              <a:t>Ponting</a:t>
            </a:r>
            <a:r>
              <a:rPr lang="en-GB" dirty="0" smtClean="0"/>
              <a:t> (2009). </a:t>
            </a:r>
          </a:p>
          <a:p>
            <a:endParaRPr lang="en-GB" sz="1200" dirty="0" smtClean="0"/>
          </a:p>
          <a:p>
            <a:r>
              <a:rPr lang="en-GB" dirty="0" smtClean="0"/>
              <a:t>Increase in the bullion value of silver? </a:t>
            </a:r>
          </a:p>
          <a:p>
            <a:endParaRPr lang="en-GB" sz="1200" dirty="0" smtClean="0"/>
          </a:p>
          <a:p>
            <a:r>
              <a:rPr lang="en-GB" dirty="0" smtClean="0"/>
              <a:t>Struggling Imperial finances? </a:t>
            </a:r>
          </a:p>
          <a:p>
            <a:endParaRPr lang="en-GB" dirty="0"/>
          </a:p>
        </p:txBody>
      </p:sp>
      <p:sp>
        <p:nvSpPr>
          <p:cNvPr id="4" name="Rectangle 3"/>
          <p:cNvSpPr/>
          <p:nvPr/>
        </p:nvSpPr>
        <p:spPr>
          <a:xfrm>
            <a:off x="251520" y="3870710"/>
            <a:ext cx="6109439" cy="2893100"/>
          </a:xfrm>
          <a:prstGeom prst="rect">
            <a:avLst/>
          </a:prstGeom>
        </p:spPr>
        <p:txBody>
          <a:bodyPr wrap="square">
            <a:spAutoFit/>
          </a:bodyPr>
          <a:lstStyle/>
          <a:p>
            <a:r>
              <a:rPr lang="en-GB" sz="2600" dirty="0" smtClean="0"/>
              <a:t>“When experts using this touchstone, like a file, have taken scrapings from an ore, they can say at once how much gold it contains and how much silver or copper, to a difference of a scruple, their marvellous calculation not leading them astray</a:t>
            </a:r>
            <a:r>
              <a:rPr lang="en-GB" sz="2600" i="1" dirty="0" smtClean="0"/>
              <a:t>.” – </a:t>
            </a:r>
            <a:r>
              <a:rPr lang="en-GB" sz="2600" b="1" dirty="0" smtClean="0"/>
              <a:t>Pliny </a:t>
            </a:r>
            <a:r>
              <a:rPr lang="en-GB" sz="2600" b="1" i="1" dirty="0" smtClean="0"/>
              <a:t>NH </a:t>
            </a:r>
            <a:r>
              <a:rPr lang="en-GB" sz="2600" b="1" dirty="0" smtClean="0"/>
              <a:t>33.43.126. </a:t>
            </a:r>
            <a:endParaRPr lang="en-GB" sz="2600" dirty="0"/>
          </a:p>
        </p:txBody>
      </p:sp>
      <p:pic>
        <p:nvPicPr>
          <p:cNvPr id="5" name="Picture 4"/>
          <p:cNvPicPr>
            <a:picLocks noChangeAspect="1"/>
          </p:cNvPicPr>
          <p:nvPr/>
        </p:nvPicPr>
        <p:blipFill>
          <a:blip r:embed="rId2"/>
          <a:stretch>
            <a:fillRect/>
          </a:stretch>
        </p:blipFill>
        <p:spPr>
          <a:xfrm>
            <a:off x="6366225" y="3870710"/>
            <a:ext cx="2469927" cy="2469927"/>
          </a:xfrm>
          <a:prstGeom prst="rect">
            <a:avLst/>
          </a:prstGeom>
        </p:spPr>
      </p:pic>
    </p:spTree>
    <p:extLst>
      <p:ext uri="{BB962C8B-B14F-4D97-AF65-F5344CB8AC3E}">
        <p14:creationId xmlns:p14="http://schemas.microsoft.com/office/powerpoint/2010/main" val="40835098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Good or Bad Financial Management? </a:t>
            </a:r>
            <a:endParaRPr lang="en-GB" dirty="0"/>
          </a:p>
        </p:txBody>
      </p:sp>
      <p:sp>
        <p:nvSpPr>
          <p:cNvPr id="4" name="Text Placeholder 3"/>
          <p:cNvSpPr>
            <a:spLocks noGrp="1"/>
          </p:cNvSpPr>
          <p:nvPr>
            <p:ph sz="quarter" idx="1"/>
          </p:nvPr>
        </p:nvSpPr>
        <p:spPr>
          <a:xfrm>
            <a:off x="141315" y="1479666"/>
            <a:ext cx="8853055" cy="5378334"/>
          </a:xfrm>
        </p:spPr>
        <p:txBody>
          <a:bodyPr>
            <a:normAutofit fontScale="85000" lnSpcReduction="10000"/>
          </a:bodyPr>
          <a:lstStyle/>
          <a:p>
            <a:r>
              <a:rPr lang="en-GB" dirty="0"/>
              <a:t>Considered abolishing customs </a:t>
            </a:r>
            <a:r>
              <a:rPr lang="en-GB" dirty="0" smtClean="0"/>
              <a:t>dues in AD 58? </a:t>
            </a:r>
            <a:r>
              <a:rPr lang="en-GB" dirty="0"/>
              <a:t>[never implemented</a:t>
            </a:r>
            <a:r>
              <a:rPr lang="en-GB" dirty="0" smtClean="0"/>
              <a:t>]. </a:t>
            </a:r>
          </a:p>
          <a:p>
            <a:endParaRPr lang="en-GB" sz="500" dirty="0"/>
          </a:p>
          <a:p>
            <a:r>
              <a:rPr lang="en-GB" dirty="0" smtClean="0"/>
              <a:t>Burning of debt to the </a:t>
            </a:r>
            <a:r>
              <a:rPr lang="en-GB" i="1" dirty="0" err="1" smtClean="0"/>
              <a:t>aerarium</a:t>
            </a:r>
            <a:r>
              <a:rPr lang="en-GB" dirty="0" smtClean="0"/>
              <a:t> (Tac. </a:t>
            </a:r>
            <a:r>
              <a:rPr lang="en-GB" i="1" dirty="0" smtClean="0"/>
              <a:t>Ann</a:t>
            </a:r>
            <a:r>
              <a:rPr lang="en-GB" dirty="0" smtClean="0"/>
              <a:t>. 13.23).</a:t>
            </a:r>
            <a:endParaRPr lang="en-GB" dirty="0"/>
          </a:p>
          <a:p>
            <a:endParaRPr lang="en-GB" sz="500" dirty="0"/>
          </a:p>
          <a:p>
            <a:r>
              <a:rPr lang="en-GB" dirty="0"/>
              <a:t>Reduction in weight and metal content of </a:t>
            </a:r>
            <a:r>
              <a:rPr lang="en-GB" dirty="0" smtClean="0"/>
              <a:t>aurei </a:t>
            </a:r>
            <a:r>
              <a:rPr lang="en-GB" dirty="0"/>
              <a:t>and denarii – more coins in circulation? </a:t>
            </a:r>
            <a:r>
              <a:rPr lang="en-GB" dirty="0" smtClean="0"/>
              <a:t>Depends upon if there was any inflation. </a:t>
            </a:r>
          </a:p>
          <a:p>
            <a:pPr lvl="1"/>
            <a:r>
              <a:rPr lang="en-GB" dirty="0" smtClean="0"/>
              <a:t>Difficulties of increasing money supply when the economy needs it with precious metal coinage. </a:t>
            </a:r>
          </a:p>
          <a:p>
            <a:pPr lvl="1"/>
            <a:r>
              <a:rPr lang="en-GB" dirty="0" smtClean="0"/>
              <a:t>Means of bringing the coinage relative value into lines with bullion values.</a:t>
            </a:r>
          </a:p>
          <a:p>
            <a:pPr lvl="1"/>
            <a:r>
              <a:rPr lang="en-GB" dirty="0" smtClean="0"/>
              <a:t>Fiat money rather than bona fide money? </a:t>
            </a:r>
          </a:p>
          <a:p>
            <a:pPr lvl="1"/>
            <a:r>
              <a:rPr lang="en-GB" dirty="0" smtClean="0"/>
              <a:t>New coins seem to circulate along with the old ones. </a:t>
            </a:r>
          </a:p>
          <a:p>
            <a:pPr lvl="1"/>
            <a:r>
              <a:rPr lang="en-GB" dirty="0" smtClean="0"/>
              <a:t>Increased production (i.e. more goods) mitigating against price increases?</a:t>
            </a:r>
          </a:p>
          <a:p>
            <a:pPr lvl="1"/>
            <a:endParaRPr lang="en-GB" sz="500" dirty="0"/>
          </a:p>
          <a:p>
            <a:r>
              <a:rPr lang="en-GB" dirty="0" smtClean="0"/>
              <a:t>Building works </a:t>
            </a:r>
            <a:r>
              <a:rPr lang="en-GB" dirty="0"/>
              <a:t>and </a:t>
            </a:r>
            <a:r>
              <a:rPr lang="en-GB" i="1" dirty="0" err="1" smtClean="0"/>
              <a:t>congiaria</a:t>
            </a:r>
            <a:r>
              <a:rPr lang="en-GB" dirty="0" smtClean="0"/>
              <a:t> as a means of alleviating the needs of the poor in Rome? </a:t>
            </a:r>
          </a:p>
          <a:p>
            <a:endParaRPr lang="en-GB" sz="500" dirty="0"/>
          </a:p>
          <a:p>
            <a:r>
              <a:rPr lang="en-GB" dirty="0"/>
              <a:t>H</a:t>
            </a:r>
            <a:r>
              <a:rPr lang="en-GB" dirty="0" smtClean="0"/>
              <a:t>eavy taxation in Gaul and the revolt of </a:t>
            </a:r>
            <a:r>
              <a:rPr lang="en-GB" dirty="0" err="1" smtClean="0"/>
              <a:t>Vindex</a:t>
            </a:r>
            <a:r>
              <a:rPr lang="en-GB" dirty="0" smtClean="0"/>
              <a:t> (</a:t>
            </a:r>
            <a:r>
              <a:rPr lang="en-GB" dirty="0" err="1" smtClean="0"/>
              <a:t>Dio</a:t>
            </a:r>
            <a:r>
              <a:rPr lang="en-GB" dirty="0" smtClean="0"/>
              <a:t> 63.22).</a:t>
            </a:r>
          </a:p>
          <a:p>
            <a:pPr lvl="1"/>
            <a:endParaRPr lang="en-GB" dirty="0"/>
          </a:p>
          <a:p>
            <a:endParaRPr lang="en-GB" dirty="0"/>
          </a:p>
          <a:p>
            <a:endParaRPr lang="en-GB" dirty="0"/>
          </a:p>
        </p:txBody>
      </p:sp>
    </p:spTree>
    <p:extLst>
      <p:ext uri="{BB962C8B-B14F-4D97-AF65-F5344CB8AC3E}">
        <p14:creationId xmlns:p14="http://schemas.microsoft.com/office/powerpoint/2010/main" val="29306640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(1)</a:t>
            </a:r>
            <a:endParaRPr lang="en-GB" dirty="0"/>
          </a:p>
        </p:txBody>
      </p:sp>
      <p:sp>
        <p:nvSpPr>
          <p:cNvPr id="3" name="Content Placeholder 2"/>
          <p:cNvSpPr>
            <a:spLocks noGrp="1"/>
          </p:cNvSpPr>
          <p:nvPr>
            <p:ph sz="quarter" idx="1"/>
          </p:nvPr>
        </p:nvSpPr>
        <p:spPr>
          <a:xfrm>
            <a:off x="108065" y="1537855"/>
            <a:ext cx="9035935" cy="5216235"/>
          </a:xfrm>
        </p:spPr>
        <p:txBody>
          <a:bodyPr>
            <a:normAutofit/>
          </a:bodyPr>
          <a:lstStyle/>
          <a:p>
            <a:r>
              <a:rPr lang="en-GB" dirty="0"/>
              <a:t>Burton, Graham P.  (2004). ‘The Roman Imperial State, Provincial Governors and the Public Finances of Provincial Cities, 27 B.C.-A.D. 235’, </a:t>
            </a:r>
            <a:r>
              <a:rPr lang="en-GB" i="1" dirty="0"/>
              <a:t>Historia: </a:t>
            </a:r>
            <a:r>
              <a:rPr lang="en-GB" i="1" dirty="0" err="1"/>
              <a:t>Zeitschrift</a:t>
            </a:r>
            <a:r>
              <a:rPr lang="en-GB" i="1" dirty="0"/>
              <a:t> </a:t>
            </a:r>
            <a:r>
              <a:rPr lang="en-GB" i="1" dirty="0" err="1"/>
              <a:t>Für</a:t>
            </a:r>
            <a:r>
              <a:rPr lang="en-GB" i="1" dirty="0"/>
              <a:t> </a:t>
            </a:r>
            <a:r>
              <a:rPr lang="en-GB" i="1" dirty="0" err="1"/>
              <a:t>Alte</a:t>
            </a:r>
            <a:r>
              <a:rPr lang="en-GB" i="1" dirty="0"/>
              <a:t> Geschichte</a:t>
            </a:r>
            <a:r>
              <a:rPr lang="en-GB" dirty="0"/>
              <a:t> 53 (3): 311-342. </a:t>
            </a:r>
            <a:endParaRPr lang="en-GB" dirty="0" smtClean="0"/>
          </a:p>
          <a:p>
            <a:endParaRPr lang="en-GB" sz="500" dirty="0"/>
          </a:p>
          <a:p>
            <a:r>
              <a:rPr lang="en-GB" dirty="0" err="1" smtClean="0"/>
              <a:t>DeLorme</a:t>
            </a:r>
            <a:r>
              <a:rPr lang="en-GB" dirty="0" smtClean="0"/>
              <a:t> </a:t>
            </a:r>
            <a:r>
              <a:rPr lang="en-GB" dirty="0"/>
              <a:t>Jr, Charles D., Stacey </a:t>
            </a:r>
            <a:r>
              <a:rPr lang="en-GB" dirty="0" err="1"/>
              <a:t>Isom</a:t>
            </a:r>
            <a:r>
              <a:rPr lang="en-GB" dirty="0"/>
              <a:t> and David R. </a:t>
            </a:r>
            <a:r>
              <a:rPr lang="en-GB" dirty="0" err="1"/>
              <a:t>Kamerschen</a:t>
            </a:r>
            <a:r>
              <a:rPr lang="en-GB" dirty="0"/>
              <a:t>. (2005). ‘Rent seeking and taxation in the Ancient Roman Empire’, </a:t>
            </a:r>
            <a:r>
              <a:rPr lang="en-GB" i="1" dirty="0"/>
              <a:t>Applied Economics </a:t>
            </a:r>
            <a:r>
              <a:rPr lang="en-GB" dirty="0"/>
              <a:t>37 (6): 705-712</a:t>
            </a:r>
            <a:r>
              <a:rPr lang="en-GB" dirty="0" smtClean="0"/>
              <a:t>.</a:t>
            </a:r>
          </a:p>
          <a:p>
            <a:endParaRPr lang="en-GB" sz="500" dirty="0"/>
          </a:p>
          <a:p>
            <a:r>
              <a:rPr lang="en-GB" dirty="0"/>
              <a:t>Duncan-Jones, Richard. (1994). </a:t>
            </a:r>
            <a:r>
              <a:rPr lang="en-GB" i="1" dirty="0"/>
              <a:t>Money and Government in the Roman Empire</a:t>
            </a:r>
            <a:r>
              <a:rPr lang="en-GB" dirty="0"/>
              <a:t>. Cambridge: Cambridge University Press. </a:t>
            </a:r>
            <a:endParaRPr lang="en-GB" dirty="0" smtClean="0"/>
          </a:p>
          <a:p>
            <a:endParaRPr lang="en-GB" sz="500" dirty="0"/>
          </a:p>
          <a:p>
            <a:endParaRPr lang="en-GB" dirty="0"/>
          </a:p>
        </p:txBody>
      </p:sp>
    </p:spTree>
    <p:extLst>
      <p:ext uri="{BB962C8B-B14F-4D97-AF65-F5344CB8AC3E}">
        <p14:creationId xmlns:p14="http://schemas.microsoft.com/office/powerpoint/2010/main" val="30975255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 </a:t>
            </a:r>
            <a:r>
              <a:rPr lang="en-GB" dirty="0" smtClean="0"/>
              <a:t>(2)</a:t>
            </a:r>
            <a:endParaRPr lang="en-GB" dirty="0"/>
          </a:p>
        </p:txBody>
      </p:sp>
      <p:sp>
        <p:nvSpPr>
          <p:cNvPr id="3" name="Content Placeholder 2"/>
          <p:cNvSpPr>
            <a:spLocks noGrp="1"/>
          </p:cNvSpPr>
          <p:nvPr>
            <p:ph sz="quarter" idx="1"/>
          </p:nvPr>
        </p:nvSpPr>
        <p:spPr>
          <a:xfrm>
            <a:off x="301752" y="1454727"/>
            <a:ext cx="8634430" cy="5145578"/>
          </a:xfrm>
        </p:spPr>
        <p:txBody>
          <a:bodyPr>
            <a:normAutofit/>
          </a:bodyPr>
          <a:lstStyle/>
          <a:p>
            <a:r>
              <a:rPr lang="en-GB" dirty="0"/>
              <a:t>Ponting, M. (2009). ‘Roman Silver Coinage: Mints, Metallurgy, and Production’. In </a:t>
            </a:r>
            <a:r>
              <a:rPr lang="en-GB" i="1" dirty="0"/>
              <a:t>Quantifying the Roman Economy: Methods and Problems </a:t>
            </a:r>
            <a:r>
              <a:rPr lang="en-GB" dirty="0"/>
              <a:t>(eds., Bowman, A. and Wilson, A.) Oxford: Oxford University Press. 269-80.</a:t>
            </a:r>
          </a:p>
          <a:p>
            <a:endParaRPr lang="en-GB" sz="200" dirty="0"/>
          </a:p>
          <a:p>
            <a:r>
              <a:rPr lang="en-GB" dirty="0"/>
              <a:t>Scheidel, W. and Friesen, S. (2009). ‘The Size of the Economy and the Distribution of Income in the Roman Empire’, </a:t>
            </a:r>
            <a:r>
              <a:rPr lang="en-GB" i="1" dirty="0"/>
              <a:t>Journal of Roman Studies</a:t>
            </a:r>
            <a:r>
              <a:rPr lang="en-GB" dirty="0"/>
              <a:t> 99: 61-91. </a:t>
            </a:r>
            <a:endParaRPr lang="en-GB" dirty="0" smtClean="0"/>
          </a:p>
          <a:p>
            <a:endParaRPr lang="en-GB" sz="200" dirty="0"/>
          </a:p>
          <a:p>
            <a:r>
              <a:rPr lang="en-GB" dirty="0" smtClean="0"/>
              <a:t>Thornton, M. E. K. (1971) ‘Nero’s New Deal</a:t>
            </a:r>
            <a:r>
              <a:rPr lang="en-GB" dirty="0"/>
              <a:t>’, </a:t>
            </a:r>
            <a:r>
              <a:rPr lang="en-GB" i="1" dirty="0"/>
              <a:t>Transactions and Proceedings of the American Philological </a:t>
            </a:r>
            <a:r>
              <a:rPr lang="en-GB" i="1" dirty="0" smtClean="0"/>
              <a:t>Association </a:t>
            </a:r>
            <a:r>
              <a:rPr lang="en-GB" dirty="0" smtClean="0"/>
              <a:t>102: 621-29. </a:t>
            </a:r>
            <a:endParaRPr lang="en-GB" dirty="0"/>
          </a:p>
        </p:txBody>
      </p:sp>
    </p:spTree>
    <p:extLst>
      <p:ext uri="{BB962C8B-B14F-4D97-AF65-F5344CB8AC3E}">
        <p14:creationId xmlns:p14="http://schemas.microsoft.com/office/powerpoint/2010/main" val="26611924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927</TotalTime>
  <Words>2618</Words>
  <Application>Microsoft Office PowerPoint</Application>
  <PresentationFormat>On-screen Show (4:3)</PresentationFormat>
  <Paragraphs>190</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Georgia</vt:lpstr>
      <vt:lpstr>Wingdings</vt:lpstr>
      <vt:lpstr>Wingdings 2</vt:lpstr>
      <vt:lpstr>Civic</vt:lpstr>
      <vt:lpstr>Murder, Mayhem and Megalomania: The Life and Times of the Emperor Nero</vt:lpstr>
      <vt:lpstr>The Roman Economy: conceptual issues</vt:lpstr>
      <vt:lpstr>PowerPoint Presentation</vt:lpstr>
      <vt:lpstr>“Sectors” of the Economy</vt:lpstr>
      <vt:lpstr>“Economic Stimuli” from State Spending</vt:lpstr>
      <vt:lpstr>PowerPoint Presentation</vt:lpstr>
      <vt:lpstr>The Roman Tax System</vt:lpstr>
      <vt:lpstr>Administration and Taxation</vt:lpstr>
      <vt:lpstr>Nero Curbing Abuses</vt:lpstr>
      <vt:lpstr>Auditing of Local Accounts</vt:lpstr>
      <vt:lpstr>The Scale and Methods of Roman Revenue Generation</vt:lpstr>
      <vt:lpstr>Total Size of Imperial Roman Budget?</vt:lpstr>
      <vt:lpstr>PowerPoint Presentation</vt:lpstr>
      <vt:lpstr>PowerPoint Presentation</vt:lpstr>
      <vt:lpstr>Bona Damnatorum</vt:lpstr>
      <vt:lpstr>Legacies</vt:lpstr>
      <vt:lpstr>Wealth of the Temples</vt:lpstr>
      <vt:lpstr>PowerPoint Presentation</vt:lpstr>
      <vt:lpstr>Major Neronian Expenditure</vt:lpstr>
      <vt:lpstr>Nero’s Currency Reform</vt:lpstr>
      <vt:lpstr>Purity of the Denarius</vt:lpstr>
      <vt:lpstr>Nero’s Good or Bad Financial Management? </vt:lpstr>
      <vt:lpstr>Bibliography (1)</vt:lpstr>
      <vt:lpstr>Bibliography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Murder, Mayhem and Megalomania: The Life and Times of the Emperor Nero</dc:title>
  <dc:creator>Matthew Cobb</dc:creator>
  <cp:lastModifiedBy>Matthew Cobb</cp:lastModifiedBy>
  <cp:revision>123</cp:revision>
  <dcterms:created xsi:type="dcterms:W3CDTF">2019-10-15T12:23:40Z</dcterms:created>
  <dcterms:modified xsi:type="dcterms:W3CDTF">2019-10-30T13:43:12Z</dcterms:modified>
</cp:coreProperties>
</file>