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1" r:id="rId1"/>
  </p:sldMasterIdLst>
  <p:notesMasterIdLst>
    <p:notesMasterId r:id="rId21"/>
  </p:notesMasterIdLst>
  <p:sldIdLst>
    <p:sldId id="256" r:id="rId2"/>
    <p:sldId id="282" r:id="rId3"/>
    <p:sldId id="283" r:id="rId4"/>
    <p:sldId id="284" r:id="rId5"/>
    <p:sldId id="285" r:id="rId6"/>
    <p:sldId id="286" r:id="rId7"/>
    <p:sldId id="287" r:id="rId8"/>
    <p:sldId id="302" r:id="rId9"/>
    <p:sldId id="301" r:id="rId10"/>
    <p:sldId id="303" r:id="rId11"/>
    <p:sldId id="288" r:id="rId12"/>
    <p:sldId id="304" r:id="rId13"/>
    <p:sldId id="305" r:id="rId14"/>
    <p:sldId id="306" r:id="rId15"/>
    <p:sldId id="289" r:id="rId16"/>
    <p:sldId id="290" r:id="rId17"/>
    <p:sldId id="298" r:id="rId18"/>
    <p:sldId id="299" r:id="rId19"/>
    <p:sldId id="281" r:id="rId2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E832"/>
    <a:srgbClr val="26D944"/>
  </p:clrMru>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65990" autoAdjust="0"/>
  </p:normalViewPr>
  <p:slideViewPr>
    <p:cSldViewPr snapToGrid="0" snapToObjects="1">
      <p:cViewPr varScale="1">
        <p:scale>
          <a:sx n="56" d="100"/>
          <a:sy n="56" d="100"/>
        </p:scale>
        <p:origin x="-1448" y="-11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printerSettings" Target="printerSettings/printerSettings1.bin"/><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1DB88F1-D1CE-4746-B79C-2ABB1D0EDE98}" type="datetimeFigureOut">
              <a:rPr lang="en-US" smtClean="0"/>
              <a:pPr/>
              <a:t>07/01/2013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499E517-9810-5641-A594-B0AA04B0AFBE}" type="slidenum">
              <a:rPr lang="en-US" smtClean="0"/>
              <a:pPr/>
              <a:t>‹#›</a:t>
            </a:fld>
            <a:endParaRPr lang="en-US"/>
          </a:p>
        </p:txBody>
      </p:sp>
    </p:spTree>
    <p:extLst>
      <p:ext uri="{BB962C8B-B14F-4D97-AF65-F5344CB8AC3E}">
        <p14:creationId xmlns:p14="http://schemas.microsoft.com/office/powerpoint/2010/main" val="1313162289"/>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D4603772-C11E-4AA9-B24D-605A0FB60D44}" type="slidenum">
              <a:rPr lang="en-US"/>
              <a:pPr/>
              <a:t>2</a:t>
            </a:fld>
            <a:endParaRPr lang="en-US"/>
          </a:p>
        </p:txBody>
      </p:sp>
      <p:sp>
        <p:nvSpPr>
          <p:cNvPr id="984066" name="Rectangle 2"/>
          <p:cNvSpPr>
            <a:spLocks noGrp="1" noRot="1" noChangeAspect="1" noChangeArrowheads="1" noTextEdit="1"/>
          </p:cNvSpPr>
          <p:nvPr>
            <p:ph type="sldImg"/>
          </p:nvPr>
        </p:nvSpPr>
        <p:spPr>
          <a:ln/>
        </p:spPr>
      </p:sp>
      <p:sp>
        <p:nvSpPr>
          <p:cNvPr id="98406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5D9D331-2C26-4751-A3CB-CC6A6B6C7867}" type="slidenum">
              <a:rPr lang="en-US"/>
              <a:pPr/>
              <a:t>3</a:t>
            </a:fld>
            <a:endParaRPr lang="en-US"/>
          </a:p>
        </p:txBody>
      </p:sp>
      <p:sp>
        <p:nvSpPr>
          <p:cNvPr id="1277954" name="Rectangle 2"/>
          <p:cNvSpPr>
            <a:spLocks noGrp="1" noRot="1" noChangeAspect="1" noChangeArrowheads="1" noTextEdit="1"/>
          </p:cNvSpPr>
          <p:nvPr>
            <p:ph type="sldImg"/>
          </p:nvPr>
        </p:nvSpPr>
        <p:spPr>
          <a:ln/>
        </p:spPr>
      </p:sp>
      <p:sp>
        <p:nvSpPr>
          <p:cNvPr id="127795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4196131-7A93-46C9-BA93-3E1716135413}" type="slidenum">
              <a:rPr lang="en-US"/>
              <a:pPr/>
              <a:t>4</a:t>
            </a:fld>
            <a:endParaRPr lang="en-US"/>
          </a:p>
        </p:txBody>
      </p:sp>
      <p:sp>
        <p:nvSpPr>
          <p:cNvPr id="1361922" name="Rectangle 2"/>
          <p:cNvSpPr>
            <a:spLocks noGrp="1" noRot="1" noChangeAspect="1" noChangeArrowheads="1" noTextEdit="1"/>
          </p:cNvSpPr>
          <p:nvPr>
            <p:ph type="sldImg"/>
          </p:nvPr>
        </p:nvSpPr>
        <p:spPr>
          <a:ln/>
        </p:spPr>
      </p:sp>
      <p:sp>
        <p:nvSpPr>
          <p:cNvPr id="136192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FD1E55E9-FE79-46F1-ACD8-47571052D6A6}" type="slidenum">
              <a:rPr lang="en-US"/>
              <a:pPr/>
              <a:t>5</a:t>
            </a:fld>
            <a:endParaRPr lang="en-US"/>
          </a:p>
        </p:txBody>
      </p:sp>
      <p:sp>
        <p:nvSpPr>
          <p:cNvPr id="1331202" name="Rectangle 2"/>
          <p:cNvSpPr>
            <a:spLocks noGrp="1" noRot="1" noChangeAspect="1" noChangeArrowheads="1" noTextEdit="1"/>
          </p:cNvSpPr>
          <p:nvPr>
            <p:ph type="sldImg"/>
          </p:nvPr>
        </p:nvSpPr>
        <p:spPr>
          <a:ln/>
        </p:spPr>
      </p:sp>
      <p:sp>
        <p:nvSpPr>
          <p:cNvPr id="1331203" name="Rectangle 3"/>
          <p:cNvSpPr>
            <a:spLocks noGrp="1" noChangeArrowheads="1"/>
          </p:cNvSpPr>
          <p:nvPr>
            <p:ph type="body" idx="1"/>
          </p:nvPr>
        </p:nvSpPr>
        <p:spPr/>
        <p:txBody>
          <a:bodyPr/>
          <a:lstStyle/>
          <a:p>
            <a:r>
              <a:rPr lang="en-GB" dirty="0" smtClean="0"/>
              <a:t>Home Office Components - The required home office components are a laptop or desktop computer, broadband access (cable or DSL), and a VPN router or VPN client software installed on the computer. Additional components might include a wireless access point. When travelling, teleworkers need an Internet connection and a VPN client to connect to the corporate network over any available dialup, network, or broadband connection.</a:t>
            </a:r>
          </a:p>
          <a:p>
            <a:endParaRPr lang="en-GB" dirty="0" smtClean="0"/>
          </a:p>
          <a:p>
            <a:r>
              <a:rPr lang="en-GB" dirty="0" smtClean="0"/>
              <a:t>Corporate Components - Corporate components are VPN-capable routers, VPN concentrators, multifunction security appliances, authentication, and central management devices for resilient aggregation and termination of the VPN connections.</a:t>
            </a: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5E04AE7-EDA0-4B70-B590-E24B410DF831}" type="slidenum">
              <a:rPr lang="en-US"/>
              <a:pPr/>
              <a:t>6</a:t>
            </a:fld>
            <a:endParaRPr lang="en-US"/>
          </a:p>
        </p:txBody>
      </p:sp>
      <p:sp>
        <p:nvSpPr>
          <p:cNvPr id="1333250" name="Rectangle 2"/>
          <p:cNvSpPr>
            <a:spLocks noGrp="1" noRot="1" noChangeAspect="1" noChangeArrowheads="1" noTextEdit="1"/>
          </p:cNvSpPr>
          <p:nvPr>
            <p:ph type="sldImg"/>
          </p:nvPr>
        </p:nvSpPr>
        <p:spPr>
          <a:ln/>
        </p:spPr>
      </p:sp>
      <p:sp>
        <p:nvSpPr>
          <p:cNvPr id="1333251" name="Rectangle 3"/>
          <p:cNvSpPr>
            <a:spLocks noGrp="1" noChangeArrowheads="1"/>
          </p:cNvSpPr>
          <p:nvPr>
            <p:ph type="body" idx="1"/>
          </p:nvPr>
        </p:nvSpPr>
        <p:spPr/>
        <p:txBody>
          <a:bodyPr/>
          <a:lstStyle/>
          <a:p>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3851BDA-8652-4C97-8E5B-E63B0FF19B29}" type="slidenum">
              <a:rPr lang="en-US"/>
              <a:pPr/>
              <a:t>7</a:t>
            </a:fld>
            <a:endParaRPr lang="en-US"/>
          </a:p>
        </p:txBody>
      </p:sp>
      <p:sp>
        <p:nvSpPr>
          <p:cNvPr id="1335298" name="Rectangle 2"/>
          <p:cNvSpPr>
            <a:spLocks noGrp="1" noRot="1" noChangeAspect="1" noChangeArrowheads="1" noTextEdit="1"/>
          </p:cNvSpPr>
          <p:nvPr>
            <p:ph type="sldImg"/>
          </p:nvPr>
        </p:nvSpPr>
        <p:spPr>
          <a:ln/>
        </p:spPr>
      </p:sp>
      <p:sp>
        <p:nvSpPr>
          <p:cNvPr id="13352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3851BDA-8652-4C97-8E5B-E63B0FF19B29}" type="slidenum">
              <a:rPr lang="en-US"/>
              <a:pPr/>
              <a:t>8</a:t>
            </a:fld>
            <a:endParaRPr lang="en-US"/>
          </a:p>
        </p:txBody>
      </p:sp>
      <p:sp>
        <p:nvSpPr>
          <p:cNvPr id="1335298" name="Rectangle 2"/>
          <p:cNvSpPr>
            <a:spLocks noGrp="1" noRot="1" noChangeAspect="1" noChangeArrowheads="1" noTextEdit="1"/>
          </p:cNvSpPr>
          <p:nvPr>
            <p:ph type="sldImg"/>
          </p:nvPr>
        </p:nvSpPr>
        <p:spPr>
          <a:ln/>
        </p:spPr>
      </p:sp>
      <p:sp>
        <p:nvSpPr>
          <p:cNvPr id="13352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E3851BDA-8652-4C97-8E5B-E63B0FF19B29}" type="slidenum">
              <a:rPr lang="en-US"/>
              <a:pPr/>
              <a:t>9</a:t>
            </a:fld>
            <a:endParaRPr lang="en-US"/>
          </a:p>
        </p:txBody>
      </p:sp>
      <p:sp>
        <p:nvSpPr>
          <p:cNvPr id="1335298" name="Rectangle 2"/>
          <p:cNvSpPr>
            <a:spLocks noGrp="1" noRot="1" noChangeAspect="1" noChangeArrowheads="1" noTextEdit="1"/>
          </p:cNvSpPr>
          <p:nvPr>
            <p:ph type="sldImg"/>
          </p:nvPr>
        </p:nvSpPr>
        <p:spPr>
          <a:ln/>
        </p:spPr>
      </p:sp>
      <p:sp>
        <p:nvSpPr>
          <p:cNvPr id="1335299" name="Rectangle 3"/>
          <p:cNvSpPr>
            <a:spLocks noGrp="1" noChangeArrowheads="1"/>
          </p:cNvSpPr>
          <p:nvPr>
            <p:ph type="body" idx="1"/>
          </p:nvPr>
        </p:nvSpPr>
        <p:spPr/>
        <p:txBody>
          <a:bodyPr/>
          <a:lstStyle/>
          <a:p>
            <a:endParaRPr 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41E43E90-BC3A-4B82-BECF-2042C9ACF4A5}" type="slidenum">
              <a:rPr lang="en-US"/>
              <a:pPr/>
              <a:t>11</a:t>
            </a:fld>
            <a:endParaRPr lang="en-US"/>
          </a:p>
        </p:txBody>
      </p:sp>
      <p:sp>
        <p:nvSpPr>
          <p:cNvPr id="1337346" name="Rectangle 2"/>
          <p:cNvSpPr>
            <a:spLocks noGrp="1" noRot="1" noChangeAspect="1" noChangeArrowheads="1" noTextEdit="1"/>
          </p:cNvSpPr>
          <p:nvPr>
            <p:ph type="sldImg"/>
          </p:nvPr>
        </p:nvSpPr>
        <p:spPr>
          <a:ln/>
        </p:spPr>
      </p:sp>
      <p:sp>
        <p:nvSpPr>
          <p:cNvPr id="1337347"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A </a:t>
            </a:r>
            <a:r>
              <a:rPr lang="en-GB" dirty="0" err="1" smtClean="0"/>
              <a:t>microfilter</a:t>
            </a:r>
            <a:r>
              <a:rPr lang="en-GB" dirty="0" smtClean="0"/>
              <a:t> is a passive low-pass filter with two ends. One end connects to the telephone, and the other end connects to the telephone wall jack. This solution eliminates the need for a technician to visit the premises and allows the user to use any jack in the house for voice or ADSL service.</a:t>
            </a:r>
            <a:endParaRPr lang="en-GB"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13</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POTS splitters separate the DSL traffic from the POTS traffic. The POTS splitter is a passive device. In the event of a power failure, the voice traffic still travels to the voice switch in the CO of the carrier. Splitters are located at the CO and, in some deployments, at the customer premises. At the CO, the POTS splitter separates the voice traffic, destined for POTS connections, and the data traffic destined for the DSLAM.</a:t>
            </a:r>
            <a:endParaRPr lang="en-GB" dirty="0"/>
          </a:p>
        </p:txBody>
      </p:sp>
      <p:sp>
        <p:nvSpPr>
          <p:cNvPr id="4" name="Slide Number Placeholder 3"/>
          <p:cNvSpPr>
            <a:spLocks noGrp="1"/>
          </p:cNvSpPr>
          <p:nvPr>
            <p:ph type="sldNum" sz="quarter" idx="10"/>
          </p:nvPr>
        </p:nvSpPr>
        <p:spPr/>
        <p:txBody>
          <a:bodyPr/>
          <a:lstStyle/>
          <a:p>
            <a:fld id="{A499E517-9810-5641-A594-B0AA04B0AFBE}" type="slidenum">
              <a:rPr lang="en-US" smtClean="0"/>
              <a:pPr/>
              <a:t>14</a:t>
            </a:fld>
            <a:endParaRPr 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A7352A60-B284-4E04-8E09-83A3A7E45EE6}" type="slidenum">
              <a:rPr lang="en-US"/>
              <a:pPr/>
              <a:t>15</a:t>
            </a:fld>
            <a:endParaRPr lang="en-US"/>
          </a:p>
        </p:txBody>
      </p:sp>
      <p:sp>
        <p:nvSpPr>
          <p:cNvPr id="1339394" name="Rectangle 2"/>
          <p:cNvSpPr>
            <a:spLocks noGrp="1" noRot="1" noChangeAspect="1" noChangeArrowheads="1" noTextEdit="1"/>
          </p:cNvSpPr>
          <p:nvPr>
            <p:ph type="sldImg"/>
          </p:nvPr>
        </p:nvSpPr>
        <p:spPr>
          <a:ln/>
        </p:spPr>
      </p:sp>
      <p:sp>
        <p:nvSpPr>
          <p:cNvPr id="1339395"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BFA5443-AF80-48FF-8989-249ACE7C251F}" type="slidenum">
              <a:rPr lang="en-US"/>
              <a:pPr/>
              <a:t>16</a:t>
            </a:fld>
            <a:endParaRPr lang="en-US"/>
          </a:p>
        </p:txBody>
      </p:sp>
      <p:sp>
        <p:nvSpPr>
          <p:cNvPr id="1341442" name="Rectangle 2"/>
          <p:cNvSpPr>
            <a:spLocks noGrp="1" noRot="1" noChangeAspect="1" noChangeArrowheads="1" noTextEdit="1"/>
          </p:cNvSpPr>
          <p:nvPr>
            <p:ph type="sldImg"/>
          </p:nvPr>
        </p:nvSpPr>
        <p:spPr>
          <a:ln/>
        </p:spPr>
      </p:sp>
      <p:sp>
        <p:nvSpPr>
          <p:cNvPr id="1341443" name="Rectangle 3"/>
          <p:cNvSpPr>
            <a:spLocks noGrp="1" noChangeArrowheads="1"/>
          </p:cNvSpPr>
          <p:nvPr>
            <p:ph type="body" idx="1"/>
          </p:nvPr>
        </p:nvSpPr>
        <p:spPr/>
        <p:txBody>
          <a:bodyPr/>
          <a:lstStyle/>
          <a:p>
            <a:endParaRPr 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1"/>
          <p:cNvSpPr>
            <a:spLocks noGrp="1" noChangeArrowheads="1"/>
          </p:cNvSpPr>
          <p:nvPr>
            <p:ph type="sldNum" sz="quarter" idx="5"/>
          </p:nvPr>
        </p:nvSpPr>
        <p:spPr>
          <a:ln/>
        </p:spPr>
        <p:txBody>
          <a:bodyPr/>
          <a:lstStyle/>
          <a:p>
            <a:fld id="{6F75F33D-2F11-467B-A191-4FAEE76407D0}" type="slidenum">
              <a:rPr lang="en-US"/>
              <a:pPr/>
              <a:t>17</a:t>
            </a:fld>
            <a:endParaRPr lang="en-US"/>
          </a:p>
        </p:txBody>
      </p:sp>
      <p:sp>
        <p:nvSpPr>
          <p:cNvPr id="1047554" name="Rectangle 2"/>
          <p:cNvSpPr>
            <a:spLocks noGrp="1" noRot="1" noChangeAspect="1" noChangeArrowheads="1" noTextEdit="1"/>
          </p:cNvSpPr>
          <p:nvPr>
            <p:ph type="sldImg"/>
          </p:nvPr>
        </p:nvSpPr>
        <p:spPr>
          <a:ln/>
        </p:spPr>
      </p:sp>
      <p:sp>
        <p:nvSpPr>
          <p:cNvPr id="1047555" name="Rectangle 3"/>
          <p:cNvSpPr>
            <a:spLocks noGrp="1" noChangeArrowheads="1"/>
          </p:cNvSpPr>
          <p:nvPr>
            <p:ph type="body" idx="1"/>
          </p:nvPr>
        </p:nvSpPr>
        <p:spPr/>
        <p:txBody>
          <a:bodyPr/>
          <a:lstStyle/>
          <a:p>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328166" y="1295400"/>
            <a:ext cx="6487668" cy="3152887"/>
          </a:xfrm>
          <a:prstGeom prst="rect">
            <a:avLst/>
          </a:prstGeo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p>
            <a:pPr marL="0" indent="0" algn="l" defTabSz="914400" rtl="0" eaLnBrk="1" latinLnBrk="0" hangingPunct="1">
              <a:spcBef>
                <a:spcPts val="2000"/>
              </a:spcBef>
              <a:buClr>
                <a:schemeClr val="accent1">
                  <a:lumMod val="60000"/>
                  <a:lumOff val="40000"/>
                </a:schemeClr>
              </a:buClr>
              <a:buSzPct val="110000"/>
              <a:buFont typeface="Wingdings 2" pitchFamily="18" charset="2"/>
              <a:buNone/>
            </a:pPr>
            <a:endParaRPr sz="3200" kern="1200">
              <a:solidFill>
                <a:schemeClr val="tx1">
                  <a:lumMod val="65000"/>
                  <a:lumOff val="35000"/>
                </a:schemeClr>
              </a:solidFill>
              <a:latin typeface="+mn-lt"/>
              <a:ea typeface="+mn-ea"/>
              <a:cs typeface="+mn-cs"/>
            </a:endParaRPr>
          </a:p>
        </p:txBody>
      </p:sp>
      <p:sp>
        <p:nvSpPr>
          <p:cNvPr id="2" name="Title 1"/>
          <p:cNvSpPr>
            <a:spLocks noGrp="1"/>
          </p:cNvSpPr>
          <p:nvPr>
            <p:ph type="ctrTitle"/>
          </p:nvPr>
        </p:nvSpPr>
        <p:spPr>
          <a:xfrm>
            <a:off x="1322921" y="1523999"/>
            <a:ext cx="6498158" cy="1724867"/>
          </a:xfrm>
        </p:spPr>
        <p:txBody>
          <a:bodyPr vert="horz" lIns="91440" tIns="45720" rIns="91440" bIns="45720" rtlCol="0" anchor="b" anchorCtr="0">
            <a:noAutofit/>
          </a:bodyPr>
          <a:lstStyle>
            <a:lvl1pPr marL="0" indent="0" algn="ctr" defTabSz="914400" rtl="0" eaLnBrk="1" latinLnBrk="0" hangingPunct="1">
              <a:spcBef>
                <a:spcPct val="0"/>
              </a:spcBef>
              <a:buClr>
                <a:schemeClr val="accent1">
                  <a:lumMod val="60000"/>
                  <a:lumOff val="40000"/>
                </a:schemeClr>
              </a:buClr>
              <a:buSzPct val="110000"/>
              <a:buFont typeface="Wingdings 2" pitchFamily="18" charset="2"/>
              <a:buNone/>
              <a:defRPr sz="4600" kern="1200">
                <a:solidFill>
                  <a:schemeClr val="accent1"/>
                </a:solidFill>
                <a:latin typeface="+mj-lt"/>
                <a:ea typeface="+mj-ea"/>
                <a:cs typeface="+mj-cs"/>
              </a:defRPr>
            </a:lvl1pPr>
          </a:lstStyle>
          <a:p>
            <a:r>
              <a:rPr lang="en-GB" smtClean="0"/>
              <a:t>Click to edit Master title style</a:t>
            </a:r>
            <a:endParaRPr/>
          </a:p>
        </p:txBody>
      </p:sp>
      <p:sp>
        <p:nvSpPr>
          <p:cNvPr id="3" name="Subtitle 2"/>
          <p:cNvSpPr>
            <a:spLocks noGrp="1"/>
          </p:cNvSpPr>
          <p:nvPr>
            <p:ph type="subTitle" idx="1"/>
          </p:nvPr>
        </p:nvSpPr>
        <p:spPr>
          <a:xfrm>
            <a:off x="1322921" y="3299012"/>
            <a:ext cx="6498159" cy="916641"/>
          </a:xfrm>
        </p:spPr>
        <p:txBody>
          <a:bodyPr vert="horz" lIns="91440" tIns="45720" rIns="91440" bIns="45720" rtlCol="0">
            <a:normAutofit/>
          </a:bodyPr>
          <a:lstStyle>
            <a:lvl1pPr marL="0" indent="0" algn="ctr" defTabSz="914400" rtl="0" eaLnBrk="1" latinLnBrk="0" hangingPunct="1">
              <a:spcBef>
                <a:spcPts val="300"/>
              </a:spcBef>
              <a:buClr>
                <a:schemeClr val="accent1">
                  <a:lumMod val="60000"/>
                  <a:lumOff val="40000"/>
                </a:schemeClr>
              </a:buClr>
              <a:buSzPct val="110000"/>
              <a:buFont typeface="Wingdings 2" pitchFamily="18" charset="2"/>
              <a:buNone/>
              <a:defRPr sz="1800" kern="1200">
                <a:solidFill>
                  <a:schemeClr val="tx1">
                    <a:tint val="75000"/>
                  </a:schemeClr>
                </a:solidFill>
                <a:latin typeface="+mn-lt"/>
                <a:ea typeface="+mn-ea"/>
                <a:cs typeface="+mn-cs"/>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spTree>
      <p:nvGrpSpPr>
        <p:cNvPr id="1" name=""/>
        <p:cNvGrpSpPr/>
        <p:nvPr/>
      </p:nvGrpSpPr>
      <p:grpSpPr>
        <a:xfrm>
          <a:off x="0" y="0"/>
          <a:ext cx="0" cy="0"/>
          <a:chOff x="0" y="0"/>
          <a:chExt cx="0" cy="0"/>
        </a:xfrm>
      </p:grpSpPr>
      <p:sp>
        <p:nvSpPr>
          <p:cNvPr id="2" name="Title 1"/>
          <p:cNvSpPr>
            <a:spLocks noGrp="1"/>
          </p:cNvSpPr>
          <p:nvPr>
            <p:ph type="ctrTitle"/>
          </p:nvPr>
        </p:nvSpPr>
        <p:spPr>
          <a:xfrm>
            <a:off x="363538" y="3352801"/>
            <a:ext cx="8416925" cy="1470025"/>
          </a:xfrm>
        </p:spPr>
        <p:txBody>
          <a:bodyPr/>
          <a:lstStyle/>
          <a:p>
            <a:r>
              <a:rPr lang="en-GB" smtClean="0"/>
              <a:t>Click to edit Master title style</a:t>
            </a:r>
            <a:endParaRPr dirty="0"/>
          </a:p>
        </p:txBody>
      </p:sp>
      <p:sp>
        <p:nvSpPr>
          <p:cNvPr id="3" name="Subtitle 2"/>
          <p:cNvSpPr>
            <a:spLocks noGrp="1"/>
          </p:cNvSpPr>
          <p:nvPr>
            <p:ph type="subTitle" idx="1"/>
          </p:nvPr>
        </p:nvSpPr>
        <p:spPr>
          <a:xfrm>
            <a:off x="363538" y="4771029"/>
            <a:ext cx="8416925" cy="972671"/>
          </a:xfrm>
        </p:spPr>
        <p:txBody>
          <a:bodyPr>
            <a:normAutofit/>
          </a:bodyPr>
          <a:lstStyle>
            <a:lvl1pPr marL="0" indent="0" algn="ctr">
              <a:spcBef>
                <a:spcPts val="300"/>
              </a:spcBef>
              <a:buNone/>
              <a:defRPr sz="18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
        <p:nvSpPr>
          <p:cNvPr id="9" name="Picture Placeholder 2"/>
          <p:cNvSpPr>
            <a:spLocks noGrp="1"/>
          </p:cNvSpPr>
          <p:nvPr>
            <p:ph type="pic" idx="13"/>
          </p:nvPr>
        </p:nvSpPr>
        <p:spPr>
          <a:xfrm>
            <a:off x="370980" y="363538"/>
            <a:ext cx="8402040" cy="2836862"/>
          </a:xfrm>
          <a:ln w="3175">
            <a:solidFill>
              <a:schemeClr val="bg1"/>
            </a:solidFill>
          </a:ln>
          <a:effectLst>
            <a:outerShdw blurRad="63500" sx="100500" sy="100500" algn="ctr" rotWithShape="0">
              <a:prstClr val="black">
                <a:alpha val="50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549275" y="2403144"/>
            <a:ext cx="8056563" cy="1362075"/>
          </a:xfrm>
        </p:spPr>
        <p:txBody>
          <a:bodyPr anchor="b" anchorCtr="0"/>
          <a:lstStyle>
            <a:lvl1pPr algn="ctr">
              <a:defRPr sz="4600" b="0" cap="none" baseline="0"/>
            </a:lvl1pPr>
          </a:lstStyle>
          <a:p>
            <a:r>
              <a:rPr lang="en-GB" smtClean="0"/>
              <a:t>Click to edit Master title style</a:t>
            </a:r>
            <a:endParaRPr/>
          </a:p>
        </p:txBody>
      </p:sp>
      <p:sp>
        <p:nvSpPr>
          <p:cNvPr id="3" name="Text Placeholder 2"/>
          <p:cNvSpPr>
            <a:spLocks noGrp="1"/>
          </p:cNvSpPr>
          <p:nvPr>
            <p:ph type="body" idx="1"/>
          </p:nvPr>
        </p:nvSpPr>
        <p:spPr>
          <a:xfrm>
            <a:off x="549275" y="3736005"/>
            <a:ext cx="8056563" cy="1500187"/>
          </a:xfrm>
        </p:spPr>
        <p:txBody>
          <a:bodyPr anchor="t" anchorCtr="0">
            <a:normAutofit/>
          </a:bodyPr>
          <a:lstStyle>
            <a:lvl1pPr marL="0" indent="0" algn="ctr">
              <a:spcBef>
                <a:spcPts val="300"/>
              </a:spcBef>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6"/>
            <a:ext cx="8042276" cy="1336956"/>
          </a:xfrm>
        </p:spPr>
        <p:txBody>
          <a:bodyPr/>
          <a:lstStyle/>
          <a:p>
            <a:r>
              <a:rPr lang="en-GB" smtClean="0"/>
              <a:t>Click to edit Master title style</a:t>
            </a:r>
            <a:endParaRPr/>
          </a:p>
        </p:txBody>
      </p:sp>
      <p:sp>
        <p:nvSpPr>
          <p:cNvPr id="3" name="Content Placeholder 2"/>
          <p:cNvSpPr>
            <a:spLocks noGrp="1"/>
          </p:cNvSpPr>
          <p:nvPr>
            <p:ph sz="half" idx="1"/>
          </p:nvPr>
        </p:nvSpPr>
        <p:spPr>
          <a:xfrm>
            <a:off x="549275"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Content Placeholder 3"/>
          <p:cNvSpPr>
            <a:spLocks noGrp="1"/>
          </p:cNvSpPr>
          <p:nvPr>
            <p:ph sz="half" idx="2"/>
          </p:nvPr>
        </p:nvSpPr>
        <p:spPr>
          <a:xfrm>
            <a:off x="4751071" y="1600201"/>
            <a:ext cx="3840480" cy="4343400"/>
          </a:xfrm>
        </p:spPr>
        <p:txBody>
          <a:bodyPr>
            <a:normAutofit/>
          </a:bodyPr>
          <a:lstStyle>
            <a:lvl1pPr>
              <a:spcBef>
                <a:spcPts val="1600"/>
              </a:spcBef>
              <a:defRPr sz="2000"/>
            </a:lvl1pPr>
            <a:lvl2pPr>
              <a:defRPr sz="1800"/>
            </a:lvl2pPr>
            <a:lvl3pPr>
              <a:defRPr sz="18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Date Placeholder 4"/>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49274" y="107576"/>
            <a:ext cx="8042276" cy="1336956"/>
          </a:xfrm>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549274"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549274"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5" name="Text Placeholder 4"/>
          <p:cNvSpPr>
            <a:spLocks noGrp="1"/>
          </p:cNvSpPr>
          <p:nvPr>
            <p:ph type="body" sz="quarter" idx="3"/>
          </p:nvPr>
        </p:nvSpPr>
        <p:spPr>
          <a:xfrm>
            <a:off x="4751070" y="1453224"/>
            <a:ext cx="3840480" cy="750887"/>
          </a:xfrm>
        </p:spPr>
        <p:txBody>
          <a:bodyPr anchor="b">
            <a:noAutofit/>
          </a:bodyPr>
          <a:lstStyle>
            <a:lvl1pPr marL="0" indent="0" algn="ctr">
              <a:spcBef>
                <a:spcPts val="0"/>
              </a:spcBef>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51070" y="2347415"/>
            <a:ext cx="3840480" cy="3596185"/>
          </a:xfrm>
        </p:spPr>
        <p:txBody>
          <a:bodyPr>
            <a:normAutofit/>
          </a:bodyPr>
          <a:lstStyle>
            <a:lvl1pPr>
              <a:spcBef>
                <a:spcPts val="1600"/>
              </a:spcBef>
              <a:defRPr sz="2000"/>
            </a:lvl1pPr>
            <a:lvl2pPr>
              <a:defRPr sz="18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7" name="Date Placeholder 6"/>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9" y="611872"/>
            <a:ext cx="3840480" cy="1162050"/>
          </a:xfrm>
        </p:spPr>
        <p:txBody>
          <a:bodyPr anchor="b"/>
          <a:lstStyle>
            <a:lvl1pPr algn="ctr">
              <a:defRPr sz="3600" b="0"/>
            </a:lvl1pPr>
          </a:lstStyle>
          <a:p>
            <a:r>
              <a:rPr lang="en-GB" smtClean="0"/>
              <a:t>Click to edit Master title style</a:t>
            </a:r>
            <a:endParaRPr/>
          </a:p>
        </p:txBody>
      </p:sp>
      <p:sp>
        <p:nvSpPr>
          <p:cNvPr id="3" name="Content Placeholder 2"/>
          <p:cNvSpPr>
            <a:spLocks noGrp="1"/>
          </p:cNvSpPr>
          <p:nvPr>
            <p:ph idx="1"/>
          </p:nvPr>
        </p:nvSpPr>
        <p:spPr>
          <a:xfrm>
            <a:off x="4742824" y="368300"/>
            <a:ext cx="3840480" cy="5575300"/>
          </a:xfrm>
        </p:spPr>
        <p:txBody>
          <a:bodyPr>
            <a:normAutofit/>
          </a:bodyPr>
          <a:lstStyle>
            <a:lvl1pPr>
              <a:spcBef>
                <a:spcPts val="2000"/>
              </a:spcBef>
              <a:defRPr sz="2200"/>
            </a:lvl1pPr>
            <a:lvl2pPr>
              <a:defRPr sz="2000"/>
            </a:lvl2pPr>
            <a:lvl3pPr>
              <a:defRPr sz="1800"/>
            </a:lvl3pPr>
            <a:lvl4pPr>
              <a:defRPr sz="1800"/>
            </a:lvl4pPr>
            <a:lvl5pPr>
              <a:defRPr sz="18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Text Placeholder 3"/>
          <p:cNvSpPr>
            <a:spLocks noGrp="1"/>
          </p:cNvSpPr>
          <p:nvPr>
            <p:ph type="body" sz="half" idx="2"/>
          </p:nvPr>
        </p:nvSpPr>
        <p:spPr>
          <a:xfrm>
            <a:off x="533399" y="1787856"/>
            <a:ext cx="3840480"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33398" y="611872"/>
            <a:ext cx="4079545" cy="1162050"/>
          </a:xfrm>
        </p:spPr>
        <p:txBody>
          <a:bodyPr anchor="b"/>
          <a:lstStyle>
            <a:lvl1pPr algn="ctr">
              <a:defRPr sz="3600" b="0"/>
            </a:lvl1pPr>
          </a:lstStyle>
          <a:p>
            <a:r>
              <a:rPr lang="en-GB" smtClean="0"/>
              <a:t>Click to edit Master title style</a:t>
            </a:r>
            <a:endParaRPr/>
          </a:p>
        </p:txBody>
      </p:sp>
      <p:sp>
        <p:nvSpPr>
          <p:cNvPr id="4" name="Text Placeholder 3"/>
          <p:cNvSpPr>
            <a:spLocks noGrp="1"/>
          </p:cNvSpPr>
          <p:nvPr>
            <p:ph type="body" sz="half" idx="2"/>
          </p:nvPr>
        </p:nvSpPr>
        <p:spPr>
          <a:xfrm>
            <a:off x="533398" y="1787856"/>
            <a:ext cx="4079545" cy="3720152"/>
          </a:xfrm>
        </p:spPr>
        <p:txBody>
          <a:bodyPr>
            <a:normAutofit/>
          </a:bodyPr>
          <a:lstStyle>
            <a:lvl1pPr marL="0" indent="0" algn="ctr">
              <a:spcBef>
                <a:spcPts val="6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9D2C864-9362-43C7-A136-D9C41D93A96D}" type="slidenum">
              <a:rPr lang="en-US" smtClean="0"/>
              <a:pPr/>
              <a:t>‹#›</a:t>
            </a:fld>
            <a:endParaRPr lang="en-US"/>
          </a:p>
        </p:txBody>
      </p:sp>
      <p:sp>
        <p:nvSpPr>
          <p:cNvPr id="8" name="Picture Placeholder 2"/>
          <p:cNvSpPr>
            <a:spLocks noGrp="1"/>
          </p:cNvSpPr>
          <p:nvPr>
            <p:ph type="pic" idx="1"/>
          </p:nvPr>
        </p:nvSpPr>
        <p:spPr>
          <a:xfrm>
            <a:off x="5090617" y="359392"/>
            <a:ext cx="3657600" cy="5318077"/>
          </a:xfrm>
          <a:ln w="3175">
            <a:solidFill>
              <a:schemeClr val="bg1"/>
            </a:solidFill>
          </a:ln>
          <a:effectLst>
            <a:outerShdw blurRad="63500" sx="100500" sy="100500" algn="ctr" rotWithShape="0">
              <a:prstClr val="black">
                <a:alpha val="50000"/>
              </a:prstClr>
            </a:outerShdw>
          </a:effectLst>
        </p:spPr>
        <p:txBody>
          <a:bodyPr vert="horz" lIns="91440" tIns="45720" rIns="91440" bIns="45720" rtlCol="0">
            <a:normAutofit/>
          </a:bodyPr>
          <a:lstStyle>
            <a:lvl1pPr marL="0" indent="0" algn="l" defTabSz="914400" rtl="0" eaLnBrk="1" latinLnBrk="0" hangingPunct="1">
              <a:spcBef>
                <a:spcPts val="2000"/>
              </a:spcBef>
              <a:buClr>
                <a:schemeClr val="accent1">
                  <a:lumMod val="60000"/>
                  <a:lumOff val="40000"/>
                </a:schemeClr>
              </a:buClr>
              <a:buSzPct val="110000"/>
              <a:buFont typeface="Wingdings 2" pitchFamily="18" charset="2"/>
              <a:buNone/>
              <a:defRPr sz="3200" kern="1200">
                <a:solidFill>
                  <a:schemeClr val="tx1">
                    <a:lumMod val="65000"/>
                    <a:lumOff val="35000"/>
                  </a:schemeClr>
                </a:solidFill>
                <a:latin typeface="+mn-lt"/>
                <a:ea typeface="+mn-ea"/>
                <a:cs typeface="+mn-cs"/>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69792" y="368301"/>
            <a:ext cx="1524000" cy="5575300"/>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549274" y="368301"/>
            <a:ext cx="6689726" cy="5575300"/>
          </a:xfrm>
        </p:spPr>
        <p:txBody>
          <a:bodyPr vert="eaVert"/>
          <a:lstStyle>
            <a:lvl5pPr>
              <a:defRPr/>
            </a:lvl5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dirty="0"/>
          </a:p>
        </p:txBody>
      </p:sp>
      <p:sp>
        <p:nvSpPr>
          <p:cNvPr id="4" name="Date Placeholder 3"/>
          <p:cNvSpPr>
            <a:spLocks noGrp="1"/>
          </p:cNvSpPr>
          <p:nvPr>
            <p:ph type="dt" sz="half" idx="10"/>
          </p:nvPr>
        </p:nvSpPr>
        <p:spPr/>
        <p:txBody>
          <a:bodyPr/>
          <a:lstStyle/>
          <a:p>
            <a:fld id="{2DF66AD8-BC4A-4004-9882-414398D930CA}" type="datetimeFigureOut">
              <a:rPr lang="en-US" smtClean="0"/>
              <a:pPr/>
              <a:t>07/01/2013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9D2C864-9362-43C7-A136-D9C41D93A96D}"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theme" Target="../theme/theme1.xml"/><Relationship Id="rId14" Type="http://schemas.openxmlformats.org/officeDocument/2006/relationships/image" Target="../media/image2.jpe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49275" y="107576"/>
            <a:ext cx="8042276" cy="1336956"/>
          </a:xfrm>
          <a:prstGeom prst="rect">
            <a:avLst/>
          </a:prstGeom>
        </p:spPr>
        <p:txBody>
          <a:bodyPr vert="horz" lIns="91440" tIns="45720" rIns="91440" bIns="45720" rtlCol="0" anchor="b" anchorCtr="0">
            <a:noAutofit/>
          </a:bodyPr>
          <a:lstStyle/>
          <a:p>
            <a:r>
              <a:rPr lang="en-GB" smtClean="0"/>
              <a:t>Click to edit Master title style</a:t>
            </a:r>
            <a:endParaRPr/>
          </a:p>
        </p:txBody>
      </p:sp>
      <p:sp>
        <p:nvSpPr>
          <p:cNvPr id="3" name="Text Placeholder 2"/>
          <p:cNvSpPr>
            <a:spLocks noGrp="1"/>
          </p:cNvSpPr>
          <p:nvPr>
            <p:ph type="body" idx="1"/>
          </p:nvPr>
        </p:nvSpPr>
        <p:spPr>
          <a:xfrm>
            <a:off x="549275" y="1600201"/>
            <a:ext cx="8042276" cy="4343400"/>
          </a:xfrm>
          <a:prstGeom prst="rect">
            <a:avLst/>
          </a:prstGeom>
        </p:spPr>
        <p:txBody>
          <a:bodyPr vert="horz" lIns="91440" tIns="45720" rIns="91440" bIns="45720" rtlCol="0">
            <a:normAutofit/>
          </a:bodyPr>
          <a:lstStyle/>
          <a:p>
            <a:pPr lvl="0"/>
            <a:r>
              <a:rPr lang="en-GB" dirty="0" smtClean="0"/>
              <a:t>Click to edit Master text styles</a:t>
            </a:r>
          </a:p>
          <a:p>
            <a:pPr lvl="1"/>
            <a:r>
              <a:rPr lang="en-GB" dirty="0" smtClean="0"/>
              <a:t>Second level</a:t>
            </a:r>
          </a:p>
          <a:p>
            <a:pPr lvl="2"/>
            <a:r>
              <a:rPr lang="en-GB" dirty="0" smtClean="0"/>
              <a:t>Third level</a:t>
            </a:r>
          </a:p>
          <a:p>
            <a:pPr lvl="3"/>
            <a:r>
              <a:rPr lang="en-GB" dirty="0" smtClean="0"/>
              <a:t>Fourth level</a:t>
            </a:r>
          </a:p>
          <a:p>
            <a:pPr lvl="4"/>
            <a:r>
              <a:rPr lang="en-GB" dirty="0" smtClean="0"/>
              <a:t>Fifth level</a:t>
            </a:r>
            <a:endParaRPr dirty="0"/>
          </a:p>
        </p:txBody>
      </p:sp>
      <p:sp>
        <p:nvSpPr>
          <p:cNvPr id="4" name="Date Placeholder 3"/>
          <p:cNvSpPr>
            <a:spLocks noGrp="1"/>
          </p:cNvSpPr>
          <p:nvPr>
            <p:ph type="dt" sz="half" idx="2"/>
          </p:nvPr>
        </p:nvSpPr>
        <p:spPr>
          <a:xfrm>
            <a:off x="5629835" y="6275668"/>
            <a:ext cx="2133600" cy="365125"/>
          </a:xfrm>
          <a:prstGeom prst="rect">
            <a:avLst/>
          </a:prstGeom>
        </p:spPr>
        <p:txBody>
          <a:bodyPr vert="horz" lIns="91440" tIns="45720" rIns="91440" bIns="45720" rtlCol="0" anchor="ctr"/>
          <a:lstStyle>
            <a:lvl1pPr algn="r">
              <a:defRPr sz="1200">
                <a:solidFill>
                  <a:schemeClr val="bg1"/>
                </a:solidFill>
              </a:defRPr>
            </a:lvl1pPr>
          </a:lstStyle>
          <a:p>
            <a:fld id="{2DF66AD8-BC4A-4004-9882-414398D930CA}" type="datetimeFigureOut">
              <a:rPr lang="en-US" smtClean="0"/>
              <a:pPr/>
              <a:t>07/01/2013</a:t>
            </a:fld>
            <a:endParaRPr lang="en-US" dirty="0"/>
          </a:p>
        </p:txBody>
      </p:sp>
      <p:sp>
        <p:nvSpPr>
          <p:cNvPr id="5" name="Footer Placeholder 4"/>
          <p:cNvSpPr>
            <a:spLocks noGrp="1"/>
          </p:cNvSpPr>
          <p:nvPr>
            <p:ph type="ftr" sz="quarter" idx="3"/>
          </p:nvPr>
        </p:nvSpPr>
        <p:spPr>
          <a:xfrm>
            <a:off x="264458" y="6275668"/>
            <a:ext cx="4840941" cy="365125"/>
          </a:xfrm>
          <a:prstGeom prst="rect">
            <a:avLst/>
          </a:prstGeom>
        </p:spPr>
        <p:txBody>
          <a:bodyPr vert="horz" lIns="91440" tIns="45720" rIns="91440" bIns="45720" rtlCol="0" anchor="ctr"/>
          <a:lstStyle>
            <a:lvl1pPr algn="l">
              <a:defRPr sz="1200">
                <a:solidFill>
                  <a:schemeClr val="bg1"/>
                </a:solidFill>
              </a:defRPr>
            </a:lvl1pPr>
          </a:lstStyle>
          <a:p>
            <a:endParaRPr lang="en-US"/>
          </a:p>
        </p:txBody>
      </p:sp>
      <p:sp>
        <p:nvSpPr>
          <p:cNvPr id="6" name="Slide Number Placeholder 5"/>
          <p:cNvSpPr>
            <a:spLocks noGrp="1"/>
          </p:cNvSpPr>
          <p:nvPr>
            <p:ph type="sldNum" sz="quarter" idx="4"/>
          </p:nvPr>
        </p:nvSpPr>
        <p:spPr>
          <a:xfrm>
            <a:off x="7897906" y="6275668"/>
            <a:ext cx="990600" cy="365125"/>
          </a:xfrm>
          <a:prstGeom prst="rect">
            <a:avLst/>
          </a:prstGeom>
        </p:spPr>
        <p:txBody>
          <a:bodyPr vert="horz" lIns="91440" tIns="45720" rIns="91440" bIns="45720" rtlCol="0" anchor="ctr"/>
          <a:lstStyle>
            <a:lvl1pPr algn="r">
              <a:defRPr sz="3600">
                <a:solidFill>
                  <a:schemeClr val="bg1"/>
                </a:solidFill>
              </a:defRPr>
            </a:lvl1pPr>
          </a:lstStyle>
          <a:p>
            <a:fld id="{B9D2C864-9362-43C7-A136-D9C41D93A96D}" type="slidenum">
              <a:rPr lang="en-US" smtClean="0"/>
              <a:pPr/>
              <a:t>‹#›</a:t>
            </a:fld>
            <a:endParaRPr lang="en-US"/>
          </a:p>
        </p:txBody>
      </p:sp>
      <p:sp>
        <p:nvSpPr>
          <p:cNvPr id="8" name="TextBox 7"/>
          <p:cNvSpPr txBox="1"/>
          <p:nvPr userDrawn="1"/>
        </p:nvSpPr>
        <p:spPr>
          <a:xfrm>
            <a:off x="116798" y="6245518"/>
            <a:ext cx="5028297" cy="523220"/>
          </a:xfrm>
          <a:prstGeom prst="rect">
            <a:avLst/>
          </a:prstGeom>
          <a:noFill/>
        </p:spPr>
        <p:txBody>
          <a:bodyPr wrap="square" rtlCol="0">
            <a:spAutoFit/>
          </a:bodyPr>
          <a:lstStyle/>
          <a:p>
            <a:r>
              <a:rPr lang="en-US" sz="1400" b="1" dirty="0" smtClean="0">
                <a:solidFill>
                  <a:schemeClr val="tx2">
                    <a:lumMod val="90000"/>
                    <a:lumOff val="10000"/>
                  </a:schemeClr>
                </a:solidFill>
                <a:latin typeface="+mn-lt"/>
                <a:cs typeface="Comic Sans MS"/>
              </a:rPr>
              <a:t>School of Applied Computing</a:t>
            </a:r>
          </a:p>
          <a:p>
            <a:r>
              <a:rPr lang="en-US" sz="1400" b="1" dirty="0" smtClean="0">
                <a:solidFill>
                  <a:schemeClr val="tx2">
                    <a:lumMod val="90000"/>
                    <a:lumOff val="10000"/>
                  </a:schemeClr>
                </a:solidFill>
                <a:latin typeface="+mn-lt"/>
                <a:cs typeface="Comic Sans MS"/>
              </a:rPr>
              <a:t>Faculty of Applied Design and Engineering</a:t>
            </a:r>
            <a:endParaRPr lang="en-US" sz="1400" b="1" dirty="0">
              <a:solidFill>
                <a:schemeClr val="tx2">
                  <a:lumMod val="90000"/>
                  <a:lumOff val="10000"/>
                </a:schemeClr>
              </a:solidFill>
              <a:latin typeface="+mn-lt"/>
              <a:cs typeface="Comic Sans MS"/>
            </a:endParaRPr>
          </a:p>
        </p:txBody>
      </p:sp>
      <p:sp>
        <p:nvSpPr>
          <p:cNvPr id="10" name="TextBox 9"/>
          <p:cNvSpPr txBox="1"/>
          <p:nvPr userDrawn="1"/>
        </p:nvSpPr>
        <p:spPr>
          <a:xfrm>
            <a:off x="6329492" y="6429351"/>
            <a:ext cx="2694083" cy="307777"/>
          </a:xfrm>
          <a:prstGeom prst="rect">
            <a:avLst/>
          </a:prstGeom>
          <a:noFill/>
        </p:spPr>
        <p:txBody>
          <a:bodyPr wrap="square" rtlCol="0">
            <a:spAutoFit/>
          </a:bodyPr>
          <a:lstStyle/>
          <a:p>
            <a:pPr algn="r"/>
            <a:r>
              <a:rPr lang="en-US" sz="1400" b="1" dirty="0" smtClean="0">
                <a:solidFill>
                  <a:schemeClr val="tx2">
                    <a:lumMod val="90000"/>
                    <a:lumOff val="10000"/>
                  </a:schemeClr>
                </a:solidFill>
                <a:latin typeface="+mn-lt"/>
                <a:cs typeface="Comic Sans MS"/>
              </a:rPr>
              <a:t>Wide Area </a:t>
            </a:r>
            <a:r>
              <a:rPr lang="en-US" sz="1400" b="1" baseline="0" dirty="0" smtClean="0">
                <a:solidFill>
                  <a:schemeClr val="tx2">
                    <a:lumMod val="90000"/>
                    <a:lumOff val="10000"/>
                  </a:schemeClr>
                </a:solidFill>
                <a:latin typeface="+mn-lt"/>
                <a:cs typeface="Comic Sans MS"/>
              </a:rPr>
              <a:t>Networks</a:t>
            </a:r>
            <a:endParaRPr lang="en-US" sz="1400" b="1" dirty="0">
              <a:solidFill>
                <a:schemeClr val="tx2">
                  <a:lumMod val="90000"/>
                  <a:lumOff val="10000"/>
                </a:schemeClr>
              </a:solidFill>
              <a:latin typeface="+mn-lt"/>
              <a:cs typeface="Comic Sans MS"/>
            </a:endParaRPr>
          </a:p>
        </p:txBody>
      </p:sp>
      <p:pic>
        <p:nvPicPr>
          <p:cNvPr id="11" name="Picture 10" descr="Swansea Met Logo.jpg"/>
          <p:cNvPicPr/>
          <p:nvPr userDrawn="1"/>
        </p:nvPicPr>
        <p:blipFill>
          <a:blip r:embed="rId14" cstate="print"/>
          <a:stretch>
            <a:fillRect/>
          </a:stretch>
        </p:blipFill>
        <p:spPr>
          <a:xfrm>
            <a:off x="6192358" y="107576"/>
            <a:ext cx="2842260" cy="647700"/>
          </a:xfrm>
          <a:prstGeom prst="rect">
            <a:avLst/>
          </a:prstGeom>
        </p:spPr>
      </p:pic>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Lst>
  <p:timing>
    <p:tnLst>
      <p:par>
        <p:cTn xmlns:p14="http://schemas.microsoft.com/office/powerpoint/2010/main" id="1" dur="indefinite" restart="never" nodeType="tmRoot"/>
      </p:par>
    </p:tnLst>
  </p:timing>
  <p:txStyles>
    <p:titleStyle>
      <a:lvl1pPr algn="ctr" defTabSz="914400" rtl="0" eaLnBrk="1" latinLnBrk="0" hangingPunct="1">
        <a:spcBef>
          <a:spcPct val="0"/>
        </a:spcBef>
        <a:buNone/>
        <a:defRPr sz="4600" kern="1200">
          <a:solidFill>
            <a:schemeClr val="accent1"/>
          </a:solidFill>
          <a:latin typeface="+mj-lt"/>
          <a:ea typeface="+mj-ea"/>
          <a:cs typeface="+mj-cs"/>
        </a:defRPr>
      </a:lvl1pPr>
    </p:titleStyle>
    <p:bodyStyle>
      <a:lvl1pPr marL="349250" indent="-349250" algn="l" defTabSz="914400" rtl="0" eaLnBrk="1" latinLnBrk="0" hangingPunct="1">
        <a:spcBef>
          <a:spcPts val="2000"/>
        </a:spcBef>
        <a:buClr>
          <a:schemeClr val="accent1">
            <a:lumMod val="60000"/>
            <a:lumOff val="40000"/>
          </a:schemeClr>
        </a:buClr>
        <a:buSzPct val="110000"/>
        <a:buFont typeface="Wingdings 2" pitchFamily="18" charset="2"/>
        <a:buChar char=""/>
        <a:defRPr sz="2400" kern="1200">
          <a:solidFill>
            <a:schemeClr val="tx1">
              <a:lumMod val="65000"/>
              <a:lumOff val="35000"/>
            </a:schemeClr>
          </a:solidFill>
          <a:latin typeface="+mn-lt"/>
          <a:ea typeface="+mn-ea"/>
          <a:cs typeface="+mn-cs"/>
        </a:defRPr>
      </a:lvl1pPr>
      <a:lvl2pPr marL="685800" indent="-336550" algn="l" defTabSz="914400" rtl="0" eaLnBrk="1" latinLnBrk="0" hangingPunct="1">
        <a:spcBef>
          <a:spcPts val="600"/>
        </a:spcBef>
        <a:buClr>
          <a:schemeClr val="accent1">
            <a:lumMod val="75000"/>
          </a:schemeClr>
        </a:buClr>
        <a:buSzPct val="110000"/>
        <a:buFont typeface="Wingdings 2" pitchFamily="18" charset="2"/>
        <a:buChar char=""/>
        <a:defRPr sz="2200" kern="1200">
          <a:solidFill>
            <a:schemeClr val="tx1">
              <a:lumMod val="65000"/>
              <a:lumOff val="35000"/>
            </a:schemeClr>
          </a:solidFill>
          <a:latin typeface="+mn-lt"/>
          <a:ea typeface="+mn-ea"/>
          <a:cs typeface="+mn-cs"/>
        </a:defRPr>
      </a:lvl2pPr>
      <a:lvl3pPr marL="96837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2000" kern="1200">
          <a:solidFill>
            <a:schemeClr val="tx1">
              <a:lumMod val="65000"/>
              <a:lumOff val="35000"/>
            </a:schemeClr>
          </a:solidFill>
          <a:latin typeface="+mn-lt"/>
          <a:ea typeface="+mn-ea"/>
          <a:cs typeface="+mn-cs"/>
        </a:defRPr>
      </a:lvl3pPr>
      <a:lvl4pPr marL="1263650" indent="-295275" algn="l" defTabSz="914400" rtl="0" eaLnBrk="1" latinLnBrk="0" hangingPunct="1">
        <a:spcBef>
          <a:spcPts val="600"/>
        </a:spcBef>
        <a:buClr>
          <a:schemeClr val="accent1">
            <a:lumMod val="75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4pPr>
      <a:lvl5pPr marL="1546225" indent="-282575" algn="l" defTabSz="914400" rtl="0" eaLnBrk="1" latinLnBrk="0" hangingPunct="1">
        <a:spcBef>
          <a:spcPts val="600"/>
        </a:spcBef>
        <a:buClr>
          <a:schemeClr val="accent1">
            <a:lumMod val="60000"/>
            <a:lumOff val="40000"/>
          </a:schemeClr>
        </a:buClr>
        <a:buSzPct val="110000"/>
        <a:buFont typeface="Wingdings 2" pitchFamily="18" charset="2"/>
        <a:buChar char=""/>
        <a:defRPr sz="1800" kern="1200">
          <a:solidFill>
            <a:schemeClr val="tx1">
              <a:lumMod val="65000"/>
              <a:lumOff val="35000"/>
            </a:schemeClr>
          </a:solidFill>
          <a:latin typeface="+mn-lt"/>
          <a:ea typeface="+mn-ea"/>
          <a:cs typeface="+mn-cs"/>
        </a:defRPr>
      </a:lvl5pPr>
      <a:lvl6pPr marL="1828800"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6pPr>
      <a:lvl7pPr marL="21177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7pPr>
      <a:lvl8pPr marL="2398713" indent="-282575" algn="l" defTabSz="914400" rtl="0" eaLnBrk="1" latinLnBrk="0" hangingPunct="1">
        <a:spcBef>
          <a:spcPct val="20000"/>
        </a:spcBef>
        <a:buClr>
          <a:schemeClr val="accent2"/>
        </a:buClr>
        <a:buSzPct val="110000"/>
        <a:buFont typeface="Wingdings 2" pitchFamily="18" charset="2"/>
        <a:buChar char=""/>
        <a:defRPr lang="en-US" sz="1800" kern="1200" dirty="0" smtClean="0">
          <a:solidFill>
            <a:schemeClr val="tx1">
              <a:lumMod val="65000"/>
              <a:lumOff val="35000"/>
            </a:schemeClr>
          </a:solidFill>
          <a:latin typeface="+mn-lt"/>
          <a:ea typeface="+mn-ea"/>
          <a:cs typeface="+mn-cs"/>
        </a:defRPr>
      </a:lvl8pPr>
      <a:lvl9pPr marL="2689225" indent="-282575" algn="l" defTabSz="914400" rtl="0" eaLnBrk="1" latinLnBrk="0" hangingPunct="1">
        <a:spcBef>
          <a:spcPct val="20000"/>
        </a:spcBef>
        <a:buClr>
          <a:schemeClr val="accent1">
            <a:lumMod val="60000"/>
            <a:lumOff val="40000"/>
          </a:schemeClr>
        </a:buClr>
        <a:buSzPct val="110000"/>
        <a:buFont typeface="Wingdings 2" pitchFamily="18" charset="2"/>
        <a:buChar char=""/>
        <a:defRPr lang="en-US" sz="1800" kern="1200" dirty="0">
          <a:solidFill>
            <a:schemeClr val="tx1">
              <a:lumMod val="65000"/>
              <a:lumOff val="3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4" Type="http://schemas.openxmlformats.org/officeDocument/2006/relationships/image" Target="../media/image4.png"/><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8.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9.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0.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2.xml"/><Relationship Id="rId2" Type="http://schemas.openxmlformats.org/officeDocument/2006/relationships/notesSlide" Target="../notesSlides/notesSlide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4.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1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7.png"/><Relationship Id="rId4" Type="http://schemas.openxmlformats.org/officeDocument/2006/relationships/image" Target="../media/image18.png"/><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322921" y="2216552"/>
            <a:ext cx="6498158" cy="1053295"/>
          </a:xfrm>
        </p:spPr>
        <p:txBody>
          <a:bodyPr/>
          <a:lstStyle/>
          <a:p>
            <a:r>
              <a:rPr lang="en-US" dirty="0" smtClean="0">
                <a:solidFill>
                  <a:srgbClr val="0F3661"/>
                </a:solidFill>
                <a:latin typeface="Times New Roman"/>
                <a:cs typeface="Times New Roman"/>
              </a:rPr>
              <a:t>Teleworker Services</a:t>
            </a:r>
            <a:endParaRPr lang="en-US" dirty="0">
              <a:solidFill>
                <a:srgbClr val="0F3661"/>
              </a:solidFill>
              <a:latin typeface="Times New Roman"/>
              <a:cs typeface="Times New Roman"/>
            </a:endParaRPr>
          </a:p>
        </p:txBody>
      </p:sp>
    </p:spTree>
    <p:extLst>
      <p:ext uri="{BB962C8B-B14F-4D97-AF65-F5344CB8AC3E}">
        <p14:creationId xmlns:p14="http://schemas.microsoft.com/office/powerpoint/2010/main" val="660449210"/>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8706" name="Rectangle 2"/>
          <p:cNvSpPr>
            <a:spLocks noGrp="1" noChangeArrowheads="1"/>
          </p:cNvSpPr>
          <p:nvPr>
            <p:ph type="title"/>
          </p:nvPr>
        </p:nvSpPr>
        <p:spPr/>
        <p:txBody>
          <a:bodyPr/>
          <a:lstStyle/>
          <a:p>
            <a:r>
              <a:rPr lang="en-US"/>
              <a:t>Objectives</a:t>
            </a:r>
          </a:p>
        </p:txBody>
      </p:sp>
      <p:sp>
        <p:nvSpPr>
          <p:cNvPr id="968707" name="Rectangle 3"/>
          <p:cNvSpPr>
            <a:spLocks noGrp="1" noChangeArrowheads="1"/>
          </p:cNvSpPr>
          <p:nvPr>
            <p:ph type="body" idx="1"/>
          </p:nvPr>
        </p:nvSpPr>
        <p:spPr>
          <a:xfrm>
            <a:off x="655638" y="1990165"/>
            <a:ext cx="7940675" cy="4478898"/>
          </a:xfrm>
        </p:spPr>
        <p:txBody>
          <a:bodyPr/>
          <a:lstStyle/>
          <a:p>
            <a:pPr marL="457200" indent="-457200"/>
            <a:r>
              <a:rPr lang="en-US" altLang="ja-JP" dirty="0" smtClean="0">
                <a:solidFill>
                  <a:schemeClr val="tx1"/>
                </a:solidFill>
                <a:ea typeface="ＭＳ Ｐゴシック" charset="-128"/>
              </a:rPr>
              <a:t>The </a:t>
            </a:r>
            <a:r>
              <a:rPr lang="en-US" altLang="ja-JP" dirty="0">
                <a:solidFill>
                  <a:schemeClr val="tx1"/>
                </a:solidFill>
                <a:ea typeface="ＭＳ Ｐゴシック" charset="-128"/>
              </a:rPr>
              <a:t>enterprise requirements for providing teleworker services </a:t>
            </a:r>
          </a:p>
          <a:p>
            <a:pPr marL="457200" indent="-457200"/>
            <a:r>
              <a:rPr lang="en-US" altLang="ja-JP" dirty="0" smtClean="0">
                <a:solidFill>
                  <a:schemeClr val="tx1"/>
                </a:solidFill>
                <a:ea typeface="ＭＳ Ｐゴシック" charset="-128"/>
              </a:rPr>
              <a:t>Broadband </a:t>
            </a:r>
            <a:r>
              <a:rPr lang="en-US" altLang="ja-JP" dirty="0">
                <a:solidFill>
                  <a:schemeClr val="tx1"/>
                </a:solidFill>
                <a:ea typeface="ＭＳ Ｐゴシック" charset="-128"/>
              </a:rPr>
              <a:t>services extend Enterprise Networks including DSL, cable, and wireless</a:t>
            </a:r>
          </a:p>
          <a:p>
            <a:pPr marL="457200" indent="-457200"/>
            <a:endParaRPr lang="en-US" altLang="ja-JP" dirty="0">
              <a:solidFill>
                <a:schemeClr val="tx1"/>
              </a:solidFill>
              <a:ea typeface="ＭＳ Ｐゴシック" charset="-128"/>
            </a:endParaRPr>
          </a:p>
        </p:txBody>
      </p:sp>
    </p:spTree>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76930" name="Rectangle 2"/>
          <p:cNvSpPr>
            <a:spLocks noGrp="1" noChangeArrowheads="1"/>
          </p:cNvSpPr>
          <p:nvPr>
            <p:ph type="title"/>
          </p:nvPr>
        </p:nvSpPr>
        <p:spPr>
          <a:xfrm>
            <a:off x="655638" y="457200"/>
            <a:ext cx="8488362" cy="838200"/>
          </a:xfrm>
        </p:spPr>
        <p:txBody>
          <a:bodyPr/>
          <a:lstStyle/>
          <a:p>
            <a:r>
              <a:rPr lang="en-US" altLang="ja-JP" sz="3600" dirty="0" smtClean="0">
                <a:ea typeface="ＭＳ Ｐゴシック" charset="-128"/>
              </a:rPr>
              <a:t>The Business Requirements</a:t>
            </a:r>
            <a:endParaRPr lang="en-US" sz="3600" dirty="0"/>
          </a:p>
        </p:txBody>
      </p:sp>
      <p:pic>
        <p:nvPicPr>
          <p:cNvPr id="1026" name="Picture 2"/>
          <p:cNvPicPr>
            <a:picLocks noChangeAspect="1" noChangeArrowheads="1"/>
          </p:cNvPicPr>
          <p:nvPr/>
        </p:nvPicPr>
        <p:blipFill>
          <a:blip r:embed="rId3"/>
          <a:srcRect/>
          <a:stretch>
            <a:fillRect/>
          </a:stretch>
        </p:blipFill>
        <p:spPr bwMode="auto">
          <a:xfrm>
            <a:off x="1761122" y="3429000"/>
            <a:ext cx="5429250" cy="2600325"/>
          </a:xfrm>
          <a:prstGeom prst="rect">
            <a:avLst/>
          </a:prstGeom>
          <a:noFill/>
          <a:ln w="9525">
            <a:noFill/>
            <a:miter lim="800000"/>
            <a:headEnd/>
            <a:tailEnd/>
          </a:ln>
          <a:effectLst/>
        </p:spPr>
      </p:pic>
      <p:pic>
        <p:nvPicPr>
          <p:cNvPr id="1027" name="Picture 3"/>
          <p:cNvPicPr>
            <a:picLocks noChangeAspect="1" noChangeArrowheads="1"/>
          </p:cNvPicPr>
          <p:nvPr/>
        </p:nvPicPr>
        <p:blipFill>
          <a:blip r:embed="rId4"/>
          <a:srcRect/>
          <a:stretch>
            <a:fillRect/>
          </a:stretch>
        </p:blipFill>
        <p:spPr bwMode="auto">
          <a:xfrm>
            <a:off x="3503295" y="3200400"/>
            <a:ext cx="1571625" cy="228600"/>
          </a:xfrm>
          <a:prstGeom prst="rect">
            <a:avLst/>
          </a:prstGeom>
          <a:noFill/>
          <a:ln w="9525">
            <a:noFill/>
            <a:miter lim="800000"/>
            <a:headEnd/>
            <a:tailEnd/>
          </a:ln>
          <a:effectLst/>
        </p:spPr>
      </p:pic>
      <p:sp>
        <p:nvSpPr>
          <p:cNvPr id="8" name="Rectangle 3"/>
          <p:cNvSpPr txBox="1">
            <a:spLocks noChangeArrowheads="1"/>
          </p:cNvSpPr>
          <p:nvPr/>
        </p:nvSpPr>
        <p:spPr>
          <a:xfrm>
            <a:off x="655638" y="1392238"/>
            <a:ext cx="7940675" cy="2036761"/>
          </a:xfrm>
          <a:prstGeom prst="rect">
            <a:avLst/>
          </a:prstGeom>
        </p:spPr>
        <p:txBody>
          <a:bodyPr vert="horz" lIns="91440" tIns="45720" rIns="91440" bIns="45720" rtlCol="0">
            <a:normAutofit/>
          </a:bodyPr>
          <a:lstStyle/>
          <a:p>
            <a:pPr marL="349250" lvl="0" indent="-349250">
              <a:spcBef>
                <a:spcPts val="2000"/>
              </a:spcBef>
              <a:buClr>
                <a:schemeClr val="accent1">
                  <a:lumMod val="60000"/>
                  <a:lumOff val="40000"/>
                </a:schemeClr>
              </a:buClr>
              <a:buSzPct val="110000"/>
              <a:buFont typeface="Wingdings 2" pitchFamily="18" charset="2"/>
              <a:buChar char=""/>
            </a:pPr>
            <a:r>
              <a:rPr lang="en-GB" altLang="ja-JP" dirty="0" smtClean="0">
                <a:ea typeface="ＭＳ Ｐゴシック" charset="-128"/>
              </a:rPr>
              <a:t>Workers can work remotely almost as if they were in the next cubicle or office. </a:t>
            </a:r>
          </a:p>
          <a:p>
            <a:pPr marL="349250" lvl="0" indent="-349250">
              <a:spcBef>
                <a:spcPts val="2000"/>
              </a:spcBef>
              <a:buClr>
                <a:schemeClr val="accent1">
                  <a:lumMod val="60000"/>
                  <a:lumOff val="40000"/>
                </a:schemeClr>
              </a:buClr>
              <a:buSzPct val="110000"/>
              <a:buFont typeface="Wingdings 2" pitchFamily="18" charset="2"/>
              <a:buChar char=""/>
            </a:pPr>
            <a:r>
              <a:rPr lang="en-GB" altLang="ja-JP" dirty="0" smtClean="0">
                <a:ea typeface="ＭＳ Ｐゴシック" charset="-128"/>
              </a:rPr>
              <a:t>Organizations can cost-effectively distribute data, voice, video, and real-time applications extended over one common network connection, across their entire workforce no matter how remote and scattered they might be.</a:t>
            </a:r>
            <a:endParaRPr kumimoji="0" lang="en-US" b="0" i="0" u="none" strike="noStrike" kern="1200" cap="none" spc="0" normalizeH="0" baseline="0" noProof="0" dirty="0" smtClean="0">
              <a:ln>
                <a:noFill/>
              </a:ln>
              <a:effectLst/>
              <a:uLnTx/>
              <a:uFillTx/>
              <a:latin typeface="+mn-lt"/>
              <a:ea typeface="+mn-ea"/>
              <a:cs typeface="+mn-cs"/>
            </a:endParaRPr>
          </a:p>
          <a:p>
            <a:pPr marL="349250" marR="0" lvl="0" indent="-349250" algn="l" defTabSz="914400" rtl="0" eaLnBrk="1" fontAlgn="auto" latinLnBrk="0" hangingPunct="1">
              <a:lnSpc>
                <a:spcPct val="100000"/>
              </a:lnSpc>
              <a:spcBef>
                <a:spcPts val="2000"/>
              </a:spcBef>
              <a:spcAft>
                <a:spcPts val="0"/>
              </a:spcAft>
              <a:buClr>
                <a:schemeClr val="accent1">
                  <a:lumMod val="60000"/>
                  <a:lumOff val="40000"/>
                </a:schemeClr>
              </a:buClr>
              <a:buSzPct val="110000"/>
              <a:buFont typeface="Symbol" pitchFamily="18" charset="2"/>
              <a:buChar char=""/>
              <a:tabLst/>
              <a:defRPr/>
            </a:pPr>
            <a:endParaRPr kumimoji="0" lang="en-US" sz="2400" b="0" i="0" u="none" strike="noStrike" kern="1200" cap="none" spc="0" normalizeH="0" baseline="0" noProof="0" dirty="0">
              <a:ln>
                <a:noFill/>
              </a:ln>
              <a:effectLst/>
              <a:uLnTx/>
              <a:uFillTx/>
              <a:latin typeface="+mn-lt"/>
              <a:ea typeface="+mn-ea"/>
              <a:cs typeface="+mn-cs"/>
            </a:endParaRPr>
          </a:p>
        </p:txBody>
      </p:sp>
    </p:spTree>
  </p:cSld>
  <p:clrMapOvr>
    <a:masterClrMapping/>
  </p:clrMapOvr>
  <p:timing>
    <p:tnLst>
      <p:par>
        <p:cTn xmlns:p14="http://schemas.microsoft.com/office/powerpoint/2010/mai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0898" name="Rectangle 2"/>
          <p:cNvSpPr>
            <a:spLocks noGrp="1" noChangeArrowheads="1"/>
          </p:cNvSpPr>
          <p:nvPr>
            <p:ph type="title"/>
          </p:nvPr>
        </p:nvSpPr>
        <p:spPr>
          <a:xfrm>
            <a:off x="-119802" y="222741"/>
            <a:ext cx="5716382" cy="838200"/>
          </a:xfrm>
        </p:spPr>
        <p:txBody>
          <a:bodyPr/>
          <a:lstStyle/>
          <a:p>
            <a:r>
              <a:rPr lang="en-US" altLang="ja-JP" sz="3600" dirty="0" smtClean="0">
                <a:ea typeface="ＭＳ Ｐゴシック" charset="-128"/>
              </a:rPr>
              <a:t>The Teleworker Solution </a:t>
            </a:r>
            <a:endParaRPr lang="en-US" sz="3600" dirty="0"/>
          </a:p>
        </p:txBody>
      </p:sp>
      <p:sp>
        <p:nvSpPr>
          <p:cNvPr id="1360899" name="Rectangle 3"/>
          <p:cNvSpPr>
            <a:spLocks noGrp="1" noChangeArrowheads="1"/>
          </p:cNvSpPr>
          <p:nvPr>
            <p:ph type="body" idx="1"/>
          </p:nvPr>
        </p:nvSpPr>
        <p:spPr>
          <a:xfrm>
            <a:off x="655638" y="1232452"/>
            <a:ext cx="7940675" cy="5236611"/>
          </a:xfrm>
        </p:spPr>
        <p:txBody>
          <a:bodyPr>
            <a:normAutofit/>
          </a:bodyPr>
          <a:lstStyle/>
          <a:p>
            <a:r>
              <a:rPr lang="en-GB" altLang="ja-JP" sz="1600" dirty="0" smtClean="0">
                <a:solidFill>
                  <a:schemeClr val="tx1"/>
                </a:solidFill>
                <a:ea typeface="ＭＳ Ｐゴシック" charset="-128"/>
              </a:rPr>
              <a:t>With the growing number of teleworkers, enterprises have an increasing need for secure, reliable, and cost-effective ways to connect to people working in small offices and home offices (SOHOs), and other remote locations, with resources on corporate sites.</a:t>
            </a:r>
            <a:endParaRPr lang="en-US" sz="1600" dirty="0">
              <a:solidFill>
                <a:schemeClr val="tx1"/>
              </a:solidFill>
            </a:endParaRPr>
          </a:p>
          <a:p>
            <a:pPr>
              <a:buFont typeface="Symbol" pitchFamily="18" charset="2"/>
              <a:buChar char=""/>
            </a:pPr>
            <a:endParaRPr lang="en-US" sz="1600" dirty="0">
              <a:solidFill>
                <a:schemeClr val="tx1"/>
              </a:solidFill>
            </a:endParaRPr>
          </a:p>
        </p:txBody>
      </p:sp>
      <p:pic>
        <p:nvPicPr>
          <p:cNvPr id="1360901" name="Picture 5"/>
          <p:cNvPicPr>
            <a:picLocks noChangeAspect="1" noChangeArrowheads="1"/>
          </p:cNvPicPr>
          <p:nvPr/>
        </p:nvPicPr>
        <p:blipFill>
          <a:blip r:embed="rId3"/>
          <a:srcRect/>
          <a:stretch>
            <a:fillRect/>
          </a:stretch>
        </p:blipFill>
        <p:spPr bwMode="auto">
          <a:xfrm>
            <a:off x="1781175" y="2373924"/>
            <a:ext cx="5272088" cy="3516313"/>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0179" name="Rectangle 3"/>
          <p:cNvSpPr>
            <a:spLocks noGrp="1" noChangeArrowheads="1"/>
          </p:cNvSpPr>
          <p:nvPr>
            <p:ph type="body" idx="1"/>
          </p:nvPr>
        </p:nvSpPr>
        <p:spPr>
          <a:xfrm>
            <a:off x="655638" y="1036984"/>
            <a:ext cx="7940675" cy="5214124"/>
          </a:xfrm>
        </p:spPr>
        <p:txBody>
          <a:bodyPr>
            <a:normAutofit/>
          </a:bodyPr>
          <a:lstStyle/>
          <a:p>
            <a:r>
              <a:rPr lang="en-GB" altLang="ja-JP" sz="1800" dirty="0" smtClean="0">
                <a:solidFill>
                  <a:schemeClr val="tx1"/>
                </a:solidFill>
                <a:ea typeface="ＭＳ Ｐゴシック" charset="-128"/>
              </a:rPr>
              <a:t>To connect effectively to their organization's networks, teleworkers need two key sets of components: home office components and corporate components. </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1330180" name="Picture 4"/>
          <p:cNvPicPr>
            <a:picLocks noChangeAspect="1" noChangeArrowheads="1"/>
          </p:cNvPicPr>
          <p:nvPr/>
        </p:nvPicPr>
        <p:blipFill>
          <a:blip r:embed="rId3"/>
          <a:srcRect/>
          <a:stretch>
            <a:fillRect/>
          </a:stretch>
        </p:blipFill>
        <p:spPr bwMode="auto">
          <a:xfrm>
            <a:off x="1174282" y="1975786"/>
            <a:ext cx="6776185" cy="3827463"/>
          </a:xfrm>
          <a:prstGeom prst="rect">
            <a:avLst/>
          </a:prstGeom>
          <a:noFill/>
          <a:ln w="9525" algn="ctr">
            <a:noFill/>
            <a:miter lim="800000"/>
            <a:headEnd/>
            <a:tailEnd/>
          </a:ln>
          <a:effectLst/>
        </p:spPr>
      </p:pic>
      <p:sp>
        <p:nvSpPr>
          <p:cNvPr id="6" name="Rectangle 2"/>
          <p:cNvSpPr>
            <a:spLocks noGrp="1" noChangeArrowheads="1"/>
          </p:cNvSpPr>
          <p:nvPr>
            <p:ph type="title"/>
          </p:nvPr>
        </p:nvSpPr>
        <p:spPr>
          <a:xfrm>
            <a:off x="-167720" y="150867"/>
            <a:ext cx="6027871" cy="838200"/>
          </a:xfrm>
        </p:spPr>
        <p:txBody>
          <a:bodyPr/>
          <a:lstStyle/>
          <a:p>
            <a:r>
              <a:rPr lang="en-US" altLang="ja-JP" sz="3600" dirty="0" smtClean="0">
                <a:ea typeface="ＭＳ Ｐゴシック" charset="-128"/>
              </a:rPr>
              <a:t>The Teleworker Solution </a:t>
            </a:r>
            <a:endParaRPr lang="en-US" sz="3600" dirty="0"/>
          </a:p>
        </p:txBody>
      </p:sp>
    </p:spTree>
  </p:cSld>
  <p:clrMapOvr>
    <a:masterClrMapping/>
  </p:clrMapOvr>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2226" name="Rectangle 2"/>
          <p:cNvSpPr>
            <a:spLocks noGrp="1" noChangeArrowheads="1"/>
          </p:cNvSpPr>
          <p:nvPr>
            <p:ph type="title"/>
          </p:nvPr>
        </p:nvSpPr>
        <p:spPr>
          <a:xfrm>
            <a:off x="330200" y="457200"/>
            <a:ext cx="8813800" cy="838200"/>
          </a:xfrm>
        </p:spPr>
        <p:txBody>
          <a:bodyPr/>
          <a:lstStyle/>
          <a:p>
            <a:r>
              <a:rPr lang="en-US" altLang="ja-JP" sz="2800" dirty="0" smtClean="0">
                <a:ea typeface="ＭＳ Ｐゴシック" charset="-128"/>
              </a:rPr>
              <a:t>Connecting Teleworkers to the WAN</a:t>
            </a:r>
            <a:endParaRPr lang="en-US" dirty="0"/>
          </a:p>
        </p:txBody>
      </p:sp>
      <p:pic>
        <p:nvPicPr>
          <p:cNvPr id="1332228" name="Picture 4"/>
          <p:cNvPicPr>
            <a:picLocks noChangeAspect="1" noChangeArrowheads="1"/>
          </p:cNvPicPr>
          <p:nvPr/>
        </p:nvPicPr>
        <p:blipFill>
          <a:blip r:embed="rId3"/>
          <a:srcRect/>
          <a:stretch>
            <a:fillRect/>
          </a:stretch>
        </p:blipFill>
        <p:spPr bwMode="auto">
          <a:xfrm>
            <a:off x="500514" y="1586820"/>
            <a:ext cx="7883271" cy="4321611"/>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4274" name="Rectangle 2"/>
          <p:cNvSpPr>
            <a:spLocks noGrp="1" noChangeArrowheads="1"/>
          </p:cNvSpPr>
          <p:nvPr>
            <p:ph type="title"/>
          </p:nvPr>
        </p:nvSpPr>
        <p:spPr>
          <a:xfrm>
            <a:off x="330200" y="38100"/>
            <a:ext cx="3411806" cy="838200"/>
          </a:xfrm>
        </p:spPr>
        <p:txBody>
          <a:bodyPr/>
          <a:lstStyle/>
          <a:p>
            <a:r>
              <a:rPr lang="en-US" altLang="ja-JP" sz="3600" dirty="0" smtClean="0">
                <a:ea typeface="ＭＳ Ｐゴシック" charset="-128"/>
              </a:rPr>
              <a:t>Cable</a:t>
            </a:r>
            <a:endParaRPr lang="en-US" sz="5400" dirty="0"/>
          </a:p>
        </p:txBody>
      </p:sp>
      <p:sp>
        <p:nvSpPr>
          <p:cNvPr id="1334275" name="Rectangle 3"/>
          <p:cNvSpPr>
            <a:spLocks noGrp="1" noChangeArrowheads="1"/>
          </p:cNvSpPr>
          <p:nvPr>
            <p:ph type="body" idx="1"/>
          </p:nvPr>
        </p:nvSpPr>
        <p:spPr>
          <a:xfrm>
            <a:off x="655638" y="1097280"/>
            <a:ext cx="7940675" cy="5371783"/>
          </a:xfrm>
        </p:spPr>
        <p:txBody>
          <a:bodyPr>
            <a:normAutofit/>
          </a:bodyPr>
          <a:lstStyle/>
          <a:p>
            <a:r>
              <a:rPr lang="en-GB" altLang="ja-JP" sz="1800" dirty="0" smtClean="0">
                <a:solidFill>
                  <a:schemeClr val="tx1"/>
                </a:solidFill>
                <a:ea typeface="ＭＳ Ｐゴシック" charset="-128"/>
              </a:rPr>
              <a:t>The cable system uses a coaxial cable that carries radio frequency (RF) signals across the network. </a:t>
            </a:r>
            <a:endParaRPr lang="en-US" sz="1800" dirty="0">
              <a:solidFill>
                <a:schemeClr val="tx1"/>
              </a:solidFill>
            </a:endParaRPr>
          </a:p>
          <a:p>
            <a:pPr>
              <a:buFont typeface="Symbol" pitchFamily="18" charset="2"/>
              <a:buChar char=""/>
            </a:pPr>
            <a:endParaRPr lang="en-US" sz="1800" dirty="0">
              <a:solidFill>
                <a:schemeClr val="tx1"/>
              </a:solidFill>
            </a:endParaRPr>
          </a:p>
        </p:txBody>
      </p:sp>
      <p:pic>
        <p:nvPicPr>
          <p:cNvPr id="1334276" name="Picture 4"/>
          <p:cNvPicPr>
            <a:picLocks noChangeAspect="1" noChangeArrowheads="1"/>
          </p:cNvPicPr>
          <p:nvPr/>
        </p:nvPicPr>
        <p:blipFill>
          <a:blip r:embed="rId3"/>
          <a:srcRect/>
          <a:stretch>
            <a:fillRect/>
          </a:stretch>
        </p:blipFill>
        <p:spPr bwMode="auto">
          <a:xfrm>
            <a:off x="817155" y="1922976"/>
            <a:ext cx="7779158" cy="3915116"/>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4274" name="Rectangle 2"/>
          <p:cNvSpPr>
            <a:spLocks noGrp="1" noChangeArrowheads="1"/>
          </p:cNvSpPr>
          <p:nvPr>
            <p:ph type="title"/>
          </p:nvPr>
        </p:nvSpPr>
        <p:spPr>
          <a:xfrm>
            <a:off x="330200" y="38100"/>
            <a:ext cx="3411806" cy="838200"/>
          </a:xfrm>
        </p:spPr>
        <p:txBody>
          <a:bodyPr/>
          <a:lstStyle/>
          <a:p>
            <a:r>
              <a:rPr lang="en-US" altLang="ja-JP" sz="3600" dirty="0" smtClean="0">
                <a:ea typeface="ＭＳ Ｐゴシック" charset="-128"/>
              </a:rPr>
              <a:t>DOCSIS</a:t>
            </a:r>
            <a:endParaRPr lang="en-US" sz="5400" dirty="0"/>
          </a:p>
        </p:txBody>
      </p:sp>
      <p:sp>
        <p:nvSpPr>
          <p:cNvPr id="1334275" name="Rectangle 3"/>
          <p:cNvSpPr>
            <a:spLocks noGrp="1" noChangeArrowheads="1"/>
          </p:cNvSpPr>
          <p:nvPr>
            <p:ph type="body" idx="1"/>
          </p:nvPr>
        </p:nvSpPr>
        <p:spPr>
          <a:xfrm>
            <a:off x="655638" y="1097280"/>
            <a:ext cx="7940675" cy="5371783"/>
          </a:xfrm>
        </p:spPr>
        <p:txBody>
          <a:bodyPr>
            <a:normAutofit/>
          </a:bodyPr>
          <a:lstStyle/>
          <a:p>
            <a:r>
              <a:rPr lang="en-GB" altLang="ja-JP" sz="1800" dirty="0" smtClean="0">
                <a:solidFill>
                  <a:schemeClr val="tx1"/>
                </a:solidFill>
                <a:ea typeface="ＭＳ Ｐゴシック" charset="-128"/>
              </a:rPr>
              <a:t>The Data-over-Cable Service Interface Specification (DOCSIS) is an international standard developed by </a:t>
            </a:r>
            <a:r>
              <a:rPr lang="en-GB" altLang="ja-JP" sz="1800" dirty="0" err="1" smtClean="0">
                <a:solidFill>
                  <a:schemeClr val="tx1"/>
                </a:solidFill>
                <a:ea typeface="ＭＳ Ｐゴシック" charset="-128"/>
              </a:rPr>
              <a:t>CableLabs</a:t>
            </a:r>
            <a:r>
              <a:rPr lang="en-GB" altLang="ja-JP" sz="1800" dirty="0" smtClean="0">
                <a:solidFill>
                  <a:schemeClr val="tx1"/>
                </a:solidFill>
                <a:ea typeface="ＭＳ Ｐゴシック" charset="-128"/>
              </a:rPr>
              <a:t>, a non-profit research and development consortium for cable-related technologies. </a:t>
            </a:r>
            <a:endParaRPr lang="en-US" sz="1800" dirty="0">
              <a:solidFill>
                <a:schemeClr val="tx1"/>
              </a:solidFill>
            </a:endParaRPr>
          </a:p>
          <a:p>
            <a:pPr>
              <a:buFont typeface="Symbol" pitchFamily="18" charset="2"/>
              <a:buChar char=""/>
            </a:pPr>
            <a:r>
              <a:rPr lang="en-GB" sz="1800" dirty="0" smtClean="0">
                <a:solidFill>
                  <a:schemeClr val="tx1"/>
                </a:solidFill>
              </a:rPr>
              <a:t>DOCSIS defines the communications and operation support interface requirements for a data-over-cable system, and permits the addition of high-speed data transfer to an existing CATV system.</a:t>
            </a:r>
          </a:p>
          <a:p>
            <a:pPr>
              <a:buFont typeface="Symbol" pitchFamily="18" charset="2"/>
              <a:buChar char=""/>
            </a:pPr>
            <a:r>
              <a:rPr lang="en-US" sz="1800" dirty="0" smtClean="0">
                <a:solidFill>
                  <a:schemeClr val="tx1"/>
                </a:solidFill>
              </a:rPr>
              <a:t>Cable operators employ DOCSIS to provide Internet access over their existing hybrid fiber-coaxial (HFC) infrastructure. </a:t>
            </a:r>
          </a:p>
        </p:txBody>
      </p:sp>
      <p:pic>
        <p:nvPicPr>
          <p:cNvPr id="2050" name="Picture 2"/>
          <p:cNvPicPr>
            <a:picLocks noChangeAspect="1" noChangeArrowheads="1"/>
          </p:cNvPicPr>
          <p:nvPr/>
        </p:nvPicPr>
        <p:blipFill>
          <a:blip r:embed="rId3"/>
          <a:srcRect/>
          <a:stretch>
            <a:fillRect/>
          </a:stretch>
        </p:blipFill>
        <p:spPr bwMode="auto">
          <a:xfrm>
            <a:off x="1529789" y="4224338"/>
            <a:ext cx="6562725" cy="159067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4274" name="Rectangle 2"/>
          <p:cNvSpPr>
            <a:spLocks noGrp="1" noChangeArrowheads="1"/>
          </p:cNvSpPr>
          <p:nvPr>
            <p:ph type="title"/>
          </p:nvPr>
        </p:nvSpPr>
        <p:spPr>
          <a:xfrm>
            <a:off x="330200" y="457200"/>
            <a:ext cx="3411806" cy="838200"/>
          </a:xfrm>
        </p:spPr>
        <p:txBody>
          <a:bodyPr/>
          <a:lstStyle/>
          <a:p>
            <a:r>
              <a:rPr lang="en-US" altLang="ja-JP" sz="3600" dirty="0" smtClean="0">
                <a:ea typeface="ＭＳ Ｐゴシック" charset="-128"/>
              </a:rPr>
              <a:t>DOCSIS</a:t>
            </a:r>
            <a:endParaRPr lang="en-US" sz="5400" dirty="0"/>
          </a:p>
        </p:txBody>
      </p:sp>
      <p:sp>
        <p:nvSpPr>
          <p:cNvPr id="1334275" name="Rectangle 3"/>
          <p:cNvSpPr>
            <a:spLocks noGrp="1" noChangeArrowheads="1"/>
          </p:cNvSpPr>
          <p:nvPr>
            <p:ph type="body" idx="1"/>
          </p:nvPr>
        </p:nvSpPr>
        <p:spPr>
          <a:xfrm>
            <a:off x="655638" y="1645920"/>
            <a:ext cx="7940675" cy="4823143"/>
          </a:xfrm>
        </p:spPr>
        <p:txBody>
          <a:bodyPr>
            <a:normAutofit/>
          </a:bodyPr>
          <a:lstStyle/>
          <a:p>
            <a:pPr>
              <a:buFont typeface="Symbol" pitchFamily="18" charset="2"/>
              <a:buChar char=""/>
            </a:pPr>
            <a:r>
              <a:rPr lang="en-US" sz="2000" dirty="0" smtClean="0">
                <a:solidFill>
                  <a:schemeClr val="tx1"/>
                </a:solidFill>
              </a:rPr>
              <a:t>DOCSIS specifies the OSI Layer 1 and Layer 2 requirements:</a:t>
            </a:r>
          </a:p>
          <a:p>
            <a:pPr lvl="1">
              <a:buFont typeface="Symbol" pitchFamily="18" charset="2"/>
              <a:buChar char=""/>
            </a:pPr>
            <a:r>
              <a:rPr lang="en-US" sz="1800" dirty="0" smtClean="0">
                <a:solidFill>
                  <a:schemeClr val="tx1"/>
                </a:solidFill>
              </a:rPr>
              <a:t>Physical layer - For data signals that the cable operator can use, DOCSIS specifies the channel widths (bandwidths of each channel) as 200 kHz, 400 kHz, 800 kHz, 1.6 MHz, 3.2 MHz, and 6.4 </a:t>
            </a:r>
            <a:r>
              <a:rPr lang="en-US" sz="1800" dirty="0" err="1" smtClean="0">
                <a:solidFill>
                  <a:schemeClr val="tx1"/>
                </a:solidFill>
              </a:rPr>
              <a:t>MHz.</a:t>
            </a:r>
            <a:r>
              <a:rPr lang="en-US" sz="1800" dirty="0" smtClean="0">
                <a:solidFill>
                  <a:schemeClr val="tx1"/>
                </a:solidFill>
              </a:rPr>
              <a:t> DOCSIS also specifies modulation techniques (the way to use the RF signal to convey digital data).</a:t>
            </a:r>
          </a:p>
          <a:p>
            <a:pPr lvl="1">
              <a:buFont typeface="Symbol" pitchFamily="18" charset="2"/>
              <a:buChar char=""/>
            </a:pPr>
            <a:r>
              <a:rPr lang="en-US" sz="1800" dirty="0" smtClean="0">
                <a:solidFill>
                  <a:schemeClr val="tx1"/>
                </a:solidFill>
              </a:rPr>
              <a:t>MAC layer - Defines a deterministic access method, time-division multiple access (TDMA) or synchronous code division multiple access method (S-CDMA).</a:t>
            </a:r>
            <a:endParaRPr lang="en-US" sz="1800"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4000" dirty="0" smtClean="0"/>
              <a:t>Sending Data over Cable</a:t>
            </a:r>
            <a:endParaRPr lang="en-GB" sz="4000" dirty="0"/>
          </a:p>
        </p:txBody>
      </p:sp>
      <p:pic>
        <p:nvPicPr>
          <p:cNvPr id="3074" name="Picture 2"/>
          <p:cNvPicPr>
            <a:picLocks noGrp="1" noChangeAspect="1" noChangeArrowheads="1"/>
          </p:cNvPicPr>
          <p:nvPr>
            <p:ph idx="1"/>
          </p:nvPr>
        </p:nvPicPr>
        <p:blipFill>
          <a:blip r:embed="rId2"/>
          <a:srcRect/>
          <a:stretch>
            <a:fillRect/>
          </a:stretch>
        </p:blipFill>
        <p:spPr bwMode="auto">
          <a:xfrm>
            <a:off x="896693" y="1641481"/>
            <a:ext cx="7728640" cy="4266950"/>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6322" name="Rectangle 2"/>
          <p:cNvSpPr>
            <a:spLocks noGrp="1" noChangeArrowheads="1"/>
          </p:cNvSpPr>
          <p:nvPr>
            <p:ph type="title"/>
          </p:nvPr>
        </p:nvSpPr>
        <p:spPr>
          <a:xfrm>
            <a:off x="330200" y="341145"/>
            <a:ext cx="2680286" cy="569742"/>
          </a:xfrm>
        </p:spPr>
        <p:txBody>
          <a:bodyPr/>
          <a:lstStyle/>
          <a:p>
            <a:r>
              <a:rPr lang="en-US" altLang="ja-JP" sz="3600" dirty="0" smtClean="0">
                <a:ea typeface="ＭＳ Ｐゴシック" charset="-128"/>
              </a:rPr>
              <a:t>DSL</a:t>
            </a:r>
            <a:endParaRPr lang="en-US" sz="5400" dirty="0"/>
          </a:p>
        </p:txBody>
      </p:sp>
      <p:sp>
        <p:nvSpPr>
          <p:cNvPr id="1336323" name="Rectangle 3"/>
          <p:cNvSpPr>
            <a:spLocks noGrp="1" noChangeArrowheads="1"/>
          </p:cNvSpPr>
          <p:nvPr>
            <p:ph type="body" idx="1"/>
          </p:nvPr>
        </p:nvSpPr>
        <p:spPr>
          <a:xfrm>
            <a:off x="655638" y="1069146"/>
            <a:ext cx="7940675" cy="5399918"/>
          </a:xfrm>
        </p:spPr>
        <p:txBody>
          <a:bodyPr/>
          <a:lstStyle/>
          <a:p>
            <a:r>
              <a:rPr lang="en-GB" altLang="ja-JP" dirty="0" smtClean="0">
                <a:solidFill>
                  <a:schemeClr val="tx1"/>
                </a:solidFill>
                <a:ea typeface="ＭＳ Ｐゴシック" charset="-128"/>
              </a:rPr>
              <a:t>DSL is a means of providing high-speed connections over installed copper wires.</a:t>
            </a:r>
          </a:p>
          <a:p>
            <a:r>
              <a:rPr lang="en-GB" dirty="0" smtClean="0">
                <a:solidFill>
                  <a:schemeClr val="tx1"/>
                </a:solidFill>
              </a:rPr>
              <a:t>Service providers deploy DSL connections in the last step of a local telephone network, called the local loop or last mile</a:t>
            </a:r>
            <a:endParaRPr lang="en-US" dirty="0">
              <a:solidFill>
                <a:schemeClr val="tx1"/>
              </a:solidFill>
            </a:endParaRPr>
          </a:p>
          <a:p>
            <a:pPr>
              <a:buFont typeface="Symbol" pitchFamily="18" charset="2"/>
              <a:buChar char=""/>
            </a:pPr>
            <a:endParaRPr lang="en-US" dirty="0">
              <a:solidFill>
                <a:schemeClr val="tx1"/>
              </a:solidFill>
            </a:endParaRPr>
          </a:p>
        </p:txBody>
      </p:sp>
      <p:pic>
        <p:nvPicPr>
          <p:cNvPr id="1336324" name="Picture 4"/>
          <p:cNvPicPr>
            <a:picLocks noChangeAspect="1" noChangeArrowheads="1"/>
          </p:cNvPicPr>
          <p:nvPr/>
        </p:nvPicPr>
        <p:blipFill>
          <a:blip r:embed="rId3"/>
          <a:srcRect/>
          <a:stretch>
            <a:fillRect/>
          </a:stretch>
        </p:blipFill>
        <p:spPr bwMode="auto">
          <a:xfrm>
            <a:off x="4081463" y="3070225"/>
            <a:ext cx="5068887" cy="2955925"/>
          </a:xfrm>
          <a:prstGeom prst="rect">
            <a:avLst/>
          </a:prstGeom>
          <a:noFill/>
          <a:ln w="9525" algn="ctr">
            <a:noFill/>
            <a:miter lim="800000"/>
            <a:headEnd/>
            <a:tailEnd/>
          </a:ln>
          <a:effectLst/>
        </p:spPr>
      </p:pic>
      <p:pic>
        <p:nvPicPr>
          <p:cNvPr id="1336325" name="Picture 5"/>
          <p:cNvPicPr>
            <a:picLocks noChangeAspect="1" noChangeArrowheads="1"/>
          </p:cNvPicPr>
          <p:nvPr/>
        </p:nvPicPr>
        <p:blipFill>
          <a:blip r:embed="rId4" cstate="print"/>
          <a:srcRect/>
          <a:stretch>
            <a:fillRect/>
          </a:stretch>
        </p:blipFill>
        <p:spPr bwMode="auto">
          <a:xfrm>
            <a:off x="168816" y="3379721"/>
            <a:ext cx="3732213" cy="2243138"/>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600" dirty="0" smtClean="0"/>
              <a:t>Separating Data from Voice in ADSL</a:t>
            </a:r>
            <a:endParaRPr lang="en-GB" sz="3600" dirty="0"/>
          </a:p>
        </p:txBody>
      </p:sp>
      <p:pic>
        <p:nvPicPr>
          <p:cNvPr id="4098" name="Picture 2"/>
          <p:cNvPicPr>
            <a:picLocks noChangeAspect="1" noChangeArrowheads="1"/>
          </p:cNvPicPr>
          <p:nvPr/>
        </p:nvPicPr>
        <p:blipFill>
          <a:blip r:embed="rId2"/>
          <a:srcRect/>
          <a:stretch>
            <a:fillRect/>
          </a:stretch>
        </p:blipFill>
        <p:spPr bwMode="auto">
          <a:xfrm>
            <a:off x="676276" y="1486736"/>
            <a:ext cx="7915275" cy="4210050"/>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Microfilter</a:t>
            </a:r>
            <a:endParaRPr lang="en-GB" dirty="0"/>
          </a:p>
        </p:txBody>
      </p:sp>
      <p:pic>
        <p:nvPicPr>
          <p:cNvPr id="5122" name="Picture 2"/>
          <p:cNvPicPr>
            <a:picLocks noChangeAspect="1" noChangeArrowheads="1"/>
          </p:cNvPicPr>
          <p:nvPr/>
        </p:nvPicPr>
        <p:blipFill>
          <a:blip r:embed="rId3"/>
          <a:srcRect/>
          <a:stretch>
            <a:fillRect/>
          </a:stretch>
        </p:blipFill>
        <p:spPr bwMode="auto">
          <a:xfrm>
            <a:off x="795338" y="1444532"/>
            <a:ext cx="7553325" cy="412432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Splitter</a:t>
            </a:r>
            <a:endParaRPr lang="en-GB" dirty="0"/>
          </a:p>
        </p:txBody>
      </p:sp>
      <p:pic>
        <p:nvPicPr>
          <p:cNvPr id="6146" name="Picture 2"/>
          <p:cNvPicPr>
            <a:picLocks noChangeAspect="1" noChangeArrowheads="1"/>
          </p:cNvPicPr>
          <p:nvPr/>
        </p:nvPicPr>
        <p:blipFill>
          <a:blip r:embed="rId3"/>
          <a:srcRect/>
          <a:stretch>
            <a:fillRect/>
          </a:stretch>
        </p:blipFill>
        <p:spPr bwMode="auto">
          <a:xfrm>
            <a:off x="819150" y="1669615"/>
            <a:ext cx="7505700" cy="3990975"/>
          </a:xfrm>
          <a:prstGeom prst="rect">
            <a:avLst/>
          </a:prstGeom>
          <a:noFill/>
          <a:ln w="9525">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8370" name="Rectangle 2"/>
          <p:cNvSpPr>
            <a:spLocks noGrp="1" noChangeArrowheads="1"/>
          </p:cNvSpPr>
          <p:nvPr>
            <p:ph type="title"/>
          </p:nvPr>
        </p:nvSpPr>
        <p:spPr>
          <a:xfrm>
            <a:off x="0" y="457200"/>
            <a:ext cx="5465689" cy="640080"/>
          </a:xfrm>
        </p:spPr>
        <p:txBody>
          <a:bodyPr/>
          <a:lstStyle/>
          <a:p>
            <a:r>
              <a:rPr lang="en-US" altLang="ja-JP" sz="2800" dirty="0" smtClean="0">
                <a:ea typeface="ＭＳ Ｐゴシック" charset="-128"/>
              </a:rPr>
              <a:t>Broadband Wireless</a:t>
            </a:r>
            <a:endParaRPr lang="en-US" dirty="0"/>
          </a:p>
        </p:txBody>
      </p:sp>
      <p:pic>
        <p:nvPicPr>
          <p:cNvPr id="7170" name="Picture 2"/>
          <p:cNvPicPr>
            <a:picLocks noChangeAspect="1" noChangeArrowheads="1"/>
          </p:cNvPicPr>
          <p:nvPr/>
        </p:nvPicPr>
        <p:blipFill>
          <a:blip r:embed="rId3"/>
          <a:srcRect/>
          <a:stretch>
            <a:fillRect/>
          </a:stretch>
        </p:blipFill>
        <p:spPr bwMode="auto">
          <a:xfrm>
            <a:off x="330200" y="1582203"/>
            <a:ext cx="4663831" cy="4361398"/>
          </a:xfrm>
          <a:prstGeom prst="rect">
            <a:avLst/>
          </a:prstGeom>
          <a:noFill/>
          <a:ln w="9525">
            <a:noFill/>
            <a:miter lim="800000"/>
            <a:headEnd/>
            <a:tailEnd/>
          </a:ln>
          <a:effectLst/>
        </p:spPr>
      </p:pic>
      <p:sp>
        <p:nvSpPr>
          <p:cNvPr id="6" name="Content Placeholder 5"/>
          <p:cNvSpPr>
            <a:spLocks noGrp="1"/>
          </p:cNvSpPr>
          <p:nvPr>
            <p:ph idx="1"/>
          </p:nvPr>
        </p:nvSpPr>
        <p:spPr>
          <a:xfrm>
            <a:off x="4994031" y="1308295"/>
            <a:ext cx="4149969" cy="4635306"/>
          </a:xfrm>
        </p:spPr>
        <p:txBody>
          <a:bodyPr>
            <a:normAutofit fontScale="92500" lnSpcReduction="20000"/>
          </a:bodyPr>
          <a:lstStyle/>
          <a:p>
            <a:r>
              <a:rPr lang="en-GB" sz="2000" dirty="0" smtClean="0">
                <a:solidFill>
                  <a:schemeClr val="tx1"/>
                </a:solidFill>
              </a:rPr>
              <a:t>Using 802.11 networking standards, data travels from place to place on radio waves. </a:t>
            </a:r>
          </a:p>
          <a:p>
            <a:r>
              <a:rPr lang="en-GB" sz="2000" dirty="0" smtClean="0">
                <a:solidFill>
                  <a:schemeClr val="tx1"/>
                </a:solidFill>
              </a:rPr>
              <a:t>What makes 802.11 networking relatively easy to deploy is that it uses the unlicensed radio spectrum to send and receive data.</a:t>
            </a:r>
          </a:p>
          <a:p>
            <a:r>
              <a:rPr lang="en-GB" sz="2000" dirty="0" smtClean="0">
                <a:solidFill>
                  <a:schemeClr val="tx1"/>
                </a:solidFill>
              </a:rPr>
              <a:t>The benefits of Wi-Fi extend beyond not having to use or install wired network connections. Wireless networking provides mobility. Wireless connections provide increased flexibility and productivity to the </a:t>
            </a:r>
            <a:r>
              <a:rPr lang="en-GB" sz="2000" dirty="0" err="1" smtClean="0">
                <a:solidFill>
                  <a:schemeClr val="tx1"/>
                </a:solidFill>
              </a:rPr>
              <a:t>teleworker</a:t>
            </a:r>
            <a:r>
              <a:rPr lang="en-GB" sz="2000" dirty="0" smtClean="0">
                <a:solidFill>
                  <a:schemeClr val="tx1"/>
                </a:solidFill>
              </a:rPr>
              <a:t>.</a:t>
            </a:r>
            <a:endParaRPr lang="en-GB" sz="2000"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0418" name="Rectangle 2"/>
          <p:cNvSpPr>
            <a:spLocks noGrp="1" noChangeArrowheads="1"/>
          </p:cNvSpPr>
          <p:nvPr>
            <p:ph type="title"/>
          </p:nvPr>
        </p:nvSpPr>
        <p:spPr>
          <a:xfrm>
            <a:off x="0" y="506437"/>
            <a:ext cx="5310945" cy="562708"/>
          </a:xfrm>
        </p:spPr>
        <p:txBody>
          <a:bodyPr/>
          <a:lstStyle/>
          <a:p>
            <a:r>
              <a:rPr lang="en-US" altLang="ja-JP" sz="2800" dirty="0" smtClean="0">
                <a:ea typeface="ＭＳ Ｐゴシック" charset="-128"/>
              </a:rPr>
              <a:t>Broadband Wireless</a:t>
            </a:r>
            <a:endParaRPr lang="en-US" dirty="0"/>
          </a:p>
        </p:txBody>
      </p:sp>
      <p:pic>
        <p:nvPicPr>
          <p:cNvPr id="1340420" name="Picture 4"/>
          <p:cNvPicPr>
            <a:picLocks noChangeAspect="1" noChangeArrowheads="1"/>
          </p:cNvPicPr>
          <p:nvPr/>
        </p:nvPicPr>
        <p:blipFill>
          <a:blip r:embed="rId3"/>
          <a:srcRect/>
          <a:stretch>
            <a:fillRect/>
          </a:stretch>
        </p:blipFill>
        <p:spPr bwMode="auto">
          <a:xfrm>
            <a:off x="4149969" y="2829155"/>
            <a:ext cx="4825219" cy="3192719"/>
          </a:xfrm>
          <a:prstGeom prst="rect">
            <a:avLst/>
          </a:prstGeom>
          <a:noFill/>
          <a:ln w="9525" algn="ctr">
            <a:noFill/>
            <a:miter lim="800000"/>
            <a:headEnd/>
            <a:tailEnd/>
          </a:ln>
          <a:effectLst/>
        </p:spPr>
      </p:pic>
      <p:pic>
        <p:nvPicPr>
          <p:cNvPr id="5" name="Picture 4"/>
          <p:cNvPicPr>
            <a:picLocks noChangeAspect="1" noChangeArrowheads="1"/>
          </p:cNvPicPr>
          <p:nvPr/>
        </p:nvPicPr>
        <p:blipFill>
          <a:blip r:embed="rId4"/>
          <a:srcRect/>
          <a:stretch>
            <a:fillRect/>
          </a:stretch>
        </p:blipFill>
        <p:spPr bwMode="auto">
          <a:xfrm>
            <a:off x="-1" y="1450934"/>
            <a:ext cx="5064369" cy="2902619"/>
          </a:xfrm>
          <a:prstGeom prst="rect">
            <a:avLst/>
          </a:prstGeom>
          <a:noFill/>
          <a:ln w="9525" algn="ctr">
            <a:noFill/>
            <a:miter lim="800000"/>
            <a:headEnd/>
            <a:tailEnd/>
          </a:ln>
          <a:effectLst/>
        </p:spPr>
      </p:pic>
    </p:spTree>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46530" name="Rectangle 2"/>
          <p:cNvSpPr>
            <a:spLocks noGrp="1" noChangeArrowheads="1"/>
          </p:cNvSpPr>
          <p:nvPr>
            <p:ph type="title"/>
          </p:nvPr>
        </p:nvSpPr>
        <p:spPr>
          <a:xfrm>
            <a:off x="544513" y="0"/>
            <a:ext cx="4256087" cy="838200"/>
          </a:xfrm>
        </p:spPr>
        <p:txBody>
          <a:bodyPr/>
          <a:lstStyle/>
          <a:p>
            <a:r>
              <a:rPr lang="en-US" dirty="0"/>
              <a:t>Summary</a:t>
            </a:r>
          </a:p>
        </p:txBody>
      </p:sp>
      <p:sp>
        <p:nvSpPr>
          <p:cNvPr id="1046531" name="Rectangle 3"/>
          <p:cNvSpPr>
            <a:spLocks noGrp="1" noChangeArrowheads="1"/>
          </p:cNvSpPr>
          <p:nvPr>
            <p:ph type="body" idx="1"/>
          </p:nvPr>
        </p:nvSpPr>
        <p:spPr>
          <a:xfrm>
            <a:off x="590550" y="1422400"/>
            <a:ext cx="7940675" cy="4741863"/>
          </a:xfrm>
        </p:spPr>
        <p:txBody>
          <a:bodyPr/>
          <a:lstStyle/>
          <a:p>
            <a:r>
              <a:rPr lang="en-US" dirty="0">
                <a:solidFill>
                  <a:schemeClr val="tx1"/>
                </a:solidFill>
              </a:rPr>
              <a:t>Requirements for providing teleworker services are:</a:t>
            </a:r>
          </a:p>
          <a:p>
            <a:pPr lvl="1">
              <a:buFontTx/>
              <a:buChar char="–"/>
            </a:pPr>
            <a:r>
              <a:rPr lang="en-US" dirty="0">
                <a:solidFill>
                  <a:schemeClr val="tx1"/>
                </a:solidFill>
              </a:rPr>
              <a:t>Maintains continuity of operations</a:t>
            </a:r>
          </a:p>
          <a:p>
            <a:pPr lvl="1">
              <a:buFontTx/>
              <a:buChar char="–"/>
            </a:pPr>
            <a:r>
              <a:rPr lang="en-US" dirty="0">
                <a:solidFill>
                  <a:schemeClr val="tx1"/>
                </a:solidFill>
              </a:rPr>
              <a:t>Provides for increased services</a:t>
            </a:r>
          </a:p>
          <a:p>
            <a:pPr lvl="1">
              <a:buFontTx/>
              <a:buChar char="–"/>
            </a:pPr>
            <a:r>
              <a:rPr lang="en-US" dirty="0">
                <a:solidFill>
                  <a:schemeClr val="tx1"/>
                </a:solidFill>
              </a:rPr>
              <a:t>Secure &amp; reliable access to information</a:t>
            </a:r>
          </a:p>
          <a:p>
            <a:pPr lvl="1">
              <a:buFontTx/>
              <a:buChar char="–"/>
            </a:pPr>
            <a:r>
              <a:rPr lang="en-US" dirty="0">
                <a:solidFill>
                  <a:schemeClr val="tx1"/>
                </a:solidFill>
              </a:rPr>
              <a:t>Cost effective</a:t>
            </a:r>
          </a:p>
          <a:p>
            <a:pPr lvl="1">
              <a:buFontTx/>
              <a:buChar char="–"/>
            </a:pPr>
            <a:r>
              <a:rPr lang="en-US" dirty="0">
                <a:solidFill>
                  <a:schemeClr val="tx1"/>
                </a:solidFill>
              </a:rPr>
              <a:t>Scalable</a:t>
            </a:r>
          </a:p>
          <a:p>
            <a:r>
              <a:rPr lang="en-US" dirty="0">
                <a:solidFill>
                  <a:schemeClr val="tx1"/>
                </a:solidFill>
              </a:rPr>
              <a:t>Components needed for a teleworker to connect to an organization’s network are:</a:t>
            </a:r>
          </a:p>
          <a:p>
            <a:pPr lvl="1">
              <a:buFontTx/>
              <a:buChar char="–"/>
            </a:pPr>
            <a:r>
              <a:rPr lang="en-US" dirty="0">
                <a:solidFill>
                  <a:schemeClr val="tx1"/>
                </a:solidFill>
              </a:rPr>
              <a:t>Home components</a:t>
            </a:r>
          </a:p>
          <a:p>
            <a:pPr lvl="1">
              <a:buFontTx/>
              <a:buChar char="–"/>
            </a:pPr>
            <a:r>
              <a:rPr lang="en-US" dirty="0">
                <a:solidFill>
                  <a:schemeClr val="tx1"/>
                </a:solidFill>
              </a:rPr>
              <a:t>Corporate components</a:t>
            </a:r>
          </a:p>
          <a:p>
            <a:pPr lvl="1"/>
            <a:endParaRPr lang="en-US" dirty="0">
              <a:solidFill>
                <a:schemeClr val="tx1"/>
              </a:solidFill>
            </a:endParaRPr>
          </a:p>
          <a:p>
            <a:pPr lvl="1"/>
            <a:endParaRPr lang="en-US" dirty="0">
              <a:solidFill>
                <a:schemeClr val="tx1"/>
              </a:solidFill>
            </a:endParaRPr>
          </a:p>
          <a:p>
            <a:pPr>
              <a:buFont typeface="Wingdings" pitchFamily="2" charset="2"/>
              <a:buNone/>
            </a:pPr>
            <a:endParaRPr lang="en-US" dirty="0">
              <a:solidFill>
                <a:schemeClr val="tx1"/>
              </a:solidFill>
            </a:endParaRPr>
          </a:p>
        </p:txBody>
      </p:sp>
    </p:spTree>
  </p:cSld>
  <p:clrMapOvr>
    <a:masterClrMapping/>
  </p:clrMapOvr>
  <p:timing>
    <p:tnLst>
      <p:par>
        <p:cTn xmlns:p14="http://schemas.microsoft.com/office/powerpoint/2010/mai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8850" name="Rectangle 2"/>
          <p:cNvSpPr>
            <a:spLocks noGrp="1" noChangeArrowheads="1"/>
          </p:cNvSpPr>
          <p:nvPr>
            <p:ph type="title"/>
          </p:nvPr>
        </p:nvSpPr>
        <p:spPr>
          <a:xfrm>
            <a:off x="655638" y="0"/>
            <a:ext cx="4709738" cy="838200"/>
          </a:xfrm>
        </p:spPr>
        <p:txBody>
          <a:bodyPr/>
          <a:lstStyle/>
          <a:p>
            <a:r>
              <a:rPr lang="en-US" dirty="0"/>
              <a:t>Summary</a:t>
            </a:r>
          </a:p>
        </p:txBody>
      </p:sp>
      <p:sp>
        <p:nvSpPr>
          <p:cNvPr id="1358851" name="Rectangle 3"/>
          <p:cNvSpPr>
            <a:spLocks noGrp="1" noChangeArrowheads="1"/>
          </p:cNvSpPr>
          <p:nvPr>
            <p:ph type="body" idx="1"/>
          </p:nvPr>
        </p:nvSpPr>
        <p:spPr>
          <a:xfrm>
            <a:off x="655638" y="1037105"/>
            <a:ext cx="7940675" cy="5318125"/>
          </a:xfrm>
        </p:spPr>
        <p:txBody>
          <a:bodyPr/>
          <a:lstStyle/>
          <a:p>
            <a:r>
              <a:rPr lang="en-US" dirty="0">
                <a:solidFill>
                  <a:schemeClr val="tx1"/>
                </a:solidFill>
              </a:rPr>
              <a:t>Broadband services used </a:t>
            </a:r>
          </a:p>
          <a:p>
            <a:pPr lvl="1">
              <a:buFontTx/>
              <a:buChar char="–"/>
            </a:pPr>
            <a:r>
              <a:rPr lang="en-US" dirty="0">
                <a:solidFill>
                  <a:schemeClr val="tx1"/>
                </a:solidFill>
              </a:rPr>
              <a:t>Cable</a:t>
            </a:r>
          </a:p>
          <a:p>
            <a:pPr lvl="2">
              <a:buFontTx/>
              <a:buChar char="•"/>
            </a:pPr>
            <a:r>
              <a:rPr lang="en-US" dirty="0">
                <a:solidFill>
                  <a:schemeClr val="tx1"/>
                </a:solidFill>
              </a:rPr>
              <a:t> transmits signal in either direction simultaneously</a:t>
            </a:r>
          </a:p>
          <a:p>
            <a:pPr lvl="1">
              <a:buFontTx/>
              <a:buChar char="–"/>
            </a:pPr>
            <a:r>
              <a:rPr lang="en-US" dirty="0">
                <a:solidFill>
                  <a:schemeClr val="tx1"/>
                </a:solidFill>
              </a:rPr>
              <a:t>DSL</a:t>
            </a:r>
          </a:p>
          <a:p>
            <a:pPr lvl="2">
              <a:buFontTx/>
              <a:buChar char="•"/>
            </a:pPr>
            <a:r>
              <a:rPr lang="en-US" dirty="0">
                <a:solidFill>
                  <a:schemeClr val="tx1"/>
                </a:solidFill>
              </a:rPr>
              <a:t> requires minimal changes to existing telephone         infrastructure</a:t>
            </a:r>
          </a:p>
          <a:p>
            <a:pPr lvl="2">
              <a:buFontTx/>
              <a:buChar char="•"/>
            </a:pPr>
            <a:r>
              <a:rPr lang="en-US" dirty="0">
                <a:solidFill>
                  <a:schemeClr val="tx1"/>
                </a:solidFill>
              </a:rPr>
              <a:t> delivers high bandwidth data rates to customers</a:t>
            </a:r>
          </a:p>
          <a:p>
            <a:pPr lvl="1">
              <a:buFontTx/>
              <a:buChar char="–"/>
            </a:pPr>
            <a:r>
              <a:rPr lang="en-US" dirty="0">
                <a:solidFill>
                  <a:schemeClr val="tx1"/>
                </a:solidFill>
              </a:rPr>
              <a:t>Wireless</a:t>
            </a:r>
          </a:p>
          <a:p>
            <a:pPr lvl="2">
              <a:buFontTx/>
              <a:buChar char="•"/>
            </a:pPr>
            <a:r>
              <a:rPr lang="en-US" dirty="0">
                <a:solidFill>
                  <a:schemeClr val="tx1"/>
                </a:solidFill>
              </a:rPr>
              <a:t> increases mobility</a:t>
            </a:r>
          </a:p>
          <a:p>
            <a:pPr lvl="2">
              <a:buFontTx/>
              <a:buChar char="•"/>
            </a:pPr>
            <a:r>
              <a:rPr lang="en-US" dirty="0">
                <a:solidFill>
                  <a:schemeClr val="tx1"/>
                </a:solidFill>
              </a:rPr>
              <a:t> wireless availability via:</a:t>
            </a:r>
          </a:p>
          <a:p>
            <a:pPr lvl="4">
              <a:buFontTx/>
              <a:buChar char="»"/>
            </a:pPr>
            <a:r>
              <a:rPr lang="en-US" dirty="0">
                <a:solidFill>
                  <a:schemeClr val="tx1"/>
                </a:solidFill>
              </a:rPr>
              <a:t> municipal </a:t>
            </a:r>
            <a:r>
              <a:rPr lang="en-US" dirty="0" err="1">
                <a:solidFill>
                  <a:schemeClr val="tx1"/>
                </a:solidFill>
              </a:rPr>
              <a:t>WiFi</a:t>
            </a:r>
            <a:endParaRPr lang="en-US" dirty="0">
              <a:solidFill>
                <a:schemeClr val="tx1"/>
              </a:solidFill>
            </a:endParaRPr>
          </a:p>
          <a:p>
            <a:pPr lvl="4">
              <a:buFontTx/>
              <a:buChar char="»"/>
            </a:pPr>
            <a:r>
              <a:rPr lang="en-US" dirty="0">
                <a:solidFill>
                  <a:schemeClr val="tx1"/>
                </a:solidFill>
              </a:rPr>
              <a:t> </a:t>
            </a:r>
            <a:r>
              <a:rPr lang="en-US" dirty="0" err="1">
                <a:solidFill>
                  <a:schemeClr val="tx1"/>
                </a:solidFill>
              </a:rPr>
              <a:t>WiMax</a:t>
            </a:r>
            <a:endParaRPr lang="en-US" dirty="0">
              <a:solidFill>
                <a:schemeClr val="tx1"/>
              </a:solidFill>
            </a:endParaRPr>
          </a:p>
          <a:p>
            <a:pPr lvl="4">
              <a:buFontTx/>
              <a:buChar char="»"/>
            </a:pPr>
            <a:r>
              <a:rPr lang="en-US" dirty="0">
                <a:solidFill>
                  <a:schemeClr val="tx1"/>
                </a:solidFill>
              </a:rPr>
              <a:t> satellite internet</a:t>
            </a:r>
          </a:p>
        </p:txBody>
      </p:sp>
    </p:spTree>
  </p:cSld>
  <p:clrMapOvr>
    <a:masterClrMapping/>
  </p:clrMapOvr>
  <p:timing>
    <p:tnLst>
      <p:par>
        <p:cTn xmlns:p14="http://schemas.microsoft.com/office/powerpoint/2010/mai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9275" y="107575"/>
            <a:ext cx="8042276" cy="4337103"/>
          </a:xfrm>
        </p:spPr>
        <p:txBody>
          <a:bodyPr/>
          <a:lstStyle/>
          <a:p>
            <a:r>
              <a:rPr lang="en-US" sz="6000" dirty="0" smtClean="0">
                <a:latin typeface="Times New Roman"/>
                <a:cs typeface="Times New Roman"/>
              </a:rPr>
              <a:t>Summary </a:t>
            </a:r>
            <a:br>
              <a:rPr lang="en-US" sz="6000" dirty="0" smtClean="0">
                <a:latin typeface="Times New Roman"/>
                <a:cs typeface="Times New Roman"/>
              </a:rPr>
            </a:br>
            <a:r>
              <a:rPr lang="en-US" sz="6000" dirty="0" smtClean="0">
                <a:latin typeface="Times New Roman"/>
                <a:cs typeface="Times New Roman"/>
              </a:rPr>
              <a:t>&amp;</a:t>
            </a:r>
            <a:br>
              <a:rPr lang="en-US" sz="6000" dirty="0" smtClean="0">
                <a:latin typeface="Times New Roman"/>
                <a:cs typeface="Times New Roman"/>
              </a:rPr>
            </a:br>
            <a:r>
              <a:rPr lang="en-US" sz="6000" dirty="0" smtClean="0">
                <a:latin typeface="Times New Roman"/>
                <a:cs typeface="Times New Roman"/>
              </a:rPr>
              <a:t>Questions</a:t>
            </a:r>
            <a:endParaRPr lang="en-US" sz="6000" dirty="0">
              <a:latin typeface="Times New Roman"/>
              <a:cs typeface="Times New Roman"/>
            </a:endParaRPr>
          </a:p>
        </p:txBody>
      </p:sp>
    </p:spTree>
    <p:extLst>
      <p:ext uri="{BB962C8B-B14F-4D97-AF65-F5344CB8AC3E}">
        <p14:creationId xmlns:p14="http://schemas.microsoft.com/office/powerpoint/2010/main" val="3185718193"/>
      </p:ext>
    </p:extLst>
  </p:cSld>
  <p:clrMapOvr>
    <a:masterClrMapping/>
  </p:clrMapOvr>
  <p:timing>
    <p:tnLst>
      <p:par>
        <p:cTn xmlns:p14="http://schemas.microsoft.com/office/powerpoint/2010/mai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reeze">
  <a:themeElements>
    <a:clrScheme name="Breeze">
      <a:dk1>
        <a:sysClr val="windowText" lastClr="000000"/>
      </a:dk1>
      <a:lt1>
        <a:sysClr val="window" lastClr="FFFFFF"/>
      </a:lt1>
      <a:dk2>
        <a:srgbClr val="09213B"/>
      </a:dk2>
      <a:lt2>
        <a:srgbClr val="D5EDF4"/>
      </a:lt2>
      <a:accent1>
        <a:srgbClr val="2C7C9F"/>
      </a:accent1>
      <a:accent2>
        <a:srgbClr val="244A58"/>
      </a:accent2>
      <a:accent3>
        <a:srgbClr val="E2751D"/>
      </a:accent3>
      <a:accent4>
        <a:srgbClr val="FFB400"/>
      </a:accent4>
      <a:accent5>
        <a:srgbClr val="7EB606"/>
      </a:accent5>
      <a:accent6>
        <a:srgbClr val="C00000"/>
      </a:accent6>
      <a:hlink>
        <a:srgbClr val="7030A0"/>
      </a:hlink>
      <a:folHlink>
        <a:srgbClr val="00B0F0"/>
      </a:folHlink>
    </a:clrScheme>
    <a:fontScheme name="Breeze">
      <a:majorFont>
        <a:latin typeface="News Gothic MT"/>
        <a:ea typeface=""/>
        <a:cs typeface=""/>
        <a:font script="Jpan" typeface="ＭＳ Ｐゴシック"/>
        <a:font script="Hans" typeface="宋体"/>
        <a:font script="Hant" typeface="新細明體"/>
      </a:majorFont>
      <a:minorFont>
        <a:latin typeface="News Gothic MT"/>
        <a:ea typeface=""/>
        <a:cs typeface=""/>
        <a:font script="Jpan" typeface="ＭＳ Ｐゴシック"/>
        <a:font script="Hans" typeface="宋体"/>
        <a:font script="Hant" typeface="新細明體"/>
      </a:minorFont>
    </a:fontScheme>
    <a:fmtScheme name="Breeze">
      <a:fillStyleLst>
        <a:solidFill>
          <a:schemeClr val="phClr"/>
        </a:solidFill>
        <a:gradFill rotWithShape="1">
          <a:gsLst>
            <a:gs pos="31000">
              <a:schemeClr val="phClr">
                <a:tint val="100000"/>
                <a:shade val="100000"/>
                <a:satMod val="120000"/>
              </a:schemeClr>
            </a:gs>
            <a:gs pos="100000">
              <a:schemeClr val="phClr">
                <a:tint val="50000"/>
                <a:satMod val="150000"/>
              </a:schemeClr>
            </a:gs>
          </a:gsLst>
          <a:lin ang="5400000" scaled="1"/>
        </a:gradFill>
        <a:gradFill rotWithShape="1">
          <a:gsLst>
            <a:gs pos="0">
              <a:schemeClr val="phClr">
                <a:shade val="100000"/>
                <a:satMod val="120000"/>
              </a:schemeClr>
            </a:gs>
            <a:gs pos="69000">
              <a:schemeClr val="phClr">
                <a:tint val="80000"/>
                <a:shade val="100000"/>
                <a:satMod val="150000"/>
              </a:schemeClr>
            </a:gs>
            <a:gs pos="100000">
              <a:schemeClr val="phClr">
                <a:tint val="50000"/>
                <a:shade val="100000"/>
                <a:satMod val="150000"/>
              </a:schemeClr>
            </a:gs>
          </a:gsLst>
          <a:path path="circle">
            <a:fillToRect l="100000" t="100000" r="100000" b="100000"/>
          </a:path>
        </a:gradFill>
      </a:fillStyleLst>
      <a:lnStyleLst>
        <a:ln w="12700" cap="flat" cmpd="sng" algn="ctr">
          <a:solidFill>
            <a:schemeClr val="phClr">
              <a:shade val="95000"/>
              <a:satMod val="105000"/>
            </a:schemeClr>
          </a:solidFill>
          <a:prstDash val="solid"/>
        </a:ln>
        <a:ln w="25400" cap="flat" cmpd="dbl" algn="ctr">
          <a:solidFill>
            <a:schemeClr val="phClr"/>
          </a:solidFill>
          <a:prstDash val="solid"/>
        </a:ln>
        <a:ln w="31750" cap="flat" cmpd="dbl" algn="ctr">
          <a:solidFill>
            <a:schemeClr val="phClr"/>
          </a:solidFill>
          <a:prstDash val="solid"/>
        </a:ln>
      </a:lnStyleLst>
      <a:effectStyleLst>
        <a:effectStyle>
          <a:effectLst/>
        </a:effectStyle>
        <a:effectStyle>
          <a:effectLst>
            <a:outerShdw blurRad="63500" dist="25400" dir="5400000" sx="101000" sy="101000" rotWithShape="0">
              <a:srgbClr val="000000">
                <a:alpha val="40000"/>
              </a:srgbClr>
            </a:outerShdw>
          </a:effectLst>
        </a:effectStyle>
        <a:effectStyle>
          <a:effectLst>
            <a:innerShdw blurRad="127000" dist="25400" dir="13500000">
              <a:srgbClr val="C0C0C0">
                <a:alpha val="75000"/>
              </a:srgbClr>
            </a:innerShdw>
            <a:outerShdw blurRad="88900" dist="25400" dir="5400000" sx="102000" sy="102000" algn="ctr" rotWithShape="0">
              <a:srgbClr val="C0C0C0">
                <a:alpha val="40000"/>
              </a:srgbClr>
            </a:outerShdw>
          </a:effectLst>
          <a:scene3d>
            <a:camera prst="perspectiveLeft" fov="300000"/>
            <a:lightRig rig="soft" dir="l">
              <a:rot lat="0" lon="0" rev="4200000"/>
            </a:lightRig>
          </a:scene3d>
          <a:sp3d extrusionH="38100" prstMaterial="powder">
            <a:bevelT w="50800" h="88900" prst="convex"/>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blipFill rotWithShape="1">
          <a:blip xmlns:r="http://schemas.openxmlformats.org/officeDocument/2006/relationships" r:embed="rId1">
            <a:duotone>
              <a:schemeClr val="phClr">
                <a:shade val="40000"/>
                <a:satMod val="400000"/>
              </a:schemeClr>
              <a:schemeClr val="phClr">
                <a:tint val="10000"/>
                <a:satMod val="20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Breeze.thmx</Template>
  <TotalTime>3667</TotalTime>
  <Words>858</Words>
  <Application>Microsoft Macintosh PowerPoint</Application>
  <PresentationFormat>On-screen Show (4:3)</PresentationFormat>
  <Paragraphs>78</Paragraphs>
  <Slides>19</Slides>
  <Notes>14</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Breeze</vt:lpstr>
      <vt:lpstr>Teleworker Services</vt:lpstr>
      <vt:lpstr>Objectives</vt:lpstr>
      <vt:lpstr>The Business Requirements</vt:lpstr>
      <vt:lpstr>The Teleworker Solution </vt:lpstr>
      <vt:lpstr>The Teleworker Solution </vt:lpstr>
      <vt:lpstr>Connecting Teleworkers to the WAN</vt:lpstr>
      <vt:lpstr>Cable</vt:lpstr>
      <vt:lpstr>DOCSIS</vt:lpstr>
      <vt:lpstr>DOCSIS</vt:lpstr>
      <vt:lpstr>Sending Data over Cable</vt:lpstr>
      <vt:lpstr>DSL</vt:lpstr>
      <vt:lpstr>Separating Data from Voice in ADSL</vt:lpstr>
      <vt:lpstr>Microfilter</vt:lpstr>
      <vt:lpstr>Splitter</vt:lpstr>
      <vt:lpstr>Broadband Wireless</vt:lpstr>
      <vt:lpstr>Broadband Wireless</vt:lpstr>
      <vt:lpstr>Summary</vt:lpstr>
      <vt:lpstr>Summary</vt:lpstr>
      <vt:lpstr>Summary  &amp; Questions</vt:lpstr>
    </vt:vector>
  </TitlesOfParts>
  <Company>Swansea Metropolitan University</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Kapilan Radhakrishnan</dc:creator>
  <cp:lastModifiedBy>Kapilan Radhakrishnan</cp:lastModifiedBy>
  <cp:revision>235</cp:revision>
  <dcterms:created xsi:type="dcterms:W3CDTF">2011-10-03T10:20:59Z</dcterms:created>
  <dcterms:modified xsi:type="dcterms:W3CDTF">2013-01-07T20:51:05Z</dcterms:modified>
</cp:coreProperties>
</file>