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79" r:id="rId2"/>
    <p:sldId id="261" r:id="rId3"/>
    <p:sldId id="275" r:id="rId4"/>
    <p:sldId id="268" r:id="rId5"/>
    <p:sldId id="259" r:id="rId6"/>
    <p:sldId id="273" r:id="rId7"/>
    <p:sldId id="276" r:id="rId8"/>
    <p:sldId id="274" r:id="rId9"/>
    <p:sldId id="264" r:id="rId10"/>
    <p:sldId id="263" r:id="rId11"/>
    <p:sldId id="278" r:id="rId12"/>
    <p:sldId id="265"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900CC"/>
    <a:srgbClr val="99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8" d="100"/>
          <a:sy n="68" d="100"/>
        </p:scale>
        <p:origin x="48" y="48"/>
      </p:cViewPr>
      <p:guideLst/>
    </p:cSldViewPr>
  </p:slideViewPr>
  <p:notesTextViewPr>
    <p:cViewPr>
      <p:scale>
        <a:sx n="1" d="1"/>
        <a:sy n="1" d="1"/>
      </p:scale>
      <p:origin x="0" y="0"/>
    </p:cViewPr>
  </p:notesTextViewPr>
  <p:sorterViewPr>
    <p:cViewPr>
      <p:scale>
        <a:sx n="100" d="100"/>
        <a:sy n="100" d="100"/>
      </p:scale>
      <p:origin x="0" y="-246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4D666-09A9-45E8-9D32-540D42373753}" type="datetimeFigureOut">
              <a:rPr lang="en-GB" smtClean="0"/>
              <a:t>22/12/2018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65F89-41EA-4238-AEA7-3D77A69DE53C}" type="slidenum">
              <a:rPr lang="en-GB" smtClean="0"/>
              <a:t>‹#›</a:t>
            </a:fld>
            <a:endParaRPr lang="en-GB" dirty="0"/>
          </a:p>
        </p:txBody>
      </p:sp>
    </p:spTree>
    <p:extLst>
      <p:ext uri="{BB962C8B-B14F-4D97-AF65-F5344CB8AC3E}">
        <p14:creationId xmlns:p14="http://schemas.microsoft.com/office/powerpoint/2010/main" val="21543314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first click, ask what the colours means…</a:t>
            </a:r>
          </a:p>
        </p:txBody>
      </p:sp>
      <p:sp>
        <p:nvSpPr>
          <p:cNvPr id="4" name="Slide Number Placeholder 3"/>
          <p:cNvSpPr>
            <a:spLocks noGrp="1"/>
          </p:cNvSpPr>
          <p:nvPr>
            <p:ph type="sldNum" sz="quarter" idx="5"/>
          </p:nvPr>
        </p:nvSpPr>
        <p:spPr/>
        <p:txBody>
          <a:bodyPr/>
          <a:lstStyle/>
          <a:p>
            <a:fld id="{17C65F89-41EA-4238-AEA7-3D77A69DE53C}" type="slidenum">
              <a:rPr lang="en-GB" smtClean="0"/>
              <a:t>1</a:t>
            </a:fld>
            <a:endParaRPr lang="en-GB" dirty="0"/>
          </a:p>
        </p:txBody>
      </p:sp>
    </p:spTree>
    <p:extLst>
      <p:ext uri="{BB962C8B-B14F-4D97-AF65-F5344CB8AC3E}">
        <p14:creationId xmlns:p14="http://schemas.microsoft.com/office/powerpoint/2010/main" val="30563368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p:txBody>
      </p:sp>
      <p:sp>
        <p:nvSpPr>
          <p:cNvPr id="4" name="Slide Number Placeholder 3"/>
          <p:cNvSpPr>
            <a:spLocks noGrp="1"/>
          </p:cNvSpPr>
          <p:nvPr>
            <p:ph type="sldNum" sz="quarter" idx="5"/>
          </p:nvPr>
        </p:nvSpPr>
        <p:spPr/>
        <p:txBody>
          <a:bodyPr/>
          <a:lstStyle/>
          <a:p>
            <a:fld id="{17C65F89-41EA-4238-AEA7-3D77A69DE53C}" type="slidenum">
              <a:rPr lang="en-GB" smtClean="0"/>
              <a:t>2</a:t>
            </a:fld>
            <a:endParaRPr lang="en-GB"/>
          </a:p>
        </p:txBody>
      </p:sp>
    </p:spTree>
    <p:extLst>
      <p:ext uri="{BB962C8B-B14F-4D97-AF65-F5344CB8AC3E}">
        <p14:creationId xmlns:p14="http://schemas.microsoft.com/office/powerpoint/2010/main" val="657157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Topics</a:t>
            </a:r>
          </a:p>
        </p:txBody>
      </p:sp>
      <p:sp>
        <p:nvSpPr>
          <p:cNvPr id="4" name="Slide Number Placeholder 3"/>
          <p:cNvSpPr>
            <a:spLocks noGrp="1"/>
          </p:cNvSpPr>
          <p:nvPr>
            <p:ph type="sldNum" sz="quarter" idx="5"/>
          </p:nvPr>
        </p:nvSpPr>
        <p:spPr/>
        <p:txBody>
          <a:bodyPr/>
          <a:lstStyle/>
          <a:p>
            <a:fld id="{17C65F89-41EA-4238-AEA7-3D77A69DE53C}" type="slidenum">
              <a:rPr lang="en-GB" smtClean="0"/>
              <a:t>3</a:t>
            </a:fld>
            <a:endParaRPr lang="en-GB" dirty="0"/>
          </a:p>
        </p:txBody>
      </p:sp>
    </p:spTree>
    <p:extLst>
      <p:ext uri="{BB962C8B-B14F-4D97-AF65-F5344CB8AC3E}">
        <p14:creationId xmlns:p14="http://schemas.microsoft.com/office/powerpoint/2010/main" val="17901472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 how did it start Who initiated and where /why</a:t>
            </a:r>
          </a:p>
        </p:txBody>
      </p:sp>
      <p:sp>
        <p:nvSpPr>
          <p:cNvPr id="4" name="Slide Number Placeholder 3"/>
          <p:cNvSpPr>
            <a:spLocks noGrp="1"/>
          </p:cNvSpPr>
          <p:nvPr>
            <p:ph type="sldNum" sz="quarter" idx="5"/>
          </p:nvPr>
        </p:nvSpPr>
        <p:spPr/>
        <p:txBody>
          <a:bodyPr/>
          <a:lstStyle/>
          <a:p>
            <a:fld id="{17C65F89-41EA-4238-AEA7-3D77A69DE53C}" type="slidenum">
              <a:rPr lang="en-GB" smtClean="0"/>
              <a:t>4</a:t>
            </a:fld>
            <a:endParaRPr lang="en-GB"/>
          </a:p>
        </p:txBody>
      </p:sp>
    </p:spTree>
    <p:extLst>
      <p:ext uri="{BB962C8B-B14F-4D97-AF65-F5344CB8AC3E}">
        <p14:creationId xmlns:p14="http://schemas.microsoft.com/office/powerpoint/2010/main" val="3312054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what did they do?</a:t>
            </a:r>
          </a:p>
        </p:txBody>
      </p:sp>
      <p:sp>
        <p:nvSpPr>
          <p:cNvPr id="4" name="Slide Number Placeholder 3"/>
          <p:cNvSpPr>
            <a:spLocks noGrp="1"/>
          </p:cNvSpPr>
          <p:nvPr>
            <p:ph type="sldNum" sz="quarter" idx="5"/>
          </p:nvPr>
        </p:nvSpPr>
        <p:spPr/>
        <p:txBody>
          <a:bodyPr/>
          <a:lstStyle/>
          <a:p>
            <a:fld id="{17C65F89-41EA-4238-AEA7-3D77A69DE53C}" type="slidenum">
              <a:rPr lang="en-GB" smtClean="0"/>
              <a:t>5</a:t>
            </a:fld>
            <a:endParaRPr lang="en-GB"/>
          </a:p>
        </p:txBody>
      </p:sp>
    </p:spTree>
    <p:extLst>
      <p:ext uri="{BB962C8B-B14F-4D97-AF65-F5344CB8AC3E}">
        <p14:creationId xmlns:p14="http://schemas.microsoft.com/office/powerpoint/2010/main" val="625960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C65F89-41EA-4238-AEA7-3D77A69DE53C}" type="slidenum">
              <a:rPr lang="en-GB" smtClean="0"/>
              <a:t>6</a:t>
            </a:fld>
            <a:endParaRPr lang="en-GB" dirty="0"/>
          </a:p>
        </p:txBody>
      </p:sp>
    </p:spTree>
    <p:extLst>
      <p:ext uri="{BB962C8B-B14F-4D97-AF65-F5344CB8AC3E}">
        <p14:creationId xmlns:p14="http://schemas.microsoft.com/office/powerpoint/2010/main" val="39524365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Emily Davison PLAY YOUTUBE VIDEO BY CLICKING ON LINK</a:t>
            </a:r>
          </a:p>
        </p:txBody>
      </p:sp>
      <p:sp>
        <p:nvSpPr>
          <p:cNvPr id="4" name="Slide Number Placeholder 3"/>
          <p:cNvSpPr>
            <a:spLocks noGrp="1"/>
          </p:cNvSpPr>
          <p:nvPr>
            <p:ph type="sldNum" sz="quarter" idx="5"/>
          </p:nvPr>
        </p:nvSpPr>
        <p:spPr/>
        <p:txBody>
          <a:bodyPr/>
          <a:lstStyle/>
          <a:p>
            <a:fld id="{17C65F89-41EA-4238-AEA7-3D77A69DE53C}" type="slidenum">
              <a:rPr lang="en-GB" smtClean="0"/>
              <a:t>7</a:t>
            </a:fld>
            <a:endParaRPr lang="en-GB" dirty="0"/>
          </a:p>
        </p:txBody>
      </p:sp>
    </p:spTree>
    <p:extLst>
      <p:ext uri="{BB962C8B-B14F-4D97-AF65-F5344CB8AC3E}">
        <p14:creationId xmlns:p14="http://schemas.microsoft.com/office/powerpoint/2010/main" val="36796698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C65F89-41EA-4238-AEA7-3D77A69DE53C}" type="slidenum">
              <a:rPr lang="en-GB" smtClean="0"/>
              <a:t>8</a:t>
            </a:fld>
            <a:endParaRPr lang="en-GB" dirty="0"/>
          </a:p>
        </p:txBody>
      </p:sp>
    </p:spTree>
    <p:extLst>
      <p:ext uri="{BB962C8B-B14F-4D97-AF65-F5344CB8AC3E}">
        <p14:creationId xmlns:p14="http://schemas.microsoft.com/office/powerpoint/2010/main" val="41886310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Had to combat</a:t>
            </a:r>
          </a:p>
        </p:txBody>
      </p:sp>
      <p:sp>
        <p:nvSpPr>
          <p:cNvPr id="4" name="Slide Number Placeholder 3"/>
          <p:cNvSpPr>
            <a:spLocks noGrp="1"/>
          </p:cNvSpPr>
          <p:nvPr>
            <p:ph type="sldNum" sz="quarter" idx="5"/>
          </p:nvPr>
        </p:nvSpPr>
        <p:spPr/>
        <p:txBody>
          <a:bodyPr/>
          <a:lstStyle/>
          <a:p>
            <a:fld id="{17C65F89-41EA-4238-AEA7-3D77A69DE53C}" type="slidenum">
              <a:rPr lang="en-GB" smtClean="0"/>
              <a:t>9</a:t>
            </a:fld>
            <a:endParaRPr lang="en-GB"/>
          </a:p>
        </p:txBody>
      </p:sp>
    </p:spTree>
    <p:extLst>
      <p:ext uri="{BB962C8B-B14F-4D97-AF65-F5344CB8AC3E}">
        <p14:creationId xmlns:p14="http://schemas.microsoft.com/office/powerpoint/2010/main" val="423961753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they changed the world</a:t>
            </a:r>
          </a:p>
        </p:txBody>
      </p:sp>
      <p:sp>
        <p:nvSpPr>
          <p:cNvPr id="4" name="Slide Number Placeholder 3"/>
          <p:cNvSpPr>
            <a:spLocks noGrp="1"/>
          </p:cNvSpPr>
          <p:nvPr>
            <p:ph type="sldNum" sz="quarter" idx="5"/>
          </p:nvPr>
        </p:nvSpPr>
        <p:spPr/>
        <p:txBody>
          <a:bodyPr/>
          <a:lstStyle/>
          <a:p>
            <a:fld id="{17C65F89-41EA-4238-AEA7-3D77A69DE53C}" type="slidenum">
              <a:rPr lang="en-GB" smtClean="0"/>
              <a:t>10</a:t>
            </a:fld>
            <a:endParaRPr lang="en-GB"/>
          </a:p>
        </p:txBody>
      </p:sp>
    </p:spTree>
    <p:extLst>
      <p:ext uri="{BB962C8B-B14F-4D97-AF65-F5344CB8AC3E}">
        <p14:creationId xmlns:p14="http://schemas.microsoft.com/office/powerpoint/2010/main" val="39208139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notes for conclusion and link</a:t>
            </a:r>
          </a:p>
        </p:txBody>
      </p:sp>
      <p:sp>
        <p:nvSpPr>
          <p:cNvPr id="4" name="Slide Number Placeholder 3"/>
          <p:cNvSpPr>
            <a:spLocks noGrp="1"/>
          </p:cNvSpPr>
          <p:nvPr>
            <p:ph type="sldNum" sz="quarter" idx="5"/>
          </p:nvPr>
        </p:nvSpPr>
        <p:spPr/>
        <p:txBody>
          <a:bodyPr/>
          <a:lstStyle/>
          <a:p>
            <a:fld id="{17C65F89-41EA-4238-AEA7-3D77A69DE53C}" type="slidenum">
              <a:rPr lang="en-GB" smtClean="0"/>
              <a:t>11</a:t>
            </a:fld>
            <a:endParaRPr lang="en-GB" dirty="0"/>
          </a:p>
        </p:txBody>
      </p:sp>
    </p:spTree>
    <p:extLst>
      <p:ext uri="{BB962C8B-B14F-4D97-AF65-F5344CB8AC3E}">
        <p14:creationId xmlns:p14="http://schemas.microsoft.com/office/powerpoint/2010/main" val="27817810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LINK Thank you for your time; - Any questions?</a:t>
            </a:r>
          </a:p>
        </p:txBody>
      </p:sp>
      <p:sp>
        <p:nvSpPr>
          <p:cNvPr id="4" name="Slide Number Placeholder 3"/>
          <p:cNvSpPr>
            <a:spLocks noGrp="1"/>
          </p:cNvSpPr>
          <p:nvPr>
            <p:ph type="sldNum" sz="quarter" idx="5"/>
          </p:nvPr>
        </p:nvSpPr>
        <p:spPr/>
        <p:txBody>
          <a:bodyPr/>
          <a:lstStyle/>
          <a:p>
            <a:fld id="{17C65F89-41EA-4238-AEA7-3D77A69DE53C}" type="slidenum">
              <a:rPr lang="en-GB" smtClean="0"/>
              <a:t>12</a:t>
            </a:fld>
            <a:endParaRPr lang="en-GB" dirty="0"/>
          </a:p>
        </p:txBody>
      </p:sp>
    </p:spTree>
    <p:extLst>
      <p:ext uri="{BB962C8B-B14F-4D97-AF65-F5344CB8AC3E}">
        <p14:creationId xmlns:p14="http://schemas.microsoft.com/office/powerpoint/2010/main" val="3784822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03D37-BF5E-43E6-BC7E-0C02740D0B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479E032-AACF-4665-B242-26C72BCD7E7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9908101-CBCF-416A-85A6-9EE5358BF508}"/>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52141F1D-A3D7-4781-B6A7-93B8FEE65C94}"/>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BF0047D-7F34-4A9A-BBE5-90D94C13DE2C}"/>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1266459662"/>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B9513-D36F-4F9C-B0C0-404F6BCB8D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31B9BA-DD1C-49D2-83DF-388A7F4E87B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7842A-2666-48FE-8BFD-92B76A0EBC85}"/>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A47AD08B-E96B-4849-9471-07B4DBE7571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955F1195-EB0A-4E34-ACB4-9638697A22E7}"/>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1113551879"/>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E5F14-3003-4050-9049-07EDEA391BD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468C2EE-D1F2-4CF9-A699-E73B82FFCC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B653EC3A-D238-45DA-8907-6CC9BFBF6CCD}"/>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A545C3BA-D261-44CA-9DF7-34204133D9E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C5E0EA9-2AAA-4E3C-B256-3D949DA5D005}"/>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1433758512"/>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9E744-33C4-484E-A864-52122182847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C60496-7713-432D-B361-62EA0E4D068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A40C8B4-50A0-4F03-B75A-201EE84FCE3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C858E19-EDD0-4AD0-82D9-F22A7661D426}"/>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6" name="Footer Placeholder 5">
            <a:extLst>
              <a:ext uri="{FF2B5EF4-FFF2-40B4-BE49-F238E27FC236}">
                <a16:creationId xmlns:a16="http://schemas.microsoft.com/office/drawing/2014/main" id="{A97FD8E4-85B7-4BC8-9495-480B3B83A1F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8E52512-59B4-420A-8F8A-B9E52C206658}"/>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753403863"/>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0C413-4A37-497C-87F0-0A00590D704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6C842E-40FA-4680-B585-C974FD54823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3F31537-E6E6-4211-90E5-BE842CE4DF29}"/>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C54B0D7-CD25-43C2-A125-85C82D1047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280BC93-7243-4D68-93D3-F736B2AF5E5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520ADC7-449A-4ABA-B3E9-EB9275736916}"/>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8" name="Footer Placeholder 7">
            <a:extLst>
              <a:ext uri="{FF2B5EF4-FFF2-40B4-BE49-F238E27FC236}">
                <a16:creationId xmlns:a16="http://schemas.microsoft.com/office/drawing/2014/main" id="{C2C91FB3-BA1B-474F-B986-12E6BC7DBD4B}"/>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040D2EF-C78D-41CF-BDA0-87FE0D3660AB}"/>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2118557468"/>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462799-5FC8-4710-9603-720D619BB8D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ACF051C-2A86-4719-A87E-FE012188DAFA}"/>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4" name="Footer Placeholder 3">
            <a:extLst>
              <a:ext uri="{FF2B5EF4-FFF2-40B4-BE49-F238E27FC236}">
                <a16:creationId xmlns:a16="http://schemas.microsoft.com/office/drawing/2014/main" id="{FD0F7DBF-2E8C-4EE5-A75B-3A20AC407ED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235CCC9-0EAB-4327-BEB8-2D2D8A34078B}"/>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2039159678"/>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1A810C-318B-47FA-B1E1-9DBF8EC8AFA7}"/>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3" name="Footer Placeholder 2">
            <a:extLst>
              <a:ext uri="{FF2B5EF4-FFF2-40B4-BE49-F238E27FC236}">
                <a16:creationId xmlns:a16="http://schemas.microsoft.com/office/drawing/2014/main" id="{3F1270CE-065F-4995-8943-2410DF82D45A}"/>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A231C03F-EFF0-4B68-B2E3-708A50ED7326}"/>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579819684"/>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3943A-ABB0-4B78-8E64-8C2AEF2279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A50B9F1-EEF6-432D-92B1-86ECDA97442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C59FF84-8F32-4347-A070-114A9D53767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3F8F063-9209-4940-B24D-943F7011ECC7}"/>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6" name="Footer Placeholder 5">
            <a:extLst>
              <a:ext uri="{FF2B5EF4-FFF2-40B4-BE49-F238E27FC236}">
                <a16:creationId xmlns:a16="http://schemas.microsoft.com/office/drawing/2014/main" id="{01C43C90-81DD-4066-BC6A-7B6622AF3B91}"/>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C149CBB-57A3-4CD6-B707-EB691817A1DB}"/>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2888611497"/>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D57C7-CA79-488F-AB70-6D812F30EA5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648F1E4-ABF6-4160-8690-A73CF5E9DF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9D82E00-1045-4FD3-A73B-0049937828E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BE962DD-8AC0-4B58-9BE4-68194862D7FD}"/>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6" name="Footer Placeholder 5">
            <a:extLst>
              <a:ext uri="{FF2B5EF4-FFF2-40B4-BE49-F238E27FC236}">
                <a16:creationId xmlns:a16="http://schemas.microsoft.com/office/drawing/2014/main" id="{124115D9-6F3F-40C4-BF8D-80BDA4EAF99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FD936-FA72-4BD6-9A36-15BBF604264F}"/>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248407132"/>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7DBF-4FAA-4882-B5B7-475AB8EDB5D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A7EB15-C038-45EF-8267-4DAB2E36F8C1}"/>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E9B985-3012-447C-8886-DB2EECDC9D4E}"/>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A50ED5BB-3C22-483E-AC60-95FDF4D317B8}"/>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C466D01F-7D0A-4D50-90E8-6D88096C68CF}"/>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1814550001"/>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5A482B-01E5-417F-AECF-B6B377C6A01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48C9B8-C8C9-4F99-83FA-E436F8FA026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097725-9494-4CF0-B8E8-C3AAD3F3BD04}"/>
              </a:ext>
            </a:extLst>
          </p:cNvPr>
          <p:cNvSpPr>
            <a:spLocks noGrp="1"/>
          </p:cNvSpPr>
          <p:nvPr>
            <p:ph type="dt" sz="half" idx="10"/>
          </p:nvPr>
        </p:nvSpPr>
        <p:spPr/>
        <p:txBody>
          <a:body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28933FA5-499C-4F32-8D64-09A8A84340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2A292E-BD0D-4AAC-9B6B-493DD2068919}"/>
              </a:ext>
            </a:extLst>
          </p:cNvPr>
          <p:cNvSpPr>
            <a:spLocks noGrp="1"/>
          </p:cNvSpPr>
          <p:nvPr>
            <p:ph type="sldNum" sz="quarter" idx="12"/>
          </p:nvPr>
        </p:nvSpPr>
        <p:spPr/>
        <p:txBody>
          <a:bodyPr/>
          <a:lstStyle/>
          <a:p>
            <a:fld id="{3EB34B6B-4907-49DD-8555-1AA55C0F74F1}" type="slidenum">
              <a:rPr lang="en-GB" smtClean="0"/>
              <a:t>‹#›</a:t>
            </a:fld>
            <a:endParaRPr lang="en-GB" dirty="0"/>
          </a:p>
        </p:txBody>
      </p:sp>
    </p:spTree>
    <p:extLst>
      <p:ext uri="{BB962C8B-B14F-4D97-AF65-F5344CB8AC3E}">
        <p14:creationId xmlns:p14="http://schemas.microsoft.com/office/powerpoint/2010/main" val="552046583"/>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7B4DF40-2984-46F1-862A-26FCFA70AF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FB3E24C-E904-4D8B-BA39-B3AE73CCC7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D0C56F-C09C-43F0-9AD4-6D6F71BE4C7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E600F3-6AAF-46CF-B534-010A13E627B8}" type="datetimeFigureOut">
              <a:rPr lang="en-GB" smtClean="0"/>
              <a:t>22/12/2018</a:t>
            </a:fld>
            <a:endParaRPr lang="en-GB" dirty="0"/>
          </a:p>
        </p:txBody>
      </p:sp>
      <p:sp>
        <p:nvSpPr>
          <p:cNvPr id="5" name="Footer Placeholder 4">
            <a:extLst>
              <a:ext uri="{FF2B5EF4-FFF2-40B4-BE49-F238E27FC236}">
                <a16:creationId xmlns:a16="http://schemas.microsoft.com/office/drawing/2014/main" id="{8CE78500-FFD6-40A5-A178-B2D03B2F214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13E8FF58-6A7D-4A4A-B312-3EAB549F19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EB34B6B-4907-49DD-8555-1AA55C0F74F1}" type="slidenum">
              <a:rPr lang="en-GB" smtClean="0"/>
              <a:t>‹#›</a:t>
            </a:fld>
            <a:endParaRPr lang="en-GB" dirty="0"/>
          </a:p>
        </p:txBody>
      </p:sp>
    </p:spTree>
    <p:extLst>
      <p:ext uri="{BB962C8B-B14F-4D97-AF65-F5344CB8AC3E}">
        <p14:creationId xmlns:p14="http://schemas.microsoft.com/office/powerpoint/2010/main" val="1122908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2.jpe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5.png"/><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um9GV6_AILM" TargetMode="External"/><Relationship Id="rId6" Type="http://schemas.openxmlformats.org/officeDocument/2006/relationships/image" Target="../media/image14.jpeg"/><Relationship Id="rId5" Type="http://schemas.openxmlformats.org/officeDocument/2006/relationships/image" Target="../media/image13.png"/><Relationship Id="rId4" Type="http://schemas.openxmlformats.org/officeDocument/2006/relationships/image" Target="../media/image2.jpe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1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www.theguardian.com/world/2015/oct/07/feminist-protesters-storm-red-carpet-at-london-premiere-of-suffragette" TargetMode="Externa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video" Target="https://www.youtube.com/embed/b9434BoGkNQ" TargetMode="External"/><Relationship Id="rId5" Type="http://schemas.openxmlformats.org/officeDocument/2006/relationships/image" Target="../media/image19.jpe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D581C-6C65-4B88-A096-944E5C6F0EF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9DCF975-F597-4D66-9BA6-917F3DBFC620}"/>
              </a:ext>
            </a:extLst>
          </p:cNvPr>
          <p:cNvSpPr>
            <a:spLocks noGrp="1"/>
          </p:cNvSpPr>
          <p:nvPr>
            <p:ph idx="1"/>
          </p:nvPr>
        </p:nvSpPr>
        <p:spPr/>
        <p:txBody>
          <a:bodyPr/>
          <a:lstStyle/>
          <a:p>
            <a:endParaRPr lang="en-GB"/>
          </a:p>
        </p:txBody>
      </p:sp>
      <p:pic>
        <p:nvPicPr>
          <p:cNvPr id="4" name="Picture 2" descr="Image result for suffragette flag">
            <a:extLst>
              <a:ext uri="{FF2B5EF4-FFF2-40B4-BE49-F238E27FC236}">
                <a16:creationId xmlns:a16="http://schemas.microsoft.com/office/drawing/2014/main" id="{8A710ACB-CCD7-471E-8F42-5760F0D30F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 y="0"/>
            <a:ext cx="12192001" cy="683689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8464F9-C8CD-476A-BF3A-79862F31550B}"/>
              </a:ext>
            </a:extLst>
          </p:cNvPr>
          <p:cNvSpPr txBox="1"/>
          <p:nvPr/>
        </p:nvSpPr>
        <p:spPr>
          <a:xfrm>
            <a:off x="1640352" y="-66506"/>
            <a:ext cx="9144000" cy="3693319"/>
          </a:xfrm>
          <a:prstGeom prst="rect">
            <a:avLst/>
          </a:prstGeom>
          <a:noFill/>
        </p:spPr>
        <p:txBody>
          <a:bodyPr wrap="square" rtlCol="0">
            <a:spAutoFit/>
          </a:bodyPr>
          <a:lstStyle/>
          <a:p>
            <a:r>
              <a:rPr lang="en-GB" sz="9600" b="1" dirty="0">
                <a:latin typeface="Script MT Bold" panose="03040602040607080904" pitchFamily="66" charset="0"/>
              </a:rPr>
              <a:t>        </a:t>
            </a:r>
            <a:r>
              <a:rPr lang="en-GB" sz="13800" b="1" dirty="0">
                <a:latin typeface="Imprint MT Shadow" panose="04020605060303030202" pitchFamily="82" charset="0"/>
              </a:rPr>
              <a:t>Votes</a:t>
            </a:r>
            <a:endParaRPr lang="en-GB" sz="9600" b="1" dirty="0">
              <a:latin typeface="Imprint MT Shadow" panose="04020605060303030202" pitchFamily="82" charset="0"/>
            </a:endParaRPr>
          </a:p>
          <a:p>
            <a:r>
              <a:rPr lang="en-GB" sz="9600" b="1" dirty="0">
                <a:latin typeface="Script MT Bold" panose="03040602040607080904" pitchFamily="66" charset="0"/>
              </a:rPr>
              <a:t>         </a:t>
            </a:r>
            <a:endParaRPr lang="en-GB" sz="8800" b="1" dirty="0">
              <a:latin typeface="Script MT Bold" panose="03040602040607080904" pitchFamily="66" charset="0"/>
            </a:endParaRPr>
          </a:p>
        </p:txBody>
      </p:sp>
      <p:pic>
        <p:nvPicPr>
          <p:cNvPr id="6" name="Picture 4" descr="Related image">
            <a:extLst>
              <a:ext uri="{FF2B5EF4-FFF2-40B4-BE49-F238E27FC236}">
                <a16:creationId xmlns:a16="http://schemas.microsoft.com/office/drawing/2014/main" id="{F5A523DF-2431-4566-A929-EA835317F7B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60402" y="2275088"/>
            <a:ext cx="2247900" cy="22479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D907A05C-2909-479D-835D-47455326C759}"/>
              </a:ext>
            </a:extLst>
          </p:cNvPr>
          <p:cNvSpPr txBox="1"/>
          <p:nvPr/>
        </p:nvSpPr>
        <p:spPr>
          <a:xfrm>
            <a:off x="2764302" y="2520222"/>
            <a:ext cx="9144000" cy="1569660"/>
          </a:xfrm>
          <a:prstGeom prst="rect">
            <a:avLst/>
          </a:prstGeom>
          <a:noFill/>
        </p:spPr>
        <p:txBody>
          <a:bodyPr wrap="square" rtlCol="0">
            <a:spAutoFit/>
          </a:bodyPr>
          <a:lstStyle/>
          <a:p>
            <a:r>
              <a:rPr lang="en-GB" sz="9600" b="1" dirty="0">
                <a:latin typeface="Script MT Bold" panose="03040602040607080904" pitchFamily="66" charset="0"/>
              </a:rPr>
              <a:t>        </a:t>
            </a:r>
            <a:r>
              <a:rPr lang="en-GB" sz="9600" b="1" dirty="0">
                <a:latin typeface="Imprint MT Shadow" panose="04020605060303030202" pitchFamily="82" charset="0"/>
              </a:rPr>
              <a:t>For</a:t>
            </a:r>
            <a:endParaRPr lang="en-GB" sz="8800" b="1" dirty="0">
              <a:latin typeface="Imprint MT Shadow" panose="04020605060303030202" pitchFamily="82" charset="0"/>
            </a:endParaRPr>
          </a:p>
        </p:txBody>
      </p:sp>
      <p:sp>
        <p:nvSpPr>
          <p:cNvPr id="8" name="TextBox 7">
            <a:extLst>
              <a:ext uri="{FF2B5EF4-FFF2-40B4-BE49-F238E27FC236}">
                <a16:creationId xmlns:a16="http://schemas.microsoft.com/office/drawing/2014/main" id="{A4D0E58D-C2F8-4A35-A3CF-F0D8A58B7A5B}"/>
              </a:ext>
            </a:extLst>
          </p:cNvPr>
          <p:cNvSpPr txBox="1"/>
          <p:nvPr/>
        </p:nvSpPr>
        <p:spPr>
          <a:xfrm>
            <a:off x="1017562" y="4556241"/>
            <a:ext cx="9144000" cy="3693319"/>
          </a:xfrm>
          <a:prstGeom prst="rect">
            <a:avLst/>
          </a:prstGeom>
          <a:noFill/>
        </p:spPr>
        <p:txBody>
          <a:bodyPr wrap="square" rtlCol="0">
            <a:spAutoFit/>
          </a:bodyPr>
          <a:lstStyle/>
          <a:p>
            <a:r>
              <a:rPr lang="en-GB" sz="9600" b="1" dirty="0">
                <a:latin typeface="Script MT Bold" panose="03040602040607080904" pitchFamily="66" charset="0"/>
              </a:rPr>
              <a:t>        </a:t>
            </a:r>
            <a:r>
              <a:rPr lang="en-GB" sz="13800" b="1" dirty="0">
                <a:latin typeface="Imprint MT Shadow" panose="04020605060303030202" pitchFamily="82" charset="0"/>
              </a:rPr>
              <a:t>Women</a:t>
            </a:r>
            <a:endParaRPr lang="en-GB" sz="9600" b="1" dirty="0">
              <a:latin typeface="Imprint MT Shadow" panose="04020605060303030202" pitchFamily="82" charset="0"/>
            </a:endParaRPr>
          </a:p>
          <a:p>
            <a:r>
              <a:rPr lang="en-GB" sz="9600" b="1" dirty="0">
                <a:latin typeface="Script MT Bold" panose="03040602040607080904" pitchFamily="66" charset="0"/>
              </a:rPr>
              <a:t>         </a:t>
            </a:r>
            <a:endParaRPr lang="en-GB" sz="8800" b="1" dirty="0">
              <a:latin typeface="Script MT Bold" panose="03040602040607080904" pitchFamily="66" charset="0"/>
            </a:endParaRPr>
          </a:p>
        </p:txBody>
      </p:sp>
    </p:spTree>
    <p:extLst>
      <p:ext uri="{BB962C8B-B14F-4D97-AF65-F5344CB8AC3E}">
        <p14:creationId xmlns:p14="http://schemas.microsoft.com/office/powerpoint/2010/main" val="1511614321"/>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100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100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100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10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100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38000"/>
            <a:lum/>
            <a:extLst>
              <a:ext uri="{BEBA8EAE-BF5A-486C-A8C5-ECC9F3942E4B}">
                <a14:imgProps xmlns:a14="http://schemas.microsoft.com/office/drawing/2010/main">
                  <a14:imgLayer r:embed="rId4">
                    <a14:imgEffect>
                      <a14:sharpenSoften amount="-51000"/>
                    </a14:imgEffect>
                    <a14:imgEffect>
                      <a14:saturation sat="400000"/>
                    </a14:imgEffect>
                  </a14:imgLayer>
                </a14:imgProps>
              </a:ext>
            </a:extLst>
          </a:blip>
          <a:srcRect/>
          <a:stretch>
            <a:fillRect t="-6000" b="-6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D20F04-8335-4874-BEA2-77E4138562E6}"/>
              </a:ext>
            </a:extLst>
          </p:cNvPr>
          <p:cNvSpPr>
            <a:spLocks noGrp="1"/>
          </p:cNvSpPr>
          <p:nvPr>
            <p:ph type="title"/>
          </p:nvPr>
        </p:nvSpPr>
        <p:spPr>
          <a:xfrm>
            <a:off x="0" y="1928881"/>
            <a:ext cx="11459818" cy="1325563"/>
          </a:xfrm>
          <a:ln>
            <a:noFill/>
          </a:ln>
        </p:spPr>
        <p:txBody>
          <a:bodyPr>
            <a:normAutofit fontScale="90000"/>
          </a:bodyPr>
          <a:lstStyle/>
          <a:p>
            <a:pPr algn="ctr"/>
            <a:r>
              <a:rPr lang="en-GB" sz="5300" b="1" i="1" u="sng" dirty="0">
                <a:solidFill>
                  <a:srgbClr val="7030A0"/>
                </a:solidFill>
                <a:latin typeface="Imprint MT Shadow" panose="04020605060303030202" pitchFamily="82" charset="0"/>
              </a:rPr>
              <a:t>Learning and Collaboration for Global Citizenship </a:t>
            </a:r>
            <a:r>
              <a:rPr lang="en-GB" b="1" i="1" u="sng" dirty="0">
                <a:solidFill>
                  <a:srgbClr val="7030A0"/>
                </a:solidFill>
                <a:latin typeface="Imprint MT Shadow" panose="04020605060303030202" pitchFamily="82" charset="0"/>
              </a:rPr>
              <a:t>Module BMSP4003: </a:t>
            </a:r>
            <a:br>
              <a:rPr lang="en-GB" b="1" i="1" dirty="0">
                <a:solidFill>
                  <a:srgbClr val="7030A0"/>
                </a:solidFill>
                <a:latin typeface="Imprint MT Shadow" panose="04020605060303030202" pitchFamily="82" charset="0"/>
              </a:rPr>
            </a:br>
            <a:r>
              <a:rPr lang="en-GB" b="1" i="1" u="sng" dirty="0">
                <a:solidFill>
                  <a:srgbClr val="7030A0"/>
                </a:solidFill>
                <a:latin typeface="Imprint MT Shadow" panose="04020605060303030202" pitchFamily="82" charset="0"/>
              </a:rPr>
              <a:t>Assignment One: </a:t>
            </a:r>
            <a:br>
              <a:rPr lang="en-GB" b="1" i="1" u="sng" dirty="0">
                <a:solidFill>
                  <a:srgbClr val="7030A0"/>
                </a:solidFill>
                <a:latin typeface="Imprint MT Shadow" panose="04020605060303030202" pitchFamily="82" charset="0"/>
              </a:rPr>
            </a:br>
            <a:r>
              <a:rPr lang="en-GB" b="1" i="1" u="sng" dirty="0">
                <a:solidFill>
                  <a:srgbClr val="7030A0"/>
                </a:solidFill>
                <a:latin typeface="Imprint MT Shadow" panose="04020605060303030202" pitchFamily="82" charset="0"/>
              </a:rPr>
              <a:t>‘Contribution to Sustainability’</a:t>
            </a:r>
            <a:br>
              <a:rPr lang="en-GB" b="1" i="1" dirty="0">
                <a:solidFill>
                  <a:srgbClr val="7030A0"/>
                </a:solidFill>
                <a:latin typeface="Imprint MT Shadow" panose="04020605060303030202" pitchFamily="82" charset="0"/>
              </a:rPr>
            </a:br>
            <a:br>
              <a:rPr lang="en-GB" b="1" i="1" dirty="0">
                <a:solidFill>
                  <a:srgbClr val="7030A0"/>
                </a:solidFill>
                <a:latin typeface="Imprint MT Shadow" panose="04020605060303030202" pitchFamily="82" charset="0"/>
              </a:rPr>
            </a:br>
            <a:r>
              <a:rPr lang="en-GB" sz="3100" b="1" i="1" u="sng" dirty="0">
                <a:solidFill>
                  <a:srgbClr val="7030A0"/>
                </a:solidFill>
                <a:latin typeface="Imprint MT Shadow" panose="04020605060303030202" pitchFamily="82" charset="0"/>
              </a:rPr>
              <a:t>By Jessica Ellis/ 1807462</a:t>
            </a:r>
            <a:br>
              <a:rPr lang="en-GB" b="1" i="1" u="sng" dirty="0">
                <a:solidFill>
                  <a:srgbClr val="FF0000"/>
                </a:solidFill>
                <a:latin typeface="Imprint MT Shadow" panose="04020605060303030202" pitchFamily="82" charset="0"/>
              </a:rPr>
            </a:br>
            <a:br>
              <a:rPr lang="en-GB" b="1" i="1" u="sng" dirty="0">
                <a:solidFill>
                  <a:srgbClr val="FF0000"/>
                </a:solidFill>
                <a:latin typeface="Imprint MT Shadow" panose="04020605060303030202" pitchFamily="82" charset="0"/>
              </a:rPr>
            </a:br>
            <a:br>
              <a:rPr lang="en-GB" i="1" dirty="0">
                <a:latin typeface="Imprint MT Shadow" panose="04020605060303030202" pitchFamily="82" charset="0"/>
              </a:rPr>
            </a:br>
            <a:endParaRPr lang="en-GB" i="1" dirty="0">
              <a:latin typeface="Imprint MT Shadow" panose="04020605060303030202" pitchFamily="82" charset="0"/>
            </a:endParaRPr>
          </a:p>
        </p:txBody>
      </p:sp>
      <p:pic>
        <p:nvPicPr>
          <p:cNvPr id="4" name="Picture 4" descr="Related image">
            <a:extLst>
              <a:ext uri="{FF2B5EF4-FFF2-40B4-BE49-F238E27FC236}">
                <a16:creationId xmlns:a16="http://schemas.microsoft.com/office/drawing/2014/main" id="{5D92101F-CB31-4843-A210-EDD3813895A7}"/>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66" t="9870" r="9178" b="11902"/>
          <a:stretch/>
        </p:blipFill>
        <p:spPr bwMode="auto">
          <a:xfrm>
            <a:off x="10180097" y="4690287"/>
            <a:ext cx="1828799" cy="1758462"/>
          </a:xfrm>
          <a:prstGeom prst="rect">
            <a:avLst/>
          </a:prstGeom>
          <a:noFill/>
          <a:effectLst>
            <a:glow rad="965200">
              <a:schemeClr val="bg1">
                <a:alpha val="5000"/>
              </a:schemeClr>
            </a:glow>
            <a:outerShdw blurRad="50800" dist="50800" dir="5400000" algn="ctr" rotWithShape="0">
              <a:schemeClr val="bg1"/>
            </a:outerShdw>
            <a:reflection blurRad="38100" stA="62000" endPos="52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83BDDCA-B915-42DA-AA96-222C0A87359A}"/>
              </a:ext>
            </a:extLst>
          </p:cNvPr>
          <p:cNvSpPr txBox="1"/>
          <p:nvPr/>
        </p:nvSpPr>
        <p:spPr>
          <a:xfrm>
            <a:off x="2565854" y="4057233"/>
            <a:ext cx="6540807" cy="2800767"/>
          </a:xfrm>
          <a:prstGeom prst="rect">
            <a:avLst/>
          </a:prstGeom>
          <a:noFill/>
        </p:spPr>
        <p:txBody>
          <a:bodyPr wrap="square" rtlCol="0">
            <a:spAutoFit/>
          </a:bodyPr>
          <a:lstStyle/>
          <a:p>
            <a:pPr algn="ctr"/>
            <a:r>
              <a:rPr lang="en-GB" sz="8800" b="1" i="1" u="sng" dirty="0">
                <a:solidFill>
                  <a:srgbClr val="7030A0"/>
                </a:solidFill>
                <a:latin typeface="Imprint MT Shadow" panose="04020605060303030202" pitchFamily="82" charset="0"/>
              </a:rPr>
              <a:t>The Suffragettes</a:t>
            </a:r>
            <a:endParaRPr lang="en-GB" sz="8800" dirty="0">
              <a:solidFill>
                <a:srgbClr val="7030A0"/>
              </a:solidFill>
            </a:endParaRPr>
          </a:p>
        </p:txBody>
      </p:sp>
    </p:spTree>
    <p:extLst>
      <p:ext uri="{BB962C8B-B14F-4D97-AF65-F5344CB8AC3E}">
        <p14:creationId xmlns:p14="http://schemas.microsoft.com/office/powerpoint/2010/main" val="490318059"/>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extLst>
              <a:ext uri="{BEBA8EAE-BF5A-486C-A8C5-ECC9F3942E4B}">
                <a14:imgProps xmlns:a14="http://schemas.microsoft.com/office/drawing/2010/main">
                  <a14:imgLayer r:embed="rId4">
                    <a14:imgEffect>
                      <a14:sharpenSoften amount="-51000"/>
                    </a14:imgEffect>
                    <a14:imgEffect>
                      <a14:brightnessContrast bright="42000"/>
                    </a14:imgEffect>
                  </a14:imgLayer>
                </a14:imgProps>
              </a:ext>
            </a:extLst>
          </a:blip>
          <a:srcRect/>
          <a:stretch>
            <a:fillRect l="-4000" r="-4000"/>
          </a:stretch>
        </a:blip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BC3F81E-0634-49B4-B39B-A994B3921CEF}"/>
              </a:ext>
            </a:extLst>
          </p:cNvPr>
          <p:cNvSpPr/>
          <p:nvPr/>
        </p:nvSpPr>
        <p:spPr>
          <a:xfrm>
            <a:off x="123145" y="3953885"/>
            <a:ext cx="5247140" cy="923330"/>
          </a:xfrm>
          <a:prstGeom prst="rect">
            <a:avLst/>
          </a:prstGeom>
          <a:effectLst>
            <a:reflection blurRad="6350" stA="50000" endA="300" endPos="90000" dir="5400000" sy="-100000" algn="bl" rotWithShape="0"/>
          </a:effectLst>
        </p:spPr>
        <p:txBody>
          <a:bodyPr wrap="square">
            <a:spAutoFit/>
          </a:bodyPr>
          <a:lstStyle/>
          <a:p>
            <a:pPr marL="857250" indent="-857250">
              <a:buFont typeface="Arial" panose="020B0604020202020204" pitchFamily="34" charset="0"/>
              <a:buChar char="•"/>
            </a:pPr>
            <a:r>
              <a:rPr lang="en-GB" sz="5400" b="1" dirty="0">
                <a:latin typeface="David" panose="020E0502060401010101" pitchFamily="34" charset="-79"/>
                <a:ea typeface="Calibri" panose="020F0502020204030204" pitchFamily="34" charset="0"/>
                <a:cs typeface="David" panose="020E0502060401010101" pitchFamily="34" charset="-79"/>
              </a:rPr>
              <a:t>Suffragist</a:t>
            </a:r>
            <a:endParaRPr lang="en-GB" sz="3600" b="1" dirty="0">
              <a:latin typeface="David" panose="020E0502060401010101" pitchFamily="34" charset="-79"/>
              <a:cs typeface="David" panose="020E0502060401010101" pitchFamily="34" charset="-79"/>
            </a:endParaRPr>
          </a:p>
        </p:txBody>
      </p:sp>
      <p:sp>
        <p:nvSpPr>
          <p:cNvPr id="6" name="Rectangle 5">
            <a:extLst>
              <a:ext uri="{FF2B5EF4-FFF2-40B4-BE49-F238E27FC236}">
                <a16:creationId xmlns:a16="http://schemas.microsoft.com/office/drawing/2014/main" id="{71366A05-A3B6-40AB-81CB-1AEE9721B2E1}"/>
              </a:ext>
            </a:extLst>
          </p:cNvPr>
          <p:cNvSpPr/>
          <p:nvPr/>
        </p:nvSpPr>
        <p:spPr>
          <a:xfrm>
            <a:off x="91977" y="4706984"/>
            <a:ext cx="6639959" cy="1446550"/>
          </a:xfrm>
          <a:prstGeom prst="rect">
            <a:avLst/>
          </a:prstGeom>
          <a:effectLst>
            <a:reflection stA="69000" endPos="65000" dist="50800" dir="5400000" sy="-100000" algn="bl" rotWithShape="0"/>
          </a:effectLst>
        </p:spPr>
        <p:txBody>
          <a:bodyPr wrap="none">
            <a:spAutoFit/>
          </a:bodyPr>
          <a:lstStyle/>
          <a:p>
            <a:pPr marL="857250" indent="-857250">
              <a:buFont typeface="Arial" panose="020B0604020202020204" pitchFamily="34" charset="0"/>
              <a:buChar char="•"/>
            </a:pPr>
            <a:r>
              <a:rPr lang="en-US" sz="8800" b="1" dirty="0">
                <a:latin typeface="David" panose="020E0502060401010101" pitchFamily="34" charset="-79"/>
                <a:ea typeface="Calibri" panose="020F0502020204030204" pitchFamily="34" charset="0"/>
                <a:cs typeface="David" panose="020E0502060401010101" pitchFamily="34" charset="-79"/>
              </a:rPr>
              <a:t>Suffragette</a:t>
            </a:r>
            <a:r>
              <a:rPr lang="en-US" sz="7200" b="1" dirty="0">
                <a:solidFill>
                  <a:srgbClr val="FF0000"/>
                </a:solidFill>
                <a:latin typeface="David" panose="020E0502060401010101" pitchFamily="34" charset="-79"/>
                <a:ea typeface="Calibri" panose="020F0502020204030204" pitchFamily="34" charset="0"/>
                <a:cs typeface="David" panose="020E0502060401010101" pitchFamily="34" charset="-79"/>
              </a:rPr>
              <a:t> </a:t>
            </a:r>
            <a:endParaRPr lang="en-GB" sz="7200" b="1" dirty="0">
              <a:solidFill>
                <a:srgbClr val="FF0000"/>
              </a:solidFill>
              <a:latin typeface="David" panose="020E0502060401010101" pitchFamily="34" charset="-79"/>
              <a:cs typeface="David" panose="020E0502060401010101" pitchFamily="34" charset="-79"/>
            </a:endParaRPr>
          </a:p>
        </p:txBody>
      </p:sp>
      <p:sp>
        <p:nvSpPr>
          <p:cNvPr id="7" name="Rectangle 6">
            <a:extLst>
              <a:ext uri="{FF2B5EF4-FFF2-40B4-BE49-F238E27FC236}">
                <a16:creationId xmlns:a16="http://schemas.microsoft.com/office/drawing/2014/main" id="{93EEBCEC-DAED-4C69-AE69-732468FCC4D8}"/>
              </a:ext>
            </a:extLst>
          </p:cNvPr>
          <p:cNvSpPr/>
          <p:nvPr/>
        </p:nvSpPr>
        <p:spPr>
          <a:xfrm>
            <a:off x="203306" y="5657671"/>
            <a:ext cx="4966424" cy="1200329"/>
          </a:xfrm>
          <a:prstGeom prst="rect">
            <a:avLst/>
          </a:prstGeom>
          <a:effectLst>
            <a:reflection stA="76000" endPos="65000" dist="50800" dir="5400000" sy="-100000" algn="bl" rotWithShape="0"/>
          </a:effectLst>
        </p:spPr>
        <p:txBody>
          <a:bodyPr wrap="none">
            <a:spAutoFit/>
          </a:bodyPr>
          <a:lstStyle/>
          <a:p>
            <a:pPr marL="685800" indent="-685800">
              <a:buFont typeface="Arial" panose="020B0604020202020204" pitchFamily="34" charset="0"/>
              <a:buChar char="•"/>
            </a:pPr>
            <a:r>
              <a:rPr lang="en-US" sz="4400" b="1" dirty="0">
                <a:latin typeface="David" panose="020E0502060401010101" pitchFamily="34" charset="-79"/>
                <a:ea typeface="Calibri" panose="020F0502020204030204" pitchFamily="34" charset="0"/>
                <a:cs typeface="David" panose="020E0502060401010101" pitchFamily="34" charset="-79"/>
              </a:rPr>
              <a:t>Anti-suffragism</a:t>
            </a:r>
            <a:r>
              <a:rPr lang="en-US" sz="7200" b="1" dirty="0">
                <a:solidFill>
                  <a:srgbClr val="FF0000"/>
                </a:solidFill>
                <a:latin typeface="David" panose="020E0502060401010101" pitchFamily="34" charset="-79"/>
                <a:ea typeface="Calibri" panose="020F0502020204030204" pitchFamily="34" charset="0"/>
                <a:cs typeface="David" panose="020E0502060401010101" pitchFamily="34" charset="-79"/>
              </a:rPr>
              <a:t> </a:t>
            </a:r>
            <a:endParaRPr lang="en-GB" sz="7200" b="1" dirty="0">
              <a:solidFill>
                <a:srgbClr val="FF0000"/>
              </a:solidFill>
              <a:latin typeface="David" panose="020E0502060401010101" pitchFamily="34" charset="-79"/>
              <a:cs typeface="David" panose="020E0502060401010101" pitchFamily="34" charset="-79"/>
            </a:endParaRPr>
          </a:p>
        </p:txBody>
      </p:sp>
      <p:sp>
        <p:nvSpPr>
          <p:cNvPr id="8" name="Rectangle 7">
            <a:extLst>
              <a:ext uri="{FF2B5EF4-FFF2-40B4-BE49-F238E27FC236}">
                <a16:creationId xmlns:a16="http://schemas.microsoft.com/office/drawing/2014/main" id="{9CB0612C-3453-43E2-BD57-3648FB9428FB}"/>
              </a:ext>
            </a:extLst>
          </p:cNvPr>
          <p:cNvSpPr/>
          <p:nvPr/>
        </p:nvSpPr>
        <p:spPr>
          <a:xfrm>
            <a:off x="3411956" y="2318296"/>
            <a:ext cx="12493285" cy="3108543"/>
          </a:xfrm>
          <a:prstGeom prst="rect">
            <a:avLst/>
          </a:prstGeom>
        </p:spPr>
        <p:txBody>
          <a:bodyPr wrap="square">
            <a:spAutoFit/>
          </a:bodyPr>
          <a:lstStyle/>
          <a:p>
            <a:pPr algn="ctr"/>
            <a:r>
              <a:rPr lang="en-GB" sz="2800" dirty="0">
                <a:latin typeface="Cooper Black" panose="0208090404030B020404" pitchFamily="18" charset="0"/>
              </a:rPr>
              <a:t>“Never doubt that a small </a:t>
            </a:r>
          </a:p>
          <a:p>
            <a:pPr algn="ctr"/>
            <a:r>
              <a:rPr lang="en-GB" sz="2800" dirty="0">
                <a:latin typeface="Cooper Black" panose="0208090404030B020404" pitchFamily="18" charset="0"/>
              </a:rPr>
              <a:t>group of thoughtful, </a:t>
            </a:r>
          </a:p>
          <a:p>
            <a:pPr algn="ctr"/>
            <a:r>
              <a:rPr lang="en-GB" sz="2800" dirty="0">
                <a:latin typeface="Cooper Black" panose="0208090404030B020404" pitchFamily="18" charset="0"/>
              </a:rPr>
              <a:t>committed citizens can</a:t>
            </a:r>
          </a:p>
          <a:p>
            <a:pPr algn="ctr"/>
            <a:r>
              <a:rPr lang="en-GB" sz="2800" dirty="0">
                <a:latin typeface="Cooper Black" panose="0208090404030B020404" pitchFamily="18" charset="0"/>
              </a:rPr>
              <a:t>change the world; indeed,</a:t>
            </a:r>
          </a:p>
          <a:p>
            <a:pPr algn="ctr"/>
            <a:r>
              <a:rPr lang="en-GB" sz="2800" dirty="0">
                <a:latin typeface="Cooper Black" panose="0208090404030B020404" pitchFamily="18" charset="0"/>
              </a:rPr>
              <a:t> it’s the only thing</a:t>
            </a:r>
          </a:p>
          <a:p>
            <a:pPr algn="ctr"/>
            <a:r>
              <a:rPr lang="en-GB" sz="2800" dirty="0">
                <a:latin typeface="Cooper Black" panose="0208090404030B020404" pitchFamily="18" charset="0"/>
              </a:rPr>
              <a:t> that ever has.”</a:t>
            </a:r>
          </a:p>
          <a:p>
            <a:pPr algn="ctr"/>
            <a:r>
              <a:rPr lang="en-GB" sz="2800" dirty="0">
                <a:latin typeface="Cooper Black" panose="0208090404030B020404" pitchFamily="18" charset="0"/>
              </a:rPr>
              <a:t> </a:t>
            </a:r>
            <a:r>
              <a:rPr lang="en-GB" sz="2800" i="1" dirty="0">
                <a:latin typeface="Cooper Black" panose="0208090404030B020404" pitchFamily="18" charset="0"/>
              </a:rPr>
              <a:t>Margaret Mead</a:t>
            </a:r>
          </a:p>
        </p:txBody>
      </p:sp>
      <p:pic>
        <p:nvPicPr>
          <p:cNvPr id="9" name="Picture 8">
            <a:extLst>
              <a:ext uri="{FF2B5EF4-FFF2-40B4-BE49-F238E27FC236}">
                <a16:creationId xmlns:a16="http://schemas.microsoft.com/office/drawing/2014/main" id="{6BD8A66A-1243-4F1A-9085-363B4E66C811}"/>
              </a:ext>
            </a:extLst>
          </p:cNvPr>
          <p:cNvPicPr>
            <a:picLocks noChangeAspect="1"/>
          </p:cNvPicPr>
          <p:nvPr/>
        </p:nvPicPr>
        <p:blipFill>
          <a:blip r:embed="rId5"/>
          <a:stretch>
            <a:fillRect/>
          </a:stretch>
        </p:blipFill>
        <p:spPr>
          <a:xfrm>
            <a:off x="9603655" y="4152987"/>
            <a:ext cx="3609145" cy="4535817"/>
          </a:xfrm>
          <a:prstGeom prst="rect">
            <a:avLst/>
          </a:prstGeom>
        </p:spPr>
      </p:pic>
      <p:sp>
        <p:nvSpPr>
          <p:cNvPr id="10" name="Rectangle 9">
            <a:extLst>
              <a:ext uri="{FF2B5EF4-FFF2-40B4-BE49-F238E27FC236}">
                <a16:creationId xmlns:a16="http://schemas.microsoft.com/office/drawing/2014/main" id="{6479F490-C304-4866-88B4-7A2D021BB05E}"/>
              </a:ext>
            </a:extLst>
          </p:cNvPr>
          <p:cNvSpPr/>
          <p:nvPr/>
        </p:nvSpPr>
        <p:spPr>
          <a:xfrm>
            <a:off x="62948" y="3044991"/>
            <a:ext cx="5247140" cy="1200329"/>
          </a:xfrm>
          <a:prstGeom prst="rect">
            <a:avLst/>
          </a:prstGeom>
          <a:effectLst>
            <a:reflection stA="52000" endPos="65000" dist="50800" dir="5400000" sy="-100000" algn="bl" rotWithShape="0"/>
          </a:effectLst>
        </p:spPr>
        <p:txBody>
          <a:bodyPr wrap="square">
            <a:spAutoFit/>
          </a:bodyPr>
          <a:lstStyle/>
          <a:p>
            <a:pPr marL="857250" indent="-857250">
              <a:buFont typeface="Arial" panose="020B0604020202020204" pitchFamily="34" charset="0"/>
              <a:buChar char="•"/>
            </a:pPr>
            <a:r>
              <a:rPr lang="en-GB" sz="7200" b="1" dirty="0">
                <a:latin typeface="David" panose="020E0502060401010101" pitchFamily="34" charset="-79"/>
                <a:ea typeface="Calibri" panose="020F0502020204030204" pitchFamily="34" charset="0"/>
                <a:cs typeface="David" panose="020E0502060401010101" pitchFamily="34" charset="-79"/>
              </a:rPr>
              <a:t>Suffrage</a:t>
            </a:r>
            <a:endParaRPr lang="en-GB" sz="4000" b="1" dirty="0">
              <a:latin typeface="David" panose="020E0502060401010101" pitchFamily="34" charset="-79"/>
              <a:cs typeface="David" panose="020E0502060401010101" pitchFamily="34" charset="-79"/>
            </a:endParaRPr>
          </a:p>
        </p:txBody>
      </p:sp>
    </p:spTree>
    <p:extLst>
      <p:ext uri="{BB962C8B-B14F-4D97-AF65-F5344CB8AC3E}">
        <p14:creationId xmlns:p14="http://schemas.microsoft.com/office/powerpoint/2010/main" val="3828147827"/>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barn(inVertical)">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 calcmode="lin" valueType="num">
                                      <p:cBhvr additive="base">
                                        <p:cTn id="22" dur="500" fill="hold"/>
                                        <p:tgtEl>
                                          <p:spTgt spid="6"/>
                                        </p:tgtEl>
                                        <p:attrNameLst>
                                          <p:attrName>ppt_x</p:attrName>
                                        </p:attrNameLst>
                                      </p:cBhvr>
                                      <p:tavLst>
                                        <p:tav tm="0">
                                          <p:val>
                                            <p:strVal val="#ppt_x"/>
                                          </p:val>
                                        </p:tav>
                                        <p:tav tm="100000">
                                          <p:val>
                                            <p:strVal val="#ppt_x"/>
                                          </p:val>
                                        </p:tav>
                                      </p:tavLst>
                                    </p:anim>
                                    <p:anim calcmode="lin" valueType="num">
                                      <p:cBhvr additive="base">
                                        <p:cTn id="2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31"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1000" fill="hold"/>
                                        <p:tgtEl>
                                          <p:spTgt spid="7"/>
                                        </p:tgtEl>
                                        <p:attrNameLst>
                                          <p:attrName>ppt_w</p:attrName>
                                        </p:attrNameLst>
                                      </p:cBhvr>
                                      <p:tavLst>
                                        <p:tav tm="0">
                                          <p:val>
                                            <p:fltVal val="0"/>
                                          </p:val>
                                        </p:tav>
                                        <p:tav tm="100000">
                                          <p:val>
                                            <p:strVal val="#ppt_w"/>
                                          </p:val>
                                        </p:tav>
                                      </p:tavLst>
                                    </p:anim>
                                    <p:anim calcmode="lin" valueType="num">
                                      <p:cBhvr>
                                        <p:cTn id="29" dur="1000" fill="hold"/>
                                        <p:tgtEl>
                                          <p:spTgt spid="7"/>
                                        </p:tgtEl>
                                        <p:attrNameLst>
                                          <p:attrName>ppt_h</p:attrName>
                                        </p:attrNameLst>
                                      </p:cBhvr>
                                      <p:tavLst>
                                        <p:tav tm="0">
                                          <p:val>
                                            <p:fltVal val="0"/>
                                          </p:val>
                                        </p:tav>
                                        <p:tav tm="100000">
                                          <p:val>
                                            <p:strVal val="#ppt_h"/>
                                          </p:val>
                                        </p:tav>
                                      </p:tavLst>
                                    </p:anim>
                                    <p:anim calcmode="lin" valueType="num">
                                      <p:cBhvr>
                                        <p:cTn id="30" dur="1000" fill="hold"/>
                                        <p:tgtEl>
                                          <p:spTgt spid="7"/>
                                        </p:tgtEl>
                                        <p:attrNameLst>
                                          <p:attrName>style.rotation</p:attrName>
                                        </p:attrNameLst>
                                      </p:cBhvr>
                                      <p:tavLst>
                                        <p:tav tm="0">
                                          <p:val>
                                            <p:fltVal val="90"/>
                                          </p:val>
                                        </p:tav>
                                        <p:tav tm="100000">
                                          <p:val>
                                            <p:fltVal val="0"/>
                                          </p:val>
                                        </p:tav>
                                      </p:tavLst>
                                    </p:anim>
                                    <p:animEffect transition="in" filter="fade">
                                      <p:cBhvr>
                                        <p:cTn id="3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1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4" descr="Related image">
            <a:extLst>
              <a:ext uri="{FF2B5EF4-FFF2-40B4-BE49-F238E27FC236}">
                <a16:creationId xmlns:a16="http://schemas.microsoft.com/office/drawing/2014/main" id="{02396C81-E7F9-4974-934F-1E862DAB08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9870" r="9178" b="20459"/>
          <a:stretch/>
        </p:blipFill>
        <p:spPr bwMode="auto">
          <a:xfrm>
            <a:off x="10693722" y="5045162"/>
            <a:ext cx="1498278" cy="1283068"/>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6EF2FC8B-DC90-423A-BA72-6B7A2F1F0368}"/>
              </a:ext>
            </a:extLst>
          </p:cNvPr>
          <p:cNvSpPr/>
          <p:nvPr/>
        </p:nvSpPr>
        <p:spPr>
          <a:xfrm>
            <a:off x="2540000" y="145049"/>
            <a:ext cx="9652000" cy="769441"/>
          </a:xfrm>
          <a:prstGeom prst="rect">
            <a:avLst/>
          </a:prstGeom>
          <a:effectLst>
            <a:reflection stA="0" endPos="65000" dist="50800" dir="5400000" sy="-100000" algn="bl" rotWithShape="0"/>
          </a:effectLst>
        </p:spPr>
        <p:txBody>
          <a:bodyPr wrap="square">
            <a:spAutoFit/>
          </a:bodyPr>
          <a:lstStyle/>
          <a:p>
            <a:r>
              <a:rPr lang="en-GB" sz="4400" b="1" u="sng" dirty="0">
                <a:effectLst>
                  <a:outerShdw blurRad="38100" dist="38100" dir="2700000" algn="tl">
                    <a:srgbClr val="000000">
                      <a:alpha val="43137"/>
                    </a:srgbClr>
                  </a:outerShdw>
                </a:effectLst>
                <a:latin typeface="David" panose="020E0502060401010101" pitchFamily="34" charset="-79"/>
                <a:cs typeface="David" panose="020E0502060401010101" pitchFamily="34" charset="-79"/>
              </a:rPr>
              <a:t>Dame Millicent Fawcett, GBE</a:t>
            </a:r>
            <a:endParaRPr lang="en-GB" sz="2000" b="1" u="sng" dirty="0">
              <a:effectLst>
                <a:outerShdw blurRad="38100" dist="38100" dir="2700000" algn="tl">
                  <a:srgbClr val="000000">
                    <a:alpha val="43137"/>
                  </a:srgbClr>
                </a:outerShdw>
              </a:effectLst>
              <a:latin typeface="David" panose="020E0502060401010101" pitchFamily="34" charset="-79"/>
              <a:cs typeface="David" panose="020E0502060401010101" pitchFamily="34" charset="-79"/>
            </a:endParaRPr>
          </a:p>
        </p:txBody>
      </p:sp>
      <p:sp>
        <p:nvSpPr>
          <p:cNvPr id="10" name="Rectangle 9">
            <a:extLst>
              <a:ext uri="{FF2B5EF4-FFF2-40B4-BE49-F238E27FC236}">
                <a16:creationId xmlns:a16="http://schemas.microsoft.com/office/drawing/2014/main" id="{70314782-69E0-44C5-A354-C79EDAA42EA2}"/>
              </a:ext>
            </a:extLst>
          </p:cNvPr>
          <p:cNvSpPr/>
          <p:nvPr/>
        </p:nvSpPr>
        <p:spPr>
          <a:xfrm>
            <a:off x="201527" y="1455413"/>
            <a:ext cx="5247140" cy="1569660"/>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r>
              <a:rPr lang="en-GB" sz="2400" b="1" dirty="0">
                <a:latin typeface="David" panose="020E0502060401010101" pitchFamily="34" charset="-79"/>
                <a:cs typeface="David" panose="020E0502060401010101" pitchFamily="34" charset="-79"/>
              </a:rPr>
              <a:t>Sent to London at the age of 12 alongside her sister Elizabeth (who subsequently became the UK’s first female Doctor)</a:t>
            </a:r>
            <a:endParaRPr lang="en-GB" sz="1100" b="1" dirty="0">
              <a:latin typeface="David" panose="020E0502060401010101" pitchFamily="34" charset="-79"/>
              <a:cs typeface="David" panose="020E0502060401010101" pitchFamily="34" charset="-79"/>
            </a:endParaRPr>
          </a:p>
        </p:txBody>
      </p:sp>
      <p:sp>
        <p:nvSpPr>
          <p:cNvPr id="11" name="Rectangle 10">
            <a:extLst>
              <a:ext uri="{FF2B5EF4-FFF2-40B4-BE49-F238E27FC236}">
                <a16:creationId xmlns:a16="http://schemas.microsoft.com/office/drawing/2014/main" id="{77D5DC89-3609-4F71-A7D6-1856A3E1022D}"/>
              </a:ext>
            </a:extLst>
          </p:cNvPr>
          <p:cNvSpPr/>
          <p:nvPr/>
        </p:nvSpPr>
        <p:spPr>
          <a:xfrm>
            <a:off x="201527" y="3051512"/>
            <a:ext cx="5247140" cy="1569660"/>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r>
              <a:rPr lang="en-GB" sz="2400" b="1" dirty="0">
                <a:latin typeface="David" panose="020E0502060401010101" pitchFamily="34" charset="-79"/>
                <a:ea typeface="Calibri" panose="020F0502020204030204" pitchFamily="34" charset="0"/>
                <a:cs typeface="David" panose="020E0502060401010101" pitchFamily="34" charset="-79"/>
              </a:rPr>
              <a:t>Millicent heard a speech in which inspired her to focus primarily on suffrage and women’s rights</a:t>
            </a:r>
            <a:endParaRPr lang="en-GB" sz="1100" b="1" dirty="0">
              <a:latin typeface="David" panose="020E0502060401010101" pitchFamily="34" charset="-79"/>
              <a:cs typeface="David" panose="020E0502060401010101" pitchFamily="34" charset="-79"/>
            </a:endParaRPr>
          </a:p>
        </p:txBody>
      </p:sp>
      <p:sp>
        <p:nvSpPr>
          <p:cNvPr id="12" name="Rectangle 11">
            <a:extLst>
              <a:ext uri="{FF2B5EF4-FFF2-40B4-BE49-F238E27FC236}">
                <a16:creationId xmlns:a16="http://schemas.microsoft.com/office/drawing/2014/main" id="{BEAF6BD2-F44F-4D01-A06A-D2849F8B6742}"/>
              </a:ext>
            </a:extLst>
          </p:cNvPr>
          <p:cNvSpPr/>
          <p:nvPr/>
        </p:nvSpPr>
        <p:spPr>
          <a:xfrm>
            <a:off x="0" y="4795874"/>
            <a:ext cx="5247140" cy="830997"/>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r>
              <a:rPr lang="en-GB" sz="2400" b="1" dirty="0">
                <a:latin typeface="David" panose="020E0502060401010101" pitchFamily="34" charset="-79"/>
                <a:ea typeface="Calibri" panose="020F0502020204030204" pitchFamily="34" charset="0"/>
                <a:cs typeface="David" panose="020E0502060401010101" pitchFamily="34" charset="-79"/>
              </a:rPr>
              <a:t>Married to Henry Fawcett in 1847</a:t>
            </a:r>
            <a:endParaRPr lang="en-GB" sz="1100" b="1" dirty="0">
              <a:latin typeface="David" panose="020E0502060401010101" pitchFamily="34" charset="-79"/>
              <a:cs typeface="David" panose="020E0502060401010101" pitchFamily="34" charset="-79"/>
            </a:endParaRPr>
          </a:p>
        </p:txBody>
      </p:sp>
      <p:sp>
        <p:nvSpPr>
          <p:cNvPr id="14" name="Rectangle 13">
            <a:extLst>
              <a:ext uri="{FF2B5EF4-FFF2-40B4-BE49-F238E27FC236}">
                <a16:creationId xmlns:a16="http://schemas.microsoft.com/office/drawing/2014/main" id="{3925EC31-B603-40A6-983F-334FE09F3393}"/>
              </a:ext>
            </a:extLst>
          </p:cNvPr>
          <p:cNvSpPr/>
          <p:nvPr/>
        </p:nvSpPr>
        <p:spPr>
          <a:xfrm>
            <a:off x="82536" y="5664353"/>
            <a:ext cx="5247140" cy="1015663"/>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r>
              <a:rPr lang="en-GB" sz="2000" b="1" dirty="0">
                <a:latin typeface="David" panose="020E0502060401010101" pitchFamily="34" charset="-79"/>
                <a:cs typeface="David" panose="020E0502060401010101" pitchFamily="34" charset="-79"/>
              </a:rPr>
              <a:t>In 1890, she was elected President of the National Union of Women’s Suffrage Societies (NUWSS)</a:t>
            </a:r>
          </a:p>
        </p:txBody>
      </p:sp>
      <p:sp>
        <p:nvSpPr>
          <p:cNvPr id="15" name="Rectangle 14">
            <a:extLst>
              <a:ext uri="{FF2B5EF4-FFF2-40B4-BE49-F238E27FC236}">
                <a16:creationId xmlns:a16="http://schemas.microsoft.com/office/drawing/2014/main" id="{4548F3B6-438F-4968-8A38-83065783FE2E}"/>
              </a:ext>
            </a:extLst>
          </p:cNvPr>
          <p:cNvSpPr/>
          <p:nvPr/>
        </p:nvSpPr>
        <p:spPr>
          <a:xfrm>
            <a:off x="201527" y="920842"/>
            <a:ext cx="5247140" cy="461665"/>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r>
              <a:rPr lang="en-GB" sz="2400" b="1" dirty="0">
                <a:latin typeface="David" panose="020E0502060401010101" pitchFamily="34" charset="-79"/>
                <a:cs typeface="David" panose="020E0502060401010101" pitchFamily="34" charset="-79"/>
              </a:rPr>
              <a:t> (1847 – 1929)</a:t>
            </a:r>
            <a:endParaRPr lang="en-GB" sz="1100" b="1" dirty="0">
              <a:latin typeface="David" panose="020E0502060401010101" pitchFamily="34" charset="-79"/>
              <a:cs typeface="David" panose="020E0502060401010101" pitchFamily="34" charset="-79"/>
            </a:endParaRPr>
          </a:p>
        </p:txBody>
      </p:sp>
      <p:sp>
        <p:nvSpPr>
          <p:cNvPr id="16" name="Rectangle 15">
            <a:extLst>
              <a:ext uri="{FF2B5EF4-FFF2-40B4-BE49-F238E27FC236}">
                <a16:creationId xmlns:a16="http://schemas.microsoft.com/office/drawing/2014/main" id="{BE27467B-41E1-4030-AA03-324CA3F84A43}"/>
              </a:ext>
            </a:extLst>
          </p:cNvPr>
          <p:cNvSpPr/>
          <p:nvPr/>
        </p:nvSpPr>
        <p:spPr>
          <a:xfrm>
            <a:off x="1325336" y="4570115"/>
            <a:ext cx="5247140" cy="261610"/>
          </a:xfrm>
          <a:prstGeom prst="rect">
            <a:avLst/>
          </a:prstGeom>
          <a:effectLst>
            <a:reflection stA="0" endPos="65000" dist="50800" dir="5400000" sy="-100000" algn="bl" rotWithShape="0"/>
          </a:effectLst>
        </p:spPr>
        <p:txBody>
          <a:bodyPr wrap="square">
            <a:spAutoFit/>
          </a:bodyPr>
          <a:lstStyle/>
          <a:p>
            <a:pPr marL="857250" indent="-857250">
              <a:buFont typeface="Arial" panose="020B0604020202020204" pitchFamily="34" charset="0"/>
              <a:buChar char="•"/>
            </a:pPr>
            <a:endParaRPr lang="en-GB" sz="1100" b="1" dirty="0">
              <a:latin typeface="David" panose="020E0502060401010101" pitchFamily="34" charset="-79"/>
              <a:cs typeface="David" panose="020E0502060401010101" pitchFamily="34" charset="-79"/>
            </a:endParaRPr>
          </a:p>
        </p:txBody>
      </p:sp>
      <p:pic>
        <p:nvPicPr>
          <p:cNvPr id="17" name="Picture 16">
            <a:extLst>
              <a:ext uri="{FF2B5EF4-FFF2-40B4-BE49-F238E27FC236}">
                <a16:creationId xmlns:a16="http://schemas.microsoft.com/office/drawing/2014/main" id="{EE5956B9-2F31-49EF-ABFF-699E92AB85B6}"/>
              </a:ext>
            </a:extLst>
          </p:cNvPr>
          <p:cNvPicPr>
            <a:picLocks noChangeAspect="1"/>
          </p:cNvPicPr>
          <p:nvPr/>
        </p:nvPicPr>
        <p:blipFill>
          <a:blip r:embed="rId4"/>
          <a:stretch>
            <a:fillRect/>
          </a:stretch>
        </p:blipFill>
        <p:spPr>
          <a:xfrm>
            <a:off x="5428881" y="3743216"/>
            <a:ext cx="2317848" cy="2966845"/>
          </a:xfrm>
          <a:prstGeom prst="rect">
            <a:avLst/>
          </a:prstGeom>
          <a:effectLst>
            <a:reflection stA="57000" endPos="65000" dist="50800" dir="5400000" sy="-100000" algn="bl" rotWithShape="0"/>
            <a:softEdge rad="342900"/>
          </a:effectLst>
        </p:spPr>
      </p:pic>
      <p:pic>
        <p:nvPicPr>
          <p:cNvPr id="1026" name="Picture 2">
            <a:extLst>
              <a:ext uri="{FF2B5EF4-FFF2-40B4-BE49-F238E27FC236}">
                <a16:creationId xmlns:a16="http://schemas.microsoft.com/office/drawing/2014/main" id="{EBC39380-BAC1-49F0-9D69-239FEF98E8F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44583" y="595674"/>
            <a:ext cx="1498278" cy="1498278"/>
          </a:xfrm>
          <a:prstGeom prst="rect">
            <a:avLst/>
          </a:prstGeom>
          <a:noFill/>
          <a:effectLst>
            <a:reflection blurRad="6350" stA="50000" endA="300" endPos="55000" dir="5400000" sy="-100000" algn="bl" rotWithShape="0"/>
            <a:softEdge rad="3175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BFD89166-7C8C-4B65-86F1-F99DCEB8F913}"/>
              </a:ext>
            </a:extLst>
          </p:cNvPr>
          <p:cNvPicPr>
            <a:picLocks noChangeAspect="1"/>
          </p:cNvPicPr>
          <p:nvPr/>
        </p:nvPicPr>
        <p:blipFill>
          <a:blip r:embed="rId6"/>
          <a:stretch>
            <a:fillRect/>
          </a:stretch>
        </p:blipFill>
        <p:spPr>
          <a:xfrm>
            <a:off x="5347151" y="896674"/>
            <a:ext cx="1497698" cy="1880859"/>
          </a:xfrm>
          <a:prstGeom prst="rect">
            <a:avLst/>
          </a:prstGeom>
          <a:effectLst>
            <a:reflection blurRad="6350" stA="50000" endA="300" endPos="55000" dir="5400000" sy="-100000" algn="bl" rotWithShape="0"/>
            <a:softEdge rad="317500"/>
          </a:effectLst>
        </p:spPr>
      </p:pic>
      <p:sp>
        <p:nvSpPr>
          <p:cNvPr id="3" name="Speech Bubble: Oval 2">
            <a:extLst>
              <a:ext uri="{FF2B5EF4-FFF2-40B4-BE49-F238E27FC236}">
                <a16:creationId xmlns:a16="http://schemas.microsoft.com/office/drawing/2014/main" id="{ADD32190-3407-410D-B7F4-5D011F28EC28}"/>
              </a:ext>
            </a:extLst>
          </p:cNvPr>
          <p:cNvSpPr/>
          <p:nvPr/>
        </p:nvSpPr>
        <p:spPr>
          <a:xfrm>
            <a:off x="7186342" y="2656293"/>
            <a:ext cx="4256519" cy="3340461"/>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47993AC8-DA7F-4438-8364-03FF86490C05}"/>
              </a:ext>
            </a:extLst>
          </p:cNvPr>
          <p:cNvSpPr txBox="1"/>
          <p:nvPr/>
        </p:nvSpPr>
        <p:spPr>
          <a:xfrm>
            <a:off x="7327628" y="3294832"/>
            <a:ext cx="3487382" cy="2246769"/>
          </a:xfrm>
          <a:prstGeom prst="rect">
            <a:avLst/>
          </a:prstGeom>
          <a:noFill/>
        </p:spPr>
        <p:txBody>
          <a:bodyPr wrap="square" rtlCol="0">
            <a:spAutoFit/>
          </a:bodyPr>
          <a:lstStyle/>
          <a:p>
            <a:pPr algn="ctr"/>
            <a:r>
              <a:rPr lang="en-US" altLang="en-US" sz="2000" b="1" dirty="0">
                <a:latin typeface="David" panose="020E0502060401010101" pitchFamily="34" charset="-79"/>
                <a:cs typeface="David" panose="020E0502060401010101" pitchFamily="34" charset="-79"/>
              </a:rPr>
              <a:t>‘I cannot say I became a suffragist’, she later wrote. ‘I always was one, from the time I was old enough to think at all about the principles of Representative Government’</a:t>
            </a:r>
          </a:p>
          <a:p>
            <a:pPr algn="ctr"/>
            <a:r>
              <a:rPr lang="en-GB" sz="2000" b="1" i="1" dirty="0">
                <a:latin typeface="David" panose="020E0502060401010101" pitchFamily="34" charset="-79"/>
                <a:cs typeface="David" panose="020E0502060401010101" pitchFamily="34" charset="-79"/>
              </a:rPr>
              <a:t>Millicent Fawcett</a:t>
            </a:r>
          </a:p>
        </p:txBody>
      </p:sp>
      <p:sp>
        <p:nvSpPr>
          <p:cNvPr id="8" name="TextBox 7">
            <a:extLst>
              <a:ext uri="{FF2B5EF4-FFF2-40B4-BE49-F238E27FC236}">
                <a16:creationId xmlns:a16="http://schemas.microsoft.com/office/drawing/2014/main" id="{F9834B70-62ED-4501-90E4-BD735F6FE4D7}"/>
              </a:ext>
            </a:extLst>
          </p:cNvPr>
          <p:cNvSpPr txBox="1"/>
          <p:nvPr/>
        </p:nvSpPr>
        <p:spPr>
          <a:xfrm>
            <a:off x="7833692" y="1096632"/>
            <a:ext cx="2655826" cy="369332"/>
          </a:xfrm>
          <a:prstGeom prst="rect">
            <a:avLst/>
          </a:prstGeom>
          <a:noFill/>
        </p:spPr>
        <p:txBody>
          <a:bodyPr wrap="square" rtlCol="0">
            <a:spAutoFit/>
          </a:bodyPr>
          <a:lstStyle/>
          <a:p>
            <a:r>
              <a:rPr lang="en-GB" b="1" dirty="0">
                <a:solidFill>
                  <a:srgbClr val="9900CC"/>
                </a:solidFill>
                <a:ea typeface="Calibri" panose="020F0502020204030204" pitchFamily="34" charset="0"/>
                <a:cs typeface="David" panose="020E0502060401010101" pitchFamily="34" charset="-79"/>
              </a:rPr>
              <a:t>(</a:t>
            </a:r>
            <a:r>
              <a:rPr lang="en-GB" b="1" dirty="0">
                <a:solidFill>
                  <a:srgbClr val="9900CC"/>
                </a:solidFill>
              </a:rPr>
              <a:t>26.08.1833</a:t>
            </a:r>
            <a:r>
              <a:rPr lang="en-GB" b="1" dirty="0">
                <a:solidFill>
                  <a:srgbClr val="9900CC"/>
                </a:solidFill>
                <a:ea typeface="Calibri" panose="020F0502020204030204" pitchFamily="34" charset="0"/>
                <a:cs typeface="David" panose="020E0502060401010101" pitchFamily="34" charset="-79"/>
              </a:rPr>
              <a:t> - </a:t>
            </a:r>
            <a:r>
              <a:rPr lang="en-GB" b="1" dirty="0">
                <a:solidFill>
                  <a:srgbClr val="9900CC"/>
                </a:solidFill>
              </a:rPr>
              <a:t>6.11.1884)</a:t>
            </a:r>
          </a:p>
        </p:txBody>
      </p:sp>
      <p:sp>
        <p:nvSpPr>
          <p:cNvPr id="18" name="TextBox 17">
            <a:extLst>
              <a:ext uri="{FF2B5EF4-FFF2-40B4-BE49-F238E27FC236}">
                <a16:creationId xmlns:a16="http://schemas.microsoft.com/office/drawing/2014/main" id="{8F3428D0-D71E-4E17-B34B-0DCC95FEF3EC}"/>
              </a:ext>
            </a:extLst>
          </p:cNvPr>
          <p:cNvSpPr txBox="1"/>
          <p:nvPr/>
        </p:nvSpPr>
        <p:spPr>
          <a:xfrm>
            <a:off x="4790123" y="2656293"/>
            <a:ext cx="4695762" cy="369332"/>
          </a:xfrm>
          <a:prstGeom prst="rect">
            <a:avLst/>
          </a:prstGeom>
          <a:noFill/>
        </p:spPr>
        <p:txBody>
          <a:bodyPr wrap="square" rtlCol="0">
            <a:spAutoFit/>
          </a:bodyPr>
          <a:lstStyle/>
          <a:p>
            <a:r>
              <a:rPr lang="en-GB" b="1" dirty="0">
                <a:solidFill>
                  <a:srgbClr val="9900CC"/>
                </a:solidFill>
              </a:rPr>
              <a:t>20 May 1806 -  8 May 1873</a:t>
            </a:r>
          </a:p>
        </p:txBody>
      </p:sp>
    </p:spTree>
    <p:extLst>
      <p:ext uri="{BB962C8B-B14F-4D97-AF65-F5344CB8AC3E}">
        <p14:creationId xmlns:p14="http://schemas.microsoft.com/office/powerpoint/2010/main" val="1569851745"/>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par>
                                <p:cTn id="8" presetID="6" presetClass="entr" presetSubtype="16"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circle(in)">
                                      <p:cBhvr>
                                        <p:cTn id="10" dur="2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1500"/>
                                        <p:tgtEl>
                                          <p:spTgt spid="15"/>
                                        </p:tgtEl>
                                      </p:cBhvr>
                                    </p:animEffect>
                                  </p:childTnLst>
                                </p:cTn>
                              </p:par>
                              <p:par>
                                <p:cTn id="16" presetID="10" presetClass="entr" presetSubtype="0" fill="hold"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1500"/>
                                        <p:tgtEl>
                                          <p:spTgt spid="1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500"/>
                                        <p:tgtEl>
                                          <p:spTgt spid="5"/>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gtEl>
                                        <p:attrNameLst>
                                          <p:attrName>style.visibility</p:attrName>
                                        </p:attrNameLst>
                                      </p:cBhvr>
                                      <p:to>
                                        <p:strVal val="visible"/>
                                      </p:to>
                                    </p:set>
                                    <p:animEffect transition="in" filter="fade">
                                      <p:cBhvr>
                                        <p:cTn id="24" dur="1500"/>
                                        <p:tgtEl>
                                          <p:spTgt spid="3"/>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10"/>
                                        </p:tgtEl>
                                        <p:attrNameLst>
                                          <p:attrName>style.visibility</p:attrName>
                                        </p:attrNameLst>
                                      </p:cBhvr>
                                      <p:to>
                                        <p:strVal val="visible"/>
                                      </p:to>
                                    </p:set>
                                    <p:animEffect transition="in" filter="fade">
                                      <p:cBhvr>
                                        <p:cTn id="29" dur="1000"/>
                                        <p:tgtEl>
                                          <p:spTgt spid="10"/>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1000"/>
                                        <p:tgtEl>
                                          <p:spTgt spid="11"/>
                                        </p:tgtEl>
                                      </p:cBhvr>
                                    </p:animEffect>
                                  </p:childTnLst>
                                </p:cTn>
                              </p:par>
                              <p:par>
                                <p:cTn id="35" presetID="10" presetClass="entr" presetSubtype="0" fill="hold" nodeType="withEffect">
                                  <p:stCondLst>
                                    <p:cond delay="0"/>
                                  </p:stCondLst>
                                  <p:childTnLst>
                                    <p:set>
                                      <p:cBhvr>
                                        <p:cTn id="36" dur="1" fill="hold">
                                          <p:stCondLst>
                                            <p:cond delay="0"/>
                                          </p:stCondLst>
                                        </p:cTn>
                                        <p:tgtEl>
                                          <p:spTgt spid="2"/>
                                        </p:tgtEl>
                                        <p:attrNameLst>
                                          <p:attrName>style.visibility</p:attrName>
                                        </p:attrNameLst>
                                      </p:cBhvr>
                                      <p:to>
                                        <p:strVal val="visible"/>
                                      </p:to>
                                    </p:set>
                                    <p:animEffect transition="in" filter="fade">
                                      <p:cBhvr>
                                        <p:cTn id="37" dur="500"/>
                                        <p:tgtEl>
                                          <p:spTgt spid="2"/>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18"/>
                                        </p:tgtEl>
                                        <p:attrNameLst>
                                          <p:attrName>style.visibility</p:attrName>
                                        </p:attrNameLst>
                                      </p:cBhvr>
                                      <p:to>
                                        <p:strVal val="visible"/>
                                      </p:to>
                                    </p:set>
                                    <p:animEffect transition="in" filter="fade">
                                      <p:cBhvr>
                                        <p:cTn id="40" dur="500"/>
                                        <p:tgtEl>
                                          <p:spTgt spid="18"/>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12"/>
                                        </p:tgtEl>
                                        <p:attrNameLst>
                                          <p:attrName>style.visibility</p:attrName>
                                        </p:attrNameLst>
                                      </p:cBhvr>
                                      <p:to>
                                        <p:strVal val="visible"/>
                                      </p:to>
                                    </p:set>
                                    <p:animEffect transition="in" filter="fade">
                                      <p:cBhvr>
                                        <p:cTn id="45" dur="1000"/>
                                        <p:tgtEl>
                                          <p:spTgt spid="12"/>
                                        </p:tgtEl>
                                      </p:cBhvr>
                                    </p:animEffect>
                                  </p:childTnLst>
                                </p:cTn>
                              </p:par>
                              <p:par>
                                <p:cTn id="46" presetID="10" presetClass="entr" presetSubtype="0" fill="hold" nodeType="withEffect">
                                  <p:stCondLst>
                                    <p:cond delay="0"/>
                                  </p:stCondLst>
                                  <p:childTnLst>
                                    <p:set>
                                      <p:cBhvr>
                                        <p:cTn id="47" dur="1" fill="hold">
                                          <p:stCondLst>
                                            <p:cond delay="0"/>
                                          </p:stCondLst>
                                        </p:cTn>
                                        <p:tgtEl>
                                          <p:spTgt spid="1026"/>
                                        </p:tgtEl>
                                        <p:attrNameLst>
                                          <p:attrName>style.visibility</p:attrName>
                                        </p:attrNameLst>
                                      </p:cBhvr>
                                      <p:to>
                                        <p:strVal val="visible"/>
                                      </p:to>
                                    </p:set>
                                    <p:animEffect transition="in" filter="fade">
                                      <p:cBhvr>
                                        <p:cTn id="48" dur="500"/>
                                        <p:tgtEl>
                                          <p:spTgt spid="1026"/>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8"/>
                                        </p:tgtEl>
                                        <p:attrNameLst>
                                          <p:attrName>style.visibility</p:attrName>
                                        </p:attrNameLst>
                                      </p:cBhvr>
                                      <p:to>
                                        <p:strVal val="visible"/>
                                      </p:to>
                                    </p:set>
                                    <p:animEffect transition="in" filter="fade">
                                      <p:cBhvr>
                                        <p:cTn id="51" dur="500"/>
                                        <p:tgtEl>
                                          <p:spTgt spid="8"/>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grpId="0" nodeType="clickEffect">
                                  <p:stCondLst>
                                    <p:cond delay="0"/>
                                  </p:stCondLst>
                                  <p:childTnLst>
                                    <p:set>
                                      <p:cBhvr>
                                        <p:cTn id="55" dur="1" fill="hold">
                                          <p:stCondLst>
                                            <p:cond delay="0"/>
                                          </p:stCondLst>
                                        </p:cTn>
                                        <p:tgtEl>
                                          <p:spTgt spid="14"/>
                                        </p:tgtEl>
                                        <p:attrNameLst>
                                          <p:attrName>style.visibility</p:attrName>
                                        </p:attrNameLst>
                                      </p:cBhvr>
                                      <p:to>
                                        <p:strVal val="visible"/>
                                      </p:to>
                                    </p:set>
                                    <p:animEffect transition="in" filter="fade">
                                      <p:cBhvr>
                                        <p:cTn id="56" dur="1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0" grpId="0"/>
      <p:bldP spid="11" grpId="0"/>
      <p:bldP spid="12" grpId="0"/>
      <p:bldP spid="14" grpId="0"/>
      <p:bldP spid="15" grpId="0"/>
      <p:bldP spid="3" grpId="0" animBg="1"/>
      <p:bldP spid="5" grpId="0"/>
      <p:bldP spid="8" grpId="0"/>
      <p:bldP spid="1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Related image">
            <a:extLst>
              <a:ext uri="{FF2B5EF4-FFF2-40B4-BE49-F238E27FC236}">
                <a16:creationId xmlns:a16="http://schemas.microsoft.com/office/drawing/2014/main" id="{12F6B554-5464-498F-B12C-3B4B1A455AA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CDD77A56-D3E4-4C39-9E32-08579998FF2C}"/>
              </a:ext>
            </a:extLst>
          </p:cNvPr>
          <p:cNvSpPr/>
          <p:nvPr/>
        </p:nvSpPr>
        <p:spPr>
          <a:xfrm>
            <a:off x="4453440" y="287578"/>
            <a:ext cx="7194195" cy="769441"/>
          </a:xfrm>
          <a:prstGeom prst="rect">
            <a:avLst/>
          </a:prstGeom>
          <a:effectLst>
            <a:reflection stA="52000" endPos="65000" dist="50800" dir="5400000" sy="-100000" algn="bl" rotWithShape="0"/>
          </a:effectLst>
        </p:spPr>
        <p:txBody>
          <a:bodyPr wrap="square">
            <a:spAutoFit/>
          </a:bodyPr>
          <a:lstStyle/>
          <a:p>
            <a:r>
              <a:rPr lang="en-US" sz="4400" dirty="0">
                <a:solidFill>
                  <a:srgbClr val="9900CC"/>
                </a:solidFill>
                <a:latin typeface="Algerian" panose="04020705040A02060702" pitchFamily="82" charset="0"/>
              </a:rPr>
              <a:t>WSPU</a:t>
            </a:r>
            <a:endParaRPr lang="en-GB" sz="4400" b="1" dirty="0">
              <a:solidFill>
                <a:srgbClr val="9900CC"/>
              </a:solidFill>
              <a:latin typeface="Algerian" panose="04020705040A02060702" pitchFamily="82" charset="0"/>
              <a:cs typeface="David" panose="020E0502060401010101" pitchFamily="34" charset="-79"/>
            </a:endParaRPr>
          </a:p>
        </p:txBody>
      </p:sp>
      <p:sp>
        <p:nvSpPr>
          <p:cNvPr id="8" name="Rectangle 7">
            <a:extLst>
              <a:ext uri="{FF2B5EF4-FFF2-40B4-BE49-F238E27FC236}">
                <a16:creationId xmlns:a16="http://schemas.microsoft.com/office/drawing/2014/main" id="{8748AFB5-2EE8-4883-ABB9-2F6C68DF0B04}"/>
              </a:ext>
            </a:extLst>
          </p:cNvPr>
          <p:cNvSpPr/>
          <p:nvPr/>
        </p:nvSpPr>
        <p:spPr>
          <a:xfrm>
            <a:off x="428171" y="2474893"/>
            <a:ext cx="8050538" cy="954107"/>
          </a:xfrm>
          <a:prstGeom prst="rect">
            <a:avLst/>
          </a:prstGeom>
          <a:effectLst/>
        </p:spPr>
        <p:txBody>
          <a:bodyPr wrap="square">
            <a:spAutoFit/>
          </a:bodyPr>
          <a:lstStyle/>
          <a:p>
            <a:pPr marL="857250" indent="-857250">
              <a:buFont typeface="Arial" panose="020B0604020202020204" pitchFamily="34" charset="0"/>
              <a:buChar char="•"/>
            </a:pPr>
            <a:r>
              <a:rPr lang="en-GB" sz="2000" b="1" dirty="0">
                <a:solidFill>
                  <a:srgbClr val="9900CC"/>
                </a:solidFill>
                <a:latin typeface="David" panose="020E0502060401010101" pitchFamily="34" charset="-79"/>
                <a:cs typeface="David" panose="020E0502060401010101" pitchFamily="34" charset="-79"/>
              </a:rPr>
              <a:t>Emmeline Pankhurst </a:t>
            </a:r>
            <a:r>
              <a:rPr lang="en-US" b="1" dirty="0">
                <a:solidFill>
                  <a:srgbClr val="9900CC"/>
                </a:solidFill>
              </a:rPr>
              <a:t>(15.07.1858 – 14.06.1928) founded ‘</a:t>
            </a:r>
            <a:r>
              <a:rPr lang="en-GB" b="1" dirty="0">
                <a:solidFill>
                  <a:srgbClr val="9900CC"/>
                </a:solidFill>
              </a:rPr>
              <a:t>The Women's Social and Political Union’ (</a:t>
            </a:r>
            <a:r>
              <a:rPr lang="en-US" b="1" dirty="0">
                <a:solidFill>
                  <a:srgbClr val="9900CC"/>
                </a:solidFill>
              </a:rPr>
              <a:t>WSPU) alongside her two daughters and husband.</a:t>
            </a:r>
            <a:endParaRPr lang="en-GB" sz="2000" b="1" dirty="0">
              <a:solidFill>
                <a:srgbClr val="9900CC"/>
              </a:solidFill>
              <a:latin typeface="David" panose="020E0502060401010101" pitchFamily="34" charset="-79"/>
              <a:cs typeface="David" panose="020E0502060401010101" pitchFamily="34" charset="-79"/>
            </a:endParaRPr>
          </a:p>
        </p:txBody>
      </p:sp>
      <p:pic>
        <p:nvPicPr>
          <p:cNvPr id="9" name="Picture 2" descr="Image result for emmeline pankhurst">
            <a:extLst>
              <a:ext uri="{FF2B5EF4-FFF2-40B4-BE49-F238E27FC236}">
                <a16:creationId xmlns:a16="http://schemas.microsoft.com/office/drawing/2014/main" id="{0AC1C97F-4BCA-4F97-BECD-BF75DE4F5B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3191902" cy="2245542"/>
          </a:xfrm>
          <a:prstGeom prst="rect">
            <a:avLst/>
          </a:prstGeom>
          <a:noFill/>
          <a:effectLst>
            <a:reflection blurRad="6350" stA="50000" endA="300" endPos="900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2" name="Picture 1">
            <a:extLst>
              <a:ext uri="{FF2B5EF4-FFF2-40B4-BE49-F238E27FC236}">
                <a16:creationId xmlns:a16="http://schemas.microsoft.com/office/drawing/2014/main" id="{3E279BB9-EDB0-49C8-96A3-EA04BD4BBDF9}"/>
              </a:ext>
            </a:extLst>
          </p:cNvPr>
          <p:cNvPicPr>
            <a:picLocks noChangeAspect="1"/>
          </p:cNvPicPr>
          <p:nvPr/>
        </p:nvPicPr>
        <p:blipFill>
          <a:blip r:embed="rId5"/>
          <a:stretch>
            <a:fillRect/>
          </a:stretch>
        </p:blipFill>
        <p:spPr>
          <a:xfrm>
            <a:off x="3732561" y="3123993"/>
            <a:ext cx="3734007" cy="3734007"/>
          </a:xfrm>
          <a:prstGeom prst="rect">
            <a:avLst/>
          </a:prstGeom>
          <a:effectLst>
            <a:reflection blurRad="6350" stA="50000" endA="300" endPos="90000" dir="5400000" sy="-100000" algn="bl" rotWithShape="0"/>
            <a:softEdge rad="127000"/>
          </a:effectLst>
        </p:spPr>
      </p:pic>
      <p:pic>
        <p:nvPicPr>
          <p:cNvPr id="3" name="Picture 2">
            <a:extLst>
              <a:ext uri="{FF2B5EF4-FFF2-40B4-BE49-F238E27FC236}">
                <a16:creationId xmlns:a16="http://schemas.microsoft.com/office/drawing/2014/main" id="{F2CEDA51-E32A-4BE6-9C6F-7B18F000EB11}"/>
              </a:ext>
            </a:extLst>
          </p:cNvPr>
          <p:cNvPicPr>
            <a:picLocks noChangeAspect="1"/>
          </p:cNvPicPr>
          <p:nvPr/>
        </p:nvPicPr>
        <p:blipFill>
          <a:blip r:embed="rId6"/>
          <a:stretch>
            <a:fillRect/>
          </a:stretch>
        </p:blipFill>
        <p:spPr>
          <a:xfrm>
            <a:off x="3996345" y="1487429"/>
            <a:ext cx="8108383" cy="847417"/>
          </a:xfrm>
          <a:prstGeom prst="rect">
            <a:avLst/>
          </a:prstGeom>
        </p:spPr>
      </p:pic>
    </p:spTree>
    <p:extLst>
      <p:ext uri="{BB962C8B-B14F-4D97-AF65-F5344CB8AC3E}">
        <p14:creationId xmlns:p14="http://schemas.microsoft.com/office/powerpoint/2010/main" val="2284092554"/>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1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par>
                                <p:cTn id="8" presetID="10" presetClass="entr" presetSubtype="0" fill="hold"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nodeType="withEffect">
                                  <p:stCondLst>
                                    <p:cond delay="0"/>
                                  </p:stCondLst>
                                  <p:childTnLst>
                                    <p:set>
                                      <p:cBhvr>
                                        <p:cTn id="17" dur="1" fill="hold">
                                          <p:stCondLst>
                                            <p:cond delay="0"/>
                                          </p:stCondLst>
                                        </p:cTn>
                                        <p:tgtEl>
                                          <p:spTgt spid="3"/>
                                        </p:tgtEl>
                                        <p:attrNameLst>
                                          <p:attrName>style.visibility</p:attrName>
                                        </p:attrNameLst>
                                      </p:cBhvr>
                                      <p:to>
                                        <p:strVal val="visible"/>
                                      </p:to>
                                    </p:set>
                                    <p:animEffect transition="in" filter="fade">
                                      <p:cBhvr>
                                        <p:cTn id="18" dur="500"/>
                                        <p:tgtEl>
                                          <p:spTgt spid="3"/>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par>
                                <p:cTn id="24" presetID="10" presetClass="entr" presetSubtype="0" fill="hold" nodeType="withEffect">
                                  <p:stCondLst>
                                    <p:cond delay="0"/>
                                  </p:stCondLst>
                                  <p:childTnLst>
                                    <p:set>
                                      <p:cBhvr>
                                        <p:cTn id="25" dur="1" fill="hold">
                                          <p:stCondLst>
                                            <p:cond delay="0"/>
                                          </p:stCondLst>
                                        </p:cTn>
                                        <p:tgtEl>
                                          <p:spTgt spid="2"/>
                                        </p:tgtEl>
                                        <p:attrNameLst>
                                          <p:attrName>style.visibility</p:attrName>
                                        </p:attrNameLst>
                                      </p:cBhvr>
                                      <p:to>
                                        <p:strVal val="visible"/>
                                      </p:to>
                                    </p:set>
                                    <p:animEffect transition="in" filter="fade">
                                      <p:cBhvr>
                                        <p:cTn id="26"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Related image">
            <a:extLst>
              <a:ext uri="{FF2B5EF4-FFF2-40B4-BE49-F238E27FC236}">
                <a16:creationId xmlns:a16="http://schemas.microsoft.com/office/drawing/2014/main" id="{82D996CA-6022-48CD-BD86-F3FDA583111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9870" r="9178" b="20459"/>
          <a:stretch/>
        </p:blipFill>
        <p:spPr bwMode="auto">
          <a:xfrm>
            <a:off x="10693722" y="5045162"/>
            <a:ext cx="1498278" cy="1283068"/>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13" name="Rectangle 12">
            <a:extLst>
              <a:ext uri="{FF2B5EF4-FFF2-40B4-BE49-F238E27FC236}">
                <a16:creationId xmlns:a16="http://schemas.microsoft.com/office/drawing/2014/main" id="{D30E1A36-BD8B-4C50-BB21-0A3C72ED15F6}"/>
              </a:ext>
            </a:extLst>
          </p:cNvPr>
          <p:cNvSpPr/>
          <p:nvPr/>
        </p:nvSpPr>
        <p:spPr>
          <a:xfrm>
            <a:off x="131935" y="511163"/>
            <a:ext cx="5247140" cy="1938992"/>
          </a:xfrm>
          <a:prstGeom prst="rect">
            <a:avLst/>
          </a:prstGeom>
          <a:effectLst/>
        </p:spPr>
        <p:txBody>
          <a:bodyPr wrap="square">
            <a:spAutoFit/>
          </a:bodyPr>
          <a:lstStyle/>
          <a:p>
            <a:pPr marL="857250" indent="-857250">
              <a:buFont typeface="Arial" panose="020B0604020202020204" pitchFamily="34" charset="0"/>
              <a:buChar char="•"/>
            </a:pPr>
            <a:r>
              <a:rPr lang="en-GB" sz="4000" b="1" dirty="0">
                <a:solidFill>
                  <a:srgbClr val="9900CC"/>
                </a:solidFill>
                <a:latin typeface="David" panose="020E0502060401010101" pitchFamily="34" charset="-79"/>
                <a:cs typeface="David" panose="020E0502060401010101" pitchFamily="34" charset="-79"/>
              </a:rPr>
              <a:t>Hunger strikes</a:t>
            </a:r>
          </a:p>
          <a:p>
            <a:endParaRPr lang="en-GB" sz="4000" b="1" dirty="0">
              <a:latin typeface="David" panose="020E0502060401010101" pitchFamily="34" charset="-79"/>
              <a:cs typeface="David" panose="020E0502060401010101" pitchFamily="34" charset="-79"/>
            </a:endParaRPr>
          </a:p>
          <a:p>
            <a:pPr marL="857250" indent="-857250">
              <a:buFont typeface="Arial" panose="020B0604020202020204" pitchFamily="34" charset="0"/>
              <a:buChar char="•"/>
            </a:pPr>
            <a:endParaRPr lang="en-GB" sz="4000" b="1" dirty="0">
              <a:latin typeface="David" panose="020E0502060401010101" pitchFamily="34" charset="-79"/>
              <a:cs typeface="David" panose="020E0502060401010101" pitchFamily="34" charset="-79"/>
            </a:endParaRPr>
          </a:p>
        </p:txBody>
      </p:sp>
      <p:sp>
        <p:nvSpPr>
          <p:cNvPr id="11" name="Speech Bubble: Oval 10">
            <a:extLst>
              <a:ext uri="{FF2B5EF4-FFF2-40B4-BE49-F238E27FC236}">
                <a16:creationId xmlns:a16="http://schemas.microsoft.com/office/drawing/2014/main" id="{155508DF-41FC-49B5-8BF2-5AEC771A99D5}"/>
              </a:ext>
            </a:extLst>
          </p:cNvPr>
          <p:cNvSpPr/>
          <p:nvPr/>
        </p:nvSpPr>
        <p:spPr>
          <a:xfrm>
            <a:off x="5247140" y="379828"/>
            <a:ext cx="6825642" cy="4937760"/>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12" name="TextBox 11">
            <a:extLst>
              <a:ext uri="{FF2B5EF4-FFF2-40B4-BE49-F238E27FC236}">
                <a16:creationId xmlns:a16="http://schemas.microsoft.com/office/drawing/2014/main" id="{B25F783A-2CB3-4954-B53B-973C5841F07D}"/>
              </a:ext>
            </a:extLst>
          </p:cNvPr>
          <p:cNvSpPr txBox="1"/>
          <p:nvPr/>
        </p:nvSpPr>
        <p:spPr>
          <a:xfrm>
            <a:off x="6447583" y="1055229"/>
            <a:ext cx="4743514" cy="3693319"/>
          </a:xfrm>
          <a:prstGeom prst="rect">
            <a:avLst/>
          </a:prstGeom>
          <a:noFill/>
        </p:spPr>
        <p:txBody>
          <a:bodyPr wrap="square" rtlCol="0">
            <a:spAutoFit/>
          </a:bodyPr>
          <a:lstStyle/>
          <a:p>
            <a:pPr algn="ctr"/>
            <a:r>
              <a:rPr lang="en-GB" dirty="0"/>
              <a:t>Lady Constance Lytton, who disguised herself as a poor woman named Jane Warton in order to gather evidence of differential treatment. Warton was “held down by wardresses as the doctor inserted a four-foot-long tube down her throat. A few seconds after the tube was down, she vomited all over her hair, her clothes and the wall, yet the task continued until all the liquid had been emptied into her stomach. As the doctor left ‘he gave me a slap on the cheek’, Constance recollected, ‘not violently, but, as it were, to express his contemptuous disapproval’.”</a:t>
            </a:r>
          </a:p>
          <a:p>
            <a:pPr algn="ctr"/>
            <a:endParaRPr lang="en-GB" dirty="0"/>
          </a:p>
        </p:txBody>
      </p:sp>
      <p:sp>
        <p:nvSpPr>
          <p:cNvPr id="15" name="Speech Bubble: Oval 14">
            <a:extLst>
              <a:ext uri="{FF2B5EF4-FFF2-40B4-BE49-F238E27FC236}">
                <a16:creationId xmlns:a16="http://schemas.microsoft.com/office/drawing/2014/main" id="{33660F5F-D2B1-43E6-8F00-D7C3F5550F42}"/>
              </a:ext>
            </a:extLst>
          </p:cNvPr>
          <p:cNvSpPr/>
          <p:nvPr/>
        </p:nvSpPr>
        <p:spPr>
          <a:xfrm>
            <a:off x="853026" y="2997503"/>
            <a:ext cx="5090408" cy="343124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solidFill>
                  <a:srgbClr val="333333"/>
                </a:solidFill>
                <a:latin typeface="Georgia" panose="02040502050405020303" pitchFamily="18" charset="0"/>
              </a:rPr>
              <a:t>June Purvis states, “especially so for women, fed through the rectum and vagina. The knowledge that new tubes were not always available and that used tubes may have been previously inflicted on diseased people undoubtedly added to the feelings of abuse, dirtiness and indecency that the women felt.”</a:t>
            </a:r>
            <a:endParaRPr lang="en-GB" dirty="0"/>
          </a:p>
        </p:txBody>
      </p:sp>
      <p:sp>
        <p:nvSpPr>
          <p:cNvPr id="16" name="Rectangle 15">
            <a:extLst>
              <a:ext uri="{FF2B5EF4-FFF2-40B4-BE49-F238E27FC236}">
                <a16:creationId xmlns:a16="http://schemas.microsoft.com/office/drawing/2014/main" id="{467A146D-7402-4017-8F0C-A1E7677DED36}"/>
              </a:ext>
            </a:extLst>
          </p:cNvPr>
          <p:cNvSpPr/>
          <p:nvPr/>
        </p:nvSpPr>
        <p:spPr>
          <a:xfrm>
            <a:off x="119218" y="1576574"/>
            <a:ext cx="6096000" cy="369332"/>
          </a:xfrm>
          <a:prstGeom prst="rect">
            <a:avLst/>
          </a:prstGeom>
        </p:spPr>
        <p:txBody>
          <a:bodyPr>
            <a:spAutoFit/>
          </a:bodyPr>
          <a:lstStyle/>
          <a:p>
            <a:pPr marL="857250" indent="-857250">
              <a:buFont typeface="Arial" panose="020B0604020202020204" pitchFamily="34" charset="0"/>
              <a:buChar char="•"/>
            </a:pPr>
            <a:r>
              <a:rPr lang="en-GB" dirty="0">
                <a:solidFill>
                  <a:srgbClr val="9900CC"/>
                </a:solidFill>
                <a:latin typeface="Elephant" panose="02020904090505020303" pitchFamily="18" charset="0"/>
                <a:cs typeface="David" panose="020E0502060401010101" pitchFamily="34" charset="-79"/>
              </a:rPr>
              <a:t>Criminal “damage an </a:t>
            </a:r>
            <a:r>
              <a:rPr lang="en-GB" dirty="0">
                <a:solidFill>
                  <a:srgbClr val="9900CC"/>
                </a:solidFill>
                <a:latin typeface="Elephant" panose="02020904090505020303" pitchFamily="18" charset="0"/>
              </a:rPr>
              <a:t>regarded as terrorists”</a:t>
            </a:r>
            <a:endParaRPr lang="en-GB" dirty="0">
              <a:solidFill>
                <a:srgbClr val="9900CC"/>
              </a:solidFill>
              <a:latin typeface="Elephant" panose="02020904090505020303" pitchFamily="18" charset="0"/>
              <a:cs typeface="David" panose="020E0502060401010101" pitchFamily="34" charset="-79"/>
            </a:endParaRPr>
          </a:p>
        </p:txBody>
      </p:sp>
      <p:sp>
        <p:nvSpPr>
          <p:cNvPr id="17" name="Rectangle 16">
            <a:extLst>
              <a:ext uri="{FF2B5EF4-FFF2-40B4-BE49-F238E27FC236}">
                <a16:creationId xmlns:a16="http://schemas.microsoft.com/office/drawing/2014/main" id="{BBE55F34-8DFC-4E5F-B426-FCBA7A818834}"/>
              </a:ext>
            </a:extLst>
          </p:cNvPr>
          <p:cNvSpPr/>
          <p:nvPr/>
        </p:nvSpPr>
        <p:spPr>
          <a:xfrm>
            <a:off x="140801" y="2200866"/>
            <a:ext cx="4572085" cy="584775"/>
          </a:xfrm>
          <a:prstGeom prst="rect">
            <a:avLst/>
          </a:prstGeom>
        </p:spPr>
        <p:txBody>
          <a:bodyPr wrap="none">
            <a:spAutoFit/>
          </a:bodyPr>
          <a:lstStyle/>
          <a:p>
            <a:pPr marL="285750" indent="-285750">
              <a:buFont typeface="Arial" panose="020B0604020202020204" pitchFamily="34" charset="0"/>
              <a:buChar char="•"/>
            </a:pPr>
            <a:r>
              <a:rPr lang="en-GB" dirty="0">
                <a:solidFill>
                  <a:srgbClr val="9900CC"/>
                </a:solidFill>
                <a:latin typeface="Elephant" panose="02020904090505020303" pitchFamily="18" charset="0"/>
              </a:rPr>
              <a:t>Loud, “</a:t>
            </a:r>
            <a:r>
              <a:rPr lang="en-GB" sz="3200" dirty="0">
                <a:solidFill>
                  <a:srgbClr val="9900CC"/>
                </a:solidFill>
                <a:latin typeface="Elephant" panose="02020904090505020303" pitchFamily="18" charset="0"/>
              </a:rPr>
              <a:t>unfeminine</a:t>
            </a:r>
            <a:r>
              <a:rPr lang="en-GB" dirty="0">
                <a:solidFill>
                  <a:srgbClr val="9900CC"/>
                </a:solidFill>
                <a:latin typeface="Elephant" panose="02020904090505020303" pitchFamily="18" charset="0"/>
              </a:rPr>
              <a:t>” rallies </a:t>
            </a:r>
          </a:p>
        </p:txBody>
      </p:sp>
      <p:sp>
        <p:nvSpPr>
          <p:cNvPr id="21" name="Speech Bubble: Oval 20">
            <a:extLst>
              <a:ext uri="{FF2B5EF4-FFF2-40B4-BE49-F238E27FC236}">
                <a16:creationId xmlns:a16="http://schemas.microsoft.com/office/drawing/2014/main" id="{3D528863-0A7C-4418-A493-A19F681E88D9}"/>
              </a:ext>
            </a:extLst>
          </p:cNvPr>
          <p:cNvSpPr/>
          <p:nvPr/>
        </p:nvSpPr>
        <p:spPr>
          <a:xfrm>
            <a:off x="7495614" y="4834629"/>
            <a:ext cx="3244130" cy="1758462"/>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2" name="TextBox 21">
            <a:extLst>
              <a:ext uri="{FF2B5EF4-FFF2-40B4-BE49-F238E27FC236}">
                <a16:creationId xmlns:a16="http://schemas.microsoft.com/office/drawing/2014/main" id="{AFB2290B-FC02-4E98-B41F-4258D6A7B360}"/>
              </a:ext>
            </a:extLst>
          </p:cNvPr>
          <p:cNvSpPr txBox="1"/>
          <p:nvPr/>
        </p:nvSpPr>
        <p:spPr>
          <a:xfrm>
            <a:off x="7866151" y="5202606"/>
            <a:ext cx="2800041" cy="1200329"/>
          </a:xfrm>
          <a:prstGeom prst="rect">
            <a:avLst/>
          </a:prstGeom>
          <a:noFill/>
        </p:spPr>
        <p:txBody>
          <a:bodyPr wrap="square" rtlCol="0">
            <a:spAutoFit/>
          </a:bodyPr>
          <a:lstStyle/>
          <a:p>
            <a:pPr algn="ctr"/>
            <a:r>
              <a:rPr lang="en-GB" dirty="0"/>
              <a:t>“They invented the letter bomb; designed to maim or kill those with whom they disagreed”</a:t>
            </a:r>
          </a:p>
        </p:txBody>
      </p:sp>
      <p:sp>
        <p:nvSpPr>
          <p:cNvPr id="23" name="Speech Bubble: Oval 22">
            <a:extLst>
              <a:ext uri="{FF2B5EF4-FFF2-40B4-BE49-F238E27FC236}">
                <a16:creationId xmlns:a16="http://schemas.microsoft.com/office/drawing/2014/main" id="{09FC5F10-55E7-42F2-BF2F-97A1337D7C92}"/>
              </a:ext>
            </a:extLst>
          </p:cNvPr>
          <p:cNvSpPr/>
          <p:nvPr/>
        </p:nvSpPr>
        <p:spPr>
          <a:xfrm>
            <a:off x="131935" y="5202606"/>
            <a:ext cx="4425997" cy="1655394"/>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4" name="TextBox 23">
            <a:extLst>
              <a:ext uri="{FF2B5EF4-FFF2-40B4-BE49-F238E27FC236}">
                <a16:creationId xmlns:a16="http://schemas.microsoft.com/office/drawing/2014/main" id="{7BCA0A1B-6A7E-4855-88F2-53974FEA3E0B}"/>
              </a:ext>
            </a:extLst>
          </p:cNvPr>
          <p:cNvSpPr txBox="1"/>
          <p:nvPr/>
        </p:nvSpPr>
        <p:spPr>
          <a:xfrm>
            <a:off x="478302" y="5571938"/>
            <a:ext cx="3615396" cy="1200329"/>
          </a:xfrm>
          <a:prstGeom prst="rect">
            <a:avLst/>
          </a:prstGeom>
          <a:noFill/>
        </p:spPr>
        <p:txBody>
          <a:bodyPr wrap="square" rtlCol="0">
            <a:spAutoFit/>
          </a:bodyPr>
          <a:lstStyle/>
          <a:p>
            <a:pPr algn="ctr"/>
            <a:r>
              <a:rPr lang="en-GB" dirty="0"/>
              <a:t>“One of the first bomb attacks carried out by the suffragettes was on the house of chancellor of the exchequer Lloyd George”.</a:t>
            </a:r>
          </a:p>
        </p:txBody>
      </p:sp>
      <p:sp>
        <p:nvSpPr>
          <p:cNvPr id="25" name="Speech Bubble: Oval 24">
            <a:extLst>
              <a:ext uri="{FF2B5EF4-FFF2-40B4-BE49-F238E27FC236}">
                <a16:creationId xmlns:a16="http://schemas.microsoft.com/office/drawing/2014/main" id="{36027573-1EA0-453E-ACDD-3E83D3377ED7}"/>
              </a:ext>
            </a:extLst>
          </p:cNvPr>
          <p:cNvSpPr/>
          <p:nvPr/>
        </p:nvSpPr>
        <p:spPr>
          <a:xfrm>
            <a:off x="3155677" y="2622162"/>
            <a:ext cx="3969400" cy="3575754"/>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dirty="0"/>
              <a:t>“Although this group was also middle class, it heckled politicians, held marches, members chained themselves to railings, attacked policemen, broke windows, slashed paintings, set fire to buildings, threw bombs and went on hunger strike when they were sent to prison”.</a:t>
            </a:r>
          </a:p>
        </p:txBody>
      </p:sp>
      <p:pic>
        <p:nvPicPr>
          <p:cNvPr id="26" name="Picture 25">
            <a:extLst>
              <a:ext uri="{FF2B5EF4-FFF2-40B4-BE49-F238E27FC236}">
                <a16:creationId xmlns:a16="http://schemas.microsoft.com/office/drawing/2014/main" id="{46132AD3-FED5-45D8-A846-31DF1F680C3B}"/>
              </a:ext>
            </a:extLst>
          </p:cNvPr>
          <p:cNvPicPr>
            <a:picLocks noChangeAspect="1"/>
          </p:cNvPicPr>
          <p:nvPr/>
        </p:nvPicPr>
        <p:blipFill>
          <a:blip r:embed="rId4"/>
          <a:stretch>
            <a:fillRect/>
          </a:stretch>
        </p:blipFill>
        <p:spPr>
          <a:xfrm>
            <a:off x="6313971" y="5184910"/>
            <a:ext cx="1624170" cy="1628335"/>
          </a:xfrm>
          <a:prstGeom prst="rect">
            <a:avLst/>
          </a:prstGeom>
          <a:effectLst>
            <a:reflection blurRad="6350" stA="50000" endA="300" endPos="90000" dist="50800" dir="5400000" sy="-100000" algn="bl" rotWithShape="0"/>
            <a:softEdge rad="127000"/>
          </a:effectLst>
        </p:spPr>
      </p:pic>
    </p:spTree>
    <p:extLst>
      <p:ext uri="{BB962C8B-B14F-4D97-AF65-F5344CB8AC3E}">
        <p14:creationId xmlns:p14="http://schemas.microsoft.com/office/powerpoint/2010/main" val="3338467735"/>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500"/>
                                        <p:tgtEl>
                                          <p:spTgt spid="1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5"/>
                                        </p:tgtEl>
                                        <p:attrNameLst>
                                          <p:attrName>style.visibility</p:attrName>
                                        </p:attrNameLst>
                                      </p:cBhvr>
                                      <p:to>
                                        <p:strVal val="visible"/>
                                      </p:to>
                                    </p:set>
                                    <p:animEffect transition="in" filter="fade">
                                      <p:cBhvr>
                                        <p:cTn id="20" dur="500"/>
                                        <p:tgtEl>
                                          <p:spTgt spid="25"/>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4"/>
                                        </p:tgtEl>
                                        <p:attrNameLst>
                                          <p:attrName>style.visibility</p:attrName>
                                        </p:attrNameLst>
                                      </p:cBhvr>
                                      <p:to>
                                        <p:strVal val="visible"/>
                                      </p:to>
                                    </p:set>
                                    <p:animEffect transition="in" filter="fade">
                                      <p:cBhvr>
                                        <p:cTn id="25" dur="500"/>
                                        <p:tgtEl>
                                          <p:spTgt spid="24"/>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3"/>
                                        </p:tgtEl>
                                        <p:attrNameLst>
                                          <p:attrName>style.visibility</p:attrName>
                                        </p:attrNameLst>
                                      </p:cBhvr>
                                      <p:to>
                                        <p:strVal val="visible"/>
                                      </p:to>
                                    </p:set>
                                    <p:animEffect transition="in" filter="fade">
                                      <p:cBhvr>
                                        <p:cTn id="28" dur="500"/>
                                        <p:tgtEl>
                                          <p:spTgt spid="23"/>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22"/>
                                        </p:tgtEl>
                                        <p:attrNameLst>
                                          <p:attrName>style.visibility</p:attrName>
                                        </p:attrNameLst>
                                      </p:cBhvr>
                                      <p:to>
                                        <p:strVal val="visible"/>
                                      </p:to>
                                    </p:set>
                                    <p:animEffect transition="in" filter="fade">
                                      <p:cBhvr>
                                        <p:cTn id="33" dur="500"/>
                                        <p:tgtEl>
                                          <p:spTgt spid="22"/>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21"/>
                                        </p:tgtEl>
                                        <p:attrNameLst>
                                          <p:attrName>style.visibility</p:attrName>
                                        </p:attrNameLst>
                                      </p:cBhvr>
                                      <p:to>
                                        <p:strVal val="visible"/>
                                      </p:to>
                                    </p:set>
                                    <p:animEffect transition="in" filter="fade">
                                      <p:cBhvr>
                                        <p:cTn id="36" dur="500"/>
                                        <p:tgtEl>
                                          <p:spTgt spid="21"/>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nodeType="clickEffect">
                                  <p:stCondLst>
                                    <p:cond delay="0"/>
                                  </p:stCondLst>
                                  <p:childTnLst>
                                    <p:set>
                                      <p:cBhvr>
                                        <p:cTn id="40" dur="1" fill="hold">
                                          <p:stCondLst>
                                            <p:cond delay="0"/>
                                          </p:stCondLst>
                                        </p:cTn>
                                        <p:tgtEl>
                                          <p:spTgt spid="26"/>
                                        </p:tgtEl>
                                        <p:attrNameLst>
                                          <p:attrName>style.visibility</p:attrName>
                                        </p:attrNameLst>
                                      </p:cBhvr>
                                      <p:to>
                                        <p:strVal val="visible"/>
                                      </p:to>
                                    </p:set>
                                    <p:animEffect transition="in" filter="fade">
                                      <p:cBhvr>
                                        <p:cTn id="41"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2" grpId="0"/>
      <p:bldP spid="15" grpId="0" animBg="1"/>
      <p:bldP spid="21" grpId="0" animBg="1"/>
      <p:bldP spid="22" grpId="0"/>
      <p:bldP spid="23" grpId="0" animBg="1"/>
      <p:bldP spid="24" grpId="0"/>
      <p:bldP spid="2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47A66-5908-4622-97F4-4C10D5082222}"/>
              </a:ext>
            </a:extLst>
          </p:cNvPr>
          <p:cNvSpPr>
            <a:spLocks noGrp="1"/>
          </p:cNvSpPr>
          <p:nvPr>
            <p:ph type="title"/>
          </p:nvPr>
        </p:nvSpPr>
        <p:spPr>
          <a:xfrm>
            <a:off x="-596704" y="313134"/>
            <a:ext cx="10515600" cy="1325563"/>
          </a:xfrm>
        </p:spPr>
        <p:txBody>
          <a:bodyPr/>
          <a:lstStyle/>
          <a:p>
            <a:r>
              <a:rPr lang="en-GB" dirty="0"/>
              <a:t>                          </a:t>
            </a:r>
            <a:r>
              <a:rPr lang="en-GB" dirty="0">
                <a:solidFill>
                  <a:srgbClr val="9900CC"/>
                </a:solidFill>
                <a:latin typeface="Algerian" panose="04020705040A02060702" pitchFamily="82" charset="0"/>
              </a:rPr>
              <a:t>Emily Wilding Davison</a:t>
            </a:r>
          </a:p>
        </p:txBody>
      </p:sp>
      <p:sp>
        <p:nvSpPr>
          <p:cNvPr id="3" name="Content Placeholder 2">
            <a:extLst>
              <a:ext uri="{FF2B5EF4-FFF2-40B4-BE49-F238E27FC236}">
                <a16:creationId xmlns:a16="http://schemas.microsoft.com/office/drawing/2014/main" id="{F8551B8A-067A-4530-9A6A-7DDADD7CC665}"/>
              </a:ext>
            </a:extLst>
          </p:cNvPr>
          <p:cNvSpPr>
            <a:spLocks noGrp="1"/>
          </p:cNvSpPr>
          <p:nvPr>
            <p:ph idx="1"/>
          </p:nvPr>
        </p:nvSpPr>
        <p:spPr>
          <a:xfrm>
            <a:off x="838200" y="1394185"/>
            <a:ext cx="10515600" cy="4351338"/>
          </a:xfrm>
        </p:spPr>
        <p:txBody>
          <a:bodyPr>
            <a:normAutofit/>
          </a:bodyPr>
          <a:lstStyle/>
          <a:p>
            <a:r>
              <a:rPr lang="en-GB" sz="2400" dirty="0">
                <a:solidFill>
                  <a:schemeClr val="accent6"/>
                </a:solidFill>
                <a:latin typeface="Elephant" panose="02020904090505020303" pitchFamily="18" charset="0"/>
              </a:rPr>
              <a:t>Emily Davison (11.10.1872 – 8.06.1913)</a:t>
            </a:r>
          </a:p>
          <a:p>
            <a:r>
              <a:rPr lang="en-GB" sz="2400" dirty="0">
                <a:solidFill>
                  <a:schemeClr val="accent6"/>
                </a:solidFill>
                <a:latin typeface="Elephant" panose="02020904090505020303" pitchFamily="18" charset="0"/>
              </a:rPr>
              <a:t>Through herself off of a prison balcony though survived</a:t>
            </a:r>
          </a:p>
          <a:p>
            <a:r>
              <a:rPr lang="en-GB" sz="2400" dirty="0">
                <a:solidFill>
                  <a:schemeClr val="accent6"/>
                </a:solidFill>
                <a:latin typeface="Elephant" panose="02020904090505020303" pitchFamily="18" charset="0"/>
              </a:rPr>
              <a:t>Posted numerous letter bombs</a:t>
            </a:r>
          </a:p>
          <a:p>
            <a:r>
              <a:rPr lang="en-GB" sz="2400" dirty="0">
                <a:solidFill>
                  <a:schemeClr val="accent6"/>
                </a:solidFill>
                <a:latin typeface="Elephant" panose="02020904090505020303" pitchFamily="18" charset="0"/>
              </a:rPr>
              <a:t>On 4</a:t>
            </a:r>
            <a:r>
              <a:rPr lang="en-GB" sz="2400" baseline="30000" dirty="0">
                <a:solidFill>
                  <a:schemeClr val="accent6"/>
                </a:solidFill>
                <a:latin typeface="Elephant" panose="02020904090505020303" pitchFamily="18" charset="0"/>
              </a:rPr>
              <a:t>th</a:t>
            </a:r>
            <a:r>
              <a:rPr lang="en-GB" sz="2400" dirty="0">
                <a:solidFill>
                  <a:schemeClr val="accent6"/>
                </a:solidFill>
                <a:latin typeface="Elephant" panose="02020904090505020303" pitchFamily="18" charset="0"/>
              </a:rPr>
              <a:t> June 1913 Emily Davison ran out in front of King George V’s horse, </a:t>
            </a:r>
            <a:r>
              <a:rPr lang="en-GB" sz="2400" dirty="0" err="1">
                <a:solidFill>
                  <a:schemeClr val="accent6"/>
                </a:solidFill>
                <a:latin typeface="Elephant" panose="02020904090505020303" pitchFamily="18" charset="0"/>
              </a:rPr>
              <a:t>Amner</a:t>
            </a:r>
            <a:r>
              <a:rPr lang="en-GB" sz="2400" dirty="0">
                <a:solidFill>
                  <a:schemeClr val="accent6"/>
                </a:solidFill>
                <a:latin typeface="Elephant" panose="02020904090505020303" pitchFamily="18" charset="0"/>
              </a:rPr>
              <a:t>, as it was taking part in the Epsom Derby. </a:t>
            </a:r>
          </a:p>
          <a:p>
            <a:r>
              <a:rPr lang="en-GB" sz="2400" dirty="0">
                <a:solidFill>
                  <a:schemeClr val="accent6"/>
                </a:solidFill>
                <a:latin typeface="Elephant" panose="02020904090505020303" pitchFamily="18" charset="0"/>
              </a:rPr>
              <a:t>She died of her “fatal injuries” four days later</a:t>
            </a:r>
          </a:p>
        </p:txBody>
      </p:sp>
      <p:pic>
        <p:nvPicPr>
          <p:cNvPr id="4" name="Picture 3" descr="Related image">
            <a:extLst>
              <a:ext uri="{FF2B5EF4-FFF2-40B4-BE49-F238E27FC236}">
                <a16:creationId xmlns:a16="http://schemas.microsoft.com/office/drawing/2014/main" id="{4BD1EAD1-8623-46D5-AFAB-67F8ABBC9C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95461DDA-692A-4FE6-AC33-69F063676683}"/>
              </a:ext>
            </a:extLst>
          </p:cNvPr>
          <p:cNvPicPr>
            <a:picLocks noChangeAspect="1"/>
          </p:cNvPicPr>
          <p:nvPr/>
        </p:nvPicPr>
        <p:blipFill>
          <a:blip r:embed="rId5"/>
          <a:stretch>
            <a:fillRect/>
          </a:stretch>
        </p:blipFill>
        <p:spPr>
          <a:xfrm>
            <a:off x="10021613" y="365125"/>
            <a:ext cx="1332187" cy="2437179"/>
          </a:xfrm>
          <a:prstGeom prst="rect">
            <a:avLst/>
          </a:prstGeom>
          <a:effectLst>
            <a:reflection blurRad="6350" stA="50000" endA="300" endPos="55500" dist="50800" dir="5400000" sy="-100000" algn="bl" rotWithShape="0"/>
            <a:softEdge rad="127000"/>
          </a:effectLst>
        </p:spPr>
      </p:pic>
      <p:pic>
        <p:nvPicPr>
          <p:cNvPr id="10" name="Online Media 9" title="The Derby (1913) - Emily Davison trampled by King's horse | BFI National Archive">
            <a:hlinkClick r:id="" action="ppaction://media"/>
            <a:extLst>
              <a:ext uri="{FF2B5EF4-FFF2-40B4-BE49-F238E27FC236}">
                <a16:creationId xmlns:a16="http://schemas.microsoft.com/office/drawing/2014/main" id="{2AF1B1DD-EFAE-4919-A70E-91DBE64AE4BB}"/>
              </a:ext>
            </a:extLst>
          </p:cNvPr>
          <p:cNvPicPr>
            <a:picLocks noRot="1" noChangeAspect="1"/>
          </p:cNvPicPr>
          <p:nvPr>
            <a:videoFile r:link="rId1"/>
          </p:nvPr>
        </p:nvPicPr>
        <p:blipFill>
          <a:blip r:embed="rId6"/>
          <a:stretch>
            <a:fillRect/>
          </a:stretch>
        </p:blipFill>
        <p:spPr>
          <a:xfrm>
            <a:off x="3360393" y="4254824"/>
            <a:ext cx="4572000" cy="2571750"/>
          </a:xfrm>
          <a:prstGeom prst="rect">
            <a:avLst/>
          </a:prstGeom>
        </p:spPr>
      </p:pic>
    </p:spTree>
    <p:extLst>
      <p:ext uri="{BB962C8B-B14F-4D97-AF65-F5344CB8AC3E}">
        <p14:creationId xmlns:p14="http://schemas.microsoft.com/office/powerpoint/2010/main" val="1415802857"/>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31"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p:cTn id="12" dur="1000" fill="hold"/>
                                        <p:tgtEl>
                                          <p:spTgt spid="6"/>
                                        </p:tgtEl>
                                        <p:attrNameLst>
                                          <p:attrName>ppt_w</p:attrName>
                                        </p:attrNameLst>
                                      </p:cBhvr>
                                      <p:tavLst>
                                        <p:tav tm="0">
                                          <p:val>
                                            <p:fltVal val="0"/>
                                          </p:val>
                                        </p:tav>
                                        <p:tav tm="100000">
                                          <p:val>
                                            <p:strVal val="#ppt_w"/>
                                          </p:val>
                                        </p:tav>
                                      </p:tavLst>
                                    </p:anim>
                                    <p:anim calcmode="lin" valueType="num">
                                      <p:cBhvr>
                                        <p:cTn id="13" dur="1000" fill="hold"/>
                                        <p:tgtEl>
                                          <p:spTgt spid="6"/>
                                        </p:tgtEl>
                                        <p:attrNameLst>
                                          <p:attrName>ppt_h</p:attrName>
                                        </p:attrNameLst>
                                      </p:cBhvr>
                                      <p:tavLst>
                                        <p:tav tm="0">
                                          <p:val>
                                            <p:fltVal val="0"/>
                                          </p:val>
                                        </p:tav>
                                        <p:tav tm="100000">
                                          <p:val>
                                            <p:strVal val="#ppt_h"/>
                                          </p:val>
                                        </p:tav>
                                      </p:tavLst>
                                    </p:anim>
                                    <p:anim calcmode="lin" valueType="num">
                                      <p:cBhvr>
                                        <p:cTn id="14" dur="1000" fill="hold"/>
                                        <p:tgtEl>
                                          <p:spTgt spid="6"/>
                                        </p:tgtEl>
                                        <p:attrNameLst>
                                          <p:attrName>style.rotation</p:attrName>
                                        </p:attrNameLst>
                                      </p:cBhvr>
                                      <p:tavLst>
                                        <p:tav tm="0">
                                          <p:val>
                                            <p:fltVal val="90"/>
                                          </p:val>
                                        </p:tav>
                                        <p:tav tm="100000">
                                          <p:val>
                                            <p:fltVal val="0"/>
                                          </p:val>
                                        </p:tav>
                                      </p:tavLst>
                                    </p:anim>
                                    <p:animEffect transition="in" filter="fade">
                                      <p:cBhvr>
                                        <p:cTn id="15" dur="1000"/>
                                        <p:tgtEl>
                                          <p:spTgt spid="6"/>
                                        </p:tgtEl>
                                      </p:cBhvr>
                                    </p:animEffect>
                                  </p:childTnLst>
                                </p:cTn>
                              </p:par>
                              <p:par>
                                <p:cTn id="16" presetID="1" presetClass="entr" presetSubtype="0" fill="hold" grpId="0" nodeType="with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6" fill="hold">
                      <p:stCondLst>
                        <p:cond delay="indefinite"/>
                      </p:stCondLst>
                      <p:childTnLst>
                        <p:par>
                          <p:cTn id="27" fill="hold">
                            <p:stCondLst>
                              <p:cond delay="0"/>
                            </p:stCondLst>
                            <p:childTnLst>
                              <p:par>
                                <p:cTn id="28" presetID="1" presetClass="entr" presetSubtype="0"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30" fill="hold">
                      <p:stCondLst>
                        <p:cond delay="indefinite"/>
                      </p:stCondLst>
                      <p:childTnLst>
                        <p:par>
                          <p:cTn id="31" fill="hold">
                            <p:stCondLst>
                              <p:cond delay="0"/>
                            </p:stCondLst>
                            <p:childTnLst>
                              <p:par>
                                <p:cTn id="32" presetID="1" presetClass="entr" presetSubtype="0" fill="hold" grpId="0" nodeType="clickEffect">
                                  <p:stCondLst>
                                    <p:cond delay="0"/>
                                  </p:stCondLst>
                                  <p:childTnLst>
                                    <p:set>
                                      <p:cBhvr>
                                        <p:cTn id="33" dur="1" fill="hold">
                                          <p:stCondLst>
                                            <p:cond delay="0"/>
                                          </p:stCondLst>
                                        </p:cTn>
                                        <p:tgtEl>
                                          <p:spTgt spid="3">
                                            <p:txEl>
                                              <p:pRg st="4" end="4"/>
                                            </p:txEl>
                                          </p:spTgt>
                                        </p:tgtEl>
                                        <p:attrNameLst>
                                          <p:attrName>style.visibility</p:attrName>
                                        </p:attrNameLst>
                                      </p:cBhvr>
                                      <p:to>
                                        <p:strVal val="visible"/>
                                      </p:to>
                                    </p:set>
                                  </p:childTnLst>
                                </p:cTn>
                              </p:par>
                              <p:par>
                                <p:cTn id="34" presetID="28" presetClass="entr" presetSubtype="0" fill="hold" grpId="1" nodeType="withEffect">
                                  <p:stCondLst>
                                    <p:cond delay="0"/>
                                  </p:stCondLst>
                                  <p:childTnLst>
                                    <p:set>
                                      <p:cBhvr>
                                        <p:cTn id="35" dur="1" fill="hold">
                                          <p:stCondLst>
                                            <p:cond delay="0"/>
                                          </p:stCondLst>
                                        </p:cTn>
                                        <p:tgtEl>
                                          <p:spTgt spid="3">
                                            <p:txEl>
                                              <p:pRg st="0" end="0"/>
                                            </p:txEl>
                                          </p:spTgt>
                                        </p:tgtEl>
                                        <p:attrNameLst>
                                          <p:attrName>style.visibility</p:attrName>
                                        </p:attrNameLst>
                                      </p:cBhvr>
                                      <p:to>
                                        <p:strVal val="visible"/>
                                      </p:to>
                                    </p:set>
                                    <p:anim calcmode="lin" valueType="num">
                                      <p:cBhvr>
                                        <p:cTn id="36" dur="15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7" dur="15000" fill="hold"/>
                                        <p:tgtEl>
                                          <p:spTgt spid="3">
                                            <p:txEl>
                                              <p:pRg st="0" end="0"/>
                                            </p:txEl>
                                          </p:spTgt>
                                        </p:tgtEl>
                                        <p:attrNameLst>
                                          <p:attrName>ppt_y</p:attrName>
                                        </p:attrNameLst>
                                      </p:cBhvr>
                                      <p:tavLst>
                                        <p:tav tm="0">
                                          <p:val>
                                            <p:strVal val="#ppt_y+1"/>
                                          </p:val>
                                        </p:tav>
                                        <p:tav tm="100000">
                                          <p:val>
                                            <p:strVal val="#ppt_y-1"/>
                                          </p:val>
                                        </p:tav>
                                      </p:tavLst>
                                    </p:anim>
                                  </p:childTnLst>
                                </p:cTn>
                              </p:par>
                              <p:par>
                                <p:cTn id="38" presetID="28" presetClass="entr" presetSubtype="0" fill="hold" grpId="1" nodeType="withEffect">
                                  <p:stCondLst>
                                    <p:cond delay="0"/>
                                  </p:stCondLst>
                                  <p:childTnLst>
                                    <p:set>
                                      <p:cBhvr>
                                        <p:cTn id="39" dur="1" fill="hold">
                                          <p:stCondLst>
                                            <p:cond delay="0"/>
                                          </p:stCondLst>
                                        </p:cTn>
                                        <p:tgtEl>
                                          <p:spTgt spid="3">
                                            <p:txEl>
                                              <p:pRg st="1" end="1"/>
                                            </p:txEl>
                                          </p:spTgt>
                                        </p:tgtEl>
                                        <p:attrNameLst>
                                          <p:attrName>style.visibility</p:attrName>
                                        </p:attrNameLst>
                                      </p:cBhvr>
                                      <p:to>
                                        <p:strVal val="visible"/>
                                      </p:to>
                                    </p:set>
                                    <p:anim calcmode="lin" valueType="num">
                                      <p:cBhvr>
                                        <p:cTn id="40" dur="15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41" dur="15000" fill="hold"/>
                                        <p:tgtEl>
                                          <p:spTgt spid="3">
                                            <p:txEl>
                                              <p:pRg st="1" end="1"/>
                                            </p:txEl>
                                          </p:spTgt>
                                        </p:tgtEl>
                                        <p:attrNameLst>
                                          <p:attrName>ppt_y</p:attrName>
                                        </p:attrNameLst>
                                      </p:cBhvr>
                                      <p:tavLst>
                                        <p:tav tm="0">
                                          <p:val>
                                            <p:strVal val="#ppt_y+1"/>
                                          </p:val>
                                        </p:tav>
                                        <p:tav tm="100000">
                                          <p:val>
                                            <p:strVal val="#ppt_y-1"/>
                                          </p:val>
                                        </p:tav>
                                      </p:tavLst>
                                    </p:anim>
                                  </p:childTnLst>
                                </p:cTn>
                              </p:par>
                              <p:par>
                                <p:cTn id="42" presetID="28" presetClass="entr" presetSubtype="0" fill="hold" grpId="1" nodeType="withEffect">
                                  <p:stCondLst>
                                    <p:cond delay="0"/>
                                  </p:stCondLst>
                                  <p:childTnLst>
                                    <p:set>
                                      <p:cBhvr>
                                        <p:cTn id="43" dur="1" fill="hold">
                                          <p:stCondLst>
                                            <p:cond delay="0"/>
                                          </p:stCondLst>
                                        </p:cTn>
                                        <p:tgtEl>
                                          <p:spTgt spid="3">
                                            <p:txEl>
                                              <p:pRg st="2" end="2"/>
                                            </p:txEl>
                                          </p:spTgt>
                                        </p:tgtEl>
                                        <p:attrNameLst>
                                          <p:attrName>style.visibility</p:attrName>
                                        </p:attrNameLst>
                                      </p:cBhvr>
                                      <p:to>
                                        <p:strVal val="visible"/>
                                      </p:to>
                                    </p:set>
                                    <p:anim calcmode="lin" valueType="num">
                                      <p:cBhvr>
                                        <p:cTn id="44" dur="15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5" dur="15000" fill="hold"/>
                                        <p:tgtEl>
                                          <p:spTgt spid="3">
                                            <p:txEl>
                                              <p:pRg st="2" end="2"/>
                                            </p:txEl>
                                          </p:spTgt>
                                        </p:tgtEl>
                                        <p:attrNameLst>
                                          <p:attrName>ppt_y</p:attrName>
                                        </p:attrNameLst>
                                      </p:cBhvr>
                                      <p:tavLst>
                                        <p:tav tm="0">
                                          <p:val>
                                            <p:strVal val="#ppt_y+1"/>
                                          </p:val>
                                        </p:tav>
                                        <p:tav tm="100000">
                                          <p:val>
                                            <p:strVal val="#ppt_y-1"/>
                                          </p:val>
                                        </p:tav>
                                      </p:tavLst>
                                    </p:anim>
                                  </p:childTnLst>
                                </p:cTn>
                              </p:par>
                              <p:par>
                                <p:cTn id="46" presetID="28" presetClass="entr" presetSubtype="0" fill="hold" grpId="1" nodeType="withEffect">
                                  <p:stCondLst>
                                    <p:cond delay="0"/>
                                  </p:stCondLst>
                                  <p:childTnLst>
                                    <p:set>
                                      <p:cBhvr>
                                        <p:cTn id="47" dur="1" fill="hold">
                                          <p:stCondLst>
                                            <p:cond delay="0"/>
                                          </p:stCondLst>
                                        </p:cTn>
                                        <p:tgtEl>
                                          <p:spTgt spid="3">
                                            <p:txEl>
                                              <p:pRg st="3" end="3"/>
                                            </p:txEl>
                                          </p:spTgt>
                                        </p:tgtEl>
                                        <p:attrNameLst>
                                          <p:attrName>style.visibility</p:attrName>
                                        </p:attrNameLst>
                                      </p:cBhvr>
                                      <p:to>
                                        <p:strVal val="visible"/>
                                      </p:to>
                                    </p:set>
                                    <p:anim calcmode="lin" valueType="num">
                                      <p:cBhvr>
                                        <p:cTn id="48" dur="15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49" dur="15000" fill="hold"/>
                                        <p:tgtEl>
                                          <p:spTgt spid="3">
                                            <p:txEl>
                                              <p:pRg st="3" end="3"/>
                                            </p:txEl>
                                          </p:spTgt>
                                        </p:tgtEl>
                                        <p:attrNameLst>
                                          <p:attrName>ppt_y</p:attrName>
                                        </p:attrNameLst>
                                      </p:cBhvr>
                                      <p:tavLst>
                                        <p:tav tm="0">
                                          <p:val>
                                            <p:strVal val="#ppt_y+1"/>
                                          </p:val>
                                        </p:tav>
                                        <p:tav tm="100000">
                                          <p:val>
                                            <p:strVal val="#ppt_y-1"/>
                                          </p:val>
                                        </p:tav>
                                      </p:tavLst>
                                    </p:anim>
                                  </p:childTnLst>
                                </p:cTn>
                              </p:par>
                              <p:par>
                                <p:cTn id="50" presetID="28" presetClass="entr" presetSubtype="0" fill="hold" grpId="1" nodeType="withEffect">
                                  <p:stCondLst>
                                    <p:cond delay="0"/>
                                  </p:stCondLst>
                                  <p:childTnLst>
                                    <p:set>
                                      <p:cBhvr>
                                        <p:cTn id="51" dur="1" fill="hold">
                                          <p:stCondLst>
                                            <p:cond delay="0"/>
                                          </p:stCondLst>
                                        </p:cTn>
                                        <p:tgtEl>
                                          <p:spTgt spid="3">
                                            <p:txEl>
                                              <p:pRg st="4" end="4"/>
                                            </p:txEl>
                                          </p:spTgt>
                                        </p:tgtEl>
                                        <p:attrNameLst>
                                          <p:attrName>style.visibility</p:attrName>
                                        </p:attrNameLst>
                                      </p:cBhvr>
                                      <p:to>
                                        <p:strVal val="visible"/>
                                      </p:to>
                                    </p:set>
                                    <p:anim calcmode="lin" valueType="num">
                                      <p:cBhvr>
                                        <p:cTn id="52" dur="15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53" dur="15000" fill="hold"/>
                                        <p:tgtEl>
                                          <p:spTgt spid="3">
                                            <p:txEl>
                                              <p:pRg st="4" end="4"/>
                                            </p:txEl>
                                          </p:spTgt>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build="allAtOnce"/>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011CFCA-74A7-4F5D-84F4-BC2A28F33EDB}"/>
              </a:ext>
            </a:extLst>
          </p:cNvPr>
          <p:cNvPicPr>
            <a:picLocks noChangeAspect="1"/>
          </p:cNvPicPr>
          <p:nvPr/>
        </p:nvPicPr>
        <p:blipFill>
          <a:blip r:embed="rId3"/>
          <a:stretch>
            <a:fillRect/>
          </a:stretch>
        </p:blipFill>
        <p:spPr>
          <a:xfrm>
            <a:off x="221566" y="1879245"/>
            <a:ext cx="3124200" cy="2069783"/>
          </a:xfrm>
          <a:prstGeom prst="rect">
            <a:avLst/>
          </a:prstGeom>
        </p:spPr>
      </p:pic>
      <p:pic>
        <p:nvPicPr>
          <p:cNvPr id="5" name="Picture 4">
            <a:extLst>
              <a:ext uri="{FF2B5EF4-FFF2-40B4-BE49-F238E27FC236}">
                <a16:creationId xmlns:a16="http://schemas.microsoft.com/office/drawing/2014/main" id="{AA47C98B-8BB8-4909-BAD2-B88083856A86}"/>
              </a:ext>
            </a:extLst>
          </p:cNvPr>
          <p:cNvPicPr>
            <a:picLocks noChangeAspect="1"/>
          </p:cNvPicPr>
          <p:nvPr/>
        </p:nvPicPr>
        <p:blipFill rotWithShape="1">
          <a:blip r:embed="rId4"/>
          <a:srcRect l="16249" t="26655" r="40924" b="13418"/>
          <a:stretch/>
        </p:blipFill>
        <p:spPr>
          <a:xfrm>
            <a:off x="6907595" y="-112541"/>
            <a:ext cx="5221458" cy="4107766"/>
          </a:xfrm>
          <a:prstGeom prst="rect">
            <a:avLst/>
          </a:prstGeom>
        </p:spPr>
      </p:pic>
      <p:sp>
        <p:nvSpPr>
          <p:cNvPr id="6" name="Rectangle 5">
            <a:extLst>
              <a:ext uri="{FF2B5EF4-FFF2-40B4-BE49-F238E27FC236}">
                <a16:creationId xmlns:a16="http://schemas.microsoft.com/office/drawing/2014/main" id="{A9D78810-6647-44AE-8C1E-602BEDA77024}"/>
              </a:ext>
            </a:extLst>
          </p:cNvPr>
          <p:cNvSpPr/>
          <p:nvPr/>
        </p:nvSpPr>
        <p:spPr>
          <a:xfrm>
            <a:off x="199292" y="4582943"/>
            <a:ext cx="6096000" cy="646331"/>
          </a:xfrm>
          <a:prstGeom prst="rect">
            <a:avLst/>
          </a:prstGeom>
        </p:spPr>
        <p:txBody>
          <a:bodyPr>
            <a:spAutoFit/>
          </a:bodyPr>
          <a:lstStyle/>
          <a:p>
            <a:r>
              <a:rPr lang="en-GB" dirty="0"/>
              <a:t>“A woman's place is in the home; going out into the rough world of politics will change her caring nature”.</a:t>
            </a:r>
          </a:p>
        </p:txBody>
      </p:sp>
      <p:sp>
        <p:nvSpPr>
          <p:cNvPr id="7" name="Rectangle 6">
            <a:extLst>
              <a:ext uri="{FF2B5EF4-FFF2-40B4-BE49-F238E27FC236}">
                <a16:creationId xmlns:a16="http://schemas.microsoft.com/office/drawing/2014/main" id="{AE0C705D-D135-4B05-9716-7DDED05BB307}"/>
              </a:ext>
            </a:extLst>
          </p:cNvPr>
          <p:cNvSpPr/>
          <p:nvPr/>
        </p:nvSpPr>
        <p:spPr>
          <a:xfrm>
            <a:off x="297766" y="5483276"/>
            <a:ext cx="6096000" cy="646331"/>
          </a:xfrm>
          <a:prstGeom prst="rect">
            <a:avLst/>
          </a:prstGeom>
        </p:spPr>
        <p:txBody>
          <a:bodyPr>
            <a:spAutoFit/>
          </a:bodyPr>
          <a:lstStyle/>
          <a:p>
            <a:r>
              <a:rPr lang="en-GB" dirty="0"/>
              <a:t>“Many women do not want the vote, and would not use it if they got it”.</a:t>
            </a:r>
          </a:p>
        </p:txBody>
      </p:sp>
      <p:sp>
        <p:nvSpPr>
          <p:cNvPr id="8" name="Rectangle 7">
            <a:extLst>
              <a:ext uri="{FF2B5EF4-FFF2-40B4-BE49-F238E27FC236}">
                <a16:creationId xmlns:a16="http://schemas.microsoft.com/office/drawing/2014/main" id="{BA286C79-DD20-47C3-A72E-1BFCE050122C}"/>
              </a:ext>
            </a:extLst>
          </p:cNvPr>
          <p:cNvSpPr/>
          <p:nvPr/>
        </p:nvSpPr>
        <p:spPr>
          <a:xfrm>
            <a:off x="199292" y="5171609"/>
            <a:ext cx="3043269" cy="369332"/>
          </a:xfrm>
          <a:prstGeom prst="rect">
            <a:avLst/>
          </a:prstGeom>
        </p:spPr>
        <p:txBody>
          <a:bodyPr wrap="none">
            <a:spAutoFit/>
          </a:bodyPr>
          <a:lstStyle/>
          <a:p>
            <a:r>
              <a:rPr lang="en-GB" dirty="0"/>
              <a:t>“Women do not fight in wars”.</a:t>
            </a:r>
          </a:p>
        </p:txBody>
      </p:sp>
      <p:sp>
        <p:nvSpPr>
          <p:cNvPr id="9" name="Rectangle 8">
            <a:extLst>
              <a:ext uri="{FF2B5EF4-FFF2-40B4-BE49-F238E27FC236}">
                <a16:creationId xmlns:a16="http://schemas.microsoft.com/office/drawing/2014/main" id="{A8C15896-6F55-4755-8F90-702204EFDC93}"/>
              </a:ext>
            </a:extLst>
          </p:cNvPr>
          <p:cNvSpPr/>
          <p:nvPr/>
        </p:nvSpPr>
        <p:spPr>
          <a:xfrm>
            <a:off x="3410075" y="5621389"/>
            <a:ext cx="6731747" cy="1200329"/>
          </a:xfrm>
          <a:prstGeom prst="rect">
            <a:avLst/>
          </a:prstGeom>
          <a:effectLst>
            <a:reflection stA="52000" endPos="65000" dist="50800" dir="5400000" sy="-100000" algn="bl" rotWithShape="0"/>
          </a:effectLst>
        </p:spPr>
        <p:txBody>
          <a:bodyPr wrap="square">
            <a:spAutoFit/>
          </a:bodyPr>
          <a:lstStyle/>
          <a:p>
            <a:pPr marL="857250" indent="-857250">
              <a:buFont typeface="Arial" panose="020B0604020202020204" pitchFamily="34" charset="0"/>
              <a:buChar char="•"/>
            </a:pPr>
            <a:r>
              <a:rPr lang="en-GB" sz="7200" b="1" dirty="0">
                <a:latin typeface="David" panose="020E0502060401010101" pitchFamily="34" charset="-79"/>
                <a:cs typeface="David" panose="020E0502060401010101" pitchFamily="34" charset="-79"/>
              </a:rPr>
              <a:t>Propaganda </a:t>
            </a:r>
            <a:endParaRPr lang="en-GB" sz="4000" b="1" dirty="0">
              <a:latin typeface="David" panose="020E0502060401010101" pitchFamily="34" charset="-79"/>
              <a:cs typeface="David" panose="020E0502060401010101" pitchFamily="34" charset="-79"/>
            </a:endParaRPr>
          </a:p>
        </p:txBody>
      </p:sp>
      <p:pic>
        <p:nvPicPr>
          <p:cNvPr id="10" name="Picture 9" descr="Related image">
            <a:extLst>
              <a:ext uri="{FF2B5EF4-FFF2-40B4-BE49-F238E27FC236}">
                <a16:creationId xmlns:a16="http://schemas.microsoft.com/office/drawing/2014/main" id="{9873D813-78A8-4F57-BD19-DA961F540859}"/>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B254357E-6F26-43ED-8048-08C3C681D488}"/>
              </a:ext>
            </a:extLst>
          </p:cNvPr>
          <p:cNvSpPr/>
          <p:nvPr/>
        </p:nvSpPr>
        <p:spPr>
          <a:xfrm>
            <a:off x="-1836191" y="36282"/>
            <a:ext cx="12129053" cy="830997"/>
          </a:xfrm>
          <a:prstGeom prst="rect">
            <a:avLst/>
          </a:prstGeom>
          <a:effectLst>
            <a:reflection stA="52000" endPos="65000" dist="50800" dir="5400000" sy="-100000" algn="bl" rotWithShape="0"/>
          </a:effectLst>
        </p:spPr>
        <p:txBody>
          <a:bodyPr wrap="square">
            <a:spAutoFit/>
          </a:bodyPr>
          <a:lstStyle/>
          <a:p>
            <a:pPr algn="ctr"/>
            <a:r>
              <a:rPr lang="en-GB" sz="4800" b="1" dirty="0">
                <a:latin typeface="David" panose="020E0502060401010101" pitchFamily="34" charset="-79"/>
                <a:cs typeface="David" panose="020E0502060401010101" pitchFamily="34" charset="-79"/>
              </a:rPr>
              <a:t>Opposition and Anti-Suffragism  </a:t>
            </a:r>
          </a:p>
        </p:txBody>
      </p:sp>
    </p:spTree>
    <p:extLst>
      <p:ext uri="{BB962C8B-B14F-4D97-AF65-F5344CB8AC3E}">
        <p14:creationId xmlns:p14="http://schemas.microsoft.com/office/powerpoint/2010/main" val="4245098499"/>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500"/>
                                        <p:tgtEl>
                                          <p:spTgt spid="11"/>
                                        </p:tgtEl>
                                      </p:cBhvr>
                                    </p:animEffect>
                                  </p:childTnLst>
                                </p:cTn>
                              </p:par>
                              <p:par>
                                <p:cTn id="8" presetID="10" presetClass="entr" presetSubtype="0" fill="hold" nodeType="withEffect">
                                  <p:stCondLst>
                                    <p:cond delay="0"/>
                                  </p:stCondLst>
                                  <p:childTnLst>
                                    <p:set>
                                      <p:cBhvr>
                                        <p:cTn id="9" dur="1" fill="hold">
                                          <p:stCondLst>
                                            <p:cond delay="0"/>
                                          </p:stCondLst>
                                        </p:cTn>
                                        <p:tgtEl>
                                          <p:spTgt spid="10"/>
                                        </p:tgtEl>
                                        <p:attrNameLst>
                                          <p:attrName>style.visibility</p:attrName>
                                        </p:attrNameLst>
                                      </p:cBhvr>
                                      <p:to>
                                        <p:strVal val="visible"/>
                                      </p:to>
                                    </p:set>
                                    <p:animEffect transition="in" filter="fade">
                                      <p:cBhvr>
                                        <p:cTn id="10" dur="1500"/>
                                        <p:tgtEl>
                                          <p:spTgt spid="1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1000" fill="hold"/>
                                        <p:tgtEl>
                                          <p:spTgt spid="8"/>
                                        </p:tgtEl>
                                        <p:attrNameLst>
                                          <p:attrName>ppt_x</p:attrName>
                                        </p:attrNameLst>
                                      </p:cBhvr>
                                      <p:tavLst>
                                        <p:tav tm="0">
                                          <p:val>
                                            <p:strVal val="#ppt_x"/>
                                          </p:val>
                                        </p:tav>
                                        <p:tav tm="100000">
                                          <p:val>
                                            <p:strVal val="#ppt_x"/>
                                          </p:val>
                                        </p:tav>
                                      </p:tavLst>
                                    </p:anim>
                                    <p:anim calcmode="lin" valueType="num">
                                      <p:cBhvr additive="base">
                                        <p:cTn id="21" dur="10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7"/>
                                        </p:tgtEl>
                                        <p:attrNameLst>
                                          <p:attrName>style.visibility</p:attrName>
                                        </p:attrNameLst>
                                      </p:cBhvr>
                                      <p:to>
                                        <p:strVal val="visible"/>
                                      </p:to>
                                    </p:set>
                                    <p:animEffect transition="in" filter="barn(inVertical)">
                                      <p:cBhvr>
                                        <p:cTn id="26" dur="1000"/>
                                        <p:tgtEl>
                                          <p:spTgt spid="7"/>
                                        </p:tgtEl>
                                      </p:cBhvr>
                                    </p:animEffect>
                                  </p:childTnLst>
                                </p:cTn>
                              </p:par>
                            </p:childTnLst>
                          </p:cTn>
                        </p:par>
                      </p:childTnLst>
                    </p:cTn>
                  </p:par>
                  <p:par>
                    <p:cTn id="27" fill="hold">
                      <p:stCondLst>
                        <p:cond delay="indefinite"/>
                      </p:stCondLst>
                      <p:childTnLst>
                        <p:par>
                          <p:cTn id="28" fill="hold">
                            <p:stCondLst>
                              <p:cond delay="0"/>
                            </p:stCondLst>
                            <p:childTnLst>
                              <p:par>
                                <p:cTn id="29" presetID="53" presetClass="entr" presetSubtype="16" fill="hold" grpId="0" nodeType="clickEffect">
                                  <p:stCondLst>
                                    <p:cond delay="0"/>
                                  </p:stCondLst>
                                  <p:childTnLst>
                                    <p:set>
                                      <p:cBhvr>
                                        <p:cTn id="30" dur="1" fill="hold">
                                          <p:stCondLst>
                                            <p:cond delay="0"/>
                                          </p:stCondLst>
                                        </p:cTn>
                                        <p:tgtEl>
                                          <p:spTgt spid="9"/>
                                        </p:tgtEl>
                                        <p:attrNameLst>
                                          <p:attrName>style.visibility</p:attrName>
                                        </p:attrNameLst>
                                      </p:cBhvr>
                                      <p:to>
                                        <p:strVal val="visible"/>
                                      </p:to>
                                    </p:set>
                                    <p:anim calcmode="lin" valueType="num">
                                      <p:cBhvr>
                                        <p:cTn id="31" dur="1000" fill="hold"/>
                                        <p:tgtEl>
                                          <p:spTgt spid="9"/>
                                        </p:tgtEl>
                                        <p:attrNameLst>
                                          <p:attrName>ppt_w</p:attrName>
                                        </p:attrNameLst>
                                      </p:cBhvr>
                                      <p:tavLst>
                                        <p:tav tm="0">
                                          <p:val>
                                            <p:fltVal val="0"/>
                                          </p:val>
                                        </p:tav>
                                        <p:tav tm="100000">
                                          <p:val>
                                            <p:strVal val="#ppt_w"/>
                                          </p:val>
                                        </p:tav>
                                      </p:tavLst>
                                    </p:anim>
                                    <p:anim calcmode="lin" valueType="num">
                                      <p:cBhvr>
                                        <p:cTn id="32" dur="1000" fill="hold"/>
                                        <p:tgtEl>
                                          <p:spTgt spid="9"/>
                                        </p:tgtEl>
                                        <p:attrNameLst>
                                          <p:attrName>ppt_h</p:attrName>
                                        </p:attrNameLst>
                                      </p:cBhvr>
                                      <p:tavLst>
                                        <p:tav tm="0">
                                          <p:val>
                                            <p:fltVal val="0"/>
                                          </p:val>
                                        </p:tav>
                                        <p:tav tm="100000">
                                          <p:val>
                                            <p:strVal val="#ppt_h"/>
                                          </p:val>
                                        </p:tav>
                                      </p:tavLst>
                                    </p:anim>
                                    <p:animEffect transition="in" filter="fade">
                                      <p:cBhvr>
                                        <p:cTn id="33" dur="1000"/>
                                        <p:tgtEl>
                                          <p:spTgt spid="9"/>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4"/>
                                        </p:tgtEl>
                                        <p:attrNameLst>
                                          <p:attrName>style.visibility</p:attrName>
                                        </p:attrNameLst>
                                      </p:cBhvr>
                                      <p:to>
                                        <p:strVal val="visible"/>
                                      </p:to>
                                    </p:set>
                                    <p:animEffect transition="in" filter="fade">
                                      <p:cBhvr>
                                        <p:cTn id="38" dur="1000"/>
                                        <p:tgtEl>
                                          <p:spTgt spid="4"/>
                                        </p:tgtEl>
                                      </p:cBhvr>
                                    </p:animEffect>
                                  </p:childTnLst>
                                </p:cTn>
                              </p:par>
                              <p:par>
                                <p:cTn id="39" presetID="10" presetClass="entr" presetSubtype="0" fill="hold" nodeType="withEffect">
                                  <p:stCondLst>
                                    <p:cond delay="0"/>
                                  </p:stCondLst>
                                  <p:childTnLst>
                                    <p:set>
                                      <p:cBhvr>
                                        <p:cTn id="40" dur="1" fill="hold">
                                          <p:stCondLst>
                                            <p:cond delay="0"/>
                                          </p:stCondLst>
                                        </p:cTn>
                                        <p:tgtEl>
                                          <p:spTgt spid="5"/>
                                        </p:tgtEl>
                                        <p:attrNameLst>
                                          <p:attrName>style.visibility</p:attrName>
                                        </p:attrNameLst>
                                      </p:cBhvr>
                                      <p:to>
                                        <p:strVal val="visible"/>
                                      </p:to>
                                    </p:set>
                                    <p:animEffect transition="in" filter="fade">
                                      <p:cBhvr>
                                        <p:cTn id="41"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Related image">
            <a:extLst>
              <a:ext uri="{FF2B5EF4-FFF2-40B4-BE49-F238E27FC236}">
                <a16:creationId xmlns:a16="http://schemas.microsoft.com/office/drawing/2014/main" id="{BD611F37-F832-4358-BF8D-FCFABD9D7F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73B5B22F-005F-4777-9946-3A5418F9E700}"/>
              </a:ext>
            </a:extLst>
          </p:cNvPr>
          <p:cNvSpPr/>
          <p:nvPr/>
        </p:nvSpPr>
        <p:spPr>
          <a:xfrm>
            <a:off x="-556031" y="414333"/>
            <a:ext cx="12129053" cy="830997"/>
          </a:xfrm>
          <a:prstGeom prst="rect">
            <a:avLst/>
          </a:prstGeom>
          <a:effectLst>
            <a:reflection stA="52000" endPos="65000" dist="50800" dir="5400000" sy="-100000" algn="bl" rotWithShape="0"/>
          </a:effectLst>
        </p:spPr>
        <p:txBody>
          <a:bodyPr wrap="square">
            <a:spAutoFit/>
          </a:bodyPr>
          <a:lstStyle/>
          <a:p>
            <a:pPr marL="685800" indent="-685800" algn="ctr">
              <a:buFont typeface="Arial" panose="020B0604020202020204" pitchFamily="34" charset="0"/>
              <a:buChar char="•"/>
            </a:pPr>
            <a:r>
              <a:rPr lang="en-GB" sz="4800" b="1" dirty="0">
                <a:latin typeface="David" panose="020E0502060401010101" pitchFamily="34" charset="-79"/>
                <a:cs typeface="David" panose="020E0502060401010101" pitchFamily="34" charset="-79"/>
              </a:rPr>
              <a:t>Government</a:t>
            </a:r>
          </a:p>
        </p:txBody>
      </p:sp>
      <p:sp>
        <p:nvSpPr>
          <p:cNvPr id="7" name="Rectangle 6">
            <a:extLst>
              <a:ext uri="{FF2B5EF4-FFF2-40B4-BE49-F238E27FC236}">
                <a16:creationId xmlns:a16="http://schemas.microsoft.com/office/drawing/2014/main" id="{8844C27C-A10D-4EEE-ABD2-2CD7846B6EA9}"/>
              </a:ext>
            </a:extLst>
          </p:cNvPr>
          <p:cNvSpPr/>
          <p:nvPr/>
        </p:nvSpPr>
        <p:spPr>
          <a:xfrm>
            <a:off x="-556031" y="2598003"/>
            <a:ext cx="12129053" cy="830997"/>
          </a:xfrm>
          <a:prstGeom prst="rect">
            <a:avLst/>
          </a:prstGeom>
          <a:effectLst>
            <a:reflection stA="52000" endPos="65000" dist="50800" dir="5400000" sy="-100000" algn="bl" rotWithShape="0"/>
          </a:effectLst>
        </p:spPr>
        <p:txBody>
          <a:bodyPr wrap="square">
            <a:spAutoFit/>
          </a:bodyPr>
          <a:lstStyle/>
          <a:p>
            <a:pPr marL="685800" indent="-685800" algn="ctr">
              <a:buFont typeface="Arial" panose="020B0604020202020204" pitchFamily="34" charset="0"/>
              <a:buChar char="•"/>
            </a:pPr>
            <a:r>
              <a:rPr lang="en-GB" sz="4800" b="1" dirty="0">
                <a:latin typeface="David" panose="020E0502060401010101" pitchFamily="34" charset="-79"/>
                <a:cs typeface="David" panose="020E0502060401010101" pitchFamily="34" charset="-79"/>
              </a:rPr>
              <a:t>Religion</a:t>
            </a:r>
          </a:p>
        </p:txBody>
      </p:sp>
      <p:sp>
        <p:nvSpPr>
          <p:cNvPr id="8" name="Rectangle 7">
            <a:extLst>
              <a:ext uri="{FF2B5EF4-FFF2-40B4-BE49-F238E27FC236}">
                <a16:creationId xmlns:a16="http://schemas.microsoft.com/office/drawing/2014/main" id="{DDC2439B-8054-4850-B9C2-F1276EFF9119}"/>
              </a:ext>
            </a:extLst>
          </p:cNvPr>
          <p:cNvSpPr/>
          <p:nvPr/>
        </p:nvSpPr>
        <p:spPr>
          <a:xfrm>
            <a:off x="-431766" y="4781673"/>
            <a:ext cx="12129053" cy="1569660"/>
          </a:xfrm>
          <a:prstGeom prst="rect">
            <a:avLst/>
          </a:prstGeom>
          <a:effectLst>
            <a:reflection stA="52000" endPos="65000" dist="50800" dir="5400000" sy="-100000" algn="bl" rotWithShape="0"/>
          </a:effectLst>
        </p:spPr>
        <p:txBody>
          <a:bodyPr wrap="square">
            <a:spAutoFit/>
          </a:bodyPr>
          <a:lstStyle/>
          <a:p>
            <a:pPr marL="685800" indent="-685800" algn="ctr">
              <a:buFont typeface="Arial" panose="020B0604020202020204" pitchFamily="34" charset="0"/>
              <a:buChar char="•"/>
            </a:pPr>
            <a:r>
              <a:rPr lang="en-GB" sz="4800" b="1" dirty="0">
                <a:latin typeface="David" panose="020E0502060401010101" pitchFamily="34" charset="-79"/>
                <a:cs typeface="David" panose="020E0502060401010101" pitchFamily="34" charset="-79"/>
              </a:rPr>
              <a:t>Imprisonment &amp;</a:t>
            </a:r>
          </a:p>
          <a:p>
            <a:pPr algn="ctr"/>
            <a:r>
              <a:rPr lang="en-GB" sz="4800" b="1" dirty="0">
                <a:latin typeface="David" panose="020E0502060401010101" pitchFamily="34" charset="-79"/>
                <a:cs typeface="David" panose="020E0502060401010101" pitchFamily="34" charset="-79"/>
              </a:rPr>
              <a:t>‘The Cat and Mouse’ Act</a:t>
            </a:r>
          </a:p>
        </p:txBody>
      </p:sp>
      <p:sp>
        <p:nvSpPr>
          <p:cNvPr id="10" name="&quot;Not Allowed&quot; Symbol 9">
            <a:extLst>
              <a:ext uri="{FF2B5EF4-FFF2-40B4-BE49-F238E27FC236}">
                <a16:creationId xmlns:a16="http://schemas.microsoft.com/office/drawing/2014/main" id="{BFEBC8D0-769F-4339-8314-FC00FC98A4B5}"/>
              </a:ext>
            </a:extLst>
          </p:cNvPr>
          <p:cNvSpPr/>
          <p:nvPr/>
        </p:nvSpPr>
        <p:spPr>
          <a:xfrm>
            <a:off x="2080667" y="281354"/>
            <a:ext cx="7104185" cy="6576646"/>
          </a:xfrm>
          <a:prstGeom prst="noSmoking">
            <a:avLst/>
          </a:prstGeom>
          <a:solidFill>
            <a:srgbClr val="FF0000"/>
          </a:solidFill>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348029078"/>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53"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 calcmode="lin" valueType="num">
                                      <p:cBhvr>
                                        <p:cTn id="12" dur="500" fill="hold"/>
                                        <p:tgtEl>
                                          <p:spTgt spid="7"/>
                                        </p:tgtEl>
                                        <p:attrNameLst>
                                          <p:attrName>ppt_w</p:attrName>
                                        </p:attrNameLst>
                                      </p:cBhvr>
                                      <p:tavLst>
                                        <p:tav tm="0">
                                          <p:val>
                                            <p:fltVal val="0"/>
                                          </p:val>
                                        </p:tav>
                                        <p:tav tm="100000">
                                          <p:val>
                                            <p:strVal val="#ppt_w"/>
                                          </p:val>
                                        </p:tav>
                                      </p:tavLst>
                                    </p:anim>
                                    <p:anim calcmode="lin" valueType="num">
                                      <p:cBhvr>
                                        <p:cTn id="13" dur="500" fill="hold"/>
                                        <p:tgtEl>
                                          <p:spTgt spid="7"/>
                                        </p:tgtEl>
                                        <p:attrNameLst>
                                          <p:attrName>ppt_h</p:attrName>
                                        </p:attrNameLst>
                                      </p:cBhvr>
                                      <p:tavLst>
                                        <p:tav tm="0">
                                          <p:val>
                                            <p:fltVal val="0"/>
                                          </p:val>
                                        </p:tav>
                                        <p:tav tm="100000">
                                          <p:val>
                                            <p:strVal val="#ppt_h"/>
                                          </p:val>
                                        </p:tav>
                                      </p:tavLst>
                                    </p:anim>
                                    <p:animEffect transition="in" filter="fade">
                                      <p:cBhvr>
                                        <p:cTn id="14" dur="500"/>
                                        <p:tgtEl>
                                          <p:spTgt spid="7"/>
                                        </p:tgtEl>
                                      </p:cBhvr>
                                    </p:animEffect>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Effect transition="in" filter="barn(inVertical)">
                                      <p:cBhvr>
                                        <p:cTn id="19" dur="500"/>
                                        <p:tgtEl>
                                          <p:spTgt spid="8"/>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10"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4E3EBC7-1A99-4745-888D-8FCA393AC05A}"/>
              </a:ext>
            </a:extLst>
          </p:cNvPr>
          <p:cNvPicPr>
            <a:picLocks noChangeAspect="1"/>
          </p:cNvPicPr>
          <p:nvPr/>
        </p:nvPicPr>
        <p:blipFill>
          <a:blip r:embed="rId3"/>
          <a:stretch>
            <a:fillRect/>
          </a:stretch>
        </p:blipFill>
        <p:spPr>
          <a:xfrm>
            <a:off x="0" y="0"/>
            <a:ext cx="12191999" cy="6858000"/>
          </a:xfrm>
          <a:prstGeom prst="rect">
            <a:avLst/>
          </a:prstGeom>
        </p:spPr>
      </p:pic>
      <p:sp>
        <p:nvSpPr>
          <p:cNvPr id="6" name="Rectangle 5">
            <a:extLst>
              <a:ext uri="{FF2B5EF4-FFF2-40B4-BE49-F238E27FC236}">
                <a16:creationId xmlns:a16="http://schemas.microsoft.com/office/drawing/2014/main" id="{405462C2-CC71-41E0-B8A5-164BA180CB25}"/>
              </a:ext>
            </a:extLst>
          </p:cNvPr>
          <p:cNvSpPr/>
          <p:nvPr/>
        </p:nvSpPr>
        <p:spPr>
          <a:xfrm>
            <a:off x="7698796" y="3951724"/>
            <a:ext cx="6096000" cy="2677656"/>
          </a:xfrm>
          <a:prstGeom prst="rect">
            <a:avLst/>
          </a:prstGeom>
        </p:spPr>
        <p:txBody>
          <a:bodyPr>
            <a:spAutoFit/>
          </a:bodyPr>
          <a:lstStyle/>
          <a:p>
            <a:r>
              <a:rPr lang="en-GB" sz="1400" dirty="0">
                <a:solidFill>
                  <a:srgbClr val="9900CC"/>
                </a:solidFill>
                <a:highlight>
                  <a:srgbClr val="00FF00"/>
                </a:highlight>
                <a:latin typeface="Elephant" panose="02020904090505020303" pitchFamily="18" charset="0"/>
              </a:rPr>
              <a:t>1964 Libya</a:t>
            </a:r>
          </a:p>
          <a:p>
            <a:r>
              <a:rPr lang="en-GB" sz="1400" dirty="0">
                <a:solidFill>
                  <a:srgbClr val="9900CC"/>
                </a:solidFill>
                <a:highlight>
                  <a:srgbClr val="00FF00"/>
                </a:highlight>
                <a:latin typeface="Elephant" panose="02020904090505020303" pitchFamily="18" charset="0"/>
              </a:rPr>
              <a:t>1967 Ecuador</a:t>
            </a:r>
          </a:p>
          <a:p>
            <a:r>
              <a:rPr lang="en-GB" sz="1400" dirty="0">
                <a:solidFill>
                  <a:srgbClr val="9900CC"/>
                </a:solidFill>
                <a:highlight>
                  <a:srgbClr val="00FF00"/>
                </a:highlight>
                <a:latin typeface="Elephant" panose="02020904090505020303" pitchFamily="18" charset="0"/>
              </a:rPr>
              <a:t>1971 Switzerland</a:t>
            </a:r>
          </a:p>
          <a:p>
            <a:r>
              <a:rPr lang="en-GB" sz="1400" dirty="0">
                <a:solidFill>
                  <a:srgbClr val="9900CC"/>
                </a:solidFill>
                <a:highlight>
                  <a:srgbClr val="00FF00"/>
                </a:highlight>
                <a:latin typeface="Elephant" panose="02020904090505020303" pitchFamily="18" charset="0"/>
              </a:rPr>
              <a:t>1972 Bangladesh</a:t>
            </a:r>
          </a:p>
          <a:p>
            <a:r>
              <a:rPr lang="en-GB" sz="1400" dirty="0">
                <a:solidFill>
                  <a:srgbClr val="9900CC"/>
                </a:solidFill>
                <a:highlight>
                  <a:srgbClr val="00FF00"/>
                </a:highlight>
                <a:latin typeface="Elephant" panose="02020904090505020303" pitchFamily="18" charset="0"/>
              </a:rPr>
              <a:t>1974 Jordan</a:t>
            </a:r>
          </a:p>
          <a:p>
            <a:r>
              <a:rPr lang="en-GB" sz="1400" dirty="0">
                <a:solidFill>
                  <a:srgbClr val="9900CC"/>
                </a:solidFill>
                <a:highlight>
                  <a:srgbClr val="00FF00"/>
                </a:highlight>
                <a:latin typeface="Elephant" panose="02020904090505020303" pitchFamily="18" charset="0"/>
              </a:rPr>
              <a:t>1976 Portugal</a:t>
            </a:r>
          </a:p>
          <a:p>
            <a:r>
              <a:rPr lang="en-GB" sz="1400" dirty="0">
                <a:solidFill>
                  <a:srgbClr val="9900CC"/>
                </a:solidFill>
                <a:highlight>
                  <a:srgbClr val="00FF00"/>
                </a:highlight>
                <a:latin typeface="Elephant" panose="02020904090505020303" pitchFamily="18" charset="0"/>
              </a:rPr>
              <a:t>1989 Namibia</a:t>
            </a:r>
          </a:p>
          <a:p>
            <a:r>
              <a:rPr lang="en-GB" sz="1400" dirty="0">
                <a:solidFill>
                  <a:srgbClr val="9900CC"/>
                </a:solidFill>
                <a:highlight>
                  <a:srgbClr val="00FF00"/>
                </a:highlight>
                <a:latin typeface="Elephant" panose="02020904090505020303" pitchFamily="18" charset="0"/>
              </a:rPr>
              <a:t>1990 Western Samoa</a:t>
            </a:r>
          </a:p>
          <a:p>
            <a:r>
              <a:rPr lang="en-GB" sz="1400" dirty="0">
                <a:solidFill>
                  <a:srgbClr val="9900CC"/>
                </a:solidFill>
                <a:highlight>
                  <a:srgbClr val="00FF00"/>
                </a:highlight>
                <a:latin typeface="Elephant" panose="02020904090505020303" pitchFamily="18" charset="0"/>
              </a:rPr>
              <a:t>1993 Kazakhstan, Moldova</a:t>
            </a:r>
          </a:p>
          <a:p>
            <a:r>
              <a:rPr lang="en-GB" sz="1400" dirty="0">
                <a:solidFill>
                  <a:srgbClr val="9900CC"/>
                </a:solidFill>
                <a:highlight>
                  <a:srgbClr val="00FF00"/>
                </a:highlight>
                <a:latin typeface="Elephant" panose="02020904090505020303" pitchFamily="18" charset="0"/>
              </a:rPr>
              <a:t>2005 Kuwait</a:t>
            </a:r>
          </a:p>
          <a:p>
            <a:r>
              <a:rPr lang="en-GB" sz="1400" dirty="0">
                <a:solidFill>
                  <a:srgbClr val="9900CC"/>
                </a:solidFill>
                <a:highlight>
                  <a:srgbClr val="00FF00"/>
                </a:highlight>
                <a:latin typeface="Elephant" panose="02020904090505020303" pitchFamily="18" charset="0"/>
              </a:rPr>
              <a:t>2006 United Arab Emirates</a:t>
            </a:r>
          </a:p>
          <a:p>
            <a:r>
              <a:rPr lang="en-GB" sz="1400" dirty="0">
                <a:solidFill>
                  <a:srgbClr val="9900CC"/>
                </a:solidFill>
                <a:highlight>
                  <a:srgbClr val="00FF00"/>
                </a:highlight>
                <a:latin typeface="Elephant" panose="02020904090505020303" pitchFamily="18" charset="0"/>
              </a:rPr>
              <a:t>2011 Saudi Arabia</a:t>
            </a:r>
          </a:p>
        </p:txBody>
      </p:sp>
      <p:sp>
        <p:nvSpPr>
          <p:cNvPr id="7" name="Rectangle 6">
            <a:extLst>
              <a:ext uri="{FF2B5EF4-FFF2-40B4-BE49-F238E27FC236}">
                <a16:creationId xmlns:a16="http://schemas.microsoft.com/office/drawing/2014/main" id="{3D533312-EB0B-444E-AC51-217D7EEF0D2C}"/>
              </a:ext>
            </a:extLst>
          </p:cNvPr>
          <p:cNvSpPr/>
          <p:nvPr/>
        </p:nvSpPr>
        <p:spPr>
          <a:xfrm>
            <a:off x="117311" y="4068992"/>
            <a:ext cx="6096000" cy="3108543"/>
          </a:xfrm>
          <a:prstGeom prst="rect">
            <a:avLst/>
          </a:prstGeom>
        </p:spPr>
        <p:txBody>
          <a:bodyPr>
            <a:spAutoFit/>
          </a:bodyPr>
          <a:lstStyle/>
          <a:p>
            <a:r>
              <a:rPr lang="en-GB" sz="1600" b="1" dirty="0">
                <a:solidFill>
                  <a:srgbClr val="9900CC"/>
                </a:solidFill>
                <a:highlight>
                  <a:srgbClr val="00FF00"/>
                </a:highlight>
              </a:rPr>
              <a:t>1902 Australia1</a:t>
            </a:r>
          </a:p>
          <a:p>
            <a:r>
              <a:rPr lang="en-GB" sz="1600" b="1" dirty="0">
                <a:solidFill>
                  <a:srgbClr val="9900CC"/>
                </a:solidFill>
                <a:highlight>
                  <a:srgbClr val="00FF00"/>
                </a:highlight>
              </a:rPr>
              <a:t>1906 Finland</a:t>
            </a:r>
          </a:p>
          <a:p>
            <a:r>
              <a:rPr lang="en-GB" sz="1600" b="1" dirty="0">
                <a:solidFill>
                  <a:srgbClr val="9900CC"/>
                </a:solidFill>
                <a:highlight>
                  <a:srgbClr val="00FF00"/>
                </a:highlight>
              </a:rPr>
              <a:t>1913 Norway</a:t>
            </a:r>
          </a:p>
          <a:p>
            <a:r>
              <a:rPr lang="en-GB" sz="1600" b="1" dirty="0">
                <a:solidFill>
                  <a:srgbClr val="9900CC"/>
                </a:solidFill>
                <a:highlight>
                  <a:srgbClr val="00FF00"/>
                </a:highlight>
              </a:rPr>
              <a:t>1915 Denmark</a:t>
            </a:r>
          </a:p>
          <a:p>
            <a:r>
              <a:rPr lang="en-GB" sz="1600" b="1" dirty="0">
                <a:solidFill>
                  <a:srgbClr val="9900CC"/>
                </a:solidFill>
                <a:highlight>
                  <a:srgbClr val="00FF00"/>
                </a:highlight>
              </a:rPr>
              <a:t>1917 Canada2</a:t>
            </a:r>
          </a:p>
          <a:p>
            <a:r>
              <a:rPr lang="en-GB" sz="1600" b="1" dirty="0">
                <a:solidFill>
                  <a:srgbClr val="9900CC"/>
                </a:solidFill>
                <a:highlight>
                  <a:srgbClr val="00FF00"/>
                </a:highlight>
              </a:rPr>
              <a:t>1918 Austria, Germany, Poland, Russia</a:t>
            </a:r>
          </a:p>
          <a:p>
            <a:r>
              <a:rPr lang="en-GB" sz="1600" b="1" dirty="0">
                <a:solidFill>
                  <a:srgbClr val="9900CC"/>
                </a:solidFill>
                <a:highlight>
                  <a:srgbClr val="00FF00"/>
                </a:highlight>
              </a:rPr>
              <a:t>1919 Netherlands</a:t>
            </a:r>
          </a:p>
          <a:p>
            <a:r>
              <a:rPr lang="en-GB" sz="1600" b="1" dirty="0">
                <a:solidFill>
                  <a:srgbClr val="9900CC"/>
                </a:solidFill>
                <a:highlight>
                  <a:srgbClr val="00FF00"/>
                </a:highlight>
              </a:rPr>
              <a:t>1920 United States</a:t>
            </a:r>
          </a:p>
          <a:p>
            <a:r>
              <a:rPr lang="en-GB" sz="1600" b="1" dirty="0">
                <a:solidFill>
                  <a:srgbClr val="9900CC"/>
                </a:solidFill>
                <a:highlight>
                  <a:srgbClr val="00FF00"/>
                </a:highlight>
              </a:rPr>
              <a:t>1921 Sweden</a:t>
            </a:r>
          </a:p>
          <a:p>
            <a:r>
              <a:rPr lang="en-GB" sz="1600" b="1" dirty="0">
                <a:solidFill>
                  <a:srgbClr val="9900CC"/>
                </a:solidFill>
                <a:highlight>
                  <a:srgbClr val="00FF00"/>
                </a:highlight>
              </a:rPr>
              <a:t>1928 Britain, Ireland</a:t>
            </a:r>
          </a:p>
          <a:p>
            <a:r>
              <a:rPr lang="en-GB" sz="1600" b="1" dirty="0">
                <a:solidFill>
                  <a:srgbClr val="9900CC"/>
                </a:solidFill>
                <a:highlight>
                  <a:srgbClr val="00FF00"/>
                </a:highlight>
              </a:rPr>
              <a:t>1930 South Africa3</a:t>
            </a:r>
          </a:p>
          <a:p>
            <a:endParaRPr lang="en-GB" sz="1600" b="1" dirty="0">
              <a:solidFill>
                <a:srgbClr val="9900CC"/>
              </a:solidFill>
              <a:highlight>
                <a:srgbClr val="00FF00"/>
              </a:highlight>
            </a:endParaRPr>
          </a:p>
        </p:txBody>
      </p:sp>
      <p:sp>
        <p:nvSpPr>
          <p:cNvPr id="8" name="Rectangle 7">
            <a:extLst>
              <a:ext uri="{FF2B5EF4-FFF2-40B4-BE49-F238E27FC236}">
                <a16:creationId xmlns:a16="http://schemas.microsoft.com/office/drawing/2014/main" id="{8E2EAFA5-961E-471F-93A5-7E197C330B54}"/>
              </a:ext>
            </a:extLst>
          </p:cNvPr>
          <p:cNvSpPr/>
          <p:nvPr/>
        </p:nvSpPr>
        <p:spPr>
          <a:xfrm>
            <a:off x="3415320" y="4066034"/>
            <a:ext cx="6096000" cy="2677656"/>
          </a:xfrm>
          <a:prstGeom prst="rect">
            <a:avLst/>
          </a:prstGeom>
        </p:spPr>
        <p:txBody>
          <a:bodyPr>
            <a:spAutoFit/>
          </a:bodyPr>
          <a:lstStyle/>
          <a:p>
            <a:r>
              <a:rPr lang="en-GB" sz="1400" dirty="0">
                <a:solidFill>
                  <a:srgbClr val="9900CC"/>
                </a:solidFill>
                <a:highlight>
                  <a:srgbClr val="00FF00"/>
                </a:highlight>
                <a:latin typeface="Elephant" panose="02020904090505020303" pitchFamily="18" charset="0"/>
              </a:rPr>
              <a:t>1931 Spain</a:t>
            </a:r>
          </a:p>
          <a:p>
            <a:r>
              <a:rPr lang="en-GB" sz="1400" dirty="0">
                <a:solidFill>
                  <a:srgbClr val="9900CC"/>
                </a:solidFill>
                <a:highlight>
                  <a:srgbClr val="00FF00"/>
                </a:highlight>
                <a:latin typeface="Elephant" panose="02020904090505020303" pitchFamily="18" charset="0"/>
              </a:rPr>
              <a:t>1934 Turkey</a:t>
            </a:r>
          </a:p>
          <a:p>
            <a:r>
              <a:rPr lang="en-GB" sz="1400" dirty="0">
                <a:solidFill>
                  <a:srgbClr val="9900CC"/>
                </a:solidFill>
                <a:highlight>
                  <a:srgbClr val="00FF00"/>
                </a:highlight>
                <a:latin typeface="Elephant" panose="02020904090505020303" pitchFamily="18" charset="0"/>
              </a:rPr>
              <a:t>1944 France</a:t>
            </a:r>
          </a:p>
          <a:p>
            <a:r>
              <a:rPr lang="en-GB" sz="1400" dirty="0">
                <a:solidFill>
                  <a:srgbClr val="9900CC"/>
                </a:solidFill>
                <a:highlight>
                  <a:srgbClr val="00FF00"/>
                </a:highlight>
                <a:latin typeface="Elephant" panose="02020904090505020303" pitchFamily="18" charset="0"/>
              </a:rPr>
              <a:t>1945 Italy</a:t>
            </a:r>
          </a:p>
          <a:p>
            <a:r>
              <a:rPr lang="en-GB" sz="1400" dirty="0">
                <a:solidFill>
                  <a:srgbClr val="9900CC"/>
                </a:solidFill>
                <a:highlight>
                  <a:srgbClr val="00FF00"/>
                </a:highlight>
                <a:latin typeface="Elephant" panose="02020904090505020303" pitchFamily="18" charset="0"/>
              </a:rPr>
              <a:t>1947 Argentina, Japan, Mexico, Pakistan</a:t>
            </a:r>
          </a:p>
          <a:p>
            <a:r>
              <a:rPr lang="en-GB" sz="1400" dirty="0">
                <a:solidFill>
                  <a:srgbClr val="9900CC"/>
                </a:solidFill>
                <a:highlight>
                  <a:srgbClr val="00FF00"/>
                </a:highlight>
                <a:latin typeface="Elephant" panose="02020904090505020303" pitchFamily="18" charset="0"/>
              </a:rPr>
              <a:t>1949 China</a:t>
            </a:r>
          </a:p>
          <a:p>
            <a:r>
              <a:rPr lang="en-GB" sz="1400" dirty="0">
                <a:solidFill>
                  <a:srgbClr val="9900CC"/>
                </a:solidFill>
                <a:highlight>
                  <a:srgbClr val="00FF00"/>
                </a:highlight>
                <a:latin typeface="Elephant" panose="02020904090505020303" pitchFamily="18" charset="0"/>
              </a:rPr>
              <a:t>1950 India</a:t>
            </a:r>
          </a:p>
          <a:p>
            <a:r>
              <a:rPr lang="en-GB" sz="1400" dirty="0">
                <a:solidFill>
                  <a:srgbClr val="9900CC"/>
                </a:solidFill>
                <a:highlight>
                  <a:srgbClr val="00FF00"/>
                </a:highlight>
                <a:latin typeface="Elephant" panose="02020904090505020303" pitchFamily="18" charset="0"/>
              </a:rPr>
              <a:t>1954 Colombia</a:t>
            </a:r>
          </a:p>
          <a:p>
            <a:r>
              <a:rPr lang="en-GB" sz="1400" dirty="0">
                <a:solidFill>
                  <a:srgbClr val="9900CC"/>
                </a:solidFill>
                <a:highlight>
                  <a:srgbClr val="00FF00"/>
                </a:highlight>
                <a:latin typeface="Elephant" panose="02020904090505020303" pitchFamily="18" charset="0"/>
              </a:rPr>
              <a:t>1957 Malaysia, Zimbabwe</a:t>
            </a:r>
          </a:p>
          <a:p>
            <a:r>
              <a:rPr lang="en-GB" sz="1400" dirty="0">
                <a:solidFill>
                  <a:srgbClr val="9900CC"/>
                </a:solidFill>
                <a:highlight>
                  <a:srgbClr val="00FF00"/>
                </a:highlight>
                <a:latin typeface="Elephant" panose="02020904090505020303" pitchFamily="18" charset="0"/>
              </a:rPr>
              <a:t>1962 Algeria</a:t>
            </a:r>
          </a:p>
          <a:p>
            <a:r>
              <a:rPr lang="en-GB" sz="1400" dirty="0">
                <a:solidFill>
                  <a:srgbClr val="9900CC"/>
                </a:solidFill>
                <a:highlight>
                  <a:srgbClr val="00FF00"/>
                </a:highlight>
                <a:latin typeface="Elephant" panose="02020904090505020303" pitchFamily="18" charset="0"/>
              </a:rPr>
              <a:t>1963 Iran, Morocco</a:t>
            </a:r>
          </a:p>
          <a:p>
            <a:endParaRPr lang="en-GB" sz="1400" dirty="0">
              <a:solidFill>
                <a:srgbClr val="9900CC"/>
              </a:solidFill>
              <a:latin typeface="Elephant" panose="02020904090505020303" pitchFamily="18" charset="0"/>
            </a:endParaRPr>
          </a:p>
        </p:txBody>
      </p:sp>
      <p:pic>
        <p:nvPicPr>
          <p:cNvPr id="9" name="Picture 4" descr="Related image">
            <a:extLst>
              <a:ext uri="{FF2B5EF4-FFF2-40B4-BE49-F238E27FC236}">
                <a16:creationId xmlns:a16="http://schemas.microsoft.com/office/drawing/2014/main" id="{5107E862-E35B-47E3-818C-33BB6BB2DA8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10" name="Title 1">
            <a:extLst>
              <a:ext uri="{FF2B5EF4-FFF2-40B4-BE49-F238E27FC236}">
                <a16:creationId xmlns:a16="http://schemas.microsoft.com/office/drawing/2014/main" id="{F62D82D4-D6EE-4B06-AFE9-B9ACB608D508}"/>
              </a:ext>
            </a:extLst>
          </p:cNvPr>
          <p:cNvSpPr txBox="1">
            <a:spLocks/>
          </p:cNvSpPr>
          <p:nvPr/>
        </p:nvSpPr>
        <p:spPr>
          <a:xfrm>
            <a:off x="8272417" y="536494"/>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u="sng" dirty="0">
                <a:solidFill>
                  <a:srgbClr val="9900CC"/>
                </a:solidFill>
                <a:latin typeface="Elephant" panose="02020904090505020303" pitchFamily="18" charset="0"/>
              </a:rPr>
              <a:t> </a:t>
            </a:r>
            <a:br>
              <a:rPr lang="en-GB" dirty="0"/>
            </a:br>
            <a:endParaRPr lang="en-GB" dirty="0"/>
          </a:p>
        </p:txBody>
      </p:sp>
      <p:sp>
        <p:nvSpPr>
          <p:cNvPr id="11" name="Rectangle 10">
            <a:extLst>
              <a:ext uri="{FF2B5EF4-FFF2-40B4-BE49-F238E27FC236}">
                <a16:creationId xmlns:a16="http://schemas.microsoft.com/office/drawing/2014/main" id="{B1FB935A-6033-44AA-86E2-2112D558E17F}"/>
              </a:ext>
            </a:extLst>
          </p:cNvPr>
          <p:cNvSpPr/>
          <p:nvPr/>
        </p:nvSpPr>
        <p:spPr>
          <a:xfrm>
            <a:off x="117311" y="186285"/>
            <a:ext cx="11957376" cy="2000548"/>
          </a:xfrm>
          <a:prstGeom prst="rect">
            <a:avLst/>
          </a:prstGeom>
        </p:spPr>
        <p:txBody>
          <a:bodyPr wrap="none">
            <a:spAutoFit/>
          </a:bodyPr>
          <a:lstStyle/>
          <a:p>
            <a:r>
              <a:rPr lang="en-GB" sz="4800" b="1" u="sng" dirty="0">
                <a:solidFill>
                  <a:srgbClr val="9900CC"/>
                </a:solidFill>
                <a:highlight>
                  <a:srgbClr val="C0C0C0"/>
                </a:highlight>
                <a:latin typeface="Elephant" panose="02020904090505020303" pitchFamily="18" charset="0"/>
              </a:rPr>
              <a:t>How this movement changed the world</a:t>
            </a:r>
          </a:p>
          <a:p>
            <a:endParaRPr lang="en-GB" sz="4800" b="1" u="sng" dirty="0">
              <a:solidFill>
                <a:srgbClr val="9900CC"/>
              </a:solidFill>
              <a:latin typeface="Elephant" panose="02020904090505020303" pitchFamily="18" charset="0"/>
            </a:endParaRPr>
          </a:p>
          <a:p>
            <a:pPr algn="ctr"/>
            <a:r>
              <a:rPr lang="en-GB" sz="2800" b="1" u="sng" dirty="0">
                <a:solidFill>
                  <a:schemeClr val="bg1"/>
                </a:solidFill>
                <a:latin typeface="Elephant" panose="02020904090505020303" pitchFamily="18" charset="0"/>
              </a:rPr>
              <a:t>Timeline:</a:t>
            </a:r>
            <a:endParaRPr lang="en-GB" sz="2800" dirty="0">
              <a:solidFill>
                <a:schemeClr val="bg1"/>
              </a:solidFill>
            </a:endParaRPr>
          </a:p>
        </p:txBody>
      </p:sp>
    </p:spTree>
    <p:extLst>
      <p:ext uri="{BB962C8B-B14F-4D97-AF65-F5344CB8AC3E}">
        <p14:creationId xmlns:p14="http://schemas.microsoft.com/office/powerpoint/2010/main" val="1517513780"/>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10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circle(in)">
                                      <p:cBhvr>
                                        <p:cTn id="12" dur="20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10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Related image">
            <a:extLst>
              <a:ext uri="{FF2B5EF4-FFF2-40B4-BE49-F238E27FC236}">
                <a16:creationId xmlns:a16="http://schemas.microsoft.com/office/drawing/2014/main" id="{E5252DB5-12BA-4B63-B914-AF1E7364A7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bg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BA7AE0D5-47C6-4C23-BD5B-7BDA820A14F7}"/>
              </a:ext>
            </a:extLst>
          </p:cNvPr>
          <p:cNvSpPr/>
          <p:nvPr/>
        </p:nvSpPr>
        <p:spPr>
          <a:xfrm>
            <a:off x="-1203145" y="0"/>
            <a:ext cx="12129053" cy="830997"/>
          </a:xfrm>
          <a:prstGeom prst="rect">
            <a:avLst/>
          </a:prstGeom>
          <a:effectLst>
            <a:reflection stA="52000" endPos="65000" dist="50800" dir="5400000" sy="-100000" algn="bl" rotWithShape="0"/>
          </a:effectLst>
        </p:spPr>
        <p:txBody>
          <a:bodyPr wrap="square">
            <a:spAutoFit/>
          </a:bodyPr>
          <a:lstStyle/>
          <a:p>
            <a:pPr algn="ctr"/>
            <a:r>
              <a:rPr lang="en-GB" sz="4800" b="1" dirty="0">
                <a:latin typeface="David" panose="020E0502060401010101" pitchFamily="34" charset="-79"/>
                <a:cs typeface="David" panose="020E0502060401010101" pitchFamily="34" charset="-79"/>
              </a:rPr>
              <a:t>Paving the way to the present day…</a:t>
            </a:r>
          </a:p>
        </p:txBody>
      </p:sp>
      <p:sp>
        <p:nvSpPr>
          <p:cNvPr id="6" name="Rectangle 5">
            <a:extLst>
              <a:ext uri="{FF2B5EF4-FFF2-40B4-BE49-F238E27FC236}">
                <a16:creationId xmlns:a16="http://schemas.microsoft.com/office/drawing/2014/main" id="{300E65FE-64BC-4235-9277-0D97AC4FE04C}"/>
              </a:ext>
            </a:extLst>
          </p:cNvPr>
          <p:cNvSpPr/>
          <p:nvPr/>
        </p:nvSpPr>
        <p:spPr>
          <a:xfrm>
            <a:off x="2839300" y="1244326"/>
            <a:ext cx="12493285" cy="3108543"/>
          </a:xfrm>
          <a:prstGeom prst="rect">
            <a:avLst/>
          </a:prstGeom>
        </p:spPr>
        <p:txBody>
          <a:bodyPr wrap="square">
            <a:spAutoFit/>
          </a:bodyPr>
          <a:lstStyle/>
          <a:p>
            <a:pPr algn="ctr"/>
            <a:r>
              <a:rPr lang="en-GB" sz="2800" dirty="0">
                <a:latin typeface="Cooper Black" panose="0208090404030B020404" pitchFamily="18" charset="0"/>
              </a:rPr>
              <a:t>“Never doubt that a small </a:t>
            </a:r>
          </a:p>
          <a:p>
            <a:pPr algn="ctr"/>
            <a:r>
              <a:rPr lang="en-GB" sz="2800" dirty="0">
                <a:latin typeface="Cooper Black" panose="0208090404030B020404" pitchFamily="18" charset="0"/>
              </a:rPr>
              <a:t>group of thoughtful, </a:t>
            </a:r>
          </a:p>
          <a:p>
            <a:pPr algn="ctr"/>
            <a:r>
              <a:rPr lang="en-GB" sz="2800" dirty="0">
                <a:latin typeface="Cooper Black" panose="0208090404030B020404" pitchFamily="18" charset="0"/>
              </a:rPr>
              <a:t>committed citizens can</a:t>
            </a:r>
          </a:p>
          <a:p>
            <a:pPr algn="ctr"/>
            <a:r>
              <a:rPr lang="en-GB" sz="2800" dirty="0">
                <a:latin typeface="Cooper Black" panose="0208090404030B020404" pitchFamily="18" charset="0"/>
              </a:rPr>
              <a:t>change the world; indeed,</a:t>
            </a:r>
          </a:p>
          <a:p>
            <a:pPr algn="ctr"/>
            <a:r>
              <a:rPr lang="en-GB" sz="2800" dirty="0">
                <a:latin typeface="Cooper Black" panose="0208090404030B020404" pitchFamily="18" charset="0"/>
              </a:rPr>
              <a:t> it’s the only thing</a:t>
            </a:r>
          </a:p>
          <a:p>
            <a:pPr algn="ctr"/>
            <a:r>
              <a:rPr lang="en-GB" sz="2800" dirty="0">
                <a:latin typeface="Cooper Black" panose="0208090404030B020404" pitchFamily="18" charset="0"/>
              </a:rPr>
              <a:t> that ever has.”</a:t>
            </a:r>
          </a:p>
          <a:p>
            <a:pPr algn="ctr"/>
            <a:r>
              <a:rPr lang="en-GB" sz="2800" dirty="0">
                <a:latin typeface="Cooper Black" panose="0208090404030B020404" pitchFamily="18" charset="0"/>
              </a:rPr>
              <a:t> </a:t>
            </a:r>
            <a:r>
              <a:rPr lang="en-GB" sz="2800" i="1" dirty="0">
                <a:latin typeface="Cooper Black" panose="0208090404030B020404" pitchFamily="18" charset="0"/>
              </a:rPr>
              <a:t>Margaret Mead</a:t>
            </a:r>
          </a:p>
        </p:txBody>
      </p:sp>
      <p:pic>
        <p:nvPicPr>
          <p:cNvPr id="1026" name="Picture 2" descr="Image result for SUFFRAGETTES at suffragettes red carpet">
            <a:extLst>
              <a:ext uri="{FF2B5EF4-FFF2-40B4-BE49-F238E27FC236}">
                <a16:creationId xmlns:a16="http://schemas.microsoft.com/office/drawing/2014/main" id="{A137240D-E4F4-41CA-A71F-61398179215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4" b="6012"/>
          <a:stretch/>
        </p:blipFill>
        <p:spPr bwMode="auto">
          <a:xfrm>
            <a:off x="130629" y="2438399"/>
            <a:ext cx="6589440" cy="4252685"/>
          </a:xfrm>
          <a:prstGeom prst="rect">
            <a:avLst/>
          </a:prstGeom>
          <a:noFill/>
          <a:ln>
            <a:noFill/>
          </a:ln>
          <a:effectLst>
            <a:glow rad="228600">
              <a:schemeClr val="bg1">
                <a:alpha val="40000"/>
              </a:schemeClr>
            </a:glow>
            <a:softEdge rad="317500"/>
          </a:effectLst>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A358816F-7831-47DF-B3E8-BB6E5A1842B6}"/>
              </a:ext>
            </a:extLst>
          </p:cNvPr>
          <p:cNvSpPr txBox="1"/>
          <p:nvPr/>
        </p:nvSpPr>
        <p:spPr>
          <a:xfrm>
            <a:off x="6653767" y="5876125"/>
            <a:ext cx="4093029" cy="1200329"/>
          </a:xfrm>
          <a:prstGeom prst="rect">
            <a:avLst/>
          </a:prstGeom>
          <a:noFill/>
        </p:spPr>
        <p:txBody>
          <a:bodyPr wrap="square" rtlCol="0">
            <a:spAutoFit/>
          </a:bodyPr>
          <a:lstStyle/>
          <a:p>
            <a:r>
              <a:rPr lang="en-GB" dirty="0">
                <a:solidFill>
                  <a:srgbClr val="9900CC"/>
                </a:solidFill>
                <a:hlinkClick r:id="rId5">
                  <a:extLst>
                    <a:ext uri="{A12FA001-AC4F-418D-AE19-62706E023703}">
                      <ahyp:hlinkClr xmlns:ahyp="http://schemas.microsoft.com/office/drawing/2018/hyperlinkcolor" val="tx"/>
                    </a:ext>
                  </a:extLst>
                </a:hlinkClick>
              </a:rPr>
              <a:t>https://www.theguardian.com/world/2015/oct/07/feminist-protesters-storm-red-carpet-at-london-premiere-of-suffragette</a:t>
            </a:r>
            <a:endParaRPr lang="en-GB" dirty="0">
              <a:solidFill>
                <a:srgbClr val="9900CC"/>
              </a:solidFill>
            </a:endParaRPr>
          </a:p>
          <a:p>
            <a:endParaRPr lang="en-GB" dirty="0">
              <a:solidFill>
                <a:srgbClr val="9900CC"/>
              </a:solidFill>
            </a:endParaRPr>
          </a:p>
        </p:txBody>
      </p:sp>
    </p:spTree>
    <p:extLst>
      <p:ext uri="{BB962C8B-B14F-4D97-AF65-F5344CB8AC3E}">
        <p14:creationId xmlns:p14="http://schemas.microsoft.com/office/powerpoint/2010/main" val="1103568867"/>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5"/>
                                        </p:tgtEl>
                                        <p:attrNameLst>
                                          <p:attrName>r</p:attrName>
                                        </p:attrNameLst>
                                      </p:cBhvr>
                                    </p:animRot>
                                    <p:animRot by="-240000">
                                      <p:cBhvr>
                                        <p:cTn id="7" dur="200" fill="hold">
                                          <p:stCondLst>
                                            <p:cond delay="200"/>
                                          </p:stCondLst>
                                        </p:cTn>
                                        <p:tgtEl>
                                          <p:spTgt spid="5"/>
                                        </p:tgtEl>
                                        <p:attrNameLst>
                                          <p:attrName>r</p:attrName>
                                        </p:attrNameLst>
                                      </p:cBhvr>
                                    </p:animRot>
                                    <p:animRot by="240000">
                                      <p:cBhvr>
                                        <p:cTn id="8" dur="200" fill="hold">
                                          <p:stCondLst>
                                            <p:cond delay="400"/>
                                          </p:stCondLst>
                                        </p:cTn>
                                        <p:tgtEl>
                                          <p:spTgt spid="5"/>
                                        </p:tgtEl>
                                        <p:attrNameLst>
                                          <p:attrName>r</p:attrName>
                                        </p:attrNameLst>
                                      </p:cBhvr>
                                    </p:animRot>
                                    <p:animRot by="-240000">
                                      <p:cBhvr>
                                        <p:cTn id="9" dur="200" fill="hold">
                                          <p:stCondLst>
                                            <p:cond delay="600"/>
                                          </p:stCondLst>
                                        </p:cTn>
                                        <p:tgtEl>
                                          <p:spTgt spid="5"/>
                                        </p:tgtEl>
                                        <p:attrNameLst>
                                          <p:attrName>r</p:attrName>
                                        </p:attrNameLst>
                                      </p:cBhvr>
                                    </p:animRot>
                                    <p:animRot by="120000">
                                      <p:cBhvr>
                                        <p:cTn id="10" dur="200" fill="hold">
                                          <p:stCondLst>
                                            <p:cond delay="800"/>
                                          </p:stCondLst>
                                        </p:cTn>
                                        <p:tgtEl>
                                          <p:spTgt spid="5"/>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6" presetClass="entr" presetSubtype="16" fill="hold" nodeType="clickEffect">
                                  <p:stCondLst>
                                    <p:cond delay="0"/>
                                  </p:stCondLst>
                                  <p:childTnLst>
                                    <p:set>
                                      <p:cBhvr>
                                        <p:cTn id="19" dur="1" fill="hold">
                                          <p:stCondLst>
                                            <p:cond delay="0"/>
                                          </p:stCondLst>
                                        </p:cTn>
                                        <p:tgtEl>
                                          <p:spTgt spid="1026"/>
                                        </p:tgtEl>
                                        <p:attrNameLst>
                                          <p:attrName>style.visibility</p:attrName>
                                        </p:attrNameLst>
                                      </p:cBhvr>
                                      <p:to>
                                        <p:strVal val="visible"/>
                                      </p:to>
                                    </p:set>
                                    <p:animEffect transition="in" filter="circle(in)">
                                      <p:cBhvr>
                                        <p:cTn id="20" dur="2000"/>
                                        <p:tgtEl>
                                          <p:spTgt spid="1026"/>
                                        </p:tgtEl>
                                      </p:cBhvr>
                                    </p:animEffect>
                                  </p:childTnLst>
                                </p:cTn>
                              </p:par>
                              <p:par>
                                <p:cTn id="21" presetID="6" presetClass="entr" presetSubtype="16"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animEffect transition="in" filter="circle(in)">
                                      <p:cBhvr>
                                        <p:cTn id="23"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BA84D-CE2A-4666-B8F8-A386ACA92DB1}"/>
              </a:ext>
            </a:extLst>
          </p:cNvPr>
          <p:cNvSpPr>
            <a:spLocks noGrp="1"/>
          </p:cNvSpPr>
          <p:nvPr>
            <p:ph type="title"/>
          </p:nvPr>
        </p:nvSpPr>
        <p:spPr/>
        <p:txBody>
          <a:bodyPr/>
          <a:lstStyle/>
          <a:p>
            <a:r>
              <a:rPr lang="en-GB" dirty="0"/>
              <a:t>Thank you</a:t>
            </a:r>
          </a:p>
        </p:txBody>
      </p:sp>
      <p:pic>
        <p:nvPicPr>
          <p:cNvPr id="4" name="Picture 4" descr="Related image">
            <a:extLst>
              <a:ext uri="{FF2B5EF4-FFF2-40B4-BE49-F238E27FC236}">
                <a16:creationId xmlns:a16="http://schemas.microsoft.com/office/drawing/2014/main" id="{5767FDBC-2490-465D-9D4C-CB045872AEE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9466" t="9870" r="9178" b="20459"/>
          <a:stretch/>
        </p:blipFill>
        <p:spPr bwMode="auto">
          <a:xfrm>
            <a:off x="10746796" y="5083889"/>
            <a:ext cx="1445204" cy="1237617"/>
          </a:xfrm>
          <a:prstGeom prst="rect">
            <a:avLst/>
          </a:prstGeom>
          <a:noFill/>
          <a:effectLst>
            <a:glow rad="965200">
              <a:schemeClr val="tx1">
                <a:alpha val="5000"/>
              </a:schemeClr>
            </a:glow>
            <a:outerShdw blurRad="50800" dist="50800" dir="5400000" algn="ctr" rotWithShape="0">
              <a:schemeClr val="bg1"/>
            </a:outerShdw>
            <a:reflection blurRad="38100" stA="62000" endPos="59000" dir="5400000" sy="-100000" algn="bl" rotWithShape="0"/>
            <a:softEdge rad="266700"/>
          </a:effectLst>
          <a:extLst>
            <a:ext uri="{909E8E84-426E-40DD-AFC4-6F175D3DCCD1}">
              <a14:hiddenFill xmlns:a14="http://schemas.microsoft.com/office/drawing/2010/main">
                <a:solidFill>
                  <a:srgbClr val="FFFFFF"/>
                </a:solidFill>
              </a14:hiddenFill>
            </a:ext>
          </a:extLst>
        </p:spPr>
      </p:pic>
      <p:pic>
        <p:nvPicPr>
          <p:cNvPr id="7" name="Online Media 6" title="That's All Folks HD">
            <a:hlinkClick r:id="" action="ppaction://media"/>
            <a:extLst>
              <a:ext uri="{FF2B5EF4-FFF2-40B4-BE49-F238E27FC236}">
                <a16:creationId xmlns:a16="http://schemas.microsoft.com/office/drawing/2014/main" id="{FF8ED725-3F41-448A-B37C-5D540D0F1A37}"/>
              </a:ext>
            </a:extLst>
          </p:cNvPr>
          <p:cNvPicPr>
            <a:picLocks noRot="1" noChangeAspect="1"/>
          </p:cNvPicPr>
          <p:nvPr>
            <a:videoFile r:link="rId1"/>
          </p:nvPr>
        </p:nvPicPr>
        <p:blipFill>
          <a:blip r:embed="rId5">
            <a:duotone>
              <a:prstClr val="black"/>
              <a:srgbClr val="D9C3A5">
                <a:tint val="50000"/>
                <a:satMod val="180000"/>
              </a:srgbClr>
            </a:duotone>
          </a:blip>
          <a:stretch>
            <a:fillRect/>
          </a:stretch>
        </p:blipFill>
        <p:spPr>
          <a:xfrm>
            <a:off x="2637500" y="1382485"/>
            <a:ext cx="7169865" cy="4093029"/>
          </a:xfrm>
          <a:prstGeom prst="rect">
            <a:avLst/>
          </a:prstGeom>
          <a:effectLst>
            <a:softEdge rad="812800"/>
          </a:effectLst>
        </p:spPr>
      </p:pic>
    </p:spTree>
    <p:extLst>
      <p:ext uri="{BB962C8B-B14F-4D97-AF65-F5344CB8AC3E}">
        <p14:creationId xmlns:p14="http://schemas.microsoft.com/office/powerpoint/2010/main" val="1091760360"/>
      </p:ext>
    </p:extLst>
  </p:cSld>
  <p:clrMapOvr>
    <a:masterClrMapping/>
  </p:clrMapOvr>
  <mc:AlternateContent xmlns:mc="http://schemas.openxmlformats.org/markup-compatibility/2006">
    <mc:Choice xmlns:p14="http://schemas.microsoft.com/office/powerpoint/2010/main" Requires="p14">
      <p:transition spd="slow" p14:dur="4000">
        <p:fade/>
      </p:transition>
    </mc:Choice>
    <mc:Fallback>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1100</TotalTime>
  <Words>723</Words>
  <Application>Microsoft Office PowerPoint</Application>
  <PresentationFormat>Widescreen</PresentationFormat>
  <Paragraphs>123</Paragraphs>
  <Slides>12</Slides>
  <Notes>12</Notes>
  <HiddenSlides>0</HiddenSlides>
  <MMClips>2</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Algerian</vt:lpstr>
      <vt:lpstr>Arial</vt:lpstr>
      <vt:lpstr>Calibri</vt:lpstr>
      <vt:lpstr>Calibri Light</vt:lpstr>
      <vt:lpstr>Cooper Black</vt:lpstr>
      <vt:lpstr>David</vt:lpstr>
      <vt:lpstr>Elephant</vt:lpstr>
      <vt:lpstr>Georgia</vt:lpstr>
      <vt:lpstr>Imprint MT Shadow</vt:lpstr>
      <vt:lpstr>Script MT Bold</vt:lpstr>
      <vt:lpstr>Office Theme</vt:lpstr>
      <vt:lpstr>PowerPoint Presentation</vt:lpstr>
      <vt:lpstr>Learning and Collaboration for Global Citizenship Module BMSP4003:  Assignment One:  ‘Contribution to Sustainability’  By Jessica Ellis/ 1807462   </vt:lpstr>
      <vt:lpstr>PowerPoint Presentation</vt:lpstr>
      <vt:lpstr>PowerPoint Presentation</vt:lpstr>
      <vt:lpstr>PowerPoint Presentation</vt:lpstr>
      <vt:lpstr>PowerPoint Presentation</vt:lpstr>
      <vt:lpstr>                          Emily Wilding Davison</vt:lpstr>
      <vt:lpstr>PowerPoint Presentation</vt:lpstr>
      <vt:lpstr>PowerPoint Presentation</vt:lpstr>
      <vt:lpstr>PowerPoint Presentation</vt:lpstr>
      <vt:lpstr>PowerPoint Presentation</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Diana</dc:creator>
  <cp:lastModifiedBy>Diana</cp:lastModifiedBy>
  <cp:revision>58</cp:revision>
  <dcterms:created xsi:type="dcterms:W3CDTF">2018-12-09T13:19:48Z</dcterms:created>
  <dcterms:modified xsi:type="dcterms:W3CDTF">2018-12-22T17:04:18Z</dcterms:modified>
</cp:coreProperties>
</file>