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9" r:id="rId4"/>
    <p:sldId id="261" r:id="rId5"/>
    <p:sldId id="258" r:id="rId6"/>
    <p:sldId id="262" r:id="rId7"/>
    <p:sldId id="264" r:id="rId8"/>
    <p:sldId id="265" r:id="rId9"/>
    <p:sldId id="26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43" autoAdjust="0"/>
    <p:restoredTop sz="94660"/>
  </p:normalViewPr>
  <p:slideViewPr>
    <p:cSldViewPr snapToGrid="0">
      <p:cViewPr varScale="1">
        <p:scale>
          <a:sx n="75" d="100"/>
          <a:sy n="75" d="100"/>
        </p:scale>
        <p:origin x="76" y="10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E9E0E0-8401-47A2-A6AB-DAEC6DD7B8C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AE75A17-90F9-47A7-8430-AF63ED2DA9BC}">
      <dgm:prSet/>
      <dgm:spPr/>
      <dgm:t>
        <a:bodyPr/>
        <a:lstStyle/>
        <a:p>
          <a:r>
            <a:rPr lang="en-GB"/>
            <a:t>In groups, discuss the following.  </a:t>
          </a:r>
          <a:endParaRPr lang="en-US"/>
        </a:p>
      </dgm:t>
    </dgm:pt>
    <dgm:pt modelId="{30F62CFA-E2D3-4FA9-82AF-25428A8B63EC}" type="parTrans" cxnId="{4A61A5AC-ACC3-435C-8977-EDD04F654B7F}">
      <dgm:prSet/>
      <dgm:spPr/>
      <dgm:t>
        <a:bodyPr/>
        <a:lstStyle/>
        <a:p>
          <a:endParaRPr lang="en-US"/>
        </a:p>
      </dgm:t>
    </dgm:pt>
    <dgm:pt modelId="{21DFBD14-5B85-432F-91AC-3A1641AD20D3}" type="sibTrans" cxnId="{4A61A5AC-ACC3-435C-8977-EDD04F654B7F}">
      <dgm:prSet/>
      <dgm:spPr/>
      <dgm:t>
        <a:bodyPr/>
        <a:lstStyle/>
        <a:p>
          <a:endParaRPr lang="en-US"/>
        </a:p>
      </dgm:t>
    </dgm:pt>
    <dgm:pt modelId="{CA1CE120-17AD-4C74-A80B-9CDBDD17514F}">
      <dgm:prSet/>
      <dgm:spPr/>
      <dgm:t>
        <a:bodyPr/>
        <a:lstStyle/>
        <a:p>
          <a:r>
            <a:rPr lang="en-GB"/>
            <a:t>Who are your stakeholders for your regeneration plans and why?</a:t>
          </a:r>
          <a:endParaRPr lang="en-US"/>
        </a:p>
      </dgm:t>
    </dgm:pt>
    <dgm:pt modelId="{96F491B7-7F2C-4564-8D51-CB9E2DA355D8}" type="parTrans" cxnId="{FBC81C5A-FFFD-44E5-AAA0-22C526F7A726}">
      <dgm:prSet/>
      <dgm:spPr/>
      <dgm:t>
        <a:bodyPr/>
        <a:lstStyle/>
        <a:p>
          <a:endParaRPr lang="en-US"/>
        </a:p>
      </dgm:t>
    </dgm:pt>
    <dgm:pt modelId="{74B8B558-0D5D-4B05-AD0C-5BB8F97B62C4}" type="sibTrans" cxnId="{FBC81C5A-FFFD-44E5-AAA0-22C526F7A726}">
      <dgm:prSet/>
      <dgm:spPr/>
      <dgm:t>
        <a:bodyPr/>
        <a:lstStyle/>
        <a:p>
          <a:endParaRPr lang="en-US"/>
        </a:p>
      </dgm:t>
    </dgm:pt>
    <dgm:pt modelId="{D494035B-3496-442C-8977-CF2E3EC085FE}">
      <dgm:prSet/>
      <dgm:spPr/>
      <dgm:t>
        <a:bodyPr/>
        <a:lstStyle/>
        <a:p>
          <a:r>
            <a:rPr lang="en-GB"/>
            <a:t>We shall discuss as a class….</a:t>
          </a:r>
          <a:endParaRPr lang="en-US"/>
        </a:p>
      </dgm:t>
    </dgm:pt>
    <dgm:pt modelId="{261DA1DA-02D3-4EC1-80D7-9E4ADED5273B}" type="parTrans" cxnId="{CF4ADEC7-FE55-48F1-9418-3A1086DC3AE5}">
      <dgm:prSet/>
      <dgm:spPr/>
      <dgm:t>
        <a:bodyPr/>
        <a:lstStyle/>
        <a:p>
          <a:endParaRPr lang="en-US"/>
        </a:p>
      </dgm:t>
    </dgm:pt>
    <dgm:pt modelId="{4DD7E7CA-AC67-4996-B892-75B327C6A7E5}" type="sibTrans" cxnId="{CF4ADEC7-FE55-48F1-9418-3A1086DC3AE5}">
      <dgm:prSet/>
      <dgm:spPr/>
      <dgm:t>
        <a:bodyPr/>
        <a:lstStyle/>
        <a:p>
          <a:endParaRPr lang="en-US"/>
        </a:p>
      </dgm:t>
    </dgm:pt>
    <dgm:pt modelId="{51763DB5-30A7-4A45-A85F-172720F48D83}" type="pres">
      <dgm:prSet presAssocID="{5AE9E0E0-8401-47A2-A6AB-DAEC6DD7B8CF}" presName="linear" presStyleCnt="0">
        <dgm:presLayoutVars>
          <dgm:animLvl val="lvl"/>
          <dgm:resizeHandles val="exact"/>
        </dgm:presLayoutVars>
      </dgm:prSet>
      <dgm:spPr/>
    </dgm:pt>
    <dgm:pt modelId="{448ED3E2-E206-43FB-880B-F9627D59523D}" type="pres">
      <dgm:prSet presAssocID="{DAE75A17-90F9-47A7-8430-AF63ED2DA9BC}" presName="parentText" presStyleLbl="node1" presStyleIdx="0" presStyleCnt="3">
        <dgm:presLayoutVars>
          <dgm:chMax val="0"/>
          <dgm:bulletEnabled val="1"/>
        </dgm:presLayoutVars>
      </dgm:prSet>
      <dgm:spPr/>
    </dgm:pt>
    <dgm:pt modelId="{EF6E4088-A94E-4BFF-97E7-59D574232E8B}" type="pres">
      <dgm:prSet presAssocID="{21DFBD14-5B85-432F-91AC-3A1641AD20D3}" presName="spacer" presStyleCnt="0"/>
      <dgm:spPr/>
    </dgm:pt>
    <dgm:pt modelId="{D081BD0B-DEE3-480A-9C65-55A6549160C8}" type="pres">
      <dgm:prSet presAssocID="{CA1CE120-17AD-4C74-A80B-9CDBDD17514F}" presName="parentText" presStyleLbl="node1" presStyleIdx="1" presStyleCnt="3">
        <dgm:presLayoutVars>
          <dgm:chMax val="0"/>
          <dgm:bulletEnabled val="1"/>
        </dgm:presLayoutVars>
      </dgm:prSet>
      <dgm:spPr/>
    </dgm:pt>
    <dgm:pt modelId="{8A9AE97F-88B5-4BED-B0FA-788420175522}" type="pres">
      <dgm:prSet presAssocID="{74B8B558-0D5D-4B05-AD0C-5BB8F97B62C4}" presName="spacer" presStyleCnt="0"/>
      <dgm:spPr/>
    </dgm:pt>
    <dgm:pt modelId="{CDF38460-EEC4-4134-8ACF-A61B2C235D25}" type="pres">
      <dgm:prSet presAssocID="{D494035B-3496-442C-8977-CF2E3EC085FE}" presName="parentText" presStyleLbl="node1" presStyleIdx="2" presStyleCnt="3">
        <dgm:presLayoutVars>
          <dgm:chMax val="0"/>
          <dgm:bulletEnabled val="1"/>
        </dgm:presLayoutVars>
      </dgm:prSet>
      <dgm:spPr/>
    </dgm:pt>
  </dgm:ptLst>
  <dgm:cxnLst>
    <dgm:cxn modelId="{1A52DA0B-EAAE-49E1-AA81-EDB015E37EF0}" type="presOf" srcId="{D494035B-3496-442C-8977-CF2E3EC085FE}" destId="{CDF38460-EEC4-4134-8ACF-A61B2C235D25}" srcOrd="0" destOrd="0" presId="urn:microsoft.com/office/officeart/2005/8/layout/vList2"/>
    <dgm:cxn modelId="{FBC81C5A-FFFD-44E5-AAA0-22C526F7A726}" srcId="{5AE9E0E0-8401-47A2-A6AB-DAEC6DD7B8CF}" destId="{CA1CE120-17AD-4C74-A80B-9CDBDD17514F}" srcOrd="1" destOrd="0" parTransId="{96F491B7-7F2C-4564-8D51-CB9E2DA355D8}" sibTransId="{74B8B558-0D5D-4B05-AD0C-5BB8F97B62C4}"/>
    <dgm:cxn modelId="{D2FDFA96-5A4E-480B-9D97-8FF80B0FA9AC}" type="presOf" srcId="{CA1CE120-17AD-4C74-A80B-9CDBDD17514F}" destId="{D081BD0B-DEE3-480A-9C65-55A6549160C8}" srcOrd="0" destOrd="0" presId="urn:microsoft.com/office/officeart/2005/8/layout/vList2"/>
    <dgm:cxn modelId="{4A61A5AC-ACC3-435C-8977-EDD04F654B7F}" srcId="{5AE9E0E0-8401-47A2-A6AB-DAEC6DD7B8CF}" destId="{DAE75A17-90F9-47A7-8430-AF63ED2DA9BC}" srcOrd="0" destOrd="0" parTransId="{30F62CFA-E2D3-4FA9-82AF-25428A8B63EC}" sibTransId="{21DFBD14-5B85-432F-91AC-3A1641AD20D3}"/>
    <dgm:cxn modelId="{CF4ADEC7-FE55-48F1-9418-3A1086DC3AE5}" srcId="{5AE9E0E0-8401-47A2-A6AB-DAEC6DD7B8CF}" destId="{D494035B-3496-442C-8977-CF2E3EC085FE}" srcOrd="2" destOrd="0" parTransId="{261DA1DA-02D3-4EC1-80D7-9E4ADED5273B}" sibTransId="{4DD7E7CA-AC67-4996-B892-75B327C6A7E5}"/>
    <dgm:cxn modelId="{C3B2CEE7-EE7F-411B-9561-A102DC507CFA}" type="presOf" srcId="{5AE9E0E0-8401-47A2-A6AB-DAEC6DD7B8CF}" destId="{51763DB5-30A7-4A45-A85F-172720F48D83}" srcOrd="0" destOrd="0" presId="urn:microsoft.com/office/officeart/2005/8/layout/vList2"/>
    <dgm:cxn modelId="{DF5F15F6-89DA-4026-B643-A8C77B18575D}" type="presOf" srcId="{DAE75A17-90F9-47A7-8430-AF63ED2DA9BC}" destId="{448ED3E2-E206-43FB-880B-F9627D59523D}" srcOrd="0" destOrd="0" presId="urn:microsoft.com/office/officeart/2005/8/layout/vList2"/>
    <dgm:cxn modelId="{268346B4-E112-4F27-9700-AF9903FC99D2}" type="presParOf" srcId="{51763DB5-30A7-4A45-A85F-172720F48D83}" destId="{448ED3E2-E206-43FB-880B-F9627D59523D}" srcOrd="0" destOrd="0" presId="urn:microsoft.com/office/officeart/2005/8/layout/vList2"/>
    <dgm:cxn modelId="{C8E541BD-45C2-461B-B8F3-0B1CDF4CAEA3}" type="presParOf" srcId="{51763DB5-30A7-4A45-A85F-172720F48D83}" destId="{EF6E4088-A94E-4BFF-97E7-59D574232E8B}" srcOrd="1" destOrd="0" presId="urn:microsoft.com/office/officeart/2005/8/layout/vList2"/>
    <dgm:cxn modelId="{0D3A161A-21E7-4C5A-8622-7D983BD4EECF}" type="presParOf" srcId="{51763DB5-30A7-4A45-A85F-172720F48D83}" destId="{D081BD0B-DEE3-480A-9C65-55A6549160C8}" srcOrd="2" destOrd="0" presId="urn:microsoft.com/office/officeart/2005/8/layout/vList2"/>
    <dgm:cxn modelId="{2282685F-5CA7-4EE5-B42C-6389648CC439}" type="presParOf" srcId="{51763DB5-30A7-4A45-A85F-172720F48D83}" destId="{8A9AE97F-88B5-4BED-B0FA-788420175522}" srcOrd="3" destOrd="0" presId="urn:microsoft.com/office/officeart/2005/8/layout/vList2"/>
    <dgm:cxn modelId="{9E86741E-C971-4006-896D-A29C7F63A33C}" type="presParOf" srcId="{51763DB5-30A7-4A45-A85F-172720F48D83}" destId="{CDF38460-EEC4-4134-8ACF-A61B2C235D2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8ED3E2-E206-43FB-880B-F9627D59523D}">
      <dsp:nvSpPr>
        <dsp:cNvPr id="0" name=""/>
        <dsp:cNvSpPr/>
      </dsp:nvSpPr>
      <dsp:spPr>
        <a:xfrm>
          <a:off x="0" y="643939"/>
          <a:ext cx="7559504" cy="15890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In groups, discuss the following.  </a:t>
          </a:r>
          <a:endParaRPr lang="en-US" sz="4000" kern="1200"/>
        </a:p>
      </dsp:txBody>
      <dsp:txXfrm>
        <a:off x="77569" y="721508"/>
        <a:ext cx="7404366" cy="1433868"/>
      </dsp:txXfrm>
    </dsp:sp>
    <dsp:sp modelId="{D081BD0B-DEE3-480A-9C65-55A6549160C8}">
      <dsp:nvSpPr>
        <dsp:cNvPr id="0" name=""/>
        <dsp:cNvSpPr/>
      </dsp:nvSpPr>
      <dsp:spPr>
        <a:xfrm>
          <a:off x="0" y="2348145"/>
          <a:ext cx="7559504" cy="1589006"/>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Who are your stakeholders for your regeneration plans and why?</a:t>
          </a:r>
          <a:endParaRPr lang="en-US" sz="4000" kern="1200"/>
        </a:p>
      </dsp:txBody>
      <dsp:txXfrm>
        <a:off x="77569" y="2425714"/>
        <a:ext cx="7404366" cy="1433868"/>
      </dsp:txXfrm>
    </dsp:sp>
    <dsp:sp modelId="{CDF38460-EEC4-4134-8ACF-A61B2C235D25}">
      <dsp:nvSpPr>
        <dsp:cNvPr id="0" name=""/>
        <dsp:cNvSpPr/>
      </dsp:nvSpPr>
      <dsp:spPr>
        <a:xfrm>
          <a:off x="0" y="4052351"/>
          <a:ext cx="7559504" cy="1589006"/>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We shall discuss as a class….</a:t>
          </a:r>
          <a:endParaRPr lang="en-US" sz="4000" kern="1200"/>
        </a:p>
      </dsp:txBody>
      <dsp:txXfrm>
        <a:off x="77569" y="4129920"/>
        <a:ext cx="7404366" cy="14338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875901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1027568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2A1119-28A2-4F6C-BBFA-DE4C90FAEB29}" type="datetimeFigureOut">
              <a:rPr lang="en-GB" smtClean="0"/>
              <a:t>10/03/2025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115553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C2A1119-28A2-4F6C-BBFA-DE4C90FAEB29}" type="datetimeFigureOut">
              <a:rPr lang="en-GB" smtClean="0"/>
              <a:t>10/03/2025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463645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C2A1119-28A2-4F6C-BBFA-DE4C90FAEB29}" type="datetimeFigureOut">
              <a:rPr lang="en-GB" smtClean="0"/>
              <a:t>10/03/2025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451034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C2A1119-28A2-4F6C-BBFA-DE4C90FAEB29}" type="datetimeFigureOut">
              <a:rPr lang="en-GB" smtClean="0"/>
              <a:t>10/03/2025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4116374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2A1119-28A2-4F6C-BBFA-DE4C90FAEB29}" type="datetimeFigureOut">
              <a:rPr lang="en-GB" smtClean="0"/>
              <a:t>10/03/2025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1774631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2A1119-28A2-4F6C-BBFA-DE4C90FAEB29}" type="datetimeFigureOut">
              <a:rPr lang="en-GB" smtClean="0"/>
              <a:t>10/03/2025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999670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2A1119-28A2-4F6C-BBFA-DE4C90FAEB29}" type="datetimeFigureOut">
              <a:rPr lang="en-GB" smtClean="0"/>
              <a:t>10/03/2025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3438876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3278303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2A1119-28A2-4F6C-BBFA-DE4C90FAEB29}" type="datetimeFigureOut">
              <a:rPr lang="en-GB" smtClean="0"/>
              <a:t>10/03/2025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760169-2FF1-4C50-8A1D-9C926C216DD0}" type="slidenum">
              <a:rPr lang="en-GB" smtClean="0"/>
              <a:t>‹#›</a:t>
            </a:fld>
            <a:endParaRPr lang="en-GB"/>
          </a:p>
        </p:txBody>
      </p:sp>
    </p:spTree>
    <p:extLst>
      <p:ext uri="{BB962C8B-B14F-4D97-AF65-F5344CB8AC3E}">
        <p14:creationId xmlns:p14="http://schemas.microsoft.com/office/powerpoint/2010/main" val="2709846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2A1119-28A2-4F6C-BBFA-DE4C90FAEB29}" type="datetimeFigureOut">
              <a:rPr lang="en-GB" smtClean="0"/>
              <a:t>10/03/2025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760169-2FF1-4C50-8A1D-9C926C216DD0}" type="slidenum">
              <a:rPr lang="en-GB" smtClean="0"/>
              <a:t>‹#›</a:t>
            </a:fld>
            <a:endParaRPr lang="en-GB"/>
          </a:p>
        </p:txBody>
      </p:sp>
    </p:spTree>
    <p:extLst>
      <p:ext uri="{BB962C8B-B14F-4D97-AF65-F5344CB8AC3E}">
        <p14:creationId xmlns:p14="http://schemas.microsoft.com/office/powerpoint/2010/main" val="1132513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E70A64C-137D-EC91-21E7-FBA7F4E0F76A}"/>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a:solidFill>
                  <a:srgbClr val="FFFFFF"/>
                </a:solidFill>
                <a:latin typeface="+mj-lt"/>
                <a:ea typeface="+mj-ea"/>
                <a:cs typeface="+mj-cs"/>
              </a:rPr>
              <a:t>Stakeholder Analysis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0044" y="643466"/>
            <a:ext cx="6715244" cy="5568739"/>
          </a:xfrm>
          <a:prstGeom prst="rect">
            <a:avLst/>
          </a:prstGeom>
        </p:spPr>
      </p:pic>
    </p:spTree>
    <p:extLst>
      <p:ext uri="{BB962C8B-B14F-4D97-AF65-F5344CB8AC3E}">
        <p14:creationId xmlns:p14="http://schemas.microsoft.com/office/powerpoint/2010/main" val="4252098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1807305"/>
          </a:xfrm>
        </p:spPr>
        <p:txBody>
          <a:bodyPr>
            <a:normAutofit/>
          </a:bodyPr>
          <a:lstStyle/>
          <a:p>
            <a:r>
              <a:rPr lang="en-GB" dirty="0"/>
              <a:t>Stakeholder Theory</a:t>
            </a:r>
          </a:p>
        </p:txBody>
      </p:sp>
      <p:pic>
        <p:nvPicPr>
          <p:cNvPr id="5" name="Picture 4">
            <a:extLst>
              <a:ext uri="{FF2B5EF4-FFF2-40B4-BE49-F238E27FC236}">
                <a16:creationId xmlns:a16="http://schemas.microsoft.com/office/drawing/2014/main" id="{59951782-515A-5C74-6A91-D875E4512B8B}"/>
              </a:ext>
            </a:extLst>
          </p:cNvPr>
          <p:cNvPicPr>
            <a:picLocks noChangeAspect="1"/>
          </p:cNvPicPr>
          <p:nvPr/>
        </p:nvPicPr>
        <p:blipFill>
          <a:blip r:embed="rId2"/>
          <a:srcRect l="1537" r="38929"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2333297"/>
            <a:ext cx="4840010" cy="3843666"/>
          </a:xfrm>
        </p:spPr>
        <p:txBody>
          <a:bodyPr>
            <a:normAutofit/>
          </a:bodyPr>
          <a:lstStyle/>
          <a:p>
            <a:pPr marL="0" indent="0">
              <a:buNone/>
            </a:pPr>
            <a:r>
              <a:rPr lang="en-GB" sz="2000"/>
              <a:t>https://www.youtube.com/watch?v=MlK6582g700</a:t>
            </a:r>
          </a:p>
        </p:txBody>
      </p:sp>
    </p:spTree>
    <p:extLst>
      <p:ext uri="{BB962C8B-B14F-4D97-AF65-F5344CB8AC3E}">
        <p14:creationId xmlns:p14="http://schemas.microsoft.com/office/powerpoint/2010/main" val="734139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3" y="350196"/>
            <a:ext cx="4646904" cy="1624520"/>
          </a:xfrm>
        </p:spPr>
        <p:txBody>
          <a:bodyPr anchor="ctr">
            <a:normAutofit/>
          </a:bodyPr>
          <a:lstStyle/>
          <a:p>
            <a:r>
              <a:rPr lang="en-GB" sz="4000"/>
              <a:t>Stakeholders </a:t>
            </a:r>
          </a:p>
        </p:txBody>
      </p:sp>
      <p:sp>
        <p:nvSpPr>
          <p:cNvPr id="3" name="Content Placeholder 2"/>
          <p:cNvSpPr>
            <a:spLocks noGrp="1"/>
          </p:cNvSpPr>
          <p:nvPr>
            <p:ph idx="1"/>
          </p:nvPr>
        </p:nvSpPr>
        <p:spPr>
          <a:xfrm>
            <a:off x="761802" y="2743200"/>
            <a:ext cx="4646905" cy="3613149"/>
          </a:xfrm>
        </p:spPr>
        <p:txBody>
          <a:bodyPr anchor="ctr">
            <a:normAutofit/>
          </a:bodyPr>
          <a:lstStyle/>
          <a:p>
            <a:pPr marL="0" indent="0">
              <a:buNone/>
            </a:pPr>
            <a:r>
              <a:rPr lang="en-GB" sz="2000"/>
              <a:t>The stakeholder concept was originally defined as "those groups without whose support the organization would cease to exist." The list of stakeholders originally included shareowners, employees, customers, suppliers, lenders and society (Freeman, 2010).</a:t>
            </a:r>
          </a:p>
        </p:txBody>
      </p:sp>
      <p:pic>
        <p:nvPicPr>
          <p:cNvPr id="5" name="Picture 4" descr="Top shot of a representation of networks with stick figures.">
            <a:extLst>
              <a:ext uri="{FF2B5EF4-FFF2-40B4-BE49-F238E27FC236}">
                <a16:creationId xmlns:a16="http://schemas.microsoft.com/office/drawing/2014/main" id="{C2BFC34E-CD6F-A587-4EEE-71138930EC4B}"/>
              </a:ext>
            </a:extLst>
          </p:cNvPr>
          <p:cNvPicPr>
            <a:picLocks noChangeAspect="1"/>
          </p:cNvPicPr>
          <p:nvPr/>
        </p:nvPicPr>
        <p:blipFill>
          <a:blip r:embed="rId2"/>
          <a:srcRect l="32328" r="8495"/>
          <a:stretch/>
        </p:blipFill>
        <p:spPr>
          <a:xfrm>
            <a:off x="6096000" y="1"/>
            <a:ext cx="6102825" cy="6858000"/>
          </a:xfrm>
          <a:prstGeom prst="rect">
            <a:avLst/>
          </a:prstGeom>
        </p:spPr>
      </p:pic>
    </p:spTree>
    <p:extLst>
      <p:ext uri="{BB962C8B-B14F-4D97-AF65-F5344CB8AC3E}">
        <p14:creationId xmlns:p14="http://schemas.microsoft.com/office/powerpoint/2010/main" val="3885136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68557" y="1138036"/>
            <a:ext cx="5444382" cy="1402470"/>
          </a:xfrm>
        </p:spPr>
        <p:txBody>
          <a:bodyPr anchor="t">
            <a:normAutofit/>
          </a:bodyPr>
          <a:lstStyle/>
          <a:p>
            <a:r>
              <a:rPr lang="en-GB" sz="3200"/>
              <a:t>What does that mean?</a:t>
            </a:r>
          </a:p>
        </p:txBody>
      </p:sp>
      <p:pic>
        <p:nvPicPr>
          <p:cNvPr id="5" name="Picture 4" descr="Multi-colored push pins connected by a black wire">
            <a:extLst>
              <a:ext uri="{FF2B5EF4-FFF2-40B4-BE49-F238E27FC236}">
                <a16:creationId xmlns:a16="http://schemas.microsoft.com/office/drawing/2014/main" id="{0760C4F8-1D45-4B1D-C59C-9AC7C6832B7F}"/>
              </a:ext>
            </a:extLst>
          </p:cNvPr>
          <p:cNvPicPr>
            <a:picLocks noChangeAspect="1"/>
          </p:cNvPicPr>
          <p:nvPr/>
        </p:nvPicPr>
        <p:blipFill>
          <a:blip r:embed="rId2"/>
          <a:srcRect l="3835" r="46027"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868557" y="2551176"/>
            <a:ext cx="5444382" cy="3591207"/>
          </a:xfrm>
        </p:spPr>
        <p:txBody>
          <a:bodyPr>
            <a:normAutofit/>
          </a:bodyPr>
          <a:lstStyle/>
          <a:p>
            <a:pPr>
              <a:buFont typeface="Wingdings" panose="05000000000000000000" pitchFamily="2" charset="2"/>
              <a:buChar char="§"/>
            </a:pPr>
            <a:r>
              <a:rPr lang="en-GB" sz="2000"/>
              <a:t>Mapping everyone that has a relationship with an organisation or in the case of regeneration mapping everyone with an interest in the project.</a:t>
            </a:r>
          </a:p>
          <a:p>
            <a:pPr>
              <a:buFont typeface="Wingdings" panose="05000000000000000000" pitchFamily="2" charset="2"/>
              <a:buChar char="§"/>
            </a:pPr>
            <a:r>
              <a:rPr lang="en-GB" sz="2000"/>
              <a:t>Rather than simply meeting the requirements of the shareholders, considering a wider remit</a:t>
            </a:r>
          </a:p>
          <a:p>
            <a:pPr>
              <a:buFont typeface="Wingdings" panose="05000000000000000000" pitchFamily="2" charset="2"/>
              <a:buChar char="§"/>
            </a:pPr>
            <a:r>
              <a:rPr lang="en-GB" sz="2000"/>
              <a:t>It involves the principles of ethics and ethical theory</a:t>
            </a:r>
          </a:p>
          <a:p>
            <a:pPr>
              <a:buFont typeface="Wingdings" panose="05000000000000000000" pitchFamily="2" charset="2"/>
              <a:buChar char="§"/>
            </a:pPr>
            <a:endParaRPr lang="en-GB" sz="2000"/>
          </a:p>
          <a:p>
            <a:pPr>
              <a:buFont typeface="Wingdings" panose="05000000000000000000" pitchFamily="2" charset="2"/>
              <a:buChar char="§"/>
            </a:pPr>
            <a:endParaRPr lang="en-GB" sz="2000"/>
          </a:p>
          <a:p>
            <a:pPr>
              <a:buFont typeface="Wingdings" panose="05000000000000000000" pitchFamily="2" charset="2"/>
              <a:buChar char="§"/>
            </a:pPr>
            <a:endParaRPr lang="en-GB" sz="2000"/>
          </a:p>
          <a:p>
            <a:pPr>
              <a:buFont typeface="Wingdings" panose="05000000000000000000" pitchFamily="2" charset="2"/>
              <a:buChar char="§"/>
            </a:pPr>
            <a:endParaRPr lang="en-GB" sz="2000"/>
          </a:p>
        </p:txBody>
      </p:sp>
    </p:spTree>
    <p:extLst>
      <p:ext uri="{BB962C8B-B14F-4D97-AF65-F5344CB8AC3E}">
        <p14:creationId xmlns:p14="http://schemas.microsoft.com/office/powerpoint/2010/main" val="131236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Activity</a:t>
            </a:r>
          </a:p>
        </p:txBody>
      </p:sp>
      <p:graphicFrame>
        <p:nvGraphicFramePr>
          <p:cNvPr id="5" name="Content Placeholder 2">
            <a:extLst>
              <a:ext uri="{FF2B5EF4-FFF2-40B4-BE49-F238E27FC236}">
                <a16:creationId xmlns:a16="http://schemas.microsoft.com/office/drawing/2014/main" id="{31655184-1302-6ABB-A4C7-CB8DE31DD987}"/>
              </a:ext>
            </a:extLst>
          </p:cNvPr>
          <p:cNvGraphicFramePr>
            <a:graphicFrameLocks noGrp="1"/>
          </p:cNvGraphicFramePr>
          <p:nvPr>
            <p:ph idx="1"/>
            <p:extLst>
              <p:ext uri="{D42A27DB-BD31-4B8C-83A1-F6EECF244321}">
                <p14:modId xmlns:p14="http://schemas.microsoft.com/office/powerpoint/2010/main" val="1489102415"/>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1702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7F1AF47-AE98-4034-BD91-1976FA4D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8EC0EE2B-2029-48DD-893D-F528E651B0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5AE1D08-1ED1-4F59-B42F-4D8EA33DC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9A79B912-88EA-4640-BDEB-51B3B11A0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62180" y="2862471"/>
            <a:ext cx="3041803" cy="2907802"/>
          </a:xfrm>
        </p:spPr>
        <p:txBody>
          <a:bodyPr vert="horz" lIns="91440" tIns="45720" rIns="91440" bIns="45720" rtlCol="0" anchor="t">
            <a:normAutofit/>
          </a:bodyPr>
          <a:lstStyle/>
          <a:p>
            <a:r>
              <a:rPr lang="en-US" sz="4000">
                <a:solidFill>
                  <a:srgbClr val="FFFFFF"/>
                </a:solidFill>
              </a:rPr>
              <a:t>What does it look like?</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38616" y="478713"/>
            <a:ext cx="3250001" cy="2695123"/>
          </a:xfrm>
          <a:prstGeom prst="rect">
            <a:avLst/>
          </a:prstGeom>
        </p:spPr>
      </p:pic>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93930" y="1069506"/>
            <a:ext cx="3419533" cy="2104328"/>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79158" y="3429000"/>
            <a:ext cx="5156187" cy="2887465"/>
          </a:xfrm>
          <a:prstGeom prst="rect">
            <a:avLst/>
          </a:prstGeom>
        </p:spPr>
      </p:pic>
    </p:spTree>
    <p:extLst>
      <p:ext uri="{BB962C8B-B14F-4D97-AF65-F5344CB8AC3E}">
        <p14:creationId xmlns:p14="http://schemas.microsoft.com/office/powerpoint/2010/main" val="1326951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 theory Matrix</a:t>
            </a:r>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l="-4252" t="250" r="1417" b="5760"/>
          <a:stretch/>
        </p:blipFill>
        <p:spPr>
          <a:xfrm>
            <a:off x="1531620" y="1690688"/>
            <a:ext cx="10012680" cy="4537069"/>
          </a:xfrm>
        </p:spPr>
      </p:pic>
      <p:sp>
        <p:nvSpPr>
          <p:cNvPr id="5" name="TextBox 4"/>
          <p:cNvSpPr txBox="1"/>
          <p:nvPr/>
        </p:nvSpPr>
        <p:spPr>
          <a:xfrm>
            <a:off x="3543300" y="6227757"/>
            <a:ext cx="7543800" cy="365760"/>
          </a:xfrm>
          <a:prstGeom prst="rect">
            <a:avLst/>
          </a:prstGeom>
          <a:noFill/>
        </p:spPr>
        <p:txBody>
          <a:bodyPr wrap="square" rtlCol="0">
            <a:spAutoFit/>
          </a:bodyPr>
          <a:lstStyle/>
          <a:p>
            <a:pPr algn="ctr"/>
            <a:r>
              <a:rPr lang="en-GB" b="1" dirty="0"/>
              <a:t>INTEREST OF STAKEHOLDER</a:t>
            </a:r>
          </a:p>
        </p:txBody>
      </p:sp>
      <p:sp>
        <p:nvSpPr>
          <p:cNvPr id="7" name="TextBox 6"/>
          <p:cNvSpPr txBox="1"/>
          <p:nvPr/>
        </p:nvSpPr>
        <p:spPr>
          <a:xfrm>
            <a:off x="1531620" y="3497557"/>
            <a:ext cx="1645920" cy="923330"/>
          </a:xfrm>
          <a:prstGeom prst="rect">
            <a:avLst/>
          </a:prstGeom>
          <a:noFill/>
        </p:spPr>
        <p:txBody>
          <a:bodyPr wrap="square" rtlCol="0">
            <a:spAutoFit/>
          </a:bodyPr>
          <a:lstStyle/>
          <a:p>
            <a:pPr algn="ctr"/>
            <a:r>
              <a:rPr lang="en-GB" b="1" dirty="0"/>
              <a:t>Influence and Power of Stakeholder</a:t>
            </a:r>
          </a:p>
        </p:txBody>
      </p:sp>
    </p:spTree>
    <p:extLst>
      <p:ext uri="{BB962C8B-B14F-4D97-AF65-F5344CB8AC3E}">
        <p14:creationId xmlns:p14="http://schemas.microsoft.com/office/powerpoint/2010/main" val="4218819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Using the stakeholders you identified in the previous activity, add them to the matrix.</a:t>
            </a:r>
          </a:p>
        </p:txBody>
      </p:sp>
      <p:pic>
        <p:nvPicPr>
          <p:cNvPr id="4" name="Picture 3"/>
          <p:cNvPicPr>
            <a:picLocks noChangeAspect="1"/>
          </p:cNvPicPr>
          <p:nvPr/>
        </p:nvPicPr>
        <p:blipFill>
          <a:blip r:embed="rId2"/>
          <a:stretch>
            <a:fillRect/>
          </a:stretch>
        </p:blipFill>
        <p:spPr>
          <a:xfrm>
            <a:off x="2686205" y="2460171"/>
            <a:ext cx="9310722" cy="4221843"/>
          </a:xfrm>
          <a:prstGeom prst="rect">
            <a:avLst/>
          </a:prstGeom>
        </p:spPr>
      </p:pic>
    </p:spTree>
    <p:extLst>
      <p:ext uri="{BB962C8B-B14F-4D97-AF65-F5344CB8AC3E}">
        <p14:creationId xmlns:p14="http://schemas.microsoft.com/office/powerpoint/2010/main" val="3591429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FF51C-6638-4175-91AB-AA657CD7F4EF}"/>
              </a:ext>
            </a:extLst>
          </p:cNvPr>
          <p:cNvSpPr>
            <a:spLocks noGrp="1"/>
          </p:cNvSpPr>
          <p:nvPr>
            <p:ph type="title"/>
          </p:nvPr>
        </p:nvSpPr>
        <p:spPr/>
        <p:txBody>
          <a:bodyPr/>
          <a:lstStyle/>
          <a:p>
            <a:r>
              <a:rPr lang="en-GB" dirty="0"/>
              <a:t>Assignment Discussion</a:t>
            </a:r>
          </a:p>
        </p:txBody>
      </p:sp>
      <p:sp>
        <p:nvSpPr>
          <p:cNvPr id="3" name="Content Placeholder 2">
            <a:extLst>
              <a:ext uri="{FF2B5EF4-FFF2-40B4-BE49-F238E27FC236}">
                <a16:creationId xmlns:a16="http://schemas.microsoft.com/office/drawing/2014/main" id="{4444EA70-E553-48E1-82C9-F5213DD6F391}"/>
              </a:ext>
            </a:extLst>
          </p:cNvPr>
          <p:cNvSpPr>
            <a:spLocks noGrp="1"/>
          </p:cNvSpPr>
          <p:nvPr>
            <p:ph idx="1"/>
          </p:nvPr>
        </p:nvSpPr>
        <p:spPr>
          <a:xfrm>
            <a:off x="838200" y="1351722"/>
            <a:ext cx="7052733" cy="4825241"/>
          </a:xfrm>
        </p:spPr>
        <p:txBody>
          <a:bodyPr>
            <a:normAutofit/>
          </a:bodyPr>
          <a:lstStyle/>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2C716AEF-F861-6819-EB94-FFD050F05FA5}"/>
              </a:ext>
            </a:extLst>
          </p:cNvPr>
          <p:cNvSpPr txBox="1"/>
          <p:nvPr/>
        </p:nvSpPr>
        <p:spPr>
          <a:xfrm>
            <a:off x="999919" y="1815643"/>
            <a:ext cx="6510014" cy="4770345"/>
          </a:xfrm>
          <a:prstGeom prst="rect">
            <a:avLst/>
          </a:prstGeom>
          <a:noFill/>
        </p:spPr>
        <p:txBody>
          <a:bodyPr wrap="square" rtlCol="0">
            <a:spAutoFit/>
          </a:bodyPr>
          <a:lstStyle/>
          <a:p>
            <a:pPr>
              <a:lnSpc>
                <a:spcPct val="200000"/>
              </a:lnSpc>
              <a:tabLst>
                <a:tab pos="2637155" algn="ctr"/>
                <a:tab pos="5274310" algn="r"/>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For this assignment you should, write a regeneration report for an area of your choice.</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marL="2286000" indent="-2286000" fontAlgn="base" hangingPunct="0">
              <a:lnSpc>
                <a:spcPct val="200000"/>
              </a:lnSpc>
              <a:tabLst>
                <a:tab pos="457200" algn="l"/>
                <a:tab pos="914400" algn="l"/>
                <a:tab pos="1371600" algn="l"/>
                <a:tab pos="18288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a. Prepare an appraisal considering the following for the area:</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fontAlgn="base" hangingPunct="0">
              <a:lnSpc>
                <a:spcPct val="200000"/>
              </a:lnSpc>
              <a:buFont typeface="Symbol" panose="05050102010706020507" pitchFamily="18" charset="2"/>
              <a:buChar char=""/>
              <a:tabLst>
                <a:tab pos="457200" algn="l"/>
                <a:tab pos="914400" algn="l"/>
                <a:tab pos="1371600" algn="l"/>
                <a:tab pos="18288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Changing fortunes</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fontAlgn="base" hangingPunct="0">
              <a:lnSpc>
                <a:spcPct val="200000"/>
              </a:lnSpc>
              <a:buFont typeface="Symbol" panose="05050102010706020507" pitchFamily="18" charset="2"/>
              <a:buChar char=""/>
              <a:tabLst>
                <a:tab pos="457200" algn="l"/>
                <a:tab pos="914400" algn="l"/>
                <a:tab pos="1371600" algn="l"/>
                <a:tab pos="18288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Existing assets, structures and economic character</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fontAlgn="base" hangingPunct="0">
              <a:lnSpc>
                <a:spcPct val="200000"/>
              </a:lnSpc>
              <a:buFont typeface="Symbol" panose="05050102010706020507" pitchFamily="18" charset="2"/>
              <a:buChar char=""/>
              <a:tabLst>
                <a:tab pos="457200" algn="l"/>
                <a:tab pos="914400" algn="l"/>
                <a:tab pos="1371600" algn="l"/>
                <a:tab pos="18288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Key stakeholders and interest groups</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fontAlgn="base" hangingPunct="0">
              <a:lnSpc>
                <a:spcPct val="200000"/>
              </a:lnSpc>
              <a:buFont typeface="Symbol" panose="05050102010706020507" pitchFamily="18" charset="2"/>
              <a:buChar char=""/>
              <a:tabLst>
                <a:tab pos="457200" algn="l"/>
                <a:tab pos="914400" algn="l"/>
                <a:tab pos="1371600" algn="l"/>
                <a:tab pos="18288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Local/ regional development strategies</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fontAlgn="base" hangingPunct="0">
              <a:lnSpc>
                <a:spcPct val="200000"/>
              </a:lnSpc>
              <a:tabLst>
                <a:tab pos="171450" algn="l"/>
                <a:tab pos="457200" algn="l"/>
                <a:tab pos="914400" algn="l"/>
                <a:tab pos="18288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b. Building on your appraisal you should outline 2-3 ideas for future opportunities for regeneration at the location. These should reflect sustainable principles and be based on your earlier findings as well as build on relevant theory and module discussion.</a:t>
            </a:r>
            <a:endParaRPr lang="en-GB" sz="1400" dirty="0"/>
          </a:p>
        </p:txBody>
      </p:sp>
      <p:sp>
        <p:nvSpPr>
          <p:cNvPr id="4" name="TextBox 3">
            <a:extLst>
              <a:ext uri="{FF2B5EF4-FFF2-40B4-BE49-F238E27FC236}">
                <a16:creationId xmlns:a16="http://schemas.microsoft.com/office/drawing/2014/main" id="{045A2EB1-7756-2F7F-C3FC-70F2AEBFB0CD}"/>
              </a:ext>
            </a:extLst>
          </p:cNvPr>
          <p:cNvSpPr txBox="1"/>
          <p:nvPr/>
        </p:nvSpPr>
        <p:spPr>
          <a:xfrm>
            <a:off x="8602133" y="508000"/>
            <a:ext cx="3149600" cy="5755422"/>
          </a:xfrm>
          <a:prstGeom prst="rect">
            <a:avLst/>
          </a:prstGeom>
          <a:noFill/>
        </p:spPr>
        <p:txBody>
          <a:bodyPr wrap="square" rtlCol="0">
            <a:spAutoFit/>
          </a:bodyPr>
          <a:lstStyle/>
          <a:p>
            <a:r>
              <a:rPr lang="en-GB" sz="1400" dirty="0"/>
              <a:t>Remember:</a:t>
            </a:r>
          </a:p>
          <a:p>
            <a:pPr>
              <a:lnSpc>
                <a:spcPct val="200000"/>
              </a:lnSpc>
              <a:tabLst>
                <a:tab pos="2637155" algn="ctr"/>
                <a:tab pos="5274310" algn="r"/>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You could include observation such as:  what kinds of businesses/organisations are there currently?  What opportunities are there for the local community?  How do residents feel about living there?</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tabLst>
                <a:tab pos="2637155" algn="ctr"/>
                <a:tab pos="5274310" algn="r"/>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 </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200000"/>
              </a:lnSpc>
              <a:tabLst>
                <a:tab pos="2637155" algn="ctr"/>
                <a:tab pos="5274310" algn="r"/>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You should supplement the information you find there with your own background research e.g. employment figures, tourism statistics, regeneration plans etc.</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675008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288</TotalTime>
  <Words>329</Words>
  <Application>Microsoft Office PowerPoint</Application>
  <PresentationFormat>Widescreen</PresentationFormat>
  <Paragraphs>33</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Symbol</vt:lpstr>
      <vt:lpstr>Wingdings</vt:lpstr>
      <vt:lpstr>Office Theme</vt:lpstr>
      <vt:lpstr>PowerPoint Presentation</vt:lpstr>
      <vt:lpstr>Stakeholder Theory</vt:lpstr>
      <vt:lpstr>Stakeholders </vt:lpstr>
      <vt:lpstr>What does that mean?</vt:lpstr>
      <vt:lpstr>Activity</vt:lpstr>
      <vt:lpstr>What does it look like?</vt:lpstr>
      <vt:lpstr>Stakeholder theory Matrix</vt:lpstr>
      <vt:lpstr>Activity</vt:lpstr>
      <vt:lpstr>Assignment Discussion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Customers and other Stakeholders</dc:title>
  <dc:creator>Jessica Shore</dc:creator>
  <cp:lastModifiedBy>Jessica Shore</cp:lastModifiedBy>
  <cp:revision>15</cp:revision>
  <dcterms:created xsi:type="dcterms:W3CDTF">2019-02-12T11:51:42Z</dcterms:created>
  <dcterms:modified xsi:type="dcterms:W3CDTF">2025-03-10T13:52:50Z</dcterms:modified>
</cp:coreProperties>
</file>