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63D623-A3C4-4F30-A78E-6D9B90B4BE01}" v="6" dt="2024-03-10T23:43:49.5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8F3F7"/>
          </a:solidFill>
        </a:fill>
      </a:tcStyle>
    </a:wholeTbl>
    <a:band1H>
      <a:tcStyle>
        <a:tcBdr/>
        <a:fill>
          <a:solidFill>
            <a:srgbClr val="CEE7EE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EE7EE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0BAD2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0BAD2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0BAD2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0BAD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80" d="100"/>
          <a:sy n="80" d="100"/>
        </p:scale>
        <p:origin x="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doslav Nikolov (2118366)" userId="f3e6090b-4d36-416e-ada9-e9e9ec5dc2a5" providerId="ADAL" clId="{0263D623-A3C4-4F30-A78E-6D9B90B4BE01}"/>
    <pc:docChg chg="undo redo custSel addSld modSld">
      <pc:chgData name="Radoslav Nikolov (2118366)" userId="f3e6090b-4d36-416e-ada9-e9e9ec5dc2a5" providerId="ADAL" clId="{0263D623-A3C4-4F30-A78E-6D9B90B4BE01}" dt="2024-03-10T23:47:11.961" v="65" actId="26606"/>
      <pc:docMkLst>
        <pc:docMk/>
      </pc:docMkLst>
      <pc:sldChg chg="addSp delSp modSp new mod modClrScheme chgLayout">
        <pc:chgData name="Radoslav Nikolov (2118366)" userId="f3e6090b-4d36-416e-ada9-e9e9ec5dc2a5" providerId="ADAL" clId="{0263D623-A3C4-4F30-A78E-6D9B90B4BE01}" dt="2024-03-10T23:47:11.961" v="65" actId="26606"/>
        <pc:sldMkLst>
          <pc:docMk/>
          <pc:sldMk cId="2526168704" sldId="266"/>
        </pc:sldMkLst>
        <pc:spChg chg="mod ord">
          <ac:chgData name="Radoslav Nikolov (2118366)" userId="f3e6090b-4d36-416e-ada9-e9e9ec5dc2a5" providerId="ADAL" clId="{0263D623-A3C4-4F30-A78E-6D9B90B4BE01}" dt="2024-03-10T23:39:25.371" v="13" actId="700"/>
          <ac:spMkLst>
            <pc:docMk/>
            <pc:sldMk cId="2526168704" sldId="266"/>
            <ac:spMk id="2" creationId="{530C71AA-78AB-3DEA-1599-3E1AC14D1BFC}"/>
          </ac:spMkLst>
        </pc:spChg>
        <pc:spChg chg="add del mod ord">
          <ac:chgData name="Radoslav Nikolov (2118366)" userId="f3e6090b-4d36-416e-ada9-e9e9ec5dc2a5" providerId="ADAL" clId="{0263D623-A3C4-4F30-A78E-6D9B90B4BE01}" dt="2024-03-10T23:47:11.961" v="65" actId="26606"/>
          <ac:spMkLst>
            <pc:docMk/>
            <pc:sldMk cId="2526168704" sldId="266"/>
            <ac:spMk id="3" creationId="{90E63F08-10FC-C349-09C1-BB07B4E1D453}"/>
          </ac:spMkLst>
        </pc:spChg>
        <pc:graphicFrameChg chg="add">
          <ac:chgData name="Radoslav Nikolov (2118366)" userId="f3e6090b-4d36-416e-ada9-e9e9ec5dc2a5" providerId="ADAL" clId="{0263D623-A3C4-4F30-A78E-6D9B90B4BE01}" dt="2024-03-10T23:47:11.961" v="65" actId="26606"/>
          <ac:graphicFrameMkLst>
            <pc:docMk/>
            <pc:sldMk cId="2526168704" sldId="266"/>
            <ac:graphicFrameMk id="5" creationId="{1F15714C-4FCF-942D-DD7D-198019E584E3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finance/newsbysector/retailandconsumer/leisure/9856428/Th%20omas-Cooks-turnaround-plan-kicks-in-as-performance-improves.html/" TargetMode="External"/><Relationship Id="rId2" Type="http://schemas.openxmlformats.org/officeDocument/2006/relationships/hyperlink" Target="http://www.independent.co.uk/news/world/americas/thomas-cook-jet-heading-for-uk-%20makes-emergency-landing-in-bermuda-8598848.html/" TargetMode="External"/><Relationship Id="rId1" Type="http://schemas.openxmlformats.org/officeDocument/2006/relationships/hyperlink" Target="http://www.bbc.co.uk/news/business-21686547/" TargetMode="External"/><Relationship Id="rId4" Type="http://schemas.openxmlformats.org/officeDocument/2006/relationships/hyperlink" Target="http://www.ttgdigital.com/news/operators/thomas-cook-restructure-sees-new-role-for-%20hotels4u-founder/4688826.article/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finance/newsbysector/retailandconsumer/leisure/9856428/Th%20omas-Cooks-turnaround-plan-kicks-in-as-performance-improves.html/" TargetMode="External"/><Relationship Id="rId2" Type="http://schemas.openxmlformats.org/officeDocument/2006/relationships/hyperlink" Target="http://www.independent.co.uk/news/world/americas/thomas-cook-jet-heading-for-uk-%20makes-emergency-landing-in-bermuda-8598848.html/" TargetMode="External"/><Relationship Id="rId1" Type="http://schemas.openxmlformats.org/officeDocument/2006/relationships/hyperlink" Target="http://www.bbc.co.uk/news/business-21686547/" TargetMode="External"/><Relationship Id="rId4" Type="http://schemas.openxmlformats.org/officeDocument/2006/relationships/hyperlink" Target="http://www.ttgdigital.com/news/operators/thomas-cook-restructure-sees-new-role-for-%20hotels4u-founder/4688826.article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4E46D0-5062-47B8-9819-CDB40154D8D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3D81DCD-9EAC-41EF-B5F0-F619305113B0}">
      <dgm:prSet/>
      <dgm:spPr/>
      <dgm:t>
        <a:bodyPr/>
        <a:lstStyle/>
        <a:p>
          <a:r>
            <a:rPr lang="en-GB"/>
            <a:t>BBC. (2013, March 13): </a:t>
          </a:r>
          <a:r>
            <a:rPr lang="en-GB">
              <a:hlinkClick xmlns:r="http://schemas.openxmlformats.org/officeDocument/2006/relationships" r:id="rId1"/>
            </a:rPr>
            <a:t>http://www.bbc.co.uk/news/business-   21686547/</a:t>
          </a:r>
          <a:endParaRPr lang="en-US"/>
        </a:p>
      </dgm:t>
    </dgm:pt>
    <dgm:pt modelId="{C62C19DD-6DAA-4E35-8032-1C67965E5A5A}" type="parTrans" cxnId="{3EA183DA-01A7-4DE3-A63C-862418CDC9F8}">
      <dgm:prSet/>
      <dgm:spPr/>
      <dgm:t>
        <a:bodyPr/>
        <a:lstStyle/>
        <a:p>
          <a:endParaRPr lang="en-US"/>
        </a:p>
      </dgm:t>
    </dgm:pt>
    <dgm:pt modelId="{C16E744D-B138-4FCF-80B0-D47DC957EF60}" type="sibTrans" cxnId="{3EA183DA-01A7-4DE3-A63C-862418CDC9F8}">
      <dgm:prSet/>
      <dgm:spPr/>
      <dgm:t>
        <a:bodyPr/>
        <a:lstStyle/>
        <a:p>
          <a:endParaRPr lang="en-US"/>
        </a:p>
      </dgm:t>
    </dgm:pt>
    <dgm:pt modelId="{7EC2D6B4-B36A-4998-A96D-9993185DE546}">
      <dgm:prSet/>
      <dgm:spPr/>
      <dgm:t>
        <a:bodyPr/>
        <a:lstStyle/>
        <a:p>
          <a:r>
            <a:rPr lang="en-GB"/>
            <a:t>Independent, T. (2013, May 1): </a:t>
          </a:r>
          <a:r>
            <a:rPr lang="en-GB" u="sng">
              <a:hlinkClick xmlns:r="http://schemas.openxmlformats.org/officeDocument/2006/relationships" r:id="rId2"/>
            </a:rPr>
            <a:t>http://www.independent.co.uk/news/world/americas/thomas-cook-jet-heading-for-uk- makes-emergency-landing-in-bermuda-8598848.html/</a:t>
          </a:r>
          <a:endParaRPr lang="en-US"/>
        </a:p>
      </dgm:t>
    </dgm:pt>
    <dgm:pt modelId="{AB437359-FF75-4A62-A4EF-9F9E755EDD13}" type="parTrans" cxnId="{15C612CF-3D6F-4651-A5FA-5F625F3DB712}">
      <dgm:prSet/>
      <dgm:spPr/>
      <dgm:t>
        <a:bodyPr/>
        <a:lstStyle/>
        <a:p>
          <a:endParaRPr lang="en-US"/>
        </a:p>
      </dgm:t>
    </dgm:pt>
    <dgm:pt modelId="{2B5FA997-EE51-436F-9259-33ADEC1A6B76}" type="sibTrans" cxnId="{15C612CF-3D6F-4651-A5FA-5F625F3DB712}">
      <dgm:prSet/>
      <dgm:spPr/>
      <dgm:t>
        <a:bodyPr/>
        <a:lstStyle/>
        <a:p>
          <a:endParaRPr lang="en-US"/>
        </a:p>
      </dgm:t>
    </dgm:pt>
    <dgm:pt modelId="{C3E72C6C-12D1-424F-AA26-CFC50D97C5A7}">
      <dgm:prSet/>
      <dgm:spPr/>
      <dgm:t>
        <a:bodyPr/>
        <a:lstStyle/>
        <a:p>
          <a:r>
            <a:rPr lang="en-GB"/>
            <a:t>NEWS, B. (2007, February 12): from BBC: http</a:t>
          </a:r>
          <a:r>
            <a:rPr lang="en-GB">
              <a:hlinkClick xmlns:r="http://schemas.openxmlformats.org/officeDocument/2006/relationships" r:id="rId1"/>
            </a:rPr>
            <a:t>://www.bbc.co.uk/news/business-21686547/</a:t>
          </a:r>
          <a:endParaRPr lang="en-US"/>
        </a:p>
      </dgm:t>
    </dgm:pt>
    <dgm:pt modelId="{6D7426AB-0E70-4123-B891-EB404740DA1A}" type="parTrans" cxnId="{9E46B85B-E74B-4883-BC60-D675969205ED}">
      <dgm:prSet/>
      <dgm:spPr/>
      <dgm:t>
        <a:bodyPr/>
        <a:lstStyle/>
        <a:p>
          <a:endParaRPr lang="en-US"/>
        </a:p>
      </dgm:t>
    </dgm:pt>
    <dgm:pt modelId="{FAF40BAB-57B9-4A3C-8DD7-762C9ABC4C12}" type="sibTrans" cxnId="{9E46B85B-E74B-4883-BC60-D675969205ED}">
      <dgm:prSet/>
      <dgm:spPr/>
      <dgm:t>
        <a:bodyPr/>
        <a:lstStyle/>
        <a:p>
          <a:endParaRPr lang="en-US"/>
        </a:p>
      </dgm:t>
    </dgm:pt>
    <dgm:pt modelId="{B17AD36F-5089-4E10-B868-DECDAB2B9F17}">
      <dgm:prSet/>
      <dgm:spPr/>
      <dgm:t>
        <a:bodyPr/>
        <a:lstStyle/>
        <a:p>
          <a:r>
            <a:rPr lang="en-GB"/>
            <a:t>Telegraph, T. (2012, November 02). Finance. Retrieved November 02, 2013, from The Telegraph:</a:t>
          </a:r>
          <a:r>
            <a:rPr lang="en-GB" u="sng">
              <a:hlinkClick xmlns:r="http://schemas.openxmlformats.org/officeDocument/2006/relationships" r:id="rId3"/>
            </a:rPr>
            <a:t>http://www.telegraph.co.uk/finance/newsbysector/retailandconsumer/leisure/9856428/Th omas-Cooks-turnaround-plan-kicks-in-as-performance-improves.html/</a:t>
          </a:r>
          <a:endParaRPr lang="en-US"/>
        </a:p>
      </dgm:t>
    </dgm:pt>
    <dgm:pt modelId="{6D624950-444C-4F65-AE37-22373BAF87B9}" type="parTrans" cxnId="{3E9467AC-AF7C-4137-9734-5DB6B09D234E}">
      <dgm:prSet/>
      <dgm:spPr/>
      <dgm:t>
        <a:bodyPr/>
        <a:lstStyle/>
        <a:p>
          <a:endParaRPr lang="en-US"/>
        </a:p>
      </dgm:t>
    </dgm:pt>
    <dgm:pt modelId="{173EE182-4B31-44E4-BCD5-B9047B16B7C0}" type="sibTrans" cxnId="{3E9467AC-AF7C-4137-9734-5DB6B09D234E}">
      <dgm:prSet/>
      <dgm:spPr/>
      <dgm:t>
        <a:bodyPr/>
        <a:lstStyle/>
        <a:p>
          <a:endParaRPr lang="en-US"/>
        </a:p>
      </dgm:t>
    </dgm:pt>
    <dgm:pt modelId="{35B91CD0-C4AC-4A76-88E9-E3E03CEB3B00}">
      <dgm:prSet/>
      <dgm:spPr/>
      <dgm:t>
        <a:bodyPr/>
        <a:lstStyle/>
        <a:p>
          <a:r>
            <a:rPr lang="en-GB"/>
            <a:t>Whyte, P. (2013, September 16). News. Retrieved November 02, 2013, fromTTG:</a:t>
          </a:r>
          <a:r>
            <a:rPr lang="en-GB" u="sng">
              <a:hlinkClick xmlns:r="http://schemas.openxmlformats.org/officeDocument/2006/relationships" r:id="rId4"/>
            </a:rPr>
            <a:t>http://www.ttgdigital.com/news/operators/thomas-cook-restructure-sees-new-role-for- hotels4u-founder/4688826.article/</a:t>
          </a:r>
          <a:r>
            <a:rPr lang="en-GB"/>
            <a:t> </a:t>
          </a:r>
          <a:endParaRPr lang="en-US"/>
        </a:p>
      </dgm:t>
    </dgm:pt>
    <dgm:pt modelId="{9EE9A2FE-DB14-44C9-95D6-C481011497F8}" type="parTrans" cxnId="{27009AB3-6BB8-4B2A-A88E-73F7AAE48BC7}">
      <dgm:prSet/>
      <dgm:spPr/>
      <dgm:t>
        <a:bodyPr/>
        <a:lstStyle/>
        <a:p>
          <a:endParaRPr lang="en-US"/>
        </a:p>
      </dgm:t>
    </dgm:pt>
    <dgm:pt modelId="{800A5D9B-E92E-4DEC-89F6-2B2301B1EC2D}" type="sibTrans" cxnId="{27009AB3-6BB8-4B2A-A88E-73F7AAE48BC7}">
      <dgm:prSet/>
      <dgm:spPr/>
      <dgm:t>
        <a:bodyPr/>
        <a:lstStyle/>
        <a:p>
          <a:endParaRPr lang="en-US"/>
        </a:p>
      </dgm:t>
    </dgm:pt>
    <dgm:pt modelId="{10D47E9E-A765-4DA3-95A4-DF94F26B0ED0}" type="pres">
      <dgm:prSet presAssocID="{4C4E46D0-5062-47B8-9819-CDB40154D8D1}" presName="linear" presStyleCnt="0">
        <dgm:presLayoutVars>
          <dgm:animLvl val="lvl"/>
          <dgm:resizeHandles val="exact"/>
        </dgm:presLayoutVars>
      </dgm:prSet>
      <dgm:spPr/>
    </dgm:pt>
    <dgm:pt modelId="{637A20D8-54E3-4EE7-AB46-BEA9B6724E8E}" type="pres">
      <dgm:prSet presAssocID="{23D81DCD-9EAC-41EF-B5F0-F619305113B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60794EC-6213-44E6-83FA-400E18A0A428}" type="pres">
      <dgm:prSet presAssocID="{C16E744D-B138-4FCF-80B0-D47DC957EF60}" presName="spacer" presStyleCnt="0"/>
      <dgm:spPr/>
    </dgm:pt>
    <dgm:pt modelId="{7E977D63-6A41-461A-877C-7F58935D44A4}" type="pres">
      <dgm:prSet presAssocID="{7EC2D6B4-B36A-4998-A96D-9993185DE54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315BB5A-F15A-487F-951A-633B42F449EB}" type="pres">
      <dgm:prSet presAssocID="{2B5FA997-EE51-436F-9259-33ADEC1A6B76}" presName="spacer" presStyleCnt="0"/>
      <dgm:spPr/>
    </dgm:pt>
    <dgm:pt modelId="{2160E289-2E6C-470D-8734-EF336FE0EDAE}" type="pres">
      <dgm:prSet presAssocID="{C3E72C6C-12D1-424F-AA26-CFC50D97C5A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E3D8FF6-E2C9-45C4-A431-8D22D3F15230}" type="pres">
      <dgm:prSet presAssocID="{FAF40BAB-57B9-4A3C-8DD7-762C9ABC4C12}" presName="spacer" presStyleCnt="0"/>
      <dgm:spPr/>
    </dgm:pt>
    <dgm:pt modelId="{03862F0C-E2F3-4AE5-86A2-9B949877A1B4}" type="pres">
      <dgm:prSet presAssocID="{B17AD36F-5089-4E10-B868-DECDAB2B9F1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EDDCEBD-C6E5-4AE3-A979-45FDBCA03688}" type="pres">
      <dgm:prSet presAssocID="{173EE182-4B31-44E4-BCD5-B9047B16B7C0}" presName="spacer" presStyleCnt="0"/>
      <dgm:spPr/>
    </dgm:pt>
    <dgm:pt modelId="{8753B134-FE53-4A8B-88D0-697982C95224}" type="pres">
      <dgm:prSet presAssocID="{35B91CD0-C4AC-4A76-88E9-E3E03CEB3B0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A486901-530B-49E8-A355-2B3EFA721332}" type="presOf" srcId="{C3E72C6C-12D1-424F-AA26-CFC50D97C5A7}" destId="{2160E289-2E6C-470D-8734-EF336FE0EDAE}" srcOrd="0" destOrd="0" presId="urn:microsoft.com/office/officeart/2005/8/layout/vList2"/>
    <dgm:cxn modelId="{21F8F21E-8152-4465-885C-62EEC623717A}" type="presOf" srcId="{23D81DCD-9EAC-41EF-B5F0-F619305113B0}" destId="{637A20D8-54E3-4EE7-AB46-BEA9B6724E8E}" srcOrd="0" destOrd="0" presId="urn:microsoft.com/office/officeart/2005/8/layout/vList2"/>
    <dgm:cxn modelId="{9E46B85B-E74B-4883-BC60-D675969205ED}" srcId="{4C4E46D0-5062-47B8-9819-CDB40154D8D1}" destId="{C3E72C6C-12D1-424F-AA26-CFC50D97C5A7}" srcOrd="2" destOrd="0" parTransId="{6D7426AB-0E70-4123-B891-EB404740DA1A}" sibTransId="{FAF40BAB-57B9-4A3C-8DD7-762C9ABC4C12}"/>
    <dgm:cxn modelId="{7E04CF62-3ED9-4ED1-A135-B8CF67B6FFCD}" type="presOf" srcId="{B17AD36F-5089-4E10-B868-DECDAB2B9F17}" destId="{03862F0C-E2F3-4AE5-86A2-9B949877A1B4}" srcOrd="0" destOrd="0" presId="urn:microsoft.com/office/officeart/2005/8/layout/vList2"/>
    <dgm:cxn modelId="{A3393FA8-D3AB-4A0F-A1FC-56B88E63A6BD}" type="presOf" srcId="{35B91CD0-C4AC-4A76-88E9-E3E03CEB3B00}" destId="{8753B134-FE53-4A8B-88D0-697982C95224}" srcOrd="0" destOrd="0" presId="urn:microsoft.com/office/officeart/2005/8/layout/vList2"/>
    <dgm:cxn modelId="{3E9467AC-AF7C-4137-9734-5DB6B09D234E}" srcId="{4C4E46D0-5062-47B8-9819-CDB40154D8D1}" destId="{B17AD36F-5089-4E10-B868-DECDAB2B9F17}" srcOrd="3" destOrd="0" parTransId="{6D624950-444C-4F65-AE37-22373BAF87B9}" sibTransId="{173EE182-4B31-44E4-BCD5-B9047B16B7C0}"/>
    <dgm:cxn modelId="{27009AB3-6BB8-4B2A-A88E-73F7AAE48BC7}" srcId="{4C4E46D0-5062-47B8-9819-CDB40154D8D1}" destId="{35B91CD0-C4AC-4A76-88E9-E3E03CEB3B00}" srcOrd="4" destOrd="0" parTransId="{9EE9A2FE-DB14-44C9-95D6-C481011497F8}" sibTransId="{800A5D9B-E92E-4DEC-89F6-2B2301B1EC2D}"/>
    <dgm:cxn modelId="{15C612CF-3D6F-4651-A5FA-5F625F3DB712}" srcId="{4C4E46D0-5062-47B8-9819-CDB40154D8D1}" destId="{7EC2D6B4-B36A-4998-A96D-9993185DE546}" srcOrd="1" destOrd="0" parTransId="{AB437359-FF75-4A62-A4EF-9F9E755EDD13}" sibTransId="{2B5FA997-EE51-436F-9259-33ADEC1A6B76}"/>
    <dgm:cxn modelId="{3EA183DA-01A7-4DE3-A63C-862418CDC9F8}" srcId="{4C4E46D0-5062-47B8-9819-CDB40154D8D1}" destId="{23D81DCD-9EAC-41EF-B5F0-F619305113B0}" srcOrd="0" destOrd="0" parTransId="{C62C19DD-6DAA-4E35-8032-1C67965E5A5A}" sibTransId="{C16E744D-B138-4FCF-80B0-D47DC957EF60}"/>
    <dgm:cxn modelId="{428C96E6-9ADA-4ED7-8558-26D6AF51EB4C}" type="presOf" srcId="{7EC2D6B4-B36A-4998-A96D-9993185DE546}" destId="{7E977D63-6A41-461A-877C-7F58935D44A4}" srcOrd="0" destOrd="0" presId="urn:microsoft.com/office/officeart/2005/8/layout/vList2"/>
    <dgm:cxn modelId="{21DA77E7-86F8-42FD-8495-DE843B8D35DD}" type="presOf" srcId="{4C4E46D0-5062-47B8-9819-CDB40154D8D1}" destId="{10D47E9E-A765-4DA3-95A4-DF94F26B0ED0}" srcOrd="0" destOrd="0" presId="urn:microsoft.com/office/officeart/2005/8/layout/vList2"/>
    <dgm:cxn modelId="{5C61EB5A-0CD3-4F8F-A5CF-E43D775FF4BE}" type="presParOf" srcId="{10D47E9E-A765-4DA3-95A4-DF94F26B0ED0}" destId="{637A20D8-54E3-4EE7-AB46-BEA9B6724E8E}" srcOrd="0" destOrd="0" presId="urn:microsoft.com/office/officeart/2005/8/layout/vList2"/>
    <dgm:cxn modelId="{C31BFC02-8F62-4C71-A7B6-CDA673D7988C}" type="presParOf" srcId="{10D47E9E-A765-4DA3-95A4-DF94F26B0ED0}" destId="{160794EC-6213-44E6-83FA-400E18A0A428}" srcOrd="1" destOrd="0" presId="urn:microsoft.com/office/officeart/2005/8/layout/vList2"/>
    <dgm:cxn modelId="{A816264F-7C22-486E-8F09-3ACB59704912}" type="presParOf" srcId="{10D47E9E-A765-4DA3-95A4-DF94F26B0ED0}" destId="{7E977D63-6A41-461A-877C-7F58935D44A4}" srcOrd="2" destOrd="0" presId="urn:microsoft.com/office/officeart/2005/8/layout/vList2"/>
    <dgm:cxn modelId="{1601CF54-BC6E-4E77-8563-43EA9D4EB32E}" type="presParOf" srcId="{10D47E9E-A765-4DA3-95A4-DF94F26B0ED0}" destId="{3315BB5A-F15A-487F-951A-633B42F449EB}" srcOrd="3" destOrd="0" presId="urn:microsoft.com/office/officeart/2005/8/layout/vList2"/>
    <dgm:cxn modelId="{23E5963A-1B4E-4622-8BC1-0518B7849D97}" type="presParOf" srcId="{10D47E9E-A765-4DA3-95A4-DF94F26B0ED0}" destId="{2160E289-2E6C-470D-8734-EF336FE0EDAE}" srcOrd="4" destOrd="0" presId="urn:microsoft.com/office/officeart/2005/8/layout/vList2"/>
    <dgm:cxn modelId="{F5BD22DD-A7FD-4451-BD7B-EC83E6B563DF}" type="presParOf" srcId="{10D47E9E-A765-4DA3-95A4-DF94F26B0ED0}" destId="{EE3D8FF6-E2C9-45C4-A431-8D22D3F15230}" srcOrd="5" destOrd="0" presId="urn:microsoft.com/office/officeart/2005/8/layout/vList2"/>
    <dgm:cxn modelId="{61A3F68E-E04E-4D7A-ABFE-9FD1FB16135C}" type="presParOf" srcId="{10D47E9E-A765-4DA3-95A4-DF94F26B0ED0}" destId="{03862F0C-E2F3-4AE5-86A2-9B949877A1B4}" srcOrd="6" destOrd="0" presId="urn:microsoft.com/office/officeart/2005/8/layout/vList2"/>
    <dgm:cxn modelId="{73DAC1F5-028C-4A77-AF9C-A87642D79F8C}" type="presParOf" srcId="{10D47E9E-A765-4DA3-95A4-DF94F26B0ED0}" destId="{AEDDCEBD-C6E5-4AE3-A979-45FDBCA03688}" srcOrd="7" destOrd="0" presId="urn:microsoft.com/office/officeart/2005/8/layout/vList2"/>
    <dgm:cxn modelId="{106652A0-BC2B-4BE0-9CB7-E2CAB1CED105}" type="presParOf" srcId="{10D47E9E-A765-4DA3-95A4-DF94F26B0ED0}" destId="{8753B134-FE53-4A8B-88D0-697982C9522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7A20D8-54E3-4EE7-AB46-BEA9B6724E8E}">
      <dsp:nvSpPr>
        <dsp:cNvPr id="0" name=""/>
        <dsp:cNvSpPr/>
      </dsp:nvSpPr>
      <dsp:spPr>
        <a:xfrm>
          <a:off x="0" y="806811"/>
          <a:ext cx="7315200" cy="6737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BBC. (2013, March 13): </a:t>
          </a:r>
          <a:r>
            <a:rPr lang="en-GB" sz="1200" kern="1200">
              <a:hlinkClick xmlns:r="http://schemas.openxmlformats.org/officeDocument/2006/relationships" r:id="rId1"/>
            </a:rPr>
            <a:t>http://www.bbc.co.uk/news/business-   21686547/</a:t>
          </a:r>
          <a:endParaRPr lang="en-US" sz="1200" kern="1200"/>
        </a:p>
      </dsp:txBody>
      <dsp:txXfrm>
        <a:off x="32890" y="839701"/>
        <a:ext cx="7249420" cy="607975"/>
      </dsp:txXfrm>
    </dsp:sp>
    <dsp:sp modelId="{7E977D63-6A41-461A-877C-7F58935D44A4}">
      <dsp:nvSpPr>
        <dsp:cNvPr id="0" name=""/>
        <dsp:cNvSpPr/>
      </dsp:nvSpPr>
      <dsp:spPr>
        <a:xfrm>
          <a:off x="0" y="1515126"/>
          <a:ext cx="7315200" cy="6737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Independent, T. (2013, May 1): </a:t>
          </a:r>
          <a:r>
            <a:rPr lang="en-GB" sz="1200" u="sng" kern="1200">
              <a:hlinkClick xmlns:r="http://schemas.openxmlformats.org/officeDocument/2006/relationships" r:id="rId2"/>
            </a:rPr>
            <a:t>http://www.independent.co.uk/news/world/americas/thomas-cook-jet-heading-for-uk- makes-emergency-landing-in-bermuda-8598848.html/</a:t>
          </a:r>
          <a:endParaRPr lang="en-US" sz="1200" kern="1200"/>
        </a:p>
      </dsp:txBody>
      <dsp:txXfrm>
        <a:off x="32890" y="1548016"/>
        <a:ext cx="7249420" cy="607975"/>
      </dsp:txXfrm>
    </dsp:sp>
    <dsp:sp modelId="{2160E289-2E6C-470D-8734-EF336FE0EDAE}">
      <dsp:nvSpPr>
        <dsp:cNvPr id="0" name=""/>
        <dsp:cNvSpPr/>
      </dsp:nvSpPr>
      <dsp:spPr>
        <a:xfrm>
          <a:off x="0" y="2223442"/>
          <a:ext cx="7315200" cy="6737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NEWS, B. (2007, February 12): from BBC: http</a:t>
          </a:r>
          <a:r>
            <a:rPr lang="en-GB" sz="1200" kern="1200">
              <a:hlinkClick xmlns:r="http://schemas.openxmlformats.org/officeDocument/2006/relationships" r:id="rId1"/>
            </a:rPr>
            <a:t>://www.bbc.co.uk/news/business-21686547/</a:t>
          </a:r>
          <a:endParaRPr lang="en-US" sz="1200" kern="1200"/>
        </a:p>
      </dsp:txBody>
      <dsp:txXfrm>
        <a:off x="32890" y="2256332"/>
        <a:ext cx="7249420" cy="607975"/>
      </dsp:txXfrm>
    </dsp:sp>
    <dsp:sp modelId="{03862F0C-E2F3-4AE5-86A2-9B949877A1B4}">
      <dsp:nvSpPr>
        <dsp:cNvPr id="0" name=""/>
        <dsp:cNvSpPr/>
      </dsp:nvSpPr>
      <dsp:spPr>
        <a:xfrm>
          <a:off x="0" y="2931757"/>
          <a:ext cx="7315200" cy="6737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Telegraph, T. (2012, November 02). Finance. Retrieved November 02, 2013, from The Telegraph:</a:t>
          </a:r>
          <a:r>
            <a:rPr lang="en-GB" sz="1200" u="sng" kern="1200">
              <a:hlinkClick xmlns:r="http://schemas.openxmlformats.org/officeDocument/2006/relationships" r:id="rId3"/>
            </a:rPr>
            <a:t>http://www.telegraph.co.uk/finance/newsbysector/retailandconsumer/leisure/9856428/Th omas-Cooks-turnaround-plan-kicks-in-as-performance-improves.html/</a:t>
          </a:r>
          <a:endParaRPr lang="en-US" sz="1200" kern="1200"/>
        </a:p>
      </dsp:txBody>
      <dsp:txXfrm>
        <a:off x="32890" y="2964647"/>
        <a:ext cx="7249420" cy="607975"/>
      </dsp:txXfrm>
    </dsp:sp>
    <dsp:sp modelId="{8753B134-FE53-4A8B-88D0-697982C95224}">
      <dsp:nvSpPr>
        <dsp:cNvPr id="0" name=""/>
        <dsp:cNvSpPr/>
      </dsp:nvSpPr>
      <dsp:spPr>
        <a:xfrm>
          <a:off x="0" y="3640073"/>
          <a:ext cx="7315200" cy="6737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Whyte, P. (2013, September 16). News. Retrieved November 02, 2013, fromTTG:</a:t>
          </a:r>
          <a:r>
            <a:rPr lang="en-GB" sz="1200" u="sng" kern="1200">
              <a:hlinkClick xmlns:r="http://schemas.openxmlformats.org/officeDocument/2006/relationships" r:id="rId4"/>
            </a:rPr>
            <a:t>http://www.ttgdigital.com/news/operators/thomas-cook-restructure-sees-new-role-for- hotels4u-founder/4688826.article/</a:t>
          </a:r>
          <a:r>
            <a:rPr lang="en-GB" sz="1200" kern="1200"/>
            <a:t> </a:t>
          </a:r>
          <a:endParaRPr lang="en-US" sz="1200" kern="1200"/>
        </a:p>
      </dsp:txBody>
      <dsp:txXfrm>
        <a:off x="32890" y="3672963"/>
        <a:ext cx="7249420" cy="60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2FE661F3-8CA7-B41B-79E1-0AD357B757BE}"/>
              </a:ext>
            </a:extLst>
          </p:cNvPr>
          <p:cNvSpPr/>
          <p:nvPr/>
        </p:nvSpPr>
        <p:spPr>
          <a:xfrm>
            <a:off x="0" y="761996"/>
            <a:ext cx="9141622" cy="5333996"/>
          </a:xfrm>
          <a:prstGeom prst="rect">
            <a:avLst/>
          </a:prstGeom>
          <a:solidFill>
            <a:srgbClr val="40BAD2"/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3" name="Rectangle 7">
            <a:extLst>
              <a:ext uri="{FF2B5EF4-FFF2-40B4-BE49-F238E27FC236}">
                <a16:creationId xmlns:a16="http://schemas.microsoft.com/office/drawing/2014/main" id="{70886ADF-35A4-A523-39FB-BB2EBEFBEE3C}"/>
              </a:ext>
            </a:extLst>
          </p:cNvPr>
          <p:cNvSpPr/>
          <p:nvPr/>
        </p:nvSpPr>
        <p:spPr>
          <a:xfrm>
            <a:off x="9270260" y="761996"/>
            <a:ext cx="2925321" cy="5333996"/>
          </a:xfrm>
          <a:prstGeom prst="rect">
            <a:avLst/>
          </a:prstGeom>
          <a:solidFill>
            <a:srgbClr val="C8C8C8">
              <a:alpha val="49804"/>
            </a:srgbClr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A80404A-B656-2461-0BA4-7E8FA45A4B4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/>
          <a:lstStyle>
            <a:lvl1pPr>
              <a:defRPr sz="5900" spc="-1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A9E1A7A0-8482-834C-CFCD-D3085E061B7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00014" y="4670243"/>
            <a:ext cx="7315200" cy="914400"/>
          </a:xfrm>
        </p:spPr>
        <p:txBody>
          <a:bodyPr anchor="t"/>
          <a:lstStyle>
            <a:lvl1pPr marL="0" indent="0">
              <a:buNone/>
              <a:defRPr sz="2200">
                <a:solidFill>
                  <a:srgbClr val="D9F1F6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474BA85C-237E-12B4-4A74-E942C980B7E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18AED4-F873-49D2-9FAF-FE49E6896A67}" type="datetime1">
              <a:rPr lang="en-GB"/>
              <a:pPr lvl="0"/>
              <a:t>10/03/2024</a:t>
            </a:fld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F79B545C-4CCA-0887-0736-2ED932B326A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937E8C2-F82F-FC3B-D123-F56C2975F3E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2BE9DF-9F24-4D91-9726-ED013E67FFD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5871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AD335-8012-5D75-39C2-AC9C2F0C2AC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7CFD3-696D-A961-18D5-74089F3A3DF3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B4EC69-2427-1B9F-E636-37E6A881BBF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CF0C005-52A1-4F2E-B676-039B92AAFDEE}" type="datetime1">
              <a:rPr lang="en-GB"/>
              <a:pPr lvl="0"/>
              <a:t>10/03/2024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90DA1C-D057-E4D6-6F08-DB182491F91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16C144-8F4C-F91D-075B-468A0E09778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44ADCF8-BF7C-438A-AAFD-62E065B787B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78546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B7EF9-9506-976F-D7CF-9AA84A6D40D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/>
          <a:lstStyle>
            <a:lvl1pPr>
              <a:defRPr sz="5900" spc="-100">
                <a:solidFill>
                  <a:srgbClr val="59595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F46C41-A298-C778-520E-1A8D760CBD0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3886200" y="4672583"/>
            <a:ext cx="7315200" cy="914400"/>
          </a:xfrm>
        </p:spPr>
        <p:txBody>
          <a:bodyPr anchor="t"/>
          <a:lstStyle>
            <a:lvl1pPr marL="0" indent="0">
              <a:buNone/>
              <a:defRPr sz="2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2896BE-96E2-7B0C-F3C6-340F8AE8439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171989-7B83-4047-9FA1-3749AEE85F15}" type="datetime1">
              <a:rPr lang="en-GB"/>
              <a:pPr lvl="0"/>
              <a:t>10/03/2024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9AA128-3D70-6B18-1AE4-BAC09348BDC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269F23-2AD4-FB60-6921-22428E199CC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555BEF4-BB9C-470C-B994-F8786930B2E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4738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10C24-AC59-7FE3-B9E0-AB87D2C94AC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76923-49DD-4302-B767-985035F2964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C3BA9D-755E-0509-5FB8-1EEDBC97EF5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7">
            <a:extLst>
              <a:ext uri="{FF2B5EF4-FFF2-40B4-BE49-F238E27FC236}">
                <a16:creationId xmlns:a16="http://schemas.microsoft.com/office/drawing/2014/main" id="{C3A76C59-357A-3298-5858-0D1C14A8969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5A808C-2B50-4192-A7F7-EEA140CC7AB9}" type="datetime1">
              <a:rPr lang="en-GB"/>
              <a:pPr lvl="0"/>
              <a:t>10/03/2024</a:t>
            </a:fld>
            <a:endParaRPr lang="en-GB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7ABFA814-07F1-8055-7A6B-65948A0FC09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35DAEA61-79E2-C662-EDB0-F046116EA50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AADE1B-BDAE-4B40-99E9-9EBEE5895BB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4841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9">
            <a:extLst>
              <a:ext uri="{FF2B5EF4-FFF2-40B4-BE49-F238E27FC236}">
                <a16:creationId xmlns:a16="http://schemas.microsoft.com/office/drawing/2014/main" id="{0B26364A-2512-EC39-F3C8-C8287D94959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87A87A-5818-37EB-67D5-2DAEF625694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3867912" y="1023588"/>
            <a:ext cx="3474720" cy="807716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95B1D0-2CF2-5C80-A26E-6427B702812B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3867912" y="1930938"/>
            <a:ext cx="3474720" cy="402336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F5E78E-72C5-B6D3-8C2B-5BFD62344DD0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7818467" y="1023588"/>
            <a:ext cx="3474720" cy="813166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138361-E00C-B3F2-CDFB-C19250A6ED83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7818467" y="1930938"/>
            <a:ext cx="3474720" cy="402336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1">
            <a:extLst>
              <a:ext uri="{FF2B5EF4-FFF2-40B4-BE49-F238E27FC236}">
                <a16:creationId xmlns:a16="http://schemas.microsoft.com/office/drawing/2014/main" id="{595351D8-8D44-4436-4EDC-F2EAD05D3B8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AE5B645-8666-46B0-8E64-37622F112CBC}" type="datetime1">
              <a:rPr lang="en-GB"/>
              <a:pPr lvl="0"/>
              <a:t>10/03/2024</a:t>
            </a:fld>
            <a:endParaRPr lang="en-GB"/>
          </a:p>
        </p:txBody>
      </p:sp>
      <p:sp>
        <p:nvSpPr>
          <p:cNvPr id="8" name="Footer Placeholder 10">
            <a:extLst>
              <a:ext uri="{FF2B5EF4-FFF2-40B4-BE49-F238E27FC236}">
                <a16:creationId xmlns:a16="http://schemas.microsoft.com/office/drawing/2014/main" id="{88813174-98F9-DCF0-904E-1CBCBBDA9C0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11">
            <a:extLst>
              <a:ext uri="{FF2B5EF4-FFF2-40B4-BE49-F238E27FC236}">
                <a16:creationId xmlns:a16="http://schemas.microsoft.com/office/drawing/2014/main" id="{AC400BA9-98C3-6A2C-38E9-1C122992623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72C2C95-BACF-430A-BAEF-9685BEEBF93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647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">
            <a:extLst>
              <a:ext uri="{FF2B5EF4-FFF2-40B4-BE49-F238E27FC236}">
                <a16:creationId xmlns:a16="http://schemas.microsoft.com/office/drawing/2014/main" id="{FED04BCB-423B-A831-A8BB-747E9252DB6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1">
            <a:extLst>
              <a:ext uri="{FF2B5EF4-FFF2-40B4-BE49-F238E27FC236}">
                <a16:creationId xmlns:a16="http://schemas.microsoft.com/office/drawing/2014/main" id="{FFEC3A46-B4E7-CAF8-69C0-D7FEF53E5D6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1DC4D8-5C3A-469C-9E90-EB8F3D765A5A}" type="datetime1">
              <a:rPr lang="en-GB"/>
              <a:pPr lvl="0"/>
              <a:t>10/03/2024</a:t>
            </a:fld>
            <a:endParaRPr lang="en-GB"/>
          </a:p>
        </p:txBody>
      </p:sp>
      <p:sp>
        <p:nvSpPr>
          <p:cNvPr id="4" name="Footer Placeholder 6">
            <a:extLst>
              <a:ext uri="{FF2B5EF4-FFF2-40B4-BE49-F238E27FC236}">
                <a16:creationId xmlns:a16="http://schemas.microsoft.com/office/drawing/2014/main" id="{EF83A977-5CBF-C420-6352-603A7C7DFC3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9B97A318-9309-6B41-DC53-ABC0A048338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29BDB30-955E-48E7-A6A9-69F6E7672A5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190410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4">
            <a:extLst>
              <a:ext uri="{FF2B5EF4-FFF2-40B4-BE49-F238E27FC236}">
                <a16:creationId xmlns:a16="http://schemas.microsoft.com/office/drawing/2014/main" id="{35827115-0B05-017A-34C8-161D28E286C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032EA74-F675-4454-8167-DEECD9FABD36}" type="datetime1">
              <a:rPr lang="en-GB"/>
              <a:pPr lvl="0"/>
              <a:t>10/03/2024</a:t>
            </a:fld>
            <a:endParaRPr lang="en-GB"/>
          </a:p>
        </p:txBody>
      </p:sp>
      <p:sp>
        <p:nvSpPr>
          <p:cNvPr id="3" name="Footer Placeholder 5">
            <a:extLst>
              <a:ext uri="{FF2B5EF4-FFF2-40B4-BE49-F238E27FC236}">
                <a16:creationId xmlns:a16="http://schemas.microsoft.com/office/drawing/2014/main" id="{D15E0147-6CF9-F120-5918-76A9ABF4617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6">
            <a:extLst>
              <a:ext uri="{FF2B5EF4-FFF2-40B4-BE49-F238E27FC236}">
                <a16:creationId xmlns:a16="http://schemas.microsoft.com/office/drawing/2014/main" id="{50BBDD16-26FD-2167-12B8-2A325889A5F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939006F-0D73-4FFD-AF07-C9AB4D46F2E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3805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20D94-2208-CEAE-EE2C-D2316F4DCB1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09DC7-F831-9388-0712-BAE5FA0C590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368679-DFFB-EC7D-484E-F6807FE690B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256032" y="3494178"/>
            <a:ext cx="2834640" cy="2321990"/>
          </a:xfrm>
        </p:spPr>
        <p:txBody>
          <a:bodyPr anchor="t"/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7">
            <a:extLst>
              <a:ext uri="{FF2B5EF4-FFF2-40B4-BE49-F238E27FC236}">
                <a16:creationId xmlns:a16="http://schemas.microsoft.com/office/drawing/2014/main" id="{3813CFBE-9285-F64E-91A3-811F522A0BE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F8E2486-8548-4AEB-A539-F1E43D55A7EA}" type="datetime1">
              <a:rPr lang="en-GB"/>
              <a:pPr lvl="0"/>
              <a:t>10/03/2024</a:t>
            </a:fld>
            <a:endParaRPr lang="en-GB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4A8A76C4-5068-A33A-3340-48B688020E2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F948EC73-7021-1BE8-CB5B-FAC3BF48641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6B8848-929E-4323-9712-4A0140CA55B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21345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91C55-D67F-F34A-2ABD-A0DC395D7E0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7AFB405-168F-FDA3-C8B4-6243C1B43DA2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3570640" y="767419"/>
            <a:ext cx="8115226" cy="5330952"/>
          </a:xfrm>
          <a:solidFill>
            <a:srgbClr val="BFBFBF"/>
          </a:solidFill>
        </p:spPr>
        <p:txBody>
          <a:bodyPr anchor="t"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D9A096-B9BF-BBEB-461D-3F3468063F1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256032" y="3493008"/>
            <a:ext cx="2834640" cy="2322576"/>
          </a:xfrm>
        </p:spPr>
        <p:txBody>
          <a:bodyPr anchor="t"/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7">
            <a:extLst>
              <a:ext uri="{FF2B5EF4-FFF2-40B4-BE49-F238E27FC236}">
                <a16:creationId xmlns:a16="http://schemas.microsoft.com/office/drawing/2014/main" id="{F94406E5-4E52-E134-4057-0EB278BB5D4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7D116D-81E7-4806-A9B1-E8D0F1922159}" type="datetime1">
              <a:rPr lang="en-GB"/>
              <a:pPr lvl="0"/>
              <a:t>10/03/2024</a:t>
            </a:fld>
            <a:endParaRPr lang="en-GB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589A6A72-8182-CEE8-CEF3-60C97D67BE7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3499097" y="6356351"/>
            <a:ext cx="5911513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146E12C9-C306-6A02-2CC7-DB91D9710E9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72F075D-196F-458E-A339-328A163DA18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239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67966-5A82-52A8-FE87-F6F5B2297F2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E2435B-86C0-BF16-C605-E6ABC03FFCE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6">
            <a:extLst>
              <a:ext uri="{FF2B5EF4-FFF2-40B4-BE49-F238E27FC236}">
                <a16:creationId xmlns:a16="http://schemas.microsoft.com/office/drawing/2014/main" id="{5BF9C016-DC0D-9A20-3E89-611B93CD84C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D9988B-AA68-4A79-8711-D5209F5003A3}" type="datetime1">
              <a:rPr lang="en-GB"/>
              <a:pPr lvl="0"/>
              <a:t>10/03/2024</a:t>
            </a:fld>
            <a:endParaRPr lang="en-GB"/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BE69C8BB-409C-28FC-6280-02253C36313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F3EEE93C-C437-41C3-569A-98A6F3EEC27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F41897-F01A-4CBE-99EC-38C55B9D994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9680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E7C21C-E703-C77C-34B4-5DEEFD397947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381003" y="990596"/>
            <a:ext cx="2819396" cy="4953003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311D24-F84F-D037-018E-578B1EDC871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6">
            <a:extLst>
              <a:ext uri="{FF2B5EF4-FFF2-40B4-BE49-F238E27FC236}">
                <a16:creationId xmlns:a16="http://schemas.microsoft.com/office/drawing/2014/main" id="{6462B69B-1073-C047-F8E4-BEC607B29A5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4CBCD37-B657-48EE-BE0C-B1B20281CFC1}" type="datetime1">
              <a:rPr lang="en-GB"/>
              <a:pPr lvl="0"/>
              <a:t>10/03/2024</a:t>
            </a:fld>
            <a:endParaRPr lang="en-GB"/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9C4979C5-6821-353E-A8FA-4589261E9CA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15FD385E-7091-7053-CD0A-38ECDFAD224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E9D8201-E7F6-4EBC-B1E2-1DC303FDB9A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276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FBF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F5BFA84F-EE51-401E-40B0-623D2C5EE370}"/>
              </a:ext>
            </a:extLst>
          </p:cNvPr>
          <p:cNvSpPr/>
          <p:nvPr/>
        </p:nvSpPr>
        <p:spPr>
          <a:xfrm>
            <a:off x="0" y="758952"/>
            <a:ext cx="3443593" cy="5330952"/>
          </a:xfrm>
          <a:prstGeom prst="rect">
            <a:avLst/>
          </a:prstGeom>
          <a:solidFill>
            <a:srgbClr val="40BAD2"/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813682C2-071E-B0BF-A8E7-E2391453259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2923" y="1123834"/>
            <a:ext cx="2947486" cy="460117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Rectangle 37">
            <a:extLst>
              <a:ext uri="{FF2B5EF4-FFF2-40B4-BE49-F238E27FC236}">
                <a16:creationId xmlns:a16="http://schemas.microsoft.com/office/drawing/2014/main" id="{064C724A-9F26-2E70-57CE-0838CC4D77DD}"/>
              </a:ext>
            </a:extLst>
          </p:cNvPr>
          <p:cNvSpPr/>
          <p:nvPr/>
        </p:nvSpPr>
        <p:spPr>
          <a:xfrm>
            <a:off x="11815867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05DF8FA3-160D-8EAE-A859-E357F72C502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3869265" y="864108"/>
            <a:ext cx="7315200" cy="5120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92B4FB2E-2426-200E-51C7-78CEDBE540E6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262469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100" b="0" i="0" u="none" strike="noStrike" kern="1200" cap="none" spc="0" baseline="0">
                <a:solidFill>
                  <a:srgbClr val="7F7F7F"/>
                </a:solidFill>
                <a:uFillTx/>
                <a:latin typeface="Corbel"/>
              </a:defRPr>
            </a:lvl1pPr>
          </a:lstStyle>
          <a:p>
            <a:pPr lvl="0"/>
            <a:fld id="{3B1554B7-3DBA-4849-A039-DDD82FF665CA}" type="datetime1">
              <a:rPr lang="en-GB"/>
              <a:pPr lvl="0"/>
              <a:t>10/03/2024</a:t>
            </a:fld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945474F3-CBCD-5FAE-46CC-5EF6C0D4B7BC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3869265" y="6356351"/>
            <a:ext cx="591151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100" b="0" i="0" u="none" strike="noStrike" kern="1200" cap="none" spc="0" baseline="0">
                <a:solidFill>
                  <a:srgbClr val="7F7F7F"/>
                </a:solidFill>
                <a:uFillTx/>
                <a:latin typeface="Corbel"/>
              </a:defRPr>
            </a:lvl1pPr>
          </a:lstStyle>
          <a:p>
            <a:pPr lvl="0"/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B5645E-47E9-F2A4-0E39-B1E234589DB9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634133" y="6356351"/>
            <a:ext cx="1530925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1" i="0" u="none" strike="noStrike" kern="1200" cap="none" spc="0" baseline="0">
                <a:solidFill>
                  <a:srgbClr val="40BAD2"/>
                </a:solidFill>
                <a:uFillTx/>
                <a:latin typeface="Corbel"/>
              </a:defRPr>
            </a:lvl1pPr>
          </a:lstStyle>
          <a:p>
            <a:pPr lvl="0"/>
            <a:fld id="{460307B9-E715-4B20-8FFF-B1BA87D4D027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none" spc="-60" baseline="0">
          <a:solidFill>
            <a:srgbClr val="FFFFFF"/>
          </a:solidFill>
          <a:uFillTx/>
          <a:latin typeface="Corbel"/>
        </a:defRPr>
      </a:lvl1pPr>
    </p:titleStyle>
    <p:bodyStyle>
      <a:lvl1pPr marL="182880" marR="0" lvl="0" indent="-182880" algn="l" defTabSz="914400" rtl="0" fontAlgn="auto" hangingPunct="1">
        <a:lnSpc>
          <a:spcPct val="90000"/>
        </a:lnSpc>
        <a:spcBef>
          <a:spcPts val="1200"/>
        </a:spcBef>
        <a:spcAft>
          <a:spcPts val="0"/>
        </a:spcAft>
        <a:buClr>
          <a:srgbClr val="40BAD2"/>
        </a:buClr>
        <a:buSzPct val="100000"/>
        <a:buFont typeface="Wingdings 2" pitchFamily="18"/>
        <a:buChar char=""/>
        <a:tabLst/>
        <a:defRPr lang="en-US" sz="2000" b="0" i="0" u="none" strike="noStrike" kern="1200" cap="none" spc="0" baseline="0">
          <a:solidFill>
            <a:srgbClr val="595959"/>
          </a:solidFill>
          <a:uFillTx/>
          <a:latin typeface="Corbel"/>
        </a:defRPr>
      </a:lvl1pPr>
      <a:lvl2pPr marL="685800" marR="0" lvl="1" indent="-182880" algn="l" defTabSz="914400" rtl="0" fontAlgn="auto" hangingPunct="1">
        <a:lnSpc>
          <a:spcPct val="90000"/>
        </a:lnSpc>
        <a:spcBef>
          <a:spcPts val="250"/>
        </a:spcBef>
        <a:spcAft>
          <a:spcPts val="250"/>
        </a:spcAft>
        <a:buClr>
          <a:srgbClr val="40BAD2"/>
        </a:buClr>
        <a:buSzPct val="100000"/>
        <a:buFont typeface="Wingdings 2" pitchFamily="18"/>
        <a:buChar char=""/>
        <a:tabLst/>
        <a:defRPr lang="en-US" sz="1800" b="0" i="0" u="none" strike="noStrike" kern="1200" cap="none" spc="0" baseline="0">
          <a:solidFill>
            <a:srgbClr val="595959"/>
          </a:solidFill>
          <a:uFillTx/>
          <a:latin typeface="Corbel"/>
        </a:defRPr>
      </a:lvl2pPr>
      <a:lvl3pPr marL="1143000" marR="0" lvl="2" indent="-182880" algn="l" defTabSz="914400" rtl="0" fontAlgn="auto" hangingPunct="1">
        <a:lnSpc>
          <a:spcPct val="90000"/>
        </a:lnSpc>
        <a:spcBef>
          <a:spcPts val="250"/>
        </a:spcBef>
        <a:spcAft>
          <a:spcPts val="250"/>
        </a:spcAft>
        <a:buClr>
          <a:srgbClr val="40BAD2"/>
        </a:buClr>
        <a:buSzPct val="100000"/>
        <a:buFont typeface="Wingdings 2" pitchFamily="18"/>
        <a:buChar char=""/>
        <a:tabLst/>
        <a:defRPr lang="en-US" sz="1600" b="0" i="0" u="none" strike="noStrike" kern="1200" cap="none" spc="0" baseline="0">
          <a:solidFill>
            <a:srgbClr val="595959"/>
          </a:solidFill>
          <a:uFillTx/>
          <a:latin typeface="Corbel"/>
        </a:defRPr>
      </a:lvl3pPr>
      <a:lvl4pPr marL="1600200" marR="0" lvl="3" indent="-182880" algn="l" defTabSz="914400" rtl="0" fontAlgn="auto" hangingPunct="1">
        <a:lnSpc>
          <a:spcPct val="90000"/>
        </a:lnSpc>
        <a:spcBef>
          <a:spcPts val="250"/>
        </a:spcBef>
        <a:spcAft>
          <a:spcPts val="250"/>
        </a:spcAft>
        <a:buClr>
          <a:srgbClr val="40BAD2"/>
        </a:buClr>
        <a:buSzPct val="100000"/>
        <a:buFont typeface="Wingdings 2" pitchFamily="18"/>
        <a:buChar char=""/>
        <a:tabLst/>
        <a:defRPr lang="en-US" sz="1400" b="0" i="0" u="none" strike="noStrike" kern="1200" cap="none" spc="0" baseline="0">
          <a:solidFill>
            <a:srgbClr val="595959"/>
          </a:solidFill>
          <a:uFillTx/>
          <a:latin typeface="Corbel"/>
        </a:defRPr>
      </a:lvl4pPr>
      <a:lvl5pPr marL="2057400" marR="0" lvl="4" indent="-182880" algn="l" defTabSz="914400" rtl="0" fontAlgn="auto" hangingPunct="1">
        <a:lnSpc>
          <a:spcPct val="90000"/>
        </a:lnSpc>
        <a:spcBef>
          <a:spcPts val="250"/>
        </a:spcBef>
        <a:spcAft>
          <a:spcPts val="250"/>
        </a:spcAft>
        <a:buClr>
          <a:srgbClr val="40BAD2"/>
        </a:buClr>
        <a:buSzPct val="100000"/>
        <a:buFont typeface="Wingdings 2" pitchFamily="18"/>
        <a:buChar char=""/>
        <a:tabLst/>
        <a:defRPr lang="en-US" sz="1400" b="0" i="0" u="none" strike="noStrike" kern="1200" cap="none" spc="0" baseline="0">
          <a:solidFill>
            <a:srgbClr val="595959"/>
          </a:solidFill>
          <a:uFillTx/>
          <a:latin typeface="Corbe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7" Type="http://schemas.openxmlformats.org/officeDocument/2006/relationships/image" Target="../media/image15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7" Type="http://schemas.openxmlformats.org/officeDocument/2006/relationships/image" Target="../media/image21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D9F1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29380-C9E6-0182-0595-3378A4B0051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113812" y="2960717"/>
            <a:ext cx="4036335" cy="2387598"/>
          </a:xfrm>
        </p:spPr>
        <p:txBody>
          <a:bodyPr anchor="t"/>
          <a:lstStyle/>
          <a:p>
            <a:pPr lvl="0"/>
            <a:r>
              <a:rPr lang="en-GB" sz="3800" b="1">
                <a:latin typeface="Söhne"/>
              </a:rPr>
              <a:t>Improving Organizational Strategies through Innovation</a:t>
            </a:r>
            <a:endParaRPr lang="en-GB" sz="38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BFF1EB-F47A-16D0-0093-4DBA5450BD1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13812" y="953033"/>
            <a:ext cx="4036335" cy="1709845"/>
          </a:xfrm>
        </p:spPr>
        <p:txBody>
          <a:bodyPr anchor="b"/>
          <a:lstStyle/>
          <a:p>
            <a:endParaRPr lang="en-GB"/>
          </a:p>
        </p:txBody>
      </p:sp>
      <p:pic>
        <p:nvPicPr>
          <p:cNvPr id="5" name="Picture 5" descr="A logo with a heart and text">
            <a:extLst>
              <a:ext uri="{FF2B5EF4-FFF2-40B4-BE49-F238E27FC236}">
                <a16:creationId xmlns:a16="http://schemas.microsoft.com/office/drawing/2014/main" id="{4B33F19C-C1CA-3BAF-4A7D-5573BEF947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812" y="952402"/>
            <a:ext cx="4036335" cy="1709845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FB304DE-F931-B4DB-155F-C3F4F28927EB}"/>
              </a:ext>
            </a:extLst>
          </p:cNvPr>
          <p:cNvGraphicFramePr>
            <a:graphicFrameLocks noGrp="1"/>
          </p:cNvGraphicFramePr>
          <p:nvPr/>
        </p:nvGraphicFramePr>
        <p:xfrm>
          <a:off x="5922495" y="2298289"/>
          <a:ext cx="5535996" cy="2202677"/>
        </p:xfrm>
        <a:graphic>
          <a:graphicData uri="http://schemas.openxmlformats.org/drawingml/2006/table">
            <a:tbl>
              <a:tblPr firstRow="1" firstCol="1" bandRow="1">
                <a:effectLst/>
                <a:tableStyleId>{5C22544A-7EE6-4342-B048-85BDC9FD1C3A}</a:tableStyleId>
              </a:tblPr>
              <a:tblGrid>
                <a:gridCol w="1727996">
                  <a:extLst>
                    <a:ext uri="{9D8B030D-6E8A-4147-A177-3AD203B41FA5}">
                      <a16:colId xmlns:a16="http://schemas.microsoft.com/office/drawing/2014/main" val="3067771009"/>
                    </a:ext>
                  </a:extLst>
                </a:gridCol>
                <a:gridCol w="3808000">
                  <a:extLst>
                    <a:ext uri="{9D8B030D-6E8A-4147-A177-3AD203B41FA5}">
                      <a16:colId xmlns:a16="http://schemas.microsoft.com/office/drawing/2014/main" val="6617922"/>
                    </a:ext>
                  </a:extLst>
                </a:gridCol>
              </a:tblGrid>
              <a:tr h="616534">
                <a:tc>
                  <a:txBody>
                    <a:bodyPr/>
                    <a:lstStyle/>
                    <a:p>
                      <a:pPr lvl="0">
                        <a:lnSpc>
                          <a:spcPct val="125000"/>
                        </a:lnSpc>
                        <a:spcBef>
                          <a:spcPts val="500"/>
                        </a:spcBef>
                        <a:spcAft>
                          <a:spcPts val="800"/>
                        </a:spcAft>
                      </a:pPr>
                      <a:br>
                        <a:rPr lang="en-GB" sz="1500">
                          <a:effectLst>
                            <a:outerShdw dist="25402" dir="5400000">
                              <a:srgbClr val="6E747A"/>
                            </a:outerShdw>
                          </a:effectLst>
                        </a:rPr>
                      </a:br>
                      <a:r>
                        <a:rPr lang="en-GB" sz="1500">
                          <a:effectLst>
                            <a:outerShdw dist="25402" dir="5400000">
                              <a:srgbClr val="6E747A"/>
                            </a:outerShdw>
                          </a:effectLst>
                        </a:rPr>
                        <a:t>Student Name</a:t>
                      </a:r>
                      <a:endParaRPr lang="en-GB" sz="1500">
                        <a:latin typeface="Aptos" pitchFamily="34"/>
                        <a:ea typeface="Times New Roman" pitchFamily="18"/>
                        <a:cs typeface="Arial" pitchFamily="34"/>
                      </a:endParaRPr>
                    </a:p>
                  </a:txBody>
                  <a:tcPr marL="96002" marR="96002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25000"/>
                        </a:lnSpc>
                        <a:spcBef>
                          <a:spcPts val="500"/>
                        </a:spcBef>
                        <a:spcAft>
                          <a:spcPts val="800"/>
                        </a:spcAft>
                      </a:pPr>
                      <a:r>
                        <a:rPr lang="en-GB" sz="1500">
                          <a:effectLst>
                            <a:outerShdw dist="25402" dir="5400000">
                              <a:srgbClr val="6E747A"/>
                            </a:outerShdw>
                          </a:effectLst>
                        </a:rPr>
                        <a:t>Radoslav Nikolov</a:t>
                      </a:r>
                      <a:endParaRPr lang="en-GB" sz="1500">
                        <a:latin typeface="Aptos" pitchFamily="34"/>
                        <a:ea typeface="Times New Roman" pitchFamily="18"/>
                        <a:cs typeface="Arial" pitchFamily="34"/>
                      </a:endParaRPr>
                    </a:p>
                  </a:txBody>
                  <a:tcPr marL="96002" marR="96002" marT="0" marB="0"/>
                </a:tc>
                <a:extLst>
                  <a:ext uri="{0D108BD9-81ED-4DB2-BD59-A6C34878D82A}">
                    <a16:rowId xmlns:a16="http://schemas.microsoft.com/office/drawing/2014/main" val="3795075596"/>
                  </a:ext>
                </a:extLst>
              </a:tr>
              <a:tr h="323203">
                <a:tc>
                  <a:txBody>
                    <a:bodyPr/>
                    <a:lstStyle/>
                    <a:p>
                      <a:pPr lvl="0">
                        <a:lnSpc>
                          <a:spcPct val="125000"/>
                        </a:lnSpc>
                        <a:spcBef>
                          <a:spcPts val="500"/>
                        </a:spcBef>
                        <a:spcAft>
                          <a:spcPts val="800"/>
                        </a:spcAft>
                      </a:pPr>
                      <a:r>
                        <a:rPr lang="en-GB" sz="1500">
                          <a:effectLst>
                            <a:outerShdw dist="25402" dir="5400000">
                              <a:srgbClr val="6E747A"/>
                            </a:outerShdw>
                          </a:effectLst>
                        </a:rPr>
                        <a:t>Student ID</a:t>
                      </a:r>
                      <a:endParaRPr lang="en-GB" sz="1500">
                        <a:latin typeface="Aptos" pitchFamily="34"/>
                        <a:ea typeface="Times New Roman" pitchFamily="18"/>
                        <a:cs typeface="Arial" pitchFamily="34"/>
                      </a:endParaRPr>
                    </a:p>
                  </a:txBody>
                  <a:tcPr marL="96002" marR="96002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25000"/>
                        </a:lnSpc>
                        <a:spcBef>
                          <a:spcPts val="500"/>
                        </a:spcBef>
                        <a:spcAft>
                          <a:spcPts val="800"/>
                        </a:spcAft>
                      </a:pPr>
                      <a:r>
                        <a:rPr lang="en-GB" sz="1500">
                          <a:effectLst>
                            <a:outerShdw dist="25402" dir="5400000">
                              <a:srgbClr val="6E747A"/>
                            </a:outerShdw>
                          </a:effectLst>
                        </a:rPr>
                        <a:t>2118366</a:t>
                      </a:r>
                      <a:endParaRPr lang="en-GB" sz="1500">
                        <a:latin typeface="Aptos" pitchFamily="34"/>
                        <a:ea typeface="Times New Roman" pitchFamily="18"/>
                        <a:cs typeface="Arial" pitchFamily="34"/>
                      </a:endParaRPr>
                    </a:p>
                  </a:txBody>
                  <a:tcPr marL="96002" marR="96002" marT="0" marB="0"/>
                </a:tc>
                <a:extLst>
                  <a:ext uri="{0D108BD9-81ED-4DB2-BD59-A6C34878D82A}">
                    <a16:rowId xmlns:a16="http://schemas.microsoft.com/office/drawing/2014/main" val="1306446400"/>
                  </a:ext>
                </a:extLst>
              </a:tr>
              <a:tr h="323203">
                <a:tc>
                  <a:txBody>
                    <a:bodyPr/>
                    <a:lstStyle/>
                    <a:p>
                      <a:pPr lvl="0">
                        <a:lnSpc>
                          <a:spcPct val="125000"/>
                        </a:lnSpc>
                        <a:spcBef>
                          <a:spcPts val="500"/>
                        </a:spcBef>
                        <a:spcAft>
                          <a:spcPts val="800"/>
                        </a:spcAft>
                      </a:pPr>
                      <a:r>
                        <a:rPr lang="en-GB" sz="1500">
                          <a:effectLst>
                            <a:outerShdw dist="25402" dir="5400000">
                              <a:srgbClr val="6E747A"/>
                            </a:outerShdw>
                          </a:effectLst>
                        </a:rPr>
                        <a:t>Module code</a:t>
                      </a:r>
                      <a:endParaRPr lang="en-GB" sz="1500">
                        <a:latin typeface="Aptos" pitchFamily="34"/>
                        <a:ea typeface="Times New Roman" pitchFamily="18"/>
                        <a:cs typeface="Arial" pitchFamily="34"/>
                      </a:endParaRPr>
                    </a:p>
                  </a:txBody>
                  <a:tcPr marL="96002" marR="96002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25000"/>
                        </a:lnSpc>
                        <a:spcBef>
                          <a:spcPts val="500"/>
                        </a:spcBef>
                        <a:spcAft>
                          <a:spcPts val="800"/>
                        </a:spcAft>
                      </a:pPr>
                      <a:r>
                        <a:rPr lang="bg-BG" sz="1500">
                          <a:effectLst>
                            <a:outerShdw dist="25402" dir="5400000">
                              <a:srgbClr val="6E747A"/>
                            </a:outerShdw>
                          </a:effectLst>
                        </a:rPr>
                        <a:t>BMSW 6102</a:t>
                      </a:r>
                      <a:endParaRPr lang="en-GB" sz="1500">
                        <a:latin typeface="Aptos" pitchFamily="34"/>
                        <a:ea typeface="Times New Roman" pitchFamily="18"/>
                        <a:cs typeface="Arial" pitchFamily="34"/>
                      </a:endParaRPr>
                    </a:p>
                  </a:txBody>
                  <a:tcPr marL="96002" marR="96002" marT="0" marB="0"/>
                </a:tc>
                <a:extLst>
                  <a:ext uri="{0D108BD9-81ED-4DB2-BD59-A6C34878D82A}">
                    <a16:rowId xmlns:a16="http://schemas.microsoft.com/office/drawing/2014/main" val="297575214"/>
                  </a:ext>
                </a:extLst>
              </a:tr>
              <a:tr h="616534">
                <a:tc>
                  <a:txBody>
                    <a:bodyPr/>
                    <a:lstStyle/>
                    <a:p>
                      <a:pPr lvl="0">
                        <a:lnSpc>
                          <a:spcPct val="125000"/>
                        </a:lnSpc>
                        <a:spcBef>
                          <a:spcPts val="500"/>
                        </a:spcBef>
                        <a:spcAft>
                          <a:spcPts val="800"/>
                        </a:spcAft>
                      </a:pPr>
                      <a:r>
                        <a:rPr lang="en-GB" sz="1500">
                          <a:effectLst>
                            <a:outerShdw dist="25402" dir="5400000">
                              <a:srgbClr val="6E747A"/>
                            </a:outerShdw>
                          </a:effectLst>
                        </a:rPr>
                        <a:t>Assignment section</a:t>
                      </a:r>
                      <a:endParaRPr lang="en-GB" sz="1500">
                        <a:latin typeface="Aptos" pitchFamily="34"/>
                        <a:ea typeface="Times New Roman" pitchFamily="18"/>
                        <a:cs typeface="Arial" pitchFamily="34"/>
                      </a:endParaRPr>
                    </a:p>
                  </a:txBody>
                  <a:tcPr marL="96002" marR="96002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25000"/>
                        </a:lnSpc>
                        <a:spcBef>
                          <a:spcPts val="500"/>
                        </a:spcBef>
                        <a:spcAft>
                          <a:spcPts val="800"/>
                        </a:spcAft>
                      </a:pPr>
                      <a:r>
                        <a:rPr lang="en-GB" sz="1500">
                          <a:effectLst>
                            <a:outerShdw dist="25402" dir="5400000">
                              <a:srgbClr val="6E747A"/>
                            </a:outerShdw>
                          </a:effectLst>
                        </a:rPr>
                        <a:t>Developing Innovation and Creativity for Business Advantage</a:t>
                      </a:r>
                      <a:endParaRPr lang="en-GB" sz="1500">
                        <a:latin typeface="Aptos" pitchFamily="34"/>
                        <a:ea typeface="Times New Roman" pitchFamily="18"/>
                        <a:cs typeface="Arial" pitchFamily="34"/>
                      </a:endParaRPr>
                    </a:p>
                  </a:txBody>
                  <a:tcPr marL="96002" marR="96002" marT="0" marB="0"/>
                </a:tc>
                <a:extLst>
                  <a:ext uri="{0D108BD9-81ED-4DB2-BD59-A6C34878D82A}">
                    <a16:rowId xmlns:a16="http://schemas.microsoft.com/office/drawing/2014/main" val="2515386656"/>
                  </a:ext>
                </a:extLst>
              </a:tr>
              <a:tr h="323203">
                <a:tc>
                  <a:txBody>
                    <a:bodyPr/>
                    <a:lstStyle/>
                    <a:p>
                      <a:pPr lvl="0">
                        <a:lnSpc>
                          <a:spcPct val="125000"/>
                        </a:lnSpc>
                        <a:spcBef>
                          <a:spcPts val="500"/>
                        </a:spcBef>
                        <a:spcAft>
                          <a:spcPts val="800"/>
                        </a:spcAft>
                      </a:pPr>
                      <a:r>
                        <a:rPr lang="en-GB" sz="1500">
                          <a:effectLst>
                            <a:outerShdw dist="25402" dir="5400000">
                              <a:srgbClr val="6E747A"/>
                            </a:outerShdw>
                          </a:effectLst>
                        </a:rPr>
                        <a:t>Lecturer’s name</a:t>
                      </a:r>
                      <a:endParaRPr lang="en-GB" sz="1500">
                        <a:latin typeface="Aptos" pitchFamily="34"/>
                        <a:ea typeface="Times New Roman" pitchFamily="18"/>
                        <a:cs typeface="Arial" pitchFamily="34"/>
                      </a:endParaRPr>
                    </a:p>
                  </a:txBody>
                  <a:tcPr marL="96002" marR="96002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25000"/>
                        </a:lnSpc>
                        <a:spcBef>
                          <a:spcPts val="500"/>
                        </a:spcBef>
                        <a:spcAft>
                          <a:spcPts val="800"/>
                        </a:spcAft>
                      </a:pPr>
                      <a:r>
                        <a:rPr lang="en-GB" sz="1500">
                          <a:effectLst>
                            <a:outerShdw dist="25402" dir="5400000">
                              <a:srgbClr val="6E747A"/>
                            </a:outerShdw>
                          </a:effectLst>
                        </a:rPr>
                        <a:t>Ivan Rodriguez Hernandez</a:t>
                      </a:r>
                      <a:endParaRPr lang="en-GB" sz="1500">
                        <a:latin typeface="Aptos" pitchFamily="34"/>
                        <a:ea typeface="Times New Roman" pitchFamily="18"/>
                        <a:cs typeface="Arial" pitchFamily="34"/>
                      </a:endParaRPr>
                    </a:p>
                  </a:txBody>
                  <a:tcPr marL="96002" marR="96002" marT="0" marB="0"/>
                </a:tc>
                <a:extLst>
                  <a:ext uri="{0D108BD9-81ED-4DB2-BD59-A6C34878D82A}">
                    <a16:rowId xmlns:a16="http://schemas.microsoft.com/office/drawing/2014/main" val="366458639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D9F1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4782363A-D3BE-0806-78AE-A11893F552F9}"/>
              </a:ext>
            </a:extLst>
          </p:cNvPr>
          <p:cNvSpPr>
            <a:spLocks noMove="1" noResize="1"/>
          </p:cNvSpPr>
          <p:nvPr/>
        </p:nvSpPr>
        <p:spPr>
          <a:xfrm>
            <a:off x="0" y="765352"/>
            <a:ext cx="4642225" cy="5330650"/>
          </a:xfrm>
          <a:prstGeom prst="rect">
            <a:avLst/>
          </a:prstGeom>
          <a:solidFill>
            <a:srgbClr val="40BAD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E9A9A1B-E08F-870C-FBE7-74C193386B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89252" y="1123834"/>
            <a:ext cx="4016117" cy="1255471"/>
          </a:xfrm>
        </p:spPr>
        <p:txBody>
          <a:bodyPr/>
          <a:lstStyle/>
          <a:p>
            <a:pPr lvl="0"/>
            <a:r>
              <a:rPr lang="en-GB" i="1">
                <a:latin typeface="Söhne"/>
              </a:rPr>
              <a:t>Introduction</a:t>
            </a:r>
            <a:endParaRPr lang="en-GB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8BB8EDC-DD1A-9F7D-A222-604B6193C7F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89252" y="2510393"/>
            <a:ext cx="4016117" cy="3274585"/>
          </a:xfrm>
        </p:spPr>
        <p:txBody>
          <a:bodyPr anchor="t"/>
          <a:lstStyle/>
          <a:p>
            <a:pPr lvl="0"/>
            <a:r>
              <a:rPr lang="en-GB">
                <a:solidFill>
                  <a:srgbClr val="FFFFFF"/>
                </a:solidFill>
              </a:rPr>
              <a:t>Good afternoon</a:t>
            </a:r>
            <a:r>
              <a:rPr lang="en-GB" dirty="0">
                <a:solidFill>
                  <a:srgbClr val="FFFFFF"/>
                </a:solidFill>
              </a:rPr>
              <a:t>. Today, I will present my conclusions on how Thomas Cook Group could improve its organizational strategies through innovation.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E5CE7881-2806-59C5-56CD-8273BA0FFF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69025" y="759601"/>
            <a:ext cx="5330650" cy="533065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D9F1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5C6A2564-FD84-A7F6-F126-AC6390313865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D9F1F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E472402B-B0F5-6965-6872-F88977BDF02F}"/>
              </a:ext>
            </a:extLst>
          </p:cNvPr>
          <p:cNvSpPr>
            <a:spLocks noMove="1" noResize="1"/>
          </p:cNvSpPr>
          <p:nvPr/>
        </p:nvSpPr>
        <p:spPr>
          <a:xfrm>
            <a:off x="8642853" y="757324"/>
            <a:ext cx="3549143" cy="5329324"/>
          </a:xfrm>
          <a:prstGeom prst="rect">
            <a:avLst/>
          </a:prstGeom>
          <a:solidFill>
            <a:srgbClr val="40BAD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30814A6-D92B-56BB-562A-62E20724C4F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895776" y="1123834"/>
            <a:ext cx="2947486" cy="4601178"/>
          </a:xfrm>
        </p:spPr>
        <p:txBody>
          <a:bodyPr/>
          <a:lstStyle/>
          <a:p>
            <a:pPr lvl="0"/>
            <a:r>
              <a:rPr lang="en-GB" i="1">
                <a:latin typeface="Söhne"/>
              </a:rPr>
              <a:t>Followed Procedures</a:t>
            </a:r>
            <a:endParaRPr lang="en-GB"/>
          </a:p>
        </p:txBody>
      </p:sp>
      <p:sp>
        <p:nvSpPr>
          <p:cNvPr id="5" name="Rectangle 12">
            <a:extLst>
              <a:ext uri="{FF2B5EF4-FFF2-40B4-BE49-F238E27FC236}">
                <a16:creationId xmlns:a16="http://schemas.microsoft.com/office/drawing/2014/main" id="{261044E8-F883-BAE8-A20F-B7E5F2A06FD3}"/>
              </a:ext>
            </a:extLst>
          </p:cNvPr>
          <p:cNvSpPr>
            <a:spLocks noMove="1" noResize="1"/>
          </p:cNvSpPr>
          <p:nvPr/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grpSp>
        <p:nvGrpSpPr>
          <p:cNvPr id="6" name="Content Placeholder 2">
            <a:extLst>
              <a:ext uri="{FF2B5EF4-FFF2-40B4-BE49-F238E27FC236}">
                <a16:creationId xmlns:a16="http://schemas.microsoft.com/office/drawing/2014/main" id="{1C993660-4D29-8AF5-8E46-AA2E2FAE6B2A}"/>
              </a:ext>
            </a:extLst>
          </p:cNvPr>
          <p:cNvGrpSpPr/>
          <p:nvPr/>
        </p:nvGrpSpPr>
        <p:grpSpPr>
          <a:xfrm>
            <a:off x="866650" y="934471"/>
            <a:ext cx="7293611" cy="5040592"/>
            <a:chOff x="866650" y="934471"/>
            <a:chExt cx="7293611" cy="5040592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0FDEF183-C510-8DDC-6653-0B0A85BA5085}"/>
                </a:ext>
              </a:extLst>
            </p:cNvPr>
            <p:cNvSpPr/>
            <p:nvPr/>
          </p:nvSpPr>
          <p:spPr>
            <a:xfrm>
              <a:off x="866650" y="934471"/>
              <a:ext cx="7293611" cy="1440170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Rectangle 7" descr="Chef">
              <a:extLst>
                <a:ext uri="{FF2B5EF4-FFF2-40B4-BE49-F238E27FC236}">
                  <a16:creationId xmlns:a16="http://schemas.microsoft.com/office/drawing/2014/main" id="{B95CAFAD-4602-D7C5-C51E-9EA125E0A1E7}"/>
                </a:ext>
              </a:extLst>
            </p:cNvPr>
            <p:cNvSpPr/>
            <p:nvPr/>
          </p:nvSpPr>
          <p:spPr>
            <a:xfrm>
              <a:off x="1302297" y="1258507"/>
              <a:ext cx="792089" cy="792089"/>
            </a:xfrm>
            <a:prstGeom prst="rect">
              <a:avLst/>
            </a:prstGeom>
            <a:blipFill>
              <a:blip r:embed="rId2"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3222CAE-CB5B-EDAF-90E4-F88A0C42F6EE}"/>
                </a:ext>
              </a:extLst>
            </p:cNvPr>
            <p:cNvSpPr/>
            <p:nvPr/>
          </p:nvSpPr>
          <p:spPr>
            <a:xfrm>
              <a:off x="2530044" y="934471"/>
              <a:ext cx="5630207" cy="14401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630212"/>
                <a:gd name="f7" fmla="val 1440170"/>
                <a:gd name="f8" fmla="+- 0 0 -90"/>
                <a:gd name="f9" fmla="*/ f3 1 5630212"/>
                <a:gd name="f10" fmla="*/ f4 1 144017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630212"/>
                <a:gd name="f19" fmla="*/ f15 1 1440170"/>
                <a:gd name="f20" fmla="*/ 0 f16 1"/>
                <a:gd name="f21" fmla="*/ 0 f15 1"/>
                <a:gd name="f22" fmla="*/ 5630212 f16 1"/>
                <a:gd name="f23" fmla="*/ 1440170 f15 1"/>
                <a:gd name="f24" fmla="+- f17 0 f1"/>
                <a:gd name="f25" fmla="*/ f20 1 5630212"/>
                <a:gd name="f26" fmla="*/ f21 1 1440170"/>
                <a:gd name="f27" fmla="*/ f22 1 5630212"/>
                <a:gd name="f28" fmla="*/ f23 1 144017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630212" h="144017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52421" tIns="152421" rIns="152421" bIns="152421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0" i="0" u="none" strike="noStrike" kern="1200" cap="none" spc="0" baseline="0">
                  <a:solidFill>
                    <a:srgbClr val="000000"/>
                  </a:solidFill>
                  <a:uFillTx/>
                  <a:latin typeface="Corbel"/>
                </a:rPr>
                <a:t>I started with in-depth research on the history, financial performance, and market challenges of Thomas Cook Group.</a:t>
              </a:r>
              <a:endPara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7AB4D2F-27C9-C1A5-39B2-63D0461DB229}"/>
                </a:ext>
              </a:extLst>
            </p:cNvPr>
            <p:cNvSpPr/>
            <p:nvPr/>
          </p:nvSpPr>
          <p:spPr>
            <a:xfrm>
              <a:off x="866650" y="2734686"/>
              <a:ext cx="7293611" cy="1440170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1" name="Rectangle 10" descr="Maze">
              <a:extLst>
                <a:ext uri="{FF2B5EF4-FFF2-40B4-BE49-F238E27FC236}">
                  <a16:creationId xmlns:a16="http://schemas.microsoft.com/office/drawing/2014/main" id="{CBEF9F01-CE77-563D-63AB-633FE74C314D}"/>
                </a:ext>
              </a:extLst>
            </p:cNvPr>
            <p:cNvSpPr/>
            <p:nvPr/>
          </p:nvSpPr>
          <p:spPr>
            <a:xfrm>
              <a:off x="1302297" y="3058722"/>
              <a:ext cx="792089" cy="792089"/>
            </a:xfrm>
            <a:prstGeom prst="rect">
              <a:avLst/>
            </a:prstGeom>
            <a:blipFill>
              <a:blip r:embed="rId4"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BD8743F-0ED2-ED1B-C023-82253F6010F7}"/>
                </a:ext>
              </a:extLst>
            </p:cNvPr>
            <p:cNvSpPr/>
            <p:nvPr/>
          </p:nvSpPr>
          <p:spPr>
            <a:xfrm>
              <a:off x="2530044" y="2734686"/>
              <a:ext cx="5630207" cy="14401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630212"/>
                <a:gd name="f7" fmla="val 1440170"/>
                <a:gd name="f8" fmla="+- 0 0 -90"/>
                <a:gd name="f9" fmla="*/ f3 1 5630212"/>
                <a:gd name="f10" fmla="*/ f4 1 144017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630212"/>
                <a:gd name="f19" fmla="*/ f15 1 1440170"/>
                <a:gd name="f20" fmla="*/ 0 f16 1"/>
                <a:gd name="f21" fmla="*/ 0 f15 1"/>
                <a:gd name="f22" fmla="*/ 5630212 f16 1"/>
                <a:gd name="f23" fmla="*/ 1440170 f15 1"/>
                <a:gd name="f24" fmla="+- f17 0 f1"/>
                <a:gd name="f25" fmla="*/ f20 1 5630212"/>
                <a:gd name="f26" fmla="*/ f21 1 1440170"/>
                <a:gd name="f27" fmla="*/ f22 1 5630212"/>
                <a:gd name="f28" fmla="*/ f23 1 144017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630212" h="144017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52421" tIns="152421" rIns="152421" bIns="152421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0" i="0" u="none" strike="noStrike" kern="1200" cap="none" spc="0" baseline="0">
                  <a:solidFill>
                    <a:srgbClr val="000000"/>
                  </a:solidFill>
                  <a:uFillTx/>
                  <a:latin typeface="Corbel"/>
                </a:rPr>
                <a:t>I explored concepts such as innovation management, strategic planning, and financial analysis.</a:t>
              </a:r>
              <a:endPara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7F8125F-FFF9-10CD-CA0C-7876D7F3E675}"/>
                </a:ext>
              </a:extLst>
            </p:cNvPr>
            <p:cNvSpPr/>
            <p:nvPr/>
          </p:nvSpPr>
          <p:spPr>
            <a:xfrm>
              <a:off x="866650" y="4534893"/>
              <a:ext cx="7293611" cy="1440170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4" name="Rectangle 13" descr="Newspaper">
              <a:extLst>
                <a:ext uri="{FF2B5EF4-FFF2-40B4-BE49-F238E27FC236}">
                  <a16:creationId xmlns:a16="http://schemas.microsoft.com/office/drawing/2014/main" id="{AAAA033D-7DFC-2128-890E-ED5F5D7E25FE}"/>
                </a:ext>
              </a:extLst>
            </p:cNvPr>
            <p:cNvSpPr/>
            <p:nvPr/>
          </p:nvSpPr>
          <p:spPr>
            <a:xfrm>
              <a:off x="1302297" y="4858938"/>
              <a:ext cx="792089" cy="792089"/>
            </a:xfrm>
            <a:prstGeom prst="rect">
              <a:avLst/>
            </a:prstGeom>
            <a:blipFill>
              <a:blip r:embed="rId6">
                <a:alphaModFix/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B527D92-F9DA-94F4-DF13-BF33E9B0BBA9}"/>
                </a:ext>
              </a:extLst>
            </p:cNvPr>
            <p:cNvSpPr/>
            <p:nvPr/>
          </p:nvSpPr>
          <p:spPr>
            <a:xfrm>
              <a:off x="2530044" y="4534893"/>
              <a:ext cx="5630207" cy="14401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630212"/>
                <a:gd name="f7" fmla="val 1440170"/>
                <a:gd name="f8" fmla="+- 0 0 -90"/>
                <a:gd name="f9" fmla="*/ f3 1 5630212"/>
                <a:gd name="f10" fmla="*/ f4 1 144017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630212"/>
                <a:gd name="f19" fmla="*/ f15 1 1440170"/>
                <a:gd name="f20" fmla="*/ 0 f16 1"/>
                <a:gd name="f21" fmla="*/ 0 f15 1"/>
                <a:gd name="f22" fmla="*/ 5630212 f16 1"/>
                <a:gd name="f23" fmla="*/ 1440170 f15 1"/>
                <a:gd name="f24" fmla="+- f17 0 f1"/>
                <a:gd name="f25" fmla="*/ f20 1 5630212"/>
                <a:gd name="f26" fmla="*/ f21 1 1440170"/>
                <a:gd name="f27" fmla="*/ f22 1 5630212"/>
                <a:gd name="f28" fmla="*/ f23 1 144017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630212" h="144017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52421" tIns="152421" rIns="152421" bIns="152421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0" i="0" u="none" strike="noStrike" kern="1200" cap="none" spc="0" baseline="0">
                  <a:solidFill>
                    <a:srgbClr val="000000"/>
                  </a:solidFill>
                  <a:uFillTx/>
                  <a:latin typeface="Corbel"/>
                </a:rPr>
                <a:t>External sources such as academic journals, industry reports, and news were invaluable in providing insights into the company's operations and the broader tourism industry.</a:t>
              </a:r>
              <a:endPara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2DC236ED-00A9-188B-2271-CBC222BEEBE3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2C084000-5B31-8E74-E2BF-9C498F497E2C}"/>
              </a:ext>
            </a:extLst>
          </p:cNvPr>
          <p:cNvSpPr>
            <a:spLocks noMove="1" noResize="1"/>
          </p:cNvSpPr>
          <p:nvPr/>
        </p:nvSpPr>
        <p:spPr>
          <a:xfrm>
            <a:off x="8642853" y="757324"/>
            <a:ext cx="3549143" cy="5329324"/>
          </a:xfrm>
          <a:prstGeom prst="rect">
            <a:avLst/>
          </a:prstGeom>
          <a:solidFill>
            <a:srgbClr val="40BAD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6F0CED7-3504-4D6B-C5A4-F523E4061D4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895776" y="1123834"/>
            <a:ext cx="2947486" cy="4601178"/>
          </a:xfrm>
        </p:spPr>
        <p:txBody>
          <a:bodyPr/>
          <a:lstStyle/>
          <a:p>
            <a:pPr lvl="0"/>
            <a:r>
              <a:rPr lang="en-GB" i="1">
                <a:latin typeface="Söhne"/>
              </a:rPr>
              <a:t>Main Challenges</a:t>
            </a:r>
            <a:endParaRPr lang="en-GB"/>
          </a:p>
        </p:txBody>
      </p:sp>
      <p:sp>
        <p:nvSpPr>
          <p:cNvPr id="5" name="Rectangle 12">
            <a:extLst>
              <a:ext uri="{FF2B5EF4-FFF2-40B4-BE49-F238E27FC236}">
                <a16:creationId xmlns:a16="http://schemas.microsoft.com/office/drawing/2014/main" id="{1E37B2C1-1FC8-3B0D-1DA7-EE175AD0C421}"/>
              </a:ext>
            </a:extLst>
          </p:cNvPr>
          <p:cNvSpPr>
            <a:spLocks noMove="1" noResize="1"/>
          </p:cNvSpPr>
          <p:nvPr/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grpSp>
        <p:nvGrpSpPr>
          <p:cNvPr id="6" name="Content Placeholder 2">
            <a:extLst>
              <a:ext uri="{FF2B5EF4-FFF2-40B4-BE49-F238E27FC236}">
                <a16:creationId xmlns:a16="http://schemas.microsoft.com/office/drawing/2014/main" id="{14B9FAC3-2964-68A4-2373-84B49A59F7B4}"/>
              </a:ext>
            </a:extLst>
          </p:cNvPr>
          <p:cNvGrpSpPr/>
          <p:nvPr/>
        </p:nvGrpSpPr>
        <p:grpSpPr>
          <a:xfrm>
            <a:off x="866650" y="934471"/>
            <a:ext cx="7293611" cy="5040592"/>
            <a:chOff x="866650" y="934471"/>
            <a:chExt cx="7293611" cy="5040592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167F2431-B3D2-B1B2-2713-E5FEFB0E3800}"/>
                </a:ext>
              </a:extLst>
            </p:cNvPr>
            <p:cNvSpPr/>
            <p:nvPr/>
          </p:nvSpPr>
          <p:spPr>
            <a:xfrm>
              <a:off x="866650" y="934471"/>
              <a:ext cx="7293611" cy="1440170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Rectangle 7" descr="Statistics">
              <a:extLst>
                <a:ext uri="{FF2B5EF4-FFF2-40B4-BE49-F238E27FC236}">
                  <a16:creationId xmlns:a16="http://schemas.microsoft.com/office/drawing/2014/main" id="{F82D5255-CE3E-CE55-0FF0-B2A91131B461}"/>
                </a:ext>
              </a:extLst>
            </p:cNvPr>
            <p:cNvSpPr/>
            <p:nvPr/>
          </p:nvSpPr>
          <p:spPr>
            <a:xfrm>
              <a:off x="1302297" y="1258507"/>
              <a:ext cx="792089" cy="792089"/>
            </a:xfrm>
            <a:prstGeom prst="rect">
              <a:avLst/>
            </a:prstGeom>
            <a:blipFill>
              <a:blip r:embed="rId2"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19B9C00-0DF7-9C8C-6B5F-61356081777D}"/>
                </a:ext>
              </a:extLst>
            </p:cNvPr>
            <p:cNvSpPr/>
            <p:nvPr/>
          </p:nvSpPr>
          <p:spPr>
            <a:xfrm>
              <a:off x="2530044" y="934471"/>
              <a:ext cx="5630207" cy="14401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630212"/>
                <a:gd name="f7" fmla="val 1440170"/>
                <a:gd name="f8" fmla="+- 0 0 -90"/>
                <a:gd name="f9" fmla="*/ f3 1 5630212"/>
                <a:gd name="f10" fmla="*/ f4 1 144017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630212"/>
                <a:gd name="f19" fmla="*/ f15 1 1440170"/>
                <a:gd name="f20" fmla="*/ 0 f16 1"/>
                <a:gd name="f21" fmla="*/ 0 f15 1"/>
                <a:gd name="f22" fmla="*/ 5630212 f16 1"/>
                <a:gd name="f23" fmla="*/ 1440170 f15 1"/>
                <a:gd name="f24" fmla="+- f17 0 f1"/>
                <a:gd name="f25" fmla="*/ f20 1 5630212"/>
                <a:gd name="f26" fmla="*/ f21 1 1440170"/>
                <a:gd name="f27" fmla="*/ f22 1 5630212"/>
                <a:gd name="f28" fmla="*/ f23 1 144017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630212" h="144017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52421" tIns="152421" rIns="152421" bIns="152421" anchor="ctr" anchorCtr="0" compatLnSpc="1">
              <a:noAutofit/>
            </a:bodyPr>
            <a:lstStyle/>
            <a:p>
              <a:pPr marL="0" marR="0" lvl="0" indent="0" algn="l" defTabSz="10223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0" i="0" u="none" strike="noStrike" kern="1200" cap="none" spc="0" baseline="0">
                  <a:solidFill>
                    <a:srgbClr val="000000"/>
                  </a:solidFill>
                  <a:uFillTx/>
                  <a:latin typeface="Corbel"/>
                </a:rPr>
                <a:t>One of the main challenges was synthesizing the large amount of information into a coordinated analysis.</a:t>
              </a:r>
              <a:endParaRPr lang="en-US" sz="23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8554426-1378-608A-C970-046307DF32DD}"/>
                </a:ext>
              </a:extLst>
            </p:cNvPr>
            <p:cNvSpPr/>
            <p:nvPr/>
          </p:nvSpPr>
          <p:spPr>
            <a:xfrm>
              <a:off x="866650" y="2734686"/>
              <a:ext cx="7293611" cy="1440170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1" name="Rectangle 10" descr="Fork and knife">
              <a:extLst>
                <a:ext uri="{FF2B5EF4-FFF2-40B4-BE49-F238E27FC236}">
                  <a16:creationId xmlns:a16="http://schemas.microsoft.com/office/drawing/2014/main" id="{45652BEC-D556-1337-15C4-09C2CE70C1A9}"/>
                </a:ext>
              </a:extLst>
            </p:cNvPr>
            <p:cNvSpPr/>
            <p:nvPr/>
          </p:nvSpPr>
          <p:spPr>
            <a:xfrm>
              <a:off x="1302297" y="3058722"/>
              <a:ext cx="792089" cy="792089"/>
            </a:xfrm>
            <a:prstGeom prst="rect">
              <a:avLst/>
            </a:prstGeom>
            <a:blipFill>
              <a:blip r:embed="rId4"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83478EA5-D055-7F68-DC58-3627CD14E2E5}"/>
                </a:ext>
              </a:extLst>
            </p:cNvPr>
            <p:cNvSpPr/>
            <p:nvPr/>
          </p:nvSpPr>
          <p:spPr>
            <a:xfrm>
              <a:off x="2530044" y="2734686"/>
              <a:ext cx="5630207" cy="14401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630212"/>
                <a:gd name="f7" fmla="val 1440170"/>
                <a:gd name="f8" fmla="+- 0 0 -90"/>
                <a:gd name="f9" fmla="*/ f3 1 5630212"/>
                <a:gd name="f10" fmla="*/ f4 1 144017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630212"/>
                <a:gd name="f19" fmla="*/ f15 1 1440170"/>
                <a:gd name="f20" fmla="*/ 0 f16 1"/>
                <a:gd name="f21" fmla="*/ 0 f15 1"/>
                <a:gd name="f22" fmla="*/ 5630212 f16 1"/>
                <a:gd name="f23" fmla="*/ 1440170 f15 1"/>
                <a:gd name="f24" fmla="+- f17 0 f1"/>
                <a:gd name="f25" fmla="*/ f20 1 5630212"/>
                <a:gd name="f26" fmla="*/ f21 1 1440170"/>
                <a:gd name="f27" fmla="*/ f22 1 5630212"/>
                <a:gd name="f28" fmla="*/ f23 1 144017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630212" h="144017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52421" tIns="152421" rIns="152421" bIns="152421" anchor="ctr" anchorCtr="0" compatLnSpc="1">
              <a:noAutofit/>
            </a:bodyPr>
            <a:lstStyle/>
            <a:p>
              <a:pPr marL="0" marR="0" lvl="0" indent="0" algn="l" defTabSz="10223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0" i="0" u="none" strike="noStrike" kern="1200" cap="none" spc="0" baseline="0">
                  <a:solidFill>
                    <a:srgbClr val="000000"/>
                  </a:solidFill>
                  <a:uFillTx/>
                  <a:latin typeface="Corbel"/>
                </a:rPr>
                <a:t>Understanding the complexities of Thomas Cook's financial statements and market dynamics required careful interpretation.</a:t>
              </a:r>
              <a:endParaRPr lang="en-US" sz="23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7B90834-0F82-BB50-36B1-062F6C26C93E}"/>
                </a:ext>
              </a:extLst>
            </p:cNvPr>
            <p:cNvSpPr/>
            <p:nvPr/>
          </p:nvSpPr>
          <p:spPr>
            <a:xfrm>
              <a:off x="866650" y="4534893"/>
              <a:ext cx="7293611" cy="1440170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4" name="Rectangle 13" descr="Head with Gears">
              <a:extLst>
                <a:ext uri="{FF2B5EF4-FFF2-40B4-BE49-F238E27FC236}">
                  <a16:creationId xmlns:a16="http://schemas.microsoft.com/office/drawing/2014/main" id="{3A3F6E5D-2DED-8814-7B1F-424D2E7E9F91}"/>
                </a:ext>
              </a:extLst>
            </p:cNvPr>
            <p:cNvSpPr/>
            <p:nvPr/>
          </p:nvSpPr>
          <p:spPr>
            <a:xfrm>
              <a:off x="1302297" y="4858938"/>
              <a:ext cx="792089" cy="792089"/>
            </a:xfrm>
            <a:prstGeom prst="rect">
              <a:avLst/>
            </a:prstGeom>
            <a:blipFill>
              <a:blip r:embed="rId6">
                <a:alphaModFix/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356AF97-EC4B-114A-0E38-E721C8284BA6}"/>
                </a:ext>
              </a:extLst>
            </p:cNvPr>
            <p:cNvSpPr/>
            <p:nvPr/>
          </p:nvSpPr>
          <p:spPr>
            <a:xfrm>
              <a:off x="2530044" y="4534893"/>
              <a:ext cx="5630207" cy="14401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630212"/>
                <a:gd name="f7" fmla="val 1440170"/>
                <a:gd name="f8" fmla="+- 0 0 -90"/>
                <a:gd name="f9" fmla="*/ f3 1 5630212"/>
                <a:gd name="f10" fmla="*/ f4 1 144017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630212"/>
                <a:gd name="f19" fmla="*/ f15 1 1440170"/>
                <a:gd name="f20" fmla="*/ 0 f16 1"/>
                <a:gd name="f21" fmla="*/ 0 f15 1"/>
                <a:gd name="f22" fmla="*/ 5630212 f16 1"/>
                <a:gd name="f23" fmla="*/ 1440170 f15 1"/>
                <a:gd name="f24" fmla="+- f17 0 f1"/>
                <a:gd name="f25" fmla="*/ f20 1 5630212"/>
                <a:gd name="f26" fmla="*/ f21 1 1440170"/>
                <a:gd name="f27" fmla="*/ f22 1 5630212"/>
                <a:gd name="f28" fmla="*/ f23 1 144017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630212" h="144017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52421" tIns="152421" rIns="152421" bIns="152421" anchor="ctr" anchorCtr="0" compatLnSpc="1">
              <a:noAutofit/>
            </a:bodyPr>
            <a:lstStyle/>
            <a:p>
              <a:pPr marL="0" marR="0" lvl="0" indent="0" algn="l" defTabSz="10223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0" i="0" u="none" strike="noStrike" kern="1200" cap="none" spc="0" baseline="0">
                  <a:solidFill>
                    <a:srgbClr val="000000"/>
                  </a:solidFill>
                  <a:uFillTx/>
                  <a:latin typeface="Corbel"/>
                </a:rPr>
                <a:t>Another challenge was identifying practical and actionable recommendations amidst a rapidly evolving industry landscape.</a:t>
              </a:r>
              <a:endParaRPr lang="en-US" sz="23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6A8FCF7C-4D02-C2C2-87C6-F282C3B9C63F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2E174F02-24F8-ED6D-41E3-1F4BD0DCA2E4}"/>
              </a:ext>
            </a:extLst>
          </p:cNvPr>
          <p:cNvSpPr>
            <a:spLocks noMove="1" noResize="1"/>
          </p:cNvSpPr>
          <p:nvPr/>
        </p:nvSpPr>
        <p:spPr>
          <a:xfrm>
            <a:off x="8642853" y="757324"/>
            <a:ext cx="3549143" cy="5329324"/>
          </a:xfrm>
          <a:prstGeom prst="rect">
            <a:avLst/>
          </a:prstGeom>
          <a:solidFill>
            <a:srgbClr val="40BAD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A8BFDAA-8D49-6E84-32B8-7C74DEE6800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895776" y="1123834"/>
            <a:ext cx="2947486" cy="4601178"/>
          </a:xfrm>
        </p:spPr>
        <p:txBody>
          <a:bodyPr/>
          <a:lstStyle/>
          <a:p>
            <a:pPr lvl="0"/>
            <a:r>
              <a:rPr lang="en-GB"/>
              <a:t>Overcoming Challenges</a:t>
            </a:r>
          </a:p>
        </p:txBody>
      </p:sp>
      <p:sp>
        <p:nvSpPr>
          <p:cNvPr id="5" name="Rectangle 13">
            <a:extLst>
              <a:ext uri="{FF2B5EF4-FFF2-40B4-BE49-F238E27FC236}">
                <a16:creationId xmlns:a16="http://schemas.microsoft.com/office/drawing/2014/main" id="{5BA0DBDA-78D1-B401-7BB8-A063D8F45623}"/>
              </a:ext>
            </a:extLst>
          </p:cNvPr>
          <p:cNvSpPr>
            <a:spLocks noMove="1" noResize="1"/>
          </p:cNvSpPr>
          <p:nvPr/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grpSp>
        <p:nvGrpSpPr>
          <p:cNvPr id="6" name="Content Placeholder 2">
            <a:extLst>
              <a:ext uri="{FF2B5EF4-FFF2-40B4-BE49-F238E27FC236}">
                <a16:creationId xmlns:a16="http://schemas.microsoft.com/office/drawing/2014/main" id="{47E4E4FC-7FC8-403F-1E73-A3570CDF534F}"/>
              </a:ext>
            </a:extLst>
          </p:cNvPr>
          <p:cNvGrpSpPr/>
          <p:nvPr/>
        </p:nvGrpSpPr>
        <p:grpSpPr>
          <a:xfrm>
            <a:off x="866650" y="934471"/>
            <a:ext cx="7293611" cy="5040592"/>
            <a:chOff x="866650" y="934471"/>
            <a:chExt cx="7293611" cy="5040592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5E621255-90BA-DD09-F1AC-8DD17FD80E19}"/>
                </a:ext>
              </a:extLst>
            </p:cNvPr>
            <p:cNvSpPr/>
            <p:nvPr/>
          </p:nvSpPr>
          <p:spPr>
            <a:xfrm>
              <a:off x="866650" y="934471"/>
              <a:ext cx="7293611" cy="1440170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Rectangle 7" descr="Hierarchy">
              <a:extLst>
                <a:ext uri="{FF2B5EF4-FFF2-40B4-BE49-F238E27FC236}">
                  <a16:creationId xmlns:a16="http://schemas.microsoft.com/office/drawing/2014/main" id="{16B9477E-8354-A9FA-6439-5A3AA0218400}"/>
                </a:ext>
              </a:extLst>
            </p:cNvPr>
            <p:cNvSpPr/>
            <p:nvPr/>
          </p:nvSpPr>
          <p:spPr>
            <a:xfrm>
              <a:off x="1302297" y="1258507"/>
              <a:ext cx="792089" cy="792089"/>
            </a:xfrm>
            <a:prstGeom prst="rect">
              <a:avLst/>
            </a:prstGeom>
            <a:blipFill>
              <a:blip r:embed="rId2"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4E88387B-39F1-7187-F1F8-DA42DB335056}"/>
                </a:ext>
              </a:extLst>
            </p:cNvPr>
            <p:cNvSpPr/>
            <p:nvPr/>
          </p:nvSpPr>
          <p:spPr>
            <a:xfrm>
              <a:off x="2530044" y="934471"/>
              <a:ext cx="5630207" cy="14401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630212"/>
                <a:gd name="f7" fmla="val 1440170"/>
                <a:gd name="f8" fmla="+- 0 0 -90"/>
                <a:gd name="f9" fmla="*/ f3 1 5630212"/>
                <a:gd name="f10" fmla="*/ f4 1 144017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630212"/>
                <a:gd name="f19" fmla="*/ f15 1 1440170"/>
                <a:gd name="f20" fmla="*/ 0 f16 1"/>
                <a:gd name="f21" fmla="*/ 0 f15 1"/>
                <a:gd name="f22" fmla="*/ 5630212 f16 1"/>
                <a:gd name="f23" fmla="*/ 1440170 f15 1"/>
                <a:gd name="f24" fmla="+- f17 0 f1"/>
                <a:gd name="f25" fmla="*/ f20 1 5630212"/>
                <a:gd name="f26" fmla="*/ f21 1 1440170"/>
                <a:gd name="f27" fmla="*/ f22 1 5630212"/>
                <a:gd name="f28" fmla="*/ f23 1 144017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630212" h="144017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52421" tIns="152421" rIns="152421" bIns="152421" anchor="ctr" anchorCtr="0" compatLnSpc="1">
              <a:noAutofit/>
            </a:bodyPr>
            <a:lstStyle/>
            <a:p>
              <a:pPr marL="0" marR="0" lvl="0" indent="0" algn="l" defTabSz="1022354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0" i="0" u="none" strike="noStrike" kern="1200" cap="none" spc="0" baseline="0">
                  <a:solidFill>
                    <a:srgbClr val="000000"/>
                  </a:solidFill>
                  <a:uFillTx/>
                  <a:latin typeface="Corbel"/>
                </a:rPr>
                <a:t>To overcome these challenges, I applied a structured approach, dividing tasks and leveraging my strengths.</a:t>
              </a:r>
              <a:endParaRPr lang="en-US" sz="23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06C3FA2-273B-6EE5-6F04-981470014ADD}"/>
                </a:ext>
              </a:extLst>
            </p:cNvPr>
            <p:cNvSpPr/>
            <p:nvPr/>
          </p:nvSpPr>
          <p:spPr>
            <a:xfrm>
              <a:off x="866650" y="2734686"/>
              <a:ext cx="7293611" cy="1440170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1" name="Rectangle 10" descr="Board Room">
              <a:extLst>
                <a:ext uri="{FF2B5EF4-FFF2-40B4-BE49-F238E27FC236}">
                  <a16:creationId xmlns:a16="http://schemas.microsoft.com/office/drawing/2014/main" id="{A875E61C-984F-4637-1F15-04E697E39DB5}"/>
                </a:ext>
              </a:extLst>
            </p:cNvPr>
            <p:cNvSpPr/>
            <p:nvPr/>
          </p:nvSpPr>
          <p:spPr>
            <a:xfrm>
              <a:off x="1302297" y="3058722"/>
              <a:ext cx="792089" cy="792089"/>
            </a:xfrm>
            <a:prstGeom prst="rect">
              <a:avLst/>
            </a:prstGeom>
            <a:blipFill>
              <a:blip r:embed="rId4"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37428A8-8077-B564-1FB1-BA458E143C49}"/>
                </a:ext>
              </a:extLst>
            </p:cNvPr>
            <p:cNvSpPr/>
            <p:nvPr/>
          </p:nvSpPr>
          <p:spPr>
            <a:xfrm>
              <a:off x="2530044" y="2734686"/>
              <a:ext cx="5630207" cy="14401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630212"/>
                <a:gd name="f7" fmla="val 1440170"/>
                <a:gd name="f8" fmla="+- 0 0 -90"/>
                <a:gd name="f9" fmla="*/ f3 1 5630212"/>
                <a:gd name="f10" fmla="*/ f4 1 144017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630212"/>
                <a:gd name="f19" fmla="*/ f15 1 1440170"/>
                <a:gd name="f20" fmla="*/ 0 f16 1"/>
                <a:gd name="f21" fmla="*/ 0 f15 1"/>
                <a:gd name="f22" fmla="*/ 5630212 f16 1"/>
                <a:gd name="f23" fmla="*/ 1440170 f15 1"/>
                <a:gd name="f24" fmla="+- f17 0 f1"/>
                <a:gd name="f25" fmla="*/ f20 1 5630212"/>
                <a:gd name="f26" fmla="*/ f21 1 1440170"/>
                <a:gd name="f27" fmla="*/ f22 1 5630212"/>
                <a:gd name="f28" fmla="*/ f23 1 144017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630212" h="144017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52421" tIns="152421" rIns="152421" bIns="152421" anchor="ctr" anchorCtr="0" compatLnSpc="1">
              <a:noAutofit/>
            </a:bodyPr>
            <a:lstStyle/>
            <a:p>
              <a:pPr marL="0" marR="0" lvl="0" indent="0" algn="l" defTabSz="1022354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0" i="0" u="none" strike="noStrike" kern="1200" cap="none" spc="0" baseline="0">
                  <a:solidFill>
                    <a:srgbClr val="000000"/>
                  </a:solidFill>
                  <a:uFillTx/>
                  <a:latin typeface="Corbel"/>
                </a:rPr>
                <a:t>Regular communication and collaboration with my partners allowed me to address questions and issues quickly.</a:t>
              </a:r>
              <a:endParaRPr lang="en-US" sz="23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E229A94-1FCE-9397-A2E3-1168620DEA54}"/>
                </a:ext>
              </a:extLst>
            </p:cNvPr>
            <p:cNvSpPr/>
            <p:nvPr/>
          </p:nvSpPr>
          <p:spPr>
            <a:xfrm>
              <a:off x="866650" y="4534893"/>
              <a:ext cx="7293611" cy="1440170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4" name="Rectangle 13" descr="Classroom">
              <a:extLst>
                <a:ext uri="{FF2B5EF4-FFF2-40B4-BE49-F238E27FC236}">
                  <a16:creationId xmlns:a16="http://schemas.microsoft.com/office/drawing/2014/main" id="{34D7C1D2-6C2C-7EB8-3AD3-2D2F895B6AB8}"/>
                </a:ext>
              </a:extLst>
            </p:cNvPr>
            <p:cNvSpPr/>
            <p:nvPr/>
          </p:nvSpPr>
          <p:spPr>
            <a:xfrm>
              <a:off x="1302297" y="4858938"/>
              <a:ext cx="792089" cy="792089"/>
            </a:xfrm>
            <a:prstGeom prst="rect">
              <a:avLst/>
            </a:prstGeom>
            <a:blipFill>
              <a:blip r:embed="rId6">
                <a:alphaModFix/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69BB6E9-47F4-D542-D30B-0598878556FE}"/>
                </a:ext>
              </a:extLst>
            </p:cNvPr>
            <p:cNvSpPr/>
            <p:nvPr/>
          </p:nvSpPr>
          <p:spPr>
            <a:xfrm>
              <a:off x="2530044" y="4534893"/>
              <a:ext cx="5630207" cy="14401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630212"/>
                <a:gd name="f7" fmla="val 1440170"/>
                <a:gd name="f8" fmla="+- 0 0 -90"/>
                <a:gd name="f9" fmla="*/ f3 1 5630212"/>
                <a:gd name="f10" fmla="*/ f4 1 144017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630212"/>
                <a:gd name="f19" fmla="*/ f15 1 1440170"/>
                <a:gd name="f20" fmla="*/ 0 f16 1"/>
                <a:gd name="f21" fmla="*/ 0 f15 1"/>
                <a:gd name="f22" fmla="*/ 5630212 f16 1"/>
                <a:gd name="f23" fmla="*/ 1440170 f15 1"/>
                <a:gd name="f24" fmla="+- f17 0 f1"/>
                <a:gd name="f25" fmla="*/ f20 1 5630212"/>
                <a:gd name="f26" fmla="*/ f21 1 1440170"/>
                <a:gd name="f27" fmla="*/ f22 1 5630212"/>
                <a:gd name="f28" fmla="*/ f23 1 144017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630212" h="144017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52421" tIns="152421" rIns="152421" bIns="152421" anchor="ctr" anchorCtr="0" compatLnSpc="1">
              <a:noAutofit/>
            </a:bodyPr>
            <a:lstStyle/>
            <a:p>
              <a:pPr marL="0" marR="0" lvl="0" indent="0" algn="l" defTabSz="1022354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0" i="0" u="none" strike="noStrike" kern="1200" cap="none" spc="0" baseline="0">
                  <a:solidFill>
                    <a:srgbClr val="000000"/>
                  </a:solidFill>
                  <a:uFillTx/>
                  <a:latin typeface="Corbel"/>
                </a:rPr>
                <a:t>I also sought advice from mentors and experts in the field to clarify complex concepts and refine my analysis.</a:t>
              </a:r>
              <a:endParaRPr lang="en-US" sz="23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4">
            <a:extLst>
              <a:ext uri="{FF2B5EF4-FFF2-40B4-BE49-F238E27FC236}">
                <a16:creationId xmlns:a16="http://schemas.microsoft.com/office/drawing/2014/main" id="{863A5E4B-B526-FE85-7393-805B64044092}"/>
              </a:ext>
            </a:extLst>
          </p:cNvPr>
          <p:cNvSpPr>
            <a:spLocks noMove="1" noResize="1"/>
          </p:cNvSpPr>
          <p:nvPr/>
        </p:nvSpPr>
        <p:spPr>
          <a:xfrm>
            <a:off x="0" y="758952"/>
            <a:ext cx="3443593" cy="5330952"/>
          </a:xfrm>
          <a:prstGeom prst="rect">
            <a:avLst/>
          </a:prstGeom>
          <a:solidFill>
            <a:srgbClr val="40BAD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3" name="Rectangle 16">
            <a:extLst>
              <a:ext uri="{FF2B5EF4-FFF2-40B4-BE49-F238E27FC236}">
                <a16:creationId xmlns:a16="http://schemas.microsoft.com/office/drawing/2014/main" id="{FF07C57A-575B-1835-6085-433DEB6925BF}"/>
              </a:ext>
            </a:extLst>
          </p:cNvPr>
          <p:cNvSpPr>
            <a:spLocks noMove="1" noResize="1"/>
          </p:cNvSpPr>
          <p:nvPr/>
        </p:nvSpPr>
        <p:spPr>
          <a:xfrm>
            <a:off x="11815867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4" name="Rectangle 18">
            <a:extLst>
              <a:ext uri="{FF2B5EF4-FFF2-40B4-BE49-F238E27FC236}">
                <a16:creationId xmlns:a16="http://schemas.microsoft.com/office/drawing/2014/main" id="{3FE05DBB-639F-313D-2E33-F2F442692695}"/>
              </a:ext>
            </a:extLst>
          </p:cNvPr>
          <p:cNvSpPr>
            <a:spLocks noMove="1" noResize="1"/>
          </p:cNvSpPr>
          <p:nvPr/>
        </p:nvSpPr>
        <p:spPr>
          <a:xfrm>
            <a:off x="0" y="759253"/>
            <a:ext cx="5608252" cy="5333996"/>
          </a:xfrm>
          <a:prstGeom prst="rect">
            <a:avLst/>
          </a:prstGeom>
          <a:solidFill>
            <a:srgbClr val="40BAD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3BB4354-CEB6-F458-DD29-2AB47FA74E3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89252" y="1123834"/>
            <a:ext cx="4998960" cy="1255471"/>
          </a:xfrm>
        </p:spPr>
        <p:txBody>
          <a:bodyPr anchor="ctr"/>
          <a:lstStyle/>
          <a:p>
            <a:pPr lvl="0"/>
            <a:r>
              <a:rPr lang="en-US" sz="3600" i="1"/>
              <a:t>Practical Learning Outcomes</a:t>
            </a:r>
            <a:endParaRPr lang="en-US" sz="3600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DC279E5C-A8FD-C55B-AC27-ABDF5DC2615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289252" y="2510393"/>
            <a:ext cx="4998960" cy="3274585"/>
          </a:xfrm>
        </p:spPr>
        <p:txBody>
          <a:bodyPr/>
          <a:lstStyle/>
          <a:p>
            <a:pPr lvl="0" indent="-182880">
              <a:lnSpc>
                <a:spcPct val="90000"/>
              </a:lnSpc>
              <a:buChar char=""/>
            </a:pPr>
            <a:r>
              <a:rPr lang="en-US"/>
              <a:t>Through this academic research, I developed critical research and analytical skills, enabling me to understand complex business problems and formulate strategic solutions.</a:t>
            </a:r>
          </a:p>
          <a:p>
            <a:pPr lvl="0" indent="-182880">
              <a:lnSpc>
                <a:spcPct val="90000"/>
              </a:lnSpc>
              <a:buChar char=""/>
            </a:pPr>
            <a:r>
              <a:rPr lang="en-US"/>
              <a:t>I gained a deeper understanding of innovation management and its role in the successful operation of an organization.</a:t>
            </a:r>
          </a:p>
          <a:p>
            <a:pPr lvl="0" indent="-182880">
              <a:lnSpc>
                <a:spcPct val="90000"/>
              </a:lnSpc>
              <a:buChar char=""/>
            </a:pPr>
            <a:r>
              <a:rPr lang="en-US"/>
              <a:t>This experience improved my ability to think critically, adapt to changing circumstances, and communicate effectively in a professional environment.</a:t>
            </a:r>
          </a:p>
          <a:p>
            <a:pPr lvl="0" indent="-182880">
              <a:lnSpc>
                <a:spcPct val="90000"/>
              </a:lnSpc>
              <a:buChar char=""/>
            </a:pPr>
            <a:endParaRPr lang="en-US"/>
          </a:p>
        </p:txBody>
      </p:sp>
      <p:pic>
        <p:nvPicPr>
          <p:cNvPr id="7" name="Content Placeholder 9" descr="A screenshot of a computer">
            <a:extLst>
              <a:ext uri="{FF2B5EF4-FFF2-40B4-BE49-F238E27FC236}">
                <a16:creationId xmlns:a16="http://schemas.microsoft.com/office/drawing/2014/main" id="{A83E1CC6-36B3-2790-5CC8-47734450CC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488" b="3"/>
          <a:stretch>
            <a:fillRect/>
          </a:stretch>
        </p:blipFill>
        <p:spPr>
          <a:xfrm>
            <a:off x="6083164" y="759253"/>
            <a:ext cx="5238341" cy="5330650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">
            <a:extLst>
              <a:ext uri="{FF2B5EF4-FFF2-40B4-BE49-F238E27FC236}">
                <a16:creationId xmlns:a16="http://schemas.microsoft.com/office/drawing/2014/main" id="{89075674-CEDB-474D-B6AF-B5F533EBBDB9}"/>
              </a:ext>
            </a:extLst>
          </p:cNvPr>
          <p:cNvSpPr>
            <a:spLocks noMove="1" noResize="1"/>
          </p:cNvSpPr>
          <p:nvPr/>
        </p:nvSpPr>
        <p:spPr>
          <a:xfrm>
            <a:off x="0" y="758952"/>
            <a:ext cx="3443593" cy="5330952"/>
          </a:xfrm>
          <a:prstGeom prst="rect">
            <a:avLst/>
          </a:prstGeom>
          <a:solidFill>
            <a:srgbClr val="40BAD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3" name="Rectangle 15">
            <a:extLst>
              <a:ext uri="{FF2B5EF4-FFF2-40B4-BE49-F238E27FC236}">
                <a16:creationId xmlns:a16="http://schemas.microsoft.com/office/drawing/2014/main" id="{77496018-A71F-CDFF-927B-1805D1931E04}"/>
              </a:ext>
            </a:extLst>
          </p:cNvPr>
          <p:cNvSpPr>
            <a:spLocks noMove="1" noResize="1"/>
          </p:cNvSpPr>
          <p:nvPr/>
        </p:nvSpPr>
        <p:spPr>
          <a:xfrm>
            <a:off x="11815867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4" name="Rectangle 17">
            <a:extLst>
              <a:ext uri="{FF2B5EF4-FFF2-40B4-BE49-F238E27FC236}">
                <a16:creationId xmlns:a16="http://schemas.microsoft.com/office/drawing/2014/main" id="{1D895707-9181-E2AC-5C3E-CE7BDF2C1F57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pic>
        <p:nvPicPr>
          <p:cNvPr id="5" name="Content Placeholder 8" descr="Cityscape with a mysterious angle">
            <a:extLst>
              <a:ext uri="{FF2B5EF4-FFF2-40B4-BE49-F238E27FC236}">
                <a16:creationId xmlns:a16="http://schemas.microsoft.com/office/drawing/2014/main" id="{1CD6DE24-722B-C863-8A38-0E70001271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7266" r="9098" b="21692"/>
          <a:stretch>
            <a:fillRect/>
          </a:stretch>
        </p:blipFill>
        <p:spPr>
          <a:xfrm>
            <a:off x="18" y="0"/>
            <a:ext cx="12188933" cy="6858000"/>
          </a:xfrm>
        </p:spPr>
      </p:pic>
      <p:sp>
        <p:nvSpPr>
          <p:cNvPr id="6" name="Rectangle 19">
            <a:extLst>
              <a:ext uri="{FF2B5EF4-FFF2-40B4-BE49-F238E27FC236}">
                <a16:creationId xmlns:a16="http://schemas.microsoft.com/office/drawing/2014/main" id="{46FA6BAB-8657-F8EC-C124-C710C017776D}"/>
              </a:ext>
            </a:extLst>
          </p:cNvPr>
          <p:cNvSpPr>
            <a:spLocks noMove="1" noResize="1"/>
          </p:cNvSpPr>
          <p:nvPr/>
        </p:nvSpPr>
        <p:spPr>
          <a:xfrm>
            <a:off x="0" y="761996"/>
            <a:ext cx="7052483" cy="5333996"/>
          </a:xfrm>
          <a:prstGeom prst="rect">
            <a:avLst/>
          </a:prstGeom>
          <a:solidFill>
            <a:srgbClr val="40BAD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7F4C98-5A4F-1DDF-5568-4CC4B9EA25A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89252" y="1123834"/>
            <a:ext cx="6451110" cy="1255471"/>
          </a:xfrm>
        </p:spPr>
        <p:txBody>
          <a:bodyPr anchor="ctr"/>
          <a:lstStyle/>
          <a:p>
            <a:pPr lvl="0"/>
            <a:r>
              <a:rPr lang="en-US" sz="3600" i="1"/>
              <a:t>Future Benefits</a:t>
            </a:r>
            <a:endParaRPr lang="en-US" sz="3600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513D979A-1EC9-6866-16E1-13B6B7B2440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289252" y="2510393"/>
            <a:ext cx="6451110" cy="3274585"/>
          </a:xfrm>
        </p:spPr>
        <p:txBody>
          <a:bodyPr/>
          <a:lstStyle/>
          <a:p>
            <a:pPr lvl="0" indent="-182880">
              <a:lnSpc>
                <a:spcPct val="90000"/>
              </a:lnSpc>
              <a:buChar char=""/>
            </a:pPr>
            <a:r>
              <a:rPr lang="en-US"/>
              <a:t>The practical learning outcomes from this academic research will undoubtedly benefit me in my future career.</a:t>
            </a:r>
          </a:p>
          <a:p>
            <a:pPr lvl="0" indent="-182880">
              <a:lnSpc>
                <a:spcPct val="90000"/>
              </a:lnSpc>
              <a:buChar char=""/>
            </a:pPr>
            <a:r>
              <a:rPr lang="en-US"/>
              <a:t>I am better prepared to tackle real-world challenges, whether in corporate, consulting, or entrepreneurial endeavors.</a:t>
            </a:r>
          </a:p>
          <a:p>
            <a:pPr lvl="0" indent="-182880">
              <a:lnSpc>
                <a:spcPct val="90000"/>
              </a:lnSpc>
              <a:buChar char=""/>
            </a:pPr>
            <a:r>
              <a:rPr lang="en-US"/>
              <a:t>By understanding the importance of innovation and strategic planning, I can make positive contributions to the growth and success of any organization I am a part of.</a:t>
            </a:r>
          </a:p>
        </p:txBody>
      </p:sp>
      <p:sp>
        <p:nvSpPr>
          <p:cNvPr id="9" name="Rectangle 21">
            <a:extLst>
              <a:ext uri="{FF2B5EF4-FFF2-40B4-BE49-F238E27FC236}">
                <a16:creationId xmlns:a16="http://schemas.microsoft.com/office/drawing/2014/main" id="{F30C0EEF-FF2D-133C-12CE-455E00463873}"/>
              </a:ext>
            </a:extLst>
          </p:cNvPr>
          <p:cNvSpPr>
            <a:spLocks noMove="1" noResize="1"/>
          </p:cNvSpPr>
          <p:nvPr/>
        </p:nvSpPr>
        <p:spPr>
          <a:xfrm>
            <a:off x="11815867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4CA40C1C-2D2F-76B4-12CF-5812E807D125}"/>
              </a:ext>
            </a:extLst>
          </p:cNvPr>
          <p:cNvSpPr>
            <a:spLocks noMove="1" noResize="1"/>
          </p:cNvSpPr>
          <p:nvPr/>
        </p:nvSpPr>
        <p:spPr>
          <a:xfrm>
            <a:off x="0" y="758952"/>
            <a:ext cx="3443593" cy="5330952"/>
          </a:xfrm>
          <a:prstGeom prst="rect">
            <a:avLst/>
          </a:prstGeom>
          <a:solidFill>
            <a:srgbClr val="40BAD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3" name="Rectangle 12">
            <a:extLst>
              <a:ext uri="{FF2B5EF4-FFF2-40B4-BE49-F238E27FC236}">
                <a16:creationId xmlns:a16="http://schemas.microsoft.com/office/drawing/2014/main" id="{0DD7F971-501E-5482-9FA3-F7F5BF3B45AC}"/>
              </a:ext>
            </a:extLst>
          </p:cNvPr>
          <p:cNvSpPr>
            <a:spLocks noMove="1" noResize="1"/>
          </p:cNvSpPr>
          <p:nvPr/>
        </p:nvSpPr>
        <p:spPr>
          <a:xfrm>
            <a:off x="11815867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pic>
        <p:nvPicPr>
          <p:cNvPr id="4" name="Content Placeholder 5" descr="A close-up of a sign&#10;&#10;Description automatically generated">
            <a:extLst>
              <a:ext uri="{FF2B5EF4-FFF2-40B4-BE49-F238E27FC236}">
                <a16:creationId xmlns:a16="http://schemas.microsoft.com/office/drawing/2014/main" id="{3E22624A-4E5D-CB5E-89BC-99AE071209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5063"/>
          <a:stretch>
            <a:fillRect/>
          </a:stretch>
        </p:blipFill>
        <p:spPr>
          <a:xfrm>
            <a:off x="18" y="9"/>
            <a:ext cx="12191978" cy="6857990"/>
          </a:xfrm>
        </p:spPr>
      </p:pic>
      <p:sp>
        <p:nvSpPr>
          <p:cNvPr id="5" name="Rectangle 14">
            <a:extLst>
              <a:ext uri="{FF2B5EF4-FFF2-40B4-BE49-F238E27FC236}">
                <a16:creationId xmlns:a16="http://schemas.microsoft.com/office/drawing/2014/main" id="{9E9079AB-16D9-C4EF-A1EE-6F328FA9B952}"/>
              </a:ext>
            </a:extLst>
          </p:cNvPr>
          <p:cNvSpPr>
            <a:spLocks noMove="1" noResize="1"/>
          </p:cNvSpPr>
          <p:nvPr/>
        </p:nvSpPr>
        <p:spPr>
          <a:xfrm>
            <a:off x="0" y="758952"/>
            <a:ext cx="3443593" cy="5330952"/>
          </a:xfrm>
          <a:prstGeom prst="rect">
            <a:avLst/>
          </a:prstGeom>
          <a:solidFill>
            <a:srgbClr val="40BAD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8261B21-0AD6-58EA-7447-FBC259FC4E9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2923" y="1123834"/>
            <a:ext cx="2947486" cy="1283460"/>
          </a:xfrm>
        </p:spPr>
        <p:txBody>
          <a:bodyPr/>
          <a:lstStyle/>
          <a:p>
            <a:pPr lvl="0"/>
            <a:r>
              <a:rPr lang="en-US" sz="2400"/>
              <a:t>Conclusion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C0E3E07C-2B09-2FEE-C601-061B782DCD2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252923" y="2407295"/>
            <a:ext cx="2947486" cy="3498979"/>
          </a:xfrm>
        </p:spPr>
        <p:txBody>
          <a:bodyPr/>
          <a:lstStyle/>
          <a:p>
            <a:pPr lvl="0" indent="-182880">
              <a:lnSpc>
                <a:spcPct val="90000"/>
              </a:lnSpc>
              <a:buChar char=""/>
            </a:pPr>
            <a:r>
              <a:rPr lang="en-US" sz="1600"/>
              <a:t>In conclusion, this academic research was a valuable experience that provided me with the knowledge and skills needed to navigate the complexities of the business world.</a:t>
            </a:r>
          </a:p>
          <a:p>
            <a:pPr lvl="0" indent="-182880">
              <a:lnSpc>
                <a:spcPct val="90000"/>
              </a:lnSpc>
              <a:buChar char=""/>
            </a:pPr>
            <a:r>
              <a:rPr lang="en-US" sz="1600"/>
              <a:t>I look forward to applying these insights in my future endeavors and making meaningful contributions to the organizations I am involved with.</a:t>
            </a:r>
          </a:p>
        </p:txBody>
      </p:sp>
      <p:sp>
        <p:nvSpPr>
          <p:cNvPr id="8" name="Rectangle 16">
            <a:extLst>
              <a:ext uri="{FF2B5EF4-FFF2-40B4-BE49-F238E27FC236}">
                <a16:creationId xmlns:a16="http://schemas.microsoft.com/office/drawing/2014/main" id="{F67B369E-FE97-46D8-A720-B09814605DCD}"/>
              </a:ext>
            </a:extLst>
          </p:cNvPr>
          <p:cNvSpPr>
            <a:spLocks noMove="1" noResize="1"/>
          </p:cNvSpPr>
          <p:nvPr/>
        </p:nvSpPr>
        <p:spPr>
          <a:xfrm>
            <a:off x="11815867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991F31AA-BD46-01C4-15E2-164BD4FE689F}"/>
              </a:ext>
            </a:extLst>
          </p:cNvPr>
          <p:cNvSpPr>
            <a:spLocks noMove="1" noResize="1"/>
          </p:cNvSpPr>
          <p:nvPr/>
        </p:nvSpPr>
        <p:spPr>
          <a:xfrm>
            <a:off x="0" y="761996"/>
            <a:ext cx="9141622" cy="5333996"/>
          </a:xfrm>
          <a:prstGeom prst="rect">
            <a:avLst/>
          </a:prstGeom>
          <a:solidFill>
            <a:srgbClr val="40BAD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3" name="Rectangle 17">
            <a:extLst>
              <a:ext uri="{FF2B5EF4-FFF2-40B4-BE49-F238E27FC236}">
                <a16:creationId xmlns:a16="http://schemas.microsoft.com/office/drawing/2014/main" id="{9E684409-F251-0CD6-1FEF-3EFAF5C01D19}"/>
              </a:ext>
            </a:extLst>
          </p:cNvPr>
          <p:cNvSpPr>
            <a:spLocks noMove="1" noResize="1"/>
          </p:cNvSpPr>
          <p:nvPr/>
        </p:nvSpPr>
        <p:spPr>
          <a:xfrm>
            <a:off x="9270260" y="761996"/>
            <a:ext cx="2925321" cy="5333996"/>
          </a:xfrm>
          <a:prstGeom prst="rect">
            <a:avLst/>
          </a:prstGeom>
          <a:solidFill>
            <a:srgbClr val="C8C8C8">
              <a:alpha val="49804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4" name="Rectangle 18">
            <a:extLst>
              <a:ext uri="{FF2B5EF4-FFF2-40B4-BE49-F238E27FC236}">
                <a16:creationId xmlns:a16="http://schemas.microsoft.com/office/drawing/2014/main" id="{5D27F38A-E16E-FD4F-3E86-E5C41770CF0C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pic>
        <p:nvPicPr>
          <p:cNvPr id="5" name="Picture 19" descr="Wood human figure">
            <a:extLst>
              <a:ext uri="{FF2B5EF4-FFF2-40B4-BE49-F238E27FC236}">
                <a16:creationId xmlns:a16="http://schemas.microsoft.com/office/drawing/2014/main" id="{0D27B7C7-A1E3-2139-27E4-85641DAEE2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15729"/>
          <a:stretch>
            <a:fillRect/>
          </a:stretch>
        </p:blipFill>
        <p:spPr>
          <a:xfrm>
            <a:off x="3690618" y="0"/>
            <a:ext cx="12188933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Rectangle 20">
            <a:extLst>
              <a:ext uri="{FF2B5EF4-FFF2-40B4-BE49-F238E27FC236}">
                <a16:creationId xmlns:a16="http://schemas.microsoft.com/office/drawing/2014/main" id="{D5ADD9ED-E31D-A0B4-9569-626A09A21161}"/>
              </a:ext>
            </a:extLst>
          </p:cNvPr>
          <p:cNvSpPr>
            <a:spLocks noMove="1" noResize="1"/>
          </p:cNvSpPr>
          <p:nvPr/>
        </p:nvSpPr>
        <p:spPr>
          <a:xfrm>
            <a:off x="0" y="761996"/>
            <a:ext cx="4642225" cy="5333996"/>
          </a:xfrm>
          <a:prstGeom prst="rect">
            <a:avLst/>
          </a:prstGeom>
          <a:solidFill>
            <a:srgbClr val="D8901D">
              <a:alpha val="93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8EE96BE-D148-6CCD-D8A0-03E208C6565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3463" y="1298448"/>
            <a:ext cx="3685068" cy="3255264"/>
          </a:xfrm>
        </p:spPr>
        <p:txBody>
          <a:bodyPr anchor="b"/>
          <a:lstStyle/>
          <a:p>
            <a:pPr lvl="0"/>
            <a:r>
              <a:rPr lang="en-US" sz="2800" spc="-100"/>
              <a:t>Thank you for your attention. I am available if you have any questions.</a:t>
            </a:r>
            <a:br>
              <a:rPr lang="en-US" sz="2800" spc="-100"/>
            </a:br>
            <a:br>
              <a:rPr lang="en-US" sz="2800" spc="-100"/>
            </a:br>
            <a:br>
              <a:rPr lang="en-US" sz="2800" spc="-100"/>
            </a:br>
            <a:br>
              <a:rPr lang="en-US" sz="2800" spc="-100"/>
            </a:br>
            <a:endParaRPr lang="en-US" sz="2800" spc="-100"/>
          </a:p>
        </p:txBody>
      </p:sp>
      <p:sp>
        <p:nvSpPr>
          <p:cNvPr id="8" name="Rectangle 15">
            <a:extLst>
              <a:ext uri="{FF2B5EF4-FFF2-40B4-BE49-F238E27FC236}">
                <a16:creationId xmlns:a16="http://schemas.microsoft.com/office/drawing/2014/main" id="{A1F21F0F-E988-77AF-A940-F65BFBF4A0F2}"/>
              </a:ext>
            </a:extLst>
          </p:cNvPr>
          <p:cNvSpPr>
            <a:spLocks noMove="1" noResize="1"/>
          </p:cNvSpPr>
          <p:nvPr/>
        </p:nvSpPr>
        <p:spPr>
          <a:xfrm>
            <a:off x="11815867" y="758952"/>
            <a:ext cx="384048" cy="5330952"/>
          </a:xfrm>
          <a:prstGeom prst="rect">
            <a:avLst/>
          </a:prstGeom>
          <a:solidFill>
            <a:srgbClr val="C8C8C8">
              <a:alpha val="9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pic>
        <p:nvPicPr>
          <p:cNvPr id="9" name="Picture 4" descr="A logo on a checkered background&#10;&#10;Description automatically generated">
            <a:extLst>
              <a:ext uri="{FF2B5EF4-FFF2-40B4-BE49-F238E27FC236}">
                <a16:creationId xmlns:a16="http://schemas.microsoft.com/office/drawing/2014/main" id="{818C8377-FC92-CB91-AFDD-BFD1E7A596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5682" y="254002"/>
            <a:ext cx="2925321" cy="2393954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C71AA-78AB-3DEA-1599-3E1AC14D1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15714C-4FCF-942D-DD7D-198019E584E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69265" y="864108"/>
          <a:ext cx="731520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26168704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TM03457475%5b%5bfn=Frame%5d%5d</Template>
  <TotalTime>0</TotalTime>
  <Words>599</Words>
  <Application>Microsoft Office PowerPoint</Application>
  <PresentationFormat>Widescreen</PresentationFormat>
  <Paragraphs>43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Arial</vt:lpstr>
      <vt:lpstr>Corbel</vt:lpstr>
      <vt:lpstr>Söhne</vt:lpstr>
      <vt:lpstr>Wingdings 2</vt:lpstr>
      <vt:lpstr>Frame</vt:lpstr>
      <vt:lpstr>Improving Organizational Strategies through Innovation</vt:lpstr>
      <vt:lpstr>Introduction</vt:lpstr>
      <vt:lpstr>Followed Procedures</vt:lpstr>
      <vt:lpstr>Main Challenges</vt:lpstr>
      <vt:lpstr>Overcoming Challenges</vt:lpstr>
      <vt:lpstr>Practical Learning Outcomes</vt:lpstr>
      <vt:lpstr>Future Benefits</vt:lpstr>
      <vt:lpstr>Conclusion</vt:lpstr>
      <vt:lpstr>Thank you for your attention. I am available if you have any questions.   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Improving Organizational Strategies through Innovation</dc:title>
  <dc:creator>Radoslav Nikolov (2118366)</dc:creator>
  <cp:lastModifiedBy>Radoslav Nikolov (2118366)</cp:lastModifiedBy>
  <cp:revision>2</cp:revision>
  <dcterms:created xsi:type="dcterms:W3CDTF">2024-03-08T09:40:58Z</dcterms:created>
  <dcterms:modified xsi:type="dcterms:W3CDTF">2024-03-10T23:47:20Z</dcterms:modified>
</cp:coreProperties>
</file>