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30" r:id="rId1"/>
  </p:sldMasterIdLst>
  <p:notesMasterIdLst>
    <p:notesMasterId r:id="rId38"/>
  </p:notesMasterIdLst>
  <p:handoutMasterIdLst>
    <p:handoutMasterId r:id="rId39"/>
  </p:handoutMasterIdLst>
  <p:sldIdLst>
    <p:sldId id="256" r:id="rId2"/>
    <p:sldId id="383" r:id="rId3"/>
    <p:sldId id="377" r:id="rId4"/>
    <p:sldId id="330" r:id="rId5"/>
    <p:sldId id="258" r:id="rId6"/>
    <p:sldId id="260" r:id="rId7"/>
    <p:sldId id="382" r:id="rId8"/>
    <p:sldId id="270" r:id="rId9"/>
    <p:sldId id="271" r:id="rId10"/>
    <p:sldId id="277" r:id="rId11"/>
    <p:sldId id="332" r:id="rId12"/>
    <p:sldId id="384" r:id="rId13"/>
    <p:sldId id="379" r:id="rId14"/>
    <p:sldId id="378" r:id="rId15"/>
    <p:sldId id="381" r:id="rId16"/>
    <p:sldId id="369" r:id="rId17"/>
    <p:sldId id="293" r:id="rId18"/>
    <p:sldId id="337" r:id="rId19"/>
    <p:sldId id="348" r:id="rId20"/>
    <p:sldId id="370" r:id="rId21"/>
    <p:sldId id="340" r:id="rId22"/>
    <p:sldId id="346" r:id="rId23"/>
    <p:sldId id="342" r:id="rId24"/>
    <p:sldId id="365" r:id="rId25"/>
    <p:sldId id="371" r:id="rId26"/>
    <p:sldId id="352" r:id="rId27"/>
    <p:sldId id="349" r:id="rId28"/>
    <p:sldId id="385" r:id="rId29"/>
    <p:sldId id="387" r:id="rId30"/>
    <p:sldId id="388" r:id="rId31"/>
    <p:sldId id="389" r:id="rId32"/>
    <p:sldId id="390" r:id="rId33"/>
    <p:sldId id="391" r:id="rId34"/>
    <p:sldId id="392" r:id="rId35"/>
    <p:sldId id="380" r:id="rId36"/>
    <p:sldId id="323" r:id="rId37"/>
  </p:sldIdLst>
  <p:sldSz cx="9144000" cy="6858000" type="screen4x3"/>
  <p:notesSz cx="6858000"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372" autoAdjust="0"/>
    <p:restoredTop sz="91882" autoAdjust="0"/>
  </p:normalViewPr>
  <p:slideViewPr>
    <p:cSldViewPr>
      <p:cViewPr varScale="1">
        <p:scale>
          <a:sx n="115" d="100"/>
          <a:sy n="115" d="100"/>
        </p:scale>
        <p:origin x="1452" y="84"/>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9420"/>
    </p:cViewPr>
  </p:sorterViewPr>
  <p:notesViewPr>
    <p:cSldViewPr>
      <p:cViewPr varScale="1">
        <p:scale>
          <a:sx n="54" d="100"/>
          <a:sy n="54" d="100"/>
        </p:scale>
        <p:origin x="287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3713"/>
          </a:xfrm>
          <a:prstGeom prst="rect">
            <a:avLst/>
          </a:prstGeom>
        </p:spPr>
        <p:txBody>
          <a:bodyPr vert="horz" lIns="93177" tIns="46589" rIns="93177" bIns="46589" rtlCol="0"/>
          <a:lstStyle>
            <a:lvl1pPr algn="r">
              <a:defRPr sz="1200"/>
            </a:lvl1pPr>
          </a:lstStyle>
          <a:p>
            <a:fld id="{FEC704CF-9A47-418C-A6E3-9E5BD0B2FD91}" type="datetimeFigureOut">
              <a:rPr lang="en-GB" smtClean="0"/>
              <a:pPr/>
              <a:t>18/01/2021</a:t>
            </a:fld>
            <a:endParaRPr lang="en-GB"/>
          </a:p>
        </p:txBody>
      </p:sp>
      <p:sp>
        <p:nvSpPr>
          <p:cNvPr id="4" name="Footer Placeholder 3"/>
          <p:cNvSpPr>
            <a:spLocks noGrp="1"/>
          </p:cNvSpPr>
          <p:nvPr>
            <p:ph type="ftr" sz="quarter" idx="2"/>
          </p:nvPr>
        </p:nvSpPr>
        <p:spPr>
          <a:xfrm>
            <a:off x="0" y="9378824"/>
            <a:ext cx="2971800" cy="493713"/>
          </a:xfrm>
          <a:prstGeom prst="rect">
            <a:avLst/>
          </a:prstGeom>
        </p:spPr>
        <p:txBody>
          <a:bodyPr vert="horz" lIns="93177" tIns="46589" rIns="93177" bIns="4658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378824"/>
            <a:ext cx="2971800" cy="493713"/>
          </a:xfrm>
          <a:prstGeom prst="rect">
            <a:avLst/>
          </a:prstGeom>
        </p:spPr>
        <p:txBody>
          <a:bodyPr vert="horz" lIns="93177" tIns="46589" rIns="93177" bIns="46589" rtlCol="0" anchor="b"/>
          <a:lstStyle>
            <a:lvl1pPr algn="r">
              <a:defRPr sz="1200"/>
            </a:lvl1pPr>
          </a:lstStyle>
          <a:p>
            <a:fld id="{C68F73FF-F48B-43D7-AFC0-C8CCFA4B214D}" type="slidenum">
              <a:rPr lang="en-GB" smtClean="0"/>
              <a:pPr/>
              <a:t>‹#›</a:t>
            </a:fld>
            <a:endParaRPr lang="en-GB"/>
          </a:p>
        </p:txBody>
      </p:sp>
    </p:spTree>
    <p:extLst>
      <p:ext uri="{BB962C8B-B14F-4D97-AF65-F5344CB8AC3E}">
        <p14:creationId xmlns:p14="http://schemas.microsoft.com/office/powerpoint/2010/main" val="223563622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3713"/>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884613" y="0"/>
            <a:ext cx="2971800" cy="493713"/>
          </a:xfrm>
          <a:prstGeom prst="rect">
            <a:avLst/>
          </a:prstGeom>
        </p:spPr>
        <p:txBody>
          <a:bodyPr vert="horz" lIns="93177" tIns="46589" rIns="93177" bIns="46589" rtlCol="0"/>
          <a:lstStyle>
            <a:lvl1pPr algn="r">
              <a:defRPr sz="1200"/>
            </a:lvl1pPr>
          </a:lstStyle>
          <a:p>
            <a:fld id="{1520F8AA-C535-4CE6-92A9-59EB6E0DCA2F}" type="datetimeFigureOut">
              <a:rPr lang="en-GB" smtClean="0"/>
              <a:pPr/>
              <a:t>18/01/2021</a:t>
            </a:fld>
            <a:endParaRPr lang="en-GB"/>
          </a:p>
        </p:txBody>
      </p:sp>
      <p:sp>
        <p:nvSpPr>
          <p:cNvPr id="4" name="Slide Image Placeholder 3"/>
          <p:cNvSpPr>
            <a:spLocks noGrp="1" noRot="1" noChangeAspect="1"/>
          </p:cNvSpPr>
          <p:nvPr>
            <p:ph type="sldImg" idx="2"/>
          </p:nvPr>
        </p:nvSpPr>
        <p:spPr>
          <a:xfrm>
            <a:off x="960438" y="739775"/>
            <a:ext cx="4937125" cy="3703638"/>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685800" y="4690269"/>
            <a:ext cx="5486400" cy="4443413"/>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78824"/>
            <a:ext cx="2971800" cy="493713"/>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378824"/>
            <a:ext cx="2971800" cy="493713"/>
          </a:xfrm>
          <a:prstGeom prst="rect">
            <a:avLst/>
          </a:prstGeom>
        </p:spPr>
        <p:txBody>
          <a:bodyPr vert="horz" lIns="93177" tIns="46589" rIns="93177" bIns="46589" rtlCol="0" anchor="b"/>
          <a:lstStyle>
            <a:lvl1pPr algn="r">
              <a:defRPr sz="1200"/>
            </a:lvl1pPr>
          </a:lstStyle>
          <a:p>
            <a:fld id="{F4F09146-7572-4861-8FBD-7FF6736A6285}" type="slidenum">
              <a:rPr lang="en-GB" smtClean="0"/>
              <a:pPr/>
              <a:t>‹#›</a:t>
            </a:fld>
            <a:endParaRPr lang="en-GB"/>
          </a:p>
        </p:txBody>
      </p:sp>
    </p:spTree>
    <p:extLst>
      <p:ext uri="{BB962C8B-B14F-4D97-AF65-F5344CB8AC3E}">
        <p14:creationId xmlns:p14="http://schemas.microsoft.com/office/powerpoint/2010/main" val="1302533144"/>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 and setting the scene. Ice breaker if required</a:t>
            </a:r>
            <a:r>
              <a:rPr lang="en-GB" baseline="0" dirty="0"/>
              <a:t> – something about their name? </a:t>
            </a:r>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a:t>
            </a:r>
          </a:p>
          <a:p>
            <a:r>
              <a:rPr lang="en-GB" dirty="0"/>
              <a:t>Ground Rules - ask group if they agree/have any to add. Discussion expectations;</a:t>
            </a:r>
            <a:r>
              <a:rPr lang="en-GB" baseline="0" dirty="0"/>
              <a:t> </a:t>
            </a:r>
            <a:r>
              <a:rPr lang="en-GB" dirty="0"/>
              <a:t>workshops</a:t>
            </a:r>
            <a:r>
              <a:rPr lang="en-GB" baseline="0" dirty="0"/>
              <a:t> mandatory, let trainer know if they are having any problems</a:t>
            </a:r>
            <a:endParaRPr lang="en-GB" dirty="0"/>
          </a:p>
          <a:p>
            <a:r>
              <a:rPr lang="en-GB" dirty="0"/>
              <a:t>Personally I always add one conversation at a time!</a:t>
            </a:r>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 safeguarding is such a large section of the portfolio it we will cover it on</a:t>
            </a:r>
            <a:r>
              <a:rPr lang="en-GB" sz="1200" baseline="0" dirty="0"/>
              <a:t> day 2 before section 3 which will be covered in detail on Day 3. </a:t>
            </a:r>
            <a:r>
              <a:rPr lang="en-GB" sz="1200" dirty="0"/>
              <a:t> </a:t>
            </a:r>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 dyslexia; they must inform the university and the employer, this is their responsibility to do so,</a:t>
            </a:r>
            <a:r>
              <a:rPr lang="en-GB" baseline="0" dirty="0"/>
              <a:t> if they have not been previously assessed they would need an assessment through the university and to inform occupational health (Usually by this stage they would have been assessed and the employer would know)</a:t>
            </a:r>
            <a:r>
              <a:rPr lang="en-GB" dirty="0"/>
              <a:t>.</a:t>
            </a:r>
            <a:r>
              <a:rPr lang="en-GB" baseline="0" dirty="0"/>
              <a:t> </a:t>
            </a:r>
            <a:r>
              <a:rPr lang="en-GB" dirty="0"/>
              <a:t>Stress this is a university programme.  We’ve arranged for it to be delivered locally.  Re contact hours (e.g. supervision etc) - in place of part of the written requirements. Passing of the programme is a Social Care Wales (SCW) requirement and is now</a:t>
            </a:r>
            <a:r>
              <a:rPr lang="en-GB" baseline="0" dirty="0"/>
              <a:t> linked to re-registration</a:t>
            </a:r>
            <a:r>
              <a:rPr lang="en-GB" dirty="0"/>
              <a:t>.  It is the starting point for CPEL framework and necessary to take further CPEL qualifications such as the EPSW and SPSW. </a:t>
            </a: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943888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b="1" dirty="0"/>
              <a:t>Exercise 1 </a:t>
            </a:r>
          </a:p>
          <a:p>
            <a:r>
              <a:rPr lang="en-GB" dirty="0"/>
              <a:t>Large</a:t>
            </a:r>
            <a:r>
              <a:rPr lang="en-GB" baseline="0" dirty="0"/>
              <a:t> group discussion - </a:t>
            </a:r>
            <a:r>
              <a:rPr lang="en-GB" dirty="0"/>
              <a:t>Flip chart – gather responses from the group</a:t>
            </a:r>
          </a:p>
        </p:txBody>
      </p:sp>
      <p:sp>
        <p:nvSpPr>
          <p:cNvPr id="4" name="Slide Number Placeholder 3"/>
          <p:cNvSpPr>
            <a:spLocks noGrp="1"/>
          </p:cNvSpPr>
          <p:nvPr>
            <p:ph type="sldNum" sz="quarter" idx="5"/>
          </p:nvPr>
        </p:nvSpPr>
        <p:spPr/>
        <p:txBody>
          <a:bodyPr/>
          <a:lstStyle/>
          <a:p>
            <a:pPr>
              <a:defRPr/>
            </a:pPr>
            <a:fld id="{555FC3D5-CA20-4E4D-9DB5-36BBBC5FA561}" type="slidenum">
              <a:rPr lang="en-GB" smtClean="0"/>
              <a:pPr>
                <a:defRPr/>
              </a:pPr>
              <a:t>7</a:t>
            </a:fld>
            <a:endParaRPr lang="en-GB"/>
          </a:p>
        </p:txBody>
      </p:sp>
    </p:spTree>
    <p:extLst>
      <p:ext uri="{BB962C8B-B14F-4D97-AF65-F5344CB8AC3E}">
        <p14:creationId xmlns:p14="http://schemas.microsoft.com/office/powerpoint/2010/main" val="3297964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on SCW first</a:t>
            </a:r>
            <a:r>
              <a:rPr lang="en-GB" baseline="0" dirty="0"/>
              <a:t> 3 years in practice guidance which aims to support new social workers to build resilience, confidence and competence. </a:t>
            </a:r>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Exercise 2</a:t>
            </a:r>
          </a:p>
          <a:p>
            <a:r>
              <a:rPr lang="en-GB" baseline="0" dirty="0"/>
              <a:t>Small group exercise generally, but it may work with the whole group depending on numbers/level of engagement. </a:t>
            </a:r>
          </a:p>
          <a:p>
            <a:r>
              <a:rPr lang="en-GB" baseline="0" dirty="0"/>
              <a:t>Object: to get the group to start thinking about ways of reflecting on emotions in the portfolio, it might be good to pick out words used by the group to describe feelings. Feedback large group.</a:t>
            </a:r>
          </a:p>
          <a:p>
            <a:r>
              <a:rPr lang="en-GB" baseline="0" dirty="0"/>
              <a:t>* Extra exercise: You may want to go on to ask if they can think of an occasion where their emotions were effected when working with someone and how they dealt with this. This can be useful as peer support and getting them to relate/reflect on their own practice. </a:t>
            </a:r>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 up from exercise</a:t>
            </a:r>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 out how this</a:t>
            </a:r>
            <a:r>
              <a:rPr lang="en-GB" baseline="0" dirty="0"/>
              <a:t> model could help them identify and discuss emotions in their practice (and reflection on practice).</a:t>
            </a:r>
            <a:endParaRPr lang="en-GB" dirty="0"/>
          </a:p>
        </p:txBody>
      </p:sp>
    </p:spTree>
    <p:extLst>
      <p:ext uri="{BB962C8B-B14F-4D97-AF65-F5344CB8AC3E}">
        <p14:creationId xmlns:p14="http://schemas.microsoft.com/office/powerpoint/2010/main" val="9747314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r>
              <a:rPr lang="en-GB" b="1" baseline="0" dirty="0"/>
              <a:t> </a:t>
            </a:r>
            <a:r>
              <a:rPr lang="en-GB" b="0" baseline="0" dirty="0"/>
              <a:t>W</a:t>
            </a:r>
            <a:r>
              <a:rPr lang="en-GB" baseline="0" dirty="0"/>
              <a:t>hich models can they remember/do they use? </a:t>
            </a:r>
          </a:p>
          <a:p>
            <a:r>
              <a:rPr lang="en-GB" baseline="0" dirty="0"/>
              <a:t>Helps judge how much time to spend on next slides. </a:t>
            </a:r>
            <a:r>
              <a:rPr lang="en-GB" dirty="0"/>
              <a:t>Link back to first 3 years in practice, developing reflective skills and why this is so important in social work practice.</a:t>
            </a:r>
          </a:p>
          <a:p>
            <a:r>
              <a:rPr lang="en-GB" dirty="0"/>
              <a:t>Flag up importance of using model in portfolio.</a:t>
            </a:r>
          </a:p>
        </p:txBody>
      </p:sp>
    </p:spTree>
    <p:extLst>
      <p:ext uri="{BB962C8B-B14F-4D97-AF65-F5344CB8AC3E}">
        <p14:creationId xmlns:p14="http://schemas.microsoft.com/office/powerpoint/2010/main" val="1752116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Schon</a:t>
            </a:r>
            <a:r>
              <a:rPr lang="en-GB" baseline="0" dirty="0"/>
              <a:t> provides the structure (theory) in which the model fits. Schon = doughnut, model = jam filling.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a:t>
            </a:r>
            <a:r>
              <a:rPr lang="en-GB" baseline="0" dirty="0"/>
              <a:t> models after this slide</a:t>
            </a:r>
            <a:r>
              <a:rPr lang="en-GB" dirty="0"/>
              <a:t> can be skipped through if you think you are just going over old</a:t>
            </a:r>
            <a:r>
              <a:rPr lang="en-GB" baseline="0" dirty="0"/>
              <a:t> ground, it can depend on the group, though there is no harm in refreshing their memory's. Useful for them to use for exercise which follows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Point to handout at end of workbook which discusses more complex theories of reflection particularly in relation to power and self.</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Drawn from education. Particularly useful in social work as it isn’t a process driven model.  Run through an explanation of the model – highlight how</a:t>
            </a:r>
            <a:r>
              <a:rPr lang="en-GB" baseline="0" dirty="0"/>
              <a:t> it can be useful in analysis within assessment practice. Explain lack of focus on power- this can be useful to being in discussion of the importance of reflecting on power/power imbalance, ADP/AOP. </a:t>
            </a:r>
            <a:endParaRPr lang="en-GB" dirty="0"/>
          </a:p>
        </p:txBody>
      </p:sp>
    </p:spTree>
    <p:extLst>
      <p:ext uri="{BB962C8B-B14F-4D97-AF65-F5344CB8AC3E}">
        <p14:creationId xmlns:p14="http://schemas.microsoft.com/office/powerpoint/2010/main" val="25843333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not specifically a model of reflection – rather it is a model of adult learning but it does highlight the importance of reflection on learning and developing new ideas. Therefore often adapted and used by people as a model of reflection.</a:t>
            </a:r>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41314149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3</a:t>
            </a:r>
          </a:p>
          <a:p>
            <a:r>
              <a:rPr lang="en-GB" dirty="0"/>
              <a:t>Critical incident analysis from</a:t>
            </a:r>
            <a:r>
              <a:rPr lang="en-GB" baseline="0" dirty="0"/>
              <a:t> a case or incident they were involved in </a:t>
            </a:r>
            <a:r>
              <a:rPr lang="en-GB" dirty="0"/>
              <a:t>using a reflective model</a:t>
            </a:r>
            <a:r>
              <a:rPr lang="en-GB" baseline="0" dirty="0"/>
              <a:t> – they are not limited to the ones on the power point if they have another they prefer that’s fine to use it. </a:t>
            </a:r>
            <a:r>
              <a:rPr lang="en-GB" dirty="0"/>
              <a:t> The can choose one case between</a:t>
            </a:r>
            <a:r>
              <a:rPr lang="en-GB" baseline="0" dirty="0"/>
              <a:t> them or work in pairs and do an individual plan each.</a:t>
            </a:r>
            <a:endParaRPr lang="en-GB" dirty="0"/>
          </a:p>
          <a:p>
            <a:r>
              <a:rPr lang="en-GB" dirty="0"/>
              <a:t>Feedback large group. </a:t>
            </a:r>
          </a:p>
        </p:txBody>
      </p:sp>
    </p:spTree>
    <p:extLst>
      <p:ext uri="{BB962C8B-B14F-4D97-AF65-F5344CB8AC3E}">
        <p14:creationId xmlns:p14="http://schemas.microsoft.com/office/powerpoint/2010/main" val="20198719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follows exercise 3. Use the key issues in the assignment – look to these</a:t>
            </a:r>
            <a:r>
              <a:rPr lang="en-GB" baseline="0" dirty="0"/>
              <a:t> as an “editing tool”. Reminder that saying you're using a model is not enough, this then needs to link to the actual model throughout assignment, it needs to be integrated throughout. </a:t>
            </a:r>
            <a:endParaRPr lang="en-GB"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4</a:t>
            </a:r>
          </a:p>
          <a:p>
            <a:r>
              <a:rPr lang="en-GB" dirty="0"/>
              <a:t>Can be done in small groups or large group depending on time/numbers</a:t>
            </a:r>
            <a:r>
              <a:rPr lang="en-GB" baseline="0" dirty="0"/>
              <a:t> etc. U</a:t>
            </a:r>
            <a:r>
              <a:rPr lang="en-GB" dirty="0"/>
              <a:t>seful to pick out where some people may have blocks</a:t>
            </a:r>
            <a:r>
              <a:rPr lang="en-GB" baseline="0" dirty="0"/>
              <a:t> or to lead to a larger discussion on why it can be difficult to be reflective, particularly as it can unearth prejudice/bias/triggers we may not be aware of. </a:t>
            </a:r>
            <a:endParaRPr lang="en-GB" dirty="0"/>
          </a:p>
        </p:txBody>
      </p:sp>
    </p:spTree>
    <p:extLst>
      <p:ext uri="{BB962C8B-B14F-4D97-AF65-F5344CB8AC3E}">
        <p14:creationId xmlns:p14="http://schemas.microsoft.com/office/powerpoint/2010/main" val="29110925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000" dirty="0"/>
              <a:t>There are many barriers to reflective practice – both barriers within the individual and barriers at an organisational level. Link to power and ADP/AOP if needed.</a:t>
            </a:r>
          </a:p>
        </p:txBody>
      </p:sp>
    </p:spTree>
    <p:extLst>
      <p:ext uri="{BB962C8B-B14F-4D97-AF65-F5344CB8AC3E}">
        <p14:creationId xmlns:p14="http://schemas.microsoft.com/office/powerpoint/2010/main" val="4203903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the need</a:t>
            </a:r>
            <a:r>
              <a:rPr lang="en-GB" baseline="0" dirty="0"/>
              <a:t> to work towards critical reflective writing. The portfolio contents encourage this and importantly allow for exploration and consideration of the socio-political context of practice.</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2400" dirty="0"/>
              <a:t>Whilst writing about adult learning the four characteristics identified by Brookfield are perhaps the most important in terms of reflection in social work practice – particularly when considering key practice areas such as collaborative working.</a:t>
            </a:r>
          </a:p>
        </p:txBody>
      </p:sp>
    </p:spTree>
    <p:extLst>
      <p:ext uri="{BB962C8B-B14F-4D97-AF65-F5344CB8AC3E}">
        <p14:creationId xmlns:p14="http://schemas.microsoft.com/office/powerpoint/2010/main" val="35772175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model is always useful to help if you are struggling.</a:t>
            </a:r>
          </a:p>
        </p:txBody>
      </p:sp>
    </p:spTree>
    <p:extLst>
      <p:ext uri="{BB962C8B-B14F-4D97-AF65-F5344CB8AC3E}">
        <p14:creationId xmlns:p14="http://schemas.microsoft.com/office/powerpoint/2010/main" val="35054107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It is not enough to simply say I reflected. We often find when marking portfolios when someone says “I reflected….” they then often go on to describe rather than critically reflect and analyse as they should. </a:t>
            </a:r>
            <a:endParaRPr lang="en-GB" dirty="0"/>
          </a:p>
        </p:txBody>
      </p:sp>
    </p:spTree>
    <p:extLst>
      <p:ext uri="{BB962C8B-B14F-4D97-AF65-F5344CB8AC3E}">
        <p14:creationId xmlns:p14="http://schemas.microsoft.com/office/powerpoint/2010/main" val="10963558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5 (discussion)</a:t>
            </a:r>
            <a:r>
              <a:rPr lang="en-GB" dirty="0"/>
              <a:t> if needed – action plan what</a:t>
            </a:r>
            <a:r>
              <a:rPr lang="en-GB" baseline="0" dirty="0"/>
              <a:t> could help them</a:t>
            </a:r>
            <a:r>
              <a:rPr lang="en-GB" dirty="0"/>
              <a:t> to help</a:t>
            </a:r>
            <a:r>
              <a:rPr lang="en-GB" baseline="0" dirty="0"/>
              <a:t> with writing refection e.g., diary, log, keep notes, critical friend, use supervision etc.</a:t>
            </a:r>
            <a:endParaRPr lang="en-GB" dirty="0"/>
          </a:p>
        </p:txBody>
      </p:sp>
    </p:spTree>
    <p:extLst>
      <p:ext uri="{BB962C8B-B14F-4D97-AF65-F5344CB8AC3E}">
        <p14:creationId xmlns:p14="http://schemas.microsoft.com/office/powerpoint/2010/main" val="3328932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smart phones etc. in keeping “notes” of regular reflections can be useful.</a:t>
            </a:r>
          </a:p>
        </p:txBody>
      </p:sp>
    </p:spTree>
    <p:extLst>
      <p:ext uri="{BB962C8B-B14F-4D97-AF65-F5344CB8AC3E}">
        <p14:creationId xmlns:p14="http://schemas.microsoft.com/office/powerpoint/2010/main" val="107913346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Section 2 does not require a reflective model section 6 does and this will be covered in workshop 4.</a:t>
            </a:r>
            <a:endParaRPr lang="en-GB" dirty="0"/>
          </a:p>
          <a:p>
            <a:endParaRPr lang="en-GB" dirty="0"/>
          </a:p>
        </p:txBody>
      </p:sp>
    </p:spTree>
    <p:extLst>
      <p:ext uri="{BB962C8B-B14F-4D97-AF65-F5344CB8AC3E}">
        <p14:creationId xmlns:p14="http://schemas.microsoft.com/office/powerpoint/2010/main" val="18845464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require them to identify and justify, explanation taken from Trinity's guidelines.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Section 5 requires explanation (relevant legislation in an area you don’t work in).</a:t>
            </a:r>
          </a:p>
          <a:p>
            <a:r>
              <a:rPr lang="en-GB" dirty="0"/>
              <a:t>These are the only areas of the portfolio that do not ask for refection.</a:t>
            </a:r>
          </a:p>
        </p:txBody>
      </p:sp>
    </p:spTree>
    <p:extLst>
      <p:ext uri="{BB962C8B-B14F-4D97-AF65-F5344CB8AC3E}">
        <p14:creationId xmlns:p14="http://schemas.microsoft.com/office/powerpoint/2010/main" val="22776930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a:t>
            </a:r>
            <a:r>
              <a:rPr lang="en-GB" baseline="0" dirty="0"/>
              <a:t> 1 is just list of content (page 4).</a:t>
            </a:r>
          </a:p>
          <a:p>
            <a:r>
              <a:rPr lang="en-GB" baseline="0" dirty="0"/>
              <a:t>Section 2 (Page 5).</a:t>
            </a:r>
          </a:p>
        </p:txBody>
      </p:sp>
    </p:spTree>
    <p:extLst>
      <p:ext uri="{BB962C8B-B14F-4D97-AF65-F5344CB8AC3E}">
        <p14:creationId xmlns:p14="http://schemas.microsoft.com/office/powerpoint/2010/main" val="22557336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6 –</a:t>
            </a:r>
            <a:r>
              <a:rPr lang="en-GB" b="1" baseline="0" dirty="0"/>
              <a:t> (leads into exercise 7) - </a:t>
            </a:r>
            <a:r>
              <a:rPr lang="en-GB" dirty="0"/>
              <a:t>Carrying on from induction exercise – now they have had more time to think about it and hopefully have looked at developmental plans with mentors what more can they add that is important to them in relation to professional development.</a:t>
            </a:r>
          </a:p>
        </p:txBody>
      </p:sp>
    </p:spTree>
    <p:extLst>
      <p:ext uri="{BB962C8B-B14F-4D97-AF65-F5344CB8AC3E}">
        <p14:creationId xmlns:p14="http://schemas.microsoft.com/office/powerpoint/2010/main" val="28081007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7 </a:t>
            </a:r>
            <a:r>
              <a:rPr lang="en-GB" dirty="0"/>
              <a:t>– Identify developmental</a:t>
            </a:r>
            <a:r>
              <a:rPr lang="en-GB" baseline="0" dirty="0"/>
              <a:t> goals</a:t>
            </a:r>
            <a:r>
              <a:rPr lang="en-GB" dirty="0"/>
              <a:t> and gaps in learning - small groups - feedback to large group (you can do this</a:t>
            </a:r>
            <a:r>
              <a:rPr lang="en-GB" baseline="0" dirty="0"/>
              <a:t> exercise</a:t>
            </a:r>
            <a:r>
              <a:rPr lang="en-GB" dirty="0"/>
              <a:t> together or separate from exercise 6 depending on time) -</a:t>
            </a:r>
            <a:r>
              <a:rPr lang="en-GB" baseline="0" dirty="0"/>
              <a:t> link to the 3 learning outcomes</a:t>
            </a:r>
            <a:r>
              <a:rPr lang="en-GB" dirty="0"/>
              <a:t> – flip</a:t>
            </a:r>
            <a:r>
              <a:rPr lang="en-GB" baseline="0" dirty="0"/>
              <a:t> chart, gather list of learning outcomes as some will be common. </a:t>
            </a:r>
            <a:r>
              <a:rPr lang="en-GB" dirty="0"/>
              <a:t> </a:t>
            </a:r>
          </a:p>
        </p:txBody>
      </p:sp>
    </p:spTree>
    <p:extLst>
      <p:ext uri="{BB962C8B-B14F-4D97-AF65-F5344CB8AC3E}">
        <p14:creationId xmlns:p14="http://schemas.microsoft.com/office/powerpoint/2010/main" val="365462863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Try to encourage them to be creative and think of other ways of learning too: s</a:t>
            </a:r>
            <a:r>
              <a:rPr lang="en-GB" dirty="0"/>
              <a:t>hadowing, coaching, mentoring, team in put etc.</a:t>
            </a:r>
            <a:r>
              <a:rPr lang="en-GB" baseline="0" dirty="0"/>
              <a:t> </a:t>
            </a:r>
            <a:r>
              <a:rPr lang="en-GB" dirty="0"/>
              <a:t>If you are comfortable with it this may be a good opportunity to </a:t>
            </a:r>
            <a:r>
              <a:rPr lang="en-GB" b="0" dirty="0"/>
              <a:t>discuss</a:t>
            </a:r>
            <a:r>
              <a:rPr lang="en-GB" b="1" dirty="0"/>
              <a:t> </a:t>
            </a:r>
            <a:r>
              <a:rPr lang="en-GB" dirty="0"/>
              <a:t>different learning styles. </a:t>
            </a:r>
          </a:p>
          <a:p>
            <a:r>
              <a:rPr lang="en-GB" b="1" dirty="0"/>
              <a:t>Extra exercise (optional) </a:t>
            </a:r>
            <a:r>
              <a:rPr lang="en-GB" dirty="0"/>
              <a:t>– what is your learning style how can this</a:t>
            </a:r>
            <a:r>
              <a:rPr lang="en-GB" baseline="0" dirty="0"/>
              <a:t> help you look at your developmental review – if you don’t know it how can you find out (Honey and Mumford questionnaire on internet). </a:t>
            </a:r>
            <a:endParaRPr lang="en-GB" dirty="0"/>
          </a:p>
        </p:txBody>
      </p:sp>
    </p:spTree>
    <p:extLst>
      <p:ext uri="{BB962C8B-B14F-4D97-AF65-F5344CB8AC3E}">
        <p14:creationId xmlns:p14="http://schemas.microsoft.com/office/powerpoint/2010/main" val="2266899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We will be covering this more fully in workshop 3</a:t>
            </a:r>
            <a:r>
              <a:rPr lang="en-GB" sz="1200" baseline="0" dirty="0"/>
              <a:t> this is just to sign post to the observation so they can start planning and undertake it if opportunity arises.</a:t>
            </a:r>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Section</a:t>
            </a:r>
            <a:r>
              <a:rPr lang="en-GB" baseline="0" dirty="0"/>
              <a:t> 4 </a:t>
            </a:r>
            <a:r>
              <a:rPr lang="en-GB" baseline="0"/>
              <a:t>– Safeguarding </a:t>
            </a:r>
            <a:r>
              <a:rPr lang="en-GB" baseline="0" dirty="0"/>
              <a:t>assignment is 50% of the portfolio this is why it is being discussed at workshop 2 as it is the part they will need to start work on asap.</a:t>
            </a:r>
            <a:endParaRPr lang="en-GB" dirty="0"/>
          </a:p>
        </p:txBody>
      </p:sp>
    </p:spTree>
    <p:extLst>
      <p:ext uri="{BB962C8B-B14F-4D97-AF65-F5344CB8AC3E}">
        <p14:creationId xmlns:p14="http://schemas.microsoft.com/office/powerpoint/2010/main" val="919185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6693-580A-40A4-B750-8C9FC1CEB0FA}"/>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5A2DDDAD-2F9B-4AEC-8266-F6A744E0EA0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35FB71-83B9-4F15-B6AB-9DE8DD939AFE}"/>
              </a:ext>
            </a:extLst>
          </p:cNvPr>
          <p:cNvSpPr>
            <a:spLocks noGrp="1"/>
          </p:cNvSpPr>
          <p:nvPr>
            <p:ph type="dt" sz="half" idx="10"/>
          </p:nvPr>
        </p:nvSpPr>
        <p:spPr/>
        <p:txBody>
          <a:bodyPr/>
          <a:lstStyle/>
          <a:p>
            <a:fld id="{50AA6177-8B71-4E94-8CF8-8C7787C311CC}" type="datetime1">
              <a:rPr lang="en-GB" smtClean="0"/>
              <a:t>18/01/2021</a:t>
            </a:fld>
            <a:endParaRPr lang="en-GB"/>
          </a:p>
        </p:txBody>
      </p:sp>
      <p:sp>
        <p:nvSpPr>
          <p:cNvPr id="5" name="Footer Placeholder 4">
            <a:extLst>
              <a:ext uri="{FF2B5EF4-FFF2-40B4-BE49-F238E27FC236}">
                <a16:creationId xmlns:a16="http://schemas.microsoft.com/office/drawing/2014/main" id="{C2E32ED5-5755-4153-A6C4-8D8D65829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A195EB-C072-429A-B7BC-8BDA391C28A3}"/>
              </a:ext>
            </a:extLst>
          </p:cNvPr>
          <p:cNvSpPr>
            <a:spLocks noGrp="1"/>
          </p:cNvSpPr>
          <p:nvPr>
            <p:ph type="sldNum" sz="quarter" idx="12"/>
          </p:nvPr>
        </p:nvSpPr>
        <p:spPr/>
        <p:txBody>
          <a:bodyPr/>
          <a:lstStyle/>
          <a:p>
            <a:fld id="{1E2FB795-8CD3-4813-9C65-0932CECE18E1}" type="slidenum">
              <a:rPr lang="en-GB" smtClean="0"/>
              <a:pPr/>
              <a:t>‹#›</a:t>
            </a:fld>
            <a:endParaRPr lang="en-GB"/>
          </a:p>
        </p:txBody>
      </p:sp>
      <p:sp>
        <p:nvSpPr>
          <p:cNvPr id="7" name="Title 1">
            <a:extLst>
              <a:ext uri="{FF2B5EF4-FFF2-40B4-BE49-F238E27FC236}">
                <a16:creationId xmlns:a16="http://schemas.microsoft.com/office/drawing/2014/main" id="{5E05E1E7-3CA9-49EA-8DAB-F3C56796C648}"/>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789365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2242-62C9-4EA6-A38D-D489E43A8E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5E0282-2B2A-47B7-BFB3-55FD63CBBB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813574-04AA-4A2A-9F47-0F184DBDBDD7}"/>
              </a:ext>
            </a:extLst>
          </p:cNvPr>
          <p:cNvSpPr>
            <a:spLocks noGrp="1"/>
          </p:cNvSpPr>
          <p:nvPr>
            <p:ph type="dt" sz="half" idx="10"/>
          </p:nvPr>
        </p:nvSpPr>
        <p:spPr/>
        <p:txBody>
          <a:bodyPr/>
          <a:lstStyle/>
          <a:p>
            <a:fld id="{DE9553A3-53D6-4C2A-9BCA-1CDBF098492D}" type="datetime1">
              <a:rPr lang="en-GB" smtClean="0"/>
              <a:t>18/01/2021</a:t>
            </a:fld>
            <a:endParaRPr lang="en-GB"/>
          </a:p>
        </p:txBody>
      </p:sp>
      <p:sp>
        <p:nvSpPr>
          <p:cNvPr id="5" name="Footer Placeholder 4">
            <a:extLst>
              <a:ext uri="{FF2B5EF4-FFF2-40B4-BE49-F238E27FC236}">
                <a16:creationId xmlns:a16="http://schemas.microsoft.com/office/drawing/2014/main" id="{71CC5CAE-B982-4F6A-A907-8217297749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6E6E32-9C08-44EE-B5F2-52F6A870C8B4}"/>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42541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53BAC-0481-46C6-B18E-3C3BF765C75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158854-EC29-4AEE-946C-A000889B7E5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CCD010F-74C8-4322-9EEE-7035F249F55D}"/>
              </a:ext>
            </a:extLst>
          </p:cNvPr>
          <p:cNvSpPr>
            <a:spLocks noGrp="1"/>
          </p:cNvSpPr>
          <p:nvPr>
            <p:ph type="dt" sz="half" idx="10"/>
          </p:nvPr>
        </p:nvSpPr>
        <p:spPr/>
        <p:txBody>
          <a:bodyPr/>
          <a:lstStyle/>
          <a:p>
            <a:fld id="{703D2A84-F607-4574-B701-958896EE9143}" type="datetime1">
              <a:rPr lang="en-GB" smtClean="0"/>
              <a:t>18/01/2021</a:t>
            </a:fld>
            <a:endParaRPr lang="en-GB"/>
          </a:p>
        </p:txBody>
      </p:sp>
      <p:sp>
        <p:nvSpPr>
          <p:cNvPr id="5" name="Footer Placeholder 4">
            <a:extLst>
              <a:ext uri="{FF2B5EF4-FFF2-40B4-BE49-F238E27FC236}">
                <a16:creationId xmlns:a16="http://schemas.microsoft.com/office/drawing/2014/main" id="{DC3D76F9-41A2-43B2-B44B-D8134E51B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478A4-E261-49CC-BAED-D22A91A4256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9067003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BE96F-3D53-49F3-994F-0125A933AA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D2C855-23C6-4083-B4DE-ED263454F17E}"/>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660098-C109-44E1-91B8-E8C0E1B6C2C3}"/>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06CC3A-CD12-4B88-81A8-A16070176DA5}"/>
              </a:ext>
            </a:extLst>
          </p:cNvPr>
          <p:cNvSpPr>
            <a:spLocks noGrp="1"/>
          </p:cNvSpPr>
          <p:nvPr>
            <p:ph type="dt" sz="half" idx="10"/>
          </p:nvPr>
        </p:nvSpPr>
        <p:spPr/>
        <p:txBody>
          <a:bodyPr/>
          <a:lstStyle/>
          <a:p>
            <a:fld id="{7925EA94-C753-4863-8D36-0D8FF5BD38E3}" type="datetime1">
              <a:rPr lang="en-GB" smtClean="0"/>
              <a:t>18/01/2021</a:t>
            </a:fld>
            <a:endParaRPr lang="en-GB"/>
          </a:p>
        </p:txBody>
      </p:sp>
      <p:sp>
        <p:nvSpPr>
          <p:cNvPr id="6" name="Footer Placeholder 5">
            <a:extLst>
              <a:ext uri="{FF2B5EF4-FFF2-40B4-BE49-F238E27FC236}">
                <a16:creationId xmlns:a16="http://schemas.microsoft.com/office/drawing/2014/main" id="{8776209F-45FB-4B44-9EB5-B863CE6D96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7E49B6-B4A0-4AE4-9BA8-169EF2F94F12}"/>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81107318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B8823-04A5-4418-B67F-C0E621D75BA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970533-2A48-47AF-A336-E2A31C97E57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CAF42538-F41B-4146-9C5B-91236EF9AD87}"/>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637CA8-9829-45C1-BEF2-47685F21731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ACC54181-8D2C-4CB1-A85F-F9AB853BE178}"/>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2EA6F8-40C8-4567-BE45-43D546DB74A7}"/>
              </a:ext>
            </a:extLst>
          </p:cNvPr>
          <p:cNvSpPr>
            <a:spLocks noGrp="1"/>
          </p:cNvSpPr>
          <p:nvPr>
            <p:ph type="dt" sz="half" idx="10"/>
          </p:nvPr>
        </p:nvSpPr>
        <p:spPr/>
        <p:txBody>
          <a:bodyPr/>
          <a:lstStyle/>
          <a:p>
            <a:fld id="{4512F19F-F90B-4995-8B48-D5847A0FAC71}" type="datetime1">
              <a:rPr lang="en-GB" smtClean="0"/>
              <a:t>18/01/2021</a:t>
            </a:fld>
            <a:endParaRPr lang="en-GB"/>
          </a:p>
        </p:txBody>
      </p:sp>
      <p:sp>
        <p:nvSpPr>
          <p:cNvPr id="8" name="Footer Placeholder 7">
            <a:extLst>
              <a:ext uri="{FF2B5EF4-FFF2-40B4-BE49-F238E27FC236}">
                <a16:creationId xmlns:a16="http://schemas.microsoft.com/office/drawing/2014/main" id="{8AC2FFB4-4463-4D66-82F0-FF87E66E39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855E41-4B3F-43E0-8C6D-5E8DF926FCAC}"/>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3502611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E3B9F-843D-468D-9CAB-D6F981433F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05396E8-E8D2-4C22-80EE-E6205AC6A7A4}"/>
              </a:ext>
            </a:extLst>
          </p:cNvPr>
          <p:cNvSpPr>
            <a:spLocks noGrp="1"/>
          </p:cNvSpPr>
          <p:nvPr>
            <p:ph type="dt" sz="half" idx="10"/>
          </p:nvPr>
        </p:nvSpPr>
        <p:spPr/>
        <p:txBody>
          <a:bodyPr/>
          <a:lstStyle/>
          <a:p>
            <a:fld id="{F126CAA0-F0BF-4E20-AE49-0B44DB9AA5EB}" type="datetime1">
              <a:rPr lang="en-GB" smtClean="0"/>
              <a:t>18/01/2021</a:t>
            </a:fld>
            <a:endParaRPr lang="en-GB"/>
          </a:p>
        </p:txBody>
      </p:sp>
      <p:sp>
        <p:nvSpPr>
          <p:cNvPr id="4" name="Footer Placeholder 3">
            <a:extLst>
              <a:ext uri="{FF2B5EF4-FFF2-40B4-BE49-F238E27FC236}">
                <a16:creationId xmlns:a16="http://schemas.microsoft.com/office/drawing/2014/main" id="{995CFF21-49C8-4A81-AF92-05F2037052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59E682-6A36-441E-81AF-5EFF11D6EF71}"/>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536771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0E07B9-3D3D-423B-8E00-B1258C0AE627}"/>
              </a:ext>
            </a:extLst>
          </p:cNvPr>
          <p:cNvSpPr>
            <a:spLocks noGrp="1"/>
          </p:cNvSpPr>
          <p:nvPr>
            <p:ph type="dt" sz="half" idx="10"/>
          </p:nvPr>
        </p:nvSpPr>
        <p:spPr/>
        <p:txBody>
          <a:bodyPr/>
          <a:lstStyle/>
          <a:p>
            <a:fld id="{FC0B08F4-1C1F-4D79-8DF3-367F83E7A34D}" type="datetime1">
              <a:rPr lang="en-GB" smtClean="0"/>
              <a:t>18/01/2021</a:t>
            </a:fld>
            <a:endParaRPr lang="en-GB"/>
          </a:p>
        </p:txBody>
      </p:sp>
      <p:sp>
        <p:nvSpPr>
          <p:cNvPr id="3" name="Footer Placeholder 2">
            <a:extLst>
              <a:ext uri="{FF2B5EF4-FFF2-40B4-BE49-F238E27FC236}">
                <a16:creationId xmlns:a16="http://schemas.microsoft.com/office/drawing/2014/main" id="{36F48EAB-EDBA-445D-9A64-3F9C073DC5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801CE9-2203-43E1-9E7C-280F919004C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10757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8DE91-83E1-4004-A512-FD5CA0DA606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D3B337-9BA9-4741-9C74-1AB7658C203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F78183-1F0A-4A5B-BFFC-71E0ABD122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EB0832C1-F61F-4986-9324-72A065025971}"/>
              </a:ext>
            </a:extLst>
          </p:cNvPr>
          <p:cNvSpPr>
            <a:spLocks noGrp="1"/>
          </p:cNvSpPr>
          <p:nvPr>
            <p:ph type="dt" sz="half" idx="10"/>
          </p:nvPr>
        </p:nvSpPr>
        <p:spPr/>
        <p:txBody>
          <a:bodyPr/>
          <a:lstStyle/>
          <a:p>
            <a:fld id="{1B37BED0-084C-4481-B316-3618F9DB36E2}" type="datetime1">
              <a:rPr lang="en-GB" smtClean="0"/>
              <a:t>18/01/2021</a:t>
            </a:fld>
            <a:endParaRPr lang="en-GB"/>
          </a:p>
        </p:txBody>
      </p:sp>
      <p:sp>
        <p:nvSpPr>
          <p:cNvPr id="6" name="Footer Placeholder 5">
            <a:extLst>
              <a:ext uri="{FF2B5EF4-FFF2-40B4-BE49-F238E27FC236}">
                <a16:creationId xmlns:a16="http://schemas.microsoft.com/office/drawing/2014/main" id="{64CF792A-F85B-44F6-9F69-616C2C6CA7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A4D79A-B0DB-46DF-98F1-9856D9F00D2B}"/>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209549594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9724D-99C3-4268-BA12-1EE890BD739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05E2C5-8BC5-4FE4-A0C7-C0E43BAAFA1B}"/>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A7B099-A083-4C95-885A-7FD4EA6D21B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CBB1326C-6809-44F4-BA46-6E157DCAA02F}"/>
              </a:ext>
            </a:extLst>
          </p:cNvPr>
          <p:cNvSpPr>
            <a:spLocks noGrp="1"/>
          </p:cNvSpPr>
          <p:nvPr>
            <p:ph type="dt" sz="half" idx="10"/>
          </p:nvPr>
        </p:nvSpPr>
        <p:spPr/>
        <p:txBody>
          <a:bodyPr/>
          <a:lstStyle/>
          <a:p>
            <a:fld id="{EEA2091F-5BAF-422E-802C-A0BFC90094E6}" type="datetime1">
              <a:rPr lang="en-GB" smtClean="0"/>
              <a:t>18/01/2021</a:t>
            </a:fld>
            <a:endParaRPr lang="en-GB"/>
          </a:p>
        </p:txBody>
      </p:sp>
      <p:sp>
        <p:nvSpPr>
          <p:cNvPr id="6" name="Footer Placeholder 5">
            <a:extLst>
              <a:ext uri="{FF2B5EF4-FFF2-40B4-BE49-F238E27FC236}">
                <a16:creationId xmlns:a16="http://schemas.microsoft.com/office/drawing/2014/main" id="{19B7162F-281C-4577-B875-EF0F24AEC0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EFAD0A-4224-4BF0-A35E-8D3A48C9F7ED}"/>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145720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23BAD-6B7A-4ECF-B03B-35E2FA5A577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3A83AB-CAEB-4D3D-BAF0-E966429AF5E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31C82-4D65-442E-960D-4924292E0BCC}"/>
              </a:ext>
            </a:extLst>
          </p:cNvPr>
          <p:cNvSpPr>
            <a:spLocks noGrp="1"/>
          </p:cNvSpPr>
          <p:nvPr>
            <p:ph type="dt" sz="half" idx="10"/>
          </p:nvPr>
        </p:nvSpPr>
        <p:spPr/>
        <p:txBody>
          <a:bodyPr/>
          <a:lstStyle/>
          <a:p>
            <a:fld id="{5DB035EC-F9C2-49CC-B595-52FBE75FEEBA}" type="datetime1">
              <a:rPr lang="en-GB" smtClean="0"/>
              <a:t>18/01/2021</a:t>
            </a:fld>
            <a:endParaRPr lang="en-GB"/>
          </a:p>
        </p:txBody>
      </p:sp>
      <p:sp>
        <p:nvSpPr>
          <p:cNvPr id="5" name="Footer Placeholder 4">
            <a:extLst>
              <a:ext uri="{FF2B5EF4-FFF2-40B4-BE49-F238E27FC236}">
                <a16:creationId xmlns:a16="http://schemas.microsoft.com/office/drawing/2014/main" id="{96A8F5EC-56DF-4A7C-A3D7-A6BE8C7FD3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249FB7-BBB8-4A20-B0C0-A4070C9D1337}"/>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3420607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A260C1-0A55-4EFE-89AC-F075C5C30D03}"/>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BEFF22-0795-469C-A3B4-7EFC8927D738}"/>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F4C8D-3F53-4123-BEDD-81FBE998AEED}"/>
              </a:ext>
            </a:extLst>
          </p:cNvPr>
          <p:cNvSpPr>
            <a:spLocks noGrp="1"/>
          </p:cNvSpPr>
          <p:nvPr>
            <p:ph type="dt" sz="half" idx="10"/>
          </p:nvPr>
        </p:nvSpPr>
        <p:spPr/>
        <p:txBody>
          <a:bodyPr/>
          <a:lstStyle/>
          <a:p>
            <a:fld id="{01F36D59-6D60-4D51-9FD2-8E771032CD73}" type="datetime1">
              <a:rPr lang="en-GB" smtClean="0"/>
              <a:t>18/01/2021</a:t>
            </a:fld>
            <a:endParaRPr lang="en-GB"/>
          </a:p>
        </p:txBody>
      </p:sp>
      <p:sp>
        <p:nvSpPr>
          <p:cNvPr id="5" name="Footer Placeholder 4">
            <a:extLst>
              <a:ext uri="{FF2B5EF4-FFF2-40B4-BE49-F238E27FC236}">
                <a16:creationId xmlns:a16="http://schemas.microsoft.com/office/drawing/2014/main" id="{C1071FB4-AA68-4B88-B871-194BCE4ECD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41554-FBD3-49BC-81BB-CC0B9410F396}"/>
              </a:ext>
            </a:extLst>
          </p:cNvPr>
          <p:cNvSpPr>
            <a:spLocks noGrp="1"/>
          </p:cNvSpPr>
          <p:nvPr>
            <p:ph type="sldNum" sz="quarter" idx="12"/>
          </p:nvPr>
        </p:nvSpPr>
        <p:spPr/>
        <p:txBody>
          <a:bodyPr/>
          <a:lstStyle/>
          <a:p>
            <a:fld id="{1E2FB795-8CD3-4813-9C65-0932CECE18E1}" type="slidenum">
              <a:rPr lang="en-GB" smtClean="0"/>
              <a:pPr/>
              <a:t>‹#›</a:t>
            </a:fld>
            <a:endParaRPr lang="en-GB"/>
          </a:p>
        </p:txBody>
      </p:sp>
    </p:spTree>
    <p:extLst>
      <p:ext uri="{BB962C8B-B14F-4D97-AF65-F5344CB8AC3E}">
        <p14:creationId xmlns:p14="http://schemas.microsoft.com/office/powerpoint/2010/main" val="1407847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49D1D8-851B-4908-841B-98B1F7E69A93}"/>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9C697-8A47-47BB-B5FE-B7CE5E48D39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E47B5-D14F-4FDC-B945-9A0793C6D75C}"/>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75F02FD-8228-4BEA-BCFE-44A7ADB1F52E}" type="datetime1">
              <a:rPr lang="en-GB" smtClean="0"/>
              <a:t>18/01/2021</a:t>
            </a:fld>
            <a:endParaRPr lang="en-GB"/>
          </a:p>
        </p:txBody>
      </p:sp>
      <p:sp>
        <p:nvSpPr>
          <p:cNvPr id="5" name="Footer Placeholder 4">
            <a:extLst>
              <a:ext uri="{FF2B5EF4-FFF2-40B4-BE49-F238E27FC236}">
                <a16:creationId xmlns:a16="http://schemas.microsoft.com/office/drawing/2014/main" id="{830E3487-4654-441F-8180-FFE3592DE47E}"/>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4BAAE6-43CC-4FB2-8D5F-5F6A00AC46E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2FB795-8CD3-4813-9C65-0932CECE18E1}" type="slidenum">
              <a:rPr lang="en-GB" smtClean="0"/>
              <a:pPr/>
              <a:t>‹#›</a:t>
            </a:fld>
            <a:endParaRPr lang="en-GB"/>
          </a:p>
        </p:txBody>
      </p:sp>
      <p:grpSp>
        <p:nvGrpSpPr>
          <p:cNvPr id="7" name="Group 6">
            <a:extLst>
              <a:ext uri="{FF2B5EF4-FFF2-40B4-BE49-F238E27FC236}">
                <a16:creationId xmlns:a16="http://schemas.microsoft.com/office/drawing/2014/main" id="{68CC1F69-F533-4518-A1B5-6F85FC369DB3}"/>
              </a:ext>
            </a:extLst>
          </p:cNvPr>
          <p:cNvGrpSpPr/>
          <p:nvPr userDrawn="1"/>
        </p:nvGrpSpPr>
        <p:grpSpPr>
          <a:xfrm>
            <a:off x="-3765" y="4953000"/>
            <a:ext cx="9147765" cy="1912088"/>
            <a:chOff x="-3765" y="4832896"/>
            <a:chExt cx="9147765" cy="2032192"/>
          </a:xfrm>
        </p:grpSpPr>
        <p:sp>
          <p:nvSpPr>
            <p:cNvPr id="8" name="Freeform 16">
              <a:extLst>
                <a:ext uri="{FF2B5EF4-FFF2-40B4-BE49-F238E27FC236}">
                  <a16:creationId xmlns:a16="http://schemas.microsoft.com/office/drawing/2014/main" id="{6BE6F4EB-D2F7-47D4-A660-DE28F0B597BF}"/>
                </a:ext>
              </a:extLst>
            </p:cNvPr>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18">
              <a:extLst>
                <a:ext uri="{FF2B5EF4-FFF2-40B4-BE49-F238E27FC236}">
                  <a16:creationId xmlns:a16="http://schemas.microsoft.com/office/drawing/2014/main" id="{D84A6471-7548-44EC-84B4-8912758B0D28}"/>
                </a:ext>
              </a:extLst>
            </p:cNvPr>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Freeform 19">
              <a:extLst>
                <a:ext uri="{FF2B5EF4-FFF2-40B4-BE49-F238E27FC236}">
                  <a16:creationId xmlns:a16="http://schemas.microsoft.com/office/drawing/2014/main" id="{5E5E3C1E-DB29-48BF-8372-B05F33098016}"/>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a:extLst>
                <a:ext uri="{FF2B5EF4-FFF2-40B4-BE49-F238E27FC236}">
                  <a16:creationId xmlns:a16="http://schemas.microsoft.com/office/drawing/2014/main" id="{A8BD6A74-74F1-4D9A-9486-08B872E828F4}"/>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2" name="Title 1">
            <a:extLst>
              <a:ext uri="{FF2B5EF4-FFF2-40B4-BE49-F238E27FC236}">
                <a16:creationId xmlns:a16="http://schemas.microsoft.com/office/drawing/2014/main" id="{702E040F-1BBC-454B-BAE3-65AA84E997E8}"/>
              </a:ext>
            </a:extLst>
          </p:cNvPr>
          <p:cNvSpPr txBox="1">
            <a:spLocks/>
          </p:cNvSpPr>
          <p:nvPr userDrawn="1"/>
        </p:nvSpPr>
        <p:spPr>
          <a:xfrm>
            <a:off x="467544" y="6093296"/>
            <a:ext cx="7335837" cy="596900"/>
          </a:xfrm>
          <a:prstGeom prst="rect">
            <a:avLst/>
          </a:prstGeom>
        </p:spPr>
        <p:txBody>
          <a:bodyPr anchor="ctr">
            <a:normAutofit/>
          </a:bodyPr>
          <a:lstStyle/>
          <a:p>
            <a:pPr fontAlgn="auto">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Porth Agored Consolidation Workshop 1 </a:t>
            </a:r>
          </a:p>
        </p:txBody>
      </p:sp>
    </p:spTree>
    <p:extLst>
      <p:ext uri="{BB962C8B-B14F-4D97-AF65-F5344CB8AC3E}">
        <p14:creationId xmlns:p14="http://schemas.microsoft.com/office/powerpoint/2010/main" val="4066287104"/>
      </p:ext>
    </p:extLst>
  </p:cSld>
  <p:clrMap bg1="lt1" tx1="dk1" bg2="lt2" tx2="dk2" accent1="accent1" accent2="accent2" accent3="accent3" accent4="accent4" accent5="accent5" accent6="accent6" hlink="hlink" folHlink="folHlink"/>
  <p:sldLayoutIdLst>
    <p:sldLayoutId id="2147484431" r:id="rId1"/>
    <p:sldLayoutId id="2147484432" r:id="rId2"/>
    <p:sldLayoutId id="2147484433" r:id="rId3"/>
    <p:sldLayoutId id="2147484434" r:id="rId4"/>
    <p:sldLayoutId id="2147484435" r:id="rId5"/>
    <p:sldLayoutId id="2147484436" r:id="rId6"/>
    <p:sldLayoutId id="2147484437" r:id="rId7"/>
    <p:sldLayoutId id="2147484438" r:id="rId8"/>
    <p:sldLayoutId id="2147484439" r:id="rId9"/>
    <p:sldLayoutId id="2147484440" r:id="rId10"/>
    <p:sldLayoutId id="2147484441"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7.wmf"/></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vmlDrawing" Target="../drawings/vmlDrawing2.vml"/><Relationship Id="rId5" Type="http://schemas.openxmlformats.org/officeDocument/2006/relationships/image" Target="../media/image9.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Porth Agored</a:t>
            </a:r>
            <a:br>
              <a:rPr lang="en-GB" dirty="0"/>
            </a:br>
            <a:r>
              <a:rPr lang="en-GB"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smtClean="0"/>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sz="4000" b="1" dirty="0"/>
              <a:t>Expectations/Ground rules</a:t>
            </a:r>
          </a:p>
        </p:txBody>
      </p:sp>
      <p:sp>
        <p:nvSpPr>
          <p:cNvPr id="6" name="Content Placeholder 5"/>
          <p:cNvSpPr>
            <a:spLocks noGrp="1"/>
          </p:cNvSpPr>
          <p:nvPr>
            <p:ph idx="1"/>
          </p:nvPr>
        </p:nvSpPr>
        <p:spPr>
          <a:xfrm>
            <a:off x="395536" y="1690689"/>
            <a:ext cx="7886700" cy="4351338"/>
          </a:xfrm>
        </p:spPr>
        <p:txBody>
          <a:bodyPr/>
          <a:lstStyle/>
          <a:p>
            <a:r>
              <a:rPr lang="en-GB" sz="3600" dirty="0"/>
              <a:t> Respect and respectful challenging</a:t>
            </a:r>
          </a:p>
          <a:p>
            <a:r>
              <a:rPr lang="en-GB" sz="3600" dirty="0"/>
              <a:t> Engagement/Focus</a:t>
            </a:r>
          </a:p>
          <a:p>
            <a:r>
              <a:rPr lang="en-GB" sz="3600" dirty="0"/>
              <a:t> Confidentiality</a:t>
            </a:r>
          </a:p>
          <a:p>
            <a:r>
              <a:rPr lang="en-GB" sz="3600" dirty="0"/>
              <a:t> Interruptions </a:t>
            </a:r>
          </a:p>
          <a:p>
            <a:r>
              <a:rPr lang="en-GB" sz="3600" dirty="0"/>
              <a:t> Assessing own performance </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a:t>
            </a:fld>
            <a:endParaRPr lang="en-GB"/>
          </a:p>
        </p:txBody>
      </p:sp>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96254"/>
          </a:xfrm>
        </p:spPr>
        <p:txBody>
          <a:bodyPr>
            <a:normAutofit/>
          </a:bodyPr>
          <a:lstStyle/>
          <a:p>
            <a:pPr algn="ctr"/>
            <a:r>
              <a:rPr lang="en-GB" sz="4400" b="1" dirty="0"/>
              <a:t>Workshop Format</a:t>
            </a:r>
          </a:p>
        </p:txBody>
      </p:sp>
      <p:sp>
        <p:nvSpPr>
          <p:cNvPr id="3" name="Content Placeholder 2"/>
          <p:cNvSpPr>
            <a:spLocks noGrp="1"/>
          </p:cNvSpPr>
          <p:nvPr>
            <p:ph idx="1"/>
          </p:nvPr>
        </p:nvSpPr>
        <p:spPr>
          <a:xfrm>
            <a:off x="628650" y="1161381"/>
            <a:ext cx="7886700" cy="5015582"/>
          </a:xfrm>
        </p:spPr>
        <p:txBody>
          <a:bodyPr>
            <a:normAutofit/>
          </a:bodyPr>
          <a:lstStyle/>
          <a:p>
            <a:r>
              <a:rPr lang="en-GB" sz="2400" b="1" dirty="0"/>
              <a:t>Workshop 1 </a:t>
            </a:r>
            <a:r>
              <a:rPr lang="en-GB" sz="2400" dirty="0"/>
              <a:t>– Reflection, Developmental Review (Section 2), Brief introduction to the observation (Section 3)</a:t>
            </a:r>
          </a:p>
          <a:p>
            <a:r>
              <a:rPr lang="en-GB" sz="2400" b="1" dirty="0"/>
              <a:t>Workshop 2 </a:t>
            </a:r>
            <a:r>
              <a:rPr lang="en-GB" sz="2400" dirty="0"/>
              <a:t>– Safeguarding (Section 4 and 5) Including legislation, and learning outcomes assessment and professional decision making</a:t>
            </a:r>
          </a:p>
          <a:p>
            <a:r>
              <a:rPr lang="en-GB" sz="2400" b="1" dirty="0"/>
              <a:t>Workshop 3 </a:t>
            </a:r>
            <a:r>
              <a:rPr lang="en-GB" sz="2400" dirty="0"/>
              <a:t>– </a:t>
            </a:r>
            <a:r>
              <a:rPr lang="en-GB" altLang="en-US" sz="2400" dirty="0">
                <a:ea typeface="Calibri" panose="020F0502020204030204" pitchFamily="34" charset="0"/>
                <a:cs typeface="Arial" panose="020B0604020202020204" pitchFamily="34" charset="0"/>
              </a:rPr>
              <a:t>Working collaboratively with service users, carers and other professionals</a:t>
            </a:r>
            <a:r>
              <a:rPr lang="en-GB" sz="2400" dirty="0"/>
              <a:t>, Welsh context, Observation (Section 3).</a:t>
            </a:r>
          </a:p>
          <a:p>
            <a:r>
              <a:rPr lang="en-GB" sz="2400" b="1" dirty="0"/>
              <a:t>Workshop 4 </a:t>
            </a:r>
            <a:r>
              <a:rPr lang="en-GB" sz="2400" dirty="0"/>
              <a:t>-  Developmental Review (Section 6), marking criteria, submissions. 1 to 1 session with trainer for advice. support and guidance.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3108260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620689"/>
            <a:ext cx="7772400" cy="792088"/>
          </a:xfrm>
        </p:spPr>
        <p:txBody>
          <a:bodyPr>
            <a:normAutofit fontScale="90000"/>
          </a:bodyPr>
          <a:lstStyle/>
          <a:p>
            <a:pPr algn="ctr"/>
            <a:r>
              <a:rPr lang="en-GB" b="1" dirty="0"/>
              <a:t>Outline of Programme for the Day</a:t>
            </a:r>
          </a:p>
        </p:txBody>
      </p:sp>
      <p:sp>
        <p:nvSpPr>
          <p:cNvPr id="3" name="Subtitle 2"/>
          <p:cNvSpPr>
            <a:spLocks noGrp="1"/>
          </p:cNvSpPr>
          <p:nvPr>
            <p:ph type="subTitle" idx="1"/>
          </p:nvPr>
        </p:nvSpPr>
        <p:spPr>
          <a:xfrm>
            <a:off x="949805" y="1844823"/>
            <a:ext cx="7488832" cy="3024337"/>
          </a:xfrm>
        </p:spPr>
        <p:txBody>
          <a:bodyPr>
            <a:normAutofit/>
          </a:bodyPr>
          <a:lstStyle/>
          <a:p>
            <a:pPr marL="457200" indent="-457200" algn="l">
              <a:buFont typeface="Arial" panose="020B0604020202020204" pitchFamily="34" charset="0"/>
              <a:buChar char="•"/>
            </a:pPr>
            <a:r>
              <a:rPr lang="en-GB" sz="2800" dirty="0">
                <a:solidFill>
                  <a:schemeClr val="tx1"/>
                </a:solidFill>
              </a:rPr>
              <a:t>Meeting the learning outcomes</a:t>
            </a:r>
            <a:endParaRPr lang="en-GB" sz="2800" dirty="0"/>
          </a:p>
          <a:p>
            <a:pPr marL="457200" indent="-457200" algn="l">
              <a:buFont typeface="Arial" panose="020B0604020202020204" pitchFamily="34" charset="0"/>
              <a:buChar char="•"/>
            </a:pPr>
            <a:r>
              <a:rPr lang="en-GB" sz="2800" dirty="0">
                <a:solidFill>
                  <a:schemeClr val="tx1"/>
                </a:solidFill>
              </a:rPr>
              <a:t>Critically </a:t>
            </a:r>
            <a:r>
              <a:rPr lang="en-GB" sz="2800" dirty="0"/>
              <a:t>R</a:t>
            </a:r>
            <a:r>
              <a:rPr lang="en-GB" sz="2800" dirty="0">
                <a:solidFill>
                  <a:schemeClr val="tx1"/>
                </a:solidFill>
              </a:rPr>
              <a:t>eflective </a:t>
            </a:r>
            <a:r>
              <a:rPr lang="en-GB" sz="2800" dirty="0"/>
              <a:t>P</a:t>
            </a:r>
            <a:r>
              <a:rPr lang="en-GB" sz="2800" dirty="0">
                <a:solidFill>
                  <a:schemeClr val="tx1"/>
                </a:solidFill>
              </a:rPr>
              <a:t>ractice/Models of  </a:t>
            </a:r>
          </a:p>
          <a:p>
            <a:pPr algn="l"/>
            <a:r>
              <a:rPr lang="en-GB" sz="2800" dirty="0"/>
              <a:t>      </a:t>
            </a:r>
            <a:r>
              <a:rPr lang="en-GB" sz="2800" dirty="0">
                <a:solidFill>
                  <a:schemeClr val="tx1"/>
                </a:solidFill>
              </a:rPr>
              <a:t>Reflection/Writing </a:t>
            </a:r>
            <a:r>
              <a:rPr lang="en-GB" sz="2800" dirty="0"/>
              <a:t>C</a:t>
            </a:r>
            <a:r>
              <a:rPr lang="en-GB" sz="2800" dirty="0">
                <a:solidFill>
                  <a:schemeClr val="tx1"/>
                </a:solidFill>
              </a:rPr>
              <a:t>ritical </a:t>
            </a:r>
            <a:r>
              <a:rPr lang="en-GB" sz="2800" dirty="0"/>
              <a:t>R</a:t>
            </a:r>
            <a:r>
              <a:rPr lang="en-GB" sz="2800" dirty="0">
                <a:solidFill>
                  <a:schemeClr val="tx1"/>
                </a:solidFill>
              </a:rPr>
              <a:t>eflection</a:t>
            </a:r>
          </a:p>
          <a:p>
            <a:pPr marL="457200" indent="-457200" algn="l">
              <a:buFont typeface="Arial" panose="020B0604020202020204" pitchFamily="34" charset="0"/>
              <a:buChar char="•"/>
            </a:pPr>
            <a:r>
              <a:rPr lang="en-GB" sz="2800" dirty="0">
                <a:solidFill>
                  <a:schemeClr val="tx1"/>
                </a:solidFill>
              </a:rPr>
              <a:t>Developmental Review – Section 2</a:t>
            </a:r>
          </a:p>
          <a:p>
            <a:pPr marL="457200" indent="-457200" algn="l">
              <a:buFont typeface="Arial" panose="020B0604020202020204" pitchFamily="34" charset="0"/>
              <a:buChar char="•"/>
            </a:pPr>
            <a:r>
              <a:rPr lang="en-GB" sz="2800" dirty="0">
                <a:solidFill>
                  <a:schemeClr val="tx1"/>
                </a:solidFill>
              </a:rPr>
              <a:t>Brief introduction to the Observation in Practice - </a:t>
            </a:r>
            <a:r>
              <a:rPr lang="en-GB" sz="2800" dirty="0"/>
              <a:t>Section 3</a:t>
            </a:r>
            <a:endParaRPr lang="en-GB" sz="2800" dirty="0">
              <a:solidFill>
                <a:schemeClr val="tx1"/>
              </a:solidFill>
            </a:endParaRPr>
          </a:p>
          <a:p>
            <a:pPr algn="l"/>
            <a:endParaRPr lang="en-GB" sz="2800" dirty="0">
              <a:solidFill>
                <a:schemeClr val="tx1"/>
              </a:solidFill>
            </a:endParaRPr>
          </a:p>
        </p:txBody>
      </p:sp>
      <p:sp>
        <p:nvSpPr>
          <p:cNvPr id="4" name="Slide Number Placeholder 3"/>
          <p:cNvSpPr>
            <a:spLocks noGrp="1"/>
          </p:cNvSpPr>
          <p:nvPr>
            <p:ph type="sldNum" sz="quarter" idx="12"/>
          </p:nvPr>
        </p:nvSpPr>
        <p:spPr>
          <a:xfrm>
            <a:off x="6732240" y="6093296"/>
            <a:ext cx="2133600" cy="365125"/>
          </a:xfrm>
        </p:spPr>
        <p:txBody>
          <a:bodyPr/>
          <a:lstStyle/>
          <a:p>
            <a:fld id="{1E2FB795-8CD3-4813-9C65-0932CECE18E1}" type="slidenum">
              <a:rPr lang="en-GB" sz="2800" b="1" smtClean="0"/>
              <a:pPr/>
              <a:t>4</a:t>
            </a:fld>
            <a:endParaRPr lang="en-GB" sz="28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pPr algn="ctr"/>
            <a:r>
              <a:rPr lang="en-GB" sz="4400" b="1" dirty="0"/>
              <a:t>Catching Up </a:t>
            </a:r>
          </a:p>
        </p:txBody>
      </p:sp>
      <p:sp>
        <p:nvSpPr>
          <p:cNvPr id="3" name="Content Placeholder 2"/>
          <p:cNvSpPr>
            <a:spLocks noGrp="1"/>
          </p:cNvSpPr>
          <p:nvPr>
            <p:ph idx="1"/>
          </p:nvPr>
        </p:nvSpPr>
        <p:spPr>
          <a:xfrm>
            <a:off x="628650" y="1196752"/>
            <a:ext cx="7886700" cy="4980211"/>
          </a:xfrm>
        </p:spPr>
        <p:txBody>
          <a:bodyPr>
            <a:normAutofit/>
          </a:bodyPr>
          <a:lstStyle/>
          <a:p>
            <a:r>
              <a:rPr lang="en-GB" sz="2800" dirty="0"/>
              <a:t> Recap from Induction</a:t>
            </a:r>
          </a:p>
          <a:p>
            <a:r>
              <a:rPr lang="en-GB" sz="2800" dirty="0"/>
              <a:t> Have learners met with mentors?</a:t>
            </a:r>
          </a:p>
          <a:p>
            <a:r>
              <a:rPr lang="en-GB" sz="2800" dirty="0"/>
              <a:t> The learning agreement - should be     completed and signed at the first mentoring session</a:t>
            </a:r>
          </a:p>
          <a:p>
            <a:r>
              <a:rPr lang="en-GB" sz="2800" dirty="0"/>
              <a:t> If you have any individual learning needs (e.g. dyslexia) it is your responsibility to inform the university, your employer and the training department</a:t>
            </a:r>
          </a:p>
          <a:p>
            <a:r>
              <a:rPr lang="en-GB" sz="2800" dirty="0"/>
              <a:t> Submission dates</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z="2800" b="1" smtClean="0">
                <a:solidFill>
                  <a:schemeClr val="bg1"/>
                </a:solidFill>
              </a:rPr>
              <a:pPr/>
              <a:t>5</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20688"/>
            <a:ext cx="7886700" cy="5556275"/>
          </a:xfrm>
        </p:spPr>
        <p:txBody>
          <a:bodyPr>
            <a:normAutofit/>
          </a:bodyPr>
          <a:lstStyle/>
          <a:p>
            <a:pPr marL="0" indent="0" algn="ctr">
              <a:buNone/>
            </a:pPr>
            <a:r>
              <a:rPr lang="en-GB" sz="6000" dirty="0"/>
              <a:t>Reflection in Practice,</a:t>
            </a:r>
          </a:p>
          <a:p>
            <a:pPr marL="0" indent="0" algn="ctr">
              <a:buNone/>
            </a:pPr>
            <a:r>
              <a:rPr lang="en-GB" sz="6000" dirty="0"/>
              <a:t>Models of Reflection, Critically Reflective Writing.</a:t>
            </a:r>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6</a:t>
            </a:fld>
            <a:endParaRPr lang="en-GB" sz="2800" b="1" dirty="0">
              <a:solidFill>
                <a:schemeClr val="bg1"/>
              </a:solidFill>
            </a:endParaRPr>
          </a:p>
        </p:txBody>
      </p:sp>
      <p:pic>
        <p:nvPicPr>
          <p:cNvPr id="5"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3573016"/>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4879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3928" y="692150"/>
            <a:ext cx="4762872" cy="5040313"/>
          </a:xfrm>
        </p:spPr>
        <p:txBody>
          <a:bodyPr/>
          <a:lstStyle/>
          <a:p>
            <a:pPr>
              <a:defRPr/>
            </a:pPr>
            <a:r>
              <a:rPr lang="en-GB" b="1" dirty="0">
                <a:effectLst>
                  <a:outerShdw blurRad="38100" dist="38100" dir="2700000" algn="tl">
                    <a:srgbClr val="000000">
                      <a:alpha val="43137"/>
                    </a:srgbClr>
                  </a:outerShdw>
                </a:effectLst>
                <a:sym typeface="Lucida Grande" charset="0"/>
              </a:rPr>
              <a:t>WHY IS REFLECTIVE PRACTICE SO IMPORTANT FOR SOCIAL WORK?</a:t>
            </a:r>
          </a:p>
        </p:txBody>
      </p:sp>
      <p:pic>
        <p:nvPicPr>
          <p:cNvPr id="11267" name="Content Placeholder 4"/>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395288" y="620713"/>
            <a:ext cx="2988663" cy="4104431"/>
          </a:xfrm>
        </p:spPr>
      </p:pic>
      <p:sp>
        <p:nvSpPr>
          <p:cNvPr id="4" name="Slide Number Placeholder 3"/>
          <p:cNvSpPr>
            <a:spLocks noGrp="1"/>
          </p:cNvSpPr>
          <p:nvPr>
            <p:ph type="sldNum" sz="quarter" idx="12"/>
          </p:nvPr>
        </p:nvSpPr>
        <p:spPr>
          <a:xfrm>
            <a:off x="457200" y="6356350"/>
            <a:ext cx="2133600" cy="365125"/>
          </a:xfrm>
        </p:spPr>
        <p:txBody>
          <a:bodyPr/>
          <a:lstStyle/>
          <a:p>
            <a:pPr algn="l">
              <a:defRPr/>
            </a:pPr>
            <a:fld id="{1F43B601-55F2-4E86-9952-F28BC3B00D7B}" type="slidenum">
              <a:rPr lang="en-US" smtClean="0"/>
              <a:pPr algn="l">
                <a:defRPr/>
              </a:pPr>
              <a:t>7</a:t>
            </a:fld>
            <a:endParaRPr lang="en-US"/>
          </a:p>
        </p:txBody>
      </p:sp>
    </p:spTree>
    <p:extLst>
      <p:ext uri="{BB962C8B-B14F-4D97-AF65-F5344CB8AC3E}">
        <p14:creationId xmlns:p14="http://schemas.microsoft.com/office/powerpoint/2010/main" val="3154998235"/>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628650" y="365126"/>
            <a:ext cx="7886700" cy="903634"/>
          </a:xfrm>
        </p:spPr>
        <p:txBody>
          <a:bodyPr>
            <a:noAutofit/>
          </a:bodyPr>
          <a:lstStyle/>
          <a:p>
            <a:pPr algn="ctr"/>
            <a:br>
              <a:rPr lang="en-GB" sz="2000" dirty="0"/>
            </a:br>
            <a:r>
              <a:rPr lang="en-GB" sz="3600" b="1" dirty="0"/>
              <a:t>Reflective practice is important for social work as it is:</a:t>
            </a:r>
          </a:p>
        </p:txBody>
      </p:sp>
      <p:sp>
        <p:nvSpPr>
          <p:cNvPr id="4102" name="Rectangle 6"/>
          <p:cNvSpPr>
            <a:spLocks noGrp="1" noRot="1" noChangeArrowheads="1"/>
          </p:cNvSpPr>
          <p:nvPr>
            <p:ph idx="1"/>
          </p:nvPr>
        </p:nvSpPr>
        <p:spPr>
          <a:xfrm>
            <a:off x="628650" y="1484784"/>
            <a:ext cx="7886700" cy="3960440"/>
          </a:xfrm>
        </p:spPr>
        <p:txBody>
          <a:bodyPr>
            <a:noAutofit/>
          </a:bodyPr>
          <a:lstStyle/>
          <a:p>
            <a:pPr>
              <a:lnSpc>
                <a:spcPct val="80000"/>
              </a:lnSpc>
            </a:pPr>
            <a:r>
              <a:rPr lang="en-GB" sz="2800" dirty="0">
                <a:sym typeface="Arial" charset="0"/>
              </a:rPr>
              <a:t>Key aspect of professionalisation</a:t>
            </a:r>
          </a:p>
          <a:p>
            <a:pPr>
              <a:lnSpc>
                <a:spcPct val="80000"/>
              </a:lnSpc>
            </a:pPr>
            <a:r>
              <a:rPr lang="en-GB" sz="2800" dirty="0">
                <a:sym typeface="Arial" charset="0"/>
              </a:rPr>
              <a:t>Active CPD activity - optimise learning</a:t>
            </a:r>
          </a:p>
          <a:p>
            <a:pPr>
              <a:lnSpc>
                <a:spcPct val="80000"/>
              </a:lnSpc>
            </a:pPr>
            <a:r>
              <a:rPr lang="en-GB" sz="2800" dirty="0">
                <a:sym typeface="Arial" charset="0"/>
              </a:rPr>
              <a:t>Improves accountability</a:t>
            </a:r>
          </a:p>
          <a:p>
            <a:pPr>
              <a:lnSpc>
                <a:spcPct val="80000"/>
              </a:lnSpc>
            </a:pPr>
            <a:r>
              <a:rPr lang="en-GB" sz="2800" dirty="0">
                <a:sym typeface="Arial" charset="0"/>
              </a:rPr>
              <a:t>Supports theorising – using theory in practice and drawing theory out of practice</a:t>
            </a:r>
          </a:p>
          <a:p>
            <a:pPr>
              <a:lnSpc>
                <a:spcPct val="80000"/>
              </a:lnSpc>
            </a:pPr>
            <a:r>
              <a:rPr lang="en-GB" sz="2800" dirty="0">
                <a:sym typeface="Arial" charset="0"/>
              </a:rPr>
              <a:t>Improves practice – particularly collaborative practice  </a:t>
            </a:r>
          </a:p>
          <a:p>
            <a:pPr>
              <a:lnSpc>
                <a:spcPct val="80000"/>
              </a:lnSpc>
            </a:pPr>
            <a:r>
              <a:rPr lang="en-GB" sz="2800" dirty="0">
                <a:sym typeface="Arial" charset="0"/>
              </a:rPr>
              <a:t>Ensures ethical decision making in complex practice</a:t>
            </a:r>
          </a:p>
          <a:p>
            <a:pPr>
              <a:lnSpc>
                <a:spcPct val="80000"/>
              </a:lnSpc>
            </a:pPr>
            <a:r>
              <a:rPr lang="en-GB" sz="2800" dirty="0">
                <a:sym typeface="Arial" charset="0"/>
              </a:rPr>
              <a:t>Enhances a practitioner’s ‘core’ and their resilience</a:t>
            </a:r>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8</a:t>
            </a:fld>
            <a:endParaRPr lang="en-GB" sz="2800" b="1"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628650" y="-243408"/>
            <a:ext cx="7886700" cy="1435151"/>
          </a:xfrm>
        </p:spPr>
        <p:txBody>
          <a:bodyPr>
            <a:normAutofit/>
          </a:bodyPr>
          <a:lstStyle/>
          <a:p>
            <a:br>
              <a:rPr lang="cy-GB" sz="2800" b="1" dirty="0"/>
            </a:br>
            <a:r>
              <a:rPr lang="cy-GB" sz="2800" b="1" dirty="0"/>
              <a:t> </a:t>
            </a:r>
            <a:r>
              <a:rPr lang="en-GB" sz="3600" b="1" dirty="0"/>
              <a:t>Social Workers who fly…..</a:t>
            </a:r>
          </a:p>
        </p:txBody>
      </p:sp>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smtClean="0">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628650" y="1192213"/>
            <a:ext cx="8515350" cy="4900612"/>
          </a:xfrm>
        </p:spPr>
        <p:txBody>
          <a:bodyPr>
            <a:normAutofit/>
          </a:bodyPr>
          <a:lstStyle/>
          <a:p>
            <a:pPr marL="0" indent="0">
              <a:lnSpc>
                <a:spcPct val="90000"/>
              </a:lnSpc>
              <a:buNone/>
            </a:pPr>
            <a:r>
              <a:rPr lang="en-GB" sz="2400" dirty="0">
                <a:sym typeface="Arial" charset="0"/>
              </a:rPr>
              <a:t>Research into the professional development of newly qualified workers identified two key factors that ensure social workers:</a:t>
            </a:r>
          </a:p>
          <a:p>
            <a:pPr>
              <a:lnSpc>
                <a:spcPct val="90000"/>
              </a:lnSpc>
            </a:pPr>
            <a:r>
              <a:rPr lang="en-GB" sz="2400" dirty="0"/>
              <a:t>Have an enhanced resilience to stress</a:t>
            </a:r>
          </a:p>
          <a:p>
            <a:pPr>
              <a:lnSpc>
                <a:spcPct val="90000"/>
              </a:lnSpc>
            </a:pPr>
            <a:r>
              <a:rPr lang="en-GB" sz="2400" dirty="0"/>
              <a:t>Foster their own and other’s wellbeing</a:t>
            </a:r>
          </a:p>
          <a:p>
            <a:pPr>
              <a:lnSpc>
                <a:spcPct val="90000"/>
              </a:lnSpc>
            </a:pPr>
            <a:r>
              <a:rPr lang="en-GB" sz="2400" dirty="0"/>
              <a:t>Become “social workers who fly” after their first year in practice</a:t>
            </a:r>
          </a:p>
          <a:p>
            <a:pPr marL="0" indent="0">
              <a:lnSpc>
                <a:spcPct val="90000"/>
              </a:lnSpc>
              <a:buNone/>
            </a:pPr>
            <a:r>
              <a:rPr lang="en-GB" sz="2400" b="1" dirty="0"/>
              <a:t>These are:</a:t>
            </a:r>
          </a:p>
          <a:p>
            <a:r>
              <a:rPr lang="en-GB" sz="2400" dirty="0"/>
              <a:t>Emotional Intelligence </a:t>
            </a:r>
          </a:p>
          <a:p>
            <a:r>
              <a:rPr lang="en-GB" sz="2400" dirty="0"/>
              <a:t>Reflection</a:t>
            </a:r>
          </a:p>
          <a:p>
            <a:pPr marL="0" indent="0">
              <a:buNone/>
            </a:pPr>
            <a:r>
              <a:rPr lang="en-GB" sz="1400" dirty="0">
                <a:sym typeface="Arial" charset="0"/>
              </a:rPr>
              <a:t>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a:xfrm>
            <a:off x="467544" y="188640"/>
            <a:ext cx="8229600" cy="1143000"/>
          </a:xfrm>
        </p:spPr>
        <p:txBody>
          <a:bodyPr>
            <a:normAutofit/>
          </a:bodyPr>
          <a:lstStyle/>
          <a:p>
            <a:pPr algn="ctr"/>
            <a:r>
              <a:rPr lang="en-GB" sz="4000" b="1" dirty="0"/>
              <a:t>Reflection</a:t>
            </a:r>
            <a:r>
              <a:rPr lang="en-GB" sz="4000" dirty="0"/>
              <a:t> </a:t>
            </a:r>
          </a:p>
        </p:txBody>
      </p:sp>
      <p:sp>
        <p:nvSpPr>
          <p:cNvPr id="28678" name="Rectangle 6"/>
          <p:cNvSpPr>
            <a:spLocks noGrp="1" noRot="1" noChangeArrowheads="1"/>
          </p:cNvSpPr>
          <p:nvPr>
            <p:ph idx="1"/>
          </p:nvPr>
        </p:nvSpPr>
        <p:spPr>
          <a:xfrm>
            <a:off x="395536" y="1124744"/>
            <a:ext cx="8229600" cy="4525963"/>
          </a:xfrm>
        </p:spPr>
        <p:txBody>
          <a:bodyPr>
            <a:normAutofit/>
          </a:bodyPr>
          <a:lstStyle/>
          <a:p>
            <a:pPr>
              <a:buFont typeface="Wingdings" pitchFamily="2" charset="2"/>
              <a:buNone/>
            </a:pPr>
            <a:r>
              <a:rPr lang="en-GB" sz="2400" b="1" dirty="0"/>
              <a:t>Group question:</a:t>
            </a:r>
          </a:p>
          <a:p>
            <a:pPr indent="12700">
              <a:buFont typeface="Wingdings" pitchFamily="2" charset="2"/>
              <a:buNone/>
            </a:pPr>
            <a:r>
              <a:rPr lang="en-GB" sz="2400" dirty="0"/>
              <a:t>Why do you think it’s important to recognise your emotions in relation to your work? </a:t>
            </a:r>
          </a:p>
          <a:p>
            <a:pPr indent="12700">
              <a:buFont typeface="Wingdings" pitchFamily="2" charset="2"/>
              <a:buNone/>
            </a:pPr>
            <a:r>
              <a:rPr lang="en-GB" sz="2400" dirty="0"/>
              <a:t>You might want to consider what could go wrong, the potential impact on and outcome for individuals we work with, and the impact on professional decision-making?</a:t>
            </a:r>
            <a:endParaRPr lang="en-GB" sz="2400" dirty="0">
              <a:solidFill>
                <a:srgbClr val="FF0000"/>
              </a:solidFill>
            </a:endParaRPr>
          </a:p>
        </p:txBody>
      </p:sp>
      <p:sp>
        <p:nvSpPr>
          <p:cNvPr id="4" name="Slide Number Placeholder 3"/>
          <p:cNvSpPr>
            <a:spLocks noGrp="1"/>
          </p:cNvSpPr>
          <p:nvPr>
            <p:ph type="sldNum" sz="quarter" idx="12"/>
          </p:nvPr>
        </p:nvSpPr>
        <p:spPr>
          <a:xfrm>
            <a:off x="6876256" y="6309320"/>
            <a:ext cx="2133600" cy="365125"/>
          </a:xfrm>
        </p:spPr>
        <p:txBody>
          <a:bodyPr/>
          <a:lstStyle/>
          <a:p>
            <a:fld id="{1E2FB795-8CD3-4813-9C65-0932CECE18E1}" type="slidenum">
              <a:rPr lang="en-GB" sz="2800" b="1" smtClean="0">
                <a:solidFill>
                  <a:schemeClr val="bg1"/>
                </a:solidFill>
              </a:rPr>
              <a:pPr/>
              <a:t>10</a:t>
            </a:fld>
            <a:endParaRPr lang="en-GB" sz="2800" b="1" dirty="0">
              <a:solidFill>
                <a:schemeClr val="bg1"/>
              </a:solidFill>
            </a:endParaRPr>
          </a:p>
        </p:txBody>
      </p:sp>
      <p:pic>
        <p:nvPicPr>
          <p:cNvPr id="5124" name="Picture 4"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750" y="3573016"/>
            <a:ext cx="3240360" cy="22655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260648"/>
            <a:ext cx="7886700" cy="1008112"/>
          </a:xfrm>
        </p:spPr>
        <p:txBody>
          <a:bodyPr>
            <a:normAutofit/>
          </a:bodyPr>
          <a:lstStyle/>
          <a:p>
            <a:r>
              <a:rPr lang="en-GB" sz="3600" b="1" dirty="0"/>
              <a:t>Emotional Intelligence </a:t>
            </a:r>
          </a:p>
        </p:txBody>
      </p:sp>
      <p:pic>
        <p:nvPicPr>
          <p:cNvPr id="11" name="Content Placeholder 10" descr="EI.png"/>
          <p:cNvPicPr>
            <a:picLocks noGrp="1" noChangeAspect="1"/>
          </p:cNvPicPr>
          <p:nvPr>
            <p:ph sz="half" idx="1"/>
          </p:nvPr>
        </p:nvPicPr>
        <p:blipFill>
          <a:blip r:embed="rId3" cstate="print"/>
          <a:stretch>
            <a:fillRect/>
          </a:stretch>
        </p:blipFill>
        <p:spPr>
          <a:xfrm>
            <a:off x="1" y="1412777"/>
            <a:ext cx="4703546" cy="3528391"/>
          </a:xfrm>
          <a:prstGeom prst="rect">
            <a:avLst/>
          </a:prstGeom>
        </p:spPr>
      </p:pic>
      <p:sp>
        <p:nvSpPr>
          <p:cNvPr id="10" name="Content Placeholder 9"/>
          <p:cNvSpPr>
            <a:spLocks noGrp="1"/>
          </p:cNvSpPr>
          <p:nvPr>
            <p:ph sz="half" idx="2"/>
          </p:nvPr>
        </p:nvSpPr>
        <p:spPr>
          <a:xfrm>
            <a:off x="4788024" y="1700808"/>
            <a:ext cx="3727326" cy="4032448"/>
          </a:xfrm>
        </p:spPr>
        <p:txBody>
          <a:bodyPr>
            <a:normAutofit/>
          </a:bodyPr>
          <a:lstStyle/>
          <a:p>
            <a:pPr marL="0" indent="0">
              <a:buNone/>
            </a:pPr>
            <a:r>
              <a:rPr lang="en-GB" sz="2400" dirty="0"/>
              <a:t>“A form of social intelligence that involves the ability to monitor one’s own and others’ feelings and emotions, to discriminate among them, and to use this information to guide one’s own thinking and action”</a:t>
            </a:r>
          </a:p>
          <a:p>
            <a:pPr marL="0" indent="0">
              <a:buNone/>
            </a:pPr>
            <a:r>
              <a:rPr lang="en-GB" sz="1400" dirty="0"/>
              <a:t>Salovey and Mayer 1990</a:t>
            </a:r>
          </a:p>
        </p:txBody>
      </p:sp>
      <p:sp>
        <p:nvSpPr>
          <p:cNvPr id="6" name="Slide Number Placeholder 5"/>
          <p:cNvSpPr>
            <a:spLocks noGrp="1"/>
          </p:cNvSpPr>
          <p:nvPr>
            <p:ph type="sldNum" sz="quarter" idx="12"/>
          </p:nvPr>
        </p:nvSpPr>
        <p:spPr/>
        <p:txBody>
          <a:bodyPr/>
          <a:lstStyle/>
          <a:p>
            <a:fld id="{1E2FB795-8CD3-4813-9C65-0932CECE18E1}" type="slidenum">
              <a:rPr lang="en-GB" sz="2800" b="1" smtClean="0"/>
              <a:pPr/>
              <a:t>11</a:t>
            </a:fld>
            <a:endParaRPr lang="en-GB" sz="2800"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8650" y="365127"/>
            <a:ext cx="7886700" cy="759618"/>
          </a:xfrm>
        </p:spPr>
        <p:txBody>
          <a:bodyPr/>
          <a:lstStyle/>
          <a:p>
            <a:pPr algn="ctr"/>
            <a:r>
              <a:rPr lang="en-US" sz="3600" b="1" dirty="0"/>
              <a:t>Emotional intelligence</a:t>
            </a:r>
            <a:endParaRPr lang="en-GB" b="1" dirty="0"/>
          </a:p>
        </p:txBody>
      </p:sp>
      <p:sp>
        <p:nvSpPr>
          <p:cNvPr id="7" name="Content Placeholder 6"/>
          <p:cNvSpPr>
            <a:spLocks noGrp="1"/>
          </p:cNvSpPr>
          <p:nvPr>
            <p:ph idx="1"/>
          </p:nvPr>
        </p:nvSpPr>
        <p:spPr>
          <a:xfrm>
            <a:off x="628650" y="1124746"/>
            <a:ext cx="7886700" cy="5052218"/>
          </a:xfrm>
        </p:spPr>
        <p:txBody>
          <a:bodyPr/>
          <a:lstStyle/>
          <a:p>
            <a:pPr marL="0" indent="0">
              <a:buNone/>
            </a:pPr>
            <a:r>
              <a:rPr lang="en-US" sz="2800" dirty="0"/>
              <a:t>Salovey and Mayer (1990) proposed a model that identified four different factors of emotional intelligence: </a:t>
            </a:r>
          </a:p>
          <a:p>
            <a:r>
              <a:rPr lang="en-US" sz="2800" dirty="0"/>
              <a:t>Perception of emotion </a:t>
            </a:r>
          </a:p>
          <a:p>
            <a:r>
              <a:rPr lang="en-US" sz="2800" dirty="0"/>
              <a:t>Ability to reason using emotions </a:t>
            </a:r>
          </a:p>
          <a:p>
            <a:r>
              <a:rPr lang="en-US" sz="2800" dirty="0"/>
              <a:t>Ability to understand emotion</a:t>
            </a:r>
          </a:p>
          <a:p>
            <a:r>
              <a:rPr lang="en-US" sz="2800" dirty="0"/>
              <a:t>Ability to manage emotions</a:t>
            </a:r>
          </a:p>
          <a:p>
            <a:pPr marL="0" indent="0">
              <a:buNone/>
            </a:pPr>
            <a:r>
              <a:rPr lang="en-US" sz="2800" dirty="0"/>
              <a:t>Emotional intelligence refers to the ability to perceive, control, and evaluate emotions </a:t>
            </a:r>
          </a:p>
          <a:p>
            <a:pPr marL="0" indent="0">
              <a:buNone/>
            </a:pPr>
            <a:endParaRPr lang="en-US" sz="2800" dirty="0"/>
          </a:p>
          <a:p>
            <a:pPr marL="0" indent="0">
              <a:buNone/>
            </a:pPr>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12</a:t>
            </a:fld>
            <a:endParaRPr lang="en-GB"/>
          </a:p>
        </p:txBody>
      </p:sp>
    </p:spTree>
    <p:extLst>
      <p:ext uri="{BB962C8B-B14F-4D97-AF65-F5344CB8AC3E}">
        <p14:creationId xmlns:p14="http://schemas.microsoft.com/office/powerpoint/2010/main" val="32733343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84595"/>
          </a:xfrm>
        </p:spPr>
        <p:txBody>
          <a:bodyPr/>
          <a:lstStyle/>
          <a:p>
            <a:pPr algn="ctr"/>
            <a:r>
              <a:rPr lang="en-GB" sz="3600" b="1" dirty="0"/>
              <a:t>Developing Reflection</a:t>
            </a:r>
            <a:endParaRPr lang="en-GB" dirty="0"/>
          </a:p>
        </p:txBody>
      </p:sp>
      <p:sp>
        <p:nvSpPr>
          <p:cNvPr id="3" name="Content Placeholder 2"/>
          <p:cNvSpPr>
            <a:spLocks noGrp="1"/>
          </p:cNvSpPr>
          <p:nvPr>
            <p:ph idx="1"/>
          </p:nvPr>
        </p:nvSpPr>
        <p:spPr>
          <a:xfrm>
            <a:off x="628650" y="1149723"/>
            <a:ext cx="7886700" cy="4367509"/>
          </a:xfrm>
        </p:spPr>
        <p:txBody>
          <a:bodyPr>
            <a:normAutofit lnSpcReduction="10000"/>
          </a:bodyPr>
          <a:lstStyle/>
          <a:p>
            <a:pPr marL="457200" lvl="0" indent="-457200" defTabSz="914400">
              <a:lnSpc>
                <a:spcPct val="80000"/>
              </a:lnSpc>
              <a:spcBef>
                <a:spcPct val="20000"/>
              </a:spcBef>
              <a:buClr>
                <a:schemeClr val="tx1"/>
              </a:buClr>
              <a:defRPr/>
            </a:pPr>
            <a:r>
              <a:rPr lang="en-US" sz="2800" dirty="0"/>
              <a:t>Recognise the importance of reflection</a:t>
            </a:r>
          </a:p>
          <a:p>
            <a:pPr marL="457200" lvl="0" indent="-457200" defTabSz="914400">
              <a:lnSpc>
                <a:spcPct val="80000"/>
              </a:lnSpc>
              <a:spcBef>
                <a:spcPct val="20000"/>
              </a:spcBef>
              <a:buClr>
                <a:schemeClr val="tx1"/>
              </a:buClr>
              <a:defRPr/>
            </a:pPr>
            <a:r>
              <a:rPr lang="en-US" sz="2800" dirty="0"/>
              <a:t>Find a model of reflective practice which you are comfortable with – this will vary for each individual</a:t>
            </a:r>
          </a:p>
          <a:p>
            <a:pPr marL="457200" lvl="0" indent="-457200" defTabSz="914400">
              <a:lnSpc>
                <a:spcPct val="80000"/>
              </a:lnSpc>
              <a:spcBef>
                <a:spcPct val="20000"/>
              </a:spcBef>
              <a:buClr>
                <a:schemeClr val="tx1"/>
              </a:buClr>
              <a:defRPr/>
            </a:pPr>
            <a:r>
              <a:rPr lang="en-US" sz="2800" dirty="0"/>
              <a:t>Find yourself a “critical friend” – and be a critical friend to others </a:t>
            </a:r>
          </a:p>
          <a:p>
            <a:pPr marL="457200" lvl="0" indent="-457200" defTabSz="914400">
              <a:lnSpc>
                <a:spcPct val="80000"/>
              </a:lnSpc>
              <a:spcBef>
                <a:spcPct val="20000"/>
              </a:spcBef>
              <a:buClr>
                <a:schemeClr val="tx1"/>
              </a:buClr>
              <a:defRPr/>
            </a:pPr>
            <a:r>
              <a:rPr lang="en-US" sz="2800" dirty="0"/>
              <a:t>Develop your awareness of what is impacting on your reflection</a:t>
            </a:r>
          </a:p>
          <a:p>
            <a:pPr marL="457200" lvl="0" indent="-457200" defTabSz="914400">
              <a:lnSpc>
                <a:spcPct val="80000"/>
              </a:lnSpc>
              <a:spcBef>
                <a:spcPct val="20000"/>
              </a:spcBef>
              <a:buClr>
                <a:schemeClr val="tx1"/>
              </a:buClr>
              <a:defRPr/>
            </a:pPr>
            <a:r>
              <a:rPr lang="en-US" sz="2800" dirty="0"/>
              <a:t>Don’t avoid the questions – but likewise don’t delay actions</a:t>
            </a:r>
          </a:p>
          <a:p>
            <a:pPr marL="457200" lvl="0" indent="-457200" defTabSz="914400">
              <a:lnSpc>
                <a:spcPct val="80000"/>
              </a:lnSpc>
              <a:spcBef>
                <a:spcPct val="20000"/>
              </a:spcBef>
              <a:buClr>
                <a:schemeClr val="tx1"/>
              </a:buClr>
              <a:defRPr/>
            </a:pPr>
            <a:r>
              <a:rPr lang="en-US" sz="2800" dirty="0"/>
              <a:t>Recognise and develop the characteristics of a reflective practitioner</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spTree>
    <p:extLst>
      <p:ext uri="{BB962C8B-B14F-4D97-AF65-F5344CB8AC3E}">
        <p14:creationId xmlns:p14="http://schemas.microsoft.com/office/powerpoint/2010/main" val="1908166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b="1" dirty="0"/>
              <a:t>Models of Reflection</a:t>
            </a:r>
            <a:br>
              <a:rPr lang="en-GB" sz="3600" b="1" dirty="0"/>
            </a:br>
            <a:endParaRPr lang="en-GB" dirty="0"/>
          </a:p>
        </p:txBody>
      </p:sp>
      <p:sp>
        <p:nvSpPr>
          <p:cNvPr id="3" name="Content Placeholder 2"/>
          <p:cNvSpPr>
            <a:spLocks noGrp="1"/>
          </p:cNvSpPr>
          <p:nvPr>
            <p:ph sz="half" idx="1"/>
          </p:nvPr>
        </p:nvSpPr>
        <p:spPr>
          <a:xfrm>
            <a:off x="628650" y="1052736"/>
            <a:ext cx="3886200" cy="5124227"/>
          </a:xfrm>
        </p:spPr>
        <p:txBody>
          <a:bodyPr>
            <a:normAutofit/>
          </a:bodyPr>
          <a:lstStyle/>
          <a:p>
            <a:pPr marL="0" lvl="0" indent="0">
              <a:spcBef>
                <a:spcPct val="20000"/>
              </a:spcBef>
              <a:buNone/>
              <a:defRPr/>
            </a:pPr>
            <a:r>
              <a:rPr lang="en-GB" sz="2400" dirty="0"/>
              <a:t>Donald </a:t>
            </a:r>
            <a:r>
              <a:rPr lang="en-GB" sz="2400" dirty="0" err="1"/>
              <a:t>Schön</a:t>
            </a:r>
            <a:r>
              <a:rPr lang="en-GB" sz="2400" dirty="0"/>
              <a:t>  - </a:t>
            </a:r>
            <a:r>
              <a:rPr lang="en-GB" sz="2400" i="1" dirty="0"/>
              <a:t>The Reflective Practitioner (1983)</a:t>
            </a:r>
          </a:p>
          <a:p>
            <a:pPr defTabSz="914400">
              <a:lnSpc>
                <a:spcPct val="100000"/>
              </a:lnSpc>
              <a:spcBef>
                <a:spcPct val="20000"/>
              </a:spcBef>
              <a:defRPr/>
            </a:pPr>
            <a:r>
              <a:rPr lang="en-GB" sz="2400" dirty="0"/>
              <a:t>Reflection in action </a:t>
            </a:r>
          </a:p>
          <a:p>
            <a:pPr defTabSz="914400">
              <a:lnSpc>
                <a:spcPct val="100000"/>
              </a:lnSpc>
              <a:spcBef>
                <a:spcPct val="20000"/>
              </a:spcBef>
              <a:defRPr/>
            </a:pPr>
            <a:r>
              <a:rPr lang="en-GB" sz="2400" dirty="0"/>
              <a:t>Reflection on action </a:t>
            </a:r>
          </a:p>
          <a:p>
            <a:pPr defTabSz="914400">
              <a:lnSpc>
                <a:spcPct val="100000"/>
              </a:lnSpc>
              <a:spcBef>
                <a:spcPct val="20000"/>
              </a:spcBef>
              <a:defRPr/>
            </a:pPr>
            <a:r>
              <a:rPr lang="en-GB" sz="2400" dirty="0"/>
              <a:t>Reflection for action </a:t>
            </a:r>
          </a:p>
          <a:p>
            <a:pPr marL="0" lvl="0" indent="0" defTabSz="914400">
              <a:lnSpc>
                <a:spcPct val="100000"/>
              </a:lnSpc>
              <a:spcBef>
                <a:spcPct val="20000"/>
              </a:spcBef>
              <a:buNone/>
              <a:defRPr/>
            </a:pPr>
            <a:r>
              <a:rPr lang="en-GB" sz="1800" i="1" dirty="0"/>
              <a:t>(Adapted by Killian and </a:t>
            </a:r>
            <a:r>
              <a:rPr lang="en-GB" sz="1800" i="1" dirty="0" err="1"/>
              <a:t>Todnem</a:t>
            </a:r>
            <a:r>
              <a:rPr lang="en-GB" sz="1800" i="1" dirty="0"/>
              <a:t> 1991)</a:t>
            </a:r>
          </a:p>
          <a:p>
            <a:pPr>
              <a:spcBef>
                <a:spcPct val="20000"/>
              </a:spcBef>
              <a:defRPr/>
            </a:pPr>
            <a:r>
              <a:rPr lang="en-GB" sz="2400" dirty="0"/>
              <a:t>Remember </a:t>
            </a:r>
            <a:r>
              <a:rPr lang="en-GB" sz="2400" dirty="0" err="1"/>
              <a:t>Schön</a:t>
            </a:r>
            <a:r>
              <a:rPr lang="en-GB" sz="2400" dirty="0"/>
              <a:t> is a theory of reflection not a model – it highlights the need to do it but not how to do it!</a:t>
            </a:r>
          </a:p>
          <a:p>
            <a:pPr marL="0" lvl="0" indent="0" algn="ctr" defTabSz="914400">
              <a:lnSpc>
                <a:spcPct val="100000"/>
              </a:lnSpc>
              <a:spcBef>
                <a:spcPct val="20000"/>
              </a:spcBef>
              <a:buNone/>
              <a:defRPr/>
            </a:pPr>
            <a:endParaRPr lang="en-GB" sz="1800" b="1" i="1" dirty="0"/>
          </a:p>
          <a:p>
            <a:endParaRPr lang="en-GB" dirty="0"/>
          </a:p>
        </p:txBody>
      </p:sp>
      <p:sp>
        <p:nvSpPr>
          <p:cNvPr id="6" name="Content Placeholder 5"/>
          <p:cNvSpPr>
            <a:spLocks noGrp="1"/>
          </p:cNvSpPr>
          <p:nvPr>
            <p:ph sz="half" idx="2"/>
          </p:nvPr>
        </p:nvSpPr>
        <p:spPr>
          <a:xfrm>
            <a:off x="4629150" y="1052737"/>
            <a:ext cx="3886200" cy="4320480"/>
          </a:xfrm>
        </p:spPr>
        <p:txBody>
          <a:bodyPr>
            <a:normAutofit lnSpcReduction="10000"/>
          </a:bodyPr>
          <a:lstStyle/>
          <a:p>
            <a:pPr marL="0" indent="0">
              <a:buNone/>
              <a:defRPr/>
            </a:pPr>
            <a:r>
              <a:rPr lang="en-GB" sz="2400" dirty="0"/>
              <a:t>Some reflective models used in social work and education:</a:t>
            </a:r>
          </a:p>
          <a:p>
            <a:pPr>
              <a:defRPr/>
            </a:pPr>
            <a:r>
              <a:rPr lang="en-GB" sz="2400" dirty="0"/>
              <a:t>Gibbs</a:t>
            </a:r>
          </a:p>
          <a:p>
            <a:pPr>
              <a:defRPr/>
            </a:pPr>
            <a:r>
              <a:rPr lang="en-GB" sz="2400" dirty="0" err="1"/>
              <a:t>Borton</a:t>
            </a:r>
            <a:endParaRPr lang="en-GB" sz="2400" dirty="0"/>
          </a:p>
          <a:p>
            <a:pPr>
              <a:defRPr/>
            </a:pPr>
            <a:r>
              <a:rPr lang="en-GB" sz="2400" dirty="0" err="1"/>
              <a:t>Boud</a:t>
            </a:r>
            <a:r>
              <a:rPr lang="en-GB" sz="2400" dirty="0"/>
              <a:t>, Keogh and Walker</a:t>
            </a:r>
          </a:p>
          <a:p>
            <a:pPr>
              <a:defRPr/>
            </a:pPr>
            <a:r>
              <a:rPr lang="en-GB" sz="2400" dirty="0" err="1"/>
              <a:t>Fook</a:t>
            </a:r>
            <a:endParaRPr lang="en-GB" sz="2400" dirty="0"/>
          </a:p>
          <a:p>
            <a:pPr>
              <a:defRPr/>
            </a:pPr>
            <a:r>
              <a:rPr lang="en-GB" sz="2400" dirty="0"/>
              <a:t>Korthagen</a:t>
            </a:r>
          </a:p>
          <a:p>
            <a:pPr>
              <a:defRPr/>
            </a:pPr>
            <a:r>
              <a:rPr lang="en-GB" sz="2400" dirty="0"/>
              <a:t>There is a handout at the end of the work book which discusses more complex theories of reflection</a:t>
            </a: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92280" y="5122090"/>
            <a:ext cx="1728192" cy="148538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629842" y="260650"/>
            <a:ext cx="3868340" cy="1080120"/>
          </a:xfrm>
        </p:spPr>
        <p:txBody>
          <a:bodyPr>
            <a:normAutofit fontScale="92500"/>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1464700377"/>
              </p:ext>
            </p:extLst>
          </p:nvPr>
        </p:nvGraphicFramePr>
        <p:xfrm>
          <a:off x="250825" y="1414463"/>
          <a:ext cx="4248150" cy="4056062"/>
        </p:xfrm>
        <a:graphic>
          <a:graphicData uri="http://schemas.openxmlformats.org/presentationml/2006/ole">
            <mc:AlternateContent xmlns:mc="http://schemas.openxmlformats.org/markup-compatibility/2006">
              <mc:Choice xmlns:v="urn:schemas-microsoft-com:vml" Requires="v">
                <p:oleObj spid="_x0000_s3125" r:id="rId3" imgW="5411724" imgH="5167884" progId="">
                  <p:embed/>
                </p:oleObj>
              </mc:Choice>
              <mc:Fallback>
                <p:oleObj r:id="rId3" imgW="5411724" imgH="5167884"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1414463"/>
                        <a:ext cx="4248150" cy="4056062"/>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4629150" y="548680"/>
            <a:ext cx="3887391" cy="1008112"/>
          </a:xfrm>
        </p:spPr>
        <p:txBody>
          <a:bodyPr>
            <a:normAutofit fontScale="92500" lnSpcReduction="10000"/>
          </a:bodyPr>
          <a:lstStyle/>
          <a:p>
            <a:r>
              <a:rPr lang="en-GB" sz="2800" dirty="0"/>
              <a:t>Boud, Keogh and Walker (1985)</a:t>
            </a:r>
            <a:br>
              <a:rPr lang="en-GB" dirty="0"/>
            </a:br>
            <a:endParaRPr lang="en-GB" dirty="0"/>
          </a:p>
        </p:txBody>
      </p:sp>
      <p:sp>
        <p:nvSpPr>
          <p:cNvPr id="7" name="Text Placeholder 6"/>
          <p:cNvSpPr>
            <a:spLocks noGrp="1"/>
          </p:cNvSpPr>
          <p:nvPr>
            <p:ph sz="quarter" idx="4"/>
          </p:nvPr>
        </p:nvSpPr>
        <p:spPr>
          <a:xfrm>
            <a:off x="4629150" y="1556792"/>
            <a:ext cx="3887391" cy="4632871"/>
          </a:xfrm>
        </p:spPr>
        <p:txBody>
          <a:bodyPr/>
          <a:lstStyle/>
          <a:p>
            <a:pPr marL="0" lvl="0" indent="0" defTabSz="914400">
              <a:lnSpc>
                <a:spcPct val="100000"/>
              </a:lnSpc>
              <a:spcBef>
                <a:spcPct val="20000"/>
              </a:spcBef>
              <a:buClr>
                <a:schemeClr val="tx1"/>
              </a:buClr>
              <a:buNone/>
              <a:defRPr/>
            </a:pPr>
            <a:r>
              <a:rPr lang="en-GB" sz="2400" dirty="0"/>
              <a:t>An individual:</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Recaptures their  experience</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Thinks about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Mulls it over (perhaps  with others)</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Evaluates it</a:t>
            </a:r>
          </a:p>
          <a:p>
            <a:pPr marL="342900" lvl="0" indent="-342900" defTabSz="914400">
              <a:lnSpc>
                <a:spcPct val="100000"/>
              </a:lnSpc>
              <a:spcBef>
                <a:spcPct val="20000"/>
              </a:spcBef>
              <a:buClr>
                <a:schemeClr val="tx1"/>
              </a:buClr>
              <a:buFont typeface="Arial" panose="020B0604020202020204" pitchFamily="34" charset="0"/>
              <a:buChar cha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1147567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628650" y="365127"/>
            <a:ext cx="7886700" cy="612184"/>
          </a:xfrm>
        </p:spPr>
        <p:txBody>
          <a:bodyPr>
            <a:normAutofit/>
          </a:bodyPr>
          <a:lstStyle/>
          <a:p>
            <a:pPr algn="ctr"/>
            <a:r>
              <a:rPr lang="en-GB" sz="3600" b="1" dirty="0"/>
              <a:t>Korthagen – Onion Model</a:t>
            </a:r>
          </a:p>
        </p:txBody>
      </p:sp>
      <p:sp>
        <p:nvSpPr>
          <p:cNvPr id="3" name="Text Placeholder 2"/>
          <p:cNvSpPr>
            <a:spLocks noGrp="1"/>
          </p:cNvSpPr>
          <p:nvPr>
            <p:ph sz="half" idx="1"/>
          </p:nvPr>
        </p:nvSpPr>
        <p:spPr>
          <a:xfrm>
            <a:off x="628650" y="977311"/>
            <a:ext cx="3439294" cy="4539922"/>
          </a:xfrm>
        </p:spPr>
        <p:txBody>
          <a:bodyPr>
            <a:normAutofit fontScale="92500"/>
          </a:bodyPr>
          <a:lstStyle/>
          <a:p>
            <a:r>
              <a:rPr lang="en-GB" sz="2400" dirty="0">
                <a:solidFill>
                  <a:schemeClr val="tx1"/>
                </a:solidFill>
              </a:rPr>
              <a:t>Useful in social work as it isn’t a process driven model, so can be used to challenge procedural practice </a:t>
            </a:r>
          </a:p>
          <a:p>
            <a:r>
              <a:rPr lang="en-GB" sz="2400" dirty="0"/>
              <a:t>H</a:t>
            </a:r>
            <a:r>
              <a:rPr lang="en-GB" sz="2400" dirty="0">
                <a:solidFill>
                  <a:schemeClr val="tx1"/>
                </a:solidFill>
              </a:rPr>
              <a:t>elpful in analysis within assessment practice. It is important to be aware it can lack of focus on power, this can be addressed by visualising a knife (power) </a:t>
            </a:r>
            <a:r>
              <a:rPr lang="en-GB" sz="2400" dirty="0"/>
              <a:t>cutting</a:t>
            </a:r>
            <a:r>
              <a:rPr lang="en-GB" sz="2400" dirty="0">
                <a:solidFill>
                  <a:schemeClr val="tx1"/>
                </a:solidFill>
              </a:rPr>
              <a:t> through the onion, consider power in every layer.</a:t>
            </a:r>
          </a:p>
          <a:p>
            <a:endParaRPr lang="en-GB" dirty="0"/>
          </a:p>
        </p:txBody>
      </p:sp>
      <p:sp>
        <p:nvSpPr>
          <p:cNvPr id="9" name="Content Placeholder 8"/>
          <p:cNvSpPr>
            <a:spLocks noGrp="1"/>
          </p:cNvSpPr>
          <p:nvPr>
            <p:ph sz="half" idx="2"/>
          </p:nvPr>
        </p:nvSpPr>
        <p:spPr>
          <a:xfrm>
            <a:off x="4283968" y="1412776"/>
            <a:ext cx="4231382" cy="4764187"/>
          </a:xfrm>
        </p:spPr>
        <p:txBody>
          <a:bodyPr>
            <a:normAutofit/>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16</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8856" y="1156698"/>
            <a:ext cx="4963623" cy="4360535"/>
          </a:xfrm>
          <a:prstGeom prst="rect">
            <a:avLst/>
          </a:prstGeom>
        </p:spPr>
      </p:pic>
    </p:spTree>
    <p:extLst>
      <p:ext uri="{BB962C8B-B14F-4D97-AF65-F5344CB8AC3E}">
        <p14:creationId xmlns:p14="http://schemas.microsoft.com/office/powerpoint/2010/main" val="9654544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solidFill>
                  <a:schemeClr val="bg1"/>
                </a:solidFill>
              </a:rPr>
              <a:pPr/>
              <a:t>17</a:t>
            </a:fld>
            <a:endParaRPr lang="en-GB" sz="2800" b="1" dirty="0">
              <a:solidFill>
                <a:schemeClr val="bg1"/>
              </a:solidFill>
            </a:endParaRPr>
          </a:p>
        </p:txBody>
      </p:sp>
      <p:sp>
        <p:nvSpPr>
          <p:cNvPr id="65538" name="Rectangle 2"/>
          <p:cNvSpPr>
            <a:spLocks noGrp="1" noChangeArrowheads="1"/>
          </p:cNvSpPr>
          <p:nvPr>
            <p:ph type="title" idx="4294967295"/>
          </p:nvPr>
        </p:nvSpPr>
        <p:spPr>
          <a:xfrm>
            <a:off x="914400" y="620713"/>
            <a:ext cx="8229600" cy="638175"/>
          </a:xfrm>
        </p:spPr>
        <p:txBody>
          <a:bodyPr>
            <a:normAutofit fontScale="90000"/>
          </a:bodyPr>
          <a:lstStyle/>
          <a:p>
            <a:r>
              <a:rPr lang="en-GB" b="1" dirty="0"/>
              <a:t>Kolb provides a model of experiential adult learning </a:t>
            </a:r>
            <a:br>
              <a:rPr lang="en-GB" b="1" dirty="0"/>
            </a:br>
            <a:r>
              <a:rPr lang="en-GB" b="1" dirty="0"/>
              <a:t>easily adapts to a reflective model</a:t>
            </a:r>
          </a:p>
        </p:txBody>
      </p:sp>
      <p:sp>
        <p:nvSpPr>
          <p:cNvPr id="65539" name="Rectangle 3"/>
          <p:cNvSpPr>
            <a:spLocks noGrp="1" noChangeArrowheads="1"/>
          </p:cNvSpPr>
          <p:nvPr>
            <p:ph type="body" idx="4294967295"/>
          </p:nvPr>
        </p:nvSpPr>
        <p:spPr>
          <a:xfrm>
            <a:off x="1006475" y="1484313"/>
            <a:ext cx="8137525" cy="3889375"/>
          </a:xfrm>
        </p:spPr>
        <p:txBody>
          <a:bodyPr>
            <a:normAutofit fontScale="92500" lnSpcReduction="20000"/>
          </a:bodyPr>
          <a:lstStyle/>
          <a:p>
            <a:pPr>
              <a:lnSpc>
                <a:spcPct val="90000"/>
              </a:lnSpc>
              <a:buFont typeface="Wingdings" pitchFamily="2" charset="2"/>
              <a:buNone/>
              <a:tabLst>
                <a:tab pos="4395788" algn="l"/>
                <a:tab pos="4660900" algn="l"/>
              </a:tabLst>
            </a:pPr>
            <a:r>
              <a:rPr lang="en-US" sz="2000" dirty="0"/>
              <a:t>Concrete Experience	What was the event?</a:t>
            </a:r>
          </a:p>
          <a:p>
            <a:pPr>
              <a:lnSpc>
                <a:spcPct val="90000"/>
              </a:lnSpc>
              <a:buFont typeface="Wingdings" pitchFamily="2" charset="2"/>
              <a:buNone/>
              <a:tabLst>
                <a:tab pos="4395788" algn="l"/>
                <a:tab pos="4660900" algn="l"/>
              </a:tabLst>
            </a:pPr>
            <a:r>
              <a:rPr lang="en-US" sz="2000" dirty="0"/>
              <a:t>Reflective Observation	What are your 				personal thoughts and 			feelings about the 			experience?</a:t>
            </a:r>
          </a:p>
          <a:p>
            <a:pPr>
              <a:lnSpc>
                <a:spcPct val="90000"/>
              </a:lnSpc>
              <a:buFont typeface="Wingdings" pitchFamily="2" charset="2"/>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lnSpc>
                <a:spcPct val="90000"/>
              </a:lnSpc>
              <a:buFont typeface="Wingdings" pitchFamily="2" charset="2"/>
              <a:buNone/>
              <a:tabLst>
                <a:tab pos="4395788" algn="l"/>
                <a:tab pos="4660900" algn="l"/>
              </a:tabLst>
            </a:pPr>
            <a:r>
              <a:rPr lang="en-US" sz="2000" dirty="0"/>
              <a:t>Active Experimentation	If this event were to occur 		again, what would you do 		differently?</a:t>
            </a:r>
          </a:p>
          <a:p>
            <a:pPr>
              <a:lnSpc>
                <a:spcPct val="90000"/>
              </a:lnSpc>
              <a:buFont typeface="Wingdings" pitchFamily="2" charset="2"/>
              <a:buNone/>
              <a:tabLst>
                <a:tab pos="4395788" algn="l"/>
                <a:tab pos="4660900" algn="l"/>
              </a:tabLst>
            </a:pPr>
            <a:r>
              <a:rPr lang="en-US" sz="2000" dirty="0"/>
              <a:t>		What additional knowledge 		do you need to gain?</a:t>
            </a:r>
            <a:endParaRPr lang="en-GB" sz="2000" dirty="0"/>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804248" y="6165304"/>
            <a:ext cx="2133600" cy="365125"/>
          </a:xfrm>
        </p:spPr>
        <p:txBody>
          <a:bodyPr/>
          <a:lstStyle/>
          <a:p>
            <a:fld id="{1E2FB795-8CD3-4813-9C65-0932CECE18E1}" type="slidenum">
              <a:rPr lang="en-GB" sz="2800" b="1" smtClean="0"/>
              <a:pPr/>
              <a:t>18</a:t>
            </a:fld>
            <a:endParaRPr lang="en-GB" sz="2800" b="1" dirty="0"/>
          </a:p>
        </p:txBody>
      </p:sp>
      <p:sp>
        <p:nvSpPr>
          <p:cNvPr id="5" name="Rectangle 5"/>
          <p:cNvSpPr txBox="1">
            <a:spLocks noRot="1" noChangeArrowheads="1"/>
          </p:cNvSpPr>
          <p:nvPr/>
        </p:nvSpPr>
        <p:spPr>
          <a:xfrm>
            <a:off x="457200" y="274638"/>
            <a:ext cx="8229600" cy="922114"/>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err="1">
                <a:ln>
                  <a:noFill/>
                </a:ln>
                <a:solidFill>
                  <a:schemeClr val="tx1"/>
                </a:solidFill>
                <a:effectLst/>
                <a:uLnTx/>
                <a:uFillTx/>
                <a:latin typeface="+mj-lt"/>
                <a:ea typeface="+mj-ea"/>
                <a:cs typeface="+mj-cs"/>
              </a:rPr>
              <a:t>Borton</a:t>
            </a:r>
            <a:r>
              <a:rPr kumimoji="0" lang="en-GB" sz="3600" b="1" i="0" u="none" strike="noStrike" kern="1200" cap="none" spc="0" normalizeH="0" baseline="0" noProof="0" dirty="0">
                <a:ln>
                  <a:noFill/>
                </a:ln>
                <a:solidFill>
                  <a:schemeClr val="tx1"/>
                </a:solidFill>
                <a:effectLst/>
                <a:uLnTx/>
                <a:uFillTx/>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931367586"/>
              </p:ext>
            </p:extLst>
          </p:nvPr>
        </p:nvGraphicFramePr>
        <p:xfrm>
          <a:off x="1066147" y="1196752"/>
          <a:ext cx="7492327" cy="4392488"/>
        </p:xfrm>
        <a:graphic>
          <a:graphicData uri="http://schemas.openxmlformats.org/presentationml/2006/ole">
            <mc:AlternateContent xmlns:mc="http://schemas.openxmlformats.org/markup-compatibility/2006">
              <mc:Choice xmlns:v="urn:schemas-microsoft-com:vml" Requires="v">
                <p:oleObj spid="_x0000_s2137" r:id="rId4" imgW="6115812" imgH="4155948" progId="">
                  <p:embed/>
                </p:oleObj>
              </mc:Choice>
              <mc:Fallback>
                <p:oleObj r:id="rId4" imgW="6115812" imgH="4155948" progId="">
                  <p:embed/>
                  <p:pic>
                    <p:nvPicPr>
                      <p:cNvPr id="0" name="Picture 2"/>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147" y="1196752"/>
                        <a:ext cx="7492327" cy="4392488"/>
                      </a:xfrm>
                      <a:prstGeom prst="rect">
                        <a:avLst/>
                      </a:prstGeom>
                      <a:noFill/>
                    </p:spPr>
                  </p:pic>
                </p:oleObj>
              </mc:Fallback>
            </mc:AlternateContent>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12278"/>
          </a:xfrm>
        </p:spPr>
        <p:txBody>
          <a:bodyPr>
            <a:normAutofit/>
          </a:bodyPr>
          <a:lstStyle/>
          <a:p>
            <a:r>
              <a:rPr lang="en-GB" b="1" dirty="0"/>
              <a:t>Key Aspects of Critically Reflective Practice</a:t>
            </a:r>
          </a:p>
        </p:txBody>
      </p:sp>
      <p:sp>
        <p:nvSpPr>
          <p:cNvPr id="3" name="Content Placeholder 2"/>
          <p:cNvSpPr>
            <a:spLocks noGrp="1"/>
          </p:cNvSpPr>
          <p:nvPr>
            <p:ph sz="half" idx="1"/>
          </p:nvPr>
        </p:nvSpPr>
        <p:spPr>
          <a:xfrm>
            <a:off x="628650" y="1377406"/>
            <a:ext cx="3886200" cy="4799558"/>
          </a:xfrm>
        </p:spPr>
        <p:txBody>
          <a:bodyPr>
            <a:normAutofit/>
          </a:bodyPr>
          <a:lstStyle/>
          <a:p>
            <a:pPr marL="0" indent="0">
              <a:buNone/>
            </a:pPr>
            <a:r>
              <a:rPr lang="en-GB" sz="2800" dirty="0"/>
              <a:t>Make sure that you address the key aspects of reflection: </a:t>
            </a:r>
          </a:p>
          <a:p>
            <a:r>
              <a:rPr lang="en-GB" dirty="0">
                <a:solidFill>
                  <a:srgbClr val="000000"/>
                </a:solidFill>
                <a:latin typeface="Arial" pitchFamily="34" charset="0"/>
                <a:sym typeface="Arial" pitchFamily="34" charset="0"/>
              </a:rPr>
              <a:t>POWER</a:t>
            </a:r>
          </a:p>
          <a:p>
            <a:r>
              <a:rPr lang="en-GB" dirty="0">
                <a:solidFill>
                  <a:srgbClr val="000000"/>
                </a:solidFill>
                <a:latin typeface="Arial" pitchFamily="34" charset="0"/>
                <a:sym typeface="Arial" pitchFamily="34" charset="0"/>
              </a:rPr>
              <a:t>VALUES</a:t>
            </a:r>
          </a:p>
          <a:p>
            <a:r>
              <a:rPr lang="en-GB" dirty="0">
                <a:solidFill>
                  <a:srgbClr val="000000"/>
                </a:solidFill>
                <a:latin typeface="Arial" pitchFamily="34" charset="0"/>
                <a:sym typeface="Arial" pitchFamily="34" charset="0"/>
              </a:rPr>
              <a:t>EMOTIONS</a:t>
            </a:r>
          </a:p>
          <a:p>
            <a:r>
              <a:rPr lang="en-GB" dirty="0">
                <a:solidFill>
                  <a:srgbClr val="000000"/>
                </a:solidFill>
                <a:latin typeface="Arial" pitchFamily="34" charset="0"/>
                <a:sym typeface="Arial" pitchFamily="34" charset="0"/>
              </a:rPr>
              <a:t>KNOWLEDGE</a:t>
            </a:r>
          </a:p>
          <a:p>
            <a:r>
              <a:rPr lang="en-GB" dirty="0">
                <a:solidFill>
                  <a:srgbClr val="000000"/>
                </a:solidFill>
                <a:latin typeface="Arial" pitchFamily="34" charset="0"/>
                <a:sym typeface="Arial" pitchFamily="34" charset="0"/>
              </a:rPr>
              <a:t>SELF AWARENESS</a:t>
            </a:r>
          </a:p>
          <a:p>
            <a:r>
              <a:rPr lang="en-GB" dirty="0">
                <a:solidFill>
                  <a:srgbClr val="000000"/>
                </a:solidFill>
                <a:latin typeface="Arial" pitchFamily="34" charset="0"/>
                <a:sym typeface="Arial" pitchFamily="34" charset="0"/>
              </a:rPr>
              <a:t>UNCERTAINTY</a:t>
            </a:r>
          </a:p>
          <a:p>
            <a:endParaRPr lang="en-GB" dirty="0"/>
          </a:p>
        </p:txBody>
      </p:sp>
      <p:sp>
        <p:nvSpPr>
          <p:cNvPr id="5" name="Content Placeholder 4"/>
          <p:cNvSpPr>
            <a:spLocks noGrp="1"/>
          </p:cNvSpPr>
          <p:nvPr>
            <p:ph sz="half" idx="2"/>
          </p:nvPr>
        </p:nvSpPr>
        <p:spPr>
          <a:xfrm>
            <a:off x="4629150" y="1377405"/>
            <a:ext cx="3886200" cy="3707780"/>
          </a:xfrm>
        </p:spPr>
        <p:txBody>
          <a:bodyPr>
            <a:normAutofit fontScale="92500" lnSpcReduction="10000"/>
          </a:bodyPr>
          <a:lstStyle/>
          <a:p>
            <a:r>
              <a:rPr lang="en-GB" sz="2400" dirty="0"/>
              <a:t>Use one of the models of reflective practice – it can provide subheadings and structure your assignment. Be aware that Gibb’s model can lead to descriptive writing if you are a descriptive writer</a:t>
            </a:r>
          </a:p>
          <a:p>
            <a:r>
              <a:rPr lang="en-GB" sz="2400" dirty="0"/>
              <a:t>Say you are using that model in your introduction (and reference it). </a:t>
            </a:r>
          </a:p>
          <a:p>
            <a:r>
              <a:rPr lang="en-GB" sz="2400" dirty="0"/>
              <a:t>Refer back to your model through out the assignment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sz="4400" b="1" dirty="0"/>
              <a:t>Exercise </a:t>
            </a:r>
          </a:p>
        </p:txBody>
      </p:sp>
      <p:sp>
        <p:nvSpPr>
          <p:cNvPr id="4" name="Content Placeholder 3"/>
          <p:cNvSpPr>
            <a:spLocks noGrp="1"/>
          </p:cNvSpPr>
          <p:nvPr>
            <p:ph idx="1"/>
          </p:nvPr>
        </p:nvSpPr>
        <p:spPr/>
        <p:txBody>
          <a:bodyPr>
            <a:normAutofit/>
          </a:bodyPr>
          <a:lstStyle/>
          <a:p>
            <a:pPr marL="0" indent="0">
              <a:buNone/>
            </a:pPr>
            <a:r>
              <a:rPr lang="en-GB" sz="3600" dirty="0"/>
              <a:t>What do you consider are the main barriers/obstacles to reflection in practice for you?</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20</a:t>
            </a:fld>
            <a:endParaRPr lang="en-GB"/>
          </a:p>
        </p:txBody>
      </p:sp>
      <p:pic>
        <p:nvPicPr>
          <p:cNvPr id="6146" name="Picture 2" descr="Image result for barriers to reflective pract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92973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215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7" name="Rectangle 1"/>
          <p:cNvSpPr>
            <a:spLocks noGrp="1" noChangeArrowheads="1"/>
          </p:cNvSpPr>
          <p:nvPr>
            <p:ph type="title"/>
          </p:nvPr>
        </p:nvSpPr>
        <p:spPr>
          <a:xfrm>
            <a:off x="628650" y="332657"/>
            <a:ext cx="7886700" cy="828724"/>
          </a:xfrm>
        </p:spPr>
        <p:txBody>
          <a:bodyPr rIns="132080">
            <a:normAutofit fontScale="90000"/>
          </a:bodyPr>
          <a:lstStyle/>
          <a:p>
            <a:pPr algn="ctr"/>
            <a:r>
              <a:rPr lang="en-US" sz="4000" b="1" dirty="0"/>
              <a:t>Difficulties / Barriers</a:t>
            </a:r>
            <a:br>
              <a:rPr lang="en-US" sz="3600" b="1" dirty="0"/>
            </a:br>
            <a:endParaRPr lang="en-US" sz="3600" b="1" dirty="0"/>
          </a:p>
        </p:txBody>
      </p:sp>
      <p:sp>
        <p:nvSpPr>
          <p:cNvPr id="7171" name="Rectangle 2"/>
          <p:cNvSpPr>
            <a:spLocks noGrp="1" noChangeArrowheads="1"/>
          </p:cNvSpPr>
          <p:nvPr>
            <p:ph sz="half" idx="1"/>
          </p:nvPr>
        </p:nvSpPr>
        <p:spPr>
          <a:xfrm>
            <a:off x="628650" y="908720"/>
            <a:ext cx="3886200" cy="4680520"/>
          </a:xfrm>
        </p:spPr>
        <p:txBody>
          <a:bodyPr rIns="132080" rtlCol="0">
            <a:normAutofit fontScale="77500" lnSpcReduction="20000"/>
          </a:bodyPr>
          <a:lstStyle/>
          <a:p>
            <a:pPr>
              <a:defRPr/>
            </a:pPr>
            <a:r>
              <a:rPr lang="en-US" sz="3000" dirty="0"/>
              <a:t> Time constraints</a:t>
            </a:r>
          </a:p>
          <a:p>
            <a:pPr>
              <a:defRPr/>
            </a:pPr>
            <a:r>
              <a:rPr lang="en-US" sz="3000" dirty="0"/>
              <a:t> Striving for certainty</a:t>
            </a:r>
          </a:p>
          <a:p>
            <a:pPr>
              <a:defRPr/>
            </a:pPr>
            <a:r>
              <a:rPr lang="en-US" sz="3000" dirty="0"/>
              <a:t> Evidence based     </a:t>
            </a:r>
          </a:p>
          <a:p>
            <a:pPr marL="0" indent="0">
              <a:buNone/>
              <a:defRPr/>
            </a:pPr>
            <a:r>
              <a:rPr lang="en-US" sz="3000" dirty="0"/>
              <a:t>   practice</a:t>
            </a:r>
          </a:p>
          <a:p>
            <a:pPr>
              <a:defRPr/>
            </a:pPr>
            <a:r>
              <a:rPr lang="en-US" sz="3000" dirty="0"/>
              <a:t> Reflective practice can </a:t>
            </a:r>
          </a:p>
          <a:p>
            <a:pPr marL="0" indent="0">
              <a:buNone/>
              <a:defRPr/>
            </a:pPr>
            <a:r>
              <a:rPr lang="en-US" sz="3000" dirty="0"/>
              <a:t>   be painful and create a     </a:t>
            </a:r>
          </a:p>
          <a:p>
            <a:pPr marL="0" indent="0">
              <a:buNone/>
              <a:defRPr/>
            </a:pPr>
            <a:r>
              <a:rPr lang="en-US" sz="3000" dirty="0"/>
              <a:t>   crisis of confidence</a:t>
            </a:r>
          </a:p>
          <a:p>
            <a:pPr>
              <a:defRPr/>
            </a:pPr>
            <a:r>
              <a:rPr lang="en-US" sz="3000" dirty="0" err="1"/>
              <a:t>Organisational</a:t>
            </a:r>
            <a:r>
              <a:rPr lang="en-US" sz="3000" dirty="0"/>
              <a:t> </a:t>
            </a:r>
          </a:p>
          <a:p>
            <a:pPr marL="0" indent="0">
              <a:buNone/>
              <a:defRPr/>
            </a:pPr>
            <a:r>
              <a:rPr lang="en-US" sz="3000" dirty="0"/>
              <a:t>   constraints</a:t>
            </a:r>
          </a:p>
          <a:p>
            <a:pPr>
              <a:defRPr/>
            </a:pPr>
            <a:r>
              <a:rPr lang="en-US" sz="3000" dirty="0"/>
              <a:t> Lack of reflective </a:t>
            </a:r>
          </a:p>
          <a:p>
            <a:pPr marL="0" indent="0">
              <a:buNone/>
              <a:defRPr/>
            </a:pPr>
            <a:r>
              <a:rPr lang="en-US" sz="3000" dirty="0"/>
              <a:t>   supervision</a:t>
            </a:r>
          </a:p>
          <a:p>
            <a:pPr>
              <a:defRPr/>
            </a:pPr>
            <a:r>
              <a:rPr lang="en-US" sz="3000" dirty="0"/>
              <a:t> Lack of clarity about    </a:t>
            </a:r>
          </a:p>
          <a:p>
            <a:pPr marL="0" indent="0">
              <a:buNone/>
              <a:defRPr/>
            </a:pPr>
            <a:r>
              <a:rPr lang="en-US" sz="3000" dirty="0"/>
              <a:t>   reflective practice </a:t>
            </a:r>
          </a:p>
        </p:txBody>
      </p:sp>
      <p:sp>
        <p:nvSpPr>
          <p:cNvPr id="3" name="Content Placeholder 2"/>
          <p:cNvSpPr>
            <a:spLocks noGrp="1"/>
          </p:cNvSpPr>
          <p:nvPr>
            <p:ph sz="half" idx="2"/>
          </p:nvPr>
        </p:nvSpPr>
        <p:spPr>
          <a:xfrm>
            <a:off x="4683124" y="908720"/>
            <a:ext cx="3633291" cy="3726763"/>
          </a:xfrm>
        </p:spPr>
        <p:txBody>
          <a:bodyPr>
            <a:normAutofit fontScale="92500" lnSpcReduction="20000"/>
          </a:bodyPr>
          <a:lstStyle/>
          <a:p>
            <a:pPr marL="39688" indent="0" fontAlgn="auto">
              <a:spcAft>
                <a:spcPts val="0"/>
              </a:spcAft>
              <a:buFont typeface="Arial" charset="0"/>
              <a:buNone/>
              <a:defRPr/>
            </a:pPr>
            <a:r>
              <a:rPr lang="en-GB" sz="3500" dirty="0"/>
              <a:t>Reflective processes can potentially unearth any assumptions about anything…. Some crucial but hitherto deeply hidden assumptions may be uncovered. </a:t>
            </a:r>
          </a:p>
          <a:p>
            <a:pPr marL="39688" indent="0" fontAlgn="auto">
              <a:spcAft>
                <a:spcPts val="0"/>
              </a:spcAft>
              <a:buFont typeface="Arial" charset="0"/>
              <a:buNone/>
              <a:defRPr/>
            </a:pPr>
            <a:r>
              <a:rPr lang="en-GB" sz="1900" dirty="0"/>
              <a:t>(</a:t>
            </a:r>
            <a:r>
              <a:rPr lang="en-GB" sz="1900" dirty="0" err="1"/>
              <a:t>Fook</a:t>
            </a:r>
            <a:r>
              <a:rPr lang="en-GB" sz="1900" dirty="0"/>
              <a:t>, 2004)</a:t>
            </a:r>
          </a:p>
          <a:p>
            <a:pPr marL="0" indent="0">
              <a:buNone/>
            </a:pPr>
            <a:endParaRPr lang="en-GB" dirty="0"/>
          </a:p>
        </p:txBody>
      </p:sp>
      <p:sp>
        <p:nvSpPr>
          <p:cNvPr id="2" name="Slide Number Placeholder 1"/>
          <p:cNvSpPr>
            <a:spLocks noGrp="1"/>
          </p:cNvSpPr>
          <p:nvPr>
            <p:ph type="sldNum" sz="quarter" idx="12"/>
          </p:nvPr>
        </p:nvSpPr>
        <p:spPr/>
        <p:txBody>
          <a:bodyPr/>
          <a:lstStyle/>
          <a:p>
            <a:fld id="{1E2FB795-8CD3-4813-9C65-0932CECE18E1}" type="slidenum">
              <a:rPr lang="en-GB" smtClean="0"/>
              <a:pPr/>
              <a:t>21</a:t>
            </a:fld>
            <a:endParaRPr lang="en-GB"/>
          </a:p>
        </p:txBody>
      </p:sp>
      <p:sp>
        <p:nvSpPr>
          <p:cNvPr id="4" name="AutoShape 2" descr="Image result for alice in wonderland rabbit clock"/>
          <p:cNvSpPr>
            <a:spLocks noChangeAspect="1" noChangeArrowheads="1"/>
          </p:cNvSpPr>
          <p:nvPr/>
        </p:nvSpPr>
        <p:spPr bwMode="auto">
          <a:xfrm>
            <a:off x="-1024851" y="-144463"/>
            <a:ext cx="1485226" cy="148523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6" name="Picture 8" descr="Image result for alice in wonderland rabbit cl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6570" y="5000607"/>
            <a:ext cx="1440160" cy="1720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9997515"/>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75642"/>
          </a:xfrm>
        </p:spPr>
        <p:txBody>
          <a:bodyPr>
            <a:normAutofit/>
          </a:bodyPr>
          <a:lstStyle/>
          <a:p>
            <a:pPr algn="ctr"/>
            <a:r>
              <a:rPr lang="en-GB" sz="3600" b="1" dirty="0">
                <a:effectLst>
                  <a:outerShdw blurRad="38100" dist="38100" dir="2700000" algn="tl">
                    <a:srgbClr val="000000">
                      <a:alpha val="43137"/>
                    </a:srgbClr>
                  </a:outerShdw>
                </a:effectLst>
              </a:rPr>
              <a:t>Levels of reflective writing </a:t>
            </a:r>
            <a:br>
              <a:rPr lang="en-GB" sz="3600" b="1" dirty="0">
                <a:effectLst>
                  <a:outerShdw blurRad="38100" dist="38100" dir="2700000" algn="tl">
                    <a:srgbClr val="000000">
                      <a:alpha val="43137"/>
                    </a:srgbClr>
                  </a:outerShdw>
                </a:effectLst>
              </a:rPr>
            </a:br>
            <a:r>
              <a:rPr lang="en-GB" sz="1600" b="1" dirty="0">
                <a:effectLst>
                  <a:outerShdw blurRad="38100" dist="38100" dir="2700000" algn="tl">
                    <a:srgbClr val="000000">
                      <a:alpha val="43137"/>
                    </a:srgbClr>
                  </a:outerShdw>
                </a:effectLst>
              </a:rPr>
              <a:t>(Hatton and Smith 1995)</a:t>
            </a:r>
          </a:p>
        </p:txBody>
      </p:sp>
      <p:sp>
        <p:nvSpPr>
          <p:cNvPr id="3" name="Content Placeholder 2"/>
          <p:cNvSpPr>
            <a:spLocks noGrp="1"/>
          </p:cNvSpPr>
          <p:nvPr>
            <p:ph idx="1"/>
          </p:nvPr>
        </p:nvSpPr>
        <p:spPr>
          <a:xfrm>
            <a:off x="628650" y="1340769"/>
            <a:ext cx="7886700" cy="3816423"/>
          </a:xfrm>
        </p:spPr>
        <p:txBody>
          <a:bodyPr>
            <a:noAutofit/>
          </a:bodyPr>
          <a:lstStyle/>
          <a:p>
            <a:r>
              <a:rPr lang="en-GB" sz="2400" b="1" dirty="0"/>
              <a:t>Descriptive</a:t>
            </a:r>
          </a:p>
          <a:p>
            <a:r>
              <a:rPr lang="en-GB" sz="2400" b="1" dirty="0"/>
              <a:t>Descriptive reflective</a:t>
            </a:r>
            <a:r>
              <a:rPr lang="en-GB" sz="2400" dirty="0"/>
              <a:t>: description of events with some deeper consideration</a:t>
            </a:r>
          </a:p>
          <a:p>
            <a:r>
              <a:rPr lang="en-GB" sz="2400" b="1" dirty="0"/>
              <a:t>Dialogic reflective</a:t>
            </a:r>
            <a:r>
              <a:rPr lang="en-GB" sz="2400" dirty="0"/>
              <a:t>: steps back from the situation, explores own role and hypothesise about what could have been done differently. Analyse the situation making wider links and exploring different perspectives </a:t>
            </a:r>
          </a:p>
          <a:p>
            <a:r>
              <a:rPr lang="en-GB" sz="2400" b="1" dirty="0"/>
              <a:t>Critically reflective</a:t>
            </a:r>
            <a:r>
              <a:rPr lang="en-GB" sz="2400" dirty="0"/>
              <a:t>: as above but also shows consideration of socio-political context (particularly power)</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pic>
        <p:nvPicPr>
          <p:cNvPr id="6" name="Picture 5"/>
          <p:cNvPicPr>
            <a:picLocks noChangeAspect="1"/>
          </p:cNvPicPr>
          <p:nvPr/>
        </p:nvPicPr>
        <p:blipFill>
          <a:blip r:embed="rId3"/>
          <a:stretch>
            <a:fillRect/>
          </a:stretch>
        </p:blipFill>
        <p:spPr>
          <a:xfrm>
            <a:off x="6876256" y="5377474"/>
            <a:ext cx="2019675" cy="1344002"/>
          </a:xfrm>
          <a:prstGeom prst="rect">
            <a:avLst/>
          </a:prstGeom>
        </p:spPr>
      </p:pic>
    </p:spTree>
    <p:extLst>
      <p:ext uri="{BB962C8B-B14F-4D97-AF65-F5344CB8AC3E}">
        <p14:creationId xmlns:p14="http://schemas.microsoft.com/office/powerpoint/2010/main" val="2671291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628650" y="116633"/>
            <a:ext cx="7886700" cy="1152128"/>
          </a:xfrm>
        </p:spPr>
        <p:txBody>
          <a:bodyPr rIns="132080" rtlCol="0">
            <a:normAutofit/>
          </a:bodyPr>
          <a:lstStyle/>
          <a:p>
            <a:pPr fontAlgn="auto">
              <a:spcAft>
                <a:spcPts val="0"/>
              </a:spcAft>
              <a:defRPr/>
            </a:pPr>
            <a:r>
              <a:rPr lang="en-US" sz="3600" b="1" dirty="0"/>
              <a:t>Characteristics of a Reflective Practitioner </a:t>
            </a:r>
            <a:r>
              <a:rPr lang="en-US" sz="1600" b="1" dirty="0"/>
              <a:t>(Brookfield 1998)</a:t>
            </a:r>
          </a:p>
        </p:txBody>
      </p:sp>
      <p:sp>
        <p:nvSpPr>
          <p:cNvPr id="139266" name="Rectangle 2"/>
          <p:cNvSpPr>
            <a:spLocks noGrp="1" noChangeArrowheads="1"/>
          </p:cNvSpPr>
          <p:nvPr>
            <p:ph idx="1"/>
          </p:nvPr>
        </p:nvSpPr>
        <p:spPr>
          <a:xfrm>
            <a:off x="628649" y="1052736"/>
            <a:ext cx="7851775" cy="4248472"/>
          </a:xfrm>
        </p:spPr>
        <p:txBody>
          <a:bodyPr rIns="132080">
            <a:normAutofit fontScale="92500" lnSpcReduction="10000"/>
          </a:bodyPr>
          <a:lstStyle/>
          <a:p>
            <a:r>
              <a:rPr lang="en-US" sz="3000" b="1" dirty="0"/>
              <a:t>Assumption analysis</a:t>
            </a:r>
            <a:r>
              <a:rPr lang="en-US" sz="3000" dirty="0"/>
              <a:t>: Challenging our own beliefs and values and their impact on practice</a:t>
            </a:r>
          </a:p>
          <a:p>
            <a:r>
              <a:rPr lang="en-US" sz="3000" b="1" dirty="0"/>
              <a:t>Contextual awareness</a:t>
            </a:r>
            <a:r>
              <a:rPr lang="en-US" sz="3000" dirty="0"/>
              <a:t>: Recognition of social and cultural construction of beliefs and practice that influences our assumptions</a:t>
            </a:r>
          </a:p>
          <a:p>
            <a:r>
              <a:rPr lang="en-US" sz="3000" b="1" dirty="0"/>
              <a:t>Imaginative speculation</a:t>
            </a:r>
            <a:r>
              <a:rPr lang="en-US" sz="3000" dirty="0"/>
              <a:t>: Ability to imagine an alternative way of thinking by way of challenging our current ways of thinking</a:t>
            </a:r>
          </a:p>
          <a:p>
            <a:r>
              <a:rPr lang="en-US" sz="3000" b="1" dirty="0"/>
              <a:t>Reflective </a:t>
            </a:r>
            <a:r>
              <a:rPr lang="en-US" sz="3000" b="1" dirty="0" err="1"/>
              <a:t>scepticism</a:t>
            </a:r>
            <a:r>
              <a:rPr lang="en-US" sz="3000" dirty="0"/>
              <a:t>: Questions universal claims or unexamined interactions by challenging </a:t>
            </a:r>
            <a:br>
              <a:rPr lang="en-US" sz="3000" dirty="0"/>
            </a:br>
            <a:r>
              <a:rPr lang="en-US" sz="3000" dirty="0"/>
              <a:t>or suspending existing knowledge and beliefs</a:t>
            </a:r>
          </a:p>
        </p:txBody>
      </p:sp>
      <p:sp>
        <p:nvSpPr>
          <p:cNvPr id="2" name="Slide Number Placeholder 1"/>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26540"/>
          </a:xfrm>
        </p:spPr>
        <p:txBody>
          <a:bodyPr>
            <a:normAutofit/>
          </a:bodyPr>
          <a:lstStyle/>
          <a:p>
            <a:pPr algn="ctr"/>
            <a:r>
              <a:rPr lang="en-GB" b="1" dirty="0"/>
              <a:t>The DEAL Model of reflective writing</a:t>
            </a:r>
            <a:br>
              <a:rPr lang="en-GB" dirty="0"/>
            </a:br>
            <a:r>
              <a:rPr lang="en-GB" sz="1600" dirty="0"/>
              <a:t>Ash and Clayton (2004) adapted by Lay and McGuire (2010)</a:t>
            </a:r>
          </a:p>
        </p:txBody>
      </p:sp>
      <p:sp>
        <p:nvSpPr>
          <p:cNvPr id="3" name="Content Placeholder 2"/>
          <p:cNvSpPr>
            <a:spLocks noGrp="1"/>
          </p:cNvSpPr>
          <p:nvPr>
            <p:ph idx="1"/>
          </p:nvPr>
        </p:nvSpPr>
        <p:spPr>
          <a:xfrm>
            <a:off x="628650" y="1191667"/>
            <a:ext cx="7886700" cy="4181549"/>
          </a:xfrm>
        </p:spPr>
        <p:txBody>
          <a:bodyPr>
            <a:normAutofit lnSpcReduction="10000"/>
          </a:bodyPr>
          <a:lstStyle/>
          <a:p>
            <a:pPr marL="457200" indent="-457200">
              <a:buFont typeface="+mj-lt"/>
              <a:buAutoNum type="arabicPeriod"/>
            </a:pPr>
            <a:r>
              <a:rPr lang="en-GB" sz="2400" b="1" dirty="0"/>
              <a:t>Describe the experience</a:t>
            </a:r>
            <a:r>
              <a:rPr lang="en-GB" sz="2400" dirty="0"/>
              <a:t>. Provide details on the event or activity that you are going to reflect on </a:t>
            </a:r>
          </a:p>
          <a:p>
            <a:pPr marL="457200" indent="-457200">
              <a:buFont typeface="+mj-lt"/>
              <a:buAutoNum type="arabicPeriod"/>
            </a:pPr>
            <a:r>
              <a:rPr lang="en-GB" sz="2400" b="1" dirty="0"/>
              <a:t>Examine the experience</a:t>
            </a:r>
            <a:r>
              <a:rPr lang="en-GB" sz="2400" dirty="0"/>
              <a:t>. Through a lens which integrates personal experience and academic content. Do this using assumption analysis, contextual awareness, imaginative speculation and reflective scepticism, analyse the experience</a:t>
            </a:r>
          </a:p>
          <a:p>
            <a:pPr marL="457200" indent="-457200">
              <a:buFont typeface="+mj-lt"/>
              <a:buAutoNum type="arabicPeriod"/>
            </a:pPr>
            <a:r>
              <a:rPr lang="en-GB" sz="2400" b="1" dirty="0"/>
              <a:t>Articulate your Learning </a:t>
            </a:r>
            <a:r>
              <a:rPr lang="en-GB" sz="2400" dirty="0"/>
              <a:t>by responding to the reflective model you have used</a:t>
            </a:r>
          </a:p>
          <a:p>
            <a:pPr marL="0" indent="0">
              <a:buNone/>
            </a:pPr>
            <a:r>
              <a:rPr lang="en-GB" sz="2400" b="1" dirty="0"/>
              <a:t>For example:  </a:t>
            </a:r>
            <a:r>
              <a:rPr lang="en-GB" sz="2400" dirty="0"/>
              <a:t>What did I learn? How did I learn it? Why does it matter to me as a social worker? What will I do in future social work practice in light of this learning?</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24</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5175" y="5373216"/>
            <a:ext cx="1210175" cy="12155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6"/>
            <a:ext cx="7886700" cy="900733"/>
          </a:xfrm>
        </p:spPr>
        <p:txBody>
          <a:bodyPr>
            <a:normAutofit fontScale="90000"/>
          </a:bodyPr>
          <a:lstStyle/>
          <a:p>
            <a:pPr algn="ctr"/>
            <a:r>
              <a:rPr lang="en-GB" sz="3600" b="1" dirty="0"/>
              <a:t>Words and Phrases</a:t>
            </a:r>
            <a:br>
              <a:rPr lang="en-GB" dirty="0"/>
            </a:br>
            <a:r>
              <a:rPr lang="en-GB" dirty="0"/>
              <a:t> </a:t>
            </a:r>
          </a:p>
        </p:txBody>
      </p:sp>
      <p:sp>
        <p:nvSpPr>
          <p:cNvPr id="3" name="Content Placeholder 2"/>
          <p:cNvSpPr>
            <a:spLocks noGrp="1"/>
          </p:cNvSpPr>
          <p:nvPr>
            <p:ph sz="half" idx="1"/>
          </p:nvPr>
        </p:nvSpPr>
        <p:spPr>
          <a:xfrm>
            <a:off x="628650" y="1233390"/>
            <a:ext cx="3886200" cy="4943574"/>
          </a:xfrm>
        </p:spPr>
        <p:txBody>
          <a:bodyPr>
            <a:normAutofit/>
          </a:bodyPr>
          <a:lstStyle/>
          <a:p>
            <a:pPr marL="0" indent="0">
              <a:buNone/>
            </a:pPr>
            <a:r>
              <a:rPr lang="en-GB" sz="2200" dirty="0"/>
              <a:t>Some words and phrases that may help you write reflectively:</a:t>
            </a:r>
          </a:p>
          <a:p>
            <a:r>
              <a:rPr lang="en-GB" sz="2200" dirty="0"/>
              <a:t>Previously, at the time, initially, subsequently, later, at first….</a:t>
            </a:r>
          </a:p>
          <a:p>
            <a:r>
              <a:rPr lang="en-GB" sz="2200" dirty="0"/>
              <a:t>Thought (did not think)</a:t>
            </a:r>
          </a:p>
          <a:p>
            <a:r>
              <a:rPr lang="en-GB" sz="2200" dirty="0"/>
              <a:t>Felt (did not feel)</a:t>
            </a:r>
          </a:p>
          <a:p>
            <a:r>
              <a:rPr lang="en-GB" sz="2200" dirty="0"/>
              <a:t>Knew (did not know) </a:t>
            </a:r>
          </a:p>
          <a:p>
            <a:r>
              <a:rPr lang="en-GB" sz="2200" dirty="0"/>
              <a:t>Noticed (did not notice)</a:t>
            </a:r>
          </a:p>
          <a:p>
            <a:r>
              <a:rPr lang="en-GB" sz="2200" dirty="0"/>
              <a:t>Questioned (did not question)</a:t>
            </a:r>
          </a:p>
          <a:p>
            <a:r>
              <a:rPr lang="en-GB" sz="2200" dirty="0"/>
              <a:t>Realised (did not realise)</a:t>
            </a:r>
          </a:p>
          <a:p>
            <a:pPr marL="0" indent="0">
              <a:buNone/>
            </a:pPr>
            <a:endParaRPr lang="en-GB" dirty="0"/>
          </a:p>
          <a:p>
            <a:endParaRPr lang="en-GB" dirty="0"/>
          </a:p>
        </p:txBody>
      </p:sp>
      <p:sp>
        <p:nvSpPr>
          <p:cNvPr id="5" name="Content Placeholder 4"/>
          <p:cNvSpPr>
            <a:spLocks noGrp="1"/>
          </p:cNvSpPr>
          <p:nvPr>
            <p:ph sz="half" idx="2"/>
          </p:nvPr>
        </p:nvSpPr>
        <p:spPr>
          <a:xfrm>
            <a:off x="4629150" y="1233390"/>
            <a:ext cx="3886200" cy="4943574"/>
          </a:xfrm>
        </p:spPr>
        <p:txBody>
          <a:bodyPr>
            <a:normAutofit/>
          </a:bodyPr>
          <a:lstStyle/>
          <a:p>
            <a:pPr marL="0" indent="0">
              <a:buNone/>
            </a:pPr>
            <a:r>
              <a:rPr lang="en-GB" dirty="0"/>
              <a:t>Outcomes:</a:t>
            </a:r>
          </a:p>
          <a:p>
            <a:r>
              <a:rPr lang="en-GB" dirty="0"/>
              <a:t>Having read, experienced, applied, discussed, analysed, learned……..</a:t>
            </a:r>
          </a:p>
          <a:p>
            <a:r>
              <a:rPr lang="en-GB" dirty="0"/>
              <a:t>I now feel…. think…. realise…. wonder…question….know….  conclude….</a:t>
            </a:r>
          </a:p>
          <a:p>
            <a:r>
              <a:rPr lang="en-GB" dirty="0"/>
              <a:t>Additionally</a:t>
            </a:r>
          </a:p>
          <a:p>
            <a:r>
              <a:rPr lang="en-GB" dirty="0"/>
              <a:t>Furthermore</a:t>
            </a:r>
          </a:p>
          <a:p>
            <a:r>
              <a:rPr lang="en-GB" dirty="0"/>
              <a:t>Most importantly</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25</a:t>
            </a:fld>
            <a:endParaRPr lang="en-GB" dirty="0"/>
          </a:p>
        </p:txBody>
      </p:sp>
    </p:spTree>
    <p:extLst>
      <p:ext uri="{BB962C8B-B14F-4D97-AF65-F5344CB8AC3E}">
        <p14:creationId xmlns:p14="http://schemas.microsoft.com/office/powerpoint/2010/main" val="2621743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255718" cy="980728"/>
          </a:xfrm>
        </p:spPr>
        <p:txBody>
          <a:bodyPr>
            <a:normAutofit/>
          </a:bodyPr>
          <a:lstStyle/>
          <a:p>
            <a:r>
              <a:rPr lang="en-GB" sz="3600" b="1" dirty="0"/>
              <a:t>Questions to Aid Critical Reflection</a:t>
            </a:r>
          </a:p>
        </p:txBody>
      </p:sp>
      <p:sp>
        <p:nvSpPr>
          <p:cNvPr id="3" name="Content Placeholder 2"/>
          <p:cNvSpPr>
            <a:spLocks noGrp="1"/>
          </p:cNvSpPr>
          <p:nvPr>
            <p:ph sz="half" idx="1"/>
          </p:nvPr>
        </p:nvSpPr>
        <p:spPr>
          <a:xfrm>
            <a:off x="628650" y="980730"/>
            <a:ext cx="3886200" cy="4968550"/>
          </a:xfrm>
        </p:spPr>
        <p:txBody>
          <a:bodyPr>
            <a:normAutofit/>
          </a:bodyPr>
          <a:lstStyle/>
          <a:p>
            <a:pPr marL="0" indent="0">
              <a:buNone/>
            </a:pPr>
            <a:r>
              <a:rPr lang="en-GB" sz="2600" dirty="0"/>
              <a:t>What does my account imply about:</a:t>
            </a:r>
          </a:p>
          <a:p>
            <a:r>
              <a:rPr lang="en-GB" sz="2600" dirty="0"/>
              <a:t>My basic ideals or values</a:t>
            </a:r>
          </a:p>
          <a:p>
            <a:r>
              <a:rPr lang="en-GB" sz="2600" dirty="0"/>
              <a:t>My beliefs ideals or values</a:t>
            </a:r>
          </a:p>
          <a:p>
            <a:r>
              <a:rPr lang="en-GB" sz="2600" dirty="0"/>
              <a:t>My view of myself and other people</a:t>
            </a:r>
          </a:p>
          <a:p>
            <a:r>
              <a:rPr lang="en-GB" sz="2600" dirty="0"/>
              <a:t>What I believe about professionalism</a:t>
            </a:r>
          </a:p>
        </p:txBody>
      </p:sp>
      <p:sp>
        <p:nvSpPr>
          <p:cNvPr id="5" name="Content Placeholder 4"/>
          <p:cNvSpPr>
            <a:spLocks noGrp="1"/>
          </p:cNvSpPr>
          <p:nvPr>
            <p:ph sz="half" idx="2"/>
          </p:nvPr>
        </p:nvSpPr>
        <p:spPr>
          <a:xfrm>
            <a:off x="4629150" y="980729"/>
            <a:ext cx="3886200" cy="4248471"/>
          </a:xfrm>
        </p:spPr>
        <p:txBody>
          <a:bodyPr>
            <a:normAutofit fontScale="85000" lnSpcReduction="20000"/>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valued by economic considerations</a:t>
            </a:r>
          </a:p>
          <a:p>
            <a:pPr>
              <a:spcAft>
                <a:spcPts val="500"/>
              </a:spcAft>
            </a:pPr>
            <a:r>
              <a:rPr lang="en-GB" sz="24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7" name="Picture 6"/>
          <p:cNvPicPr>
            <a:picLocks noChangeAspect="1"/>
          </p:cNvPicPr>
          <p:nvPr/>
        </p:nvPicPr>
        <p:blipFill>
          <a:blip r:embed="rId3"/>
          <a:stretch>
            <a:fillRect/>
          </a:stretch>
        </p:blipFill>
        <p:spPr>
          <a:xfrm>
            <a:off x="899592" y="4365104"/>
            <a:ext cx="2759968" cy="1728192"/>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473519"/>
          </a:xfrm>
        </p:spPr>
        <p:txBody>
          <a:bodyPr>
            <a:normAutofit fontScale="90000"/>
          </a:bodyPr>
          <a:lstStyle/>
          <a:p>
            <a:r>
              <a:rPr lang="en-GB" sz="4400" b="1" dirty="0"/>
              <a:t>Hints and Tips</a:t>
            </a:r>
          </a:p>
        </p:txBody>
      </p:sp>
      <p:sp>
        <p:nvSpPr>
          <p:cNvPr id="3" name="Content Placeholder 2"/>
          <p:cNvSpPr>
            <a:spLocks noGrp="1"/>
          </p:cNvSpPr>
          <p:nvPr>
            <p:ph sz="half" idx="1"/>
          </p:nvPr>
        </p:nvSpPr>
        <p:spPr>
          <a:xfrm>
            <a:off x="628650" y="980729"/>
            <a:ext cx="3886200" cy="4394422"/>
          </a:xfrm>
        </p:spPr>
        <p:txBody>
          <a:bodyPr>
            <a:normAutofit fontScale="92500" lnSpcReduction="10000"/>
          </a:bodyPr>
          <a:lstStyle/>
          <a:p>
            <a:pPr marL="514350" indent="-514350">
              <a:buAutoNum type="arabicPeriod"/>
            </a:pPr>
            <a:r>
              <a:rPr lang="en-GB" dirty="0"/>
              <a:t>Develop an early stage draft regularly review, edit and redevelop</a:t>
            </a:r>
          </a:p>
          <a:p>
            <a:pPr marL="514350" indent="-514350">
              <a:buAutoNum type="arabicPeriod"/>
            </a:pPr>
            <a:r>
              <a:rPr lang="en-GB" dirty="0"/>
              <a:t>Show the use of self</a:t>
            </a:r>
          </a:p>
          <a:p>
            <a:pPr marL="514350" indent="-514350">
              <a:buAutoNum type="arabicPeriod"/>
            </a:pPr>
            <a:r>
              <a:rPr lang="en-GB" dirty="0"/>
              <a:t>Keeping  a reflective journal can be useful. Or writing up the experience like a diary and then choosing the best bit of reflection to include in academic work. </a:t>
            </a:r>
          </a:p>
          <a:p>
            <a:pPr marL="514350" indent="-514350">
              <a:buAutoNum type="arabicPeriod"/>
            </a:pPr>
            <a:r>
              <a:rPr lang="en-GB" dirty="0"/>
              <a:t>Develop breadth by showing how a range of knowledge has impacted on your practice </a:t>
            </a:r>
          </a:p>
          <a:p>
            <a:pPr marL="514350" indent="-514350">
              <a:buFont typeface="Arial" panose="020B0604020202020204" pitchFamily="34" charset="0"/>
              <a:buAutoNum type="arabicPeriod"/>
            </a:pPr>
            <a:r>
              <a:rPr lang="en-GB" dirty="0"/>
              <a:t>Question assumptions and understanding</a:t>
            </a:r>
          </a:p>
        </p:txBody>
      </p:sp>
      <p:sp>
        <p:nvSpPr>
          <p:cNvPr id="5" name="Content Placeholder 4"/>
          <p:cNvSpPr>
            <a:spLocks noGrp="1"/>
          </p:cNvSpPr>
          <p:nvPr>
            <p:ph sz="half" idx="2"/>
          </p:nvPr>
        </p:nvSpPr>
        <p:spPr>
          <a:xfrm>
            <a:off x="4629150" y="980729"/>
            <a:ext cx="3886200" cy="3888431"/>
          </a:xfrm>
        </p:spPr>
        <p:txBody>
          <a:bodyPr>
            <a:normAutofit lnSpcReduction="10000"/>
          </a:bodyPr>
          <a:lstStyle/>
          <a:p>
            <a:pPr marL="457200" indent="-457200">
              <a:buFont typeface="+mj-lt"/>
              <a:buAutoNum type="arabicPeriod"/>
            </a:pPr>
            <a:r>
              <a:rPr lang="en-GB" dirty="0"/>
              <a:t>Start with personal experience, reflect, develop the argument and then make the links to academic sources</a:t>
            </a:r>
          </a:p>
          <a:p>
            <a:pPr marL="457200" indent="-457200">
              <a:buFont typeface="+mj-lt"/>
              <a:buAutoNum type="arabicPeriod"/>
            </a:pPr>
            <a:r>
              <a:rPr lang="en-GB" dirty="0"/>
              <a:t>Include reflection on what went well and what didn’t go so well and what you might change in the future</a:t>
            </a:r>
          </a:p>
          <a:p>
            <a:pPr marL="457200" indent="-457200">
              <a:buFont typeface="+mj-lt"/>
              <a:buAutoNum type="arabicPeriod"/>
            </a:pPr>
            <a:r>
              <a:rPr lang="en-GB" dirty="0"/>
              <a:t>Don’t forget to include reflection on outcomes</a:t>
            </a:r>
          </a:p>
          <a:p>
            <a:pPr marL="457200" indent="-457200">
              <a:buFont typeface="+mj-lt"/>
              <a:buAutoNum type="arabicPeriod"/>
            </a:pPr>
            <a:r>
              <a:rPr lang="en-GB" dirty="0"/>
              <a:t>Use a model of reflection</a:t>
            </a:r>
          </a:p>
          <a:p>
            <a:pPr marL="457200" indent="-457200">
              <a:buFont typeface="+mj-lt"/>
              <a:buAutoNum type="arabicPeriod"/>
            </a:pPr>
            <a:r>
              <a:rPr lang="en-GB" dirty="0"/>
              <a:t>Chose only a pivotal point -     not a whole intervention</a:t>
            </a:r>
          </a:p>
          <a:p>
            <a:endParaRPr lang="en-GB" dirty="0"/>
          </a:p>
        </p:txBody>
      </p:sp>
      <p:sp>
        <p:nvSpPr>
          <p:cNvPr id="6" name="Slide Number Placeholder 5"/>
          <p:cNvSpPr>
            <a:spLocks noGrp="1"/>
          </p:cNvSpPr>
          <p:nvPr>
            <p:ph type="sldNum" sz="quarter" idx="12"/>
          </p:nvPr>
        </p:nvSpPr>
        <p:spPr/>
        <p:txBody>
          <a:bodyPr/>
          <a:lstStyle/>
          <a:p>
            <a:fld id="{1E2FB795-8CD3-4813-9C65-0932CECE18E1}" type="slidenum">
              <a:rPr lang="en-GB" smtClean="0"/>
              <a:pPr/>
              <a:t>27</a:t>
            </a:fld>
            <a:endParaRPr lang="en-GB"/>
          </a:p>
        </p:txBody>
      </p:sp>
      <p:pic>
        <p:nvPicPr>
          <p:cNvPr id="5122"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2360" y="34213"/>
            <a:ext cx="1068416" cy="946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8696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1143000" y="1122363"/>
            <a:ext cx="6858000" cy="1586557"/>
          </a:xfrm>
        </p:spPr>
        <p:txBody>
          <a:bodyPr>
            <a:normAutofit/>
          </a:bodyPr>
          <a:lstStyle/>
          <a:p>
            <a:r>
              <a:rPr lang="en-GB" sz="6600" dirty="0"/>
              <a:t>The Portfolio</a:t>
            </a:r>
          </a:p>
        </p:txBody>
      </p:sp>
      <p:sp>
        <p:nvSpPr>
          <p:cNvPr id="9" name="Subtitle 8"/>
          <p:cNvSpPr>
            <a:spLocks noGrp="1"/>
          </p:cNvSpPr>
          <p:nvPr>
            <p:ph type="subTitle" idx="1"/>
          </p:nvPr>
        </p:nvSpPr>
        <p:spPr>
          <a:xfrm>
            <a:off x="1143000" y="3140968"/>
            <a:ext cx="6858000" cy="2116832"/>
          </a:xfrm>
        </p:spPr>
        <p:txBody>
          <a:bodyPr>
            <a:normAutofit/>
          </a:bodyPr>
          <a:lstStyle/>
          <a:p>
            <a:pPr algn="l"/>
            <a:r>
              <a:rPr lang="en-GB" sz="3200" dirty="0"/>
              <a:t>Section 2 – Developmental Review (a)</a:t>
            </a:r>
          </a:p>
          <a:p>
            <a:pPr algn="l"/>
            <a:r>
              <a:rPr lang="en-GB" sz="3200" dirty="0"/>
              <a:t>Section 3  - Brief Introduction to the </a:t>
            </a:r>
          </a:p>
          <a:p>
            <a:pPr algn="l"/>
            <a:r>
              <a:rPr lang="en-GB" sz="3200" dirty="0"/>
              <a:t>Observation </a:t>
            </a:r>
          </a:p>
        </p:txBody>
      </p:sp>
      <p:sp>
        <p:nvSpPr>
          <p:cNvPr id="5" name="Slide Number Placeholder 4"/>
          <p:cNvSpPr>
            <a:spLocks noGrp="1"/>
          </p:cNvSpPr>
          <p:nvPr>
            <p:ph type="sldNum" sz="quarter" idx="12"/>
          </p:nvPr>
        </p:nvSpPr>
        <p:spPr/>
        <p:txBody>
          <a:bodyPr/>
          <a:lstStyle/>
          <a:p>
            <a:fld id="{1E2FB795-8CD3-4813-9C65-0932CECE18E1}" type="slidenum">
              <a:rPr lang="en-GB" smtClean="0"/>
              <a:pPr/>
              <a:t>28</a:t>
            </a:fld>
            <a:endParaRPr lang="en-GB"/>
          </a:p>
        </p:txBody>
      </p:sp>
    </p:spTree>
    <p:extLst>
      <p:ext uri="{BB962C8B-B14F-4D97-AF65-F5344CB8AC3E}">
        <p14:creationId xmlns:p14="http://schemas.microsoft.com/office/powerpoint/2010/main" val="820811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68262"/>
          </a:xfrm>
        </p:spPr>
        <p:txBody>
          <a:bodyPr>
            <a:normAutofit/>
          </a:bodyPr>
          <a:lstStyle/>
          <a:p>
            <a:pPr algn="ctr"/>
            <a:r>
              <a:rPr lang="en-GB" sz="3600" b="1" dirty="0"/>
              <a:t>Section 2 – Developmental Review (a)</a:t>
            </a:r>
          </a:p>
        </p:txBody>
      </p:sp>
      <p:sp>
        <p:nvSpPr>
          <p:cNvPr id="3" name="Content Placeholder 2"/>
          <p:cNvSpPr>
            <a:spLocks noGrp="1"/>
          </p:cNvSpPr>
          <p:nvPr>
            <p:ph idx="1"/>
          </p:nvPr>
        </p:nvSpPr>
        <p:spPr>
          <a:xfrm>
            <a:off x="628650" y="1233390"/>
            <a:ext cx="7886700" cy="4943574"/>
          </a:xfrm>
        </p:spPr>
        <p:txBody>
          <a:bodyPr/>
          <a:lstStyle/>
          <a:p>
            <a:pPr marL="0" indent="0">
              <a:buNone/>
            </a:pPr>
            <a:r>
              <a:rPr lang="en-GB" sz="2800" dirty="0"/>
              <a:t>Section 2 asks you to </a:t>
            </a:r>
            <a:r>
              <a:rPr lang="en-GB" sz="2800" b="1" dirty="0"/>
              <a:t>identify and justify </a:t>
            </a:r>
            <a:r>
              <a:rPr lang="en-GB" sz="2800" dirty="0"/>
              <a:t>areas for professional development for the next year </a:t>
            </a:r>
          </a:p>
          <a:p>
            <a:pPr marL="0" indent="0">
              <a:buNone/>
            </a:pPr>
            <a:r>
              <a:rPr lang="en-GB" sz="2800" dirty="0"/>
              <a:t>Section 2 is then linked to section 6 in which you are asked to </a:t>
            </a:r>
            <a:r>
              <a:rPr lang="en-GB" sz="2800" b="1" dirty="0"/>
              <a:t>critically reflect </a:t>
            </a:r>
            <a:r>
              <a:rPr lang="en-GB" sz="2800" dirty="0"/>
              <a:t>on your development since the beginning of the course and the learning needs you have identified in section 2</a:t>
            </a:r>
          </a:p>
          <a:p>
            <a:r>
              <a:rPr lang="en-GB" sz="2800" dirty="0"/>
              <a:t>Section 2 asks you to “identify and justify” </a:t>
            </a:r>
          </a:p>
          <a:p>
            <a:r>
              <a:rPr lang="en-GB" sz="2800" dirty="0"/>
              <a:t>Section 6 then asks you to “critically reflect” using a model of reflection</a:t>
            </a: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5393209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8876"/>
          </a:xfrm>
        </p:spPr>
        <p:txBody>
          <a:bodyPr>
            <a:normAutofit/>
          </a:bodyPr>
          <a:lstStyle/>
          <a:p>
            <a:pPr algn="ctr"/>
            <a:r>
              <a:rPr lang="en-GB" sz="4000" b="1" dirty="0"/>
              <a:t>Terminology</a:t>
            </a:r>
          </a:p>
        </p:txBody>
      </p:sp>
      <p:sp>
        <p:nvSpPr>
          <p:cNvPr id="3" name="Content Placeholder 2"/>
          <p:cNvSpPr>
            <a:spLocks noGrp="1"/>
          </p:cNvSpPr>
          <p:nvPr>
            <p:ph idx="1"/>
          </p:nvPr>
        </p:nvSpPr>
        <p:spPr>
          <a:xfrm>
            <a:off x="628650" y="1054003"/>
            <a:ext cx="7886700" cy="5122961"/>
          </a:xfrm>
        </p:spPr>
        <p:txBody>
          <a:bodyPr>
            <a:normAutofit/>
          </a:bodyPr>
          <a:lstStyle/>
          <a:p>
            <a:r>
              <a:rPr lang="en-GB" sz="2400" b="1" dirty="0"/>
              <a:t>Identify - </a:t>
            </a:r>
            <a:r>
              <a:rPr lang="en-GB" sz="2400" dirty="0"/>
              <a:t>Usually asked for in the context of identifying key features or characteristics of something.  Unless specifically asked to do so, do not simply produce a list as you need to state the relevance and/or function of the thing/s you have identified. Determine what are the key points to be addressed and implications thereof.</a:t>
            </a:r>
            <a:endParaRPr lang="en-GB" sz="2400" b="1" dirty="0"/>
          </a:p>
          <a:p>
            <a:r>
              <a:rPr lang="en-GB" sz="2400" b="1" dirty="0"/>
              <a:t>Justify - </a:t>
            </a:r>
            <a:r>
              <a:rPr lang="en-GB" sz="2400" dirty="0"/>
              <a:t>Make a case by providing a body of evidence to support your ideas and points of view. To give a reasons for a position or argument. You need to provide supporting evidence and explanations your position and show adequate grounds of why you have a particular view or have come to a certain conclusions in relation to the main objective.</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30</a:t>
            </a:fld>
            <a:endParaRPr lang="en-GB"/>
          </a:p>
        </p:txBody>
      </p:sp>
    </p:spTree>
    <p:extLst>
      <p:ext uri="{BB962C8B-B14F-4D97-AF65-F5344CB8AC3E}">
        <p14:creationId xmlns:p14="http://schemas.microsoft.com/office/powerpoint/2010/main" val="1848298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1585"/>
          </a:xfrm>
        </p:spPr>
        <p:txBody>
          <a:bodyPr>
            <a:normAutofit fontScale="90000"/>
          </a:bodyPr>
          <a:lstStyle/>
          <a:p>
            <a:pPr algn="ctr"/>
            <a:br>
              <a:rPr lang="en-GB" sz="3600" b="1" dirty="0"/>
            </a:br>
            <a:r>
              <a:rPr lang="en-GB" sz="4000" b="1" dirty="0"/>
              <a:t>Developmental Review (a) – Section 2</a:t>
            </a:r>
          </a:p>
        </p:txBody>
      </p:sp>
      <p:sp>
        <p:nvSpPr>
          <p:cNvPr id="3" name="Content Placeholder 2"/>
          <p:cNvSpPr>
            <a:spLocks noGrp="1"/>
          </p:cNvSpPr>
          <p:nvPr>
            <p:ph idx="1"/>
          </p:nvPr>
        </p:nvSpPr>
        <p:spPr>
          <a:xfrm>
            <a:off x="628650" y="1196752"/>
            <a:ext cx="7886700" cy="3960440"/>
          </a:xfrm>
        </p:spPr>
        <p:txBody>
          <a:bodyPr>
            <a:normAutofit lnSpcReduction="10000"/>
          </a:bodyPr>
          <a:lstStyle/>
          <a:p>
            <a:r>
              <a:rPr lang="en-GB" sz="2800" dirty="0"/>
              <a:t>Section 2 and Section 6 are marked together as one piece of work – the Developmental Review</a:t>
            </a:r>
          </a:p>
          <a:p>
            <a:r>
              <a:rPr lang="en-GB" sz="2800" dirty="0"/>
              <a:t>Start Section 2 straight away don’t leave it as it become harder to do in retrospect</a:t>
            </a:r>
          </a:p>
          <a:p>
            <a:r>
              <a:rPr lang="en-GB" sz="2800" dirty="0"/>
              <a:t>Discuss your development needs with your mentor/line manager, they should feed on from your developmental plan in your first year of practice</a:t>
            </a:r>
          </a:p>
          <a:p>
            <a:r>
              <a:rPr lang="en-GB" sz="2800" dirty="0"/>
              <a:t>Section 2 should take into account your professional development since qualifying</a:t>
            </a:r>
          </a:p>
          <a:p>
            <a:endParaRPr lang="en-GB" sz="2800" dirty="0"/>
          </a:p>
          <a:p>
            <a:endParaRPr lang="en-GB" dirty="0"/>
          </a:p>
        </p:txBody>
      </p:sp>
      <p:sp>
        <p:nvSpPr>
          <p:cNvPr id="5" name="Slide Number Placeholder 4"/>
          <p:cNvSpPr>
            <a:spLocks noGrp="1"/>
          </p:cNvSpPr>
          <p:nvPr>
            <p:ph type="sldNum" sz="quarter" idx="12"/>
          </p:nvPr>
        </p:nvSpPr>
        <p:spPr/>
        <p:txBody>
          <a:bodyPr/>
          <a:lstStyle/>
          <a:p>
            <a:fld id="{1E2FB795-8CD3-4813-9C65-0932CECE18E1}" type="slidenum">
              <a:rPr lang="en-GB" smtClean="0"/>
              <a:pPr/>
              <a:t>31</a:t>
            </a:fld>
            <a:endParaRPr lang="en-GB"/>
          </a:p>
        </p:txBody>
      </p:sp>
    </p:spTree>
    <p:extLst>
      <p:ext uri="{BB962C8B-B14F-4D97-AF65-F5344CB8AC3E}">
        <p14:creationId xmlns:p14="http://schemas.microsoft.com/office/powerpoint/2010/main" val="17901779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28650" y="188640"/>
            <a:ext cx="7886700" cy="720079"/>
          </a:xfrm>
        </p:spPr>
        <p:txBody>
          <a:bodyPr>
            <a:normAutofit/>
          </a:bodyPr>
          <a:lstStyle/>
          <a:p>
            <a:pPr algn="ctr"/>
            <a:r>
              <a:rPr lang="en-GB" sz="3600" b="1" dirty="0"/>
              <a:t>Where to Start</a:t>
            </a:r>
          </a:p>
        </p:txBody>
      </p:sp>
      <p:sp>
        <p:nvSpPr>
          <p:cNvPr id="2" name="Content Placeholder 1"/>
          <p:cNvSpPr>
            <a:spLocks noGrp="1"/>
          </p:cNvSpPr>
          <p:nvPr>
            <p:ph idx="1"/>
          </p:nvPr>
        </p:nvSpPr>
        <p:spPr>
          <a:xfrm>
            <a:off x="457200" y="908720"/>
            <a:ext cx="8229600" cy="4320480"/>
          </a:xfrm>
        </p:spPr>
        <p:txBody>
          <a:bodyPr>
            <a:normAutofit fontScale="92500" lnSpcReduction="10000"/>
          </a:bodyPr>
          <a:lstStyle/>
          <a:p>
            <a:pPr marL="0" indent="0">
              <a:buNone/>
            </a:pPr>
            <a:r>
              <a:rPr lang="en-GB" sz="2400" dirty="0"/>
              <a:t>In relation to your professional development over the course of the next year identify areas in which you need to develop your skills and knowledge</a:t>
            </a:r>
          </a:p>
          <a:p>
            <a:pPr marL="0" indent="0">
              <a:buNone/>
            </a:pPr>
            <a:r>
              <a:rPr lang="en-GB" sz="2400" dirty="0"/>
              <a:t>Consider:</a:t>
            </a:r>
          </a:p>
          <a:p>
            <a:r>
              <a:rPr lang="en-GB" sz="2400" dirty="0"/>
              <a:t>What would support you to become a more confident, competent and resilient practitioner?</a:t>
            </a:r>
          </a:p>
          <a:p>
            <a:r>
              <a:rPr lang="en-GB" sz="2400" dirty="0"/>
              <a:t>Are there any barriers/obstacles to you doing this?</a:t>
            </a:r>
          </a:p>
          <a:p>
            <a:r>
              <a:rPr lang="en-GB" sz="2400" dirty="0"/>
              <a:t>What do you need to put in place to do this?</a:t>
            </a:r>
          </a:p>
          <a:p>
            <a:r>
              <a:rPr lang="en-GB" sz="2400" dirty="0"/>
              <a:t>What's important to you?</a:t>
            </a:r>
          </a:p>
          <a:p>
            <a:r>
              <a:rPr lang="en-GB" sz="2400" dirty="0"/>
              <a:t>What areas of your development do you think will be important for the individuals/families you work with?</a:t>
            </a:r>
          </a:p>
          <a:p>
            <a:r>
              <a:rPr lang="en-GB" sz="2400" dirty="0"/>
              <a:t>What areas of your development can you identify as important to other professional you work with?</a:t>
            </a:r>
          </a:p>
          <a:p>
            <a:endParaRPr lang="en-GB" dirty="0"/>
          </a:p>
        </p:txBody>
      </p:sp>
      <p:sp>
        <p:nvSpPr>
          <p:cNvPr id="3" name="Slide Number Placeholder 2"/>
          <p:cNvSpPr>
            <a:spLocks noGrp="1"/>
          </p:cNvSpPr>
          <p:nvPr>
            <p:ph type="sldNum" sz="quarter" idx="12"/>
          </p:nvPr>
        </p:nvSpPr>
        <p:spPr/>
        <p:txBody>
          <a:bodyPr/>
          <a:lstStyle/>
          <a:p>
            <a:fld id="{1E2FB795-8CD3-4813-9C65-0932CECE18E1}" type="slidenum">
              <a:rPr lang="en-GB" smtClean="0"/>
              <a:pPr/>
              <a:t>32</a:t>
            </a:fld>
            <a:endParaRPr lang="en-GB"/>
          </a:p>
        </p:txBody>
      </p:sp>
    </p:spTree>
    <p:extLst>
      <p:ext uri="{BB962C8B-B14F-4D97-AF65-F5344CB8AC3E}">
        <p14:creationId xmlns:p14="http://schemas.microsoft.com/office/powerpoint/2010/main" val="10366090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1"/>
            <a:ext cx="7886700" cy="864096"/>
          </a:xfrm>
        </p:spPr>
        <p:txBody>
          <a:bodyPr>
            <a:normAutofit/>
          </a:bodyPr>
          <a:lstStyle/>
          <a:p>
            <a:pPr algn="ctr"/>
            <a:r>
              <a:rPr lang="en-GB" sz="3600" b="1" dirty="0"/>
              <a:t>Links to Learning Outcome </a:t>
            </a:r>
          </a:p>
        </p:txBody>
      </p:sp>
      <p:sp>
        <p:nvSpPr>
          <p:cNvPr id="3" name="Content Placeholder 2"/>
          <p:cNvSpPr>
            <a:spLocks noGrp="1"/>
          </p:cNvSpPr>
          <p:nvPr>
            <p:ph idx="1"/>
          </p:nvPr>
        </p:nvSpPr>
        <p:spPr>
          <a:xfrm>
            <a:off x="628650" y="908721"/>
            <a:ext cx="7886700" cy="4320479"/>
          </a:xfrm>
        </p:spPr>
        <p:txBody>
          <a:bodyPr>
            <a:normAutofit/>
          </a:bodyPr>
          <a:lstStyle/>
          <a:p>
            <a:pPr marL="0" indent="0">
              <a:buNone/>
            </a:pPr>
            <a:r>
              <a:rPr lang="en-GB" sz="2400" dirty="0"/>
              <a:t>Identifying your developmental plan in section 2 and produce a professional learning and development plan</a:t>
            </a:r>
          </a:p>
          <a:p>
            <a:r>
              <a:rPr lang="en-GB" sz="2400" dirty="0"/>
              <a:t>You should consider what is important to support your learning in relation to collaborative work, assessment and professional accountability and decision making in increasingly complex situations</a:t>
            </a:r>
          </a:p>
          <a:p>
            <a:pPr marL="0" indent="0">
              <a:buNone/>
            </a:pPr>
            <a:r>
              <a:rPr lang="en-GB" sz="2400" dirty="0"/>
              <a:t>You should consider in section 2:</a:t>
            </a:r>
          </a:p>
          <a:p>
            <a:r>
              <a:rPr lang="en-GB" sz="2400" dirty="0"/>
              <a:t>Supervision, research, training and any other developmental needs</a:t>
            </a:r>
          </a:p>
          <a:p>
            <a:r>
              <a:rPr lang="en-GB" sz="2400" dirty="0"/>
              <a:t>See handbook: Appendix 7, Page 50 for more detail of section 2 and 6 learning outcomes</a:t>
            </a:r>
          </a:p>
          <a:p>
            <a:pPr marL="0" indent="0">
              <a:buNone/>
            </a:pP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33</a:t>
            </a:fld>
            <a:endParaRPr lang="en-GB"/>
          </a:p>
        </p:txBody>
      </p:sp>
    </p:spTree>
    <p:extLst>
      <p:ext uri="{BB962C8B-B14F-4D97-AF65-F5344CB8AC3E}">
        <p14:creationId xmlns:p14="http://schemas.microsoft.com/office/powerpoint/2010/main" val="23148588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3440"/>
            <a:ext cx="7886700" cy="797289"/>
          </a:xfrm>
        </p:spPr>
        <p:txBody>
          <a:bodyPr>
            <a:normAutofit/>
          </a:bodyPr>
          <a:lstStyle/>
          <a:p>
            <a:pPr algn="ctr"/>
            <a:r>
              <a:rPr lang="en-GB" sz="3600" b="1" dirty="0"/>
              <a:t>Hints and Tips</a:t>
            </a:r>
          </a:p>
        </p:txBody>
      </p:sp>
      <p:sp>
        <p:nvSpPr>
          <p:cNvPr id="3" name="Content Placeholder 2"/>
          <p:cNvSpPr>
            <a:spLocks noGrp="1"/>
          </p:cNvSpPr>
          <p:nvPr>
            <p:ph idx="1"/>
          </p:nvPr>
        </p:nvSpPr>
        <p:spPr>
          <a:xfrm>
            <a:off x="628650" y="836713"/>
            <a:ext cx="7886700" cy="4392488"/>
          </a:xfrm>
        </p:spPr>
        <p:txBody>
          <a:bodyPr>
            <a:normAutofit fontScale="92500" lnSpcReduction="10000"/>
          </a:bodyPr>
          <a:lstStyle/>
          <a:p>
            <a:r>
              <a:rPr lang="en-GB" sz="2400" dirty="0"/>
              <a:t>Your professional development requirements will be unique to you. Though there may be some common themes </a:t>
            </a:r>
          </a:p>
          <a:p>
            <a:r>
              <a:rPr lang="en-GB" sz="2400" dirty="0"/>
              <a:t>You need to identify something under each of the 3 headings, this does not have to be distributed evenly, there may be some sections in which you identify more than others</a:t>
            </a:r>
          </a:p>
          <a:p>
            <a:r>
              <a:rPr lang="en-GB" sz="2400" dirty="0"/>
              <a:t>Remember you will be looking back on this in section 6, think carefully about what is achievable, keep it focused and realistic</a:t>
            </a:r>
          </a:p>
          <a:p>
            <a:r>
              <a:rPr lang="en-GB" sz="2400" dirty="0"/>
              <a:t>Be creative; training is important but make sure you also consider; use of supervision, research, shadowing and other options </a:t>
            </a:r>
          </a:p>
          <a:p>
            <a:r>
              <a:rPr lang="en-GB" sz="2400" dirty="0"/>
              <a:t>Consider your own learning style and how best you can meet this need in relation to these outcomes e.g. observing, having a go, researching, discussing etc. </a:t>
            </a:r>
          </a:p>
          <a:p>
            <a:r>
              <a:rPr lang="en-GB" sz="2400" dirty="0"/>
              <a:t>You do need to provide academic references in this section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34</a:t>
            </a:fld>
            <a:endParaRPr lang="en-GB"/>
          </a:p>
        </p:txBody>
      </p:sp>
      <p:pic>
        <p:nvPicPr>
          <p:cNvPr id="4098" name="Picture 2" descr="Image result for top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8224" y="5756318"/>
            <a:ext cx="1152129" cy="1020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5878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31626"/>
          </a:xfrm>
        </p:spPr>
        <p:txBody>
          <a:bodyPr>
            <a:normAutofit fontScale="90000"/>
          </a:bodyPr>
          <a:lstStyle/>
          <a:p>
            <a:pPr algn="ctr"/>
            <a:r>
              <a:rPr lang="en-GB" sz="3600" b="1" dirty="0"/>
              <a:t>Section 3 – Observation in practice</a:t>
            </a:r>
            <a:br>
              <a:rPr lang="en-GB" sz="3600" b="1" dirty="0"/>
            </a:br>
            <a:r>
              <a:rPr lang="en-GB" sz="2200" dirty="0"/>
              <a:t>Handbook; section 3, page 6. </a:t>
            </a:r>
            <a:br>
              <a:rPr lang="en-GB" sz="3600" dirty="0"/>
            </a:br>
            <a:endParaRPr lang="en-GB" sz="3600" b="1" dirty="0"/>
          </a:p>
        </p:txBody>
      </p:sp>
      <p:sp>
        <p:nvSpPr>
          <p:cNvPr id="3" name="Content Placeholder 2"/>
          <p:cNvSpPr>
            <a:spLocks noGrp="1"/>
          </p:cNvSpPr>
          <p:nvPr>
            <p:ph idx="1"/>
          </p:nvPr>
        </p:nvSpPr>
        <p:spPr>
          <a:xfrm>
            <a:off x="628650" y="980729"/>
            <a:ext cx="7886700" cy="4248472"/>
          </a:xfrm>
        </p:spPr>
        <p:txBody>
          <a:bodyPr>
            <a:normAutofit fontScale="92500"/>
          </a:bodyPr>
          <a:lstStyle/>
          <a:p>
            <a:pPr marL="0" indent="0">
              <a:buNone/>
            </a:pPr>
            <a:r>
              <a:rPr lang="en-GB" sz="2400" dirty="0"/>
              <a:t>Start planning for the observation as soon as possible. If the opportunity arises undertake the observation please do not wait till after workshop 3.</a:t>
            </a:r>
          </a:p>
          <a:p>
            <a:pPr marL="0" indent="0">
              <a:buNone/>
            </a:pPr>
            <a:r>
              <a:rPr lang="en-GB" sz="2400" dirty="0"/>
              <a:t>The main things to consider are:</a:t>
            </a:r>
          </a:p>
          <a:p>
            <a:r>
              <a:rPr lang="en-GB" sz="2400" dirty="0"/>
              <a:t>Permission of the individual must be sought before hand and the observation should last at least 30 minutes</a:t>
            </a:r>
          </a:p>
          <a:p>
            <a:r>
              <a:rPr lang="en-GB" sz="2400" dirty="0"/>
              <a:t>It must be direct social work practice</a:t>
            </a:r>
          </a:p>
          <a:p>
            <a:r>
              <a:rPr lang="en-GB" sz="2400" dirty="0"/>
              <a:t>The emphasis is on communication methods, skills, values, culturally sensitive practice, </a:t>
            </a:r>
            <a:r>
              <a:rPr lang="en-GB" sz="2400"/>
              <a:t>language needs and </a:t>
            </a:r>
            <a:r>
              <a:rPr lang="en-GB" sz="2400" dirty="0"/>
              <a:t>ethical practice</a:t>
            </a:r>
          </a:p>
          <a:p>
            <a:r>
              <a:rPr lang="en-GB" sz="2400" dirty="0"/>
              <a:t>Feedback must be gathered from the individual afterwards by the observer, you are encouraged to come up with a suitable method of doing. </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35</a:t>
            </a:fld>
            <a:endParaRPr lang="en-GB"/>
          </a:p>
        </p:txBody>
      </p:sp>
    </p:spTree>
    <p:extLst>
      <p:ext uri="{BB962C8B-B14F-4D97-AF65-F5344CB8AC3E}">
        <p14:creationId xmlns:p14="http://schemas.microsoft.com/office/powerpoint/2010/main" val="12687106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471585"/>
          </a:xfrm>
        </p:spPr>
        <p:txBody>
          <a:bodyPr>
            <a:normAutofit fontScale="90000"/>
          </a:bodyPr>
          <a:lstStyle/>
          <a:p>
            <a:pPr algn="ctr"/>
            <a:r>
              <a:rPr lang="en-GB" sz="3600" b="1" dirty="0"/>
              <a:t>Workshop 2 Requirements</a:t>
            </a:r>
          </a:p>
        </p:txBody>
      </p:sp>
      <p:sp>
        <p:nvSpPr>
          <p:cNvPr id="3" name="Content Placeholder 2"/>
          <p:cNvSpPr>
            <a:spLocks noGrp="1"/>
          </p:cNvSpPr>
          <p:nvPr>
            <p:ph idx="1"/>
          </p:nvPr>
        </p:nvSpPr>
        <p:spPr>
          <a:xfrm>
            <a:off x="467544" y="1124744"/>
            <a:ext cx="8229600" cy="4824536"/>
          </a:xfrm>
        </p:spPr>
        <p:txBody>
          <a:bodyPr>
            <a:normAutofit/>
          </a:bodyPr>
          <a:lstStyle/>
          <a:p>
            <a:r>
              <a:rPr lang="en-GB" sz="2800" dirty="0"/>
              <a:t>Complete in discussion with mentors a draft of  Section 2 of the portfolio and bring it to Workshop 2 </a:t>
            </a:r>
          </a:p>
          <a:p>
            <a:r>
              <a:rPr lang="en-GB" sz="2800" dirty="0"/>
              <a:t>Consider a suitable case for the safeguarding assignment for discussion at the next work shop. (See portfolio: Section 4, page 11 for details) </a:t>
            </a:r>
          </a:p>
          <a:p>
            <a:r>
              <a:rPr lang="en-GB" sz="2800" dirty="0"/>
              <a:t>Go the Social Care Wales hub and look at Social Services and Well-being (Wales) Act 2014 in relation to the Assessment and Safeguarding (Code of Practice) </a:t>
            </a:r>
            <a:r>
              <a:rPr lang="en-GB" sz="2800" dirty="0">
                <a:hlinkClick r:id="rId3"/>
              </a:rPr>
              <a:t>https://socialcare.wales/resources/information-and-learning-hub</a:t>
            </a:r>
            <a:endParaRPr lang="en-GB" sz="2800" dirty="0"/>
          </a:p>
          <a:p>
            <a:endParaRPr lang="en-GB" sz="2800" dirty="0"/>
          </a:p>
          <a:p>
            <a:endParaRPr lang="en-GB" dirty="0"/>
          </a:p>
          <a:p>
            <a:endParaRPr lang="en-GB" dirty="0"/>
          </a:p>
          <a:p>
            <a:endParaRPr lang="en-GB" dirty="0"/>
          </a:p>
        </p:txBody>
      </p:sp>
      <p:sp>
        <p:nvSpPr>
          <p:cNvPr id="4" name="Slide Number Placeholder 3"/>
          <p:cNvSpPr>
            <a:spLocks noGrp="1"/>
          </p:cNvSpPr>
          <p:nvPr>
            <p:ph type="sldNum" sz="quarter" idx="12"/>
          </p:nvPr>
        </p:nvSpPr>
        <p:spPr>
          <a:xfrm>
            <a:off x="6804248" y="6237312"/>
            <a:ext cx="2133600" cy="365125"/>
          </a:xfrm>
        </p:spPr>
        <p:txBody>
          <a:bodyPr/>
          <a:lstStyle/>
          <a:p>
            <a:fld id="{1E2FB795-8CD3-4813-9C65-0932CECE18E1}" type="slidenum">
              <a:rPr lang="en-GB" sz="2800" b="1" smtClean="0">
                <a:solidFill>
                  <a:schemeClr val="bg1"/>
                </a:solidFill>
              </a:rPr>
              <a:pPr/>
              <a:t>36</a:t>
            </a:fld>
            <a:endParaRPr lang="en-GB" sz="2800" b="1" dirty="0">
              <a:solidFill>
                <a:schemeClr val="bg1"/>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3911</Words>
  <Application>Microsoft Office PowerPoint</Application>
  <PresentationFormat>On-screen Show (4:3)</PresentationFormat>
  <Paragraphs>320</Paragraphs>
  <Slides>36</Slides>
  <Notes>33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0</vt:i4>
      </vt:variant>
      <vt:variant>
        <vt:lpstr>Slide Titles</vt:lpstr>
      </vt:variant>
      <vt:variant>
        <vt:i4>36</vt:i4>
      </vt:variant>
    </vt:vector>
  </HeadingPairs>
  <TitlesOfParts>
    <vt:vector size="41" baseType="lpstr">
      <vt:lpstr>Arial</vt:lpstr>
      <vt:lpstr>Calibri</vt:lpstr>
      <vt:lpstr>Calibri Light</vt:lpstr>
      <vt:lpstr>Wingdings</vt:lpstr>
      <vt:lpstr>Office Theme</vt:lpstr>
      <vt:lpstr> Porth Agored Graduate Certificate  Consolidation Programme Workshop 1</vt:lpstr>
      <vt:lpstr>Expectations/Ground rules</vt:lpstr>
      <vt:lpstr>Workshop Format</vt:lpstr>
      <vt:lpstr>Outline of Programme for the Day</vt:lpstr>
      <vt:lpstr>Catching Up </vt:lpstr>
      <vt:lpstr>PowerPoint Presentation</vt:lpstr>
      <vt:lpstr>WHY IS REFLECTIVE PRACTICE SO IMPORTANT FOR SOCIAL WORK?</vt:lpstr>
      <vt:lpstr> Reflective practice is important for social work as it is:</vt:lpstr>
      <vt:lpstr>  Social Workers who fly…..</vt:lpstr>
      <vt:lpstr>Reflection </vt:lpstr>
      <vt:lpstr>Emotional Intelligence </vt:lpstr>
      <vt:lpstr>Emotional intelligence</vt:lpstr>
      <vt:lpstr>Developing Reflection</vt:lpstr>
      <vt:lpstr>Models of Reflection </vt:lpstr>
      <vt:lpstr>PowerPoint Presentation</vt:lpstr>
      <vt:lpstr>Korthagen – Onion Model</vt:lpstr>
      <vt:lpstr>Kolb provides a model of experiential adult learning  easily adapts to a reflective model</vt:lpstr>
      <vt:lpstr>PowerPoint Presentation</vt:lpstr>
      <vt:lpstr>Key Aspects of Critically Reflective Practice</vt:lpstr>
      <vt:lpstr>Exercise </vt:lpstr>
      <vt:lpstr>Difficulties / Barriers </vt:lpstr>
      <vt:lpstr>Levels of reflective writing  (Hatton and Smith 1995)</vt:lpstr>
      <vt:lpstr>Characteristics of a Reflective Practitioner (Brookfield 1998)</vt:lpstr>
      <vt:lpstr>The DEAL Model of reflective writing Ash and Clayton (2004) adapted by Lay and McGuire (2010)</vt:lpstr>
      <vt:lpstr>Words and Phrases  </vt:lpstr>
      <vt:lpstr>Questions to Aid Critical Reflection</vt:lpstr>
      <vt:lpstr>Hints and Tips</vt:lpstr>
      <vt:lpstr>The Portfolio</vt:lpstr>
      <vt:lpstr>Section 2 – Developmental Review (a)</vt:lpstr>
      <vt:lpstr>Terminology</vt:lpstr>
      <vt:lpstr> Developmental Review (a) – Section 2</vt:lpstr>
      <vt:lpstr>Where to Start</vt:lpstr>
      <vt:lpstr>Links to Learning Outcome </vt:lpstr>
      <vt:lpstr>Hints and Tips</vt:lpstr>
      <vt:lpstr>Section 3 – Observation in practice Handbook; section 3, page 6.  </vt:lpstr>
      <vt:lpstr>Workshop 2 Requirements</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pmcreary</dc:creator>
  <cp:lastModifiedBy>Sarah Loxdale</cp:lastModifiedBy>
  <cp:revision>204</cp:revision>
  <cp:lastPrinted>2016-09-13T19:25:55Z</cp:lastPrinted>
  <dcterms:created xsi:type="dcterms:W3CDTF">2014-10-22T12:11:45Z</dcterms:created>
  <dcterms:modified xsi:type="dcterms:W3CDTF">2021-01-18T07:02:14Z</dcterms:modified>
</cp:coreProperties>
</file>