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5.xml" ContentType="application/vnd.openxmlformats-officedocument.themeOverride+xml"/>
  <Override PartName="/ppt/notesSlides/notesSlide6.xml" ContentType="application/vnd.openxmlformats-officedocument.presentationml.notesSlide+xml"/>
  <Override PartName="/ppt/charts/chart1.xml" ContentType="application/vnd.openxmlformats-officedocument.drawingml.chart+xml"/>
  <Override PartName="/ppt/theme/themeOverride6.xml" ContentType="application/vnd.openxmlformats-officedocument.themeOverride+xml"/>
  <Override PartName="/ppt/notesSlides/notesSlide7.xml" ContentType="application/vnd.openxmlformats-officedocument.presentationml.notesSlide+xml"/>
  <Override PartName="/ppt/theme/themeOverride7.xml" ContentType="application/vnd.openxmlformats-officedocument.themeOverride+xml"/>
  <Override PartName="/ppt/notesSlides/notesSlide8.xml" ContentType="application/vnd.openxmlformats-officedocument.presentationml.notesSlide+xml"/>
  <Override PartName="/ppt/charts/chart2.xml" ContentType="application/vnd.openxmlformats-officedocument.drawingml.chart+xml"/>
  <Override PartName="/ppt/theme/themeOverride8.xml" ContentType="application/vnd.openxmlformats-officedocument.themeOverride+xml"/>
  <Override PartName="/ppt/notesSlides/notesSlide9.xml" ContentType="application/vnd.openxmlformats-officedocument.presentationml.notesSlide+xml"/>
  <Override PartName="/ppt/theme/themeOverride9.xml" ContentType="application/vnd.openxmlformats-officedocument.themeOverride+xml"/>
  <Override PartName="/ppt/notesSlides/notesSlide10.xml" ContentType="application/vnd.openxmlformats-officedocument.presentationml.notesSlide+xml"/>
  <Override PartName="/ppt/theme/themeOverride10.xml" ContentType="application/vnd.openxmlformats-officedocument.themeOverride+xml"/>
  <Override PartName="/ppt/notesSlides/notesSlide11.xml" ContentType="application/vnd.openxmlformats-officedocument.presentationml.notesSlide+xml"/>
  <Override PartName="/ppt/theme/themeOverride11.xml" ContentType="application/vnd.openxmlformats-officedocument.themeOverride+xml"/>
  <Override PartName="/ppt/notesSlides/notesSlide12.xml" ContentType="application/vnd.openxmlformats-officedocument.presentationml.notesSlide+xml"/>
  <Override PartName="/ppt/theme/themeOverride12.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13.xml" ContentType="application/vnd.openxmlformats-officedocument.themeOverride+xml"/>
  <Override PartName="/ppt/notesSlides/notesSlide15.xml" ContentType="application/vnd.openxmlformats-officedocument.presentationml.notesSlide+xml"/>
  <Override PartName="/ppt/charts/chart3.xml" ContentType="application/vnd.openxmlformats-officedocument.drawingml.chart+xml"/>
  <Override PartName="/ppt/theme/themeOverride14.xml" ContentType="application/vnd.openxmlformats-officedocument.themeOverride+xml"/>
  <Override PartName="/ppt/notesSlides/notesSlide16.xml" ContentType="application/vnd.openxmlformats-officedocument.presentationml.notesSlide+xml"/>
  <Override PartName="/ppt/theme/themeOverride15.xml" ContentType="application/vnd.openxmlformats-officedocument.themeOverride+xml"/>
  <Override PartName="/ppt/notesSlides/notesSlide17.xml" ContentType="application/vnd.openxmlformats-officedocument.presentationml.notesSlide+xml"/>
  <Override PartName="/ppt/theme/themeOverride16.xml" ContentType="application/vnd.openxmlformats-officedocument.themeOverr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70" r:id="rId3"/>
    <p:sldId id="276" r:id="rId4"/>
    <p:sldId id="306" r:id="rId5"/>
    <p:sldId id="262" r:id="rId6"/>
    <p:sldId id="275" r:id="rId7"/>
    <p:sldId id="259" r:id="rId8"/>
    <p:sldId id="274" r:id="rId9"/>
    <p:sldId id="277" r:id="rId10"/>
    <p:sldId id="263" r:id="rId11"/>
    <p:sldId id="265" r:id="rId12"/>
    <p:sldId id="295" r:id="rId13"/>
    <p:sldId id="279" r:id="rId14"/>
    <p:sldId id="281" r:id="rId15"/>
    <p:sldId id="282" r:id="rId16"/>
    <p:sldId id="283" r:id="rId17"/>
    <p:sldId id="267" r:id="rId18"/>
    <p:sldId id="268" r:id="rId19"/>
    <p:sldId id="284" r:id="rId20"/>
    <p:sldId id="285" r:id="rId21"/>
    <p:sldId id="286" r:id="rId22"/>
    <p:sldId id="269" r:id="rId23"/>
    <p:sldId id="287" r:id="rId24"/>
    <p:sldId id="288" r:id="rId25"/>
    <p:sldId id="289" r:id="rId26"/>
    <p:sldId id="298" r:id="rId27"/>
    <p:sldId id="291" r:id="rId28"/>
    <p:sldId id="293" r:id="rId29"/>
    <p:sldId id="299" r:id="rId30"/>
    <p:sldId id="300" r:id="rId31"/>
    <p:sldId id="292" r:id="rId32"/>
    <p:sldId id="301" r:id="rId33"/>
    <p:sldId id="296" r:id="rId34"/>
    <p:sldId id="297" r:id="rId35"/>
    <p:sldId id="278" r:id="rId36"/>
    <p:sldId id="273" r:id="rId37"/>
    <p:sldId id="302" r:id="rId38"/>
    <p:sldId id="303" r:id="rId39"/>
    <p:sldId id="304" r:id="rId40"/>
    <p:sldId id="30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62A5C"/>
    <a:srgbClr val="CD0398"/>
    <a:srgbClr val="F9E3FD"/>
    <a:srgbClr val="00FF99"/>
    <a:srgbClr val="ADF2F9"/>
    <a:srgbClr val="A7FF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DEBA8-8C93-4C33-8D32-4C8CF1B65FF8}" v="49" dt="2026-10-05T09:10:17.4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028" autoAdjust="0"/>
  </p:normalViewPr>
  <p:slideViewPr>
    <p:cSldViewPr snapToGrid="0">
      <p:cViewPr varScale="1">
        <p:scale>
          <a:sx n="80" d="100"/>
          <a:sy n="80" d="100"/>
        </p:scale>
        <p:origin x="64" y="5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62FAE8E6-B6D7-4502-96FA-F4B62E5B3DFB}"/>
    <pc:docChg chg="undo custSel addSld delSld modSld sldOrd">
      <pc:chgData name="Seena Joseph" userId="cf2afdda-3d9d-41a3-a122-1e48d3b244a1" providerId="ADAL" clId="{62FAE8E6-B6D7-4502-96FA-F4B62E5B3DFB}" dt="2026-10-05T09:46:24.814" v="695" actId="478"/>
      <pc:docMkLst>
        <pc:docMk/>
      </pc:docMkLst>
      <pc:sldChg chg="delSp modSp add mod setBg modNotesTx">
        <pc:chgData name="Seena Joseph" userId="cf2afdda-3d9d-41a3-a122-1e48d3b244a1" providerId="ADAL" clId="{62FAE8E6-B6D7-4502-96FA-F4B62E5B3DFB}" dt="2026-10-04T20:29:54.733" v="149" actId="6549"/>
        <pc:sldMkLst>
          <pc:docMk/>
          <pc:sldMk cId="0" sldId="259"/>
        </pc:sldMkLst>
        <pc:spChg chg="del">
          <ac:chgData name="Seena Joseph" userId="cf2afdda-3d9d-41a3-a122-1e48d3b244a1" providerId="ADAL" clId="{62FAE8E6-B6D7-4502-96FA-F4B62E5B3DFB}" dt="2026-10-04T20:29:20.388" v="148" actId="478"/>
          <ac:spMkLst>
            <pc:docMk/>
            <pc:sldMk cId="0" sldId="259"/>
            <ac:spMk id="3" creationId="{00000000-0000-0000-0000-000000000000}"/>
          </ac:spMkLst>
        </pc:spChg>
        <pc:spChg chg="mod">
          <ac:chgData name="Seena Joseph" userId="cf2afdda-3d9d-41a3-a122-1e48d3b244a1" providerId="ADAL" clId="{62FAE8E6-B6D7-4502-96FA-F4B62E5B3DFB}" dt="2026-10-04T20:29:16.514" v="147" actId="20577"/>
          <ac:spMkLst>
            <pc:docMk/>
            <pc:sldMk cId="0" sldId="259"/>
            <ac:spMk id="15" creationId="{00000000-0000-0000-0000-000000000000}"/>
          </ac:spMkLst>
        </pc:spChg>
        <pc:spChg chg="mod">
          <ac:chgData name="Seena Joseph" userId="cf2afdda-3d9d-41a3-a122-1e48d3b244a1" providerId="ADAL" clId="{62FAE8E6-B6D7-4502-96FA-F4B62E5B3DFB}" dt="2026-10-04T20:29:13.776" v="142" actId="20577"/>
          <ac:spMkLst>
            <pc:docMk/>
            <pc:sldMk cId="0" sldId="259"/>
            <ac:spMk id="20" creationId="{00000000-0000-0000-0000-000000000000}"/>
          </ac:spMkLst>
        </pc:spChg>
      </pc:sldChg>
      <pc:sldChg chg="addSp delSp add mod setBg modNotesTx">
        <pc:chgData name="Seena Joseph" userId="cf2afdda-3d9d-41a3-a122-1e48d3b244a1" providerId="ADAL" clId="{62FAE8E6-B6D7-4502-96FA-F4B62E5B3DFB}" dt="2026-10-05T08:16:19.357" v="534" actId="20577"/>
        <pc:sldMkLst>
          <pc:docMk/>
          <pc:sldMk cId="0" sldId="262"/>
        </pc:sldMkLst>
        <pc:spChg chg="add del">
          <ac:chgData name="Seena Joseph" userId="cf2afdda-3d9d-41a3-a122-1e48d3b244a1" providerId="ADAL" clId="{62FAE8E6-B6D7-4502-96FA-F4B62E5B3DFB}" dt="2026-10-04T20:27:51.768" v="131" actId="478"/>
          <ac:spMkLst>
            <pc:docMk/>
            <pc:sldMk cId="0" sldId="262"/>
            <ac:spMk id="5" creationId="{00000000-0000-0000-0000-000000000000}"/>
          </ac:spMkLst>
        </pc:spChg>
      </pc:sldChg>
      <pc:sldChg chg="delSp add mod setBg modNotesTx">
        <pc:chgData name="Seena Joseph" userId="cf2afdda-3d9d-41a3-a122-1e48d3b244a1" providerId="ADAL" clId="{62FAE8E6-B6D7-4502-96FA-F4B62E5B3DFB}" dt="2026-10-04T20:33:41.604" v="160" actId="20577"/>
        <pc:sldMkLst>
          <pc:docMk/>
          <pc:sldMk cId="0" sldId="263"/>
        </pc:sldMkLst>
        <pc:spChg chg="del">
          <ac:chgData name="Seena Joseph" userId="cf2afdda-3d9d-41a3-a122-1e48d3b244a1" providerId="ADAL" clId="{62FAE8E6-B6D7-4502-96FA-F4B62E5B3DFB}" dt="2026-10-04T20:33:36.022" v="152" actId="478"/>
          <ac:spMkLst>
            <pc:docMk/>
            <pc:sldMk cId="0" sldId="263"/>
            <ac:spMk id="3" creationId="{00000000-0000-0000-0000-000000000000}"/>
          </ac:spMkLst>
        </pc:spChg>
      </pc:sldChg>
      <pc:sldChg chg="modSp add mod setBg">
        <pc:chgData name="Seena Joseph" userId="cf2afdda-3d9d-41a3-a122-1e48d3b244a1" providerId="ADAL" clId="{62FAE8E6-B6D7-4502-96FA-F4B62E5B3DFB}" dt="2026-10-04T20:35:37.314" v="165" actId="20577"/>
        <pc:sldMkLst>
          <pc:docMk/>
          <pc:sldMk cId="0" sldId="265"/>
        </pc:sldMkLst>
        <pc:spChg chg="mod">
          <ac:chgData name="Seena Joseph" userId="cf2afdda-3d9d-41a3-a122-1e48d3b244a1" providerId="ADAL" clId="{62FAE8E6-B6D7-4502-96FA-F4B62E5B3DFB}" dt="2026-10-04T20:35:37.314" v="165" actId="20577"/>
          <ac:spMkLst>
            <pc:docMk/>
            <pc:sldMk cId="0" sldId="265"/>
            <ac:spMk id="37" creationId="{00000000-0000-0000-0000-000000000000}"/>
          </ac:spMkLst>
        </pc:spChg>
      </pc:sldChg>
      <pc:sldChg chg="add setBg">
        <pc:chgData name="Seena Joseph" userId="cf2afdda-3d9d-41a3-a122-1e48d3b244a1" providerId="ADAL" clId="{62FAE8E6-B6D7-4502-96FA-F4B62E5B3DFB}" dt="2026-10-04T20:42:02.211" v="195"/>
        <pc:sldMkLst>
          <pc:docMk/>
          <pc:sldMk cId="0" sldId="267"/>
        </pc:sldMkLst>
      </pc:sldChg>
      <pc:sldChg chg="delSp modSp add mod setBg">
        <pc:chgData name="Seena Joseph" userId="cf2afdda-3d9d-41a3-a122-1e48d3b244a1" providerId="ADAL" clId="{62FAE8E6-B6D7-4502-96FA-F4B62E5B3DFB}" dt="2026-10-04T20:52:11.857" v="200" actId="478"/>
        <pc:sldMkLst>
          <pc:docMk/>
          <pc:sldMk cId="0" sldId="268"/>
        </pc:sldMkLst>
        <pc:spChg chg="mod">
          <ac:chgData name="Seena Joseph" userId="cf2afdda-3d9d-41a3-a122-1e48d3b244a1" providerId="ADAL" clId="{62FAE8E6-B6D7-4502-96FA-F4B62E5B3DFB}" dt="2026-10-04T20:47:12.422" v="198"/>
          <ac:spMkLst>
            <pc:docMk/>
            <pc:sldMk cId="0" sldId="268"/>
            <ac:spMk id="4" creationId="{00000000-0000-0000-0000-000000000000}"/>
          </ac:spMkLst>
        </pc:spChg>
        <pc:spChg chg="del">
          <ac:chgData name="Seena Joseph" userId="cf2afdda-3d9d-41a3-a122-1e48d3b244a1" providerId="ADAL" clId="{62FAE8E6-B6D7-4502-96FA-F4B62E5B3DFB}" dt="2026-10-04T20:52:11.857" v="200" actId="478"/>
          <ac:spMkLst>
            <pc:docMk/>
            <pc:sldMk cId="0" sldId="268"/>
            <ac:spMk id="5" creationId="{00000000-0000-0000-0000-000000000000}"/>
          </ac:spMkLst>
        </pc:spChg>
        <pc:spChg chg="mod">
          <ac:chgData name="Seena Joseph" userId="cf2afdda-3d9d-41a3-a122-1e48d3b244a1" providerId="ADAL" clId="{62FAE8E6-B6D7-4502-96FA-F4B62E5B3DFB}" dt="2026-10-04T20:51:48.199" v="199" actId="6549"/>
          <ac:spMkLst>
            <pc:docMk/>
            <pc:sldMk cId="0" sldId="268"/>
            <ac:spMk id="31" creationId="{00000000-0000-0000-0000-000000000000}"/>
          </ac:spMkLst>
        </pc:spChg>
      </pc:sldChg>
      <pc:sldChg chg="add ord setBg">
        <pc:chgData name="Seena Joseph" userId="cf2afdda-3d9d-41a3-a122-1e48d3b244a1" providerId="ADAL" clId="{62FAE8E6-B6D7-4502-96FA-F4B62E5B3DFB}" dt="2026-10-04T20:58:28.009" v="204"/>
        <pc:sldMkLst>
          <pc:docMk/>
          <pc:sldMk cId="0" sldId="269"/>
        </pc:sldMkLst>
      </pc:sldChg>
      <pc:sldChg chg="addSp delSp modSp mod">
        <pc:chgData name="Seena Joseph" userId="cf2afdda-3d9d-41a3-a122-1e48d3b244a1" providerId="ADAL" clId="{62FAE8E6-B6D7-4502-96FA-F4B62E5B3DFB}" dt="2026-10-05T08:07:07.272" v="480" actId="20577"/>
        <pc:sldMkLst>
          <pc:docMk/>
          <pc:sldMk cId="1213612289" sldId="270"/>
        </pc:sldMkLst>
        <pc:spChg chg="mod">
          <ac:chgData name="Seena Joseph" userId="cf2afdda-3d9d-41a3-a122-1e48d3b244a1" providerId="ADAL" clId="{62FAE8E6-B6D7-4502-96FA-F4B62E5B3DFB}" dt="2026-10-05T08:07:07.272" v="480" actId="20577"/>
          <ac:spMkLst>
            <pc:docMk/>
            <pc:sldMk cId="1213612289" sldId="270"/>
            <ac:spMk id="3" creationId="{7F402D94-A25C-4805-84CF-EF61C8E9EC37}"/>
          </ac:spMkLst>
        </pc:spChg>
        <pc:spChg chg="add del mod">
          <ac:chgData name="Seena Joseph" userId="cf2afdda-3d9d-41a3-a122-1e48d3b244a1" providerId="ADAL" clId="{62FAE8E6-B6D7-4502-96FA-F4B62E5B3DFB}" dt="2026-10-04T20:27:11.031" v="126" actId="22"/>
          <ac:spMkLst>
            <pc:docMk/>
            <pc:sldMk cId="1213612289" sldId="270"/>
            <ac:spMk id="5" creationId="{5540831D-2F4B-E1AB-FD82-46DBB4E2309D}"/>
          </ac:spMkLst>
        </pc:spChg>
        <pc:spChg chg="add del mod">
          <ac:chgData name="Seena Joseph" userId="cf2afdda-3d9d-41a3-a122-1e48d3b244a1" providerId="ADAL" clId="{62FAE8E6-B6D7-4502-96FA-F4B62E5B3DFB}" dt="2026-10-04T20:27:11.031" v="126" actId="22"/>
          <ac:spMkLst>
            <pc:docMk/>
            <pc:sldMk cId="1213612289" sldId="270"/>
            <ac:spMk id="9" creationId="{0E2468D3-F6B2-A556-82C3-3487FED7DD78}"/>
          </ac:spMkLst>
        </pc:spChg>
        <pc:spChg chg="add del mod">
          <ac:chgData name="Seena Joseph" userId="cf2afdda-3d9d-41a3-a122-1e48d3b244a1" providerId="ADAL" clId="{62FAE8E6-B6D7-4502-96FA-F4B62E5B3DFB}" dt="2026-10-04T20:27:11.031" v="126" actId="22"/>
          <ac:spMkLst>
            <pc:docMk/>
            <pc:sldMk cId="1213612289" sldId="270"/>
            <ac:spMk id="11" creationId="{253D1DE3-7449-37A2-DE81-41F98C2ACE68}"/>
          </ac:spMkLst>
        </pc:spChg>
        <pc:spChg chg="add del mod">
          <ac:chgData name="Seena Joseph" userId="cf2afdda-3d9d-41a3-a122-1e48d3b244a1" providerId="ADAL" clId="{62FAE8E6-B6D7-4502-96FA-F4B62E5B3DFB}" dt="2026-10-04T20:27:11.031" v="126" actId="22"/>
          <ac:spMkLst>
            <pc:docMk/>
            <pc:sldMk cId="1213612289" sldId="270"/>
            <ac:spMk id="13" creationId="{F4991F23-9045-3E37-1C58-69BDEE11930C}"/>
          </ac:spMkLst>
        </pc:spChg>
        <pc:spChg chg="add del mod">
          <ac:chgData name="Seena Joseph" userId="cf2afdda-3d9d-41a3-a122-1e48d3b244a1" providerId="ADAL" clId="{62FAE8E6-B6D7-4502-96FA-F4B62E5B3DFB}" dt="2026-10-04T20:27:11.031" v="126" actId="22"/>
          <ac:spMkLst>
            <pc:docMk/>
            <pc:sldMk cId="1213612289" sldId="270"/>
            <ac:spMk id="17" creationId="{D0E990C1-BA79-7F1F-E49E-02696337CFF8}"/>
          </ac:spMkLst>
        </pc:spChg>
        <pc:spChg chg="add del mod">
          <ac:chgData name="Seena Joseph" userId="cf2afdda-3d9d-41a3-a122-1e48d3b244a1" providerId="ADAL" clId="{62FAE8E6-B6D7-4502-96FA-F4B62E5B3DFB}" dt="2026-10-04T20:27:11.031" v="126" actId="22"/>
          <ac:spMkLst>
            <pc:docMk/>
            <pc:sldMk cId="1213612289" sldId="270"/>
            <ac:spMk id="19" creationId="{7D80E446-5947-0F82-BA26-29A03EA15559}"/>
          </ac:spMkLst>
        </pc:spChg>
        <pc:picChg chg="add del mod">
          <ac:chgData name="Seena Joseph" userId="cf2afdda-3d9d-41a3-a122-1e48d3b244a1" providerId="ADAL" clId="{62FAE8E6-B6D7-4502-96FA-F4B62E5B3DFB}" dt="2026-10-04T20:27:11.031" v="126" actId="22"/>
          <ac:picMkLst>
            <pc:docMk/>
            <pc:sldMk cId="1213612289" sldId="270"/>
            <ac:picMk id="7" creationId="{FA45198D-432F-D8BC-3F0D-70A8B7E7FE48}"/>
          </ac:picMkLst>
        </pc:picChg>
        <pc:picChg chg="add del mod">
          <ac:chgData name="Seena Joseph" userId="cf2afdda-3d9d-41a3-a122-1e48d3b244a1" providerId="ADAL" clId="{62FAE8E6-B6D7-4502-96FA-F4B62E5B3DFB}" dt="2026-10-04T20:27:11.031" v="126" actId="22"/>
          <ac:picMkLst>
            <pc:docMk/>
            <pc:sldMk cId="1213612289" sldId="270"/>
            <ac:picMk id="15" creationId="{86695998-0A07-E9D3-19FD-1CD072D16EBA}"/>
          </ac:picMkLst>
        </pc:picChg>
      </pc:sldChg>
      <pc:sldChg chg="modSp mod">
        <pc:chgData name="Seena Joseph" userId="cf2afdda-3d9d-41a3-a122-1e48d3b244a1" providerId="ADAL" clId="{62FAE8E6-B6D7-4502-96FA-F4B62E5B3DFB}" dt="2026-10-05T08:07:12.546" v="482" actId="20577"/>
        <pc:sldMkLst>
          <pc:docMk/>
          <pc:sldMk cId="1483307095" sldId="274"/>
        </pc:sldMkLst>
        <pc:spChg chg="mod">
          <ac:chgData name="Seena Joseph" userId="cf2afdda-3d9d-41a3-a122-1e48d3b244a1" providerId="ADAL" clId="{62FAE8E6-B6D7-4502-96FA-F4B62E5B3DFB}" dt="2026-10-05T08:07:12.546" v="482" actId="20577"/>
          <ac:spMkLst>
            <pc:docMk/>
            <pc:sldMk cId="1483307095" sldId="274"/>
            <ac:spMk id="3" creationId="{7F402D94-A25C-4805-84CF-EF61C8E9EC37}"/>
          </ac:spMkLst>
        </pc:spChg>
      </pc:sldChg>
      <pc:sldChg chg="modSp mod">
        <pc:chgData name="Seena Joseph" userId="cf2afdda-3d9d-41a3-a122-1e48d3b244a1" providerId="ADAL" clId="{62FAE8E6-B6D7-4502-96FA-F4B62E5B3DFB}" dt="2026-10-05T08:10:42.863" v="515" actId="207"/>
        <pc:sldMkLst>
          <pc:docMk/>
          <pc:sldMk cId="3842585805" sldId="276"/>
        </pc:sldMkLst>
        <pc:spChg chg="mod">
          <ac:chgData name="Seena Joseph" userId="cf2afdda-3d9d-41a3-a122-1e48d3b244a1" providerId="ADAL" clId="{62FAE8E6-B6D7-4502-96FA-F4B62E5B3DFB}" dt="2026-10-05T08:10:42.863" v="515" actId="207"/>
          <ac:spMkLst>
            <pc:docMk/>
            <pc:sldMk cId="3842585805" sldId="276"/>
            <ac:spMk id="3" creationId="{7F402D94-A25C-4805-84CF-EF61C8E9EC37}"/>
          </ac:spMkLst>
        </pc:spChg>
      </pc:sldChg>
      <pc:sldChg chg="modSp mod">
        <pc:chgData name="Seena Joseph" userId="cf2afdda-3d9d-41a3-a122-1e48d3b244a1" providerId="ADAL" clId="{62FAE8E6-B6D7-4502-96FA-F4B62E5B3DFB}" dt="2026-10-05T08:33:10.531" v="551" actId="13900"/>
        <pc:sldMkLst>
          <pc:docMk/>
          <pc:sldMk cId="2531782901" sldId="277"/>
        </pc:sldMkLst>
        <pc:spChg chg="mod">
          <ac:chgData name="Seena Joseph" userId="cf2afdda-3d9d-41a3-a122-1e48d3b244a1" providerId="ADAL" clId="{62FAE8E6-B6D7-4502-96FA-F4B62E5B3DFB}" dt="2026-10-05T08:33:10.531" v="551" actId="13900"/>
          <ac:spMkLst>
            <pc:docMk/>
            <pc:sldMk cId="2531782901" sldId="277"/>
            <ac:spMk id="3" creationId="{7F402D94-A25C-4805-84CF-EF61C8E9EC37}"/>
          </ac:spMkLst>
        </pc:spChg>
      </pc:sldChg>
      <pc:sldChg chg="add ord setBg">
        <pc:chgData name="Seena Joseph" userId="cf2afdda-3d9d-41a3-a122-1e48d3b244a1" providerId="ADAL" clId="{62FAE8E6-B6D7-4502-96FA-F4B62E5B3DFB}" dt="2026-10-04T21:28:47.439" v="470"/>
        <pc:sldMkLst>
          <pc:docMk/>
          <pc:sldMk cId="0" sldId="278"/>
        </pc:sldMkLst>
      </pc:sldChg>
      <pc:sldChg chg="modSp mod">
        <pc:chgData name="Seena Joseph" userId="cf2afdda-3d9d-41a3-a122-1e48d3b244a1" providerId="ADAL" clId="{62FAE8E6-B6D7-4502-96FA-F4B62E5B3DFB}" dt="2026-10-05T08:07:30.185" v="484" actId="20577"/>
        <pc:sldMkLst>
          <pc:docMk/>
          <pc:sldMk cId="619296343" sldId="281"/>
        </pc:sldMkLst>
        <pc:spChg chg="mod">
          <ac:chgData name="Seena Joseph" userId="cf2afdda-3d9d-41a3-a122-1e48d3b244a1" providerId="ADAL" clId="{62FAE8E6-B6D7-4502-96FA-F4B62E5B3DFB}" dt="2026-10-05T08:07:30.185" v="484" actId="20577"/>
          <ac:spMkLst>
            <pc:docMk/>
            <pc:sldMk cId="619296343" sldId="281"/>
            <ac:spMk id="3" creationId="{7F402D94-A25C-4805-84CF-EF61C8E9EC37}"/>
          </ac:spMkLst>
        </pc:spChg>
      </pc:sldChg>
      <pc:sldChg chg="modSp mod">
        <pc:chgData name="Seena Joseph" userId="cf2afdda-3d9d-41a3-a122-1e48d3b244a1" providerId="ADAL" clId="{62FAE8E6-B6D7-4502-96FA-F4B62E5B3DFB}" dt="2026-10-04T20:38:57.111" v="193" actId="20577"/>
        <pc:sldMkLst>
          <pc:docMk/>
          <pc:sldMk cId="236389423" sldId="282"/>
        </pc:sldMkLst>
        <pc:spChg chg="mod">
          <ac:chgData name="Seena Joseph" userId="cf2afdda-3d9d-41a3-a122-1e48d3b244a1" providerId="ADAL" clId="{62FAE8E6-B6D7-4502-96FA-F4B62E5B3DFB}" dt="2026-10-04T20:38:46.537" v="177" actId="1076"/>
          <ac:spMkLst>
            <pc:docMk/>
            <pc:sldMk cId="236389423" sldId="282"/>
            <ac:spMk id="2" creationId="{8D37D5A6-CDD9-46DD-B270-785544535C8F}"/>
          </ac:spMkLst>
        </pc:spChg>
        <pc:spChg chg="mod">
          <ac:chgData name="Seena Joseph" userId="cf2afdda-3d9d-41a3-a122-1e48d3b244a1" providerId="ADAL" clId="{62FAE8E6-B6D7-4502-96FA-F4B62E5B3DFB}" dt="2026-10-04T20:38:57.111" v="193" actId="20577"/>
          <ac:spMkLst>
            <pc:docMk/>
            <pc:sldMk cId="236389423" sldId="282"/>
            <ac:spMk id="3" creationId="{7F402D94-A25C-4805-84CF-EF61C8E9EC37}"/>
          </ac:spMkLst>
        </pc:spChg>
        <pc:picChg chg="mod">
          <ac:chgData name="Seena Joseph" userId="cf2afdda-3d9d-41a3-a122-1e48d3b244a1" providerId="ADAL" clId="{62FAE8E6-B6D7-4502-96FA-F4B62E5B3DFB}" dt="2026-10-04T20:38:41.530" v="176" actId="14100"/>
          <ac:picMkLst>
            <pc:docMk/>
            <pc:sldMk cId="236389423" sldId="282"/>
            <ac:picMk id="5" creationId="{FAA16875-DBFF-2807-4688-619CDFB52DE4}"/>
          </ac:picMkLst>
        </pc:picChg>
      </pc:sldChg>
      <pc:sldChg chg="modSp mod">
        <pc:chgData name="Seena Joseph" userId="cf2afdda-3d9d-41a3-a122-1e48d3b244a1" providerId="ADAL" clId="{62FAE8E6-B6D7-4502-96FA-F4B62E5B3DFB}" dt="2026-10-05T08:46:39.614" v="589" actId="14100"/>
        <pc:sldMkLst>
          <pc:docMk/>
          <pc:sldMk cId="2153379075" sldId="285"/>
        </pc:sldMkLst>
        <pc:spChg chg="mod">
          <ac:chgData name="Seena Joseph" userId="cf2afdda-3d9d-41a3-a122-1e48d3b244a1" providerId="ADAL" clId="{62FAE8E6-B6D7-4502-96FA-F4B62E5B3DFB}" dt="2026-10-05T08:46:34.243" v="587" actId="20577"/>
          <ac:spMkLst>
            <pc:docMk/>
            <pc:sldMk cId="2153379075" sldId="285"/>
            <ac:spMk id="3" creationId="{7F402D94-A25C-4805-84CF-EF61C8E9EC37}"/>
          </ac:spMkLst>
        </pc:spChg>
        <pc:picChg chg="mod">
          <ac:chgData name="Seena Joseph" userId="cf2afdda-3d9d-41a3-a122-1e48d3b244a1" providerId="ADAL" clId="{62FAE8E6-B6D7-4502-96FA-F4B62E5B3DFB}" dt="2026-10-05T08:46:39.614" v="589" actId="14100"/>
          <ac:picMkLst>
            <pc:docMk/>
            <pc:sldMk cId="2153379075" sldId="285"/>
            <ac:picMk id="8" creationId="{CE0DDA55-B5D2-A7F3-6628-19A71F866CF0}"/>
          </ac:picMkLst>
        </pc:picChg>
      </pc:sldChg>
      <pc:sldChg chg="modSp mod">
        <pc:chgData name="Seena Joseph" userId="cf2afdda-3d9d-41a3-a122-1e48d3b244a1" providerId="ADAL" clId="{62FAE8E6-B6D7-4502-96FA-F4B62E5B3DFB}" dt="2026-10-04T21:04:22.811" v="272" actId="1036"/>
        <pc:sldMkLst>
          <pc:docMk/>
          <pc:sldMk cId="4239830544" sldId="287"/>
        </pc:sldMkLst>
        <pc:picChg chg="mod">
          <ac:chgData name="Seena Joseph" userId="cf2afdda-3d9d-41a3-a122-1e48d3b244a1" providerId="ADAL" clId="{62FAE8E6-B6D7-4502-96FA-F4B62E5B3DFB}" dt="2026-10-04T21:04:22.811" v="272" actId="1036"/>
          <ac:picMkLst>
            <pc:docMk/>
            <pc:sldMk cId="4239830544" sldId="287"/>
            <ac:picMk id="6" creationId="{9EEC341A-A790-F191-5E9E-786C5DD2FD21}"/>
          </ac:picMkLst>
        </pc:picChg>
      </pc:sldChg>
      <pc:sldChg chg="addSp modSp mod">
        <pc:chgData name="Seena Joseph" userId="cf2afdda-3d9d-41a3-a122-1e48d3b244a1" providerId="ADAL" clId="{62FAE8E6-B6D7-4502-96FA-F4B62E5B3DFB}" dt="2026-10-05T09:10:24.416" v="620" actId="20577"/>
        <pc:sldMkLst>
          <pc:docMk/>
          <pc:sldMk cId="2018111316" sldId="288"/>
        </pc:sldMkLst>
        <pc:spChg chg="mod">
          <ac:chgData name="Seena Joseph" userId="cf2afdda-3d9d-41a3-a122-1e48d3b244a1" providerId="ADAL" clId="{62FAE8E6-B6D7-4502-96FA-F4B62E5B3DFB}" dt="2026-10-04T21:02:42.273" v="266" actId="20577"/>
          <ac:spMkLst>
            <pc:docMk/>
            <pc:sldMk cId="2018111316" sldId="288"/>
            <ac:spMk id="3" creationId="{7F402D94-A25C-4805-84CF-EF61C8E9EC37}"/>
          </ac:spMkLst>
        </pc:spChg>
        <pc:spChg chg="add mod">
          <ac:chgData name="Seena Joseph" userId="cf2afdda-3d9d-41a3-a122-1e48d3b244a1" providerId="ADAL" clId="{62FAE8E6-B6D7-4502-96FA-F4B62E5B3DFB}" dt="2026-10-05T09:10:24.416" v="620" actId="20577"/>
          <ac:spMkLst>
            <pc:docMk/>
            <pc:sldMk cId="2018111316" sldId="288"/>
            <ac:spMk id="6" creationId="{056F4CBC-C55C-CA1E-D2A5-48A9AA7253CC}"/>
          </ac:spMkLst>
        </pc:spChg>
        <pc:picChg chg="mod">
          <ac:chgData name="Seena Joseph" userId="cf2afdda-3d9d-41a3-a122-1e48d3b244a1" providerId="ADAL" clId="{62FAE8E6-B6D7-4502-96FA-F4B62E5B3DFB}" dt="2026-10-04T21:07:25.822" v="282" actId="1076"/>
          <ac:picMkLst>
            <pc:docMk/>
            <pc:sldMk cId="2018111316" sldId="288"/>
            <ac:picMk id="5" creationId="{BE3A59DF-759F-730A-D2D2-9A889F6BA9ED}"/>
          </ac:picMkLst>
        </pc:picChg>
      </pc:sldChg>
      <pc:sldChg chg="modSp mod">
        <pc:chgData name="Seena Joseph" userId="cf2afdda-3d9d-41a3-a122-1e48d3b244a1" providerId="ADAL" clId="{62FAE8E6-B6D7-4502-96FA-F4B62E5B3DFB}" dt="2026-10-04T21:15:37.122" v="454" actId="20577"/>
        <pc:sldMkLst>
          <pc:docMk/>
          <pc:sldMk cId="1551578732" sldId="289"/>
        </pc:sldMkLst>
        <pc:spChg chg="mod">
          <ac:chgData name="Seena Joseph" userId="cf2afdda-3d9d-41a3-a122-1e48d3b244a1" providerId="ADAL" clId="{62FAE8E6-B6D7-4502-96FA-F4B62E5B3DFB}" dt="2026-10-04T21:15:37.122" v="454" actId="20577"/>
          <ac:spMkLst>
            <pc:docMk/>
            <pc:sldMk cId="1551578732" sldId="289"/>
            <ac:spMk id="3" creationId="{7F402D94-A25C-4805-84CF-EF61C8E9EC37}"/>
          </ac:spMkLst>
        </pc:spChg>
      </pc:sldChg>
      <pc:sldChg chg="add del setBg">
        <pc:chgData name="Seena Joseph" userId="cf2afdda-3d9d-41a3-a122-1e48d3b244a1" providerId="ADAL" clId="{62FAE8E6-B6D7-4502-96FA-F4B62E5B3DFB}" dt="2026-10-05T09:38:51.984" v="675" actId="47"/>
        <pc:sldMkLst>
          <pc:docMk/>
          <pc:sldMk cId="0" sldId="290"/>
        </pc:sldMkLst>
      </pc:sldChg>
      <pc:sldChg chg="del">
        <pc:chgData name="Seena Joseph" userId="cf2afdda-3d9d-41a3-a122-1e48d3b244a1" providerId="ADAL" clId="{62FAE8E6-B6D7-4502-96FA-F4B62E5B3DFB}" dt="2026-10-04T21:20:09.027" v="460" actId="47"/>
        <pc:sldMkLst>
          <pc:docMk/>
          <pc:sldMk cId="2317332569" sldId="290"/>
        </pc:sldMkLst>
      </pc:sldChg>
      <pc:sldChg chg="ord">
        <pc:chgData name="Seena Joseph" userId="cf2afdda-3d9d-41a3-a122-1e48d3b244a1" providerId="ADAL" clId="{62FAE8E6-B6D7-4502-96FA-F4B62E5B3DFB}" dt="2026-10-04T20:34:46.617" v="164"/>
        <pc:sldMkLst>
          <pc:docMk/>
          <pc:sldMk cId="1466824258" sldId="295"/>
        </pc:sldMkLst>
      </pc:sldChg>
      <pc:sldChg chg="modSp mod">
        <pc:chgData name="Seena Joseph" userId="cf2afdda-3d9d-41a3-a122-1e48d3b244a1" providerId="ADAL" clId="{62FAE8E6-B6D7-4502-96FA-F4B62E5B3DFB}" dt="2026-10-05T09:43:03.089" v="688" actId="20577"/>
        <pc:sldMkLst>
          <pc:docMk/>
          <pc:sldMk cId="2980816997" sldId="296"/>
        </pc:sldMkLst>
        <pc:spChg chg="mod">
          <ac:chgData name="Seena Joseph" userId="cf2afdda-3d9d-41a3-a122-1e48d3b244a1" providerId="ADAL" clId="{62FAE8E6-B6D7-4502-96FA-F4B62E5B3DFB}" dt="2026-10-05T09:43:03.089" v="688" actId="20577"/>
          <ac:spMkLst>
            <pc:docMk/>
            <pc:sldMk cId="2980816997" sldId="296"/>
            <ac:spMk id="3" creationId="{E616AFD9-3BB8-59CA-72E2-1BC8E7C8A5E5}"/>
          </ac:spMkLst>
        </pc:spChg>
      </pc:sldChg>
      <pc:sldChg chg="modSp mod">
        <pc:chgData name="Seena Joseph" userId="cf2afdda-3d9d-41a3-a122-1e48d3b244a1" providerId="ADAL" clId="{62FAE8E6-B6D7-4502-96FA-F4B62E5B3DFB}" dt="2026-10-05T09:28:40.781" v="673" actId="20577"/>
        <pc:sldMkLst>
          <pc:docMk/>
          <pc:sldMk cId="1626099096" sldId="297"/>
        </pc:sldMkLst>
        <pc:spChg chg="mod">
          <ac:chgData name="Seena Joseph" userId="cf2afdda-3d9d-41a3-a122-1e48d3b244a1" providerId="ADAL" clId="{62FAE8E6-B6D7-4502-96FA-F4B62E5B3DFB}" dt="2026-10-05T09:28:40.781" v="673" actId="20577"/>
          <ac:spMkLst>
            <pc:docMk/>
            <pc:sldMk cId="1626099096" sldId="297"/>
            <ac:spMk id="3" creationId="{981F2526-15EE-E1D9-BD36-68450BD23B13}"/>
          </ac:spMkLst>
        </pc:spChg>
      </pc:sldChg>
      <pc:sldChg chg="delSp modSp add mod setBg modNotesTx">
        <pc:chgData name="Seena Joseph" userId="cf2afdda-3d9d-41a3-a122-1e48d3b244a1" providerId="ADAL" clId="{62FAE8E6-B6D7-4502-96FA-F4B62E5B3DFB}" dt="2026-10-05T09:11:59.442" v="646" actId="404"/>
        <pc:sldMkLst>
          <pc:docMk/>
          <pc:sldMk cId="0" sldId="298"/>
        </pc:sldMkLst>
        <pc:spChg chg="del">
          <ac:chgData name="Seena Joseph" userId="cf2afdda-3d9d-41a3-a122-1e48d3b244a1" providerId="ADAL" clId="{62FAE8E6-B6D7-4502-96FA-F4B62E5B3DFB}" dt="2026-10-04T21:16:29.085" v="458" actId="478"/>
          <ac:spMkLst>
            <pc:docMk/>
            <pc:sldMk cId="0" sldId="298"/>
            <ac:spMk id="3" creationId="{00000000-0000-0000-0000-000000000000}"/>
          </ac:spMkLst>
        </pc:spChg>
        <pc:spChg chg="mod">
          <ac:chgData name="Seena Joseph" userId="cf2afdda-3d9d-41a3-a122-1e48d3b244a1" providerId="ADAL" clId="{62FAE8E6-B6D7-4502-96FA-F4B62E5B3DFB}" dt="2026-10-05T09:11:32.275" v="625" actId="14100"/>
          <ac:spMkLst>
            <pc:docMk/>
            <pc:sldMk cId="0" sldId="298"/>
            <ac:spMk id="6" creationId="{00000000-0000-0000-0000-000000000000}"/>
          </ac:spMkLst>
        </pc:spChg>
        <pc:spChg chg="mod">
          <ac:chgData name="Seena Joseph" userId="cf2afdda-3d9d-41a3-a122-1e48d3b244a1" providerId="ADAL" clId="{62FAE8E6-B6D7-4502-96FA-F4B62E5B3DFB}" dt="2026-10-05T09:11:59.442" v="646" actId="404"/>
          <ac:spMkLst>
            <pc:docMk/>
            <pc:sldMk cId="0" sldId="298"/>
            <ac:spMk id="7" creationId="{00000000-0000-0000-0000-000000000000}"/>
          </ac:spMkLst>
        </pc:spChg>
        <pc:spChg chg="del mod">
          <ac:chgData name="Seena Joseph" userId="cf2afdda-3d9d-41a3-a122-1e48d3b244a1" providerId="ADAL" clId="{62FAE8E6-B6D7-4502-96FA-F4B62E5B3DFB}" dt="2026-10-05T09:11:20.136" v="621" actId="478"/>
          <ac:spMkLst>
            <pc:docMk/>
            <pc:sldMk cId="0" sldId="298"/>
            <ac:spMk id="8" creationId="{00000000-0000-0000-0000-000000000000}"/>
          </ac:spMkLst>
        </pc:spChg>
      </pc:sldChg>
      <pc:sldChg chg="add setBg">
        <pc:chgData name="Seena Joseph" userId="cf2afdda-3d9d-41a3-a122-1e48d3b244a1" providerId="ADAL" clId="{62FAE8E6-B6D7-4502-96FA-F4B62E5B3DFB}" dt="2026-10-04T21:21:50.175" v="462"/>
        <pc:sldMkLst>
          <pc:docMk/>
          <pc:sldMk cId="0" sldId="299"/>
        </pc:sldMkLst>
      </pc:sldChg>
      <pc:sldChg chg="add setBg">
        <pc:chgData name="Seena Joseph" userId="cf2afdda-3d9d-41a3-a122-1e48d3b244a1" providerId="ADAL" clId="{62FAE8E6-B6D7-4502-96FA-F4B62E5B3DFB}" dt="2026-10-04T21:24:17.600" v="464"/>
        <pc:sldMkLst>
          <pc:docMk/>
          <pc:sldMk cId="0" sldId="300"/>
        </pc:sldMkLst>
      </pc:sldChg>
      <pc:sldChg chg="delSp modSp add mod setBg">
        <pc:chgData name="Seena Joseph" userId="cf2afdda-3d9d-41a3-a122-1e48d3b244a1" providerId="ADAL" clId="{62FAE8E6-B6D7-4502-96FA-F4B62E5B3DFB}" dt="2026-10-05T09:26:26.310" v="666" actId="403"/>
        <pc:sldMkLst>
          <pc:docMk/>
          <pc:sldMk cId="0" sldId="301"/>
        </pc:sldMkLst>
        <pc:spChg chg="mod">
          <ac:chgData name="Seena Joseph" userId="cf2afdda-3d9d-41a3-a122-1e48d3b244a1" providerId="ADAL" clId="{62FAE8E6-B6D7-4502-96FA-F4B62E5B3DFB}" dt="2026-10-05T09:25:45.873" v="652" actId="14100"/>
          <ac:spMkLst>
            <pc:docMk/>
            <pc:sldMk cId="0" sldId="301"/>
            <ac:spMk id="8" creationId="{00000000-0000-0000-0000-000000000000}"/>
          </ac:spMkLst>
        </pc:spChg>
        <pc:spChg chg="mod">
          <ac:chgData name="Seena Joseph" userId="cf2afdda-3d9d-41a3-a122-1e48d3b244a1" providerId="ADAL" clId="{62FAE8E6-B6D7-4502-96FA-F4B62E5B3DFB}" dt="2026-10-05T09:26:00.164" v="656" actId="403"/>
          <ac:spMkLst>
            <pc:docMk/>
            <pc:sldMk cId="0" sldId="301"/>
            <ac:spMk id="11" creationId="{00000000-0000-0000-0000-000000000000}"/>
          </ac:spMkLst>
        </pc:spChg>
        <pc:spChg chg="mod">
          <ac:chgData name="Seena Joseph" userId="cf2afdda-3d9d-41a3-a122-1e48d3b244a1" providerId="ADAL" clId="{62FAE8E6-B6D7-4502-96FA-F4B62E5B3DFB}" dt="2026-10-05T09:25:49.094" v="654" actId="403"/>
          <ac:spMkLst>
            <pc:docMk/>
            <pc:sldMk cId="0" sldId="301"/>
            <ac:spMk id="12" creationId="{00000000-0000-0000-0000-000000000000}"/>
          </ac:spMkLst>
        </pc:spChg>
        <pc:spChg chg="del">
          <ac:chgData name="Seena Joseph" userId="cf2afdda-3d9d-41a3-a122-1e48d3b244a1" providerId="ADAL" clId="{62FAE8E6-B6D7-4502-96FA-F4B62E5B3DFB}" dt="2026-10-05T09:25:33.327" v="648" actId="478"/>
          <ac:spMkLst>
            <pc:docMk/>
            <pc:sldMk cId="0" sldId="301"/>
            <ac:spMk id="13" creationId="{00000000-0000-0000-0000-000000000000}"/>
          </ac:spMkLst>
        </pc:spChg>
        <pc:spChg chg="del">
          <ac:chgData name="Seena Joseph" userId="cf2afdda-3d9d-41a3-a122-1e48d3b244a1" providerId="ADAL" clId="{62FAE8E6-B6D7-4502-96FA-F4B62E5B3DFB}" dt="2026-10-05T09:25:40.355" v="650" actId="478"/>
          <ac:spMkLst>
            <pc:docMk/>
            <pc:sldMk cId="0" sldId="301"/>
            <ac:spMk id="14" creationId="{00000000-0000-0000-0000-000000000000}"/>
          </ac:spMkLst>
        </pc:spChg>
        <pc:spChg chg="del">
          <ac:chgData name="Seena Joseph" userId="cf2afdda-3d9d-41a3-a122-1e48d3b244a1" providerId="ADAL" clId="{62FAE8E6-B6D7-4502-96FA-F4B62E5B3DFB}" dt="2026-10-05T09:25:37.257" v="649" actId="478"/>
          <ac:spMkLst>
            <pc:docMk/>
            <pc:sldMk cId="0" sldId="301"/>
            <ac:spMk id="16" creationId="{00000000-0000-0000-0000-000000000000}"/>
          </ac:spMkLst>
        </pc:spChg>
        <pc:spChg chg="del">
          <ac:chgData name="Seena Joseph" userId="cf2afdda-3d9d-41a3-a122-1e48d3b244a1" providerId="ADAL" clId="{62FAE8E6-B6D7-4502-96FA-F4B62E5B3DFB}" dt="2026-10-05T09:25:32.082" v="647" actId="478"/>
          <ac:spMkLst>
            <pc:docMk/>
            <pc:sldMk cId="0" sldId="301"/>
            <ac:spMk id="17" creationId="{00000000-0000-0000-0000-000000000000}"/>
          </ac:spMkLst>
        </pc:spChg>
        <pc:spChg chg="mod">
          <ac:chgData name="Seena Joseph" userId="cf2afdda-3d9d-41a3-a122-1e48d3b244a1" providerId="ADAL" clId="{62FAE8E6-B6D7-4502-96FA-F4B62E5B3DFB}" dt="2026-10-05T09:26:19.435" v="662" actId="14100"/>
          <ac:spMkLst>
            <pc:docMk/>
            <pc:sldMk cId="0" sldId="301"/>
            <ac:spMk id="18" creationId="{00000000-0000-0000-0000-000000000000}"/>
          </ac:spMkLst>
        </pc:spChg>
        <pc:spChg chg="mod">
          <ac:chgData name="Seena Joseph" userId="cf2afdda-3d9d-41a3-a122-1e48d3b244a1" providerId="ADAL" clId="{62FAE8E6-B6D7-4502-96FA-F4B62E5B3DFB}" dt="2026-10-05T09:26:08.054" v="658" actId="1076"/>
          <ac:spMkLst>
            <pc:docMk/>
            <pc:sldMk cId="0" sldId="301"/>
            <ac:spMk id="19" creationId="{00000000-0000-0000-0000-000000000000}"/>
          </ac:spMkLst>
        </pc:spChg>
        <pc:spChg chg="mod">
          <ac:chgData name="Seena Joseph" userId="cf2afdda-3d9d-41a3-a122-1e48d3b244a1" providerId="ADAL" clId="{62FAE8E6-B6D7-4502-96FA-F4B62E5B3DFB}" dt="2026-10-05T09:26:14.132" v="660" actId="1076"/>
          <ac:spMkLst>
            <pc:docMk/>
            <pc:sldMk cId="0" sldId="301"/>
            <ac:spMk id="21" creationId="{00000000-0000-0000-0000-000000000000}"/>
          </ac:spMkLst>
        </pc:spChg>
        <pc:spChg chg="mod">
          <ac:chgData name="Seena Joseph" userId="cf2afdda-3d9d-41a3-a122-1e48d3b244a1" providerId="ADAL" clId="{62FAE8E6-B6D7-4502-96FA-F4B62E5B3DFB}" dt="2026-10-05T09:26:26.310" v="666" actId="403"/>
          <ac:spMkLst>
            <pc:docMk/>
            <pc:sldMk cId="0" sldId="301"/>
            <ac:spMk id="22" creationId="{00000000-0000-0000-0000-000000000000}"/>
          </ac:spMkLst>
        </pc:spChg>
        <pc:picChg chg="del">
          <ac:chgData name="Seena Joseph" userId="cf2afdda-3d9d-41a3-a122-1e48d3b244a1" providerId="ADAL" clId="{62FAE8E6-B6D7-4502-96FA-F4B62E5B3DFB}" dt="2026-10-05T09:25:42.087" v="651" actId="478"/>
          <ac:picMkLst>
            <pc:docMk/>
            <pc:sldMk cId="0" sldId="301"/>
            <ac:picMk id="15" creationId="{00000000-0000-0000-0000-000000000000}"/>
          </ac:picMkLst>
        </pc:picChg>
        <pc:picChg chg="mod">
          <ac:chgData name="Seena Joseph" userId="cf2afdda-3d9d-41a3-a122-1e48d3b244a1" providerId="ADAL" clId="{62FAE8E6-B6D7-4502-96FA-F4B62E5B3DFB}" dt="2026-10-05T09:26:11.530" v="659" actId="1076"/>
          <ac:picMkLst>
            <pc:docMk/>
            <pc:sldMk cId="0" sldId="301"/>
            <ac:picMk id="20" creationId="{00000000-0000-0000-0000-000000000000}"/>
          </ac:picMkLst>
        </pc:picChg>
      </pc:sldChg>
      <pc:sldChg chg="delSp add mod setBg">
        <pc:chgData name="Seena Joseph" userId="cf2afdda-3d9d-41a3-a122-1e48d3b244a1" providerId="ADAL" clId="{62FAE8E6-B6D7-4502-96FA-F4B62E5B3DFB}" dt="2026-10-05T09:46:24.814" v="695" actId="478"/>
        <pc:sldMkLst>
          <pc:docMk/>
          <pc:sldMk cId="0" sldId="302"/>
        </pc:sldMkLst>
        <pc:spChg chg="del">
          <ac:chgData name="Seena Joseph" userId="cf2afdda-3d9d-41a3-a122-1e48d3b244a1" providerId="ADAL" clId="{62FAE8E6-B6D7-4502-96FA-F4B62E5B3DFB}" dt="2026-10-05T09:46:10.349" v="689" actId="478"/>
          <ac:spMkLst>
            <pc:docMk/>
            <pc:sldMk cId="0" sldId="302"/>
            <ac:spMk id="10" creationId="{00000000-0000-0000-0000-000000000000}"/>
          </ac:spMkLst>
        </pc:spChg>
        <pc:spChg chg="del">
          <ac:chgData name="Seena Joseph" userId="cf2afdda-3d9d-41a3-a122-1e48d3b244a1" providerId="ADAL" clId="{62FAE8E6-B6D7-4502-96FA-F4B62E5B3DFB}" dt="2026-10-05T09:46:15.445" v="692" actId="478"/>
          <ac:spMkLst>
            <pc:docMk/>
            <pc:sldMk cId="0" sldId="302"/>
            <ac:spMk id="11" creationId="{00000000-0000-0000-0000-000000000000}"/>
          </ac:spMkLst>
        </pc:spChg>
        <pc:spChg chg="del">
          <ac:chgData name="Seena Joseph" userId="cf2afdda-3d9d-41a3-a122-1e48d3b244a1" providerId="ADAL" clId="{62FAE8E6-B6D7-4502-96FA-F4B62E5B3DFB}" dt="2026-10-05T09:46:12.348" v="690" actId="478"/>
          <ac:spMkLst>
            <pc:docMk/>
            <pc:sldMk cId="0" sldId="302"/>
            <ac:spMk id="13" creationId="{00000000-0000-0000-0000-000000000000}"/>
          </ac:spMkLst>
        </pc:spChg>
        <pc:spChg chg="del">
          <ac:chgData name="Seena Joseph" userId="cf2afdda-3d9d-41a3-a122-1e48d3b244a1" providerId="ADAL" clId="{62FAE8E6-B6D7-4502-96FA-F4B62E5B3DFB}" dt="2026-10-05T09:46:18.830" v="693" actId="478"/>
          <ac:spMkLst>
            <pc:docMk/>
            <pc:sldMk cId="0" sldId="302"/>
            <ac:spMk id="14" creationId="{00000000-0000-0000-0000-000000000000}"/>
          </ac:spMkLst>
        </pc:spChg>
        <pc:spChg chg="del">
          <ac:chgData name="Seena Joseph" userId="cf2afdda-3d9d-41a3-a122-1e48d3b244a1" providerId="ADAL" clId="{62FAE8E6-B6D7-4502-96FA-F4B62E5B3DFB}" dt="2026-10-05T09:46:23.142" v="694" actId="478"/>
          <ac:spMkLst>
            <pc:docMk/>
            <pc:sldMk cId="0" sldId="302"/>
            <ac:spMk id="15" creationId="{00000000-0000-0000-0000-000000000000}"/>
          </ac:spMkLst>
        </pc:spChg>
        <pc:spChg chg="del">
          <ac:chgData name="Seena Joseph" userId="cf2afdda-3d9d-41a3-a122-1e48d3b244a1" providerId="ADAL" clId="{62FAE8E6-B6D7-4502-96FA-F4B62E5B3DFB}" dt="2026-10-05T09:46:24.814" v="695" actId="478"/>
          <ac:spMkLst>
            <pc:docMk/>
            <pc:sldMk cId="0" sldId="302"/>
            <ac:spMk id="16" creationId="{00000000-0000-0000-0000-000000000000}"/>
          </ac:spMkLst>
        </pc:spChg>
        <pc:spChg chg="del">
          <ac:chgData name="Seena Joseph" userId="cf2afdda-3d9d-41a3-a122-1e48d3b244a1" providerId="ADAL" clId="{62FAE8E6-B6D7-4502-96FA-F4B62E5B3DFB}" dt="2026-10-05T09:46:23.142" v="694" actId="478"/>
          <ac:spMkLst>
            <pc:docMk/>
            <pc:sldMk cId="0" sldId="302"/>
            <ac:spMk id="18" creationId="{00000000-0000-0000-0000-000000000000}"/>
          </ac:spMkLst>
        </pc:spChg>
        <pc:spChg chg="del">
          <ac:chgData name="Seena Joseph" userId="cf2afdda-3d9d-41a3-a122-1e48d3b244a1" providerId="ADAL" clId="{62FAE8E6-B6D7-4502-96FA-F4B62E5B3DFB}" dt="2026-10-05T09:46:23.142" v="694" actId="478"/>
          <ac:spMkLst>
            <pc:docMk/>
            <pc:sldMk cId="0" sldId="302"/>
            <ac:spMk id="19" creationId="{00000000-0000-0000-0000-000000000000}"/>
          </ac:spMkLst>
        </pc:spChg>
        <pc:spChg chg="del">
          <ac:chgData name="Seena Joseph" userId="cf2afdda-3d9d-41a3-a122-1e48d3b244a1" providerId="ADAL" clId="{62FAE8E6-B6D7-4502-96FA-F4B62E5B3DFB}" dt="2026-10-05T09:39:30.338" v="676" actId="478"/>
          <ac:spMkLst>
            <pc:docMk/>
            <pc:sldMk cId="0" sldId="302"/>
            <ac:spMk id="20" creationId="{00000000-0000-0000-0000-000000000000}"/>
          </ac:spMkLst>
        </pc:spChg>
        <pc:picChg chg="del">
          <ac:chgData name="Seena Joseph" userId="cf2afdda-3d9d-41a3-a122-1e48d3b244a1" providerId="ADAL" clId="{62FAE8E6-B6D7-4502-96FA-F4B62E5B3DFB}" dt="2026-10-05T09:46:14.278" v="691" actId="478"/>
          <ac:picMkLst>
            <pc:docMk/>
            <pc:sldMk cId="0" sldId="302"/>
            <ac:picMk id="12" creationId="{00000000-0000-0000-0000-000000000000}"/>
          </ac:picMkLst>
        </pc:picChg>
        <pc:picChg chg="del">
          <ac:chgData name="Seena Joseph" userId="cf2afdda-3d9d-41a3-a122-1e48d3b244a1" providerId="ADAL" clId="{62FAE8E6-B6D7-4502-96FA-F4B62E5B3DFB}" dt="2026-10-05T09:46:23.142" v="694" actId="478"/>
          <ac:picMkLst>
            <pc:docMk/>
            <pc:sldMk cId="0" sldId="302"/>
            <ac:picMk id="17" creationId="{00000000-0000-0000-0000-000000000000}"/>
          </ac:picMkLst>
        </pc:picChg>
      </pc:sldChg>
      <pc:sldChg chg="add setBg">
        <pc:chgData name="Seena Joseph" userId="cf2afdda-3d9d-41a3-a122-1e48d3b244a1" providerId="ADAL" clId="{62FAE8E6-B6D7-4502-96FA-F4B62E5B3DFB}" dt="2026-10-04T21:30:30.491" v="474"/>
        <pc:sldMkLst>
          <pc:docMk/>
          <pc:sldMk cId="0" sldId="303"/>
        </pc:sldMkLst>
      </pc:sldChg>
      <pc:sldChg chg="modSp add mod setBg">
        <pc:chgData name="Seena Joseph" userId="cf2afdda-3d9d-41a3-a122-1e48d3b244a1" providerId="ADAL" clId="{62FAE8E6-B6D7-4502-96FA-F4B62E5B3DFB}" dt="2026-10-05T09:38:05.412" v="674" actId="6549"/>
        <pc:sldMkLst>
          <pc:docMk/>
          <pc:sldMk cId="0" sldId="304"/>
        </pc:sldMkLst>
        <pc:graphicFrameChg chg="modGraphic">
          <ac:chgData name="Seena Joseph" userId="cf2afdda-3d9d-41a3-a122-1e48d3b244a1" providerId="ADAL" clId="{62FAE8E6-B6D7-4502-96FA-F4B62E5B3DFB}" dt="2026-10-05T09:38:05.412" v="674" actId="6549"/>
          <ac:graphicFrameMkLst>
            <pc:docMk/>
            <pc:sldMk cId="0" sldId="304"/>
            <ac:graphicFrameMk id="33" creationId="{00000000-0000-0000-0000-000000000000}"/>
          </ac:graphicFrameMkLst>
        </pc:graphicFrameChg>
      </pc:sldChg>
      <pc:sldChg chg="add setBg">
        <pc:chgData name="Seena Joseph" userId="cf2afdda-3d9d-41a3-a122-1e48d3b244a1" providerId="ADAL" clId="{62FAE8E6-B6D7-4502-96FA-F4B62E5B3DFB}" dt="2026-10-04T21:31:06.548" v="477"/>
        <pc:sldMkLst>
          <pc:docMk/>
          <pc:sldMk cId="0" sldId="305"/>
        </pc:sldMkLst>
      </pc:sldChg>
      <pc:sldChg chg="modSp add mod">
        <pc:chgData name="Seena Joseph" userId="cf2afdda-3d9d-41a3-a122-1e48d3b244a1" providerId="ADAL" clId="{62FAE8E6-B6D7-4502-96FA-F4B62E5B3DFB}" dt="2026-10-05T08:10:58.032" v="531" actId="20577"/>
        <pc:sldMkLst>
          <pc:docMk/>
          <pc:sldMk cId="876631469" sldId="306"/>
        </pc:sldMkLst>
        <pc:spChg chg="mod">
          <ac:chgData name="Seena Joseph" userId="cf2afdda-3d9d-41a3-a122-1e48d3b244a1" providerId="ADAL" clId="{62FAE8E6-B6D7-4502-96FA-F4B62E5B3DFB}" dt="2026-10-05T08:10:58.032" v="531" actId="20577"/>
          <ac:spMkLst>
            <pc:docMk/>
            <pc:sldMk cId="876631469" sldId="306"/>
            <ac:spMk id="3" creationId="{876D5D05-6B0C-1C89-CA69-68432D30A437}"/>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4172E"/>
                </a:solidFill>
                <a:latin typeface="Arial"/>
              </a:defRPr>
            </a:pPr>
            <a:r>
              <a:rPr lang="en-GB" sz="1400" b="0" i="0" u="none" strike="noStrike">
                <a:solidFill>
                  <a:srgbClr val="14172E"/>
                </a:solidFill>
                <a:latin typeface="Arial"/>
              </a:rPr>
              <a:t>Ping per second (ms)</a:t>
            </a:r>
          </a:p>
        </c:rich>
      </c:tx>
      <c:overlay val="0"/>
    </c:title>
    <c:autoTitleDeleted val="0"/>
    <c:plotArea>
      <c:layout/>
      <c:barChart>
        <c:barDir val="col"/>
        <c:grouping val="clustered"/>
        <c:varyColors val="0"/>
        <c:ser>
          <c:idx val="0"/>
          <c:order val="0"/>
          <c:tx>
            <c:strRef>
              <c:f>Sheet1!$B$1</c:f>
              <c:strCache>
                <c:ptCount val="1"/>
                <c:pt idx="0">
                  <c:v>Ping (ms)</c:v>
                </c:pt>
              </c:strCache>
            </c:strRef>
          </c:tx>
          <c:spPr>
            <a:solidFill>
              <a:srgbClr val="0EA5A4"/>
            </a:solidFill>
            <a:effectLst/>
          </c:spPr>
          <c:invertIfNegative val="0"/>
          <c:dLbls>
            <c:numFmt formatCode="#,##0" sourceLinked="0"/>
            <c:spPr>
              <a:noFill/>
              <a:ln>
                <a:noFill/>
              </a:ln>
              <a:effectLst/>
            </c:spPr>
            <c:txPr>
              <a:bodyPr/>
              <a:lstStyle/>
              <a:p>
                <a:pPr>
                  <a:defRPr sz="1200" b="0" i="0" u="none" strike="noStrike">
                    <a:solidFill>
                      <a:srgbClr val="1E234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t1</c:v>
                </c:pt>
                <c:pt idx="1">
                  <c:v>t2</c:v>
                </c:pt>
                <c:pt idx="2">
                  <c:v>t3</c:v>
                </c:pt>
                <c:pt idx="3">
                  <c:v>t4</c:v>
                </c:pt>
                <c:pt idx="4">
                  <c:v>t5</c:v>
                </c:pt>
                <c:pt idx="5">
                  <c:v>t6</c:v>
                </c:pt>
                <c:pt idx="6">
                  <c:v>t7</c:v>
                </c:pt>
              </c:strCache>
            </c:strRef>
          </c:cat>
          <c:val>
            <c:numRef>
              <c:f>Sheet1!$B$2:$B$8</c:f>
              <c:numCache>
                <c:formatCode>General</c:formatCode>
                <c:ptCount val="7"/>
                <c:pt idx="0">
                  <c:v>22</c:v>
                </c:pt>
                <c:pt idx="1">
                  <c:v>25</c:v>
                </c:pt>
                <c:pt idx="2">
                  <c:v>24</c:v>
                </c:pt>
                <c:pt idx="3">
                  <c:v>23</c:v>
                </c:pt>
                <c:pt idx="4">
                  <c:v>26</c:v>
                </c:pt>
                <c:pt idx="5">
                  <c:v>25</c:v>
                </c:pt>
                <c:pt idx="6">
                  <c:v>310</c:v>
                </c:pt>
              </c:numCache>
            </c:numRef>
          </c:val>
          <c:extLst>
            <c:ext xmlns:c16="http://schemas.microsoft.com/office/drawing/2014/chart" uri="{C3380CC4-5D6E-409C-BE32-E72D297353CC}">
              <c16:uniqueId val="{00000000-4A3D-435A-8C3D-A99EDB84DA9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DDE1EC"/>
            </a:solidFill>
            <a:prstDash val="solid"/>
            <a:round/>
          </a:ln>
        </c:spPr>
        <c:txPr>
          <a:bodyPr/>
          <a:lstStyle/>
          <a:p>
            <a:pPr>
              <a:defRPr sz="1200" b="0" i="0" u="none" strike="noStrike">
                <a:solidFill>
                  <a:srgbClr val="5B6178"/>
                </a:solidFill>
                <a:latin typeface="Calibri"/>
              </a:defRPr>
            </a:pPr>
            <a:endParaRPr lang="en-US"/>
          </a:p>
        </c:txPr>
        <c:crossAx val="2094734552"/>
        <c:crosses val="autoZero"/>
        <c:auto val="1"/>
        <c:lblAlgn val="ctr"/>
        <c:lblOffset val="100"/>
        <c:noMultiLvlLbl val="1"/>
      </c:catAx>
      <c:valAx>
        <c:axId val="2094734552"/>
        <c:scaling>
          <c:orientation val="minMax"/>
          <c:max val="350"/>
        </c:scaling>
        <c:delete val="0"/>
        <c:axPos val="l"/>
        <c:majorGridlines>
          <c:spPr>
            <a:ln w="9525" cap="flat">
              <a:solidFill>
                <a:srgbClr val="E6E9F2"/>
              </a:solidFill>
              <a:prstDash val="solid"/>
              <a:round/>
            </a:ln>
          </c:spPr>
        </c:majorGridlines>
        <c:numFmt formatCode="General" sourceLinked="0"/>
        <c:majorTickMark val="out"/>
        <c:minorTickMark val="none"/>
        <c:tickLblPos val="nextTo"/>
        <c:spPr>
          <a:ln w="12700" cap="flat">
            <a:noFill/>
            <a:prstDash val="solid"/>
            <a:round/>
          </a:ln>
        </c:spPr>
        <c:txPr>
          <a:bodyPr/>
          <a:lstStyle/>
          <a:p>
            <a:pPr>
              <a:defRPr sz="1100" b="0" i="0" u="none" strike="noStrike">
                <a:solidFill>
                  <a:srgbClr val="5B6178"/>
                </a:solidFill>
                <a:latin typeface="Calibri"/>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4172E"/>
                </a:solidFill>
                <a:latin typeface="Arial"/>
              </a:defRPr>
            </a:pPr>
            <a:r>
              <a:rPr lang="en-GB" sz="1400" b="0" i="0" u="none" strike="noStrike">
                <a:solidFill>
                  <a:srgbClr val="14172E"/>
                </a:solidFill>
                <a:latin typeface="Arial"/>
              </a:rPr>
              <a:t>Points per match (both players average 50)</a:t>
            </a:r>
          </a:p>
        </c:rich>
      </c:tx>
      <c:overlay val="0"/>
    </c:title>
    <c:autoTitleDeleted val="0"/>
    <c:plotArea>
      <c:layout/>
      <c:barChart>
        <c:barDir val="col"/>
        <c:grouping val="clustered"/>
        <c:varyColors val="0"/>
        <c:ser>
          <c:idx val="0"/>
          <c:order val="0"/>
          <c:tx>
            <c:strRef>
              <c:f>Sheet1!$B$1</c:f>
              <c:strCache>
                <c:ptCount val="1"/>
                <c:pt idx="0">
                  <c:v>Player A</c:v>
                </c:pt>
              </c:strCache>
            </c:strRef>
          </c:tx>
          <c:spPr>
            <a:solidFill>
              <a:srgbClr val="0EA5A4"/>
            </a:solidFill>
            <a:effectLst/>
          </c:spPr>
          <c:invertIfNegative val="0"/>
          <c:dLbls>
            <c:numFmt formatCode="#,##0" sourceLinked="0"/>
            <c:spPr>
              <a:noFill/>
              <a:ln>
                <a:noFill/>
              </a:ln>
              <a:effectLst/>
            </c:spPr>
            <c:txPr>
              <a:bodyPr/>
              <a:lstStyle/>
              <a:p>
                <a:pPr>
                  <a:defRPr sz="1000" b="0" i="0" u="none" strike="noStrike">
                    <a:solidFill>
                      <a:srgbClr val="5B617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Match 1</c:v>
                </c:pt>
                <c:pt idx="1">
                  <c:v>Match 2</c:v>
                </c:pt>
                <c:pt idx="2">
                  <c:v>Match 3</c:v>
                </c:pt>
                <c:pt idx="3">
                  <c:v>Match 4</c:v>
                </c:pt>
                <c:pt idx="4">
                  <c:v>Match 5</c:v>
                </c:pt>
              </c:strCache>
            </c:strRef>
          </c:cat>
          <c:val>
            <c:numRef>
              <c:f>Sheet1!$B$2:$B$6</c:f>
              <c:numCache>
                <c:formatCode>General</c:formatCode>
                <c:ptCount val="5"/>
                <c:pt idx="0">
                  <c:v>48</c:v>
                </c:pt>
                <c:pt idx="1">
                  <c:v>50</c:v>
                </c:pt>
                <c:pt idx="2">
                  <c:v>52</c:v>
                </c:pt>
                <c:pt idx="3">
                  <c:v>50</c:v>
                </c:pt>
                <c:pt idx="4">
                  <c:v>50</c:v>
                </c:pt>
              </c:numCache>
            </c:numRef>
          </c:val>
          <c:extLst>
            <c:ext xmlns:c16="http://schemas.microsoft.com/office/drawing/2014/chart" uri="{C3380CC4-5D6E-409C-BE32-E72D297353CC}">
              <c16:uniqueId val="{00000000-6A21-41B0-B409-0363B5227CD5}"/>
            </c:ext>
          </c:extLst>
        </c:ser>
        <c:ser>
          <c:idx val="1"/>
          <c:order val="1"/>
          <c:tx>
            <c:strRef>
              <c:f>Sheet1!$C$1</c:f>
              <c:strCache>
                <c:ptCount val="1"/>
                <c:pt idx="0">
                  <c:v>Player B</c:v>
                </c:pt>
              </c:strCache>
            </c:strRef>
          </c:tx>
          <c:spPr>
            <a:solidFill>
              <a:srgbClr val="F2665A"/>
            </a:solidFill>
            <a:effectLst/>
          </c:spPr>
          <c:invertIfNegative val="0"/>
          <c:dLbls>
            <c:numFmt formatCode="#,##0" sourceLinked="0"/>
            <c:spPr>
              <a:noFill/>
              <a:ln>
                <a:noFill/>
              </a:ln>
              <a:effectLst/>
            </c:spPr>
            <c:txPr>
              <a:bodyPr/>
              <a:lstStyle/>
              <a:p>
                <a:pPr>
                  <a:defRPr sz="1000" b="0" i="0" u="none" strike="noStrike">
                    <a:solidFill>
                      <a:srgbClr val="5B617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Match 1</c:v>
                </c:pt>
                <c:pt idx="1">
                  <c:v>Match 2</c:v>
                </c:pt>
                <c:pt idx="2">
                  <c:v>Match 3</c:v>
                </c:pt>
                <c:pt idx="3">
                  <c:v>Match 4</c:v>
                </c:pt>
                <c:pt idx="4">
                  <c:v>Match 5</c:v>
                </c:pt>
              </c:strCache>
            </c:strRef>
          </c:cat>
          <c:val>
            <c:numRef>
              <c:f>Sheet1!$C$2:$C$6</c:f>
              <c:numCache>
                <c:formatCode>General</c:formatCode>
                <c:ptCount val="5"/>
                <c:pt idx="0">
                  <c:v>20</c:v>
                </c:pt>
                <c:pt idx="1">
                  <c:v>80</c:v>
                </c:pt>
                <c:pt idx="2">
                  <c:v>35</c:v>
                </c:pt>
                <c:pt idx="3">
                  <c:v>65</c:v>
                </c:pt>
                <c:pt idx="4">
                  <c:v>50</c:v>
                </c:pt>
              </c:numCache>
            </c:numRef>
          </c:val>
          <c:extLst>
            <c:ext xmlns:c16="http://schemas.microsoft.com/office/drawing/2014/chart" uri="{C3380CC4-5D6E-409C-BE32-E72D297353CC}">
              <c16:uniqueId val="{00000001-6A21-41B0-B409-0363B5227CD5}"/>
            </c:ext>
          </c:extLst>
        </c:ser>
        <c:dLbls>
          <c:showLegendKey val="0"/>
          <c:showVal val="1"/>
          <c:showCatName val="0"/>
          <c:showSerName val="0"/>
          <c:showPercent val="0"/>
          <c:showBubbleSize val="0"/>
        </c:dLbls>
        <c:gapWidth val="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DDE1EC"/>
            </a:solidFill>
            <a:prstDash val="solid"/>
            <a:round/>
          </a:ln>
        </c:spPr>
        <c:txPr>
          <a:bodyPr/>
          <a:lstStyle/>
          <a:p>
            <a:pPr>
              <a:defRPr sz="1200" b="0" i="0" u="none" strike="noStrike">
                <a:solidFill>
                  <a:srgbClr val="5B6178"/>
                </a:solidFill>
                <a:latin typeface="Calibri"/>
              </a:defRPr>
            </a:pPr>
            <a:endParaRPr lang="en-US"/>
          </a:p>
        </c:txPr>
        <c:crossAx val="2094734552"/>
        <c:crosses val="autoZero"/>
        <c:auto val="1"/>
        <c:lblAlgn val="ctr"/>
        <c:lblOffset val="100"/>
        <c:noMultiLvlLbl val="1"/>
      </c:catAx>
      <c:valAx>
        <c:axId val="2094734552"/>
        <c:scaling>
          <c:orientation val="minMax"/>
          <c:max val="100"/>
        </c:scaling>
        <c:delete val="0"/>
        <c:axPos val="l"/>
        <c:majorGridlines>
          <c:spPr>
            <a:ln w="9525" cap="flat">
              <a:solidFill>
                <a:srgbClr val="E6E9F2"/>
              </a:solidFill>
              <a:prstDash val="solid"/>
              <a:round/>
            </a:ln>
          </c:spPr>
        </c:majorGridlines>
        <c:numFmt formatCode="General" sourceLinked="0"/>
        <c:majorTickMark val="out"/>
        <c:minorTickMark val="none"/>
        <c:tickLblPos val="nextTo"/>
        <c:spPr>
          <a:ln w="12700" cap="flat">
            <a:noFill/>
            <a:prstDash val="solid"/>
            <a:round/>
          </a:ln>
        </c:spPr>
        <c:txPr>
          <a:bodyPr/>
          <a:lstStyle/>
          <a:p>
            <a:pPr>
              <a:defRPr sz="1100" b="0" i="0" u="none" strike="noStrike">
                <a:solidFill>
                  <a:srgbClr val="5B6178"/>
                </a:solidFill>
                <a:latin typeface="Calibri"/>
              </a:defRPr>
            </a:pPr>
            <a:endParaRPr lang="en-US"/>
          </a:p>
        </c:txPr>
        <c:crossAx val="2094734554"/>
        <c:crosses val="autoZero"/>
        <c:crossBetween val="between"/>
      </c:valAx>
      <c:spPr>
        <a:noFill/>
        <a:ln>
          <a:noFill/>
        </a:ln>
        <a:effectLst/>
      </c:spPr>
    </c:plotArea>
    <c:legend>
      <c:legendPos val="b"/>
      <c:overlay val="0"/>
      <c:txPr>
        <a:bodyPr/>
        <a:lstStyle/>
        <a:p>
          <a:pPr>
            <a:defRPr sz="1200">
              <a:solidFill>
                <a:srgbClr val="5B6178"/>
              </a:solidFill>
            </a:defRPr>
          </a:pPr>
          <a:endParaRPr lang="en-US"/>
        </a:p>
      </c:txPr>
    </c:legend>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4172E"/>
                </a:solidFill>
                <a:latin typeface="Arial"/>
              </a:defRPr>
            </a:pPr>
            <a:r>
              <a:rPr lang="en-GB" sz="1400" b="0" i="0" u="none" strike="noStrike">
                <a:solidFill>
                  <a:srgbClr val="14172E"/>
                </a:solidFill>
                <a:latin typeface="Arial"/>
              </a:rPr>
              <a:t>“The player opened the treasure ___”</a:t>
            </a:r>
          </a:p>
        </c:rich>
      </c:tx>
      <c:overlay val="0"/>
    </c:title>
    <c:autoTitleDeleted val="0"/>
    <c:plotArea>
      <c:layout/>
      <c:barChart>
        <c:barDir val="bar"/>
        <c:grouping val="clustered"/>
        <c:varyColors val="0"/>
        <c:ser>
          <c:idx val="0"/>
          <c:order val="0"/>
          <c:tx>
            <c:strRef>
              <c:f>Sheet1!$B$1</c:f>
              <c:strCache>
                <c:ptCount val="1"/>
                <c:pt idx="0">
                  <c:v>Probability</c:v>
                </c:pt>
              </c:strCache>
            </c:strRef>
          </c:tx>
          <c:spPr>
            <a:solidFill>
              <a:srgbClr val="0EA5A4"/>
            </a:solidFill>
            <a:effectLst/>
          </c:spPr>
          <c:invertIfNegative val="0"/>
          <c:dLbls>
            <c:numFmt formatCode="0%" sourceLinked="0"/>
            <c:spPr>
              <a:noFill/>
              <a:ln>
                <a:noFill/>
              </a:ln>
              <a:effectLst/>
            </c:spPr>
            <c:txPr>
              <a:bodyPr/>
              <a:lstStyle/>
              <a:p>
                <a:pPr>
                  <a:defRPr sz="1300" b="0" i="0" u="none" strike="noStrike">
                    <a:solidFill>
                      <a:srgbClr val="1E234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chest</c:v>
                </c:pt>
                <c:pt idx="1">
                  <c:v>box</c:v>
                </c:pt>
                <c:pt idx="2">
                  <c:v>map</c:v>
                </c:pt>
                <c:pt idx="3">
                  <c:v>door</c:v>
                </c:pt>
                <c:pt idx="4">
                  <c:v>other</c:v>
                </c:pt>
              </c:strCache>
            </c:strRef>
          </c:cat>
          <c:val>
            <c:numRef>
              <c:f>Sheet1!$B$2:$B$6</c:f>
              <c:numCache>
                <c:formatCode>General</c:formatCode>
                <c:ptCount val="5"/>
                <c:pt idx="0">
                  <c:v>0.71</c:v>
                </c:pt>
                <c:pt idx="1">
                  <c:v>0.12</c:v>
                </c:pt>
                <c:pt idx="2">
                  <c:v>7.0000000000000007E-2</c:v>
                </c:pt>
                <c:pt idx="3">
                  <c:v>0.05</c:v>
                </c:pt>
                <c:pt idx="4">
                  <c:v>0.05</c:v>
                </c:pt>
              </c:numCache>
            </c:numRef>
          </c:val>
          <c:extLst>
            <c:ext xmlns:c16="http://schemas.microsoft.com/office/drawing/2014/chart" uri="{C3380CC4-5D6E-409C-BE32-E72D297353CC}">
              <c16:uniqueId val="{00000000-5F49-44C8-8373-6558D02A696D}"/>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DDE1EC"/>
            </a:solidFill>
            <a:prstDash val="solid"/>
            <a:round/>
          </a:ln>
        </c:spPr>
        <c:txPr>
          <a:bodyPr/>
          <a:lstStyle/>
          <a:p>
            <a:pPr>
              <a:defRPr sz="1400" b="0" i="0" u="none" strike="noStrike">
                <a:solidFill>
                  <a:srgbClr val="5B6178"/>
                </a:solidFill>
                <a:latin typeface="Calibri"/>
              </a:defRPr>
            </a:pPr>
            <a:endParaRPr lang="en-US"/>
          </a:p>
        </c:txPr>
        <c:crossAx val="2094734552"/>
        <c:crosses val="autoZero"/>
        <c:auto val="1"/>
        <c:lblAlgn val="ctr"/>
        <c:lblOffset val="100"/>
        <c:noMultiLvlLbl val="1"/>
      </c:catAx>
      <c:valAx>
        <c:axId val="2094734552"/>
        <c:scaling>
          <c:orientation val="minMax"/>
          <c:max val="0.85"/>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751AD-0777-4ACD-8812-1B29C73989C9}"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1465B3-F8B4-44F3-AF47-DF2A16233389}" type="slidenum">
              <a:rPr lang="en-GB" smtClean="0"/>
              <a:t>‹#›</a:t>
            </a:fld>
            <a:endParaRPr lang="en-GB"/>
          </a:p>
        </p:txBody>
      </p:sp>
    </p:spTree>
    <p:extLst>
      <p:ext uri="{BB962C8B-B14F-4D97-AF65-F5344CB8AC3E}">
        <p14:creationId xmlns:p14="http://schemas.microsoft.com/office/powerpoint/2010/main" val="1804488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ANECDOTE vs EVIDENCE (6 min). Pairs, 2 minutes: rank the four claims from least to most trustworthy, and say what extra information you would want.
Debrief:
• A and C are anecdotes: one person, no comparison, no measurement.
• B is statistical evidence: 300 developers, six months, a comparison group, a measured outcome. Still ask: who funded it? How were developers assigned?
• D sounds statistical but is weak: “95% accuracy” on what data? If only 1% of emails are phishing, a model that says “never phishing” is 99% accurate! (Sets up the base-rate problem later.)
Good questions to prompt: sample size, comparison group, how measured, who ran it, is the test data the same as real-world data?</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DESCRIPTIVE vs INFERENTIAL 
• Descriptive: summarise the data you HAVE – averages, spread, charts. E.g. average session length of the 2,000 players in our beta.
• Inferential: use a SAMPLE to draw conclusions about a whole POPULATION – e.g. predict the average session length of all future players; A/B test whether a new tutorial increases retention.
ML link: training a model on a sample (training set) and hoping it generalises to unseen data is inferential thinking. That is why we hold out a test set.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(2 min). Every dataset can be described by answering three questions: Where is the middle? (position / central tendency) How spread out is it? (dispersion) What shape is it? (skewness, kurtosis). This is exactly what pandas’ df.describe() prints – show it quickly if you have a notebook open.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1" dirty="0"/>
              <a:t>1. Outliers: the mean gets dragged, the median doesn't</a:t>
            </a:r>
            <a:endParaRPr lang="en-GB" dirty="0"/>
          </a:p>
          <a:p>
            <a:pPr rtl="0"/>
            <a:r>
              <a:rPr lang="en-GB" dirty="0"/>
              <a:t>Take the ping times from the lag-spike activity: 22, 23, 24, 25, 25, 26, </a:t>
            </a:r>
            <a:r>
              <a:rPr lang="en-GB" b="1" dirty="0"/>
              <a:t>310</a:t>
            </a:r>
            <a:endParaRPr lang="en-GB" dirty="0"/>
          </a:p>
          <a:p>
            <a:pPr lvl="0" rtl="0"/>
            <a:r>
              <a:rPr lang="en-GB" b="1" dirty="0"/>
              <a:t>Mean</a:t>
            </a:r>
            <a:r>
              <a:rPr lang="en-GB" dirty="0"/>
              <a:t> = 455 ÷ 7 = </a:t>
            </a:r>
            <a:r>
              <a:rPr lang="en-GB" b="1" dirty="0"/>
              <a:t>65 </a:t>
            </a:r>
            <a:r>
              <a:rPr lang="en-GB" b="1" dirty="0" err="1"/>
              <a:t>ms</a:t>
            </a:r>
            <a:r>
              <a:rPr lang="en-GB" dirty="0"/>
              <a:t>. The single 310 adds a lot to the total, so it pulls the mean up. Yet no ping was anywhere near 65 </a:t>
            </a:r>
            <a:r>
              <a:rPr lang="en-GB" dirty="0" err="1"/>
              <a:t>ms</a:t>
            </a:r>
            <a:r>
              <a:rPr lang="en-GB" dirty="0"/>
              <a:t>: six of the seven are around 22–26.</a:t>
            </a:r>
          </a:p>
          <a:p>
            <a:pPr lvl="0" rtl="0"/>
            <a:r>
              <a:rPr lang="en-GB" b="1" dirty="0"/>
              <a:t>Median</a:t>
            </a:r>
            <a:r>
              <a:rPr lang="en-GB" dirty="0"/>
              <a:t> = the middle value = </a:t>
            </a:r>
            <a:r>
              <a:rPr lang="en-GB" b="1" dirty="0"/>
              <a:t>25 </a:t>
            </a:r>
            <a:r>
              <a:rPr lang="en-GB" b="1" dirty="0" err="1"/>
              <a:t>ms</a:t>
            </a:r>
            <a:r>
              <a:rPr lang="en-GB" dirty="0"/>
              <a:t>. It's just the 4th value when sorted. Whether the last value is 26, 310 or 3,000, it's still last, so the median doesn't move.</a:t>
            </a:r>
          </a:p>
          <a:p>
            <a:pPr rtl="0"/>
            <a:r>
              <a:rPr lang="en-GB" dirty="0"/>
              <a:t>So the median describes the typical value, and the mean is distorted by one unusual reading.</a:t>
            </a:r>
          </a:p>
          <a:p>
            <a:pPr rtl="0"/>
            <a:r>
              <a:rPr lang="en-GB" b="1" dirty="0"/>
              <a:t>2. Skewed data: the tail pulls the mean away from most values</a:t>
            </a:r>
            <a:endParaRPr lang="en-GB" dirty="0"/>
          </a:p>
          <a:p>
            <a:pPr rtl="0"/>
            <a:r>
              <a:rPr lang="en-GB" dirty="0"/>
              <a:t>Skewed data has a long tail on one side, which is like having lots of mild outliers all in the same direction.</a:t>
            </a:r>
          </a:p>
          <a:p>
            <a:pPr rtl="0"/>
            <a:r>
              <a:rPr lang="en-GB" dirty="0"/>
              <a:t>Salaries are a good example: most people earn a moderate amount, and a few earn huge amounts.</a:t>
            </a:r>
          </a:p>
          <a:p>
            <a:pPr lvl="0" rtl="0"/>
            <a:r>
              <a:rPr lang="en-GB" dirty="0"/>
              <a:t>Five salaries: £25k, £28k, £30k, £32k, £400k</a:t>
            </a:r>
          </a:p>
          <a:p>
            <a:pPr lvl="0" rtl="0"/>
            <a:r>
              <a:rPr lang="en-GB" dirty="0"/>
              <a:t>Mean = </a:t>
            </a:r>
            <a:r>
              <a:rPr lang="en-GB" b="1" dirty="0"/>
              <a:t>£103k</a:t>
            </a:r>
            <a:r>
              <a:rPr lang="en-GB" dirty="0"/>
              <a:t>, which nobody in the group earns. Four of the five earn far less.</a:t>
            </a:r>
          </a:p>
          <a:p>
            <a:pPr lvl="0" rtl="0"/>
            <a:r>
              <a:rPr lang="en-GB" dirty="0"/>
              <a:t>Median = </a:t>
            </a:r>
            <a:r>
              <a:rPr lang="en-GB" b="1" dirty="0"/>
              <a:t>£30k</a:t>
            </a:r>
            <a:r>
              <a:rPr lang="en-GB" dirty="0"/>
              <a:t>, which genuinely represents the typical person.</a:t>
            </a:r>
          </a:p>
          <a:p>
            <a:pPr rtl="0"/>
            <a:r>
              <a:rPr lang="en-GB" dirty="0"/>
              <a:t>In right-skewed data, the mean is always pulled towards the long tail (mean &gt; median). That's why governments report </a:t>
            </a:r>
            <a:r>
              <a:rPr lang="en-GB" i="1" dirty="0"/>
              <a:t>median</a:t>
            </a:r>
            <a:r>
              <a:rPr lang="en-GB" dirty="0"/>
              <a:t> household income and </a:t>
            </a:r>
            <a:r>
              <a:rPr lang="en-GB" i="1" dirty="0"/>
              <a:t>median</a:t>
            </a:r>
            <a:r>
              <a:rPr lang="en-GB" dirty="0"/>
              <a:t> house prices.</a:t>
            </a:r>
          </a:p>
          <a:p>
            <a:pPr rtl="0"/>
            <a:r>
              <a:rPr lang="en-GB" b="1" dirty="0"/>
              <a:t>3. When the mean is still the right choice</a:t>
            </a:r>
            <a:endParaRPr lang="en-GB" dirty="0"/>
          </a:p>
          <a:p>
            <a:pPr rtl="0"/>
            <a:r>
              <a:rPr lang="en-GB" dirty="0"/>
              <a:t>For symmetric data with no outliers, such as exam marks on a fair test, the mean is better: it uses every value, so it carries more information.</a:t>
            </a:r>
          </a:p>
          <a:p>
            <a:pPr rtl="0"/>
            <a:r>
              <a:rPr lang="en-GB" b="1" dirty="0"/>
              <a:t>Something for students to remember:</a:t>
            </a:r>
            <a:r>
              <a:rPr lang="en-GB" dirty="0"/>
              <a:t> the median is "robust" because it depends on position, not size. An extreme value can only move to the end of the list, and it can't move the middle.</a:t>
            </a:r>
          </a:p>
          <a:p>
            <a:endParaRPr lang="en-GB" dirty="0"/>
          </a:p>
        </p:txBody>
      </p:sp>
      <p:sp>
        <p:nvSpPr>
          <p:cNvPr id="4" name="Slide Number Placeholder 3"/>
          <p:cNvSpPr>
            <a:spLocks noGrp="1"/>
          </p:cNvSpPr>
          <p:nvPr>
            <p:ph type="sldNum" sz="quarter" idx="5"/>
          </p:nvPr>
        </p:nvSpPr>
        <p:spPr/>
        <p:txBody>
          <a:bodyPr/>
          <a:lstStyle/>
          <a:p>
            <a:fld id="{E01465B3-F8B4-44F3-AF47-DF2A16233389}" type="slidenum">
              <a:rPr lang="en-GB" smtClean="0"/>
              <a:t>15</a:t>
            </a:fld>
            <a:endParaRPr lang="en-GB"/>
          </a:p>
        </p:txBody>
      </p:sp>
    </p:spTree>
    <p:extLst>
      <p:ext uri="{BB962C8B-B14F-4D97-AF65-F5344CB8AC3E}">
        <p14:creationId xmlns:p14="http://schemas.microsoft.com/office/powerpoint/2010/main" val="3824161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WORKED ACTIVITY (7 min). Students calculate on their own for 3 minutes, then compare with a neighbour.
Data: 22, 25, 24, 23, 26, 25, 310
Sorted: 22, 23, 24, 25, 25, 26, 310
• Mean = 455 / 7 = 65 ms
• Median = 25 ms (4th of 7 sorted values)
• Mode = 25 ms
• Range = 310 − 22 = 288 ms
Without the 310 spike: mean = 145 / 6 ≈ 24.2 ms, range = 4 ms.
Discussion: which number would you put on the player’s HUD? (Median – it reflects the typical experience.) Which would a network engineer care about? (The spike itself – the maximum/outlier is the problem to fix!) The lesson: the “right” summary depends on the question you are asking. Outliers are sometimes noise and sometimes the most important data point – e.g. in anomaly detection.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AVERAGE? (4 min). Quick-fire, hands up for mean / median / mode.
1 Typical salary of a graduate game developer → MEDIAN (salaries are right-skewed; a few very high earners pull the mean up).
2 Most popular weapon chosen by players → MODE (categorical data).
3 Average score on a symmetric, outlier-free class test → MEAN (uses all the data).
4 Typical API response time with occasional timeouts → MEDIAN (outliers). In industry you would also report the 95th/99th percentile.
5 Most common type of cyber-attack in a log → MODE.</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SPREAD (6 min). Two esports players both average 50 points per match. Are they equally good picks for your team?
Player A: 48, 50, 52, 50, 50 → mean 50, range 4, sample SD ≈ 1.4
Player B: 20, 80, 35, 65, 50 → mean 50, range 60, sample SD ≈ 23.7
Working for B: deviations −30, 30, −15, 15, 0 → squares 900, 900, 225, 225, 0 → sum 2250 → ÷ (n−1 = 4) = 562.5 = variance → √562.5 ≈ 23.7.
• Range = max − min: simple, but one outlier inflates it.
• Variance = average squared distance from the mean.
• Standard deviation = √variance, back in the original units. Low SD = consistent; high SD = unpredictable.
Why n − 1? Using a sample to estimate the population spread – mention it, don’t dwell on it.
Ask: which player do you pick for a must-win final? Which for a gamble when you are losing?</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(4 min). Key vocabulary:
• Experiment: a process with uncertain outcomes (rolling a die, opening a loot box, classifying an email).
• Sample space: the set of all possible outcomes, e.g. {1,2,3,4,5,6}.
• Event: an outcome or set of outcomes, e.g. “roll an even number” = {2,4,6}.
• P(A) = m / n = favourable outcomes / total equally likely outcomes. P(even) = 3/6 = 0.5.
• Always 0 ≤ P(A) ≤ 1, and P(not A) = 1 − P(A) – the complement rule, which we use for loot drops later.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 RULE (5 min).
• Mutually exclusive: cannot happen at the same time; P(A ∩ B) = 0. E.g. a single image classifier label “cat” vs “dog” when each image has exactly one label; heads vs tails on one flip.
• For mutually exclusive events: P(A ∪ B) = P(A) + P(B).
• For events that CAN overlap, subtract the overlap so it is not counted twice: P(A ∪ B) = P(A) + P(B) − P(A ∩ B).
The Venn diagrams make the “double counting” visible.</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 EXAMPLES (5 min). Give students 90 seconds for each before revealing.
Q1 King or Queen? Mutually exclusive (a card cannot be both). P = 4/52 + 4/52 = 8/52 = 2/13 ≈ 0.154.
Q2 King or Diamond? NOT mutually exclusive – the King of Diamonds is both. P = 4/52 + 13/52 − 1/52 = 16/52 = 4/13 ≈ 0.308.
Common mistake: 17/52 (forgetting to subtract the King of Diamonds).
Q3 (stretch) Red card or a face card (J, Q, K)? P = 26/52 + 12/52 − 6/52 = 32/52 = 8/13 ≈ 0.615.</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INDEPENDENCE (5 min).
Independent: one event does not change the probability of the other. P(A ∩ B) = P(A) × P(B).
• Cards WITH replacement: P(King then Queen) = 4/52 × 4/52 = 1/169 ≈ 0.0059.
• Game: two separate enemies each have a 30% chance to hit you (independent). P(both hit) = 0.3 × 0.3 = 0.09. P(at least one hits) = 1 − P(neither) = 1 − 0.7 × 0.7 = 0.51.
Back to warm-up Q1: coin flips are independent, so after 5 heads the next flip is still 50%. The coin has no memory – believing otherwise is the gambler’s fallacy.
Naïve Bayes (Lecture 15) ASSUMES features are independent given the class – that assumption is the “naïve” part.</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CONDITIONAL PROBABILITY (6 min).
Dependent: the first event changes the probability of the second.
P(B | A) reads “probability of B given A”. P(A ∩ B) = P(A) × P(B | A), so P(B | A) = P(A ∩ B) / P(A).
• Cards WITHOUT replacement: P(King then Queen) = 4/52 × 4/51 = 16/2652 ≈ 0.0060 (slightly higher than 1/169 because the deck shrank).
• Loot bag: 5 red orbs, 3 blue orbs, draw 2 without replacement. P(both red) = 5/8 × 4/7 = 20/56 = 5/14 ≈ 0.357.
• Spam: if an email contains “discount” it is more likely to contain “offer” – the words are dependent. Naïve Bayes ignores this and still works surprisingly well.
The tree diagram shows how to multiply along branches.</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1465B3-F8B4-44F3-AF47-DF2A16233389}" type="slidenum">
              <a:rPr lang="en-GB" smtClean="0"/>
              <a:t>36</a:t>
            </a:fld>
            <a:endParaRPr lang="en-GB"/>
          </a:p>
        </p:txBody>
      </p:sp>
    </p:spTree>
    <p:extLst>
      <p:ext uri="{BB962C8B-B14F-4D97-AF65-F5344CB8AC3E}">
        <p14:creationId xmlns:p14="http://schemas.microsoft.com/office/powerpoint/2010/main" val="28318586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LLM NEXT-TOKEN PROBABILITIES (6 min). A large language model does not “look up” answers. At every step it outputs a probability distribution over its whole vocabulary for the next token, then SAMPLES one. Illustrative numbers (not from a real model): “The player opened the treasure…” → chest 0.71, box 0.12, map 0.07, door 0.05, other 0.05.
• Temperature controls how the distribution is used: low temperature (≈0) almost always picks the top token – predictable, repetitive. High temperature flattens the distribution – more creative, more random, more errors.
• Hallucination makes sense from this view: the model produces a fluent, high-probability continuation, which is not the same as a true one.
DEMO (optional): many AI playgrounds let you set temperature; ask for a fantasy-weapon name at temperature 0 three times, then at 1.5 three times.
Ask: what temperature would you want for (a) generating NPC banter, (b) writing code, (c) answering a medical question?</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PRACTICE (10 min). ANSWERS:
1 Data 2, 7, 7, 8, 11 → mean = 35/5 = 7, median = 7, mode = 7, range = 9.
2 Fair die, P(even or greater than 4) = 3/6 + 2/6 − 1/6 = 4/6 = 2/3 (6 is both even and &gt; 4).
3 Two independent enemies each hit 30%: P(neither hits) = 0.7 × 0.7 = 0.49.
4 Loot bag 5 red, 3 blue, draw 2 without replacement: P(both red) = 5/8 × 4/7 = 20/56 = 5/14 ≈ 0.357.
5 40% of emails are spam; “winner” appears in 30% of spam and 2% of ham. P(spam | “winner”) = 0.3 × 0.4 / (0.3 × 0.4 + 0.02 × 0.6) = 0.12 / 0.132 ≈ 0.91.
6 1 − 0.99⁵⁰ ≈ 0.395 (about 39.5%).</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SUMMARY (2 min). Suggest students photograph this slide. Everything on it is used again in Lectures 3–4 (fuzzy logic, decision making under uncertainty), 11–16 (ML and Naïve Bayes) and 17–19 (neural networks).</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RESOURCES (1 min). Seeing Theory (Brown University) is an excellent free interactive visual introduction to probability and statistics – strongly recommend chapters 1–3. Khan Academy covers the same ground with practice questions.</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28CF-4718-42C4-8C94-BDCF2031EF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ZA"/>
          </a:p>
        </p:txBody>
      </p:sp>
      <p:sp>
        <p:nvSpPr>
          <p:cNvPr id="3" name="Subtitle 2">
            <a:extLst>
              <a:ext uri="{FF2B5EF4-FFF2-40B4-BE49-F238E27FC236}">
                <a16:creationId xmlns:a16="http://schemas.microsoft.com/office/drawing/2014/main" id="{41DBD067-8FE1-42AA-A6BE-54E7EE33AC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a:p>
        </p:txBody>
      </p:sp>
      <p:sp>
        <p:nvSpPr>
          <p:cNvPr id="4" name="Date Placeholder 3">
            <a:extLst>
              <a:ext uri="{FF2B5EF4-FFF2-40B4-BE49-F238E27FC236}">
                <a16:creationId xmlns:a16="http://schemas.microsoft.com/office/drawing/2014/main" id="{3D5D09DA-2664-47EF-BD76-A4354B25813D}"/>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7A705B91-088E-456E-9DC3-E155AE9E270A}"/>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AE6086C7-EC1A-4554-93CE-3D654B497A13}"/>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20003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C79DA-B09B-4D77-998A-49452962F6AE}"/>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0F2C46B4-6709-4707-BA92-6807D2E82F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C147E14C-447B-46DA-8EE6-F725617C0D0D}"/>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AB85632C-CB64-404D-A614-D1A0E771792F}"/>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A1364D58-5B0E-46F5-AB38-72482CA771E1}"/>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82281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2A3B8-6047-4EF0-B19F-3B56C9562F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ZA"/>
          </a:p>
        </p:txBody>
      </p:sp>
      <p:sp>
        <p:nvSpPr>
          <p:cNvPr id="3" name="Text Placeholder 2">
            <a:extLst>
              <a:ext uri="{FF2B5EF4-FFF2-40B4-BE49-F238E27FC236}">
                <a16:creationId xmlns:a16="http://schemas.microsoft.com/office/drawing/2014/main" id="{E0558A70-EF96-4A6F-ABF1-6A840B828F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3F2D141-9D02-48BF-8E75-F131CEE787B6}"/>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236B69BD-68ED-4AB3-B079-C5575C80FD21}"/>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216B528D-363B-4312-8A4E-0E05BA323D4E}"/>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50988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FE600-A74B-491D-916B-15C4413DE46F}"/>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3C98218A-974A-413A-B2C4-214BB434485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Content Placeholder 3">
            <a:extLst>
              <a:ext uri="{FF2B5EF4-FFF2-40B4-BE49-F238E27FC236}">
                <a16:creationId xmlns:a16="http://schemas.microsoft.com/office/drawing/2014/main" id="{AE2E1F41-151D-4BB0-ABF7-FA886C2ED11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Date Placeholder 4">
            <a:extLst>
              <a:ext uri="{FF2B5EF4-FFF2-40B4-BE49-F238E27FC236}">
                <a16:creationId xmlns:a16="http://schemas.microsoft.com/office/drawing/2014/main" id="{27D12F91-9190-4A28-ABA4-F1EF46F238DD}"/>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6" name="Footer Placeholder 5">
            <a:extLst>
              <a:ext uri="{FF2B5EF4-FFF2-40B4-BE49-F238E27FC236}">
                <a16:creationId xmlns:a16="http://schemas.microsoft.com/office/drawing/2014/main" id="{C06679E5-8885-44B8-88B4-FBE129951BCF}"/>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25C78D1D-F800-4834-B60C-15FC3D5B4A1D}"/>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291255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9C3A-F68E-49CA-8188-B04875560B2B}"/>
              </a:ext>
            </a:extLst>
          </p:cNvPr>
          <p:cNvSpPr>
            <a:spLocks noGrp="1"/>
          </p:cNvSpPr>
          <p:nvPr>
            <p:ph type="title"/>
          </p:nvPr>
        </p:nvSpPr>
        <p:spPr>
          <a:xfrm>
            <a:off x="839788" y="365125"/>
            <a:ext cx="10515600" cy="1325563"/>
          </a:xfrm>
        </p:spPr>
        <p:txBody>
          <a:bodyPr/>
          <a:lstStyle/>
          <a:p>
            <a:r>
              <a:rPr lang="en-US"/>
              <a:t>Click to edit Master title style</a:t>
            </a:r>
            <a:endParaRPr lang="en-ZA"/>
          </a:p>
        </p:txBody>
      </p:sp>
      <p:sp>
        <p:nvSpPr>
          <p:cNvPr id="3" name="Text Placeholder 2">
            <a:extLst>
              <a:ext uri="{FF2B5EF4-FFF2-40B4-BE49-F238E27FC236}">
                <a16:creationId xmlns:a16="http://schemas.microsoft.com/office/drawing/2014/main" id="{B78CEB70-816E-4552-9B8F-21E5D03ECB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440EC1-F5BB-4962-B962-6FA68846E6F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Text Placeholder 4">
            <a:extLst>
              <a:ext uri="{FF2B5EF4-FFF2-40B4-BE49-F238E27FC236}">
                <a16:creationId xmlns:a16="http://schemas.microsoft.com/office/drawing/2014/main" id="{5334F92D-94D1-4FDC-8AE8-93B2680E7C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E0F3E0E-2DCC-4742-B844-462560E4029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7" name="Date Placeholder 6">
            <a:extLst>
              <a:ext uri="{FF2B5EF4-FFF2-40B4-BE49-F238E27FC236}">
                <a16:creationId xmlns:a16="http://schemas.microsoft.com/office/drawing/2014/main" id="{930057F2-784D-433A-BF06-FCCC318324BC}"/>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8" name="Footer Placeholder 7">
            <a:extLst>
              <a:ext uri="{FF2B5EF4-FFF2-40B4-BE49-F238E27FC236}">
                <a16:creationId xmlns:a16="http://schemas.microsoft.com/office/drawing/2014/main" id="{78F47EBE-274A-4323-8E66-6FCC8A043A64}"/>
              </a:ext>
            </a:extLst>
          </p:cNvPr>
          <p:cNvSpPr>
            <a:spLocks noGrp="1"/>
          </p:cNvSpPr>
          <p:nvPr>
            <p:ph type="ftr" sz="quarter" idx="11"/>
          </p:nvPr>
        </p:nvSpPr>
        <p:spPr/>
        <p:txBody>
          <a:bodyPr/>
          <a:lstStyle/>
          <a:p>
            <a:endParaRPr lang="en-ZA"/>
          </a:p>
        </p:txBody>
      </p:sp>
      <p:sp>
        <p:nvSpPr>
          <p:cNvPr id="9" name="Slide Number Placeholder 8">
            <a:extLst>
              <a:ext uri="{FF2B5EF4-FFF2-40B4-BE49-F238E27FC236}">
                <a16:creationId xmlns:a16="http://schemas.microsoft.com/office/drawing/2014/main" id="{E67F5FA3-1876-496E-AB44-3E45B124EDEE}"/>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426293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B238-8B71-428D-A6EB-185BE7FEBF43}"/>
              </a:ext>
            </a:extLst>
          </p:cNvPr>
          <p:cNvSpPr>
            <a:spLocks noGrp="1"/>
          </p:cNvSpPr>
          <p:nvPr>
            <p:ph type="title"/>
          </p:nvPr>
        </p:nvSpPr>
        <p:spPr/>
        <p:txBody>
          <a:bodyPr/>
          <a:lstStyle/>
          <a:p>
            <a:r>
              <a:rPr lang="en-US"/>
              <a:t>Click to edit Master title style</a:t>
            </a:r>
            <a:endParaRPr lang="en-ZA"/>
          </a:p>
        </p:txBody>
      </p:sp>
      <p:sp>
        <p:nvSpPr>
          <p:cNvPr id="3" name="Date Placeholder 2">
            <a:extLst>
              <a:ext uri="{FF2B5EF4-FFF2-40B4-BE49-F238E27FC236}">
                <a16:creationId xmlns:a16="http://schemas.microsoft.com/office/drawing/2014/main" id="{C7A09939-C229-42D5-A6D5-3D9BCD5D8B4B}"/>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4" name="Footer Placeholder 3">
            <a:extLst>
              <a:ext uri="{FF2B5EF4-FFF2-40B4-BE49-F238E27FC236}">
                <a16:creationId xmlns:a16="http://schemas.microsoft.com/office/drawing/2014/main" id="{2FEA7DC9-4C5F-4F11-BC6B-BECB78DCFDAD}"/>
              </a:ext>
            </a:extLst>
          </p:cNvPr>
          <p:cNvSpPr>
            <a:spLocks noGrp="1"/>
          </p:cNvSpPr>
          <p:nvPr>
            <p:ph type="ftr" sz="quarter" idx="11"/>
          </p:nvPr>
        </p:nvSpPr>
        <p:spPr/>
        <p:txBody>
          <a:bodyPr/>
          <a:lstStyle/>
          <a:p>
            <a:endParaRPr lang="en-ZA"/>
          </a:p>
        </p:txBody>
      </p:sp>
      <p:sp>
        <p:nvSpPr>
          <p:cNvPr id="5" name="Slide Number Placeholder 4">
            <a:extLst>
              <a:ext uri="{FF2B5EF4-FFF2-40B4-BE49-F238E27FC236}">
                <a16:creationId xmlns:a16="http://schemas.microsoft.com/office/drawing/2014/main" id="{E96F031D-3AEB-4727-A042-3DB7E4346D92}"/>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8770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4B164-56C6-4185-8A9D-D3ED37FBA735}"/>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3" name="Footer Placeholder 2">
            <a:extLst>
              <a:ext uri="{FF2B5EF4-FFF2-40B4-BE49-F238E27FC236}">
                <a16:creationId xmlns:a16="http://schemas.microsoft.com/office/drawing/2014/main" id="{B627841A-33C0-4C03-8A9A-FEF6B1639DA1}"/>
              </a:ext>
            </a:extLst>
          </p:cNvPr>
          <p:cNvSpPr>
            <a:spLocks noGrp="1"/>
          </p:cNvSpPr>
          <p:nvPr>
            <p:ph type="ftr" sz="quarter" idx="11"/>
          </p:nvPr>
        </p:nvSpPr>
        <p:spPr/>
        <p:txBody>
          <a:bodyPr/>
          <a:lstStyle/>
          <a:p>
            <a:endParaRPr lang="en-ZA"/>
          </a:p>
        </p:txBody>
      </p:sp>
      <p:sp>
        <p:nvSpPr>
          <p:cNvPr id="4" name="Slide Number Placeholder 3">
            <a:extLst>
              <a:ext uri="{FF2B5EF4-FFF2-40B4-BE49-F238E27FC236}">
                <a16:creationId xmlns:a16="http://schemas.microsoft.com/office/drawing/2014/main" id="{15B09207-9497-4C57-A86F-8F23789FF82F}"/>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212000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099B8-CD53-4C5F-9539-DF852A6EC9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Content Placeholder 2">
            <a:extLst>
              <a:ext uri="{FF2B5EF4-FFF2-40B4-BE49-F238E27FC236}">
                <a16:creationId xmlns:a16="http://schemas.microsoft.com/office/drawing/2014/main" id="{BBB0584A-50FC-4654-A288-DB4BE4543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Text Placeholder 3">
            <a:extLst>
              <a:ext uri="{FF2B5EF4-FFF2-40B4-BE49-F238E27FC236}">
                <a16:creationId xmlns:a16="http://schemas.microsoft.com/office/drawing/2014/main" id="{C39F1546-C767-4D90-A869-116FCA70F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C302D7-0044-40E3-97C9-466152668D1C}"/>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6" name="Footer Placeholder 5">
            <a:extLst>
              <a:ext uri="{FF2B5EF4-FFF2-40B4-BE49-F238E27FC236}">
                <a16:creationId xmlns:a16="http://schemas.microsoft.com/office/drawing/2014/main" id="{BB1A0355-BC40-40DD-92CB-D951DF951ECA}"/>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8B3067B1-9DA7-4AEB-95CB-EF7A5CD5F72D}"/>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88077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E9CC2-1E37-42F9-AED0-DB60B9A544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Picture Placeholder 2">
            <a:extLst>
              <a:ext uri="{FF2B5EF4-FFF2-40B4-BE49-F238E27FC236}">
                <a16:creationId xmlns:a16="http://schemas.microsoft.com/office/drawing/2014/main" id="{0EEE7303-A6EA-4786-83D6-7A6AFF83C6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ZA"/>
          </a:p>
        </p:txBody>
      </p:sp>
      <p:sp>
        <p:nvSpPr>
          <p:cNvPr id="4" name="Text Placeholder 3">
            <a:extLst>
              <a:ext uri="{FF2B5EF4-FFF2-40B4-BE49-F238E27FC236}">
                <a16:creationId xmlns:a16="http://schemas.microsoft.com/office/drawing/2014/main" id="{CC9AF706-EAED-4158-8EC2-542D09B699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9F0051-882A-47B7-8F7C-CC04BB7987AF}"/>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6" name="Footer Placeholder 5">
            <a:extLst>
              <a:ext uri="{FF2B5EF4-FFF2-40B4-BE49-F238E27FC236}">
                <a16:creationId xmlns:a16="http://schemas.microsoft.com/office/drawing/2014/main" id="{DF5F9284-31B6-4A38-A6DA-9AD0C34DA3F7}"/>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14D19203-F888-473A-AD76-67E94A28A041}"/>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1919645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31BA-7DC3-48DB-B2DC-0722F468423A}"/>
              </a:ext>
            </a:extLst>
          </p:cNvPr>
          <p:cNvSpPr>
            <a:spLocks noGrp="1"/>
          </p:cNvSpPr>
          <p:nvPr>
            <p:ph type="title"/>
          </p:nvPr>
        </p:nvSpPr>
        <p:spPr/>
        <p:txBody>
          <a:bodyPr/>
          <a:lstStyle/>
          <a:p>
            <a:r>
              <a:rPr lang="en-US"/>
              <a:t>Click to edit Master title style</a:t>
            </a:r>
            <a:endParaRPr lang="en-ZA"/>
          </a:p>
        </p:txBody>
      </p:sp>
      <p:sp>
        <p:nvSpPr>
          <p:cNvPr id="3" name="Vertical Text Placeholder 2">
            <a:extLst>
              <a:ext uri="{FF2B5EF4-FFF2-40B4-BE49-F238E27FC236}">
                <a16:creationId xmlns:a16="http://schemas.microsoft.com/office/drawing/2014/main" id="{C8BD4ADE-8B78-456C-9114-5D6ACA03305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3F37EBCB-D042-4736-932C-2A59EB994784}"/>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AB535542-AC12-44F3-8581-7799F08D60C8}"/>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368CA29A-875E-401D-BB55-F52FA39128A5}"/>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397952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A59EB2-C6B8-4A86-A2A2-D5E5B9E5C9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ZA"/>
          </a:p>
        </p:txBody>
      </p:sp>
      <p:sp>
        <p:nvSpPr>
          <p:cNvPr id="3" name="Vertical Text Placeholder 2">
            <a:extLst>
              <a:ext uri="{FF2B5EF4-FFF2-40B4-BE49-F238E27FC236}">
                <a16:creationId xmlns:a16="http://schemas.microsoft.com/office/drawing/2014/main" id="{19473003-D4AC-42A1-89C1-CFDB41C851E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5D5CE174-EC94-49E7-9CD9-DF013D5E8B54}"/>
              </a:ext>
            </a:extLst>
          </p:cNvPr>
          <p:cNvSpPr>
            <a:spLocks noGrp="1"/>
          </p:cNvSpPr>
          <p:nvPr>
            <p:ph type="dt" sz="half" idx="10"/>
          </p:nvPr>
        </p:nvSpPr>
        <p:spPr/>
        <p:txBody>
          <a:body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E9759035-3642-4254-B3E3-076C94FB70AB}"/>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DCDCE5E1-0423-4874-BD26-FCA97589F9EA}"/>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027763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736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6BBCA6-FA55-44C6-9FE5-5C9281263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ZA"/>
          </a:p>
        </p:txBody>
      </p:sp>
      <p:sp>
        <p:nvSpPr>
          <p:cNvPr id="3" name="Text Placeholder 2">
            <a:extLst>
              <a:ext uri="{FF2B5EF4-FFF2-40B4-BE49-F238E27FC236}">
                <a16:creationId xmlns:a16="http://schemas.microsoft.com/office/drawing/2014/main" id="{8640EA97-895D-4999-830D-58B6716873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45CCD468-6010-4DC6-B946-00B1FEEDA7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829F3D-45EE-4771-872E-0D0547B2C680}" type="datetimeFigureOut">
              <a:rPr lang="en-ZA" smtClean="0"/>
              <a:t>2026/10/05</a:t>
            </a:fld>
            <a:endParaRPr lang="en-ZA"/>
          </a:p>
        </p:txBody>
      </p:sp>
      <p:sp>
        <p:nvSpPr>
          <p:cNvPr id="5" name="Footer Placeholder 4">
            <a:extLst>
              <a:ext uri="{FF2B5EF4-FFF2-40B4-BE49-F238E27FC236}">
                <a16:creationId xmlns:a16="http://schemas.microsoft.com/office/drawing/2014/main" id="{AC6A4147-3C7D-44F1-856C-194ECED8B5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ZA"/>
          </a:p>
        </p:txBody>
      </p:sp>
      <p:sp>
        <p:nvSpPr>
          <p:cNvPr id="6" name="Slide Number Placeholder 5">
            <a:extLst>
              <a:ext uri="{FF2B5EF4-FFF2-40B4-BE49-F238E27FC236}">
                <a16:creationId xmlns:a16="http://schemas.microsoft.com/office/drawing/2014/main" id="{57698E53-6C18-4DC7-8B43-A049B3F87A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ED008-3181-4A5B-8E8B-EDF2C8E392D2}" type="slidenum">
              <a:rPr lang="en-ZA" smtClean="0"/>
              <a:t>‹#›</a:t>
            </a:fld>
            <a:endParaRPr lang="en-ZA"/>
          </a:p>
        </p:txBody>
      </p:sp>
    </p:spTree>
    <p:extLst>
      <p:ext uri="{BB962C8B-B14F-4D97-AF65-F5344CB8AC3E}">
        <p14:creationId xmlns:p14="http://schemas.microsoft.com/office/powerpoint/2010/main" val="718865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xml"/><Relationship Id="rId7" Type="http://schemas.openxmlformats.org/officeDocument/2006/relationships/image" Target="../media/image7.png"/><Relationship Id="rId2" Type="http://schemas.openxmlformats.org/officeDocument/2006/relationships/slideLayout" Target="../slideLayouts/slideLayout12.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hyperlink" Target="https://www.turing.com/kb/introduction-to-statistics-for-machine-learn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hemeOverride" Target="../theme/themeOverride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hemeOverride" Target="../theme/themeOverride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hemeOverride" Target="../theme/themeOverride5.xml"/><Relationship Id="rId4" Type="http://schemas.openxmlformats.org/officeDocument/2006/relationships/chart" Target="../charts/char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hemeOverride" Target="../theme/themeOverride6.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hemeOverride" Target="../theme/themeOverride7.xml"/><Relationship Id="rId4" Type="http://schemas.openxmlformats.org/officeDocument/2006/relationships/chart" Target="../charts/char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themeOverride" Target="../theme/themeOverride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themeOverride" Target="../theme/themeOverride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themeOverride" Target="../theme/themeOverride10.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themeOverride" Target="../theme/themeOverride11.xml"/><Relationship Id="rId5" Type="http://schemas.openxmlformats.org/officeDocument/2006/relationships/image" Target="../media/image28.png"/><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themeOverride" Target="../theme/themeOverride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themeOverride" Target="../theme/themeOverride13.xml"/><Relationship Id="rId4" Type="http://schemas.openxmlformats.org/officeDocument/2006/relationships/chart" Target="../charts/chart3.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themeOverride" Target="../theme/themeOverride14.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2.xml"/><Relationship Id="rId1" Type="http://schemas.openxmlformats.org/officeDocument/2006/relationships/themeOverride" Target="../theme/themeOverride15.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32.png"/><Relationship Id="rId2" Type="http://schemas.openxmlformats.org/officeDocument/2006/relationships/slideLayout" Target="../slideLayouts/slideLayout12.xml"/><Relationship Id="rId1" Type="http://schemas.openxmlformats.org/officeDocument/2006/relationships/themeOverride" Target="../theme/themeOverride1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FF99">
            <a:alpha val="1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ED184-F360-49BF-86E1-6E9675A552A6}"/>
              </a:ext>
            </a:extLst>
          </p:cNvPr>
          <p:cNvSpPr>
            <a:spLocks noGrp="1"/>
          </p:cNvSpPr>
          <p:nvPr>
            <p:ph type="ctrTitle"/>
          </p:nvPr>
        </p:nvSpPr>
        <p:spPr>
          <a:xfrm>
            <a:off x="1064072" y="1958009"/>
            <a:ext cx="10238474" cy="1913283"/>
          </a:xfrm>
        </p:spPr>
        <p:txBody>
          <a:bodyPr>
            <a:noAutofit/>
          </a:bodyPr>
          <a:lstStyle/>
          <a:p>
            <a:r>
              <a:rPr lang="en-US" sz="3200" b="1">
                <a:solidFill>
                  <a:srgbClr val="002060"/>
                </a:solidFill>
                <a:latin typeface="Times New Roman" panose="02020603050405020304" pitchFamily="18" charset="0"/>
                <a:cs typeface="Times New Roman" panose="02020603050405020304" pitchFamily="18" charset="0"/>
              </a:rPr>
              <a:t>Artificial Intelligence and Machine Learning (ACCA6011)</a:t>
            </a:r>
            <a:br>
              <a:rPr lang="en-US" sz="2400">
                <a:latin typeface="Times New Roman" panose="02020603050405020304" pitchFamily="18" charset="0"/>
                <a:cs typeface="Times New Roman" panose="02020603050405020304" pitchFamily="18" charset="0"/>
              </a:rPr>
            </a:br>
            <a:br>
              <a:rPr lang="en-US" sz="3200">
                <a:latin typeface="Times New Roman" panose="02020603050405020304" pitchFamily="18" charset="0"/>
                <a:cs typeface="Times New Roman" panose="02020603050405020304" pitchFamily="18" charset="0"/>
              </a:rPr>
            </a:br>
            <a:r>
              <a:rPr lang="en-US" sz="2400" b="1">
                <a:solidFill>
                  <a:srgbClr val="CD0398"/>
                </a:solidFill>
                <a:latin typeface="Times New Roman" panose="02020603050405020304" pitchFamily="18" charset="0"/>
                <a:cs typeface="Times New Roman" panose="02020603050405020304" pitchFamily="18" charset="0"/>
              </a:rPr>
              <a:t>Statistics and Probability</a:t>
            </a:r>
            <a:endParaRPr lang="en-ZA" sz="4000" b="1">
              <a:solidFill>
                <a:srgbClr val="CD0398"/>
              </a:solidFill>
            </a:endParaRPr>
          </a:p>
        </p:txBody>
      </p:sp>
      <p:sp>
        <p:nvSpPr>
          <p:cNvPr id="3" name="Subtitle 2">
            <a:extLst>
              <a:ext uri="{FF2B5EF4-FFF2-40B4-BE49-F238E27FC236}">
                <a16:creationId xmlns:a16="http://schemas.microsoft.com/office/drawing/2014/main" id="{F65259F4-DC54-4729-9A5B-79D2058AD0E4}"/>
              </a:ext>
            </a:extLst>
          </p:cNvPr>
          <p:cNvSpPr>
            <a:spLocks noGrp="1"/>
          </p:cNvSpPr>
          <p:nvPr>
            <p:ph type="subTitle" idx="1"/>
          </p:nvPr>
        </p:nvSpPr>
        <p:spPr>
          <a:xfrm>
            <a:off x="1183341" y="5251543"/>
            <a:ext cx="9144000" cy="733425"/>
          </a:xfrm>
        </p:spPr>
        <p:txBody>
          <a:bodyPr>
            <a:normAutofit/>
          </a:bodyPr>
          <a:lstStyle/>
          <a:p>
            <a:pPr algn="r"/>
            <a:r>
              <a:rPr lang="en-ZA" err="1"/>
              <a:t>Dr.</a:t>
            </a:r>
            <a:r>
              <a:rPr lang="en-ZA"/>
              <a:t> Seena Joseph</a:t>
            </a:r>
          </a:p>
        </p:txBody>
      </p:sp>
      <p:pic>
        <p:nvPicPr>
          <p:cNvPr id="6" name="Picture 5">
            <a:extLst>
              <a:ext uri="{FF2B5EF4-FFF2-40B4-BE49-F238E27FC236}">
                <a16:creationId xmlns:a16="http://schemas.microsoft.com/office/drawing/2014/main" id="{9B8C12B3-E208-3B98-2F25-36AA4084C238}"/>
              </a:ext>
            </a:extLst>
          </p:cNvPr>
          <p:cNvPicPr>
            <a:picLocks noChangeAspect="1"/>
          </p:cNvPicPr>
          <p:nvPr/>
        </p:nvPicPr>
        <p:blipFill>
          <a:blip r:embed="rId2"/>
          <a:stretch>
            <a:fillRect/>
          </a:stretch>
        </p:blipFill>
        <p:spPr>
          <a:xfrm>
            <a:off x="0" y="0"/>
            <a:ext cx="3670570" cy="1835285"/>
          </a:xfrm>
          <a:prstGeom prst="rect">
            <a:avLst/>
          </a:prstGeom>
        </p:spPr>
      </p:pic>
    </p:spTree>
    <p:extLst>
      <p:ext uri="{BB962C8B-B14F-4D97-AF65-F5344CB8AC3E}">
        <p14:creationId xmlns:p14="http://schemas.microsoft.com/office/powerpoint/2010/main" val="146819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Statistics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308134"/>
            <a:ext cx="10515600" cy="4351338"/>
          </a:xfrm>
        </p:spPr>
        <p:txBody>
          <a:bodyPr>
            <a:normAutofit/>
          </a:bodyPr>
          <a:lstStyle/>
          <a:p>
            <a:pPr algn="l"/>
            <a:r>
              <a:rPr lang="en-US" sz="2400" dirty="0">
                <a:latin typeface="Nunito-Regular"/>
              </a:rPr>
              <a:t>Statistics is the branch of mathematics dealing with the collection, analysis, interpretation, and presentation of numerical data. </a:t>
            </a:r>
          </a:p>
          <a:p>
            <a:pPr algn="l"/>
            <a:r>
              <a:rPr lang="en-US" sz="2400" dirty="0">
                <a:latin typeface="Nunito-Regular"/>
              </a:rPr>
              <a:t>Statistics and data override intuition, inform decisions, and </a:t>
            </a:r>
            <a:r>
              <a:rPr lang="en-US" sz="2400" dirty="0" err="1">
                <a:latin typeface="Nunito-Regular"/>
              </a:rPr>
              <a:t>minimise</a:t>
            </a:r>
            <a:r>
              <a:rPr lang="en-US" sz="2400" dirty="0">
                <a:latin typeface="Nunito-Regular"/>
              </a:rPr>
              <a:t> risk and uncertainty.</a:t>
            </a:r>
          </a:p>
          <a:p>
            <a:pPr algn="l"/>
            <a:r>
              <a:rPr lang="en-US" sz="2400" dirty="0">
                <a:latin typeface="Nunito-Regular"/>
              </a:rPr>
              <a:t>Statistics refers to the  numerical facts</a:t>
            </a:r>
          </a:p>
          <a:p>
            <a:pPr lvl="1"/>
            <a:r>
              <a:rPr lang="en-US" dirty="0">
                <a:latin typeface="Nunito-Regular"/>
              </a:rPr>
              <a:t>Mark of a student, income of a family, pass rate, salary of a fresh graduate etc.</a:t>
            </a:r>
          </a:p>
          <a:p>
            <a:r>
              <a:rPr lang="en-US" sz="2400" dirty="0">
                <a:latin typeface="Nunito-Regular"/>
              </a:rPr>
              <a:t>Educated guess – decisions made by using statistical methods</a:t>
            </a:r>
          </a:p>
          <a:p>
            <a:r>
              <a:rPr lang="en-US" sz="2400" dirty="0">
                <a:latin typeface="Nunito-Regular"/>
              </a:rPr>
              <a:t>Pure guess - Decisions made without using statistical (or scientific) methods; unreliable</a:t>
            </a:r>
          </a:p>
          <a:p>
            <a:endParaRPr lang="en-US" sz="1800" dirty="0">
              <a:latin typeface="Nunito-Regular"/>
            </a:endParaRP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213612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Statistical Thinking</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0" y="1118151"/>
            <a:ext cx="10550769" cy="5739849"/>
          </a:xfrm>
        </p:spPr>
        <p:txBody>
          <a:bodyPr>
            <a:normAutofit fontScale="40000" lnSpcReduction="20000"/>
          </a:bodyPr>
          <a:lstStyle/>
          <a:p>
            <a:pPr>
              <a:lnSpc>
                <a:spcPct val="120000"/>
              </a:lnSpc>
            </a:pPr>
            <a:r>
              <a:rPr lang="en-US" sz="7200" dirty="0">
                <a:latin typeface="Times New Roman" panose="02020603050405020304" pitchFamily="18" charset="0"/>
                <a:cs typeface="Times New Roman" panose="02020603050405020304" pitchFamily="18" charset="0"/>
              </a:rPr>
              <a:t>Statistical thinking is a way of </a:t>
            </a:r>
            <a:r>
              <a:rPr lang="en-US" sz="7200" dirty="0" err="1">
                <a:latin typeface="Times New Roman" panose="02020603050405020304" pitchFamily="18" charset="0"/>
                <a:cs typeface="Times New Roman" panose="02020603050405020304" pitchFamily="18" charset="0"/>
              </a:rPr>
              <a:t>analysing</a:t>
            </a:r>
            <a:r>
              <a:rPr lang="en-US" sz="7200" dirty="0">
                <a:latin typeface="Times New Roman" panose="02020603050405020304" pitchFamily="18" charset="0"/>
                <a:cs typeface="Times New Roman" panose="02020603050405020304" pitchFamily="18" charset="0"/>
              </a:rPr>
              <a:t> data, making inferences, and solving problems using statistical methods.</a:t>
            </a:r>
          </a:p>
          <a:p>
            <a:pPr lvl="1">
              <a:lnSpc>
                <a:spcPct val="120000"/>
              </a:lnSpc>
            </a:pPr>
            <a:r>
              <a:rPr lang="en-US" sz="7200" b="1" dirty="0">
                <a:latin typeface="Times New Roman" panose="02020603050405020304" pitchFamily="18" charset="0"/>
                <a:cs typeface="Times New Roman" panose="02020603050405020304" pitchFamily="18" charset="0"/>
              </a:rPr>
              <a:t>Anecdotal Evidence Vs Statistical Evidence</a:t>
            </a:r>
          </a:p>
          <a:p>
            <a:pPr marL="0" indent="0">
              <a:lnSpc>
                <a:spcPct val="120000"/>
              </a:lnSpc>
              <a:buNone/>
            </a:pPr>
            <a:r>
              <a:rPr lang="en-US" sz="7200" dirty="0">
                <a:latin typeface="Times New Roman" panose="02020603050405020304" pitchFamily="18" charset="0"/>
                <a:cs typeface="Times New Roman" panose="02020603050405020304" pitchFamily="18" charset="0"/>
              </a:rPr>
              <a:t>Example: </a:t>
            </a:r>
          </a:p>
          <a:p>
            <a:pPr>
              <a:lnSpc>
                <a:spcPct val="120000"/>
              </a:lnSpc>
            </a:pPr>
            <a:r>
              <a:rPr lang="en-US" sz="7200" dirty="0">
                <a:solidFill>
                  <a:srgbClr val="002060"/>
                </a:solidFill>
                <a:latin typeface="Times New Roman" panose="02020603050405020304" pitchFamily="18" charset="0"/>
                <a:cs typeface="Times New Roman" panose="02020603050405020304" pitchFamily="18" charset="0"/>
              </a:rPr>
              <a:t>Anecdotal Evidence</a:t>
            </a:r>
          </a:p>
          <a:p>
            <a:pPr lvl="1">
              <a:lnSpc>
                <a:spcPct val="120000"/>
              </a:lnSpc>
            </a:pPr>
            <a:r>
              <a:rPr lang="en-US" sz="7200" dirty="0">
                <a:latin typeface="Times New Roman" panose="02020603050405020304" pitchFamily="18" charset="0"/>
                <a:cs typeface="Times New Roman" panose="02020603050405020304" pitchFamily="18" charset="0"/>
              </a:rPr>
              <a:t>A person says. “ I tried </a:t>
            </a:r>
            <a:r>
              <a:rPr lang="en-US" sz="7200" i="1" dirty="0">
                <a:latin typeface="Times New Roman" panose="02020603050405020304" pitchFamily="18" charset="0"/>
                <a:cs typeface="Times New Roman" panose="02020603050405020304" pitchFamily="18" charset="0"/>
              </a:rPr>
              <a:t>Diet Z</a:t>
            </a:r>
            <a:r>
              <a:rPr lang="en-US" sz="7200" dirty="0">
                <a:latin typeface="Times New Roman" panose="02020603050405020304" pitchFamily="18" charset="0"/>
                <a:cs typeface="Times New Roman" panose="02020603050405020304" pitchFamily="18" charset="0"/>
              </a:rPr>
              <a:t> and I lost 5 Kg in two weeks”; </a:t>
            </a:r>
          </a:p>
          <a:p>
            <a:pPr lvl="1">
              <a:lnSpc>
                <a:spcPct val="120000"/>
              </a:lnSpc>
            </a:pPr>
            <a:r>
              <a:rPr lang="en-US" sz="7200" dirty="0">
                <a:latin typeface="Times New Roman" panose="02020603050405020304" pitchFamily="18" charset="0"/>
                <a:cs typeface="Times New Roman" panose="02020603050405020304" pitchFamily="18" charset="0"/>
              </a:rPr>
              <a:t>A person says, “I used the </a:t>
            </a:r>
            <a:r>
              <a:rPr lang="en-US" sz="7200" i="1" dirty="0" err="1">
                <a:latin typeface="Times New Roman" panose="02020603050405020304" pitchFamily="18" charset="0"/>
                <a:cs typeface="Times New Roman" panose="02020603050405020304" pitchFamily="18" charset="0"/>
              </a:rPr>
              <a:t>DebugTool</a:t>
            </a:r>
            <a:r>
              <a:rPr lang="en-US" sz="7200" i="1" dirty="0">
                <a:latin typeface="Times New Roman" panose="02020603050405020304" pitchFamily="18" charset="0"/>
                <a:cs typeface="Times New Roman" panose="02020603050405020304" pitchFamily="18" charset="0"/>
              </a:rPr>
              <a:t> XYZ </a:t>
            </a:r>
            <a:r>
              <a:rPr lang="en-US" sz="7200" dirty="0">
                <a:latin typeface="Times New Roman" panose="02020603050405020304" pitchFamily="18" charset="0"/>
                <a:cs typeface="Times New Roman" panose="02020603050405020304" pitchFamily="18" charset="0"/>
              </a:rPr>
              <a:t>and it fixed the program in 10 minutes”.</a:t>
            </a:r>
          </a:p>
          <a:p>
            <a:pPr lvl="1">
              <a:lnSpc>
                <a:spcPct val="120000"/>
              </a:lnSpc>
            </a:pPr>
            <a:r>
              <a:rPr lang="en-US" sz="7200" dirty="0">
                <a:latin typeface="Times New Roman" panose="02020603050405020304" pitchFamily="18" charset="0"/>
                <a:cs typeface="Times New Roman" panose="02020603050405020304" pitchFamily="18" charset="0"/>
              </a:rPr>
              <a:t>Are these evidence  reliable ?</a:t>
            </a:r>
          </a:p>
          <a:p>
            <a:pPr lvl="1"/>
            <a:endParaRPr lang="en-US" sz="2000" dirty="0">
              <a:latin typeface="Nunito-Regular"/>
            </a:endParaRP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3842585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F319F6C3-9180-049E-8B60-D96446DEA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869B25-8E7B-6E3C-19FE-8253A333E81D}"/>
              </a:ext>
            </a:extLst>
          </p:cNvPr>
          <p:cNvSpPr>
            <a:spLocks noGrp="1"/>
          </p:cNvSpPr>
          <p:nvPr>
            <p:ph type="title"/>
          </p:nvPr>
        </p:nvSpPr>
        <p:spPr>
          <a:xfrm>
            <a:off x="838200" y="365125"/>
            <a:ext cx="10515600" cy="880871"/>
          </a:xfrm>
        </p:spPr>
        <p:txBody>
          <a:bodyPr>
            <a:normAutofit/>
          </a:bodyPr>
          <a:lstStyle/>
          <a:p>
            <a:r>
              <a:rPr lang="en-ZA" sz="3600" b="1"/>
              <a:t>Statistical Thinking</a:t>
            </a:r>
          </a:p>
        </p:txBody>
      </p:sp>
      <p:sp>
        <p:nvSpPr>
          <p:cNvPr id="3" name="Content Placeholder 2">
            <a:extLst>
              <a:ext uri="{FF2B5EF4-FFF2-40B4-BE49-F238E27FC236}">
                <a16:creationId xmlns:a16="http://schemas.microsoft.com/office/drawing/2014/main" id="{876D5D05-6B0C-1C89-CA69-68432D30A437}"/>
              </a:ext>
            </a:extLst>
          </p:cNvPr>
          <p:cNvSpPr>
            <a:spLocks noGrp="1"/>
          </p:cNvSpPr>
          <p:nvPr>
            <p:ph idx="1"/>
          </p:nvPr>
        </p:nvSpPr>
        <p:spPr>
          <a:xfrm>
            <a:off x="803030" y="1118151"/>
            <a:ext cx="10550769" cy="5739849"/>
          </a:xfrm>
        </p:spPr>
        <p:txBody>
          <a:bodyPr>
            <a:normAutofit fontScale="40000" lnSpcReduction="20000"/>
          </a:bodyPr>
          <a:lstStyle/>
          <a:p>
            <a:pPr>
              <a:lnSpc>
                <a:spcPct val="120000"/>
              </a:lnSpc>
            </a:pPr>
            <a:r>
              <a:rPr lang="en-US" sz="7200" dirty="0">
                <a:solidFill>
                  <a:srgbClr val="002060"/>
                </a:solidFill>
                <a:latin typeface="Times New Roman" panose="02020603050405020304" pitchFamily="18" charset="0"/>
                <a:cs typeface="Times New Roman" panose="02020603050405020304" pitchFamily="18" charset="0"/>
              </a:rPr>
              <a:t>Statistical Evidence </a:t>
            </a:r>
          </a:p>
          <a:p>
            <a:pPr lvl="1">
              <a:lnSpc>
                <a:spcPct val="120000"/>
              </a:lnSpc>
              <a:spcAft>
                <a:spcPts val="600"/>
              </a:spcAft>
            </a:pPr>
            <a:r>
              <a:rPr lang="en-US" sz="7200" dirty="0">
                <a:latin typeface="Times New Roman" panose="02020603050405020304" pitchFamily="18" charset="0"/>
                <a:cs typeface="Times New Roman" panose="02020603050405020304" pitchFamily="18" charset="0"/>
              </a:rPr>
              <a:t>A research study is conducted with 700 participants to test the effectiveness of Diet Z. The results showed that 75% or participants lost an average of 4 Kg in two weeks.</a:t>
            </a:r>
          </a:p>
          <a:p>
            <a:pPr lvl="1">
              <a:lnSpc>
                <a:spcPct val="120000"/>
              </a:lnSpc>
              <a:spcAft>
                <a:spcPts val="600"/>
              </a:spcAft>
            </a:pPr>
            <a:r>
              <a:rPr lang="en-US" sz="7200" dirty="0">
                <a:latin typeface="Times New Roman" panose="02020603050405020304" pitchFamily="18" charset="0"/>
                <a:cs typeface="Times New Roman" panose="02020603050405020304" pitchFamily="18" charset="0"/>
              </a:rPr>
              <a:t>A study conducted with 300 programmers using different debugging tools including </a:t>
            </a:r>
            <a:r>
              <a:rPr lang="en-US" sz="7200" dirty="0" err="1">
                <a:latin typeface="Times New Roman" panose="02020603050405020304" pitchFamily="18" charset="0"/>
                <a:cs typeface="Times New Roman" panose="02020603050405020304" pitchFamily="18" charset="0"/>
              </a:rPr>
              <a:t>DebugTool</a:t>
            </a:r>
            <a:r>
              <a:rPr lang="en-US" sz="7200" dirty="0">
                <a:latin typeface="Times New Roman" panose="02020603050405020304" pitchFamily="18" charset="0"/>
                <a:cs typeface="Times New Roman" panose="02020603050405020304" pitchFamily="18" charset="0"/>
              </a:rPr>
              <a:t> XYZ over a period of six months. The results of the study showed that 85% of developers using </a:t>
            </a:r>
            <a:r>
              <a:rPr lang="en-US" sz="7200" dirty="0" err="1">
                <a:latin typeface="Times New Roman" panose="02020603050405020304" pitchFamily="18" charset="0"/>
                <a:cs typeface="Times New Roman" panose="02020603050405020304" pitchFamily="18" charset="0"/>
              </a:rPr>
              <a:t>DebugTool</a:t>
            </a:r>
            <a:r>
              <a:rPr lang="en-US" sz="7200" dirty="0">
                <a:latin typeface="Times New Roman" panose="02020603050405020304" pitchFamily="18" charset="0"/>
                <a:cs typeface="Times New Roman" panose="02020603050405020304" pitchFamily="18" charset="0"/>
              </a:rPr>
              <a:t> XYZ were able to reduce debugging time by an average of 25%compared to other tools.  </a:t>
            </a:r>
          </a:p>
          <a:p>
            <a:pPr lvl="1">
              <a:lnSpc>
                <a:spcPct val="120000"/>
              </a:lnSpc>
              <a:spcAft>
                <a:spcPts val="600"/>
              </a:spcAft>
            </a:pPr>
            <a:r>
              <a:rPr lang="en-US" sz="7200" dirty="0">
                <a:latin typeface="Times New Roman" panose="02020603050405020304" pitchFamily="18" charset="0"/>
                <a:cs typeface="Times New Roman" panose="02020603050405020304" pitchFamily="18" charset="0"/>
              </a:rPr>
              <a:t>Are these evidence  reliable ?</a:t>
            </a:r>
          </a:p>
          <a:p>
            <a:pPr lvl="1"/>
            <a:r>
              <a:rPr lang="en-US" sz="7200" dirty="0">
                <a:latin typeface="Times New Roman" panose="02020603050405020304" pitchFamily="18" charset="0"/>
                <a:cs typeface="Times New Roman" panose="02020603050405020304" pitchFamily="18" charset="0"/>
              </a:rPr>
              <a:t>What is the difference between these two evidences  ?</a:t>
            </a:r>
          </a:p>
          <a:p>
            <a:pPr lvl="1"/>
            <a:endParaRPr lang="en-US" sz="2000" dirty="0">
              <a:latin typeface="Nunito-Regular"/>
            </a:endParaRP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876631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873252" cy="292608"/>
          </a:xfrm>
          <a:prstGeom prst="roundRect">
            <a:avLst>
              <a:gd name="adj" fmla="val 50000"/>
            </a:avLst>
          </a:prstGeom>
          <a:solidFill>
            <a:srgbClr val="6D4AE0"/>
          </a:solidFill>
          <a:ln w="12700">
            <a:solidFill>
              <a:srgbClr val="6D4AE0"/>
            </a:solidFill>
            <a:prstDash val="solid"/>
          </a:ln>
        </p:spPr>
        <p:txBody>
          <a:bodyPr/>
          <a:lstStyle/>
          <a:p>
            <a:endParaRPr lang="en-GB"/>
          </a:p>
        </p:txBody>
      </p:sp>
      <p:sp>
        <p:nvSpPr>
          <p:cNvPr id="3" name="Text 1"/>
          <p:cNvSpPr txBox="1"/>
          <p:nvPr/>
        </p:nvSpPr>
        <p:spPr>
          <a:xfrm>
            <a:off x="548640" y="292608"/>
            <a:ext cx="873252"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DISCUSS</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Anecdote or Evidence?</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7</a:t>
            </a:r>
            <a:endParaRPr lang="en-US" sz="1000" dirty="0"/>
          </a:p>
        </p:txBody>
      </p:sp>
      <p:sp>
        <p:nvSpPr>
          <p:cNvPr id="8" name="Shape 5"/>
          <p:cNvSpPr/>
          <p:nvPr/>
        </p:nvSpPr>
        <p:spPr>
          <a:xfrm>
            <a:off x="548640" y="1600200"/>
            <a:ext cx="5440680" cy="1691640"/>
          </a:xfrm>
          <a:prstGeom prst="roundRect">
            <a:avLst>
              <a:gd name="adj" fmla="val 6486"/>
            </a:avLst>
          </a:prstGeom>
          <a:solidFill>
            <a:srgbClr val="FDE3E0"/>
          </a:solidFill>
          <a:ln w="12700">
            <a:solidFill>
              <a:srgbClr val="FDE3E0"/>
            </a:solidFill>
            <a:prstDash val="solid"/>
          </a:ln>
        </p:spPr>
        <p:txBody>
          <a:bodyPr/>
          <a:lstStyle/>
          <a:p>
            <a:endParaRPr lang="en-GB"/>
          </a:p>
        </p:txBody>
      </p:sp>
      <p:sp>
        <p:nvSpPr>
          <p:cNvPr id="9" name="Shape 6"/>
          <p:cNvSpPr/>
          <p:nvPr/>
        </p:nvSpPr>
        <p:spPr>
          <a:xfrm>
            <a:off x="777240" y="1828800"/>
            <a:ext cx="502920" cy="502920"/>
          </a:xfrm>
          <a:prstGeom prst="ellipse">
            <a:avLst/>
          </a:prstGeom>
          <a:solidFill>
            <a:srgbClr val="F2665A"/>
          </a:solidFill>
          <a:ln w="12700">
            <a:solidFill>
              <a:srgbClr val="F2665A"/>
            </a:solidFill>
            <a:prstDash val="solid"/>
          </a:ln>
        </p:spPr>
        <p:txBody>
          <a:bodyPr/>
          <a:lstStyle/>
          <a:p>
            <a:endParaRPr lang="en-GB"/>
          </a:p>
        </p:txBody>
      </p:sp>
      <p:sp>
        <p:nvSpPr>
          <p:cNvPr id="10" name="Text 7"/>
          <p:cNvSpPr txBox="1"/>
          <p:nvPr/>
        </p:nvSpPr>
        <p:spPr>
          <a:xfrm>
            <a:off x="777240" y="182880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A</a:t>
            </a:r>
            <a:endParaRPr lang="en-US" sz="1800" dirty="0"/>
          </a:p>
        </p:txBody>
      </p:sp>
      <p:sp>
        <p:nvSpPr>
          <p:cNvPr id="11" name="Text 8"/>
          <p:cNvSpPr txBox="1"/>
          <p:nvPr/>
        </p:nvSpPr>
        <p:spPr>
          <a:xfrm>
            <a:off x="1463040" y="1737360"/>
            <a:ext cx="4343400" cy="1417320"/>
          </a:xfrm>
          <a:prstGeom prst="rect">
            <a:avLst/>
          </a:prstGeom>
          <a:noFill/>
          <a:ln/>
        </p:spPr>
        <p:txBody>
          <a:bodyPr wrap="square" lIns="0" tIns="0" rIns="0" bIns="0" rtlCol="0" anchor="ctr"/>
          <a:lstStyle/>
          <a:p>
            <a:pPr marL="0" indent="0">
              <a:buNone/>
            </a:pPr>
            <a:r>
              <a:rPr lang="en-US" sz="1500" i="1" dirty="0">
                <a:solidFill>
                  <a:srgbClr val="1E2340"/>
                </a:solidFill>
                <a:latin typeface="Calibri" pitchFamily="34" charset="0"/>
                <a:ea typeface="Calibri" pitchFamily="34" charset="-122"/>
                <a:cs typeface="Calibri" pitchFamily="34" charset="-120"/>
              </a:rPr>
              <a:t>“I asked an AI chatbot and it fixed my bug in 10 minutes. AI coding tools definitely make you faster.”</a:t>
            </a:r>
            <a:endParaRPr lang="en-US" sz="1500" dirty="0"/>
          </a:p>
        </p:txBody>
      </p:sp>
      <p:sp>
        <p:nvSpPr>
          <p:cNvPr id="12" name="Shape 9"/>
          <p:cNvSpPr/>
          <p:nvPr/>
        </p:nvSpPr>
        <p:spPr>
          <a:xfrm>
            <a:off x="6172200" y="1600200"/>
            <a:ext cx="5440680" cy="1691640"/>
          </a:xfrm>
          <a:prstGeom prst="roundRect">
            <a:avLst>
              <a:gd name="adj" fmla="val 6486"/>
            </a:avLst>
          </a:prstGeom>
          <a:solidFill>
            <a:srgbClr val="D5F3F2"/>
          </a:solidFill>
          <a:ln w="12700">
            <a:solidFill>
              <a:srgbClr val="D5F3F2"/>
            </a:solidFill>
            <a:prstDash val="solid"/>
          </a:ln>
        </p:spPr>
        <p:txBody>
          <a:bodyPr/>
          <a:lstStyle/>
          <a:p>
            <a:endParaRPr lang="en-GB"/>
          </a:p>
        </p:txBody>
      </p:sp>
      <p:sp>
        <p:nvSpPr>
          <p:cNvPr id="13" name="Shape 10"/>
          <p:cNvSpPr/>
          <p:nvPr/>
        </p:nvSpPr>
        <p:spPr>
          <a:xfrm>
            <a:off x="6400800" y="1828800"/>
            <a:ext cx="502920" cy="502920"/>
          </a:xfrm>
          <a:prstGeom prst="ellipse">
            <a:avLst/>
          </a:prstGeom>
          <a:solidFill>
            <a:srgbClr val="0EA5A4"/>
          </a:solidFill>
          <a:ln w="12700">
            <a:solidFill>
              <a:srgbClr val="0EA5A4"/>
            </a:solidFill>
            <a:prstDash val="solid"/>
          </a:ln>
        </p:spPr>
        <p:txBody>
          <a:bodyPr/>
          <a:lstStyle/>
          <a:p>
            <a:endParaRPr lang="en-GB"/>
          </a:p>
        </p:txBody>
      </p:sp>
      <p:sp>
        <p:nvSpPr>
          <p:cNvPr id="14" name="Text 11"/>
          <p:cNvSpPr txBox="1"/>
          <p:nvPr/>
        </p:nvSpPr>
        <p:spPr>
          <a:xfrm>
            <a:off x="6400800" y="182880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B</a:t>
            </a:r>
            <a:endParaRPr lang="en-US" sz="1800" dirty="0"/>
          </a:p>
        </p:txBody>
      </p:sp>
      <p:sp>
        <p:nvSpPr>
          <p:cNvPr id="15" name="Text 12"/>
          <p:cNvSpPr txBox="1"/>
          <p:nvPr/>
        </p:nvSpPr>
        <p:spPr>
          <a:xfrm>
            <a:off x="7086600" y="1737360"/>
            <a:ext cx="4343400" cy="1417320"/>
          </a:xfrm>
          <a:prstGeom prst="rect">
            <a:avLst/>
          </a:prstGeom>
          <a:noFill/>
          <a:ln/>
        </p:spPr>
        <p:txBody>
          <a:bodyPr wrap="square" lIns="0" tIns="0" rIns="0" bIns="0" rtlCol="0" anchor="ctr"/>
          <a:lstStyle/>
          <a:p>
            <a:pPr marL="0" indent="0">
              <a:buNone/>
            </a:pPr>
            <a:r>
              <a:rPr lang="en-US" sz="1500" i="1" dirty="0">
                <a:solidFill>
                  <a:srgbClr val="1E2340"/>
                </a:solidFill>
                <a:latin typeface="Calibri" pitchFamily="34" charset="0"/>
                <a:ea typeface="Calibri" pitchFamily="34" charset="-122"/>
                <a:cs typeface="Calibri" pitchFamily="34" charset="-120"/>
              </a:rPr>
              <a:t>“300 developers were tracked for six months. Those using DebugTool XYZ reduced debugging time by 25% on average compared with a control group.”</a:t>
            </a:r>
            <a:endParaRPr lang="en-US" sz="1500" dirty="0"/>
          </a:p>
        </p:txBody>
      </p:sp>
      <p:sp>
        <p:nvSpPr>
          <p:cNvPr id="16" name="Shape 13"/>
          <p:cNvSpPr/>
          <p:nvPr/>
        </p:nvSpPr>
        <p:spPr>
          <a:xfrm>
            <a:off x="548640" y="3474720"/>
            <a:ext cx="5440680" cy="1691640"/>
          </a:xfrm>
          <a:prstGeom prst="roundRect">
            <a:avLst>
              <a:gd name="adj" fmla="val 6486"/>
            </a:avLst>
          </a:prstGeom>
          <a:solidFill>
            <a:srgbClr val="E8E2FB"/>
          </a:solidFill>
          <a:ln w="12700">
            <a:solidFill>
              <a:srgbClr val="E8E2FB"/>
            </a:solidFill>
            <a:prstDash val="solid"/>
          </a:ln>
        </p:spPr>
        <p:txBody>
          <a:bodyPr/>
          <a:lstStyle/>
          <a:p>
            <a:endParaRPr lang="en-GB"/>
          </a:p>
        </p:txBody>
      </p:sp>
      <p:sp>
        <p:nvSpPr>
          <p:cNvPr id="17" name="Shape 14"/>
          <p:cNvSpPr/>
          <p:nvPr/>
        </p:nvSpPr>
        <p:spPr>
          <a:xfrm>
            <a:off x="777240" y="3703320"/>
            <a:ext cx="502920" cy="502920"/>
          </a:xfrm>
          <a:prstGeom prst="ellipse">
            <a:avLst/>
          </a:prstGeom>
          <a:solidFill>
            <a:srgbClr val="6D4AE0"/>
          </a:solidFill>
          <a:ln w="12700">
            <a:solidFill>
              <a:srgbClr val="6D4AE0"/>
            </a:solidFill>
            <a:prstDash val="solid"/>
          </a:ln>
        </p:spPr>
        <p:txBody>
          <a:bodyPr/>
          <a:lstStyle/>
          <a:p>
            <a:endParaRPr lang="en-GB"/>
          </a:p>
        </p:txBody>
      </p:sp>
      <p:sp>
        <p:nvSpPr>
          <p:cNvPr id="18" name="Text 15"/>
          <p:cNvSpPr txBox="1"/>
          <p:nvPr/>
        </p:nvSpPr>
        <p:spPr>
          <a:xfrm>
            <a:off x="777240" y="370332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C</a:t>
            </a:r>
            <a:endParaRPr lang="en-US" sz="1800" dirty="0"/>
          </a:p>
        </p:txBody>
      </p:sp>
      <p:sp>
        <p:nvSpPr>
          <p:cNvPr id="19" name="Text 16"/>
          <p:cNvSpPr txBox="1"/>
          <p:nvPr/>
        </p:nvSpPr>
        <p:spPr>
          <a:xfrm>
            <a:off x="1463040" y="3611880"/>
            <a:ext cx="4343400" cy="1417320"/>
          </a:xfrm>
          <a:prstGeom prst="rect">
            <a:avLst/>
          </a:prstGeom>
          <a:noFill/>
          <a:ln/>
        </p:spPr>
        <p:txBody>
          <a:bodyPr wrap="square" lIns="0" tIns="0" rIns="0" bIns="0" rtlCol="0" anchor="ctr"/>
          <a:lstStyle/>
          <a:p>
            <a:pPr marL="0" indent="0">
              <a:buNone/>
            </a:pPr>
            <a:r>
              <a:rPr lang="en-US" sz="1500" i="1" dirty="0">
                <a:solidFill>
                  <a:srgbClr val="1E2340"/>
                </a:solidFill>
                <a:latin typeface="Calibri" pitchFamily="34" charset="0"/>
                <a:ea typeface="Calibri" pitchFamily="34" charset="-122"/>
                <a:cs typeface="Calibri" pitchFamily="34" charset="-120"/>
              </a:rPr>
              <a:t>“My friend tried the new aim-assist mod and went from Silver to Diamond rank in a week.”</a:t>
            </a:r>
            <a:endParaRPr lang="en-US" sz="1500" dirty="0"/>
          </a:p>
        </p:txBody>
      </p:sp>
      <p:sp>
        <p:nvSpPr>
          <p:cNvPr id="20" name="Shape 17"/>
          <p:cNvSpPr/>
          <p:nvPr/>
        </p:nvSpPr>
        <p:spPr>
          <a:xfrm>
            <a:off x="6172200" y="3474720"/>
            <a:ext cx="5440680" cy="1691640"/>
          </a:xfrm>
          <a:prstGeom prst="roundRect">
            <a:avLst>
              <a:gd name="adj" fmla="val 6486"/>
            </a:avLst>
          </a:prstGeom>
          <a:solidFill>
            <a:srgbClr val="FDF1CF"/>
          </a:solidFill>
          <a:ln w="12700">
            <a:solidFill>
              <a:srgbClr val="FDF1CF"/>
            </a:solidFill>
            <a:prstDash val="solid"/>
          </a:ln>
        </p:spPr>
        <p:txBody>
          <a:bodyPr/>
          <a:lstStyle/>
          <a:p>
            <a:endParaRPr lang="en-GB"/>
          </a:p>
        </p:txBody>
      </p:sp>
      <p:sp>
        <p:nvSpPr>
          <p:cNvPr id="21" name="Shape 18"/>
          <p:cNvSpPr/>
          <p:nvPr/>
        </p:nvSpPr>
        <p:spPr>
          <a:xfrm>
            <a:off x="6400800" y="3703320"/>
            <a:ext cx="502920" cy="502920"/>
          </a:xfrm>
          <a:prstGeom prst="ellipse">
            <a:avLst/>
          </a:prstGeom>
          <a:solidFill>
            <a:srgbClr val="E9A400"/>
          </a:solidFill>
          <a:ln w="12700">
            <a:solidFill>
              <a:srgbClr val="E9A400"/>
            </a:solidFill>
            <a:prstDash val="solid"/>
          </a:ln>
        </p:spPr>
        <p:txBody>
          <a:bodyPr/>
          <a:lstStyle/>
          <a:p>
            <a:endParaRPr lang="en-GB"/>
          </a:p>
        </p:txBody>
      </p:sp>
      <p:sp>
        <p:nvSpPr>
          <p:cNvPr id="22" name="Text 19"/>
          <p:cNvSpPr txBox="1"/>
          <p:nvPr/>
        </p:nvSpPr>
        <p:spPr>
          <a:xfrm>
            <a:off x="6400800" y="370332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D</a:t>
            </a:r>
            <a:endParaRPr lang="en-US" sz="1800" dirty="0"/>
          </a:p>
        </p:txBody>
      </p:sp>
      <p:sp>
        <p:nvSpPr>
          <p:cNvPr id="23" name="Text 20"/>
          <p:cNvSpPr txBox="1"/>
          <p:nvPr/>
        </p:nvSpPr>
        <p:spPr>
          <a:xfrm>
            <a:off x="7086600" y="3611880"/>
            <a:ext cx="4343400" cy="1417320"/>
          </a:xfrm>
          <a:prstGeom prst="rect">
            <a:avLst/>
          </a:prstGeom>
          <a:noFill/>
          <a:ln/>
        </p:spPr>
        <p:txBody>
          <a:bodyPr wrap="square" lIns="0" tIns="0" rIns="0" bIns="0" rtlCol="0" anchor="ctr"/>
          <a:lstStyle/>
          <a:p>
            <a:pPr marL="0" indent="0">
              <a:buNone/>
            </a:pPr>
            <a:r>
              <a:rPr lang="en-US" sz="1500" i="1" dirty="0">
                <a:solidFill>
                  <a:srgbClr val="1E2340"/>
                </a:solidFill>
                <a:latin typeface="Calibri" pitchFamily="34" charset="0"/>
                <a:ea typeface="Calibri" pitchFamily="34" charset="-122"/>
                <a:cs typeface="Calibri" pitchFamily="34" charset="-120"/>
              </a:rPr>
              <a:t>“Our phishing detector is 95% accurate.” (No other details given.)</a:t>
            </a:r>
            <a:endParaRPr lang="en-US" sz="1500" dirty="0"/>
          </a:p>
        </p:txBody>
      </p:sp>
      <p:sp>
        <p:nvSpPr>
          <p:cNvPr id="24" name="Shape 21"/>
          <p:cNvSpPr/>
          <p:nvPr/>
        </p:nvSpPr>
        <p:spPr>
          <a:xfrm>
            <a:off x="548640" y="5440680"/>
            <a:ext cx="11094415" cy="548640"/>
          </a:xfrm>
          <a:prstGeom prst="roundRect">
            <a:avLst>
              <a:gd name="adj" fmla="val 16667"/>
            </a:avLst>
          </a:prstGeom>
          <a:solidFill>
            <a:srgbClr val="E8E2FB"/>
          </a:solidFill>
          <a:ln w="12700">
            <a:solidFill>
              <a:srgbClr val="E8E2FB"/>
            </a:solidFill>
            <a:prstDash val="solid"/>
          </a:ln>
        </p:spPr>
        <p:txBody>
          <a:bodyPr/>
          <a:lstStyle/>
          <a:p>
            <a:endParaRPr lang="en-GB"/>
          </a:p>
        </p:txBody>
      </p:sp>
      <p:pic>
        <p:nvPicPr>
          <p:cNvPr id="25" name="Image 0" descr="preencoded.png"/>
          <p:cNvPicPr>
            <a:picLocks noChangeAspect="1"/>
          </p:cNvPicPr>
          <p:nvPr/>
        </p:nvPicPr>
        <p:blipFill>
          <a:blip r:embed="rId4"/>
          <a:stretch>
            <a:fillRect/>
          </a:stretch>
        </p:blipFill>
        <p:spPr>
          <a:xfrm>
            <a:off x="731520" y="5550408"/>
            <a:ext cx="329184" cy="329184"/>
          </a:xfrm>
          <a:prstGeom prst="rect">
            <a:avLst/>
          </a:prstGeom>
        </p:spPr>
      </p:pic>
      <p:sp>
        <p:nvSpPr>
          <p:cNvPr id="26" name="Text 22"/>
          <p:cNvSpPr txBox="1"/>
          <p:nvPr/>
        </p:nvSpPr>
        <p:spPr>
          <a:xfrm>
            <a:off x="1188720" y="544068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Rank A–D from least to most trustworthy. What extra information would you ask for?</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Statistical Thinking Approach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lvl="1"/>
            <a:endParaRPr lang="en-US"/>
          </a:p>
          <a:p>
            <a:pPr lvl="1"/>
            <a:endParaRPr lang="en-US"/>
          </a:p>
          <a:p>
            <a:pPr marL="0" indent="0">
              <a:buNone/>
            </a:pPr>
            <a:endParaRPr lang="en-US"/>
          </a:p>
          <a:p>
            <a:pPr marL="457200" lvl="1" indent="0">
              <a:buNone/>
            </a:pPr>
            <a:endParaRPr lang="en-ZA"/>
          </a:p>
          <a:p>
            <a:endParaRPr lang="en-ZA"/>
          </a:p>
        </p:txBody>
      </p:sp>
      <p:pic>
        <p:nvPicPr>
          <p:cNvPr id="5" name="Picture 4">
            <a:extLst>
              <a:ext uri="{FF2B5EF4-FFF2-40B4-BE49-F238E27FC236}">
                <a16:creationId xmlns:a16="http://schemas.microsoft.com/office/drawing/2014/main" id="{C3D42848-E7B4-528C-1C0C-175B90895C2D}"/>
              </a:ext>
            </a:extLst>
          </p:cNvPr>
          <p:cNvPicPr>
            <a:picLocks noChangeAspect="1"/>
          </p:cNvPicPr>
          <p:nvPr/>
        </p:nvPicPr>
        <p:blipFill>
          <a:blip r:embed="rId2"/>
          <a:stretch>
            <a:fillRect/>
          </a:stretch>
        </p:blipFill>
        <p:spPr>
          <a:xfrm>
            <a:off x="1131969" y="1299749"/>
            <a:ext cx="10424272" cy="5024230"/>
          </a:xfrm>
          <a:prstGeom prst="rect">
            <a:avLst/>
          </a:prstGeom>
        </p:spPr>
      </p:pic>
    </p:spTree>
    <p:extLst>
      <p:ext uri="{BB962C8B-B14F-4D97-AF65-F5344CB8AC3E}">
        <p14:creationId xmlns:p14="http://schemas.microsoft.com/office/powerpoint/2010/main" val="4113140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Why AI Runs on Probability &amp; Statistics</a:t>
            </a:r>
            <a:endParaRPr lang="en-US" sz="3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4</a:t>
            </a:r>
            <a:endParaRPr lang="en-US" sz="1000" dirty="0"/>
          </a:p>
        </p:txBody>
      </p:sp>
      <p:sp>
        <p:nvSpPr>
          <p:cNvPr id="6" name="Shape 3"/>
          <p:cNvSpPr/>
          <p:nvPr/>
        </p:nvSpPr>
        <p:spPr>
          <a:xfrm>
            <a:off x="54864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7" name="Shape 4"/>
          <p:cNvSpPr/>
          <p:nvPr/>
        </p:nvSpPr>
        <p:spPr>
          <a:xfrm>
            <a:off x="749808" y="180136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860450" y="1912010"/>
            <a:ext cx="281635" cy="281635"/>
          </a:xfrm>
          <a:prstGeom prst="rect">
            <a:avLst/>
          </a:prstGeom>
        </p:spPr>
      </p:pic>
      <p:sp>
        <p:nvSpPr>
          <p:cNvPr id="9" name="Text 5"/>
          <p:cNvSpPr txBox="1"/>
          <p:nvPr/>
        </p:nvSpPr>
        <p:spPr>
          <a:xfrm>
            <a:off x="138988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Large language models</a:t>
            </a:r>
            <a:endParaRPr lang="en-US" sz="1600" dirty="0"/>
          </a:p>
        </p:txBody>
      </p:sp>
      <p:sp>
        <p:nvSpPr>
          <p:cNvPr id="10" name="Text 6"/>
          <p:cNvSpPr txBox="1"/>
          <p:nvPr/>
        </p:nvSpPr>
        <p:spPr>
          <a:xfrm>
            <a:off x="749808" y="241401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Every word is sampled from a probability distribution</a:t>
            </a:r>
            <a:endParaRPr lang="en-US" sz="1500" dirty="0"/>
          </a:p>
        </p:txBody>
      </p:sp>
      <p:sp>
        <p:nvSpPr>
          <p:cNvPr id="11" name="Shape 7"/>
          <p:cNvSpPr/>
          <p:nvPr/>
        </p:nvSpPr>
        <p:spPr>
          <a:xfrm>
            <a:off x="429768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2" name="Shape 8"/>
          <p:cNvSpPr/>
          <p:nvPr/>
        </p:nvSpPr>
        <p:spPr>
          <a:xfrm>
            <a:off x="4498848" y="1801368"/>
            <a:ext cx="502920" cy="502920"/>
          </a:xfrm>
          <a:prstGeom prst="ellipse">
            <a:avLst/>
          </a:prstGeom>
          <a:solidFill>
            <a:srgbClr val="F2665A"/>
          </a:solidFill>
          <a:ln w="12700">
            <a:solidFill>
              <a:srgbClr val="F2665A"/>
            </a:solidFill>
            <a:prstDash val="solid"/>
          </a:ln>
        </p:spPr>
        <p:txBody>
          <a:bodyPr/>
          <a:lstStyle/>
          <a:p>
            <a:endParaRPr lang="en-GB"/>
          </a:p>
        </p:txBody>
      </p:sp>
      <p:pic>
        <p:nvPicPr>
          <p:cNvPr id="13" name="Image 1" descr="preencoded.png"/>
          <p:cNvPicPr>
            <a:picLocks noChangeAspect="1"/>
          </p:cNvPicPr>
          <p:nvPr/>
        </p:nvPicPr>
        <p:blipFill>
          <a:blip r:embed="rId5"/>
          <a:stretch>
            <a:fillRect/>
          </a:stretch>
        </p:blipFill>
        <p:spPr>
          <a:xfrm>
            <a:off x="4609490" y="1912010"/>
            <a:ext cx="281635" cy="281635"/>
          </a:xfrm>
          <a:prstGeom prst="rect">
            <a:avLst/>
          </a:prstGeom>
        </p:spPr>
      </p:pic>
      <p:sp>
        <p:nvSpPr>
          <p:cNvPr id="14" name="Text 9"/>
          <p:cNvSpPr txBox="1"/>
          <p:nvPr/>
        </p:nvSpPr>
        <p:spPr>
          <a:xfrm>
            <a:off x="513892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Spam &amp; fraud filters</a:t>
            </a:r>
            <a:endParaRPr lang="en-US" sz="1600" dirty="0"/>
          </a:p>
        </p:txBody>
      </p:sp>
      <p:sp>
        <p:nvSpPr>
          <p:cNvPr id="15" name="Text 10"/>
          <p:cNvSpPr txBox="1"/>
          <p:nvPr/>
        </p:nvSpPr>
        <p:spPr>
          <a:xfrm>
            <a:off x="4498848" y="241401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Naïve Bayes turns word counts into probabilities </a:t>
            </a:r>
            <a:endParaRPr lang="en-US" sz="1500" dirty="0"/>
          </a:p>
        </p:txBody>
      </p:sp>
      <p:sp>
        <p:nvSpPr>
          <p:cNvPr id="16" name="Shape 11"/>
          <p:cNvSpPr/>
          <p:nvPr/>
        </p:nvSpPr>
        <p:spPr>
          <a:xfrm>
            <a:off x="804672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7" name="Shape 12"/>
          <p:cNvSpPr/>
          <p:nvPr/>
        </p:nvSpPr>
        <p:spPr>
          <a:xfrm>
            <a:off x="8247888" y="180136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18" name="Image 2" descr="preencoded.png"/>
          <p:cNvPicPr>
            <a:picLocks noChangeAspect="1"/>
          </p:cNvPicPr>
          <p:nvPr/>
        </p:nvPicPr>
        <p:blipFill>
          <a:blip r:embed="rId6"/>
          <a:stretch>
            <a:fillRect/>
          </a:stretch>
        </p:blipFill>
        <p:spPr>
          <a:xfrm>
            <a:off x="8358530" y="1912010"/>
            <a:ext cx="281635" cy="281635"/>
          </a:xfrm>
          <a:prstGeom prst="rect">
            <a:avLst/>
          </a:prstGeom>
        </p:spPr>
      </p:pic>
      <p:sp>
        <p:nvSpPr>
          <p:cNvPr id="19" name="Text 13"/>
          <p:cNvSpPr txBox="1"/>
          <p:nvPr/>
        </p:nvSpPr>
        <p:spPr>
          <a:xfrm>
            <a:off x="888796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Training models</a:t>
            </a:r>
            <a:endParaRPr lang="en-US" sz="1600" dirty="0"/>
          </a:p>
        </p:txBody>
      </p:sp>
      <p:sp>
        <p:nvSpPr>
          <p:cNvPr id="20" name="Text 14"/>
          <p:cNvSpPr txBox="1"/>
          <p:nvPr/>
        </p:nvSpPr>
        <p:spPr>
          <a:xfrm>
            <a:off x="8247888" y="241401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Learning = minimising an average error </a:t>
            </a:r>
            <a:endParaRPr lang="en-US" sz="1500" dirty="0"/>
          </a:p>
        </p:txBody>
      </p:sp>
      <p:sp>
        <p:nvSpPr>
          <p:cNvPr id="21" name="Shape 15"/>
          <p:cNvSpPr/>
          <p:nvPr/>
        </p:nvSpPr>
        <p:spPr>
          <a:xfrm>
            <a:off x="54864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2" name="Shape 16"/>
          <p:cNvSpPr/>
          <p:nvPr/>
        </p:nvSpPr>
        <p:spPr>
          <a:xfrm>
            <a:off x="749808" y="3950208"/>
            <a:ext cx="502920" cy="502920"/>
          </a:xfrm>
          <a:prstGeom prst="ellipse">
            <a:avLst/>
          </a:prstGeom>
          <a:solidFill>
            <a:srgbClr val="E9A400"/>
          </a:solidFill>
          <a:ln w="12700">
            <a:solidFill>
              <a:srgbClr val="E9A400"/>
            </a:solidFill>
            <a:prstDash val="solid"/>
          </a:ln>
        </p:spPr>
        <p:txBody>
          <a:bodyPr/>
          <a:lstStyle/>
          <a:p>
            <a:endParaRPr lang="en-GB"/>
          </a:p>
        </p:txBody>
      </p:sp>
      <p:pic>
        <p:nvPicPr>
          <p:cNvPr id="23" name="Image 3" descr="preencoded.png"/>
          <p:cNvPicPr>
            <a:picLocks noChangeAspect="1"/>
          </p:cNvPicPr>
          <p:nvPr/>
        </p:nvPicPr>
        <p:blipFill>
          <a:blip r:embed="rId7"/>
          <a:stretch>
            <a:fillRect/>
          </a:stretch>
        </p:blipFill>
        <p:spPr>
          <a:xfrm>
            <a:off x="860450" y="4060850"/>
            <a:ext cx="281635" cy="281635"/>
          </a:xfrm>
          <a:prstGeom prst="rect">
            <a:avLst/>
          </a:prstGeom>
        </p:spPr>
      </p:pic>
      <p:sp>
        <p:nvSpPr>
          <p:cNvPr id="24" name="Text 17"/>
          <p:cNvSpPr txBox="1"/>
          <p:nvPr/>
        </p:nvSpPr>
        <p:spPr>
          <a:xfrm>
            <a:off x="138988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Games</a:t>
            </a:r>
            <a:endParaRPr lang="en-US" sz="1600" dirty="0"/>
          </a:p>
        </p:txBody>
      </p:sp>
      <p:sp>
        <p:nvSpPr>
          <p:cNvPr id="25" name="Text 18"/>
          <p:cNvSpPr txBox="1"/>
          <p:nvPr/>
        </p:nvSpPr>
        <p:spPr>
          <a:xfrm>
            <a:off x="749808" y="456285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Loot drops, critical hits, procedural worlds, NPC choices</a:t>
            </a:r>
            <a:endParaRPr lang="en-US" sz="1500" dirty="0"/>
          </a:p>
        </p:txBody>
      </p:sp>
      <p:sp>
        <p:nvSpPr>
          <p:cNvPr id="26" name="Shape 19"/>
          <p:cNvSpPr/>
          <p:nvPr/>
        </p:nvSpPr>
        <p:spPr>
          <a:xfrm>
            <a:off x="429768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7" name="Shape 20"/>
          <p:cNvSpPr/>
          <p:nvPr/>
        </p:nvSpPr>
        <p:spPr>
          <a:xfrm>
            <a:off x="4498848" y="3950208"/>
            <a:ext cx="502920" cy="502920"/>
          </a:xfrm>
          <a:prstGeom prst="ellipse">
            <a:avLst/>
          </a:prstGeom>
          <a:solidFill>
            <a:srgbClr val="2F6FDE"/>
          </a:solidFill>
          <a:ln w="12700">
            <a:solidFill>
              <a:srgbClr val="2F6FDE"/>
            </a:solidFill>
            <a:prstDash val="solid"/>
          </a:ln>
        </p:spPr>
        <p:txBody>
          <a:bodyPr/>
          <a:lstStyle/>
          <a:p>
            <a:endParaRPr lang="en-GB"/>
          </a:p>
        </p:txBody>
      </p:sp>
      <p:pic>
        <p:nvPicPr>
          <p:cNvPr id="28" name="Image 4" descr="preencoded.png"/>
          <p:cNvPicPr>
            <a:picLocks noChangeAspect="1"/>
          </p:cNvPicPr>
          <p:nvPr/>
        </p:nvPicPr>
        <p:blipFill>
          <a:blip r:embed="rId8"/>
          <a:stretch>
            <a:fillRect/>
          </a:stretch>
        </p:blipFill>
        <p:spPr>
          <a:xfrm>
            <a:off x="4609490" y="4060850"/>
            <a:ext cx="281635" cy="281635"/>
          </a:xfrm>
          <a:prstGeom prst="rect">
            <a:avLst/>
          </a:prstGeom>
        </p:spPr>
      </p:pic>
      <p:sp>
        <p:nvSpPr>
          <p:cNvPr id="29" name="Text 21"/>
          <p:cNvSpPr txBox="1"/>
          <p:nvPr/>
        </p:nvSpPr>
        <p:spPr>
          <a:xfrm>
            <a:off x="513892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Cyber security</a:t>
            </a:r>
            <a:endParaRPr lang="en-US" sz="1600" dirty="0"/>
          </a:p>
        </p:txBody>
      </p:sp>
      <p:sp>
        <p:nvSpPr>
          <p:cNvPr id="30" name="Text 22"/>
          <p:cNvSpPr txBox="1"/>
          <p:nvPr/>
        </p:nvSpPr>
        <p:spPr>
          <a:xfrm>
            <a:off x="4498848" y="456285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Anomaly detection: spot points far from normal</a:t>
            </a:r>
            <a:endParaRPr lang="en-US" sz="1500" dirty="0"/>
          </a:p>
        </p:txBody>
      </p:sp>
      <p:sp>
        <p:nvSpPr>
          <p:cNvPr id="31" name="Shape 23"/>
          <p:cNvSpPr/>
          <p:nvPr/>
        </p:nvSpPr>
        <p:spPr>
          <a:xfrm>
            <a:off x="804672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32" name="Shape 24"/>
          <p:cNvSpPr/>
          <p:nvPr/>
        </p:nvSpPr>
        <p:spPr>
          <a:xfrm>
            <a:off x="8247888" y="3950208"/>
            <a:ext cx="502920" cy="502920"/>
          </a:xfrm>
          <a:prstGeom prst="ellipse">
            <a:avLst/>
          </a:prstGeom>
          <a:solidFill>
            <a:srgbClr val="D63384"/>
          </a:solidFill>
          <a:ln w="12700">
            <a:solidFill>
              <a:srgbClr val="D63384"/>
            </a:solidFill>
            <a:prstDash val="solid"/>
          </a:ln>
        </p:spPr>
        <p:txBody>
          <a:bodyPr/>
          <a:lstStyle/>
          <a:p>
            <a:endParaRPr lang="en-GB"/>
          </a:p>
        </p:txBody>
      </p:sp>
      <p:pic>
        <p:nvPicPr>
          <p:cNvPr id="33" name="Image 5" descr="preencoded.png"/>
          <p:cNvPicPr>
            <a:picLocks noChangeAspect="1"/>
          </p:cNvPicPr>
          <p:nvPr/>
        </p:nvPicPr>
        <p:blipFill>
          <a:blip r:embed="rId9"/>
          <a:stretch>
            <a:fillRect/>
          </a:stretch>
        </p:blipFill>
        <p:spPr>
          <a:xfrm>
            <a:off x="8358530" y="4060850"/>
            <a:ext cx="281635" cy="281635"/>
          </a:xfrm>
          <a:prstGeom prst="rect">
            <a:avLst/>
          </a:prstGeom>
        </p:spPr>
      </p:pic>
      <p:sp>
        <p:nvSpPr>
          <p:cNvPr id="34" name="Text 25"/>
          <p:cNvSpPr txBox="1"/>
          <p:nvPr/>
        </p:nvSpPr>
        <p:spPr>
          <a:xfrm>
            <a:off x="888796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Evaluating AI</a:t>
            </a:r>
            <a:endParaRPr lang="en-US" sz="1600" dirty="0"/>
          </a:p>
        </p:txBody>
      </p:sp>
      <p:sp>
        <p:nvSpPr>
          <p:cNvPr id="35" name="Text 26"/>
          <p:cNvSpPr txBox="1"/>
          <p:nvPr/>
        </p:nvSpPr>
        <p:spPr>
          <a:xfrm>
            <a:off x="8247888" y="4562856"/>
            <a:ext cx="3118104" cy="996696"/>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Is model A really better – or was it luck?</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Why statistics is important in ML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lvl="1"/>
            <a:endParaRPr lang="en-US" sz="2000" dirty="0">
              <a:latin typeface="Nunito-Regular"/>
            </a:endParaRPr>
          </a:p>
          <a:p>
            <a:pPr lvl="1"/>
            <a:r>
              <a:rPr lang="en-US" dirty="0"/>
              <a:t>Statistics is at the core of all sophisticated ML Algorithms</a:t>
            </a:r>
          </a:p>
          <a:p>
            <a:pPr lvl="1"/>
            <a:r>
              <a:rPr lang="en-US" dirty="0"/>
              <a:t>Data scientists use statistics to gather, review, </a:t>
            </a:r>
            <a:r>
              <a:rPr lang="en-US" dirty="0" err="1"/>
              <a:t>analyse</a:t>
            </a:r>
            <a:r>
              <a:rPr lang="en-US" dirty="0"/>
              <a:t> and draw conclusions from data. </a:t>
            </a:r>
          </a:p>
          <a:p>
            <a:pPr marL="457200" lvl="1" indent="0">
              <a:buNone/>
            </a:pPr>
            <a:r>
              <a:rPr lang="en-US" dirty="0">
                <a:hlinkClick r:id="rId2"/>
              </a:rPr>
              <a:t>Statistics for Machine Learning: </a:t>
            </a:r>
            <a:r>
              <a:rPr lang="en-US" dirty="0" err="1">
                <a:hlinkClick r:id="rId2"/>
              </a:rPr>
              <a:t>Analysing</a:t>
            </a:r>
            <a:r>
              <a:rPr lang="en-US" dirty="0">
                <a:hlinkClick r:id="rId2"/>
              </a:rPr>
              <a:t> Unseen Patterns (turing.com)</a:t>
            </a:r>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483307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and Inferential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endParaRPr lang="en-US" sz="2400" b="1" i="0" u="none" strike="noStrike" baseline="0" dirty="0">
              <a:latin typeface="Nunito-Regular"/>
            </a:endParaRPr>
          </a:p>
          <a:p>
            <a:pPr marL="0" indent="0" algn="l">
              <a:buNone/>
            </a:pPr>
            <a:r>
              <a:rPr lang="en-US" sz="2400" b="1" i="0" u="none" strike="noStrike" baseline="0" dirty="0">
                <a:latin typeface="Nunito-Regular"/>
              </a:rPr>
              <a:t>Descriptive</a:t>
            </a:r>
            <a:r>
              <a:rPr lang="en-US" sz="2400" b="0" i="0" u="none" strike="noStrike" baseline="0" dirty="0">
                <a:latin typeface="Nunito-Regular"/>
              </a:rPr>
              <a:t> Statistics involves describing, </a:t>
            </a:r>
            <a:r>
              <a:rPr lang="en-US" sz="2400" b="0" i="0" u="none" strike="noStrike" baseline="0" dirty="0" err="1">
                <a:latin typeface="Nunito-Regular"/>
              </a:rPr>
              <a:t>summarising</a:t>
            </a:r>
            <a:r>
              <a:rPr lang="en-US" sz="2400" b="0" i="0" u="none" strike="noStrike" baseline="0" dirty="0">
                <a:latin typeface="Nunito-Regular"/>
              </a:rPr>
              <a:t> and </a:t>
            </a:r>
            <a:r>
              <a:rPr lang="en-US" sz="2400" b="0" i="0" u="none" strike="noStrike" baseline="0" dirty="0" err="1">
                <a:latin typeface="Nunito-Regular"/>
              </a:rPr>
              <a:t>organising</a:t>
            </a:r>
            <a:r>
              <a:rPr lang="en-US" sz="2400" b="0" i="0" u="none" strike="noStrike" baseline="0" dirty="0">
                <a:latin typeface="Nunito-Regular"/>
              </a:rPr>
              <a:t> the data so it can be easily understood.</a:t>
            </a:r>
          </a:p>
          <a:p>
            <a:pPr marL="0" indent="0" algn="l">
              <a:buNone/>
            </a:pPr>
            <a:endParaRPr lang="en-US" sz="2400" dirty="0">
              <a:latin typeface="Nunito-Regular"/>
            </a:endParaRPr>
          </a:p>
          <a:p>
            <a:pPr marL="0" indent="0" algn="just">
              <a:buNone/>
            </a:pPr>
            <a:r>
              <a:rPr lang="en-US" sz="2400" b="1" i="0" u="none" strike="noStrike" baseline="0" dirty="0">
                <a:latin typeface="Nunito-Regular"/>
              </a:rPr>
              <a:t>Inferential</a:t>
            </a:r>
            <a:r>
              <a:rPr lang="en-US" sz="2400" b="0" i="0" u="none" strike="noStrike" baseline="0" dirty="0">
                <a:latin typeface="Nunito-Regular"/>
              </a:rPr>
              <a:t> statistics is a branch of statistics that allows you to make predictions or </a:t>
            </a:r>
            <a:r>
              <a:rPr lang="en-US" sz="2400" b="0" i="0" u="none" strike="noStrike" baseline="0" dirty="0" err="1">
                <a:latin typeface="Nunito-Regular"/>
              </a:rPr>
              <a:t>generalisations</a:t>
            </a:r>
            <a:r>
              <a:rPr lang="en-US" sz="2400" b="0" i="0" u="none" strike="noStrike" baseline="0" dirty="0">
                <a:latin typeface="Nunito-Regular"/>
              </a:rPr>
              <a:t> about a population based on data collected from a sample. Instead of </a:t>
            </a:r>
            <a:r>
              <a:rPr lang="en-US" sz="2400" b="0" i="0" u="none" strike="noStrike" baseline="0" dirty="0" err="1">
                <a:latin typeface="Nunito-Regular"/>
              </a:rPr>
              <a:t>analysing</a:t>
            </a:r>
            <a:r>
              <a:rPr lang="en-US" sz="2400" b="0" i="0" u="none" strike="noStrike" baseline="0" dirty="0">
                <a:latin typeface="Nunito-Regular"/>
              </a:rPr>
              <a:t> an entire population, inferential statistics uses sample data to draw conclusions and make inferences about population parameters.</a:t>
            </a:r>
          </a:p>
          <a:p>
            <a:pPr marL="0" indent="0" algn="l">
              <a:buNone/>
            </a:pPr>
            <a:endParaRPr lang="en-US" sz="2400" b="0" i="0" u="none" strike="noStrike" baseline="0" dirty="0">
              <a:latin typeface="Nunito-Regular"/>
            </a:endParaRPr>
          </a:p>
          <a:p>
            <a:pPr marL="0" indent="0" algn="l">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2531782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Descriptive vs Inferential Statistics</a:t>
            </a:r>
            <a:endParaRPr lang="en-US" sz="3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8</a:t>
            </a:r>
            <a:endParaRPr lang="en-US" sz="1000" dirty="0"/>
          </a:p>
        </p:txBody>
      </p:sp>
      <p:sp>
        <p:nvSpPr>
          <p:cNvPr id="6" name="Shape 3"/>
          <p:cNvSpPr/>
          <p:nvPr/>
        </p:nvSpPr>
        <p:spPr>
          <a:xfrm>
            <a:off x="548640" y="1645920"/>
            <a:ext cx="5440680" cy="3657600"/>
          </a:xfrm>
          <a:prstGeom prst="roundRect">
            <a:avLst>
              <a:gd name="adj" fmla="val 3000"/>
            </a:avLst>
          </a:prstGeom>
          <a:solidFill>
            <a:srgbClr val="D5F3F2"/>
          </a:solidFill>
          <a:ln w="12700">
            <a:solidFill>
              <a:srgbClr val="D5F3F2"/>
            </a:solidFill>
            <a:prstDash val="solid"/>
          </a:ln>
        </p:spPr>
        <p:txBody>
          <a:bodyPr/>
          <a:lstStyle/>
          <a:p>
            <a:endParaRPr lang="en-GB"/>
          </a:p>
        </p:txBody>
      </p:sp>
      <p:sp>
        <p:nvSpPr>
          <p:cNvPr id="7" name="Shape 4"/>
          <p:cNvSpPr/>
          <p:nvPr/>
        </p:nvSpPr>
        <p:spPr>
          <a:xfrm>
            <a:off x="749808" y="1847088"/>
            <a:ext cx="685800" cy="685800"/>
          </a:xfrm>
          <a:prstGeom prst="ellipse">
            <a:avLst/>
          </a:prstGeom>
          <a:solidFill>
            <a:srgbClr val="0EA5A4"/>
          </a:solidFill>
          <a:ln w="12700">
            <a:solidFill>
              <a:srgbClr val="0EA5A4"/>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900684" y="1997964"/>
            <a:ext cx="384048" cy="384048"/>
          </a:xfrm>
          <a:prstGeom prst="rect">
            <a:avLst/>
          </a:prstGeom>
        </p:spPr>
      </p:pic>
      <p:sp>
        <p:nvSpPr>
          <p:cNvPr id="9" name="Text 5"/>
          <p:cNvSpPr txBox="1"/>
          <p:nvPr/>
        </p:nvSpPr>
        <p:spPr>
          <a:xfrm>
            <a:off x="1572768" y="1847088"/>
            <a:ext cx="4206240" cy="685800"/>
          </a:xfrm>
          <a:prstGeom prst="rect">
            <a:avLst/>
          </a:prstGeom>
          <a:noFill/>
          <a:ln/>
        </p:spPr>
        <p:txBody>
          <a:bodyPr wrap="square" lIns="0" tIns="0" rIns="0" bIns="0" rtlCol="0" anchor="ctr"/>
          <a:lstStyle/>
          <a:p>
            <a:pPr marL="0" indent="0">
              <a:buNone/>
            </a:pPr>
            <a:r>
              <a:rPr lang="en-US" sz="2200" b="1" dirty="0">
                <a:solidFill>
                  <a:srgbClr val="14172E"/>
                </a:solidFill>
                <a:latin typeface="Arial" pitchFamily="34" charset="0"/>
                <a:ea typeface="Arial" pitchFamily="34" charset="-122"/>
                <a:cs typeface="Arial" pitchFamily="34" charset="-120"/>
              </a:rPr>
              <a:t>Descriptive</a:t>
            </a:r>
            <a:endParaRPr lang="en-US" sz="2200" dirty="0"/>
          </a:p>
        </p:txBody>
      </p:sp>
      <p:sp>
        <p:nvSpPr>
          <p:cNvPr id="10" name="Text 6"/>
          <p:cNvSpPr txBox="1"/>
          <p:nvPr/>
        </p:nvSpPr>
        <p:spPr>
          <a:xfrm>
            <a:off x="749808" y="2642616"/>
            <a:ext cx="5038344" cy="2551176"/>
          </a:xfrm>
          <a:prstGeom prst="rect">
            <a:avLst/>
          </a:prstGeom>
          <a:noFill/>
          <a:ln/>
        </p:spPr>
        <p:txBody>
          <a:bodyPr wrap="square" lIns="0" tIns="0" rIns="0" bIns="0" rtlCol="0" anchor="t"/>
          <a:lstStyle/>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Describes, summarises and organises the data you have</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Averages, spread, shape, charts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Game example: the average session length of our 2,000 beta players was 34 minutes</a:t>
            </a:r>
            <a:endParaRPr lang="en-US" sz="1600" dirty="0"/>
          </a:p>
        </p:txBody>
      </p:sp>
      <p:sp>
        <p:nvSpPr>
          <p:cNvPr id="11" name="Shape 7"/>
          <p:cNvSpPr/>
          <p:nvPr/>
        </p:nvSpPr>
        <p:spPr>
          <a:xfrm>
            <a:off x="6217920" y="1645920"/>
            <a:ext cx="5440680" cy="3657600"/>
          </a:xfrm>
          <a:prstGeom prst="roundRect">
            <a:avLst>
              <a:gd name="adj" fmla="val 3000"/>
            </a:avLst>
          </a:prstGeom>
          <a:solidFill>
            <a:srgbClr val="E8E2FB"/>
          </a:solidFill>
          <a:ln w="12700">
            <a:solidFill>
              <a:srgbClr val="E8E2FB"/>
            </a:solidFill>
            <a:prstDash val="solid"/>
          </a:ln>
        </p:spPr>
        <p:txBody>
          <a:bodyPr/>
          <a:lstStyle/>
          <a:p>
            <a:endParaRPr lang="en-GB"/>
          </a:p>
        </p:txBody>
      </p:sp>
      <p:sp>
        <p:nvSpPr>
          <p:cNvPr id="12" name="Shape 8"/>
          <p:cNvSpPr/>
          <p:nvPr/>
        </p:nvSpPr>
        <p:spPr>
          <a:xfrm>
            <a:off x="6419088" y="1847088"/>
            <a:ext cx="685800" cy="685800"/>
          </a:xfrm>
          <a:prstGeom prst="ellipse">
            <a:avLst/>
          </a:prstGeom>
          <a:solidFill>
            <a:srgbClr val="6D4AE0"/>
          </a:solidFill>
          <a:ln w="12700">
            <a:solidFill>
              <a:srgbClr val="6D4AE0"/>
            </a:solidFill>
            <a:prstDash val="solid"/>
          </a:ln>
        </p:spPr>
        <p:txBody>
          <a:bodyPr/>
          <a:lstStyle/>
          <a:p>
            <a:endParaRPr lang="en-GB"/>
          </a:p>
        </p:txBody>
      </p:sp>
      <p:pic>
        <p:nvPicPr>
          <p:cNvPr id="13" name="Image 1" descr="preencoded.png"/>
          <p:cNvPicPr>
            <a:picLocks noChangeAspect="1"/>
          </p:cNvPicPr>
          <p:nvPr/>
        </p:nvPicPr>
        <p:blipFill>
          <a:blip r:embed="rId5"/>
          <a:stretch>
            <a:fillRect/>
          </a:stretch>
        </p:blipFill>
        <p:spPr>
          <a:xfrm>
            <a:off x="6569964" y="1997964"/>
            <a:ext cx="384048" cy="384048"/>
          </a:xfrm>
          <a:prstGeom prst="rect">
            <a:avLst/>
          </a:prstGeom>
        </p:spPr>
      </p:pic>
      <p:sp>
        <p:nvSpPr>
          <p:cNvPr id="14" name="Text 9"/>
          <p:cNvSpPr txBox="1"/>
          <p:nvPr/>
        </p:nvSpPr>
        <p:spPr>
          <a:xfrm>
            <a:off x="7242048" y="1847088"/>
            <a:ext cx="4206240" cy="685800"/>
          </a:xfrm>
          <a:prstGeom prst="rect">
            <a:avLst/>
          </a:prstGeom>
          <a:noFill/>
          <a:ln/>
        </p:spPr>
        <p:txBody>
          <a:bodyPr wrap="square" lIns="0" tIns="0" rIns="0" bIns="0" rtlCol="0" anchor="ctr"/>
          <a:lstStyle/>
          <a:p>
            <a:pPr marL="0" indent="0">
              <a:buNone/>
            </a:pPr>
            <a:r>
              <a:rPr lang="en-US" sz="2200" b="1" dirty="0">
                <a:solidFill>
                  <a:srgbClr val="14172E"/>
                </a:solidFill>
                <a:latin typeface="Arial" pitchFamily="34" charset="0"/>
                <a:ea typeface="Arial" pitchFamily="34" charset="-122"/>
                <a:cs typeface="Arial" pitchFamily="34" charset="-120"/>
              </a:rPr>
              <a:t>Inferential</a:t>
            </a:r>
            <a:endParaRPr lang="en-US" sz="2200" dirty="0"/>
          </a:p>
        </p:txBody>
      </p:sp>
      <p:sp>
        <p:nvSpPr>
          <p:cNvPr id="15" name="Text 10"/>
          <p:cNvSpPr txBox="1"/>
          <p:nvPr/>
        </p:nvSpPr>
        <p:spPr>
          <a:xfrm>
            <a:off x="6419088" y="2642616"/>
            <a:ext cx="5038344" cy="2551176"/>
          </a:xfrm>
          <a:prstGeom prst="rect">
            <a:avLst/>
          </a:prstGeom>
          <a:noFill/>
          <a:ln/>
        </p:spPr>
        <p:txBody>
          <a:bodyPr wrap="square" lIns="0" tIns="0" rIns="0" bIns="0" rtlCol="0" anchor="t"/>
          <a:lstStyle/>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Uses a sample to draw conclusions about a whole population</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Estimates, hypothesis tests, predictions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Game example: will ALL future players stay longer with the new tutorial? (A/B test)</a:t>
            </a:r>
            <a:endParaRPr lang="en-US" sz="1600" dirty="0"/>
          </a:p>
        </p:txBody>
      </p:sp>
      <p:sp>
        <p:nvSpPr>
          <p:cNvPr id="16" name="Shape 11"/>
          <p:cNvSpPr/>
          <p:nvPr/>
        </p:nvSpPr>
        <p:spPr>
          <a:xfrm>
            <a:off x="548640" y="5532120"/>
            <a:ext cx="11094415" cy="548640"/>
          </a:xfrm>
          <a:prstGeom prst="roundRect">
            <a:avLst>
              <a:gd name="adj" fmla="val 16667"/>
            </a:avLst>
          </a:prstGeom>
          <a:solidFill>
            <a:srgbClr val="D5F3F2"/>
          </a:solidFill>
          <a:ln w="12700">
            <a:solidFill>
              <a:srgbClr val="D5F3F2"/>
            </a:solidFill>
            <a:prstDash val="solid"/>
          </a:ln>
        </p:spPr>
        <p:txBody>
          <a:bodyPr/>
          <a:lstStyle/>
          <a:p>
            <a:endParaRPr lang="en-GB"/>
          </a:p>
        </p:txBody>
      </p:sp>
      <p:pic>
        <p:nvPicPr>
          <p:cNvPr id="17" name="Image 2" descr="preencoded.png"/>
          <p:cNvPicPr>
            <a:picLocks noChangeAspect="1"/>
          </p:cNvPicPr>
          <p:nvPr/>
        </p:nvPicPr>
        <p:blipFill>
          <a:blip r:embed="rId6"/>
          <a:stretch>
            <a:fillRect/>
          </a:stretch>
        </p:blipFill>
        <p:spPr>
          <a:xfrm>
            <a:off x="731520" y="5641848"/>
            <a:ext cx="329184" cy="329184"/>
          </a:xfrm>
          <a:prstGeom prst="rect">
            <a:avLst/>
          </a:prstGeom>
        </p:spPr>
      </p:pic>
      <p:sp>
        <p:nvSpPr>
          <p:cNvPr id="18" name="Text 12"/>
          <p:cNvSpPr txBox="1"/>
          <p:nvPr/>
        </p:nvSpPr>
        <p:spPr>
          <a:xfrm>
            <a:off x="1188720" y="553212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ML link: training on a sample and hoping the model generalises to unseen data is inferential thinking.</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Three Questions to Ask of Any Dataset</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10</a:t>
            </a:r>
            <a:endParaRPr lang="en-US" sz="1000" dirty="0"/>
          </a:p>
        </p:txBody>
      </p:sp>
      <p:sp>
        <p:nvSpPr>
          <p:cNvPr id="6" name="Shape 3"/>
          <p:cNvSpPr/>
          <p:nvPr/>
        </p:nvSpPr>
        <p:spPr>
          <a:xfrm>
            <a:off x="548640" y="1645920"/>
            <a:ext cx="3520440" cy="393192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7" name="Shape 4"/>
          <p:cNvSpPr/>
          <p:nvPr/>
        </p:nvSpPr>
        <p:spPr>
          <a:xfrm>
            <a:off x="1920240" y="1874520"/>
            <a:ext cx="777240" cy="777240"/>
          </a:xfrm>
          <a:prstGeom prst="ellipse">
            <a:avLst/>
          </a:prstGeom>
          <a:solidFill>
            <a:srgbClr val="0EA5A4"/>
          </a:solidFill>
          <a:ln w="12700">
            <a:solidFill>
              <a:srgbClr val="0EA5A4"/>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2091233" y="2045513"/>
            <a:ext cx="435254" cy="435254"/>
          </a:xfrm>
          <a:prstGeom prst="rect">
            <a:avLst/>
          </a:prstGeom>
        </p:spPr>
      </p:pic>
      <p:sp>
        <p:nvSpPr>
          <p:cNvPr id="9" name="Text 5"/>
          <p:cNvSpPr txBox="1"/>
          <p:nvPr/>
        </p:nvSpPr>
        <p:spPr>
          <a:xfrm>
            <a:off x="731520" y="2788920"/>
            <a:ext cx="3154680" cy="457200"/>
          </a:xfrm>
          <a:prstGeom prst="rect">
            <a:avLst/>
          </a:prstGeom>
          <a:noFill/>
          <a:ln/>
        </p:spPr>
        <p:txBody>
          <a:bodyPr wrap="square" lIns="0" tIns="0" rIns="0" bIns="0" rtlCol="0" anchor="ctr"/>
          <a:lstStyle/>
          <a:p>
            <a:pPr marL="0" indent="0" algn="ctr">
              <a:buNone/>
            </a:pPr>
            <a:r>
              <a:rPr lang="en-US" sz="1900" b="1" dirty="0">
                <a:solidFill>
                  <a:srgbClr val="14172E"/>
                </a:solidFill>
                <a:latin typeface="Arial" pitchFamily="34" charset="0"/>
                <a:ea typeface="Arial" pitchFamily="34" charset="-122"/>
                <a:cs typeface="Arial" pitchFamily="34" charset="-120"/>
              </a:rPr>
              <a:t>Where is the centre?</a:t>
            </a:r>
            <a:endParaRPr lang="en-US" sz="1900" dirty="0"/>
          </a:p>
        </p:txBody>
      </p:sp>
      <p:sp>
        <p:nvSpPr>
          <p:cNvPr id="10" name="Text 6"/>
          <p:cNvSpPr txBox="1"/>
          <p:nvPr/>
        </p:nvSpPr>
        <p:spPr>
          <a:xfrm>
            <a:off x="731520" y="3246120"/>
            <a:ext cx="3154680" cy="365760"/>
          </a:xfrm>
          <a:prstGeom prst="rect">
            <a:avLst/>
          </a:prstGeom>
          <a:noFill/>
          <a:ln/>
        </p:spPr>
        <p:txBody>
          <a:bodyPr wrap="square" lIns="0" tIns="0" rIns="0" bIns="0" rtlCol="0" anchor="ctr"/>
          <a:lstStyle/>
          <a:p>
            <a:pPr marL="0" indent="0" algn="ctr">
              <a:buNone/>
            </a:pPr>
            <a:r>
              <a:rPr lang="en-US" sz="1400" i="1" dirty="0">
                <a:solidFill>
                  <a:srgbClr val="5B6178"/>
                </a:solidFill>
                <a:latin typeface="Calibri" pitchFamily="34" charset="0"/>
                <a:ea typeface="Calibri" pitchFamily="34" charset="-122"/>
                <a:cs typeface="Calibri" pitchFamily="34" charset="-120"/>
              </a:rPr>
              <a:t>Measures of position</a:t>
            </a:r>
            <a:endParaRPr lang="en-US" sz="1400" dirty="0"/>
          </a:p>
        </p:txBody>
      </p:sp>
      <p:sp>
        <p:nvSpPr>
          <p:cNvPr id="11" name="Shape 7"/>
          <p:cNvSpPr/>
          <p:nvPr/>
        </p:nvSpPr>
        <p:spPr>
          <a:xfrm>
            <a:off x="1097280" y="3794760"/>
            <a:ext cx="2423160" cy="411480"/>
          </a:xfrm>
          <a:prstGeom prst="roundRect">
            <a:avLst>
              <a:gd name="adj" fmla="val 50000"/>
            </a:avLst>
          </a:prstGeom>
          <a:solidFill>
            <a:srgbClr val="0EA5A4"/>
          </a:solidFill>
          <a:ln w="12700">
            <a:solidFill>
              <a:srgbClr val="0EA5A4"/>
            </a:solidFill>
            <a:prstDash val="solid"/>
          </a:ln>
        </p:spPr>
        <p:txBody>
          <a:bodyPr/>
          <a:lstStyle/>
          <a:p>
            <a:endParaRPr lang="en-GB"/>
          </a:p>
        </p:txBody>
      </p:sp>
      <p:sp>
        <p:nvSpPr>
          <p:cNvPr id="12" name="Text 8"/>
          <p:cNvSpPr txBox="1"/>
          <p:nvPr/>
        </p:nvSpPr>
        <p:spPr>
          <a:xfrm>
            <a:off x="1097280" y="3794760"/>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Mean</a:t>
            </a:r>
            <a:endParaRPr lang="en-US" sz="1400" dirty="0"/>
          </a:p>
        </p:txBody>
      </p:sp>
      <p:sp>
        <p:nvSpPr>
          <p:cNvPr id="13" name="Shape 9"/>
          <p:cNvSpPr/>
          <p:nvPr/>
        </p:nvSpPr>
        <p:spPr>
          <a:xfrm>
            <a:off x="1097280" y="4325112"/>
            <a:ext cx="2423160" cy="411480"/>
          </a:xfrm>
          <a:prstGeom prst="roundRect">
            <a:avLst>
              <a:gd name="adj" fmla="val 50000"/>
            </a:avLst>
          </a:prstGeom>
          <a:solidFill>
            <a:srgbClr val="0EA5A4"/>
          </a:solidFill>
          <a:ln w="12700">
            <a:solidFill>
              <a:srgbClr val="0EA5A4"/>
            </a:solidFill>
            <a:prstDash val="solid"/>
          </a:ln>
        </p:spPr>
        <p:txBody>
          <a:bodyPr/>
          <a:lstStyle/>
          <a:p>
            <a:endParaRPr lang="en-GB"/>
          </a:p>
        </p:txBody>
      </p:sp>
      <p:sp>
        <p:nvSpPr>
          <p:cNvPr id="14" name="Text 10"/>
          <p:cNvSpPr txBox="1"/>
          <p:nvPr/>
        </p:nvSpPr>
        <p:spPr>
          <a:xfrm>
            <a:off x="1097280" y="4325112"/>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Median</a:t>
            </a:r>
            <a:endParaRPr lang="en-US" sz="1400" dirty="0"/>
          </a:p>
        </p:txBody>
      </p:sp>
      <p:sp>
        <p:nvSpPr>
          <p:cNvPr id="15" name="Shape 11"/>
          <p:cNvSpPr/>
          <p:nvPr/>
        </p:nvSpPr>
        <p:spPr>
          <a:xfrm>
            <a:off x="1097280" y="4855464"/>
            <a:ext cx="2423160" cy="411480"/>
          </a:xfrm>
          <a:prstGeom prst="roundRect">
            <a:avLst>
              <a:gd name="adj" fmla="val 50000"/>
            </a:avLst>
          </a:prstGeom>
          <a:solidFill>
            <a:srgbClr val="0EA5A4"/>
          </a:solidFill>
          <a:ln w="12700">
            <a:solidFill>
              <a:srgbClr val="0EA5A4"/>
            </a:solidFill>
            <a:prstDash val="solid"/>
          </a:ln>
        </p:spPr>
        <p:txBody>
          <a:bodyPr/>
          <a:lstStyle/>
          <a:p>
            <a:endParaRPr lang="en-GB"/>
          </a:p>
        </p:txBody>
      </p:sp>
      <p:sp>
        <p:nvSpPr>
          <p:cNvPr id="16" name="Text 12"/>
          <p:cNvSpPr txBox="1"/>
          <p:nvPr/>
        </p:nvSpPr>
        <p:spPr>
          <a:xfrm>
            <a:off x="1097280" y="4855464"/>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Mode</a:t>
            </a:r>
            <a:endParaRPr lang="en-US" sz="1400" dirty="0"/>
          </a:p>
        </p:txBody>
      </p:sp>
      <p:sp>
        <p:nvSpPr>
          <p:cNvPr id="17" name="Shape 13"/>
          <p:cNvSpPr/>
          <p:nvPr/>
        </p:nvSpPr>
        <p:spPr>
          <a:xfrm>
            <a:off x="4297680" y="1645920"/>
            <a:ext cx="3520440" cy="393192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18" name="Shape 14"/>
          <p:cNvSpPr/>
          <p:nvPr/>
        </p:nvSpPr>
        <p:spPr>
          <a:xfrm>
            <a:off x="5669280" y="1874520"/>
            <a:ext cx="777240" cy="777240"/>
          </a:xfrm>
          <a:prstGeom prst="ellipse">
            <a:avLst/>
          </a:prstGeom>
          <a:solidFill>
            <a:srgbClr val="F2665A"/>
          </a:solidFill>
          <a:ln w="12700">
            <a:solidFill>
              <a:srgbClr val="F2665A"/>
            </a:solidFill>
            <a:prstDash val="solid"/>
          </a:ln>
        </p:spPr>
        <p:txBody>
          <a:bodyPr/>
          <a:lstStyle/>
          <a:p>
            <a:endParaRPr lang="en-GB"/>
          </a:p>
        </p:txBody>
      </p:sp>
      <p:pic>
        <p:nvPicPr>
          <p:cNvPr id="19" name="Image 1" descr="preencoded.png"/>
          <p:cNvPicPr>
            <a:picLocks noChangeAspect="1"/>
          </p:cNvPicPr>
          <p:nvPr/>
        </p:nvPicPr>
        <p:blipFill>
          <a:blip r:embed="rId5"/>
          <a:stretch>
            <a:fillRect/>
          </a:stretch>
        </p:blipFill>
        <p:spPr>
          <a:xfrm>
            <a:off x="5840273" y="2045513"/>
            <a:ext cx="435254" cy="435254"/>
          </a:xfrm>
          <a:prstGeom prst="rect">
            <a:avLst/>
          </a:prstGeom>
        </p:spPr>
      </p:pic>
      <p:sp>
        <p:nvSpPr>
          <p:cNvPr id="20" name="Text 15"/>
          <p:cNvSpPr txBox="1"/>
          <p:nvPr/>
        </p:nvSpPr>
        <p:spPr>
          <a:xfrm>
            <a:off x="4480560" y="2788920"/>
            <a:ext cx="3154680" cy="457200"/>
          </a:xfrm>
          <a:prstGeom prst="rect">
            <a:avLst/>
          </a:prstGeom>
          <a:noFill/>
          <a:ln/>
        </p:spPr>
        <p:txBody>
          <a:bodyPr wrap="square" lIns="0" tIns="0" rIns="0" bIns="0" rtlCol="0" anchor="ctr"/>
          <a:lstStyle/>
          <a:p>
            <a:pPr marL="0" indent="0" algn="ctr">
              <a:buNone/>
            </a:pPr>
            <a:r>
              <a:rPr lang="en-US" sz="1900" b="1" dirty="0">
                <a:solidFill>
                  <a:srgbClr val="14172E"/>
                </a:solidFill>
                <a:latin typeface="Arial" pitchFamily="34" charset="0"/>
                <a:ea typeface="Arial" pitchFamily="34" charset="-122"/>
                <a:cs typeface="Arial" pitchFamily="34" charset="-120"/>
              </a:rPr>
              <a:t>How spread out?</a:t>
            </a:r>
            <a:endParaRPr lang="en-US" sz="1900" dirty="0"/>
          </a:p>
        </p:txBody>
      </p:sp>
      <p:sp>
        <p:nvSpPr>
          <p:cNvPr id="21" name="Text 16"/>
          <p:cNvSpPr txBox="1"/>
          <p:nvPr/>
        </p:nvSpPr>
        <p:spPr>
          <a:xfrm>
            <a:off x="4480560" y="3246120"/>
            <a:ext cx="3154680" cy="365760"/>
          </a:xfrm>
          <a:prstGeom prst="rect">
            <a:avLst/>
          </a:prstGeom>
          <a:noFill/>
          <a:ln/>
        </p:spPr>
        <p:txBody>
          <a:bodyPr wrap="square" lIns="0" tIns="0" rIns="0" bIns="0" rtlCol="0" anchor="ctr"/>
          <a:lstStyle/>
          <a:p>
            <a:pPr marL="0" indent="0" algn="ctr">
              <a:buNone/>
            </a:pPr>
            <a:r>
              <a:rPr lang="en-US" sz="1400" i="1" dirty="0">
                <a:solidFill>
                  <a:srgbClr val="5B6178"/>
                </a:solidFill>
                <a:latin typeface="Calibri" pitchFamily="34" charset="0"/>
                <a:ea typeface="Calibri" pitchFamily="34" charset="-122"/>
                <a:cs typeface="Calibri" pitchFamily="34" charset="-120"/>
              </a:rPr>
              <a:t>Measures of spread</a:t>
            </a:r>
            <a:endParaRPr lang="en-US" sz="1400" dirty="0"/>
          </a:p>
        </p:txBody>
      </p:sp>
      <p:sp>
        <p:nvSpPr>
          <p:cNvPr id="22" name="Shape 17"/>
          <p:cNvSpPr/>
          <p:nvPr/>
        </p:nvSpPr>
        <p:spPr>
          <a:xfrm>
            <a:off x="4846320" y="3794760"/>
            <a:ext cx="2423160" cy="411480"/>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23" name="Text 18"/>
          <p:cNvSpPr txBox="1"/>
          <p:nvPr/>
        </p:nvSpPr>
        <p:spPr>
          <a:xfrm>
            <a:off x="4846320" y="3794760"/>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Range</a:t>
            </a:r>
            <a:endParaRPr lang="en-US" sz="1400" dirty="0"/>
          </a:p>
        </p:txBody>
      </p:sp>
      <p:sp>
        <p:nvSpPr>
          <p:cNvPr id="24" name="Shape 19"/>
          <p:cNvSpPr/>
          <p:nvPr/>
        </p:nvSpPr>
        <p:spPr>
          <a:xfrm>
            <a:off x="4846320" y="4325112"/>
            <a:ext cx="2423160" cy="411480"/>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25" name="Text 20"/>
          <p:cNvSpPr txBox="1"/>
          <p:nvPr/>
        </p:nvSpPr>
        <p:spPr>
          <a:xfrm>
            <a:off x="4846320" y="4325112"/>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Variance</a:t>
            </a:r>
            <a:endParaRPr lang="en-US" sz="1400" dirty="0"/>
          </a:p>
        </p:txBody>
      </p:sp>
      <p:sp>
        <p:nvSpPr>
          <p:cNvPr id="26" name="Shape 21"/>
          <p:cNvSpPr/>
          <p:nvPr/>
        </p:nvSpPr>
        <p:spPr>
          <a:xfrm>
            <a:off x="4846320" y="4855464"/>
            <a:ext cx="2423160" cy="411480"/>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27" name="Text 22"/>
          <p:cNvSpPr txBox="1"/>
          <p:nvPr/>
        </p:nvSpPr>
        <p:spPr>
          <a:xfrm>
            <a:off x="4846320" y="4855464"/>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Standard deviation</a:t>
            </a:r>
            <a:endParaRPr lang="en-US" sz="1400" dirty="0"/>
          </a:p>
        </p:txBody>
      </p:sp>
      <p:sp>
        <p:nvSpPr>
          <p:cNvPr id="28" name="Shape 23"/>
          <p:cNvSpPr/>
          <p:nvPr/>
        </p:nvSpPr>
        <p:spPr>
          <a:xfrm>
            <a:off x="8046720" y="1645920"/>
            <a:ext cx="3520440" cy="393192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29" name="Shape 24"/>
          <p:cNvSpPr/>
          <p:nvPr/>
        </p:nvSpPr>
        <p:spPr>
          <a:xfrm>
            <a:off x="9418320" y="1874520"/>
            <a:ext cx="777240" cy="777240"/>
          </a:xfrm>
          <a:prstGeom prst="ellipse">
            <a:avLst/>
          </a:prstGeom>
          <a:solidFill>
            <a:srgbClr val="6D4AE0"/>
          </a:solidFill>
          <a:ln w="12700">
            <a:solidFill>
              <a:srgbClr val="6D4AE0"/>
            </a:solidFill>
            <a:prstDash val="solid"/>
          </a:ln>
        </p:spPr>
        <p:txBody>
          <a:bodyPr/>
          <a:lstStyle/>
          <a:p>
            <a:endParaRPr lang="en-GB"/>
          </a:p>
        </p:txBody>
      </p:sp>
      <p:pic>
        <p:nvPicPr>
          <p:cNvPr id="30" name="Image 2" descr="preencoded.png"/>
          <p:cNvPicPr>
            <a:picLocks noChangeAspect="1"/>
          </p:cNvPicPr>
          <p:nvPr/>
        </p:nvPicPr>
        <p:blipFill>
          <a:blip r:embed="rId6"/>
          <a:stretch>
            <a:fillRect/>
          </a:stretch>
        </p:blipFill>
        <p:spPr>
          <a:xfrm>
            <a:off x="9589313" y="2045513"/>
            <a:ext cx="435254" cy="435254"/>
          </a:xfrm>
          <a:prstGeom prst="rect">
            <a:avLst/>
          </a:prstGeom>
        </p:spPr>
      </p:pic>
      <p:sp>
        <p:nvSpPr>
          <p:cNvPr id="31" name="Text 25"/>
          <p:cNvSpPr txBox="1"/>
          <p:nvPr/>
        </p:nvSpPr>
        <p:spPr>
          <a:xfrm>
            <a:off x="8229600" y="2788920"/>
            <a:ext cx="3154680" cy="457200"/>
          </a:xfrm>
          <a:prstGeom prst="rect">
            <a:avLst/>
          </a:prstGeom>
          <a:noFill/>
          <a:ln/>
        </p:spPr>
        <p:txBody>
          <a:bodyPr wrap="square" lIns="0" tIns="0" rIns="0" bIns="0" rtlCol="0" anchor="ctr"/>
          <a:lstStyle/>
          <a:p>
            <a:pPr marL="0" indent="0" algn="ctr">
              <a:buNone/>
            </a:pPr>
            <a:r>
              <a:rPr lang="en-US" sz="1900" b="1" dirty="0">
                <a:solidFill>
                  <a:srgbClr val="14172E"/>
                </a:solidFill>
                <a:latin typeface="Arial" pitchFamily="34" charset="0"/>
                <a:ea typeface="Arial" pitchFamily="34" charset="-122"/>
                <a:cs typeface="Arial" pitchFamily="34" charset="-120"/>
              </a:rPr>
              <a:t>What shape?</a:t>
            </a:r>
            <a:endParaRPr lang="en-US" sz="1900" dirty="0"/>
          </a:p>
        </p:txBody>
      </p:sp>
      <p:sp>
        <p:nvSpPr>
          <p:cNvPr id="32" name="Text 26"/>
          <p:cNvSpPr txBox="1"/>
          <p:nvPr/>
        </p:nvSpPr>
        <p:spPr>
          <a:xfrm>
            <a:off x="8229600" y="3246120"/>
            <a:ext cx="3154680" cy="365760"/>
          </a:xfrm>
          <a:prstGeom prst="rect">
            <a:avLst/>
          </a:prstGeom>
          <a:noFill/>
          <a:ln/>
        </p:spPr>
        <p:txBody>
          <a:bodyPr wrap="square" lIns="0" tIns="0" rIns="0" bIns="0" rtlCol="0" anchor="ctr"/>
          <a:lstStyle/>
          <a:p>
            <a:pPr marL="0" indent="0" algn="ctr">
              <a:buNone/>
            </a:pPr>
            <a:r>
              <a:rPr lang="en-US" sz="1400" i="1" dirty="0">
                <a:solidFill>
                  <a:srgbClr val="5B6178"/>
                </a:solidFill>
                <a:latin typeface="Calibri" pitchFamily="34" charset="0"/>
                <a:ea typeface="Calibri" pitchFamily="34" charset="-122"/>
                <a:cs typeface="Calibri" pitchFamily="34" charset="-120"/>
              </a:rPr>
              <a:t>Measures of shape</a:t>
            </a:r>
            <a:endParaRPr lang="en-US" sz="1400" dirty="0"/>
          </a:p>
        </p:txBody>
      </p:sp>
      <p:sp>
        <p:nvSpPr>
          <p:cNvPr id="33" name="Shape 27"/>
          <p:cNvSpPr/>
          <p:nvPr/>
        </p:nvSpPr>
        <p:spPr>
          <a:xfrm>
            <a:off x="8595360" y="3794760"/>
            <a:ext cx="2423160" cy="411480"/>
          </a:xfrm>
          <a:prstGeom prst="roundRect">
            <a:avLst>
              <a:gd name="adj" fmla="val 50000"/>
            </a:avLst>
          </a:prstGeom>
          <a:solidFill>
            <a:srgbClr val="6D4AE0"/>
          </a:solidFill>
          <a:ln w="12700">
            <a:solidFill>
              <a:srgbClr val="6D4AE0"/>
            </a:solidFill>
            <a:prstDash val="solid"/>
          </a:ln>
        </p:spPr>
        <p:txBody>
          <a:bodyPr/>
          <a:lstStyle/>
          <a:p>
            <a:endParaRPr lang="en-GB"/>
          </a:p>
        </p:txBody>
      </p:sp>
      <p:sp>
        <p:nvSpPr>
          <p:cNvPr id="34" name="Text 28"/>
          <p:cNvSpPr txBox="1"/>
          <p:nvPr/>
        </p:nvSpPr>
        <p:spPr>
          <a:xfrm>
            <a:off x="8595360" y="3794760"/>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Skewness</a:t>
            </a:r>
            <a:endParaRPr lang="en-US" sz="1400" dirty="0"/>
          </a:p>
        </p:txBody>
      </p:sp>
      <p:sp>
        <p:nvSpPr>
          <p:cNvPr id="35" name="Shape 29"/>
          <p:cNvSpPr/>
          <p:nvPr/>
        </p:nvSpPr>
        <p:spPr>
          <a:xfrm>
            <a:off x="8595360" y="4325112"/>
            <a:ext cx="2423160" cy="411480"/>
          </a:xfrm>
          <a:prstGeom prst="roundRect">
            <a:avLst>
              <a:gd name="adj" fmla="val 50000"/>
            </a:avLst>
          </a:prstGeom>
          <a:solidFill>
            <a:srgbClr val="6D4AE0"/>
          </a:solidFill>
          <a:ln w="12700">
            <a:solidFill>
              <a:srgbClr val="6D4AE0"/>
            </a:solidFill>
            <a:prstDash val="solid"/>
          </a:ln>
        </p:spPr>
        <p:txBody>
          <a:bodyPr/>
          <a:lstStyle/>
          <a:p>
            <a:endParaRPr lang="en-GB"/>
          </a:p>
        </p:txBody>
      </p:sp>
      <p:sp>
        <p:nvSpPr>
          <p:cNvPr id="36" name="Text 30"/>
          <p:cNvSpPr txBox="1"/>
          <p:nvPr/>
        </p:nvSpPr>
        <p:spPr>
          <a:xfrm>
            <a:off x="8595360" y="4325112"/>
            <a:ext cx="24231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Kurtosis</a:t>
            </a:r>
            <a:endParaRPr lang="en-US" sz="1400" dirty="0"/>
          </a:p>
        </p:txBody>
      </p:sp>
      <p:sp>
        <p:nvSpPr>
          <p:cNvPr id="37" name="Text 31"/>
          <p:cNvSpPr txBox="1"/>
          <p:nvPr/>
        </p:nvSpPr>
        <p:spPr>
          <a:xfrm>
            <a:off x="548640" y="5760720"/>
            <a:ext cx="11094415" cy="365760"/>
          </a:xfrm>
          <a:prstGeom prst="rect">
            <a:avLst/>
          </a:prstGeom>
          <a:noFill/>
          <a:ln/>
        </p:spPr>
        <p:txBody>
          <a:bodyPr wrap="square" lIns="0" tIns="0" rIns="0" bIns="0" rtlCol="0" anchor="ctr"/>
          <a:lstStyle/>
          <a:p>
            <a:pPr marL="0" indent="0" algn="ctr">
              <a:buNone/>
            </a:pPr>
            <a:r>
              <a:rPr lang="en-US" sz="1400" i="1" dirty="0">
                <a:solidFill>
                  <a:srgbClr val="5B6178"/>
                </a:solidFill>
                <a:latin typeface="Calibri" pitchFamily="34" charset="0"/>
                <a:ea typeface="Calibri" pitchFamily="34" charset="-122"/>
                <a:cs typeface="Calibri" pitchFamily="34" charset="-120"/>
              </a:rPr>
              <a:t>In Python, df.describe() answers most of these in one line.</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dirty="0">
                <a:latin typeface="Nunito-Regular"/>
              </a:rPr>
              <a:t>Descriptive statistics </a:t>
            </a:r>
            <a:r>
              <a:rPr lang="en-US" sz="2400" dirty="0">
                <a:latin typeface="Nunito-Regular"/>
              </a:rPr>
              <a:t> allows to make sense of the data and it helps in exploring and making conclusions about the data in order to make rational decisions.</a:t>
            </a:r>
          </a:p>
          <a:p>
            <a:pPr marL="0" indent="0" algn="l">
              <a:buNone/>
            </a:pPr>
            <a:endParaRPr lang="en-US" sz="2400" dirty="0">
              <a:latin typeface="Nunito-Regular"/>
            </a:endParaRPr>
          </a:p>
          <a:p>
            <a:pPr marL="0" indent="0" algn="l">
              <a:buNone/>
            </a:pPr>
            <a:r>
              <a:rPr lang="en-US" sz="2400" dirty="0">
                <a:latin typeface="Nunito-Regular"/>
              </a:rPr>
              <a:t>How to describe your data ?</a:t>
            </a:r>
          </a:p>
          <a:p>
            <a:pPr marL="0" indent="0" algn="l">
              <a:buNone/>
            </a:pPr>
            <a:r>
              <a:rPr lang="en-US" sz="2400" dirty="0">
                <a:latin typeface="Nunito-Regular"/>
              </a:rPr>
              <a:t>● Measures of position (also referred to as central tendency or location measures).</a:t>
            </a:r>
          </a:p>
          <a:p>
            <a:pPr marL="0" indent="0" algn="l">
              <a:buNone/>
            </a:pPr>
            <a:r>
              <a:rPr lang="en-US" sz="2400" dirty="0">
                <a:latin typeface="Nunito-Regular"/>
              </a:rPr>
              <a:t>● Measures of spread (also referred to as variability or dispersion measures).</a:t>
            </a:r>
          </a:p>
          <a:p>
            <a:pPr marL="0" indent="0" algn="l">
              <a:buNone/>
            </a:pPr>
            <a:r>
              <a:rPr lang="en-US" sz="2400" dirty="0">
                <a:latin typeface="Nunito-Regular"/>
              </a:rPr>
              <a:t>● Measures of shape</a:t>
            </a:r>
          </a:p>
          <a:p>
            <a:pPr marL="0" indent="0" algn="l">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466824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i="0" u="none" strike="noStrike" baseline="0">
                <a:latin typeface="Nunito-Regular"/>
              </a:rPr>
              <a:t>A data set is describe using the following measures.</a:t>
            </a:r>
          </a:p>
          <a:p>
            <a:pPr marL="0" indent="0" algn="l">
              <a:buNone/>
            </a:pPr>
            <a:r>
              <a:rPr lang="en-US" sz="2400">
                <a:latin typeface="Nunito-Regular"/>
              </a:rPr>
              <a:t>Measures of Position ( referred to as central tendency or location measures)</a:t>
            </a:r>
          </a:p>
          <a:p>
            <a:pPr marL="0" indent="0" algn="l">
              <a:buNone/>
            </a:pPr>
            <a:r>
              <a:rPr lang="en-US" sz="2400" i="0" u="none" strike="noStrike" baseline="0">
                <a:latin typeface="Nunito-Regular"/>
              </a:rPr>
              <a:t>Measures of spread ( referred to as variability or dispersion measures)</a:t>
            </a:r>
          </a:p>
          <a:p>
            <a:pPr marL="0" indent="0" algn="l">
              <a:buNone/>
            </a:pPr>
            <a:r>
              <a:rPr lang="en-US" sz="2400">
                <a:latin typeface="Nunito-Regular"/>
              </a:rPr>
              <a:t>Measures of  shape </a:t>
            </a:r>
            <a:endParaRPr lang="en-US" sz="2400" i="0" u="none" strike="noStrike" baseline="0">
              <a:latin typeface="Nunito-Regular"/>
            </a:endParaRPr>
          </a:p>
          <a:p>
            <a:pPr marL="0" indent="0" algn="l">
              <a:buNone/>
            </a:pPr>
            <a:endParaRPr lang="en-US"/>
          </a:p>
          <a:p>
            <a:pPr marL="457200" lvl="1" indent="0">
              <a:buNone/>
            </a:pPr>
            <a:endParaRPr lang="en-ZA"/>
          </a:p>
          <a:p>
            <a:endParaRPr lang="en-ZA"/>
          </a:p>
        </p:txBody>
      </p:sp>
      <p:pic>
        <p:nvPicPr>
          <p:cNvPr id="7" name="Picture 6">
            <a:extLst>
              <a:ext uri="{FF2B5EF4-FFF2-40B4-BE49-F238E27FC236}">
                <a16:creationId xmlns:a16="http://schemas.microsoft.com/office/drawing/2014/main" id="{B8EB46B2-AEF2-5ECB-49D9-A38C57FF03D3}"/>
              </a:ext>
            </a:extLst>
          </p:cNvPr>
          <p:cNvPicPr>
            <a:picLocks noChangeAspect="1"/>
          </p:cNvPicPr>
          <p:nvPr/>
        </p:nvPicPr>
        <p:blipFill>
          <a:blip r:embed="rId2"/>
          <a:stretch>
            <a:fillRect/>
          </a:stretch>
        </p:blipFill>
        <p:spPr>
          <a:xfrm>
            <a:off x="3505811" y="3208753"/>
            <a:ext cx="8985489" cy="3140984"/>
          </a:xfrm>
          <a:prstGeom prst="rect">
            <a:avLst/>
          </a:prstGeom>
        </p:spPr>
      </p:pic>
    </p:spTree>
    <p:extLst>
      <p:ext uri="{BB962C8B-B14F-4D97-AF65-F5344CB8AC3E}">
        <p14:creationId xmlns:p14="http://schemas.microsoft.com/office/powerpoint/2010/main" val="242840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lnSpcReduction="10000"/>
          </a:bodyPr>
          <a:lstStyle/>
          <a:p>
            <a:pPr marL="0" indent="0" algn="l">
              <a:buNone/>
            </a:pPr>
            <a:r>
              <a:rPr lang="en-US" sz="2400" b="1" dirty="0">
                <a:latin typeface="Nunito-Regular"/>
              </a:rPr>
              <a:t>Me</a:t>
            </a:r>
            <a:r>
              <a:rPr lang="en-US" sz="2400" b="1" i="0" u="none" strike="noStrike" baseline="0" dirty="0">
                <a:latin typeface="Nunito-Regular"/>
              </a:rPr>
              <a:t>asure of position– Mean</a:t>
            </a:r>
          </a:p>
          <a:p>
            <a:pPr marL="0" indent="0" algn="l">
              <a:buNone/>
            </a:pPr>
            <a:r>
              <a:rPr lang="en-US" sz="2400" b="0" i="0" u="none" strike="noStrike" baseline="0" dirty="0">
                <a:latin typeface="Nunito-Regular"/>
              </a:rPr>
              <a:t>	</a:t>
            </a:r>
            <a:r>
              <a:rPr lang="en-US" sz="1800" b="0" i="0" u="none" strike="noStrike" baseline="0" dirty="0">
                <a:latin typeface="Nunito-Regular"/>
              </a:rPr>
              <a:t>To calculate the arithmetic mean of a set of data we must first add up (sum) all of the data</a:t>
            </a:r>
          </a:p>
          <a:p>
            <a:pPr marL="0" indent="0" algn="l">
              <a:buNone/>
            </a:pPr>
            <a:r>
              <a:rPr lang="en-US" sz="1800" b="0" i="0" u="none" strike="noStrike" baseline="0" dirty="0">
                <a:latin typeface="Nunito-Regular"/>
              </a:rPr>
              <a:t>values (x) and then divide the result by the number of values (n). Since we obtain the following</a:t>
            </a:r>
          </a:p>
          <a:p>
            <a:pPr marL="0" indent="0" algn="l">
              <a:buNone/>
            </a:pPr>
            <a:r>
              <a:rPr lang="en-US" sz="1800" b="0" i="0" u="none" strike="noStrike" baseline="0" dirty="0">
                <a:latin typeface="Nunito-Regular"/>
              </a:rPr>
              <a:t>formula for the mean (¯x).</a:t>
            </a:r>
            <a:endParaRPr lang="en-US" dirty="0"/>
          </a:p>
          <a:p>
            <a:pPr marL="457200" lvl="1" indent="0">
              <a:buNone/>
            </a:pPr>
            <a:endParaRPr lang="en-ZA" dirty="0"/>
          </a:p>
          <a:p>
            <a:endParaRPr lang="en-ZA" dirty="0"/>
          </a:p>
          <a:p>
            <a:endParaRPr lang="en-ZA" dirty="0"/>
          </a:p>
          <a:p>
            <a:pPr algn="l"/>
            <a:r>
              <a:rPr lang="en-US" sz="1800" b="0" i="0" u="none" strike="noStrike" baseline="0" dirty="0">
                <a:solidFill>
                  <a:srgbClr val="000000"/>
                </a:solidFill>
                <a:latin typeface="Nunito-Regular"/>
              </a:rPr>
              <a:t>Why do we need mean?</a:t>
            </a:r>
          </a:p>
          <a:p>
            <a:pPr marL="0" indent="0" algn="l">
              <a:buNone/>
            </a:pPr>
            <a:r>
              <a:rPr lang="en-US" sz="1800" b="0" i="0" u="none" strike="noStrike" baseline="0" dirty="0">
                <a:solidFill>
                  <a:srgbClr val="000000"/>
                </a:solidFill>
                <a:latin typeface="ArialMT"/>
              </a:rPr>
              <a:t>○ </a:t>
            </a:r>
            <a:r>
              <a:rPr lang="en-US" sz="1800" b="0" i="0" u="none" strike="noStrike" baseline="0" dirty="0">
                <a:solidFill>
                  <a:srgbClr val="000000"/>
                </a:solidFill>
                <a:latin typeface="Nunito-Regular"/>
              </a:rPr>
              <a:t>The mean gives us an idea of where the “center” of </a:t>
            </a:r>
            <a:r>
              <a:rPr lang="en-GB" sz="1800" b="0" i="0" u="none" strike="noStrike" baseline="0" dirty="0">
                <a:solidFill>
                  <a:srgbClr val="000000"/>
                </a:solidFill>
                <a:latin typeface="Nunito-Regular"/>
              </a:rPr>
              <a:t>a dataset is located</a:t>
            </a:r>
          </a:p>
          <a:p>
            <a:pPr marL="0" indent="0" algn="l">
              <a:buNone/>
            </a:pPr>
            <a:r>
              <a:rPr lang="en-US" sz="1800" b="0" i="0" u="none" strike="noStrike" baseline="0" dirty="0">
                <a:solidFill>
                  <a:srgbClr val="3D3D3D"/>
                </a:solidFill>
                <a:latin typeface="ArialMT"/>
              </a:rPr>
              <a:t>○ </a:t>
            </a:r>
            <a:r>
              <a:rPr lang="en-US" sz="1800" b="0" i="0" u="none" strike="noStrike" baseline="0" dirty="0">
                <a:solidFill>
                  <a:srgbClr val="000000"/>
                </a:solidFill>
                <a:latin typeface="Nunito-Regular"/>
              </a:rPr>
              <a:t>The mean is also important because it carries a piece of information from </a:t>
            </a:r>
            <a:r>
              <a:rPr lang="en-US" sz="1800" b="0" i="1" u="none" strike="noStrike" baseline="0" dirty="0">
                <a:solidFill>
                  <a:srgbClr val="000000"/>
                </a:solidFill>
                <a:latin typeface="Nunito-Italic"/>
              </a:rPr>
              <a:t>every </a:t>
            </a:r>
            <a:r>
              <a:rPr lang="en-US" sz="1800" b="0" i="0" u="none" strike="noStrike" baseline="0" dirty="0">
                <a:solidFill>
                  <a:srgbClr val="000000"/>
                </a:solidFill>
                <a:latin typeface="Nunito-Regular"/>
              </a:rPr>
              <a:t>observation in a </a:t>
            </a:r>
            <a:r>
              <a:rPr lang="en-GB" sz="1800" b="0" i="0" u="none" strike="noStrike" baseline="0" dirty="0">
                <a:solidFill>
                  <a:srgbClr val="000000"/>
                </a:solidFill>
                <a:latin typeface="Nunito-Regular"/>
              </a:rPr>
              <a:t>dataset.</a:t>
            </a:r>
          </a:p>
          <a:p>
            <a:pPr marL="0" indent="0" algn="l">
              <a:buNone/>
            </a:pPr>
            <a:r>
              <a:rPr lang="en-US" sz="1800" b="0" i="0" u="none" strike="noStrike" baseline="0" dirty="0">
                <a:solidFill>
                  <a:srgbClr val="000000"/>
                </a:solidFill>
                <a:latin typeface="ArialMT"/>
              </a:rPr>
              <a:t>○ </a:t>
            </a:r>
            <a:r>
              <a:rPr lang="en-US" sz="1800" b="0" i="0" u="none" strike="noStrike" baseline="0" dirty="0">
                <a:solidFill>
                  <a:srgbClr val="000000"/>
                </a:solidFill>
                <a:latin typeface="Nunito-Regular"/>
              </a:rPr>
              <a:t>Going forward you will notice how mean is used in Machine learning to </a:t>
            </a:r>
            <a:r>
              <a:rPr lang="en-US" sz="1800" b="0" i="0" u="none" strike="noStrike" baseline="0" dirty="0" err="1">
                <a:solidFill>
                  <a:srgbClr val="000000"/>
                </a:solidFill>
                <a:latin typeface="Nunito-Regular"/>
              </a:rPr>
              <a:t>minimise</a:t>
            </a:r>
            <a:r>
              <a:rPr lang="en-US" sz="1800" b="0" i="0" u="none" strike="noStrike" baseline="0" dirty="0">
                <a:solidFill>
                  <a:srgbClr val="000000"/>
                </a:solidFill>
                <a:latin typeface="Nunito-Regular"/>
              </a:rPr>
              <a:t> the prediction errors</a:t>
            </a:r>
            <a:endParaRPr lang="en-ZA" dirty="0"/>
          </a:p>
        </p:txBody>
      </p:sp>
      <p:pic>
        <p:nvPicPr>
          <p:cNvPr id="5" name="Picture 4">
            <a:extLst>
              <a:ext uri="{FF2B5EF4-FFF2-40B4-BE49-F238E27FC236}">
                <a16:creationId xmlns:a16="http://schemas.microsoft.com/office/drawing/2014/main" id="{6AF0DA10-CF03-E65F-AC11-1EE0B58B5319}"/>
              </a:ext>
            </a:extLst>
          </p:cNvPr>
          <p:cNvPicPr>
            <a:picLocks noChangeAspect="1"/>
          </p:cNvPicPr>
          <p:nvPr/>
        </p:nvPicPr>
        <p:blipFill>
          <a:blip r:embed="rId2"/>
          <a:stretch>
            <a:fillRect/>
          </a:stretch>
        </p:blipFill>
        <p:spPr>
          <a:xfrm>
            <a:off x="4327970" y="2431688"/>
            <a:ext cx="1895131" cy="1110941"/>
          </a:xfrm>
          <a:prstGeom prst="rect">
            <a:avLst/>
          </a:prstGeom>
        </p:spPr>
      </p:pic>
    </p:spTree>
    <p:extLst>
      <p:ext uri="{BB962C8B-B14F-4D97-AF65-F5344CB8AC3E}">
        <p14:creationId xmlns:p14="http://schemas.microsoft.com/office/powerpoint/2010/main" val="619296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688427" y="0"/>
            <a:ext cx="10515600" cy="880871"/>
          </a:xfrm>
        </p:spPr>
        <p:txBody>
          <a:bodyPr>
            <a:normAutofit/>
          </a:bodyPr>
          <a:lstStyle/>
          <a:p>
            <a:r>
              <a:rPr lang="en-ZA" sz="3600" b="1" dirty="0"/>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165538" y="1118151"/>
            <a:ext cx="11153093" cy="5024231"/>
          </a:xfrm>
        </p:spPr>
        <p:txBody>
          <a:bodyPr>
            <a:normAutofit/>
          </a:bodyPr>
          <a:lstStyle/>
          <a:p>
            <a:pPr marL="0" indent="0">
              <a:buNone/>
            </a:pPr>
            <a:r>
              <a:rPr lang="en-ZA" sz="2800" b="1" dirty="0"/>
              <a:t>Measure of position– Median</a:t>
            </a:r>
          </a:p>
          <a:p>
            <a:pPr algn="l"/>
            <a:r>
              <a:rPr lang="en-US" sz="2000" b="0" i="0" u="none" strike="noStrike" baseline="0" dirty="0">
                <a:latin typeface="Nunito-Regular"/>
              </a:rPr>
              <a:t>Median is the middle number. It is found by putting the numbers in order and taking the actual middle number if there is one, or the average of the two middle numbers if not. Median is robust and is less affected by the outliers.</a:t>
            </a:r>
          </a:p>
          <a:p>
            <a:pPr algn="l"/>
            <a:endParaRPr lang="en-US" sz="2000" dirty="0">
              <a:latin typeface="Nunito-Regular"/>
            </a:endParaRPr>
          </a:p>
          <a:p>
            <a:pPr algn="l"/>
            <a:r>
              <a:rPr lang="en-US" sz="2000" b="0" i="0" u="none" strike="noStrike" baseline="0" dirty="0">
                <a:latin typeface="Nunito-Regular"/>
              </a:rPr>
              <a:t>Why do we need the median?</a:t>
            </a:r>
          </a:p>
          <a:p>
            <a:pPr marL="0" indent="0" algn="l">
              <a:buNone/>
            </a:pPr>
            <a:r>
              <a:rPr lang="en-US" sz="2000" b="0" i="0" u="none" strike="noStrike" baseline="0" dirty="0">
                <a:latin typeface="ArialMT"/>
              </a:rPr>
              <a:t>○ </a:t>
            </a:r>
            <a:r>
              <a:rPr lang="en-US" sz="2000" b="0" i="0" u="none" strike="noStrike" baseline="0" dirty="0">
                <a:latin typeface="Nunito-Regular"/>
              </a:rPr>
              <a:t>The median also represents the 50th percentile of a dataset. That is, exactly half of the values in the dataset are larger than the median and half of the values are </a:t>
            </a:r>
            <a:r>
              <a:rPr lang="en-GB" sz="2000" b="0" i="0" u="none" strike="noStrike" baseline="0" dirty="0">
                <a:latin typeface="Nunito-Regular"/>
              </a:rPr>
              <a:t>lower.</a:t>
            </a:r>
          </a:p>
          <a:p>
            <a:pPr marL="0" indent="0" algn="l">
              <a:buNone/>
            </a:pPr>
            <a:r>
              <a:rPr lang="en-US" sz="2000" dirty="0">
                <a:latin typeface="ArialMT"/>
              </a:rPr>
              <a:t>T</a:t>
            </a:r>
            <a:r>
              <a:rPr lang="en-US" sz="2000" b="0" i="0" u="none" strike="noStrike" baseline="0" dirty="0">
                <a:latin typeface="Nunito-Regular"/>
              </a:rPr>
              <a:t>he median is a more useful metric than the mean in the </a:t>
            </a:r>
            <a:r>
              <a:rPr lang="en-GB" sz="2000" b="0" i="0" u="none" strike="noStrike" baseline="0" dirty="0">
                <a:latin typeface="Nunito-Regular"/>
              </a:rPr>
              <a:t>following circumstances:</a:t>
            </a:r>
          </a:p>
          <a:p>
            <a:pPr algn="l"/>
            <a:r>
              <a:rPr lang="en-US" sz="2000" b="0" i="0" u="none" strike="noStrike" baseline="0" dirty="0">
                <a:latin typeface="Nunito-Regular"/>
              </a:rPr>
              <a:t>When the distribution is skewed.</a:t>
            </a:r>
          </a:p>
          <a:p>
            <a:pPr lvl="1"/>
            <a:r>
              <a:rPr lang="en-GB" sz="1600" b="0" i="0" u="none" strike="noStrike" baseline="0" dirty="0">
                <a:latin typeface="Nunito-Regular"/>
              </a:rPr>
              <a:t> Better for skewed data such as salaries, house prices or response times</a:t>
            </a:r>
            <a:endParaRPr lang="en-US" sz="1600" b="0" i="0" u="none" strike="noStrike" baseline="0" dirty="0">
              <a:latin typeface="Nunito-Regular"/>
            </a:endParaRPr>
          </a:p>
          <a:p>
            <a:pPr algn="l"/>
            <a:r>
              <a:rPr lang="en-US" sz="2000" b="0" i="0" u="none" strike="noStrike" baseline="0" dirty="0">
                <a:latin typeface="Nunito-Regular"/>
              </a:rPr>
              <a:t>When the distribution contains outliers</a:t>
            </a:r>
          </a:p>
          <a:p>
            <a:pPr algn="l"/>
            <a:endParaRPr lang="en-ZA" dirty="0"/>
          </a:p>
        </p:txBody>
      </p:sp>
      <p:pic>
        <p:nvPicPr>
          <p:cNvPr id="5" name="Picture 4">
            <a:extLst>
              <a:ext uri="{FF2B5EF4-FFF2-40B4-BE49-F238E27FC236}">
                <a16:creationId xmlns:a16="http://schemas.microsoft.com/office/drawing/2014/main" id="{FAA16875-DBFF-2807-4688-619CDFB52DE4}"/>
              </a:ext>
            </a:extLst>
          </p:cNvPr>
          <p:cNvPicPr>
            <a:picLocks noChangeAspect="1"/>
          </p:cNvPicPr>
          <p:nvPr/>
        </p:nvPicPr>
        <p:blipFill>
          <a:blip r:embed="rId3"/>
          <a:stretch>
            <a:fillRect/>
          </a:stretch>
        </p:blipFill>
        <p:spPr>
          <a:xfrm>
            <a:off x="8931166" y="4604085"/>
            <a:ext cx="2925311" cy="2006581"/>
          </a:xfrm>
          <a:prstGeom prst="rect">
            <a:avLst/>
          </a:prstGeom>
        </p:spPr>
      </p:pic>
    </p:spTree>
    <p:extLst>
      <p:ext uri="{BB962C8B-B14F-4D97-AF65-F5344CB8AC3E}">
        <p14:creationId xmlns:p14="http://schemas.microsoft.com/office/powerpoint/2010/main" val="236389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a:latin typeface="Nunito-Regular"/>
              </a:rPr>
              <a:t>Measure of position– Mode</a:t>
            </a:r>
          </a:p>
          <a:p>
            <a:pPr marL="0" indent="0" algn="l">
              <a:buNone/>
            </a:pPr>
            <a:r>
              <a:rPr lang="en-US" sz="2400" b="1">
                <a:latin typeface="Nunito-Regular"/>
              </a:rPr>
              <a:t>	</a:t>
            </a:r>
            <a:r>
              <a:rPr lang="en-US" sz="1800" b="0" i="0" u="none" strike="noStrike" baseline="0">
                <a:latin typeface="Nunito-Regular"/>
              </a:rPr>
              <a:t>The value that occurs the most often in a data set. The mode is best used when you want to indicate the most common response or item in a data set.</a:t>
            </a:r>
          </a:p>
          <a:p>
            <a:pPr marL="0" indent="0" algn="l">
              <a:buNone/>
            </a:pPr>
            <a:endParaRPr lang="en-US" sz="1800" b="0" i="0" u="none" strike="noStrike" baseline="0">
              <a:solidFill>
                <a:srgbClr val="000000"/>
              </a:solidFill>
              <a:latin typeface="Nunito-Regular"/>
            </a:endParaRPr>
          </a:p>
          <a:p>
            <a:pPr marL="0" indent="0" algn="l">
              <a:buNone/>
            </a:pPr>
            <a:r>
              <a:rPr lang="en-US" sz="1800" b="0" i="0" u="none" strike="noStrike" baseline="0">
                <a:solidFill>
                  <a:srgbClr val="000000"/>
                </a:solidFill>
                <a:latin typeface="Nunito-Regular"/>
              </a:rPr>
              <a:t>Why do we need mode?</a:t>
            </a:r>
          </a:p>
          <a:p>
            <a:pPr marL="0" indent="0" algn="l">
              <a:buNone/>
            </a:pPr>
            <a:r>
              <a:rPr lang="en-US" sz="1800" b="0" i="0" u="none" strike="noStrike" baseline="0">
                <a:solidFill>
                  <a:srgbClr val="000000"/>
                </a:solidFill>
                <a:latin typeface="ArialMT"/>
              </a:rPr>
              <a:t>○ </a:t>
            </a:r>
            <a:r>
              <a:rPr lang="en-US" sz="1800" b="0" i="1" u="none" strike="noStrike" baseline="0">
                <a:solidFill>
                  <a:srgbClr val="333333"/>
                </a:solidFill>
                <a:latin typeface="Nunito-Italic"/>
              </a:rPr>
              <a:t>It can be used when the data is not numerical.</a:t>
            </a:r>
          </a:p>
          <a:p>
            <a:pPr marL="0" indent="0" algn="l">
              <a:buNone/>
            </a:pPr>
            <a:r>
              <a:rPr lang="en-US" sz="1800" b="0" i="0" u="none" strike="noStrike" baseline="0">
                <a:solidFill>
                  <a:srgbClr val="000000"/>
                </a:solidFill>
                <a:latin typeface="ArialMT"/>
              </a:rPr>
              <a:t>○ </a:t>
            </a:r>
            <a:r>
              <a:rPr lang="en-US" sz="1800" b="0" i="0" u="none" strike="noStrike" baseline="0">
                <a:solidFill>
                  <a:srgbClr val="000000"/>
                </a:solidFill>
                <a:latin typeface="Nunito-Regular"/>
              </a:rPr>
              <a:t>It is more useful to distinguish between unimodal and </a:t>
            </a:r>
            <a:r>
              <a:rPr lang="en-GB" sz="1800" b="0" i="0" u="none" strike="noStrike" baseline="0">
                <a:solidFill>
                  <a:srgbClr val="000000"/>
                </a:solidFill>
                <a:latin typeface="Nunito-Regular"/>
              </a:rPr>
              <a:t>multimodal distributions</a:t>
            </a:r>
          </a:p>
          <a:p>
            <a:pPr marL="0" indent="0" algn="l">
              <a:buNone/>
            </a:pPr>
            <a:r>
              <a:rPr lang="en-US" sz="1800" b="0" i="0" u="none" strike="noStrike" baseline="0">
                <a:solidFill>
                  <a:srgbClr val="000000"/>
                </a:solidFill>
                <a:latin typeface="ArialMT"/>
              </a:rPr>
              <a:t>	■ </a:t>
            </a:r>
            <a:r>
              <a:rPr lang="en-US" sz="1800" b="0" i="0" u="none" strike="noStrike" baseline="0">
                <a:solidFill>
                  <a:srgbClr val="000000"/>
                </a:solidFill>
                <a:latin typeface="Nunito-Regular"/>
              </a:rPr>
              <a:t>When data has more than one peak</a:t>
            </a:r>
            <a:endParaRPr lang="en-ZA"/>
          </a:p>
          <a:p>
            <a:endParaRPr lang="en-ZA"/>
          </a:p>
        </p:txBody>
      </p:sp>
      <p:pic>
        <p:nvPicPr>
          <p:cNvPr id="5" name="Picture 4">
            <a:extLst>
              <a:ext uri="{FF2B5EF4-FFF2-40B4-BE49-F238E27FC236}">
                <a16:creationId xmlns:a16="http://schemas.microsoft.com/office/drawing/2014/main" id="{0211944B-CC98-C520-FB3B-CE7DDB14ED54}"/>
              </a:ext>
            </a:extLst>
          </p:cNvPr>
          <p:cNvPicPr>
            <a:picLocks noChangeAspect="1"/>
          </p:cNvPicPr>
          <p:nvPr/>
        </p:nvPicPr>
        <p:blipFill>
          <a:blip r:embed="rId2"/>
          <a:stretch>
            <a:fillRect/>
          </a:stretch>
        </p:blipFill>
        <p:spPr>
          <a:xfrm>
            <a:off x="8037845" y="3796704"/>
            <a:ext cx="3351124" cy="2973100"/>
          </a:xfrm>
          <a:prstGeom prst="rect">
            <a:avLst/>
          </a:prstGeom>
        </p:spPr>
      </p:pic>
    </p:spTree>
    <p:extLst>
      <p:ext uri="{BB962C8B-B14F-4D97-AF65-F5344CB8AC3E}">
        <p14:creationId xmlns:p14="http://schemas.microsoft.com/office/powerpoint/2010/main" val="974072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969264" cy="292608"/>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3" name="Text 1"/>
          <p:cNvSpPr txBox="1"/>
          <p:nvPr/>
        </p:nvSpPr>
        <p:spPr>
          <a:xfrm>
            <a:off x="548640" y="292608"/>
            <a:ext cx="969264"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ACTIVITY</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Your Turn: The Lag Spike</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Ping times (ms) from a multiplayer game server over 7 seconds</a:t>
            </a:r>
            <a:endParaRPr lang="en-US" sz="1600" dirty="0"/>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12</a:t>
            </a:r>
            <a:endParaRPr lang="en-US" sz="1000" dirty="0"/>
          </a:p>
        </p:txBody>
      </p:sp>
      <p:graphicFrame>
        <p:nvGraphicFramePr>
          <p:cNvPr id="9" name="Chart 0"/>
          <p:cNvGraphicFramePr/>
          <p:nvPr/>
        </p:nvGraphicFramePr>
        <p:xfrm>
          <a:off x="548640" y="1828800"/>
          <a:ext cx="6035040" cy="4023360"/>
        </p:xfrm>
        <a:graphic>
          <a:graphicData uri="http://schemas.openxmlformats.org/drawingml/2006/chart">
            <c:chart xmlns:c="http://schemas.openxmlformats.org/drawingml/2006/chart" xmlns:r="http://schemas.openxmlformats.org/officeDocument/2006/relationships" r:id="rId4"/>
          </a:graphicData>
        </a:graphic>
      </p:graphicFrame>
      <p:sp>
        <p:nvSpPr>
          <p:cNvPr id="10" name="Shape 6"/>
          <p:cNvSpPr/>
          <p:nvPr/>
        </p:nvSpPr>
        <p:spPr>
          <a:xfrm>
            <a:off x="6949440" y="1828800"/>
            <a:ext cx="4709160" cy="4023360"/>
          </a:xfrm>
          <a:prstGeom prst="roundRect">
            <a:avLst>
              <a:gd name="adj" fmla="val 2727"/>
            </a:avLst>
          </a:prstGeom>
          <a:solidFill>
            <a:srgbClr val="FDE3E0"/>
          </a:solidFill>
          <a:ln w="12700">
            <a:solidFill>
              <a:srgbClr val="FDE3E0"/>
            </a:solidFill>
            <a:prstDash val="solid"/>
          </a:ln>
        </p:spPr>
        <p:txBody>
          <a:bodyPr/>
          <a:lstStyle/>
          <a:p>
            <a:endParaRPr lang="en-GB"/>
          </a:p>
        </p:txBody>
      </p:sp>
      <p:sp>
        <p:nvSpPr>
          <p:cNvPr id="11" name="Text 7"/>
          <p:cNvSpPr txBox="1"/>
          <p:nvPr/>
        </p:nvSpPr>
        <p:spPr>
          <a:xfrm>
            <a:off x="7223760" y="1965960"/>
            <a:ext cx="4206240" cy="457200"/>
          </a:xfrm>
          <a:prstGeom prst="rect">
            <a:avLst/>
          </a:prstGeom>
          <a:noFill/>
          <a:ln/>
        </p:spPr>
        <p:txBody>
          <a:bodyPr wrap="square" lIns="0" tIns="0" rIns="0" bIns="0" rtlCol="0" anchor="ctr"/>
          <a:lstStyle/>
          <a:p>
            <a:pPr marL="0" indent="0">
              <a:buNone/>
            </a:pPr>
            <a:r>
              <a:rPr lang="en-US" sz="1700" b="1" dirty="0">
                <a:solidFill>
                  <a:srgbClr val="14172E"/>
                </a:solidFill>
                <a:latin typeface="Arial" pitchFamily="34" charset="0"/>
                <a:ea typeface="Arial" pitchFamily="34" charset="-122"/>
                <a:cs typeface="Arial" pitchFamily="34" charset="-120"/>
              </a:rPr>
              <a:t>Calculate (3 min, solo):</a:t>
            </a:r>
            <a:endParaRPr lang="en-US" sz="1700" dirty="0"/>
          </a:p>
        </p:txBody>
      </p:sp>
      <p:sp>
        <p:nvSpPr>
          <p:cNvPr id="12" name="Text 8"/>
          <p:cNvSpPr txBox="1"/>
          <p:nvPr/>
        </p:nvSpPr>
        <p:spPr>
          <a:xfrm>
            <a:off x="7223760" y="2560320"/>
            <a:ext cx="1463040" cy="457200"/>
          </a:xfrm>
          <a:prstGeom prst="rect">
            <a:avLst/>
          </a:prstGeom>
          <a:noFill/>
          <a:ln/>
        </p:spPr>
        <p:txBody>
          <a:bodyPr wrap="square" lIns="0" tIns="0" rIns="0" bIns="0" rtlCol="0" anchor="ctr"/>
          <a:lstStyle/>
          <a:p>
            <a:pPr marL="0" indent="0">
              <a:buNone/>
            </a:pPr>
            <a:r>
              <a:rPr lang="en-US" sz="1600" b="1" dirty="0">
                <a:solidFill>
                  <a:srgbClr val="F2665A"/>
                </a:solidFill>
                <a:latin typeface="Arial" pitchFamily="34" charset="0"/>
                <a:ea typeface="Arial" pitchFamily="34" charset="-122"/>
                <a:cs typeface="Arial" pitchFamily="34" charset="-120"/>
              </a:rPr>
              <a:t>Mean</a:t>
            </a:r>
            <a:endParaRPr lang="en-US" sz="1600" dirty="0"/>
          </a:p>
        </p:txBody>
      </p:sp>
      <p:sp>
        <p:nvSpPr>
          <p:cNvPr id="13" name="Text 9"/>
          <p:cNvSpPr txBox="1"/>
          <p:nvPr/>
        </p:nvSpPr>
        <p:spPr>
          <a:xfrm>
            <a:off x="8686800" y="2560320"/>
            <a:ext cx="2743200" cy="457200"/>
          </a:xfrm>
          <a:prstGeom prst="rect">
            <a:avLst/>
          </a:prstGeom>
          <a:noFill/>
          <a:ln/>
        </p:spPr>
        <p:txBody>
          <a:bodyPr wrap="square" lIns="0" tIns="0" rIns="0" bIns="0" rtlCol="0" anchor="ctr"/>
          <a:lstStyle/>
          <a:p>
            <a:pPr marL="0" indent="0">
              <a:buNone/>
            </a:pPr>
            <a:r>
              <a:rPr lang="en-US" sz="1600" dirty="0">
                <a:solidFill>
                  <a:srgbClr val="5B6178"/>
                </a:solidFill>
                <a:latin typeface="Calibri" pitchFamily="34" charset="0"/>
                <a:ea typeface="Calibri" pitchFamily="34" charset="-122"/>
                <a:cs typeface="Calibri" pitchFamily="34" charset="-120"/>
              </a:rPr>
              <a:t>= ________ ms</a:t>
            </a:r>
            <a:endParaRPr lang="en-US" sz="1600" dirty="0"/>
          </a:p>
        </p:txBody>
      </p:sp>
      <p:sp>
        <p:nvSpPr>
          <p:cNvPr id="14" name="Text 10"/>
          <p:cNvSpPr txBox="1"/>
          <p:nvPr/>
        </p:nvSpPr>
        <p:spPr>
          <a:xfrm>
            <a:off x="7223760" y="3108960"/>
            <a:ext cx="1463040" cy="457200"/>
          </a:xfrm>
          <a:prstGeom prst="rect">
            <a:avLst/>
          </a:prstGeom>
          <a:noFill/>
          <a:ln/>
        </p:spPr>
        <p:txBody>
          <a:bodyPr wrap="square" lIns="0" tIns="0" rIns="0" bIns="0" rtlCol="0" anchor="ctr"/>
          <a:lstStyle/>
          <a:p>
            <a:pPr marL="0" indent="0">
              <a:buNone/>
            </a:pPr>
            <a:r>
              <a:rPr lang="en-US" sz="1600" b="1" dirty="0">
                <a:solidFill>
                  <a:srgbClr val="F2665A"/>
                </a:solidFill>
                <a:latin typeface="Arial" pitchFamily="34" charset="0"/>
                <a:ea typeface="Arial" pitchFamily="34" charset="-122"/>
                <a:cs typeface="Arial" pitchFamily="34" charset="-120"/>
              </a:rPr>
              <a:t>Median</a:t>
            </a:r>
            <a:endParaRPr lang="en-US" sz="1600" dirty="0"/>
          </a:p>
        </p:txBody>
      </p:sp>
      <p:sp>
        <p:nvSpPr>
          <p:cNvPr id="15" name="Text 11"/>
          <p:cNvSpPr txBox="1"/>
          <p:nvPr/>
        </p:nvSpPr>
        <p:spPr>
          <a:xfrm>
            <a:off x="8686800" y="3108960"/>
            <a:ext cx="2743200" cy="457200"/>
          </a:xfrm>
          <a:prstGeom prst="rect">
            <a:avLst/>
          </a:prstGeom>
          <a:noFill/>
          <a:ln/>
        </p:spPr>
        <p:txBody>
          <a:bodyPr wrap="square" lIns="0" tIns="0" rIns="0" bIns="0" rtlCol="0" anchor="ctr"/>
          <a:lstStyle/>
          <a:p>
            <a:pPr marL="0" indent="0">
              <a:buNone/>
            </a:pPr>
            <a:r>
              <a:rPr lang="en-US" sz="1600" dirty="0">
                <a:solidFill>
                  <a:srgbClr val="5B6178"/>
                </a:solidFill>
                <a:latin typeface="Calibri" pitchFamily="34" charset="0"/>
                <a:ea typeface="Calibri" pitchFamily="34" charset="-122"/>
                <a:cs typeface="Calibri" pitchFamily="34" charset="-120"/>
              </a:rPr>
              <a:t>= ________ ms</a:t>
            </a:r>
            <a:endParaRPr lang="en-US" sz="1600" dirty="0"/>
          </a:p>
        </p:txBody>
      </p:sp>
      <p:sp>
        <p:nvSpPr>
          <p:cNvPr id="16" name="Text 12"/>
          <p:cNvSpPr txBox="1"/>
          <p:nvPr/>
        </p:nvSpPr>
        <p:spPr>
          <a:xfrm>
            <a:off x="7223760" y="3657600"/>
            <a:ext cx="1463040" cy="457200"/>
          </a:xfrm>
          <a:prstGeom prst="rect">
            <a:avLst/>
          </a:prstGeom>
          <a:noFill/>
          <a:ln/>
        </p:spPr>
        <p:txBody>
          <a:bodyPr wrap="square" lIns="0" tIns="0" rIns="0" bIns="0" rtlCol="0" anchor="ctr"/>
          <a:lstStyle/>
          <a:p>
            <a:pPr marL="0" indent="0">
              <a:buNone/>
            </a:pPr>
            <a:r>
              <a:rPr lang="en-US" sz="1600" b="1" dirty="0">
                <a:solidFill>
                  <a:srgbClr val="F2665A"/>
                </a:solidFill>
                <a:latin typeface="Arial" pitchFamily="34" charset="0"/>
                <a:ea typeface="Arial" pitchFamily="34" charset="-122"/>
                <a:cs typeface="Arial" pitchFamily="34" charset="-120"/>
              </a:rPr>
              <a:t>Mode</a:t>
            </a:r>
            <a:endParaRPr lang="en-US" sz="1600" dirty="0"/>
          </a:p>
        </p:txBody>
      </p:sp>
      <p:sp>
        <p:nvSpPr>
          <p:cNvPr id="17" name="Text 13"/>
          <p:cNvSpPr txBox="1"/>
          <p:nvPr/>
        </p:nvSpPr>
        <p:spPr>
          <a:xfrm>
            <a:off x="8686800" y="3657600"/>
            <a:ext cx="2743200" cy="457200"/>
          </a:xfrm>
          <a:prstGeom prst="rect">
            <a:avLst/>
          </a:prstGeom>
          <a:noFill/>
          <a:ln/>
        </p:spPr>
        <p:txBody>
          <a:bodyPr wrap="square" lIns="0" tIns="0" rIns="0" bIns="0" rtlCol="0" anchor="ctr"/>
          <a:lstStyle/>
          <a:p>
            <a:pPr marL="0" indent="0">
              <a:buNone/>
            </a:pPr>
            <a:r>
              <a:rPr lang="en-US" sz="1600" dirty="0">
                <a:solidFill>
                  <a:srgbClr val="5B6178"/>
                </a:solidFill>
                <a:latin typeface="Calibri" pitchFamily="34" charset="0"/>
                <a:ea typeface="Calibri" pitchFamily="34" charset="-122"/>
                <a:cs typeface="Calibri" pitchFamily="34" charset="-120"/>
              </a:rPr>
              <a:t>= ________ ms</a:t>
            </a:r>
            <a:endParaRPr lang="en-US" sz="1600" dirty="0"/>
          </a:p>
        </p:txBody>
      </p:sp>
      <p:sp>
        <p:nvSpPr>
          <p:cNvPr id="18" name="Text 14"/>
          <p:cNvSpPr txBox="1"/>
          <p:nvPr/>
        </p:nvSpPr>
        <p:spPr>
          <a:xfrm>
            <a:off x="7223760" y="4206240"/>
            <a:ext cx="1463040" cy="457200"/>
          </a:xfrm>
          <a:prstGeom prst="rect">
            <a:avLst/>
          </a:prstGeom>
          <a:noFill/>
          <a:ln/>
        </p:spPr>
        <p:txBody>
          <a:bodyPr wrap="square" lIns="0" tIns="0" rIns="0" bIns="0" rtlCol="0" anchor="ctr"/>
          <a:lstStyle/>
          <a:p>
            <a:pPr marL="0" indent="0">
              <a:buNone/>
            </a:pPr>
            <a:r>
              <a:rPr lang="en-US" sz="1600" b="1" dirty="0">
                <a:solidFill>
                  <a:srgbClr val="F2665A"/>
                </a:solidFill>
                <a:latin typeface="Arial" pitchFamily="34" charset="0"/>
                <a:ea typeface="Arial" pitchFamily="34" charset="-122"/>
                <a:cs typeface="Arial" pitchFamily="34" charset="-120"/>
              </a:rPr>
              <a:t>Range</a:t>
            </a:r>
            <a:endParaRPr lang="en-US" sz="1600" dirty="0"/>
          </a:p>
        </p:txBody>
      </p:sp>
      <p:sp>
        <p:nvSpPr>
          <p:cNvPr id="19" name="Text 15"/>
          <p:cNvSpPr txBox="1"/>
          <p:nvPr/>
        </p:nvSpPr>
        <p:spPr>
          <a:xfrm>
            <a:off x="8686800" y="4206240"/>
            <a:ext cx="2743200" cy="457200"/>
          </a:xfrm>
          <a:prstGeom prst="rect">
            <a:avLst/>
          </a:prstGeom>
          <a:noFill/>
          <a:ln/>
        </p:spPr>
        <p:txBody>
          <a:bodyPr wrap="square" lIns="0" tIns="0" rIns="0" bIns="0" rtlCol="0" anchor="ctr"/>
          <a:lstStyle/>
          <a:p>
            <a:pPr marL="0" indent="0">
              <a:buNone/>
            </a:pPr>
            <a:r>
              <a:rPr lang="en-US" sz="1600" dirty="0">
                <a:solidFill>
                  <a:srgbClr val="5B6178"/>
                </a:solidFill>
                <a:latin typeface="Calibri" pitchFamily="34" charset="0"/>
                <a:ea typeface="Calibri" pitchFamily="34" charset="-122"/>
                <a:cs typeface="Calibri" pitchFamily="34" charset="-120"/>
              </a:rPr>
              <a:t>= ________ ms</a:t>
            </a:r>
            <a:endParaRPr lang="en-US" sz="1600" dirty="0"/>
          </a:p>
        </p:txBody>
      </p:sp>
      <p:sp>
        <p:nvSpPr>
          <p:cNvPr id="20" name="Text 16"/>
          <p:cNvSpPr txBox="1"/>
          <p:nvPr/>
        </p:nvSpPr>
        <p:spPr>
          <a:xfrm>
            <a:off x="7223760" y="4800600"/>
            <a:ext cx="4206240" cy="914400"/>
          </a:xfrm>
          <a:prstGeom prst="rect">
            <a:avLst/>
          </a:prstGeom>
          <a:noFill/>
          <a:ln/>
        </p:spPr>
        <p:txBody>
          <a:bodyPr wrap="square" lIns="0" tIns="0" rIns="0" bIns="0" rtlCol="0" anchor="t"/>
          <a:lstStyle/>
          <a:p>
            <a:pPr marL="0" indent="0">
              <a:buNone/>
            </a:pPr>
            <a:r>
              <a:rPr lang="en-US" sz="1400" i="1" dirty="0">
                <a:solidFill>
                  <a:srgbClr val="1E2340"/>
                </a:solidFill>
                <a:latin typeface="Calibri" pitchFamily="34" charset="0"/>
                <a:ea typeface="Calibri" pitchFamily="34" charset="-122"/>
                <a:cs typeface="Calibri" pitchFamily="34" charset="-120"/>
              </a:rPr>
              <a:t>Then discuss: which number would you show players? Which would a network engineer care about?</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E9A400"/>
          </a:solidFill>
          <a:ln w="12700">
            <a:solidFill>
              <a:srgbClr val="E9A400"/>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QUIZ</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r>
              <a:rPr lang="en-US" sz="3000" b="1" dirty="0">
                <a:solidFill>
                  <a:srgbClr val="14172E"/>
                </a:solidFill>
                <a:latin typeface="Arial" pitchFamily="34" charset="0"/>
                <a:ea typeface="Arial" pitchFamily="34" charset="-122"/>
                <a:cs typeface="Arial" pitchFamily="34" charset="-120"/>
              </a:rPr>
              <a:t>Which “Measure of Central Tendency” Would You Use?</a:t>
            </a:r>
            <a:endParaRPr lang="en-US" sz="3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13</a:t>
            </a:r>
            <a:endParaRPr lang="en-US" sz="1000" dirty="0"/>
          </a:p>
        </p:txBody>
      </p:sp>
      <p:sp>
        <p:nvSpPr>
          <p:cNvPr id="8" name="Shape 5"/>
          <p:cNvSpPr/>
          <p:nvPr/>
        </p:nvSpPr>
        <p:spPr>
          <a:xfrm>
            <a:off x="548640" y="1755648"/>
            <a:ext cx="502920" cy="502920"/>
          </a:xfrm>
          <a:prstGeom prst="ellipse">
            <a:avLst/>
          </a:prstGeom>
          <a:solidFill>
            <a:srgbClr val="E9A400"/>
          </a:solidFill>
          <a:ln w="12700">
            <a:solidFill>
              <a:srgbClr val="E9A400"/>
            </a:solidFill>
            <a:prstDash val="solid"/>
          </a:ln>
        </p:spPr>
        <p:txBody>
          <a:bodyPr/>
          <a:lstStyle/>
          <a:p>
            <a:endParaRPr lang="en-GB"/>
          </a:p>
        </p:txBody>
      </p:sp>
      <p:sp>
        <p:nvSpPr>
          <p:cNvPr id="9" name="Text 6"/>
          <p:cNvSpPr txBox="1"/>
          <p:nvPr/>
        </p:nvSpPr>
        <p:spPr>
          <a:xfrm>
            <a:off x="548640" y="175564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10" name="Shape 7"/>
          <p:cNvSpPr/>
          <p:nvPr/>
        </p:nvSpPr>
        <p:spPr>
          <a:xfrm>
            <a:off x="1234440" y="1691640"/>
            <a:ext cx="6766560" cy="640080"/>
          </a:xfrm>
          <a:prstGeom prst="roundRect">
            <a:avLst>
              <a:gd name="adj" fmla="val 14286"/>
            </a:avLst>
          </a:prstGeom>
          <a:solidFill>
            <a:srgbClr val="F3F5FB"/>
          </a:solidFill>
          <a:ln w="12700">
            <a:solidFill>
              <a:srgbClr val="F3F5FB"/>
            </a:solidFill>
            <a:prstDash val="solid"/>
          </a:ln>
        </p:spPr>
        <p:txBody>
          <a:bodyPr/>
          <a:lstStyle/>
          <a:p>
            <a:endParaRPr lang="en-GB"/>
          </a:p>
        </p:txBody>
      </p:sp>
      <p:sp>
        <p:nvSpPr>
          <p:cNvPr id="11" name="Text 8"/>
          <p:cNvSpPr txBox="1"/>
          <p:nvPr/>
        </p:nvSpPr>
        <p:spPr>
          <a:xfrm>
            <a:off x="1463040" y="1691640"/>
            <a:ext cx="6400800" cy="640080"/>
          </a:xfrm>
          <a:prstGeom prst="rect">
            <a:avLst/>
          </a:prstGeom>
          <a:noFill/>
          <a:ln/>
        </p:spPr>
        <p:txBody>
          <a:bodyPr wrap="square" lIns="0" tIns="0" rIns="0" bIns="0" rtlCol="0" anchor="ctr"/>
          <a:lstStyle/>
          <a:p>
            <a:pPr marL="0" indent="0">
              <a:buNone/>
            </a:pPr>
            <a:r>
              <a:rPr lang="en-US" sz="1700" dirty="0">
                <a:solidFill>
                  <a:srgbClr val="1E2340"/>
                </a:solidFill>
                <a:latin typeface="Calibri" pitchFamily="34" charset="0"/>
                <a:ea typeface="Calibri" pitchFamily="34" charset="-122"/>
                <a:cs typeface="Calibri" pitchFamily="34" charset="-120"/>
              </a:rPr>
              <a:t>Typical salary of a graduate game developer</a:t>
            </a:r>
            <a:endParaRPr lang="en-US" sz="1700" dirty="0"/>
          </a:p>
        </p:txBody>
      </p:sp>
      <p:sp>
        <p:nvSpPr>
          <p:cNvPr id="12" name="Shape 9"/>
          <p:cNvSpPr/>
          <p:nvPr/>
        </p:nvSpPr>
        <p:spPr>
          <a:xfrm>
            <a:off x="8229600" y="178308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13" name="Text 10"/>
          <p:cNvSpPr txBox="1"/>
          <p:nvPr/>
        </p:nvSpPr>
        <p:spPr>
          <a:xfrm>
            <a:off x="8229600" y="178308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Mean</a:t>
            </a:r>
            <a:endParaRPr lang="en-US" sz="1200" dirty="0"/>
          </a:p>
        </p:txBody>
      </p:sp>
      <p:sp>
        <p:nvSpPr>
          <p:cNvPr id="14" name="Shape 11"/>
          <p:cNvSpPr/>
          <p:nvPr/>
        </p:nvSpPr>
        <p:spPr>
          <a:xfrm>
            <a:off x="9390888" y="178308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15" name="Text 12"/>
          <p:cNvSpPr txBox="1"/>
          <p:nvPr/>
        </p:nvSpPr>
        <p:spPr>
          <a:xfrm>
            <a:off x="9390888" y="178308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Median</a:t>
            </a:r>
            <a:endParaRPr lang="en-US" sz="1200" dirty="0"/>
          </a:p>
        </p:txBody>
      </p:sp>
      <p:sp>
        <p:nvSpPr>
          <p:cNvPr id="16" name="Shape 13"/>
          <p:cNvSpPr/>
          <p:nvPr/>
        </p:nvSpPr>
        <p:spPr>
          <a:xfrm>
            <a:off x="10552176" y="178308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17" name="Text 14"/>
          <p:cNvSpPr txBox="1"/>
          <p:nvPr/>
        </p:nvSpPr>
        <p:spPr>
          <a:xfrm>
            <a:off x="10552176" y="178308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Mode</a:t>
            </a:r>
            <a:endParaRPr lang="en-US" sz="1200" dirty="0"/>
          </a:p>
        </p:txBody>
      </p:sp>
      <p:sp>
        <p:nvSpPr>
          <p:cNvPr id="18" name="Shape 15"/>
          <p:cNvSpPr/>
          <p:nvPr/>
        </p:nvSpPr>
        <p:spPr>
          <a:xfrm>
            <a:off x="548640" y="2532888"/>
            <a:ext cx="502920" cy="502920"/>
          </a:xfrm>
          <a:prstGeom prst="ellipse">
            <a:avLst/>
          </a:prstGeom>
          <a:solidFill>
            <a:srgbClr val="E9A400"/>
          </a:solidFill>
          <a:ln w="12700">
            <a:solidFill>
              <a:srgbClr val="E9A400"/>
            </a:solidFill>
            <a:prstDash val="solid"/>
          </a:ln>
        </p:spPr>
        <p:txBody>
          <a:bodyPr/>
          <a:lstStyle/>
          <a:p>
            <a:endParaRPr lang="en-GB"/>
          </a:p>
        </p:txBody>
      </p:sp>
      <p:sp>
        <p:nvSpPr>
          <p:cNvPr id="19" name="Text 16"/>
          <p:cNvSpPr txBox="1"/>
          <p:nvPr/>
        </p:nvSpPr>
        <p:spPr>
          <a:xfrm>
            <a:off x="548640" y="253288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20" name="Shape 17"/>
          <p:cNvSpPr/>
          <p:nvPr/>
        </p:nvSpPr>
        <p:spPr>
          <a:xfrm>
            <a:off x="1234440" y="2468880"/>
            <a:ext cx="6766560" cy="640080"/>
          </a:xfrm>
          <a:prstGeom prst="roundRect">
            <a:avLst>
              <a:gd name="adj" fmla="val 14286"/>
            </a:avLst>
          </a:prstGeom>
          <a:solidFill>
            <a:srgbClr val="F3F5FB"/>
          </a:solidFill>
          <a:ln w="12700">
            <a:solidFill>
              <a:srgbClr val="F3F5FB"/>
            </a:solidFill>
            <a:prstDash val="solid"/>
          </a:ln>
        </p:spPr>
        <p:txBody>
          <a:bodyPr/>
          <a:lstStyle/>
          <a:p>
            <a:endParaRPr lang="en-GB"/>
          </a:p>
        </p:txBody>
      </p:sp>
      <p:sp>
        <p:nvSpPr>
          <p:cNvPr id="21" name="Text 18"/>
          <p:cNvSpPr txBox="1"/>
          <p:nvPr/>
        </p:nvSpPr>
        <p:spPr>
          <a:xfrm>
            <a:off x="1463040" y="2468880"/>
            <a:ext cx="6400800" cy="640080"/>
          </a:xfrm>
          <a:prstGeom prst="rect">
            <a:avLst/>
          </a:prstGeom>
          <a:noFill/>
          <a:ln/>
        </p:spPr>
        <p:txBody>
          <a:bodyPr wrap="square" lIns="0" tIns="0" rIns="0" bIns="0" rtlCol="0" anchor="ctr"/>
          <a:lstStyle/>
          <a:p>
            <a:pPr marL="0" indent="0">
              <a:buNone/>
            </a:pPr>
            <a:r>
              <a:rPr lang="en-US" sz="1700" dirty="0">
                <a:solidFill>
                  <a:srgbClr val="1E2340"/>
                </a:solidFill>
                <a:latin typeface="Calibri" pitchFamily="34" charset="0"/>
                <a:ea typeface="Calibri" pitchFamily="34" charset="-122"/>
                <a:cs typeface="Calibri" pitchFamily="34" charset="-120"/>
              </a:rPr>
              <a:t>Most popular weapon picked by players</a:t>
            </a:r>
            <a:endParaRPr lang="en-US" sz="1700" dirty="0"/>
          </a:p>
        </p:txBody>
      </p:sp>
      <p:sp>
        <p:nvSpPr>
          <p:cNvPr id="22" name="Shape 19"/>
          <p:cNvSpPr/>
          <p:nvPr/>
        </p:nvSpPr>
        <p:spPr>
          <a:xfrm>
            <a:off x="8229600" y="256032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23" name="Text 20"/>
          <p:cNvSpPr txBox="1"/>
          <p:nvPr/>
        </p:nvSpPr>
        <p:spPr>
          <a:xfrm>
            <a:off x="8229600" y="256032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Mean</a:t>
            </a:r>
            <a:endParaRPr lang="en-US" sz="1200" dirty="0"/>
          </a:p>
        </p:txBody>
      </p:sp>
      <p:sp>
        <p:nvSpPr>
          <p:cNvPr id="24" name="Shape 21"/>
          <p:cNvSpPr/>
          <p:nvPr/>
        </p:nvSpPr>
        <p:spPr>
          <a:xfrm>
            <a:off x="9390888" y="256032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25" name="Text 22"/>
          <p:cNvSpPr txBox="1"/>
          <p:nvPr/>
        </p:nvSpPr>
        <p:spPr>
          <a:xfrm>
            <a:off x="9390888" y="256032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Median</a:t>
            </a:r>
            <a:endParaRPr lang="en-US" sz="1200" dirty="0"/>
          </a:p>
        </p:txBody>
      </p:sp>
      <p:sp>
        <p:nvSpPr>
          <p:cNvPr id="26" name="Shape 23"/>
          <p:cNvSpPr/>
          <p:nvPr/>
        </p:nvSpPr>
        <p:spPr>
          <a:xfrm>
            <a:off x="10552176" y="256032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27" name="Text 24"/>
          <p:cNvSpPr txBox="1"/>
          <p:nvPr/>
        </p:nvSpPr>
        <p:spPr>
          <a:xfrm>
            <a:off x="10552176" y="256032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Mode</a:t>
            </a:r>
            <a:endParaRPr lang="en-US" sz="1200" dirty="0"/>
          </a:p>
        </p:txBody>
      </p:sp>
      <p:sp>
        <p:nvSpPr>
          <p:cNvPr id="28" name="Shape 25"/>
          <p:cNvSpPr/>
          <p:nvPr/>
        </p:nvSpPr>
        <p:spPr>
          <a:xfrm>
            <a:off x="548640" y="3310128"/>
            <a:ext cx="502920" cy="502920"/>
          </a:xfrm>
          <a:prstGeom prst="ellipse">
            <a:avLst/>
          </a:prstGeom>
          <a:solidFill>
            <a:srgbClr val="E9A400"/>
          </a:solidFill>
          <a:ln w="12700">
            <a:solidFill>
              <a:srgbClr val="E9A400"/>
            </a:solidFill>
            <a:prstDash val="solid"/>
          </a:ln>
        </p:spPr>
        <p:txBody>
          <a:bodyPr/>
          <a:lstStyle/>
          <a:p>
            <a:endParaRPr lang="en-GB"/>
          </a:p>
        </p:txBody>
      </p:sp>
      <p:sp>
        <p:nvSpPr>
          <p:cNvPr id="29" name="Text 26"/>
          <p:cNvSpPr txBox="1"/>
          <p:nvPr/>
        </p:nvSpPr>
        <p:spPr>
          <a:xfrm>
            <a:off x="548640" y="331012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30" name="Shape 27"/>
          <p:cNvSpPr/>
          <p:nvPr/>
        </p:nvSpPr>
        <p:spPr>
          <a:xfrm>
            <a:off x="1234440" y="3246120"/>
            <a:ext cx="6766560" cy="640080"/>
          </a:xfrm>
          <a:prstGeom prst="roundRect">
            <a:avLst>
              <a:gd name="adj" fmla="val 14286"/>
            </a:avLst>
          </a:prstGeom>
          <a:solidFill>
            <a:srgbClr val="F3F5FB"/>
          </a:solidFill>
          <a:ln w="12700">
            <a:solidFill>
              <a:srgbClr val="F3F5FB"/>
            </a:solidFill>
            <a:prstDash val="solid"/>
          </a:ln>
        </p:spPr>
        <p:txBody>
          <a:bodyPr/>
          <a:lstStyle/>
          <a:p>
            <a:endParaRPr lang="en-GB"/>
          </a:p>
        </p:txBody>
      </p:sp>
      <p:sp>
        <p:nvSpPr>
          <p:cNvPr id="31" name="Text 28"/>
          <p:cNvSpPr txBox="1"/>
          <p:nvPr/>
        </p:nvSpPr>
        <p:spPr>
          <a:xfrm>
            <a:off x="1463040" y="3246120"/>
            <a:ext cx="6400800" cy="640080"/>
          </a:xfrm>
          <a:prstGeom prst="rect">
            <a:avLst/>
          </a:prstGeom>
          <a:noFill/>
          <a:ln/>
        </p:spPr>
        <p:txBody>
          <a:bodyPr wrap="square" lIns="0" tIns="0" rIns="0" bIns="0" rtlCol="0" anchor="ctr"/>
          <a:lstStyle/>
          <a:p>
            <a:pPr marL="0" indent="0">
              <a:buNone/>
            </a:pPr>
            <a:r>
              <a:rPr lang="en-US" sz="1700" dirty="0">
                <a:solidFill>
                  <a:srgbClr val="1E2340"/>
                </a:solidFill>
                <a:latin typeface="Calibri" pitchFamily="34" charset="0"/>
                <a:ea typeface="Calibri" pitchFamily="34" charset="-122"/>
                <a:cs typeface="Calibri" pitchFamily="34" charset="-120"/>
              </a:rPr>
              <a:t>Average mark on a class test with no outliers</a:t>
            </a:r>
            <a:endParaRPr lang="en-US" sz="1700" dirty="0"/>
          </a:p>
        </p:txBody>
      </p:sp>
      <p:sp>
        <p:nvSpPr>
          <p:cNvPr id="32" name="Shape 29"/>
          <p:cNvSpPr/>
          <p:nvPr/>
        </p:nvSpPr>
        <p:spPr>
          <a:xfrm>
            <a:off x="8229600" y="333756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33" name="Text 30"/>
          <p:cNvSpPr txBox="1"/>
          <p:nvPr/>
        </p:nvSpPr>
        <p:spPr>
          <a:xfrm>
            <a:off x="8229600" y="333756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Mean</a:t>
            </a:r>
            <a:endParaRPr lang="en-US" sz="1200" dirty="0"/>
          </a:p>
        </p:txBody>
      </p:sp>
      <p:sp>
        <p:nvSpPr>
          <p:cNvPr id="34" name="Shape 31"/>
          <p:cNvSpPr/>
          <p:nvPr/>
        </p:nvSpPr>
        <p:spPr>
          <a:xfrm>
            <a:off x="9390888" y="333756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35" name="Text 32"/>
          <p:cNvSpPr txBox="1"/>
          <p:nvPr/>
        </p:nvSpPr>
        <p:spPr>
          <a:xfrm>
            <a:off x="9390888" y="333756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Median</a:t>
            </a:r>
            <a:endParaRPr lang="en-US" sz="1200" dirty="0"/>
          </a:p>
        </p:txBody>
      </p:sp>
      <p:sp>
        <p:nvSpPr>
          <p:cNvPr id="36" name="Shape 33"/>
          <p:cNvSpPr/>
          <p:nvPr/>
        </p:nvSpPr>
        <p:spPr>
          <a:xfrm>
            <a:off x="10552176" y="333756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37" name="Text 34"/>
          <p:cNvSpPr txBox="1"/>
          <p:nvPr/>
        </p:nvSpPr>
        <p:spPr>
          <a:xfrm>
            <a:off x="10552176" y="333756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Mode</a:t>
            </a:r>
            <a:endParaRPr lang="en-US" sz="1200" dirty="0"/>
          </a:p>
        </p:txBody>
      </p:sp>
      <p:sp>
        <p:nvSpPr>
          <p:cNvPr id="38" name="Shape 35"/>
          <p:cNvSpPr/>
          <p:nvPr/>
        </p:nvSpPr>
        <p:spPr>
          <a:xfrm>
            <a:off x="548640" y="4087368"/>
            <a:ext cx="502920" cy="502920"/>
          </a:xfrm>
          <a:prstGeom prst="ellipse">
            <a:avLst/>
          </a:prstGeom>
          <a:solidFill>
            <a:srgbClr val="E9A400"/>
          </a:solidFill>
          <a:ln w="12700">
            <a:solidFill>
              <a:srgbClr val="E9A400"/>
            </a:solidFill>
            <a:prstDash val="solid"/>
          </a:ln>
        </p:spPr>
        <p:txBody>
          <a:bodyPr/>
          <a:lstStyle/>
          <a:p>
            <a:endParaRPr lang="en-GB"/>
          </a:p>
        </p:txBody>
      </p:sp>
      <p:sp>
        <p:nvSpPr>
          <p:cNvPr id="39" name="Text 36"/>
          <p:cNvSpPr txBox="1"/>
          <p:nvPr/>
        </p:nvSpPr>
        <p:spPr>
          <a:xfrm>
            <a:off x="548640" y="408736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40" name="Shape 37"/>
          <p:cNvSpPr/>
          <p:nvPr/>
        </p:nvSpPr>
        <p:spPr>
          <a:xfrm>
            <a:off x="1234440" y="4023360"/>
            <a:ext cx="6766560" cy="640080"/>
          </a:xfrm>
          <a:prstGeom prst="roundRect">
            <a:avLst>
              <a:gd name="adj" fmla="val 14286"/>
            </a:avLst>
          </a:prstGeom>
          <a:solidFill>
            <a:srgbClr val="F3F5FB"/>
          </a:solidFill>
          <a:ln w="12700">
            <a:solidFill>
              <a:srgbClr val="F3F5FB"/>
            </a:solidFill>
            <a:prstDash val="solid"/>
          </a:ln>
        </p:spPr>
        <p:txBody>
          <a:bodyPr/>
          <a:lstStyle/>
          <a:p>
            <a:endParaRPr lang="en-GB"/>
          </a:p>
        </p:txBody>
      </p:sp>
      <p:sp>
        <p:nvSpPr>
          <p:cNvPr id="41" name="Text 38"/>
          <p:cNvSpPr txBox="1"/>
          <p:nvPr/>
        </p:nvSpPr>
        <p:spPr>
          <a:xfrm>
            <a:off x="1463040" y="4023360"/>
            <a:ext cx="6400800" cy="640080"/>
          </a:xfrm>
          <a:prstGeom prst="rect">
            <a:avLst/>
          </a:prstGeom>
          <a:noFill/>
          <a:ln/>
        </p:spPr>
        <p:txBody>
          <a:bodyPr wrap="square" lIns="0" tIns="0" rIns="0" bIns="0" rtlCol="0" anchor="ctr"/>
          <a:lstStyle/>
          <a:p>
            <a:pPr marL="0" indent="0">
              <a:buNone/>
            </a:pPr>
            <a:r>
              <a:rPr lang="en-US" sz="1700" dirty="0">
                <a:solidFill>
                  <a:srgbClr val="1E2340"/>
                </a:solidFill>
                <a:latin typeface="Calibri" pitchFamily="34" charset="0"/>
                <a:ea typeface="Calibri" pitchFamily="34" charset="-122"/>
                <a:cs typeface="Calibri" pitchFamily="34" charset="-120"/>
              </a:rPr>
              <a:t>Typical API response time, with occasional timeouts</a:t>
            </a:r>
            <a:endParaRPr lang="en-US" sz="1700" dirty="0"/>
          </a:p>
        </p:txBody>
      </p:sp>
      <p:sp>
        <p:nvSpPr>
          <p:cNvPr id="42" name="Shape 39"/>
          <p:cNvSpPr/>
          <p:nvPr/>
        </p:nvSpPr>
        <p:spPr>
          <a:xfrm>
            <a:off x="8229600" y="411480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43" name="Text 40"/>
          <p:cNvSpPr txBox="1"/>
          <p:nvPr/>
        </p:nvSpPr>
        <p:spPr>
          <a:xfrm>
            <a:off x="8229600" y="411480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Mean</a:t>
            </a:r>
            <a:endParaRPr lang="en-US" sz="1200" dirty="0"/>
          </a:p>
        </p:txBody>
      </p:sp>
      <p:sp>
        <p:nvSpPr>
          <p:cNvPr id="44" name="Shape 41"/>
          <p:cNvSpPr/>
          <p:nvPr/>
        </p:nvSpPr>
        <p:spPr>
          <a:xfrm>
            <a:off x="9390888" y="411480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45" name="Text 42"/>
          <p:cNvSpPr txBox="1"/>
          <p:nvPr/>
        </p:nvSpPr>
        <p:spPr>
          <a:xfrm>
            <a:off x="9390888" y="411480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Median</a:t>
            </a:r>
            <a:endParaRPr lang="en-US" sz="1200" dirty="0"/>
          </a:p>
        </p:txBody>
      </p:sp>
      <p:sp>
        <p:nvSpPr>
          <p:cNvPr id="46" name="Shape 43"/>
          <p:cNvSpPr/>
          <p:nvPr/>
        </p:nvSpPr>
        <p:spPr>
          <a:xfrm>
            <a:off x="10552176" y="411480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47" name="Text 44"/>
          <p:cNvSpPr txBox="1"/>
          <p:nvPr/>
        </p:nvSpPr>
        <p:spPr>
          <a:xfrm>
            <a:off x="10552176" y="411480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Mode</a:t>
            </a:r>
            <a:endParaRPr lang="en-US" sz="1200" dirty="0"/>
          </a:p>
        </p:txBody>
      </p:sp>
      <p:sp>
        <p:nvSpPr>
          <p:cNvPr id="48" name="Shape 45"/>
          <p:cNvSpPr/>
          <p:nvPr/>
        </p:nvSpPr>
        <p:spPr>
          <a:xfrm>
            <a:off x="548640" y="4864608"/>
            <a:ext cx="502920" cy="502920"/>
          </a:xfrm>
          <a:prstGeom prst="ellipse">
            <a:avLst/>
          </a:prstGeom>
          <a:solidFill>
            <a:srgbClr val="E9A400"/>
          </a:solidFill>
          <a:ln w="12700">
            <a:solidFill>
              <a:srgbClr val="E9A400"/>
            </a:solidFill>
            <a:prstDash val="solid"/>
          </a:ln>
        </p:spPr>
        <p:txBody>
          <a:bodyPr/>
          <a:lstStyle/>
          <a:p>
            <a:endParaRPr lang="en-GB"/>
          </a:p>
        </p:txBody>
      </p:sp>
      <p:sp>
        <p:nvSpPr>
          <p:cNvPr id="49" name="Text 46"/>
          <p:cNvSpPr txBox="1"/>
          <p:nvPr/>
        </p:nvSpPr>
        <p:spPr>
          <a:xfrm>
            <a:off x="548640" y="486460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50" name="Shape 47"/>
          <p:cNvSpPr/>
          <p:nvPr/>
        </p:nvSpPr>
        <p:spPr>
          <a:xfrm>
            <a:off x="1234440" y="4800600"/>
            <a:ext cx="6766560" cy="640080"/>
          </a:xfrm>
          <a:prstGeom prst="roundRect">
            <a:avLst>
              <a:gd name="adj" fmla="val 14286"/>
            </a:avLst>
          </a:prstGeom>
          <a:solidFill>
            <a:srgbClr val="F3F5FB"/>
          </a:solidFill>
          <a:ln w="12700">
            <a:solidFill>
              <a:srgbClr val="F3F5FB"/>
            </a:solidFill>
            <a:prstDash val="solid"/>
          </a:ln>
        </p:spPr>
        <p:txBody>
          <a:bodyPr/>
          <a:lstStyle/>
          <a:p>
            <a:endParaRPr lang="en-GB"/>
          </a:p>
        </p:txBody>
      </p:sp>
      <p:sp>
        <p:nvSpPr>
          <p:cNvPr id="51" name="Text 48"/>
          <p:cNvSpPr txBox="1"/>
          <p:nvPr/>
        </p:nvSpPr>
        <p:spPr>
          <a:xfrm>
            <a:off x="1463040" y="4800600"/>
            <a:ext cx="6400800" cy="640080"/>
          </a:xfrm>
          <a:prstGeom prst="rect">
            <a:avLst/>
          </a:prstGeom>
          <a:noFill/>
          <a:ln/>
        </p:spPr>
        <p:txBody>
          <a:bodyPr wrap="square" lIns="0" tIns="0" rIns="0" bIns="0" rtlCol="0" anchor="ctr"/>
          <a:lstStyle/>
          <a:p>
            <a:pPr marL="0" indent="0">
              <a:buNone/>
            </a:pPr>
            <a:r>
              <a:rPr lang="en-US" sz="1700" dirty="0">
                <a:solidFill>
                  <a:srgbClr val="1E2340"/>
                </a:solidFill>
                <a:latin typeface="Calibri" pitchFamily="34" charset="0"/>
                <a:ea typeface="Calibri" pitchFamily="34" charset="-122"/>
                <a:cs typeface="Calibri" pitchFamily="34" charset="-120"/>
              </a:rPr>
              <a:t>Most common type of attack in a security log</a:t>
            </a:r>
            <a:endParaRPr lang="en-US" sz="1700" dirty="0"/>
          </a:p>
        </p:txBody>
      </p:sp>
      <p:sp>
        <p:nvSpPr>
          <p:cNvPr id="52" name="Shape 49"/>
          <p:cNvSpPr/>
          <p:nvPr/>
        </p:nvSpPr>
        <p:spPr>
          <a:xfrm>
            <a:off x="8229600" y="489204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53" name="Text 50"/>
          <p:cNvSpPr txBox="1"/>
          <p:nvPr/>
        </p:nvSpPr>
        <p:spPr>
          <a:xfrm>
            <a:off x="8229600" y="489204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Mean</a:t>
            </a:r>
            <a:endParaRPr lang="en-US" sz="1200" dirty="0"/>
          </a:p>
        </p:txBody>
      </p:sp>
      <p:sp>
        <p:nvSpPr>
          <p:cNvPr id="54" name="Shape 51"/>
          <p:cNvSpPr/>
          <p:nvPr/>
        </p:nvSpPr>
        <p:spPr>
          <a:xfrm>
            <a:off x="9390888" y="489204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55" name="Text 52"/>
          <p:cNvSpPr txBox="1"/>
          <p:nvPr/>
        </p:nvSpPr>
        <p:spPr>
          <a:xfrm>
            <a:off x="9390888" y="489204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Median</a:t>
            </a:r>
            <a:endParaRPr lang="en-US" sz="1200" dirty="0"/>
          </a:p>
        </p:txBody>
      </p:sp>
      <p:sp>
        <p:nvSpPr>
          <p:cNvPr id="56" name="Shape 53"/>
          <p:cNvSpPr/>
          <p:nvPr/>
        </p:nvSpPr>
        <p:spPr>
          <a:xfrm>
            <a:off x="10552176" y="4892040"/>
            <a:ext cx="1051560" cy="457200"/>
          </a:xfrm>
          <a:prstGeom prst="roundRect">
            <a:avLst>
              <a:gd name="adj" fmla="val 50000"/>
            </a:avLst>
          </a:prstGeom>
          <a:solidFill>
            <a:srgbClr val="FFFFFF"/>
          </a:solidFill>
          <a:ln w="12700">
            <a:solidFill>
              <a:srgbClr val="DDE1EC"/>
            </a:solidFill>
            <a:prstDash val="solid"/>
          </a:ln>
        </p:spPr>
        <p:txBody>
          <a:bodyPr/>
          <a:lstStyle/>
          <a:p>
            <a:endParaRPr lang="en-GB"/>
          </a:p>
        </p:txBody>
      </p:sp>
      <p:sp>
        <p:nvSpPr>
          <p:cNvPr id="57" name="Text 54"/>
          <p:cNvSpPr txBox="1"/>
          <p:nvPr/>
        </p:nvSpPr>
        <p:spPr>
          <a:xfrm>
            <a:off x="10552176" y="4892040"/>
            <a:ext cx="1051560" cy="457200"/>
          </a:xfrm>
          <a:prstGeom prst="rect">
            <a:avLst/>
          </a:prstGeom>
          <a:noFill/>
          <a:ln/>
        </p:spPr>
        <p:txBody>
          <a:bodyPr wrap="square" lIns="0" tIns="0" rIns="0" bIns="0" rtlCol="0" anchor="ctr"/>
          <a:lstStyle/>
          <a:p>
            <a:pPr marL="0" indent="0" algn="ctr">
              <a:buNone/>
            </a:pPr>
            <a:r>
              <a:rPr lang="en-US" sz="1200" b="1" dirty="0">
                <a:solidFill>
                  <a:srgbClr val="5B6178"/>
                </a:solidFill>
                <a:latin typeface="Arial" pitchFamily="34" charset="0"/>
                <a:ea typeface="Arial" pitchFamily="34" charset="-122"/>
                <a:cs typeface="Arial" pitchFamily="34" charset="-120"/>
              </a:rPr>
              <a:t>Mode</a:t>
            </a:r>
            <a:endParaRPr lang="en-US" sz="1200" dirty="0"/>
          </a:p>
        </p:txBody>
      </p:sp>
    </p:spTree>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a:latin typeface="Nunito-Regular"/>
              </a:rPr>
              <a:t>Measures of spread</a:t>
            </a:r>
          </a:p>
          <a:p>
            <a:pPr algn="l"/>
            <a:r>
              <a:rPr lang="en-US" sz="2000">
                <a:latin typeface="Nunito-Regular"/>
              </a:rPr>
              <a:t>Measures of spread describe how similar or varied the set of observed values are for a particular variable. It gives an indication of the amount of variation in the process. It is an important indicator of quality of the </a:t>
            </a:r>
            <a:r>
              <a:rPr lang="en-GB" sz="2000">
                <a:latin typeface="Nunito-Regular"/>
              </a:rPr>
              <a:t>obtained data.</a:t>
            </a:r>
          </a:p>
          <a:p>
            <a:pPr algn="l"/>
            <a:endParaRPr lang="en-GB" sz="2000">
              <a:latin typeface="Nunito-Regular"/>
            </a:endParaRPr>
          </a:p>
          <a:p>
            <a:pPr algn="l"/>
            <a:r>
              <a:rPr lang="en-GB" sz="2000">
                <a:latin typeface="Nunito-Regular"/>
              </a:rPr>
              <a:t>Range</a:t>
            </a:r>
          </a:p>
          <a:p>
            <a:pPr algn="l"/>
            <a:r>
              <a:rPr lang="en-GB" sz="2000">
                <a:latin typeface="Nunito-Regular"/>
              </a:rPr>
              <a:t>Standard deviation</a:t>
            </a:r>
          </a:p>
          <a:p>
            <a:pPr algn="l"/>
            <a:r>
              <a:rPr lang="en-GB" sz="2000">
                <a:latin typeface="Nunito-Regular"/>
              </a:rPr>
              <a:t>Variance</a:t>
            </a:r>
          </a:p>
          <a:p>
            <a:pPr marL="0" indent="0" algn="l">
              <a:buNone/>
            </a:pPr>
            <a:r>
              <a:rPr lang="en-US" sz="2400">
                <a:latin typeface="Nunito-Regular"/>
              </a:rPr>
              <a:t>	</a:t>
            </a:r>
            <a:endParaRPr lang="en-US" sz="2400" i="0" u="none" strike="noStrike" baseline="0">
              <a:latin typeface="Nunito-Regular"/>
            </a:endParaRPr>
          </a:p>
          <a:p>
            <a:pPr marL="0" indent="0" algn="l">
              <a:buNone/>
            </a:pPr>
            <a:endParaRPr lang="en-US"/>
          </a:p>
          <a:p>
            <a:pPr marL="457200" lvl="1" indent="0">
              <a:buNone/>
            </a:pPr>
            <a:endParaRPr lang="en-ZA"/>
          </a:p>
          <a:p>
            <a:endParaRPr lang="en-ZA"/>
          </a:p>
        </p:txBody>
      </p:sp>
      <p:pic>
        <p:nvPicPr>
          <p:cNvPr id="5" name="Picture 4">
            <a:extLst>
              <a:ext uri="{FF2B5EF4-FFF2-40B4-BE49-F238E27FC236}">
                <a16:creationId xmlns:a16="http://schemas.microsoft.com/office/drawing/2014/main" id="{2AAB2DAE-D9EB-8D20-ECA3-C2900FFFD028}"/>
              </a:ext>
            </a:extLst>
          </p:cNvPr>
          <p:cNvPicPr>
            <a:picLocks noChangeAspect="1"/>
          </p:cNvPicPr>
          <p:nvPr/>
        </p:nvPicPr>
        <p:blipFill>
          <a:blip r:embed="rId2"/>
          <a:stretch>
            <a:fillRect/>
          </a:stretch>
        </p:blipFill>
        <p:spPr>
          <a:xfrm>
            <a:off x="2270928" y="4184765"/>
            <a:ext cx="9278030" cy="2174900"/>
          </a:xfrm>
          <a:prstGeom prst="rect">
            <a:avLst/>
          </a:prstGeom>
        </p:spPr>
      </p:pic>
    </p:spTree>
    <p:extLst>
      <p:ext uri="{BB962C8B-B14F-4D97-AF65-F5344CB8AC3E}">
        <p14:creationId xmlns:p14="http://schemas.microsoft.com/office/powerpoint/2010/main" val="1335575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fontScale="25000" lnSpcReduction="20000"/>
          </a:bodyPr>
          <a:lstStyle/>
          <a:p>
            <a:pPr marL="0" indent="0" algn="l">
              <a:buNone/>
            </a:pPr>
            <a:r>
              <a:rPr lang="en-US" sz="6200" b="1" i="0" u="none" strike="noStrike" baseline="0" dirty="0">
                <a:latin typeface="Nunito-Regular"/>
              </a:rPr>
              <a:t>Measures of spread - Range</a:t>
            </a:r>
          </a:p>
          <a:p>
            <a:pPr marL="0" indent="0">
              <a:lnSpc>
                <a:spcPct val="110000"/>
              </a:lnSpc>
              <a:buNone/>
            </a:pPr>
            <a:r>
              <a:rPr lang="en-GB" sz="6200" dirty="0">
                <a:latin typeface="Nunito-Regular"/>
              </a:rPr>
              <a:t>The difference between the highest and the lowest value</a:t>
            </a:r>
          </a:p>
          <a:p>
            <a:pPr marL="0" indent="0">
              <a:lnSpc>
                <a:spcPct val="110000"/>
              </a:lnSpc>
              <a:buNone/>
            </a:pPr>
            <a:r>
              <a:rPr lang="en-GB" sz="6200" dirty="0">
                <a:latin typeface="Nunito-Regular"/>
              </a:rPr>
              <a:t>It is the simplest measure of variability. It is often denoted by ‘R’,. It does not make full use of the available data, but still gives us a fair idea of spread or dispersion of the data.</a:t>
            </a: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endParaRPr lang="en-GB" sz="3300" dirty="0">
              <a:latin typeface="Nunito-Regular"/>
            </a:endParaRPr>
          </a:p>
          <a:p>
            <a:pPr marL="0" indent="0">
              <a:lnSpc>
                <a:spcPct val="110000"/>
              </a:lnSpc>
              <a:buNone/>
            </a:pPr>
            <a:r>
              <a:rPr lang="en-GB" sz="8000" dirty="0">
                <a:latin typeface="Nunito-Regular"/>
              </a:rPr>
              <a:t>It can be misleading when the data is skewed or in the presence of outliers.</a:t>
            </a:r>
          </a:p>
          <a:p>
            <a:pPr marL="0" indent="0">
              <a:lnSpc>
                <a:spcPct val="110000"/>
              </a:lnSpc>
              <a:buNone/>
            </a:pPr>
            <a:r>
              <a:rPr lang="en-GB" sz="8000" dirty="0">
                <a:latin typeface="Nunito-Regular"/>
              </a:rPr>
              <a:t>Just one outlier will increase the range dramatically.</a:t>
            </a:r>
          </a:p>
          <a:p>
            <a:pPr algn="l"/>
            <a:endParaRPr lang="en-GB" sz="2000" dirty="0">
              <a:latin typeface="Nunito-Regular"/>
            </a:endParaRPr>
          </a:p>
          <a:p>
            <a:pPr algn="l"/>
            <a:endParaRPr lang="en-GB" sz="2000" dirty="0">
              <a:latin typeface="Nunito-Regular"/>
            </a:endParaRPr>
          </a:p>
          <a:p>
            <a:pPr marL="0" indent="0" algn="l">
              <a:buNone/>
            </a:pPr>
            <a:r>
              <a:rPr lang="en-US" sz="2400" dirty="0">
                <a:latin typeface="Nunito-Regular"/>
              </a:rPr>
              <a:t>	</a:t>
            </a:r>
            <a:endParaRPr lang="en-US" sz="2400" i="0" u="none" strike="noStrike" baseline="0" dirty="0">
              <a:latin typeface="Nunito-Regular"/>
            </a:endParaRPr>
          </a:p>
          <a:p>
            <a:pPr marL="0" indent="0" algn="l">
              <a:buNone/>
            </a:pPr>
            <a:endParaRPr lang="en-US" dirty="0"/>
          </a:p>
          <a:p>
            <a:pPr marL="457200" lvl="1" indent="0">
              <a:buNone/>
            </a:pPr>
            <a:endParaRPr lang="en-ZA" dirty="0"/>
          </a:p>
          <a:p>
            <a:endParaRPr lang="en-ZA" dirty="0"/>
          </a:p>
        </p:txBody>
      </p:sp>
      <p:pic>
        <p:nvPicPr>
          <p:cNvPr id="8" name="Picture 7">
            <a:extLst>
              <a:ext uri="{FF2B5EF4-FFF2-40B4-BE49-F238E27FC236}">
                <a16:creationId xmlns:a16="http://schemas.microsoft.com/office/drawing/2014/main" id="{CE0DDA55-B5D2-A7F3-6628-19A71F866CF0}"/>
              </a:ext>
            </a:extLst>
          </p:cNvPr>
          <p:cNvPicPr>
            <a:picLocks noChangeAspect="1"/>
          </p:cNvPicPr>
          <p:nvPr/>
        </p:nvPicPr>
        <p:blipFill>
          <a:blip r:embed="rId2"/>
          <a:stretch>
            <a:fillRect/>
          </a:stretch>
        </p:blipFill>
        <p:spPr>
          <a:xfrm>
            <a:off x="3632690" y="2533119"/>
            <a:ext cx="5948632" cy="2480913"/>
          </a:xfrm>
          <a:prstGeom prst="rect">
            <a:avLst/>
          </a:prstGeom>
        </p:spPr>
      </p:pic>
    </p:spTree>
    <p:extLst>
      <p:ext uri="{BB962C8B-B14F-4D97-AF65-F5344CB8AC3E}">
        <p14:creationId xmlns:p14="http://schemas.microsoft.com/office/powerpoint/2010/main" val="2153379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dirty="0">
                <a:latin typeface="Nunito-Regular"/>
              </a:rPr>
              <a:t>Measures of spread – Standard deviation </a:t>
            </a:r>
          </a:p>
          <a:p>
            <a:pPr marL="0" indent="0" algn="l">
              <a:buNone/>
            </a:pPr>
            <a:r>
              <a:rPr lang="en-US" sz="2400" dirty="0">
                <a:latin typeface="Nunito-Regular"/>
              </a:rPr>
              <a:t>	The average distance of the data points from their own mean. </a:t>
            </a:r>
          </a:p>
          <a:p>
            <a:r>
              <a:rPr lang="en-US" sz="2400" i="0" u="none" strike="noStrike" baseline="0" dirty="0">
                <a:latin typeface="Nunito-Regular"/>
              </a:rPr>
              <a:t>A low standard deviation – data points are clustered around the mean.</a:t>
            </a:r>
          </a:p>
          <a:p>
            <a:r>
              <a:rPr lang="en-US" sz="2400" dirty="0">
                <a:latin typeface="Nunito-Regular"/>
              </a:rPr>
              <a:t>A Large standard deviation – data points are widely scattered around the mean</a:t>
            </a:r>
          </a:p>
          <a:p>
            <a:endParaRPr lang="en-US" sz="2400" i="0" u="none" strike="noStrike" baseline="0" dirty="0">
              <a:latin typeface="Nunito-Regular"/>
            </a:endParaRPr>
          </a:p>
          <a:p>
            <a:pPr marL="0" indent="0" algn="l">
              <a:buNone/>
            </a:pPr>
            <a:endParaRPr lang="en-US" dirty="0"/>
          </a:p>
          <a:p>
            <a:pPr marL="457200" lvl="1" indent="0">
              <a:buNone/>
            </a:pPr>
            <a:endParaRPr lang="en-ZA" dirty="0"/>
          </a:p>
          <a:p>
            <a:endParaRPr lang="en-ZA" dirty="0"/>
          </a:p>
        </p:txBody>
      </p:sp>
      <p:pic>
        <p:nvPicPr>
          <p:cNvPr id="6" name="Picture 5">
            <a:extLst>
              <a:ext uri="{FF2B5EF4-FFF2-40B4-BE49-F238E27FC236}">
                <a16:creationId xmlns:a16="http://schemas.microsoft.com/office/drawing/2014/main" id="{6F186246-5977-66C6-016A-FCB5DC6A7022}"/>
              </a:ext>
            </a:extLst>
          </p:cNvPr>
          <p:cNvPicPr>
            <a:picLocks noChangeAspect="1"/>
          </p:cNvPicPr>
          <p:nvPr/>
        </p:nvPicPr>
        <p:blipFill>
          <a:blip r:embed="rId2"/>
          <a:stretch>
            <a:fillRect/>
          </a:stretch>
        </p:blipFill>
        <p:spPr>
          <a:xfrm>
            <a:off x="2539448" y="3490259"/>
            <a:ext cx="5970104" cy="2362025"/>
          </a:xfrm>
          <a:prstGeom prst="rect">
            <a:avLst/>
          </a:prstGeom>
        </p:spPr>
      </p:pic>
    </p:spTree>
    <p:extLst>
      <p:ext uri="{BB962C8B-B14F-4D97-AF65-F5344CB8AC3E}">
        <p14:creationId xmlns:p14="http://schemas.microsoft.com/office/powerpoint/2010/main" val="3893423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Measures of Spread: Same Mean, Different Story</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14</a:t>
            </a:r>
            <a:endParaRPr lang="en-US" sz="1000" dirty="0"/>
          </a:p>
        </p:txBody>
      </p:sp>
      <p:graphicFrame>
        <p:nvGraphicFramePr>
          <p:cNvPr id="6" name="Chart 0"/>
          <p:cNvGraphicFramePr/>
          <p:nvPr/>
        </p:nvGraphicFramePr>
        <p:xfrm>
          <a:off x="548640" y="1600200"/>
          <a:ext cx="6309360" cy="429768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Table 0"/>
          <p:cNvGraphicFramePr>
            <a:graphicFrameLocks noGrp="1"/>
          </p:cNvGraphicFramePr>
          <p:nvPr/>
        </p:nvGraphicFramePr>
        <p:xfrm>
          <a:off x="7223760" y="1691640"/>
          <a:ext cx="4434840" cy="1828800"/>
        </p:xfrm>
        <a:graphic>
          <a:graphicData uri="http://schemas.openxmlformats.org/drawingml/2006/table">
            <a:tbl>
              <a:tblPr/>
              <a:tblGrid>
                <a:gridCol w="169164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tblGrid>
              <a:tr h="457200">
                <a:tc>
                  <a:txBody>
                    <a:bodyPr/>
                    <a:lstStyle/>
                    <a:p>
                      <a:pPr marL="0" indent="0" algn="l">
                        <a:buNone/>
                      </a:pPr>
                      <a:endParaRPr lang="en-US" sz="1500" dirty="0">
                        <a:latin typeface="Arial" charset="0"/>
                        <a:ea typeface="Arial" charset="0"/>
                        <a:cs typeface="Arial"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14172E"/>
                    </a:solidFill>
                  </a:tcPr>
                </a:tc>
                <a:tc>
                  <a:txBody>
                    <a:bodyPr/>
                    <a:lstStyle/>
                    <a:p>
                      <a:pPr marL="0" indent="0" algn="ctr">
                        <a:buNone/>
                      </a:pPr>
                      <a:r>
                        <a:rPr lang="en-US" sz="1500" b="1" dirty="0">
                          <a:solidFill>
                            <a:srgbClr val="FFFFFF"/>
                          </a:solidFill>
                          <a:latin typeface="Arial" pitchFamily="34" charset="0"/>
                          <a:ea typeface="Arial" pitchFamily="34" charset="-122"/>
                          <a:cs typeface="Arial" pitchFamily="34" charset="-120"/>
                        </a:rPr>
                        <a:t>Player A</a:t>
                      </a:r>
                      <a:endParaRPr lang="en-US" sz="1500" dirty="0">
                        <a:latin typeface="Arial" charset="0"/>
                        <a:ea typeface="Arial" charset="0"/>
                        <a:cs typeface="Arial"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0EA5A4"/>
                    </a:solidFill>
                  </a:tcPr>
                </a:tc>
                <a:tc>
                  <a:txBody>
                    <a:bodyPr/>
                    <a:lstStyle/>
                    <a:p>
                      <a:pPr marL="0" indent="0" algn="ctr">
                        <a:buNone/>
                      </a:pPr>
                      <a:r>
                        <a:rPr lang="en-US" sz="1500" b="1" dirty="0">
                          <a:solidFill>
                            <a:srgbClr val="FFFFFF"/>
                          </a:solidFill>
                          <a:latin typeface="Arial" pitchFamily="34" charset="0"/>
                          <a:ea typeface="Arial" pitchFamily="34" charset="-122"/>
                          <a:cs typeface="Arial" pitchFamily="34" charset="-120"/>
                        </a:rPr>
                        <a:t>Player B</a:t>
                      </a:r>
                      <a:endParaRPr lang="en-US" sz="1500" dirty="0">
                        <a:latin typeface="Arial" charset="0"/>
                        <a:ea typeface="Arial" charset="0"/>
                        <a:cs typeface="Arial"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2665A"/>
                    </a:solidFill>
                  </a:tcPr>
                </a:tc>
                <a:extLst>
                  <a:ext uri="{0D108BD9-81ED-4DB2-BD59-A6C34878D82A}">
                    <a16:rowId xmlns:a16="http://schemas.microsoft.com/office/drawing/2014/main" val="10000"/>
                  </a:ext>
                </a:extLst>
              </a:tr>
              <a:tr h="457200">
                <a:tc>
                  <a:txBody>
                    <a:bodyPr/>
                    <a:lstStyle/>
                    <a:p>
                      <a:pPr marL="0" indent="0" algn="l">
                        <a:buNone/>
                      </a:pPr>
                      <a:r>
                        <a:rPr lang="en-US" sz="1500" b="1" dirty="0">
                          <a:solidFill>
                            <a:srgbClr val="1E2340"/>
                          </a:solidFill>
                          <a:latin typeface="Calibri" pitchFamily="34" charset="0"/>
                          <a:ea typeface="Calibri" pitchFamily="34" charset="-122"/>
                          <a:cs typeface="Calibri" pitchFamily="34" charset="-120"/>
                        </a:rPr>
                        <a:t>Mean</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50</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50</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1"/>
                  </a:ext>
                </a:extLst>
              </a:tr>
              <a:tr h="457200">
                <a:tc>
                  <a:txBody>
                    <a:bodyPr/>
                    <a:lstStyle/>
                    <a:p>
                      <a:pPr marL="0" indent="0" algn="l">
                        <a:buNone/>
                      </a:pPr>
                      <a:r>
                        <a:rPr lang="en-US" sz="1500" b="1" dirty="0">
                          <a:solidFill>
                            <a:srgbClr val="1E2340"/>
                          </a:solidFill>
                          <a:latin typeface="Calibri" pitchFamily="34" charset="0"/>
                          <a:ea typeface="Calibri" pitchFamily="34" charset="-122"/>
                          <a:cs typeface="Calibri" pitchFamily="34" charset="-120"/>
                        </a:rPr>
                        <a:t>Range</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4</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60</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57200">
                <a:tc>
                  <a:txBody>
                    <a:bodyPr/>
                    <a:lstStyle/>
                    <a:p>
                      <a:pPr marL="0" indent="0" algn="l">
                        <a:buNone/>
                      </a:pPr>
                      <a:r>
                        <a:rPr lang="en-US" sz="1500" b="1" dirty="0">
                          <a:solidFill>
                            <a:srgbClr val="1E2340"/>
                          </a:solidFill>
                          <a:latin typeface="Calibri" pitchFamily="34" charset="0"/>
                          <a:ea typeface="Calibri" pitchFamily="34" charset="-122"/>
                          <a:cs typeface="Calibri" pitchFamily="34" charset="-120"/>
                        </a:rPr>
                        <a:t>Std deviation</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 1.4</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lgn="ctr">
                        <a:buNone/>
                      </a:pPr>
                      <a:r>
                        <a:rPr lang="en-US" sz="1500" dirty="0">
                          <a:solidFill>
                            <a:srgbClr val="1E2340"/>
                          </a:solidFill>
                          <a:latin typeface="Calibri" pitchFamily="34" charset="0"/>
                          <a:ea typeface="Calibri" pitchFamily="34" charset="-122"/>
                          <a:cs typeface="Calibri" pitchFamily="34" charset="-120"/>
                        </a:rPr>
                        <a:t>≈ 23.7</a:t>
                      </a:r>
                      <a:endParaRPr lang="en-US" sz="1500" dirty="0">
                        <a:latin typeface="Calibri" charset="0"/>
                        <a:ea typeface="Calibri" charset="0"/>
                        <a:cs typeface="Calibri" charset="0"/>
                      </a:endParaRPr>
                    </a:p>
                  </a:txBody>
                  <a:tcPr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3"/>
                  </a:ext>
                </a:extLst>
              </a:tr>
            </a:tbl>
          </a:graphicData>
        </a:graphic>
      </p:graphicFrame>
      <p:sp>
        <p:nvSpPr>
          <p:cNvPr id="8" name="Shape 3"/>
          <p:cNvSpPr/>
          <p:nvPr/>
        </p:nvSpPr>
        <p:spPr>
          <a:xfrm>
            <a:off x="7223760" y="3749040"/>
            <a:ext cx="4434840" cy="1143000"/>
          </a:xfrm>
          <a:prstGeom prst="roundRect">
            <a:avLst>
              <a:gd name="adj" fmla="val 8000"/>
            </a:avLst>
          </a:prstGeom>
          <a:solidFill>
            <a:srgbClr val="FFFFFF"/>
          </a:solidFill>
          <a:ln w="19050">
            <a:solidFill>
              <a:srgbClr val="6D4AE0"/>
            </a:solidFill>
            <a:prstDash val="solid"/>
          </a:ln>
        </p:spPr>
        <p:txBody>
          <a:bodyPr/>
          <a:lstStyle/>
          <a:p>
            <a:endParaRPr lang="en-GB"/>
          </a:p>
        </p:txBody>
      </p:sp>
      <p:sp>
        <p:nvSpPr>
          <p:cNvPr id="9" name="Text 4"/>
          <p:cNvSpPr txBox="1"/>
          <p:nvPr/>
        </p:nvSpPr>
        <p:spPr>
          <a:xfrm>
            <a:off x="7315200" y="3749040"/>
            <a:ext cx="4251960" cy="1143000"/>
          </a:xfrm>
          <a:prstGeom prst="rect">
            <a:avLst/>
          </a:prstGeom>
          <a:noFill/>
          <a:ln/>
        </p:spPr>
        <p:txBody>
          <a:bodyPr wrap="square" lIns="0" tIns="0" rIns="0" bIns="0" rtlCol="0" anchor="ctr"/>
          <a:lstStyle/>
          <a:p>
            <a:pPr marL="0" indent="0" algn="ctr">
              <a:buNone/>
            </a:pPr>
            <a:r>
              <a:rPr lang="en-US" sz="2000" b="1" dirty="0">
                <a:solidFill>
                  <a:srgbClr val="6D4AE0"/>
                </a:solidFill>
                <a:latin typeface="Cambria" pitchFamily="34" charset="0"/>
                <a:ea typeface="Cambria" pitchFamily="34" charset="-122"/>
                <a:cs typeface="Cambria" pitchFamily="34" charset="-120"/>
              </a:rPr>
              <a:t>s = √( Σ(x − x̄)² / (n − 1) )</a:t>
            </a:r>
            <a:endParaRPr lang="en-US" sz="2000" dirty="0"/>
          </a:p>
          <a:p>
            <a:pPr marL="0" indent="0" algn="ctr">
              <a:buNone/>
            </a:pPr>
            <a:r>
              <a:rPr lang="en-US" sz="1300" dirty="0">
                <a:solidFill>
                  <a:srgbClr val="5B6178"/>
                </a:solidFill>
                <a:latin typeface="Calibri" pitchFamily="34" charset="0"/>
                <a:ea typeface="Calibri" pitchFamily="34" charset="-122"/>
                <a:cs typeface="Calibri" pitchFamily="34" charset="-120"/>
              </a:rPr>
              <a:t>Standard deviation: the typical distance from the mean</a:t>
            </a:r>
            <a:endParaRPr lang="en-US" sz="2000" dirty="0"/>
          </a:p>
        </p:txBody>
      </p:sp>
      <p:sp>
        <p:nvSpPr>
          <p:cNvPr id="10" name="Text 5"/>
          <p:cNvSpPr txBox="1"/>
          <p:nvPr/>
        </p:nvSpPr>
        <p:spPr>
          <a:xfrm>
            <a:off x="7223760" y="5074920"/>
            <a:ext cx="4434840" cy="73152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Which player would you pick for a must-win final?</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dirty="0">
                <a:latin typeface="Nunito-Regular"/>
              </a:rPr>
              <a:t>Measures of shape – Skewness </a:t>
            </a:r>
          </a:p>
          <a:p>
            <a:pPr algn="l"/>
            <a:r>
              <a:rPr lang="en-GB" sz="2000" dirty="0">
                <a:latin typeface="Nunito-Regular"/>
              </a:rPr>
              <a:t>A skewness describes whether the data is distributed symmetrically around the mean.</a:t>
            </a:r>
          </a:p>
          <a:p>
            <a:pPr algn="l"/>
            <a:r>
              <a:rPr lang="en-GB" sz="2000" dirty="0">
                <a:latin typeface="Nunito-Regular"/>
              </a:rPr>
              <a:t>A skewness value of zero indicates perfect symmetry.</a:t>
            </a:r>
          </a:p>
          <a:p>
            <a:pPr algn="l"/>
            <a:r>
              <a:rPr lang="en-GB" sz="2000" dirty="0">
                <a:latin typeface="Nunito-Regular"/>
              </a:rPr>
              <a:t>A negative value – implies left skewed data</a:t>
            </a:r>
          </a:p>
          <a:p>
            <a:pPr algn="l"/>
            <a:r>
              <a:rPr lang="en-GB" sz="2000" dirty="0">
                <a:latin typeface="Nunito-Regular"/>
              </a:rPr>
              <a:t>A positive value – implies right skewed data</a:t>
            </a:r>
            <a:r>
              <a:rPr lang="en-US" sz="2400" dirty="0">
                <a:latin typeface="Nunito-Regular"/>
              </a:rPr>
              <a:t>	</a:t>
            </a:r>
            <a:endParaRPr lang="en-US" sz="2400" i="0" u="none" strike="noStrike" baseline="0" dirty="0">
              <a:latin typeface="Nunito-Regular"/>
            </a:endParaRPr>
          </a:p>
          <a:p>
            <a:pPr marL="0" indent="0" algn="l">
              <a:buNone/>
            </a:pPr>
            <a:endParaRPr lang="en-US" dirty="0"/>
          </a:p>
          <a:p>
            <a:pPr marL="457200" lvl="1" indent="0">
              <a:buNone/>
            </a:pPr>
            <a:endParaRPr lang="en-ZA" dirty="0"/>
          </a:p>
          <a:p>
            <a:endParaRPr lang="en-ZA" dirty="0"/>
          </a:p>
        </p:txBody>
      </p:sp>
      <p:pic>
        <p:nvPicPr>
          <p:cNvPr id="6" name="Picture 5">
            <a:extLst>
              <a:ext uri="{FF2B5EF4-FFF2-40B4-BE49-F238E27FC236}">
                <a16:creationId xmlns:a16="http://schemas.microsoft.com/office/drawing/2014/main" id="{9EEC341A-A790-F191-5E9E-786C5DD2FD21}"/>
              </a:ext>
            </a:extLst>
          </p:cNvPr>
          <p:cNvPicPr>
            <a:picLocks noChangeAspect="1"/>
          </p:cNvPicPr>
          <p:nvPr/>
        </p:nvPicPr>
        <p:blipFill>
          <a:blip r:embed="rId2"/>
          <a:stretch>
            <a:fillRect/>
          </a:stretch>
        </p:blipFill>
        <p:spPr>
          <a:xfrm>
            <a:off x="1830901" y="3555123"/>
            <a:ext cx="8534927" cy="3247747"/>
          </a:xfrm>
          <a:prstGeom prst="rect">
            <a:avLst/>
          </a:prstGeom>
        </p:spPr>
      </p:pic>
    </p:spTree>
    <p:extLst>
      <p:ext uri="{BB962C8B-B14F-4D97-AF65-F5344CB8AC3E}">
        <p14:creationId xmlns:p14="http://schemas.microsoft.com/office/powerpoint/2010/main" val="4239830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39336"/>
          </a:xfrm>
        </p:spPr>
        <p:txBody>
          <a:bodyPr>
            <a:normAutofit fontScale="90000"/>
          </a:bodyPr>
          <a:lstStyle/>
          <a:p>
            <a:r>
              <a:rPr lang="en-ZA" sz="3600" b="1"/>
              <a:t>Descriptive statistics</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marL="0" indent="0" algn="l">
              <a:buNone/>
            </a:pPr>
            <a:r>
              <a:rPr lang="en-US" sz="2400" b="1" i="0" u="none" strike="noStrike" baseline="0" dirty="0">
                <a:latin typeface="Nunito-Regular"/>
              </a:rPr>
              <a:t>Measures of shape – Kurtosis </a:t>
            </a:r>
          </a:p>
          <a:p>
            <a:pPr algn="l"/>
            <a:r>
              <a:rPr lang="en-US" sz="2400" dirty="0">
                <a:latin typeface="Nunito-Regular"/>
              </a:rPr>
              <a:t>This defines how heavily the tails of a distribution differ from the tails of a Symmetrical distribution. It indicates whether a distribution’s tails contain extreme values.</a:t>
            </a:r>
          </a:p>
          <a:p>
            <a:r>
              <a:rPr lang="en-GB" sz="2400" dirty="0"/>
              <a:t> How often you get extreme values far from the mean, compared with a normal (bell-shaped) distribution.</a:t>
            </a:r>
            <a:endParaRPr lang="en-US" sz="2400" dirty="0">
              <a:latin typeface="Nunito-Regular"/>
            </a:endParaRPr>
          </a:p>
          <a:p>
            <a:pPr algn="l"/>
            <a:endParaRPr lang="en-US" sz="2400" i="0" u="none" strike="noStrike" baseline="0" dirty="0">
              <a:latin typeface="Nunito-Regular"/>
            </a:endParaRPr>
          </a:p>
          <a:p>
            <a:pPr marL="0" indent="0" algn="l">
              <a:buNone/>
            </a:pPr>
            <a:endParaRPr lang="en-US" dirty="0"/>
          </a:p>
          <a:p>
            <a:pPr marL="457200" lvl="1" indent="0">
              <a:buNone/>
            </a:pPr>
            <a:endParaRPr lang="en-ZA" dirty="0"/>
          </a:p>
          <a:p>
            <a:endParaRPr lang="en-ZA" dirty="0"/>
          </a:p>
        </p:txBody>
      </p:sp>
      <p:pic>
        <p:nvPicPr>
          <p:cNvPr id="5" name="Picture 4">
            <a:extLst>
              <a:ext uri="{FF2B5EF4-FFF2-40B4-BE49-F238E27FC236}">
                <a16:creationId xmlns:a16="http://schemas.microsoft.com/office/drawing/2014/main" id="{BE3A59DF-759F-730A-D2D2-9A889F6BA9ED}"/>
              </a:ext>
            </a:extLst>
          </p:cNvPr>
          <p:cNvPicPr>
            <a:picLocks noChangeAspect="1"/>
          </p:cNvPicPr>
          <p:nvPr/>
        </p:nvPicPr>
        <p:blipFill>
          <a:blip r:embed="rId2"/>
          <a:stretch>
            <a:fillRect/>
          </a:stretch>
        </p:blipFill>
        <p:spPr>
          <a:xfrm>
            <a:off x="6060831" y="3224874"/>
            <a:ext cx="4701088" cy="2378021"/>
          </a:xfrm>
          <a:prstGeom prst="rect">
            <a:avLst/>
          </a:prstGeom>
        </p:spPr>
      </p:pic>
      <p:sp>
        <p:nvSpPr>
          <p:cNvPr id="6" name="TextBox 5">
            <a:extLst>
              <a:ext uri="{FF2B5EF4-FFF2-40B4-BE49-F238E27FC236}">
                <a16:creationId xmlns:a16="http://schemas.microsoft.com/office/drawing/2014/main" id="{056F4CBC-C55C-CA1E-D2A5-48A9AA7253CC}"/>
              </a:ext>
            </a:extLst>
          </p:cNvPr>
          <p:cNvSpPr txBox="1"/>
          <p:nvPr/>
        </p:nvSpPr>
        <p:spPr>
          <a:xfrm>
            <a:off x="557704" y="5709740"/>
            <a:ext cx="11448765" cy="1323439"/>
          </a:xfrm>
          <a:prstGeom prst="rect">
            <a:avLst/>
          </a:prstGeom>
          <a:noFill/>
        </p:spPr>
        <p:txBody>
          <a:bodyPr wrap="square">
            <a:spAutoFit/>
          </a:bodyPr>
          <a:lstStyle/>
          <a:p>
            <a:r>
              <a:rPr lang="en-US" sz="2000" dirty="0"/>
              <a:t>• Leptokurtic (high kurtosis): heavy tails, more extreme events</a:t>
            </a:r>
            <a:r>
              <a:rPr lang="en-GB" sz="2000" dirty="0"/>
              <a:t>; doesn’t move the mean; tells you how risky or surprising the data can be</a:t>
            </a:r>
            <a:r>
              <a:rPr lang="en-US" sz="2000" dirty="0"/>
              <a:t> e.g. network traffic bursts,  financial returns.
• Platykurtic (low kurtosis): light tails, fewer extremes</a:t>
            </a:r>
            <a:r>
              <a:rPr lang="en-GB" sz="2000" dirty="0"/>
              <a:t>; pulls the mean towards the long tail, away from the median.</a:t>
            </a:r>
            <a:r>
              <a:rPr lang="en-US" sz="2000" dirty="0"/>
              <a:t> </a:t>
            </a:r>
            <a:r>
              <a:rPr lang="en-US" sz="2000" dirty="0" err="1"/>
              <a:t>Eg.</a:t>
            </a:r>
            <a:r>
              <a:rPr lang="en-US" sz="2000" dirty="0"/>
              <a:t> Rolling a die</a:t>
            </a:r>
            <a:endParaRPr lang="en-GB" sz="3200" dirty="0"/>
          </a:p>
        </p:txBody>
      </p:sp>
    </p:spTree>
    <p:extLst>
      <p:ext uri="{BB962C8B-B14F-4D97-AF65-F5344CB8AC3E}">
        <p14:creationId xmlns:p14="http://schemas.microsoft.com/office/powerpoint/2010/main" val="2018111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39336"/>
          </a:xfrm>
        </p:spPr>
        <p:txBody>
          <a:bodyPr>
            <a:normAutofit fontScale="90000"/>
          </a:bodyPr>
          <a:lstStyle/>
          <a:p>
            <a:r>
              <a:rPr lang="en-ZA" sz="3600" b="1"/>
              <a:t>Probability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fontScale="92500" lnSpcReduction="10000"/>
          </a:bodyPr>
          <a:lstStyle/>
          <a:p>
            <a:pPr algn="l"/>
            <a:r>
              <a:rPr lang="en-US" b="0" i="0" u="none" strike="noStrike" baseline="0" dirty="0">
                <a:latin typeface="CIDFont+F2"/>
              </a:rPr>
              <a:t>Probability </a:t>
            </a:r>
            <a:r>
              <a:rPr lang="en-US" b="0" i="0" u="none" strike="noStrike" baseline="0" dirty="0">
                <a:latin typeface="CIDFont+F1"/>
              </a:rPr>
              <a:t>refers to the chance or likelihood of a particular event taking </a:t>
            </a:r>
            <a:r>
              <a:rPr lang="en-GB" b="0" i="0" u="none" strike="noStrike" baseline="0" dirty="0">
                <a:latin typeface="CIDFont+F1"/>
              </a:rPr>
              <a:t>place.</a:t>
            </a:r>
          </a:p>
          <a:p>
            <a:r>
              <a:rPr lang="en-US" dirty="0">
                <a:latin typeface="CIDFont+F1"/>
              </a:rPr>
              <a:t>An </a:t>
            </a:r>
            <a:r>
              <a:rPr lang="en-US" b="1" dirty="0">
                <a:latin typeface="CIDFont+F2"/>
              </a:rPr>
              <a:t>experiment</a:t>
            </a:r>
            <a:r>
              <a:rPr lang="en-US" dirty="0">
                <a:latin typeface="CIDFont+F2"/>
              </a:rPr>
              <a:t> </a:t>
            </a:r>
            <a:r>
              <a:rPr lang="en-US" dirty="0">
                <a:latin typeface="CIDFont+F1"/>
              </a:rPr>
              <a:t>is a process that is performed to understand and </a:t>
            </a:r>
            <a:r>
              <a:rPr lang="en-GB" dirty="0">
                <a:latin typeface="CIDFont+F1"/>
              </a:rPr>
              <a:t>observe possible outcomes. </a:t>
            </a:r>
            <a:r>
              <a:rPr lang="en-US" dirty="0">
                <a:solidFill>
                  <a:srgbClr val="1E2340"/>
                </a:solidFill>
                <a:latin typeface="Calibri" pitchFamily="34" charset="0"/>
                <a:ea typeface="Calibri" pitchFamily="34" charset="-122"/>
                <a:cs typeface="Calibri" pitchFamily="34" charset="-120"/>
              </a:rPr>
              <a:t>(Dice roll, classifying an email)</a:t>
            </a:r>
            <a:endParaRPr lang="en-GB" dirty="0">
              <a:latin typeface="CIDFont+F1"/>
            </a:endParaRPr>
          </a:p>
          <a:p>
            <a:r>
              <a:rPr lang="en-US" b="1" dirty="0">
                <a:latin typeface="CIDFont+F2"/>
              </a:rPr>
              <a:t>sample space  - </a:t>
            </a:r>
            <a:r>
              <a:rPr lang="en-US" dirty="0">
                <a:latin typeface="CIDFont+F1"/>
              </a:rPr>
              <a:t>The set of all outcomes of an experiment. </a:t>
            </a:r>
            <a:r>
              <a:rPr lang="en-US" dirty="0">
                <a:latin typeface="CIDFont+F2"/>
              </a:rPr>
              <a:t>{1,2,3,4,5,6}</a:t>
            </a:r>
            <a:endParaRPr lang="en-US" sz="3600" dirty="0">
              <a:latin typeface="Nunito-Regular"/>
            </a:endParaRPr>
          </a:p>
          <a:p>
            <a:pPr algn="l"/>
            <a:r>
              <a:rPr lang="en-US" b="1" i="0" u="none" strike="noStrike" baseline="0" dirty="0">
                <a:latin typeface="CIDFont+F2"/>
              </a:rPr>
              <a:t>event</a:t>
            </a:r>
            <a:r>
              <a:rPr lang="en-US" b="0" i="0" u="none" strike="noStrike" baseline="0" dirty="0">
                <a:latin typeface="CIDFont+F2"/>
              </a:rPr>
              <a:t> </a:t>
            </a:r>
            <a:r>
              <a:rPr lang="en-US" b="0" i="0" u="none" strike="noStrike" baseline="0" dirty="0">
                <a:latin typeface="CIDFont+F1"/>
              </a:rPr>
              <a:t>is an outcome or a set of outcomes of an experiment</a:t>
            </a:r>
            <a:r>
              <a:rPr lang="en-US" dirty="0">
                <a:latin typeface="CIDFont+F1"/>
              </a:rPr>
              <a:t>. </a:t>
            </a:r>
            <a:r>
              <a:rPr lang="en-US" b="0" i="0" u="none" strike="noStrike" baseline="0" dirty="0">
                <a:latin typeface="CIDFont+F1"/>
              </a:rPr>
              <a:t> {2, 4, 6}</a:t>
            </a:r>
          </a:p>
          <a:p>
            <a:pPr algn="l"/>
            <a:r>
              <a:rPr lang="en-ZA" dirty="0"/>
              <a:t>Probability of an event A is defined as the ratio of two numbers </a:t>
            </a:r>
            <a:r>
              <a:rPr lang="en-ZA" i="1" dirty="0"/>
              <a:t>m</a:t>
            </a:r>
            <a:r>
              <a:rPr lang="en-ZA" dirty="0"/>
              <a:t> and </a:t>
            </a:r>
            <a:r>
              <a:rPr lang="en-ZA" i="1" dirty="0"/>
              <a:t>n</a:t>
            </a:r>
            <a:r>
              <a:rPr lang="en-ZA" dirty="0"/>
              <a:t>.  In symbols, </a:t>
            </a:r>
          </a:p>
          <a:p>
            <a:pPr marL="457200" lvl="1" indent="0">
              <a:buNone/>
            </a:pPr>
            <a:endParaRPr lang="en-ZA" dirty="0"/>
          </a:p>
          <a:p>
            <a:endParaRPr lang="en-ZA" dirty="0"/>
          </a:p>
          <a:p>
            <a:r>
              <a:rPr lang="en-ZA" sz="1400" dirty="0"/>
              <a:t>m – the number of ways that are favourable to the occurrence of A </a:t>
            </a:r>
          </a:p>
          <a:p>
            <a:r>
              <a:rPr lang="en-ZA" sz="1400" dirty="0"/>
              <a:t>n- the total number of outcomes of the experiment.</a:t>
            </a:r>
          </a:p>
          <a:p>
            <a:pPr marL="0" indent="0">
              <a:buNone/>
            </a:pPr>
            <a:r>
              <a:rPr lang="en-ZA" sz="2200" dirty="0"/>
              <a:t>Probability, P(A) is always  &gt;= 0 and &lt;=1.</a:t>
            </a:r>
          </a:p>
          <a:p>
            <a:endParaRPr lang="en-ZA" sz="1600" dirty="0"/>
          </a:p>
          <a:p>
            <a:endParaRPr lang="en-ZA" dirty="0"/>
          </a:p>
        </p:txBody>
      </p:sp>
      <p:pic>
        <p:nvPicPr>
          <p:cNvPr id="6" name="Picture 5">
            <a:extLst>
              <a:ext uri="{FF2B5EF4-FFF2-40B4-BE49-F238E27FC236}">
                <a16:creationId xmlns:a16="http://schemas.microsoft.com/office/drawing/2014/main" id="{9AAD2356-D539-1E37-D3B5-5617BC0DCA50}"/>
              </a:ext>
            </a:extLst>
          </p:cNvPr>
          <p:cNvPicPr>
            <a:picLocks noChangeAspect="1"/>
          </p:cNvPicPr>
          <p:nvPr/>
        </p:nvPicPr>
        <p:blipFill>
          <a:blip r:embed="rId2"/>
          <a:stretch>
            <a:fillRect/>
          </a:stretch>
        </p:blipFill>
        <p:spPr>
          <a:xfrm>
            <a:off x="4912736" y="4015409"/>
            <a:ext cx="2175131" cy="899490"/>
          </a:xfrm>
          <a:prstGeom prst="rect">
            <a:avLst/>
          </a:prstGeom>
        </p:spPr>
      </p:pic>
    </p:spTree>
    <p:extLst>
      <p:ext uri="{BB962C8B-B14F-4D97-AF65-F5344CB8AC3E}">
        <p14:creationId xmlns:p14="http://schemas.microsoft.com/office/powerpoint/2010/main" val="1551578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What Is Probability?</a:t>
            </a:r>
            <a:endParaRPr lang="en-US" sz="3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18</a:t>
            </a:r>
            <a:endParaRPr lang="en-US" sz="1000" dirty="0"/>
          </a:p>
        </p:txBody>
      </p:sp>
      <p:sp>
        <p:nvSpPr>
          <p:cNvPr id="6" name="Shape 3"/>
          <p:cNvSpPr/>
          <p:nvPr/>
        </p:nvSpPr>
        <p:spPr>
          <a:xfrm>
            <a:off x="3040379" y="1623060"/>
            <a:ext cx="5729909" cy="1805940"/>
          </a:xfrm>
          <a:prstGeom prst="roundRect">
            <a:avLst>
              <a:gd name="adj" fmla="val 5882"/>
            </a:avLst>
          </a:prstGeom>
          <a:solidFill>
            <a:srgbClr val="FFFFFF"/>
          </a:solidFill>
          <a:ln w="19050">
            <a:solidFill>
              <a:srgbClr val="0EA5A4"/>
            </a:solidFill>
            <a:prstDash val="solid"/>
          </a:ln>
        </p:spPr>
        <p:txBody>
          <a:bodyPr/>
          <a:lstStyle/>
          <a:p>
            <a:endParaRPr lang="en-GB"/>
          </a:p>
        </p:txBody>
      </p:sp>
      <p:sp>
        <p:nvSpPr>
          <p:cNvPr id="7" name="Text 4"/>
          <p:cNvSpPr txBox="1"/>
          <p:nvPr/>
        </p:nvSpPr>
        <p:spPr>
          <a:xfrm>
            <a:off x="3119396" y="1508760"/>
            <a:ext cx="5556968" cy="1643137"/>
          </a:xfrm>
          <a:prstGeom prst="rect">
            <a:avLst/>
          </a:prstGeom>
          <a:noFill/>
          <a:ln/>
        </p:spPr>
        <p:txBody>
          <a:bodyPr wrap="square" lIns="0" tIns="0" rIns="0" bIns="0" rtlCol="0" anchor="ctr"/>
          <a:lstStyle/>
          <a:p>
            <a:pPr marL="0" indent="0" algn="ctr">
              <a:buNone/>
            </a:pPr>
            <a:r>
              <a:rPr lang="en-US" sz="3400" b="1" dirty="0">
                <a:solidFill>
                  <a:srgbClr val="0EA5A4"/>
                </a:solidFill>
                <a:latin typeface="Cambria" pitchFamily="34" charset="0"/>
                <a:ea typeface="Cambria" pitchFamily="34" charset="-122"/>
                <a:cs typeface="Cambria" pitchFamily="34" charset="-120"/>
              </a:rPr>
              <a:t>P(A) = m / n</a:t>
            </a:r>
            <a:endParaRPr lang="en-US" sz="3400" dirty="0"/>
          </a:p>
          <a:p>
            <a:pPr marL="0" indent="0" algn="ctr">
              <a:buNone/>
            </a:pPr>
            <a:r>
              <a:rPr lang="en-US" sz="2000" dirty="0" err="1">
                <a:solidFill>
                  <a:srgbClr val="5B6178"/>
                </a:solidFill>
                <a:latin typeface="Calibri" pitchFamily="34" charset="0"/>
                <a:ea typeface="Calibri" pitchFamily="34" charset="-122"/>
                <a:cs typeface="Calibri" pitchFamily="34" charset="-120"/>
              </a:rPr>
              <a:t>Favourable</a:t>
            </a:r>
            <a:r>
              <a:rPr lang="en-US" sz="2000" dirty="0">
                <a:solidFill>
                  <a:srgbClr val="5B6178"/>
                </a:solidFill>
                <a:latin typeface="Calibri" pitchFamily="34" charset="0"/>
                <a:ea typeface="Calibri" pitchFamily="34" charset="-122"/>
                <a:cs typeface="Calibri" pitchFamily="34" charset="-120"/>
              </a:rPr>
              <a:t> outcomes ÷ total equally likely outcomes</a:t>
            </a:r>
            <a:endParaRPr lang="en-US" sz="3400" dirty="0"/>
          </a:p>
        </p:txBody>
      </p:sp>
      <p:sp>
        <p:nvSpPr>
          <p:cNvPr id="9" name="Shape 6"/>
          <p:cNvSpPr/>
          <p:nvPr/>
        </p:nvSpPr>
        <p:spPr>
          <a:xfrm>
            <a:off x="822960" y="4343400"/>
            <a:ext cx="10515600" cy="109728"/>
          </a:xfrm>
          <a:prstGeom prst="rect">
            <a:avLst/>
          </a:prstGeom>
          <a:solidFill>
            <a:srgbClr val="DDE1EC"/>
          </a:solidFill>
          <a:ln w="12700">
            <a:solidFill>
              <a:srgbClr val="DDE1EC"/>
            </a:solidFill>
            <a:prstDash val="solid"/>
          </a:ln>
        </p:spPr>
        <p:txBody>
          <a:bodyPr/>
          <a:lstStyle/>
          <a:p>
            <a:endParaRPr lang="en-GB"/>
          </a:p>
        </p:txBody>
      </p:sp>
      <p:sp>
        <p:nvSpPr>
          <p:cNvPr id="10" name="Shape 7"/>
          <p:cNvSpPr/>
          <p:nvPr/>
        </p:nvSpPr>
        <p:spPr>
          <a:xfrm>
            <a:off x="640080" y="4215384"/>
            <a:ext cx="365760" cy="365760"/>
          </a:xfrm>
          <a:prstGeom prst="ellipse">
            <a:avLst/>
          </a:prstGeom>
          <a:solidFill>
            <a:srgbClr val="5B6178"/>
          </a:solidFill>
          <a:ln w="25400">
            <a:solidFill>
              <a:srgbClr val="FFFFFF"/>
            </a:solidFill>
            <a:prstDash val="solid"/>
          </a:ln>
        </p:spPr>
        <p:txBody>
          <a:bodyPr/>
          <a:lstStyle/>
          <a:p>
            <a:endParaRPr lang="en-GB"/>
          </a:p>
        </p:txBody>
      </p:sp>
      <p:sp>
        <p:nvSpPr>
          <p:cNvPr id="11" name="Text 8"/>
          <p:cNvSpPr txBox="1"/>
          <p:nvPr/>
        </p:nvSpPr>
        <p:spPr>
          <a:xfrm>
            <a:off x="91440" y="3749040"/>
            <a:ext cx="1463040" cy="411480"/>
          </a:xfrm>
          <a:prstGeom prst="rect">
            <a:avLst/>
          </a:prstGeom>
          <a:noFill/>
          <a:ln/>
        </p:spPr>
        <p:txBody>
          <a:bodyPr wrap="square" lIns="0" tIns="0" rIns="0" bIns="0" rtlCol="0" anchor="ctr"/>
          <a:lstStyle/>
          <a:p>
            <a:pPr marL="0" indent="0" algn="ctr">
              <a:buNone/>
            </a:pPr>
            <a:r>
              <a:rPr lang="en-US" sz="1800" b="1" dirty="0">
                <a:solidFill>
                  <a:srgbClr val="5B6178"/>
                </a:solidFill>
                <a:latin typeface="Arial" pitchFamily="34" charset="0"/>
                <a:ea typeface="Arial" pitchFamily="34" charset="-122"/>
                <a:cs typeface="Arial" pitchFamily="34" charset="-120"/>
              </a:rPr>
              <a:t>0</a:t>
            </a:r>
            <a:endParaRPr lang="en-US" sz="1800" dirty="0"/>
          </a:p>
        </p:txBody>
      </p:sp>
      <p:sp>
        <p:nvSpPr>
          <p:cNvPr id="12" name="Text 9"/>
          <p:cNvSpPr txBox="1"/>
          <p:nvPr/>
        </p:nvSpPr>
        <p:spPr>
          <a:xfrm>
            <a:off x="548640" y="4709160"/>
            <a:ext cx="1645920" cy="914400"/>
          </a:xfrm>
          <a:prstGeom prst="rect">
            <a:avLst/>
          </a:prstGeom>
          <a:noFill/>
          <a:ln/>
        </p:spPr>
        <p:txBody>
          <a:bodyPr wrap="square" lIns="0" tIns="0" rIns="0" bIns="0" rtlCol="0" anchor="t"/>
          <a:lstStyle/>
          <a:p>
            <a:pPr marL="0" indent="0" algn="ctr">
              <a:buNone/>
            </a:pPr>
            <a:r>
              <a:rPr lang="en-US" sz="1400" b="1" dirty="0">
                <a:solidFill>
                  <a:srgbClr val="14172E"/>
                </a:solidFill>
                <a:latin typeface="Calibri" pitchFamily="34" charset="0"/>
                <a:ea typeface="Calibri" pitchFamily="34" charset="-122"/>
                <a:cs typeface="Calibri" pitchFamily="34" charset="-120"/>
              </a:rPr>
              <a:t>Impossible</a:t>
            </a:r>
            <a:endParaRPr lang="en-US" sz="1400" dirty="0"/>
          </a:p>
          <a:p>
            <a:pPr marL="0" indent="0" algn="ctr">
              <a:buNone/>
            </a:pPr>
            <a:r>
              <a:rPr lang="en-US" sz="1200" dirty="0">
                <a:solidFill>
                  <a:srgbClr val="5B6178"/>
                </a:solidFill>
                <a:latin typeface="Calibri" pitchFamily="34" charset="0"/>
                <a:ea typeface="Calibri" pitchFamily="34" charset="-122"/>
                <a:cs typeface="Calibri" pitchFamily="34" charset="-120"/>
              </a:rPr>
              <a:t>Rolling a 7 on a six-sided die</a:t>
            </a:r>
            <a:endParaRPr lang="en-US" sz="1400" dirty="0"/>
          </a:p>
        </p:txBody>
      </p:sp>
      <p:sp>
        <p:nvSpPr>
          <p:cNvPr id="13" name="Shape 10"/>
          <p:cNvSpPr/>
          <p:nvPr/>
        </p:nvSpPr>
        <p:spPr>
          <a:xfrm>
            <a:off x="3268980" y="4215384"/>
            <a:ext cx="365760" cy="365760"/>
          </a:xfrm>
          <a:prstGeom prst="ellipse">
            <a:avLst/>
          </a:prstGeom>
          <a:solidFill>
            <a:srgbClr val="6D4AE0"/>
          </a:solidFill>
          <a:ln w="25400">
            <a:solidFill>
              <a:srgbClr val="FFFFFF"/>
            </a:solidFill>
            <a:prstDash val="solid"/>
          </a:ln>
        </p:spPr>
        <p:txBody>
          <a:bodyPr/>
          <a:lstStyle/>
          <a:p>
            <a:endParaRPr lang="en-GB"/>
          </a:p>
        </p:txBody>
      </p:sp>
      <p:sp>
        <p:nvSpPr>
          <p:cNvPr id="14" name="Text 11"/>
          <p:cNvSpPr txBox="1"/>
          <p:nvPr/>
        </p:nvSpPr>
        <p:spPr>
          <a:xfrm>
            <a:off x="2720340" y="3749040"/>
            <a:ext cx="1463040" cy="411480"/>
          </a:xfrm>
          <a:prstGeom prst="rect">
            <a:avLst/>
          </a:prstGeom>
          <a:noFill/>
          <a:ln/>
        </p:spPr>
        <p:txBody>
          <a:bodyPr wrap="square" lIns="0" tIns="0" rIns="0" bIns="0" rtlCol="0" anchor="ctr"/>
          <a:lstStyle/>
          <a:p>
            <a:pPr marL="0" indent="0" algn="ctr">
              <a:buNone/>
            </a:pPr>
            <a:r>
              <a:rPr lang="en-US" sz="1800" b="1" dirty="0">
                <a:solidFill>
                  <a:srgbClr val="6D4AE0"/>
                </a:solidFill>
                <a:latin typeface="Arial" pitchFamily="34" charset="0"/>
                <a:ea typeface="Arial" pitchFamily="34" charset="-122"/>
                <a:cs typeface="Arial" pitchFamily="34" charset="-120"/>
              </a:rPr>
              <a:t>1/4</a:t>
            </a:r>
            <a:endParaRPr lang="en-US" sz="1800" dirty="0"/>
          </a:p>
        </p:txBody>
      </p:sp>
      <p:sp>
        <p:nvSpPr>
          <p:cNvPr id="15" name="Text 12"/>
          <p:cNvSpPr txBox="1"/>
          <p:nvPr/>
        </p:nvSpPr>
        <p:spPr>
          <a:xfrm>
            <a:off x="2628900" y="4709160"/>
            <a:ext cx="1645920" cy="914400"/>
          </a:xfrm>
          <a:prstGeom prst="rect">
            <a:avLst/>
          </a:prstGeom>
          <a:noFill/>
          <a:ln/>
        </p:spPr>
        <p:txBody>
          <a:bodyPr wrap="square" lIns="0" tIns="0" rIns="0" bIns="0" rtlCol="0" anchor="t"/>
          <a:lstStyle/>
          <a:p>
            <a:pPr marL="0" indent="0" algn="ctr">
              <a:buNone/>
            </a:pPr>
            <a:r>
              <a:rPr lang="en-US" sz="1400" b="1" dirty="0">
                <a:solidFill>
                  <a:srgbClr val="14172E"/>
                </a:solidFill>
                <a:latin typeface="Calibri" pitchFamily="34" charset="0"/>
                <a:ea typeface="Calibri" pitchFamily="34" charset="-122"/>
                <a:cs typeface="Calibri" pitchFamily="34" charset="-120"/>
              </a:rPr>
              <a:t>Unlikely</a:t>
            </a:r>
            <a:endParaRPr lang="en-US" sz="1400" dirty="0"/>
          </a:p>
          <a:p>
            <a:pPr marL="0" indent="0" algn="ctr">
              <a:buNone/>
            </a:pPr>
            <a:r>
              <a:rPr lang="en-US" sz="1200" dirty="0">
                <a:solidFill>
                  <a:srgbClr val="5B6178"/>
                </a:solidFill>
                <a:latin typeface="Calibri" pitchFamily="34" charset="0"/>
                <a:ea typeface="Calibri" pitchFamily="34" charset="-122"/>
                <a:cs typeface="Calibri" pitchFamily="34" charset="-120"/>
              </a:rPr>
              <a:t>Drawing a heart from a deck</a:t>
            </a:r>
            <a:endParaRPr lang="en-US" sz="1400" dirty="0"/>
          </a:p>
        </p:txBody>
      </p:sp>
      <p:sp>
        <p:nvSpPr>
          <p:cNvPr id="16" name="Shape 13"/>
          <p:cNvSpPr/>
          <p:nvPr/>
        </p:nvSpPr>
        <p:spPr>
          <a:xfrm>
            <a:off x="5897880" y="4215384"/>
            <a:ext cx="365760" cy="365760"/>
          </a:xfrm>
          <a:prstGeom prst="ellipse">
            <a:avLst/>
          </a:prstGeom>
          <a:solidFill>
            <a:srgbClr val="0EA5A4"/>
          </a:solidFill>
          <a:ln w="25400">
            <a:solidFill>
              <a:srgbClr val="FFFFFF"/>
            </a:solidFill>
            <a:prstDash val="solid"/>
          </a:ln>
        </p:spPr>
        <p:txBody>
          <a:bodyPr/>
          <a:lstStyle/>
          <a:p>
            <a:endParaRPr lang="en-GB"/>
          </a:p>
        </p:txBody>
      </p:sp>
      <p:sp>
        <p:nvSpPr>
          <p:cNvPr id="17" name="Text 14"/>
          <p:cNvSpPr txBox="1"/>
          <p:nvPr/>
        </p:nvSpPr>
        <p:spPr>
          <a:xfrm>
            <a:off x="5349240" y="3749040"/>
            <a:ext cx="1463040" cy="411480"/>
          </a:xfrm>
          <a:prstGeom prst="rect">
            <a:avLst/>
          </a:prstGeom>
          <a:noFill/>
          <a:ln/>
        </p:spPr>
        <p:txBody>
          <a:bodyPr wrap="square" lIns="0" tIns="0" rIns="0" bIns="0" rtlCol="0" anchor="ctr"/>
          <a:lstStyle/>
          <a:p>
            <a:pPr marL="0" indent="0" algn="ctr">
              <a:buNone/>
            </a:pPr>
            <a:r>
              <a:rPr lang="en-US" sz="1800" b="1" dirty="0">
                <a:solidFill>
                  <a:srgbClr val="0EA5A4"/>
                </a:solidFill>
                <a:latin typeface="Arial" pitchFamily="34" charset="0"/>
                <a:ea typeface="Arial" pitchFamily="34" charset="-122"/>
                <a:cs typeface="Arial" pitchFamily="34" charset="-120"/>
              </a:rPr>
              <a:t>0.5</a:t>
            </a:r>
            <a:endParaRPr lang="en-US" sz="1800" dirty="0"/>
          </a:p>
        </p:txBody>
      </p:sp>
      <p:sp>
        <p:nvSpPr>
          <p:cNvPr id="18" name="Text 15"/>
          <p:cNvSpPr txBox="1"/>
          <p:nvPr/>
        </p:nvSpPr>
        <p:spPr>
          <a:xfrm>
            <a:off x="5257800" y="4709160"/>
            <a:ext cx="1645920" cy="914400"/>
          </a:xfrm>
          <a:prstGeom prst="rect">
            <a:avLst/>
          </a:prstGeom>
          <a:noFill/>
          <a:ln/>
        </p:spPr>
        <p:txBody>
          <a:bodyPr wrap="square" lIns="0" tIns="0" rIns="0" bIns="0" rtlCol="0" anchor="t"/>
          <a:lstStyle/>
          <a:p>
            <a:pPr marL="0" indent="0" algn="ctr">
              <a:buNone/>
            </a:pPr>
            <a:r>
              <a:rPr lang="en-US" sz="1400" b="1" dirty="0">
                <a:solidFill>
                  <a:srgbClr val="14172E"/>
                </a:solidFill>
                <a:latin typeface="Calibri" pitchFamily="34" charset="0"/>
                <a:ea typeface="Calibri" pitchFamily="34" charset="-122"/>
                <a:cs typeface="Calibri" pitchFamily="34" charset="-120"/>
              </a:rPr>
              <a:t>Even chance</a:t>
            </a:r>
            <a:endParaRPr lang="en-US" sz="1400" dirty="0"/>
          </a:p>
          <a:p>
            <a:pPr marL="0" indent="0" algn="ctr">
              <a:buNone/>
            </a:pPr>
            <a:r>
              <a:rPr lang="en-US" sz="1200" dirty="0">
                <a:solidFill>
                  <a:srgbClr val="5B6178"/>
                </a:solidFill>
                <a:latin typeface="Calibri" pitchFamily="34" charset="0"/>
                <a:ea typeface="Calibri" pitchFamily="34" charset="-122"/>
                <a:cs typeface="Calibri" pitchFamily="34" charset="-120"/>
              </a:rPr>
              <a:t>A fair coin lands heads</a:t>
            </a:r>
            <a:endParaRPr lang="en-US" sz="1400" dirty="0"/>
          </a:p>
        </p:txBody>
      </p:sp>
      <p:sp>
        <p:nvSpPr>
          <p:cNvPr id="19" name="Shape 16"/>
          <p:cNvSpPr/>
          <p:nvPr/>
        </p:nvSpPr>
        <p:spPr>
          <a:xfrm>
            <a:off x="8526780" y="4215384"/>
            <a:ext cx="365760" cy="365760"/>
          </a:xfrm>
          <a:prstGeom prst="ellipse">
            <a:avLst/>
          </a:prstGeom>
          <a:solidFill>
            <a:srgbClr val="E9A400"/>
          </a:solidFill>
          <a:ln w="25400">
            <a:solidFill>
              <a:srgbClr val="FFFFFF"/>
            </a:solidFill>
            <a:prstDash val="solid"/>
          </a:ln>
        </p:spPr>
        <p:txBody>
          <a:bodyPr/>
          <a:lstStyle/>
          <a:p>
            <a:endParaRPr lang="en-GB"/>
          </a:p>
        </p:txBody>
      </p:sp>
      <p:sp>
        <p:nvSpPr>
          <p:cNvPr id="20" name="Text 17"/>
          <p:cNvSpPr txBox="1"/>
          <p:nvPr/>
        </p:nvSpPr>
        <p:spPr>
          <a:xfrm>
            <a:off x="7978140" y="3749040"/>
            <a:ext cx="1463040" cy="411480"/>
          </a:xfrm>
          <a:prstGeom prst="rect">
            <a:avLst/>
          </a:prstGeom>
          <a:noFill/>
          <a:ln/>
        </p:spPr>
        <p:txBody>
          <a:bodyPr wrap="square" lIns="0" tIns="0" rIns="0" bIns="0" rtlCol="0" anchor="ctr"/>
          <a:lstStyle/>
          <a:p>
            <a:pPr marL="0" indent="0" algn="ctr">
              <a:buNone/>
            </a:pPr>
            <a:r>
              <a:rPr lang="en-US" sz="1800" b="1" dirty="0">
                <a:solidFill>
                  <a:srgbClr val="E9A400"/>
                </a:solidFill>
                <a:latin typeface="Arial" pitchFamily="34" charset="0"/>
                <a:ea typeface="Arial" pitchFamily="34" charset="-122"/>
                <a:cs typeface="Arial" pitchFamily="34" charset="-120"/>
              </a:rPr>
              <a:t>3/4</a:t>
            </a:r>
            <a:endParaRPr lang="en-US" sz="1800" dirty="0"/>
          </a:p>
        </p:txBody>
      </p:sp>
      <p:sp>
        <p:nvSpPr>
          <p:cNvPr id="21" name="Text 18"/>
          <p:cNvSpPr txBox="1"/>
          <p:nvPr/>
        </p:nvSpPr>
        <p:spPr>
          <a:xfrm>
            <a:off x="7886700" y="4709160"/>
            <a:ext cx="1645920" cy="914400"/>
          </a:xfrm>
          <a:prstGeom prst="rect">
            <a:avLst/>
          </a:prstGeom>
          <a:noFill/>
          <a:ln/>
        </p:spPr>
        <p:txBody>
          <a:bodyPr wrap="square" lIns="0" tIns="0" rIns="0" bIns="0" rtlCol="0" anchor="t"/>
          <a:lstStyle/>
          <a:p>
            <a:pPr marL="0" indent="0" algn="ctr">
              <a:buNone/>
            </a:pPr>
            <a:r>
              <a:rPr lang="en-US" sz="1400" b="1" dirty="0">
                <a:solidFill>
                  <a:srgbClr val="14172E"/>
                </a:solidFill>
                <a:latin typeface="Calibri" pitchFamily="34" charset="0"/>
                <a:ea typeface="Calibri" pitchFamily="34" charset="-122"/>
                <a:cs typeface="Calibri" pitchFamily="34" charset="-120"/>
              </a:rPr>
              <a:t>Likely</a:t>
            </a:r>
            <a:endParaRPr lang="en-US" sz="1400" dirty="0"/>
          </a:p>
          <a:p>
            <a:pPr marL="0" indent="0" algn="ctr">
              <a:buNone/>
            </a:pPr>
            <a:r>
              <a:rPr lang="en-US" sz="1200" dirty="0">
                <a:solidFill>
                  <a:srgbClr val="5B6178"/>
                </a:solidFill>
                <a:latin typeface="Calibri" pitchFamily="34" charset="0"/>
                <a:ea typeface="Calibri" pitchFamily="34" charset="-122"/>
                <a:cs typeface="Calibri" pitchFamily="34" charset="-120"/>
              </a:rPr>
              <a:t>NOT drawing a heart</a:t>
            </a:r>
            <a:endParaRPr lang="en-US" sz="1400" dirty="0"/>
          </a:p>
        </p:txBody>
      </p:sp>
      <p:sp>
        <p:nvSpPr>
          <p:cNvPr id="22" name="Shape 19"/>
          <p:cNvSpPr/>
          <p:nvPr/>
        </p:nvSpPr>
        <p:spPr>
          <a:xfrm>
            <a:off x="11155680" y="4215384"/>
            <a:ext cx="365760" cy="365760"/>
          </a:xfrm>
          <a:prstGeom prst="ellipse">
            <a:avLst/>
          </a:prstGeom>
          <a:solidFill>
            <a:srgbClr val="F2665A"/>
          </a:solidFill>
          <a:ln w="25400">
            <a:solidFill>
              <a:srgbClr val="FFFFFF"/>
            </a:solidFill>
            <a:prstDash val="solid"/>
          </a:ln>
        </p:spPr>
        <p:txBody>
          <a:bodyPr/>
          <a:lstStyle/>
          <a:p>
            <a:endParaRPr lang="en-GB"/>
          </a:p>
        </p:txBody>
      </p:sp>
      <p:sp>
        <p:nvSpPr>
          <p:cNvPr id="23" name="Text 20"/>
          <p:cNvSpPr txBox="1"/>
          <p:nvPr/>
        </p:nvSpPr>
        <p:spPr>
          <a:xfrm>
            <a:off x="10607040" y="3749040"/>
            <a:ext cx="1463040" cy="411480"/>
          </a:xfrm>
          <a:prstGeom prst="rect">
            <a:avLst/>
          </a:prstGeom>
          <a:noFill/>
          <a:ln/>
        </p:spPr>
        <p:txBody>
          <a:bodyPr wrap="square" lIns="0" tIns="0" rIns="0" bIns="0" rtlCol="0" anchor="ctr"/>
          <a:lstStyle/>
          <a:p>
            <a:pPr marL="0" indent="0" algn="ctr">
              <a:buNone/>
            </a:pPr>
            <a:r>
              <a:rPr lang="en-US" sz="1800" b="1" dirty="0">
                <a:solidFill>
                  <a:srgbClr val="F2665A"/>
                </a:solidFill>
                <a:latin typeface="Arial" pitchFamily="34" charset="0"/>
                <a:ea typeface="Arial" pitchFamily="34" charset="-122"/>
                <a:cs typeface="Arial" pitchFamily="34" charset="-120"/>
              </a:rPr>
              <a:t>1</a:t>
            </a:r>
            <a:endParaRPr lang="en-US" sz="1800" dirty="0"/>
          </a:p>
        </p:txBody>
      </p:sp>
      <p:sp>
        <p:nvSpPr>
          <p:cNvPr id="24" name="Text 21"/>
          <p:cNvSpPr txBox="1"/>
          <p:nvPr/>
        </p:nvSpPr>
        <p:spPr>
          <a:xfrm>
            <a:off x="9997135" y="4709160"/>
            <a:ext cx="1645920" cy="914400"/>
          </a:xfrm>
          <a:prstGeom prst="rect">
            <a:avLst/>
          </a:prstGeom>
          <a:noFill/>
          <a:ln/>
        </p:spPr>
        <p:txBody>
          <a:bodyPr wrap="square" lIns="0" tIns="0" rIns="0" bIns="0" rtlCol="0" anchor="t"/>
          <a:lstStyle/>
          <a:p>
            <a:pPr marL="0" indent="0" algn="ctr">
              <a:buNone/>
            </a:pPr>
            <a:r>
              <a:rPr lang="en-US" sz="1400" b="1" dirty="0">
                <a:solidFill>
                  <a:srgbClr val="14172E"/>
                </a:solidFill>
                <a:latin typeface="Calibri" pitchFamily="34" charset="0"/>
                <a:ea typeface="Calibri" pitchFamily="34" charset="-122"/>
                <a:cs typeface="Calibri" pitchFamily="34" charset="-120"/>
              </a:rPr>
              <a:t>Certain</a:t>
            </a:r>
            <a:endParaRPr lang="en-US" sz="1400" dirty="0"/>
          </a:p>
          <a:p>
            <a:pPr marL="0" indent="0" algn="ctr">
              <a:buNone/>
            </a:pPr>
            <a:r>
              <a:rPr lang="en-US" sz="1200" dirty="0">
                <a:solidFill>
                  <a:srgbClr val="5B6178"/>
                </a:solidFill>
                <a:latin typeface="Calibri" pitchFamily="34" charset="0"/>
                <a:ea typeface="Calibri" pitchFamily="34" charset="-122"/>
                <a:cs typeface="Calibri" pitchFamily="34" charset="-120"/>
              </a:rPr>
              <a:t>Rolling a number from 1 to 6</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39336"/>
          </a:xfrm>
        </p:spPr>
        <p:txBody>
          <a:bodyPr>
            <a:normAutofit fontScale="90000"/>
          </a:bodyPr>
          <a:lstStyle/>
          <a:p>
            <a:r>
              <a:rPr lang="en-ZA" sz="3600" b="1"/>
              <a:t>Probability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algn="l"/>
            <a:r>
              <a:rPr lang="en-GB" b="1" i="0" u="none" strike="noStrike" baseline="0" dirty="0">
                <a:latin typeface="CIDFont+F2"/>
              </a:rPr>
              <a:t>Mutually exclusive events</a:t>
            </a:r>
          </a:p>
          <a:p>
            <a:pPr lvl="1"/>
            <a:r>
              <a:rPr lang="en-GB" dirty="0">
                <a:latin typeface="CIDFont+F2"/>
              </a:rPr>
              <a:t>Events that cannot occurs at the same time. </a:t>
            </a:r>
            <a:r>
              <a:rPr lang="en-US" dirty="0"/>
              <a:t>If one event happens, the other cannot. In probability terms, for events A and B, this means:  P(A∩B)=</a:t>
            </a:r>
            <a:r>
              <a:rPr lang="en-GB" dirty="0"/>
              <a:t>0</a:t>
            </a:r>
            <a:endParaRPr lang="en-ZA" dirty="0"/>
          </a:p>
          <a:p>
            <a:pPr lvl="1"/>
            <a:endParaRPr lang="en-ZA" dirty="0"/>
          </a:p>
          <a:p>
            <a:pPr lvl="1"/>
            <a:r>
              <a:rPr lang="en-US" dirty="0"/>
              <a:t>This indicates that the probability of both events occurring together is zero. For example, when flipping a coin, getting "heads" and "tails" are mutually exclusive events because both outcomes cannot happen on the same flip.</a:t>
            </a:r>
          </a:p>
          <a:p>
            <a:pPr lvl="1"/>
            <a:endParaRPr lang="en-US" dirty="0"/>
          </a:p>
          <a:p>
            <a:pPr lvl="1"/>
            <a:r>
              <a:rPr lang="en-GB" dirty="0"/>
              <a:t>In </a:t>
            </a:r>
            <a:r>
              <a:rPr lang="en-GB" b="1" dirty="0"/>
              <a:t>AI/ML </a:t>
            </a:r>
            <a:r>
              <a:rPr lang="en-GB" dirty="0"/>
              <a:t>context: If a classifier predicts labels “cat” or “dog” for an image, and each image can only belong to one label, the events “cat detected” and “dog detected” are mutually exclusive</a:t>
            </a:r>
            <a:endParaRPr lang="en-ZA" dirty="0"/>
          </a:p>
          <a:p>
            <a:endParaRPr lang="en-ZA" dirty="0"/>
          </a:p>
        </p:txBody>
      </p:sp>
    </p:spTree>
    <p:extLst>
      <p:ext uri="{BB962C8B-B14F-4D97-AF65-F5344CB8AC3E}">
        <p14:creationId xmlns:p14="http://schemas.microsoft.com/office/powerpoint/2010/main" val="1133760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39336"/>
          </a:xfrm>
        </p:spPr>
        <p:txBody>
          <a:bodyPr>
            <a:normAutofit fontScale="90000"/>
          </a:bodyPr>
          <a:lstStyle/>
          <a:p>
            <a:r>
              <a:rPr lang="en-ZA" sz="3600" b="1"/>
              <a:t>Probability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vert="horz" lIns="91440" tIns="45720" rIns="91440" bIns="45720" rtlCol="0" anchor="t">
            <a:normAutofit/>
          </a:bodyPr>
          <a:lstStyle/>
          <a:p>
            <a:pPr algn="l"/>
            <a:r>
              <a:rPr lang="en-GB" b="1" i="0" u="none" strike="noStrike" baseline="0">
                <a:latin typeface="CIDFont+F2"/>
              </a:rPr>
              <a:t>Addition rule for mutually exclusive events</a:t>
            </a:r>
          </a:p>
          <a:p>
            <a:pPr lvl="1"/>
            <a:r>
              <a:rPr lang="en-US"/>
              <a:t>For two mutually exclusive events 𝐴 and 𝐵  (events that cannot happen simultaneously)</a:t>
            </a:r>
            <a:endParaRPr lang="en-US">
              <a:ea typeface="Calibri"/>
              <a:cs typeface="Calibri"/>
            </a:endParaRPr>
          </a:p>
          <a:p>
            <a:pPr marL="457200" lvl="1" indent="0">
              <a:buNone/>
            </a:pPr>
            <a:r>
              <a:rPr lang="en-US"/>
              <a:t>      𝑃(𝐴∪𝐵)= 𝑃(𝐴)+𝑃(𝐵)</a:t>
            </a:r>
          </a:p>
          <a:p>
            <a:pPr marL="457200" lvl="1" indent="0">
              <a:buNone/>
            </a:pPr>
            <a:endParaRPr lang="en-US" sz="3600"/>
          </a:p>
          <a:p>
            <a:pPr algn="l"/>
            <a:r>
              <a:rPr lang="en-GB" b="1" i="0" u="none" strike="noStrike" baseline="0">
                <a:latin typeface="CIDFont+F2"/>
              </a:rPr>
              <a:t>Addition rule for not mutually exclusive events</a:t>
            </a:r>
          </a:p>
          <a:p>
            <a:r>
              <a:rPr lang="en-GB"/>
              <a:t>For any two events A and B, the probability that A or B occurs is:</a:t>
            </a:r>
            <a:endParaRPr lang="en-GB">
              <a:ea typeface="Calibri"/>
              <a:cs typeface="Calibri"/>
            </a:endParaRPr>
          </a:p>
          <a:p>
            <a:pPr marL="0" indent="0">
              <a:buNone/>
            </a:pPr>
            <a:r>
              <a:rPr lang="en-GB"/>
              <a:t>	P(A∪B)=P(A)+P(B)−P(A∩B)</a:t>
            </a:r>
            <a:endParaRPr lang="en-ZA" sz="3600"/>
          </a:p>
        </p:txBody>
      </p:sp>
    </p:spTree>
    <p:extLst>
      <p:ext uri="{BB962C8B-B14F-4D97-AF65-F5344CB8AC3E}">
        <p14:creationId xmlns:p14="http://schemas.microsoft.com/office/powerpoint/2010/main" val="36586208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Mutually Exclusive Events &amp; the Addition Rule</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20</a:t>
            </a:r>
            <a:endParaRPr lang="en-US" sz="1000" dirty="0"/>
          </a:p>
        </p:txBody>
      </p:sp>
      <p:sp>
        <p:nvSpPr>
          <p:cNvPr id="6" name="Shape 3"/>
          <p:cNvSpPr/>
          <p:nvPr/>
        </p:nvSpPr>
        <p:spPr>
          <a:xfrm>
            <a:off x="548640" y="1645920"/>
            <a:ext cx="5440680" cy="4297680"/>
          </a:xfrm>
          <a:prstGeom prst="roundRect">
            <a:avLst>
              <a:gd name="adj" fmla="val 2553"/>
            </a:avLst>
          </a:prstGeom>
          <a:solidFill>
            <a:srgbClr val="F3F5FB"/>
          </a:solidFill>
          <a:ln w="12700">
            <a:solidFill>
              <a:srgbClr val="F3F5FB"/>
            </a:solidFill>
            <a:prstDash val="solid"/>
          </a:ln>
        </p:spPr>
        <p:txBody>
          <a:bodyPr/>
          <a:lstStyle/>
          <a:p>
            <a:endParaRPr lang="en-GB"/>
          </a:p>
        </p:txBody>
      </p:sp>
      <p:sp>
        <p:nvSpPr>
          <p:cNvPr id="7" name="Shape 4"/>
          <p:cNvSpPr/>
          <p:nvPr/>
        </p:nvSpPr>
        <p:spPr>
          <a:xfrm>
            <a:off x="6217920" y="1645920"/>
            <a:ext cx="5440680" cy="4297680"/>
          </a:xfrm>
          <a:prstGeom prst="roundRect">
            <a:avLst>
              <a:gd name="adj" fmla="val 2553"/>
            </a:avLst>
          </a:prstGeom>
          <a:solidFill>
            <a:srgbClr val="F3F5FB"/>
          </a:solidFill>
          <a:ln w="12700">
            <a:solidFill>
              <a:srgbClr val="F3F5FB"/>
            </a:solidFill>
            <a:prstDash val="solid"/>
          </a:ln>
        </p:spPr>
        <p:txBody>
          <a:bodyPr/>
          <a:lstStyle/>
          <a:p>
            <a:endParaRPr lang="en-GB"/>
          </a:p>
        </p:txBody>
      </p:sp>
      <p:sp>
        <p:nvSpPr>
          <p:cNvPr id="8" name="Text 5"/>
          <p:cNvSpPr txBox="1"/>
          <p:nvPr/>
        </p:nvSpPr>
        <p:spPr>
          <a:xfrm>
            <a:off x="822960" y="1783080"/>
            <a:ext cx="4937760" cy="457200"/>
          </a:xfrm>
          <a:prstGeom prst="rect">
            <a:avLst/>
          </a:prstGeom>
          <a:noFill/>
          <a:ln/>
        </p:spPr>
        <p:txBody>
          <a:bodyPr wrap="square" lIns="0" tIns="0" rIns="0" bIns="0" rtlCol="0" anchor="ctr"/>
          <a:lstStyle/>
          <a:p>
            <a:pPr marL="0" indent="0">
              <a:buNone/>
            </a:pPr>
            <a:r>
              <a:rPr lang="en-US" sz="1900" b="1" dirty="0">
                <a:solidFill>
                  <a:srgbClr val="14172E"/>
                </a:solidFill>
                <a:latin typeface="Arial" pitchFamily="34" charset="0"/>
                <a:ea typeface="Arial" pitchFamily="34" charset="-122"/>
                <a:cs typeface="Arial" pitchFamily="34" charset="-120"/>
              </a:rPr>
              <a:t>Mutually exclusive</a:t>
            </a:r>
            <a:endParaRPr lang="en-US" sz="1900" dirty="0"/>
          </a:p>
        </p:txBody>
      </p:sp>
      <p:sp>
        <p:nvSpPr>
          <p:cNvPr id="9" name="Text 6"/>
          <p:cNvSpPr txBox="1"/>
          <p:nvPr/>
        </p:nvSpPr>
        <p:spPr>
          <a:xfrm>
            <a:off x="6492240" y="1783080"/>
            <a:ext cx="4937760" cy="457200"/>
          </a:xfrm>
          <a:prstGeom prst="rect">
            <a:avLst/>
          </a:prstGeom>
          <a:noFill/>
          <a:ln/>
        </p:spPr>
        <p:txBody>
          <a:bodyPr wrap="square" lIns="0" tIns="0" rIns="0" bIns="0" rtlCol="0" anchor="ctr"/>
          <a:lstStyle/>
          <a:p>
            <a:pPr marL="0" indent="0">
              <a:buNone/>
            </a:pPr>
            <a:r>
              <a:rPr lang="en-US" sz="1900" b="1" dirty="0">
                <a:solidFill>
                  <a:srgbClr val="14172E"/>
                </a:solidFill>
                <a:latin typeface="Arial" pitchFamily="34" charset="0"/>
                <a:ea typeface="Arial" pitchFamily="34" charset="-122"/>
                <a:cs typeface="Arial" pitchFamily="34" charset="-120"/>
              </a:rPr>
              <a:t>Not mutually exclusive</a:t>
            </a:r>
            <a:endParaRPr lang="en-US" sz="1900" dirty="0"/>
          </a:p>
        </p:txBody>
      </p:sp>
      <p:sp>
        <p:nvSpPr>
          <p:cNvPr id="10" name="Shape 7"/>
          <p:cNvSpPr/>
          <p:nvPr/>
        </p:nvSpPr>
        <p:spPr>
          <a:xfrm>
            <a:off x="1097280" y="2377440"/>
            <a:ext cx="1737360" cy="1737360"/>
          </a:xfrm>
          <a:prstGeom prst="ellipse">
            <a:avLst/>
          </a:prstGeom>
          <a:solidFill>
            <a:srgbClr val="0EA5A4">
              <a:alpha val="65000"/>
            </a:srgbClr>
          </a:solidFill>
          <a:ln w="25400">
            <a:solidFill>
              <a:srgbClr val="0EA5A4"/>
            </a:solidFill>
            <a:prstDash val="solid"/>
          </a:ln>
        </p:spPr>
        <p:txBody>
          <a:bodyPr/>
          <a:lstStyle/>
          <a:p>
            <a:endParaRPr lang="en-GB"/>
          </a:p>
        </p:txBody>
      </p:sp>
      <p:sp>
        <p:nvSpPr>
          <p:cNvPr id="11" name="Shape 8"/>
          <p:cNvSpPr/>
          <p:nvPr/>
        </p:nvSpPr>
        <p:spPr>
          <a:xfrm>
            <a:off x="3566160" y="2377440"/>
            <a:ext cx="1737360" cy="1737360"/>
          </a:xfrm>
          <a:prstGeom prst="ellipse">
            <a:avLst/>
          </a:prstGeom>
          <a:solidFill>
            <a:srgbClr val="F2665A">
              <a:alpha val="65000"/>
            </a:srgbClr>
          </a:solidFill>
          <a:ln w="25400">
            <a:solidFill>
              <a:srgbClr val="F2665A"/>
            </a:solidFill>
            <a:prstDash val="solid"/>
          </a:ln>
        </p:spPr>
        <p:txBody>
          <a:bodyPr/>
          <a:lstStyle/>
          <a:p>
            <a:endParaRPr lang="en-GB"/>
          </a:p>
        </p:txBody>
      </p:sp>
      <p:sp>
        <p:nvSpPr>
          <p:cNvPr id="12" name="Text 9"/>
          <p:cNvSpPr txBox="1"/>
          <p:nvPr/>
        </p:nvSpPr>
        <p:spPr>
          <a:xfrm>
            <a:off x="1097280" y="2377440"/>
            <a:ext cx="1737360" cy="17373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A</a:t>
            </a:r>
            <a:endParaRPr lang="en-US" sz="2800" dirty="0"/>
          </a:p>
        </p:txBody>
      </p:sp>
      <p:sp>
        <p:nvSpPr>
          <p:cNvPr id="13" name="Text 10"/>
          <p:cNvSpPr txBox="1"/>
          <p:nvPr/>
        </p:nvSpPr>
        <p:spPr>
          <a:xfrm>
            <a:off x="3566160" y="2377440"/>
            <a:ext cx="1737360" cy="17373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B</a:t>
            </a:r>
            <a:endParaRPr lang="en-US" sz="2800" dirty="0"/>
          </a:p>
        </p:txBody>
      </p:sp>
      <p:sp>
        <p:nvSpPr>
          <p:cNvPr id="14" name="Shape 11"/>
          <p:cNvSpPr/>
          <p:nvPr/>
        </p:nvSpPr>
        <p:spPr>
          <a:xfrm>
            <a:off x="7132320" y="2377440"/>
            <a:ext cx="2011680" cy="1737360"/>
          </a:xfrm>
          <a:prstGeom prst="ellipse">
            <a:avLst/>
          </a:prstGeom>
          <a:solidFill>
            <a:srgbClr val="0EA5A4">
              <a:alpha val="60000"/>
            </a:srgbClr>
          </a:solidFill>
          <a:ln w="25400">
            <a:solidFill>
              <a:srgbClr val="0EA5A4"/>
            </a:solidFill>
            <a:prstDash val="solid"/>
          </a:ln>
        </p:spPr>
        <p:txBody>
          <a:bodyPr/>
          <a:lstStyle/>
          <a:p>
            <a:endParaRPr lang="en-GB"/>
          </a:p>
        </p:txBody>
      </p:sp>
      <p:sp>
        <p:nvSpPr>
          <p:cNvPr id="15" name="Shape 12"/>
          <p:cNvSpPr/>
          <p:nvPr/>
        </p:nvSpPr>
        <p:spPr>
          <a:xfrm>
            <a:off x="8503920" y="2377440"/>
            <a:ext cx="2011680" cy="1737360"/>
          </a:xfrm>
          <a:prstGeom prst="ellipse">
            <a:avLst/>
          </a:prstGeom>
          <a:solidFill>
            <a:srgbClr val="F2665A">
              <a:alpha val="60000"/>
            </a:srgbClr>
          </a:solidFill>
          <a:ln w="25400">
            <a:solidFill>
              <a:srgbClr val="F2665A"/>
            </a:solidFill>
            <a:prstDash val="solid"/>
          </a:ln>
        </p:spPr>
        <p:txBody>
          <a:bodyPr/>
          <a:lstStyle/>
          <a:p>
            <a:endParaRPr lang="en-GB"/>
          </a:p>
        </p:txBody>
      </p:sp>
      <p:sp>
        <p:nvSpPr>
          <p:cNvPr id="16" name="Text 13"/>
          <p:cNvSpPr txBox="1"/>
          <p:nvPr/>
        </p:nvSpPr>
        <p:spPr>
          <a:xfrm>
            <a:off x="7223760" y="2377440"/>
            <a:ext cx="1097280" cy="17373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A</a:t>
            </a:r>
            <a:endParaRPr lang="en-US" sz="2800" dirty="0"/>
          </a:p>
        </p:txBody>
      </p:sp>
      <p:sp>
        <p:nvSpPr>
          <p:cNvPr id="17" name="Text 14"/>
          <p:cNvSpPr txBox="1"/>
          <p:nvPr/>
        </p:nvSpPr>
        <p:spPr>
          <a:xfrm>
            <a:off x="9372600" y="2377440"/>
            <a:ext cx="1097280" cy="17373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B</a:t>
            </a:r>
            <a:endParaRPr lang="en-US" sz="2800" dirty="0"/>
          </a:p>
        </p:txBody>
      </p:sp>
      <p:sp>
        <p:nvSpPr>
          <p:cNvPr id="18" name="Text 15"/>
          <p:cNvSpPr txBox="1"/>
          <p:nvPr/>
        </p:nvSpPr>
        <p:spPr>
          <a:xfrm>
            <a:off x="8458200" y="3017520"/>
            <a:ext cx="731520" cy="457200"/>
          </a:xfrm>
          <a:prstGeom prst="rect">
            <a:avLst/>
          </a:prstGeom>
          <a:noFill/>
          <a:ln/>
        </p:spPr>
        <p:txBody>
          <a:bodyPr wrap="square" lIns="0" tIns="0" rIns="0" bIns="0" rtlCol="0" anchor="ctr"/>
          <a:lstStyle/>
          <a:p>
            <a:pPr marL="0" indent="0" algn="ctr">
              <a:buNone/>
            </a:pPr>
            <a:r>
              <a:rPr lang="en-US" sz="1300" b="1" dirty="0">
                <a:solidFill>
                  <a:srgbClr val="14172E"/>
                </a:solidFill>
                <a:latin typeface="Arial" pitchFamily="34" charset="0"/>
                <a:ea typeface="Arial" pitchFamily="34" charset="-122"/>
                <a:cs typeface="Arial" pitchFamily="34" charset="-120"/>
              </a:rPr>
              <a:t>A∩B</a:t>
            </a:r>
            <a:endParaRPr lang="en-US" sz="1300" dirty="0"/>
          </a:p>
        </p:txBody>
      </p:sp>
      <p:sp>
        <p:nvSpPr>
          <p:cNvPr id="19" name="Text 16"/>
          <p:cNvSpPr txBox="1"/>
          <p:nvPr/>
        </p:nvSpPr>
        <p:spPr>
          <a:xfrm>
            <a:off x="822960" y="4297680"/>
            <a:ext cx="4937760" cy="502920"/>
          </a:xfrm>
          <a:prstGeom prst="rect">
            <a:avLst/>
          </a:prstGeom>
          <a:noFill/>
          <a:ln/>
        </p:spPr>
        <p:txBody>
          <a:bodyPr wrap="square" lIns="0" tIns="0" rIns="0" bIns="0" rtlCol="0" anchor="ctr"/>
          <a:lstStyle/>
          <a:p>
            <a:pPr marL="0" indent="0" algn="ctr">
              <a:buNone/>
            </a:pPr>
            <a:r>
              <a:rPr lang="en-US" sz="2200" b="1" dirty="0">
                <a:solidFill>
                  <a:srgbClr val="0EA5A4"/>
                </a:solidFill>
                <a:latin typeface="Cambria" pitchFamily="34" charset="0"/>
                <a:ea typeface="Cambria" pitchFamily="34" charset="-122"/>
                <a:cs typeface="Cambria" pitchFamily="34" charset="-120"/>
              </a:rPr>
              <a:t>P(A ∪ B) = P(A) + P(B)</a:t>
            </a:r>
            <a:endParaRPr lang="en-US" sz="2200" dirty="0"/>
          </a:p>
        </p:txBody>
      </p:sp>
      <p:sp>
        <p:nvSpPr>
          <p:cNvPr id="20" name="Text 17"/>
          <p:cNvSpPr txBox="1"/>
          <p:nvPr/>
        </p:nvSpPr>
        <p:spPr>
          <a:xfrm>
            <a:off x="6492240" y="4297680"/>
            <a:ext cx="4937760" cy="502920"/>
          </a:xfrm>
          <a:prstGeom prst="rect">
            <a:avLst/>
          </a:prstGeom>
          <a:noFill/>
          <a:ln/>
        </p:spPr>
        <p:txBody>
          <a:bodyPr wrap="square" lIns="0" tIns="0" rIns="0" bIns="0" rtlCol="0" anchor="ctr"/>
          <a:lstStyle/>
          <a:p>
            <a:pPr marL="0" indent="0" algn="ctr">
              <a:buNone/>
            </a:pPr>
            <a:r>
              <a:rPr lang="en-US" sz="2100" b="1" dirty="0">
                <a:solidFill>
                  <a:srgbClr val="F2665A"/>
                </a:solidFill>
                <a:latin typeface="Cambria" pitchFamily="34" charset="0"/>
                <a:ea typeface="Cambria" pitchFamily="34" charset="-122"/>
                <a:cs typeface="Cambria" pitchFamily="34" charset="-120"/>
              </a:rPr>
              <a:t>P(A ∪ B) = P(A) + P(B) − P(A ∩ B)</a:t>
            </a:r>
            <a:endParaRPr lang="en-US" sz="2100" dirty="0"/>
          </a:p>
        </p:txBody>
      </p:sp>
      <p:sp>
        <p:nvSpPr>
          <p:cNvPr id="21" name="Text 18"/>
          <p:cNvSpPr txBox="1"/>
          <p:nvPr/>
        </p:nvSpPr>
        <p:spPr>
          <a:xfrm>
            <a:off x="822960" y="4892040"/>
            <a:ext cx="4937760" cy="868680"/>
          </a:xfrm>
          <a:prstGeom prst="rect">
            <a:avLst/>
          </a:prstGeom>
          <a:noFill/>
          <a:ln/>
        </p:spPr>
        <p:txBody>
          <a:bodyPr wrap="square" lIns="0" tIns="0" rIns="0" bIns="0" rtlCol="0" anchor="t"/>
          <a:lstStyle/>
          <a:p>
            <a:pPr marL="0" indent="0" algn="ctr">
              <a:buNone/>
            </a:pPr>
            <a:r>
              <a:rPr lang="en-US" sz="1400" dirty="0">
                <a:solidFill>
                  <a:srgbClr val="1E2340"/>
                </a:solidFill>
                <a:latin typeface="Calibri" pitchFamily="34" charset="0"/>
                <a:ea typeface="Calibri" pitchFamily="34" charset="-122"/>
                <a:cs typeface="Calibri" pitchFamily="34" charset="-120"/>
              </a:rPr>
              <a:t>Can’t happen together, e.g. one flip is heads OR tails; an image labelled “cat” OR “dog”.</a:t>
            </a:r>
            <a:endParaRPr lang="en-US" sz="1400" dirty="0"/>
          </a:p>
        </p:txBody>
      </p:sp>
      <p:sp>
        <p:nvSpPr>
          <p:cNvPr id="22" name="Text 19"/>
          <p:cNvSpPr txBox="1"/>
          <p:nvPr/>
        </p:nvSpPr>
        <p:spPr>
          <a:xfrm>
            <a:off x="6492240" y="4892040"/>
            <a:ext cx="4937760" cy="868680"/>
          </a:xfrm>
          <a:prstGeom prst="rect">
            <a:avLst/>
          </a:prstGeom>
          <a:noFill/>
          <a:ln/>
        </p:spPr>
        <p:txBody>
          <a:bodyPr wrap="square" lIns="0" tIns="0" rIns="0" bIns="0" rtlCol="0" anchor="t"/>
          <a:lstStyle/>
          <a:p>
            <a:pPr marL="0" indent="0" algn="ctr">
              <a:buNone/>
            </a:pPr>
            <a:r>
              <a:rPr lang="en-US" sz="1400" dirty="0">
                <a:solidFill>
                  <a:srgbClr val="1E2340"/>
                </a:solidFill>
                <a:latin typeface="Calibri" pitchFamily="34" charset="0"/>
                <a:ea typeface="Calibri" pitchFamily="34" charset="-122"/>
                <a:cs typeface="Calibri" pitchFamily="34" charset="-120"/>
              </a:rPr>
              <a:t>Can overlap, so subtract the overlap to avoid counting it twice, e.g. a card that is a King AND a Diamond.</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1545336" cy="292608"/>
          </a:xfrm>
          <a:prstGeom prst="roundRect">
            <a:avLst>
              <a:gd name="adj" fmla="val 50000"/>
            </a:avLst>
          </a:prstGeom>
          <a:solidFill>
            <a:srgbClr val="2F6FDE"/>
          </a:solidFill>
          <a:ln w="12700">
            <a:solidFill>
              <a:srgbClr val="2F6FDE"/>
            </a:solidFill>
            <a:prstDash val="solid"/>
          </a:ln>
        </p:spPr>
        <p:txBody>
          <a:bodyPr/>
          <a:lstStyle/>
          <a:p>
            <a:endParaRPr lang="en-GB"/>
          </a:p>
        </p:txBody>
      </p:sp>
      <p:sp>
        <p:nvSpPr>
          <p:cNvPr id="3" name="Text 1"/>
          <p:cNvSpPr txBox="1"/>
          <p:nvPr/>
        </p:nvSpPr>
        <p:spPr>
          <a:xfrm>
            <a:off x="548640" y="292608"/>
            <a:ext cx="154533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WORKED EXAMPLE</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Try It: Pick a Card</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One card is drawn from a well-shuffled 52-card deck</a:t>
            </a:r>
            <a:endParaRPr lang="en-US" sz="1600" dirty="0"/>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21</a:t>
            </a:r>
            <a:endParaRPr lang="en-US" sz="1000" dirty="0"/>
          </a:p>
        </p:txBody>
      </p:sp>
      <p:sp>
        <p:nvSpPr>
          <p:cNvPr id="9" name="Shape 6"/>
          <p:cNvSpPr/>
          <p:nvPr/>
        </p:nvSpPr>
        <p:spPr>
          <a:xfrm>
            <a:off x="548640" y="1920240"/>
            <a:ext cx="3520440" cy="2926080"/>
          </a:xfrm>
          <a:prstGeom prst="roundRect">
            <a:avLst>
              <a:gd name="adj" fmla="val 3750"/>
            </a:avLst>
          </a:prstGeom>
          <a:solidFill>
            <a:srgbClr val="F3F5FB"/>
          </a:solidFill>
          <a:ln w="12700">
            <a:solidFill>
              <a:srgbClr val="F3F5FB"/>
            </a:solidFill>
            <a:prstDash val="solid"/>
          </a:ln>
        </p:spPr>
        <p:txBody>
          <a:bodyPr/>
          <a:lstStyle/>
          <a:p>
            <a:endParaRPr lang="en-GB"/>
          </a:p>
        </p:txBody>
      </p:sp>
      <p:sp>
        <p:nvSpPr>
          <p:cNvPr id="10" name="Shape 7"/>
          <p:cNvSpPr/>
          <p:nvPr/>
        </p:nvSpPr>
        <p:spPr>
          <a:xfrm>
            <a:off x="822960" y="2148840"/>
            <a:ext cx="548640" cy="548640"/>
          </a:xfrm>
          <a:prstGeom prst="ellipse">
            <a:avLst/>
          </a:prstGeom>
          <a:solidFill>
            <a:srgbClr val="0EA5A4"/>
          </a:solidFill>
          <a:ln w="12700">
            <a:solidFill>
              <a:srgbClr val="0EA5A4"/>
            </a:solidFill>
            <a:prstDash val="solid"/>
          </a:ln>
        </p:spPr>
        <p:txBody>
          <a:bodyPr/>
          <a:lstStyle/>
          <a:p>
            <a:endParaRPr lang="en-GB"/>
          </a:p>
        </p:txBody>
      </p:sp>
      <p:sp>
        <p:nvSpPr>
          <p:cNvPr id="11" name="Text 8"/>
          <p:cNvSpPr txBox="1"/>
          <p:nvPr/>
        </p:nvSpPr>
        <p:spPr>
          <a:xfrm>
            <a:off x="822960" y="21488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12" name="Text 9"/>
          <p:cNvSpPr txBox="1"/>
          <p:nvPr/>
        </p:nvSpPr>
        <p:spPr>
          <a:xfrm>
            <a:off x="822960" y="2834640"/>
            <a:ext cx="2971800" cy="822960"/>
          </a:xfrm>
          <a:prstGeom prst="rect">
            <a:avLst/>
          </a:prstGeom>
          <a:noFill/>
          <a:ln/>
        </p:spPr>
        <p:txBody>
          <a:bodyPr wrap="square" lIns="0" tIns="0" rIns="0" bIns="0" rtlCol="0" anchor="t"/>
          <a:lstStyle/>
          <a:p>
            <a:pPr marL="0" indent="0">
              <a:buNone/>
            </a:pPr>
            <a:r>
              <a:rPr lang="en-US" sz="2000" b="1" dirty="0">
                <a:solidFill>
                  <a:srgbClr val="14172E"/>
                </a:solidFill>
                <a:latin typeface="Cambria" pitchFamily="34" charset="0"/>
                <a:ea typeface="Cambria" pitchFamily="34" charset="-122"/>
                <a:cs typeface="Cambria" pitchFamily="34" charset="-120"/>
              </a:rPr>
              <a:t>P(King or Queen)?</a:t>
            </a:r>
            <a:endParaRPr lang="en-US" sz="2000" dirty="0"/>
          </a:p>
        </p:txBody>
      </p:sp>
      <p:sp>
        <p:nvSpPr>
          <p:cNvPr id="13" name="Text 10"/>
          <p:cNvSpPr txBox="1"/>
          <p:nvPr/>
        </p:nvSpPr>
        <p:spPr>
          <a:xfrm>
            <a:off x="822960" y="3703320"/>
            <a:ext cx="2971800" cy="548640"/>
          </a:xfrm>
          <a:prstGeom prst="rect">
            <a:avLst/>
          </a:prstGeom>
          <a:noFill/>
          <a:ln/>
        </p:spPr>
        <p:txBody>
          <a:bodyPr wrap="square" lIns="0" tIns="0" rIns="0" bIns="0" rtlCol="0" anchor="ctr"/>
          <a:lstStyle/>
          <a:p>
            <a:pPr marL="0" indent="0">
              <a:buNone/>
            </a:pPr>
            <a:r>
              <a:rPr lang="en-US" sz="1400" i="1" dirty="0">
                <a:solidFill>
                  <a:srgbClr val="5B6178"/>
                </a:solidFill>
                <a:latin typeface="Calibri" pitchFamily="34" charset="0"/>
                <a:ea typeface="Calibri" pitchFamily="34" charset="-122"/>
                <a:cs typeface="Calibri" pitchFamily="34" charset="-120"/>
              </a:rPr>
              <a:t>Hint: Can a card be both?</a:t>
            </a:r>
            <a:endParaRPr lang="en-US" sz="1400" dirty="0"/>
          </a:p>
        </p:txBody>
      </p:sp>
      <p:sp>
        <p:nvSpPr>
          <p:cNvPr id="14" name="Text 11"/>
          <p:cNvSpPr txBox="1"/>
          <p:nvPr/>
        </p:nvSpPr>
        <p:spPr>
          <a:xfrm>
            <a:off x="822960" y="4251960"/>
            <a:ext cx="2971800" cy="457200"/>
          </a:xfrm>
          <a:prstGeom prst="rect">
            <a:avLst/>
          </a:prstGeom>
          <a:noFill/>
          <a:ln/>
        </p:spPr>
        <p:txBody>
          <a:bodyPr wrap="square" lIns="0" tIns="0" rIns="0" bIns="0" rtlCol="0" anchor="ctr"/>
          <a:lstStyle/>
          <a:p>
            <a:pPr marL="0" indent="0">
              <a:buNone/>
            </a:pPr>
            <a:r>
              <a:rPr lang="en-US" sz="1800" b="1" dirty="0">
                <a:solidFill>
                  <a:srgbClr val="0EA5A4"/>
                </a:solidFill>
                <a:latin typeface="Arial" pitchFamily="34" charset="0"/>
                <a:ea typeface="Arial" pitchFamily="34" charset="-122"/>
                <a:cs typeface="Arial" pitchFamily="34" charset="-120"/>
              </a:rPr>
              <a:t>= ______</a:t>
            </a:r>
            <a:endParaRPr lang="en-US" sz="1800" dirty="0"/>
          </a:p>
        </p:txBody>
      </p:sp>
      <p:sp>
        <p:nvSpPr>
          <p:cNvPr id="15" name="Shape 12"/>
          <p:cNvSpPr/>
          <p:nvPr/>
        </p:nvSpPr>
        <p:spPr>
          <a:xfrm>
            <a:off x="4297680" y="1920240"/>
            <a:ext cx="3520440" cy="2926080"/>
          </a:xfrm>
          <a:prstGeom prst="roundRect">
            <a:avLst>
              <a:gd name="adj" fmla="val 3750"/>
            </a:avLst>
          </a:prstGeom>
          <a:solidFill>
            <a:srgbClr val="F3F5FB"/>
          </a:solidFill>
          <a:ln w="12700">
            <a:solidFill>
              <a:srgbClr val="F3F5FB"/>
            </a:solidFill>
            <a:prstDash val="solid"/>
          </a:ln>
        </p:spPr>
        <p:txBody>
          <a:bodyPr/>
          <a:lstStyle/>
          <a:p>
            <a:endParaRPr lang="en-GB"/>
          </a:p>
        </p:txBody>
      </p:sp>
      <p:sp>
        <p:nvSpPr>
          <p:cNvPr id="16" name="Shape 13"/>
          <p:cNvSpPr/>
          <p:nvPr/>
        </p:nvSpPr>
        <p:spPr>
          <a:xfrm>
            <a:off x="4572000" y="2148840"/>
            <a:ext cx="548640" cy="548640"/>
          </a:xfrm>
          <a:prstGeom prst="ellipse">
            <a:avLst/>
          </a:prstGeom>
          <a:solidFill>
            <a:srgbClr val="F2665A"/>
          </a:solidFill>
          <a:ln w="12700">
            <a:solidFill>
              <a:srgbClr val="F2665A"/>
            </a:solidFill>
            <a:prstDash val="solid"/>
          </a:ln>
        </p:spPr>
        <p:txBody>
          <a:bodyPr/>
          <a:lstStyle/>
          <a:p>
            <a:endParaRPr lang="en-GB"/>
          </a:p>
        </p:txBody>
      </p:sp>
      <p:sp>
        <p:nvSpPr>
          <p:cNvPr id="17" name="Text 14"/>
          <p:cNvSpPr txBox="1"/>
          <p:nvPr/>
        </p:nvSpPr>
        <p:spPr>
          <a:xfrm>
            <a:off x="4572000" y="21488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8" name="Text 15"/>
          <p:cNvSpPr txBox="1"/>
          <p:nvPr/>
        </p:nvSpPr>
        <p:spPr>
          <a:xfrm>
            <a:off x="4572000" y="2834640"/>
            <a:ext cx="2971800" cy="822960"/>
          </a:xfrm>
          <a:prstGeom prst="rect">
            <a:avLst/>
          </a:prstGeom>
          <a:noFill/>
          <a:ln/>
        </p:spPr>
        <p:txBody>
          <a:bodyPr wrap="square" lIns="0" tIns="0" rIns="0" bIns="0" rtlCol="0" anchor="t"/>
          <a:lstStyle/>
          <a:p>
            <a:pPr marL="0" indent="0">
              <a:buNone/>
            </a:pPr>
            <a:r>
              <a:rPr lang="en-US" sz="2000" b="1" dirty="0">
                <a:solidFill>
                  <a:srgbClr val="14172E"/>
                </a:solidFill>
                <a:latin typeface="Cambria" pitchFamily="34" charset="0"/>
                <a:ea typeface="Cambria" pitchFamily="34" charset="-122"/>
                <a:cs typeface="Cambria" pitchFamily="34" charset="-120"/>
              </a:rPr>
              <a:t>P(King or Diamond)?</a:t>
            </a:r>
            <a:endParaRPr lang="en-US" sz="2000" dirty="0"/>
          </a:p>
        </p:txBody>
      </p:sp>
      <p:sp>
        <p:nvSpPr>
          <p:cNvPr id="19" name="Text 16"/>
          <p:cNvSpPr txBox="1"/>
          <p:nvPr/>
        </p:nvSpPr>
        <p:spPr>
          <a:xfrm>
            <a:off x="4572000" y="3703320"/>
            <a:ext cx="2971800" cy="548640"/>
          </a:xfrm>
          <a:prstGeom prst="rect">
            <a:avLst/>
          </a:prstGeom>
          <a:noFill/>
          <a:ln/>
        </p:spPr>
        <p:txBody>
          <a:bodyPr wrap="square" lIns="0" tIns="0" rIns="0" bIns="0" rtlCol="0" anchor="ctr"/>
          <a:lstStyle/>
          <a:p>
            <a:pPr marL="0" indent="0">
              <a:buNone/>
            </a:pPr>
            <a:r>
              <a:rPr lang="en-US" sz="1400" i="1" dirty="0">
                <a:solidFill>
                  <a:srgbClr val="5B6178"/>
                </a:solidFill>
                <a:latin typeface="Calibri" pitchFamily="34" charset="0"/>
                <a:ea typeface="Calibri" pitchFamily="34" charset="-122"/>
                <a:cs typeface="Calibri" pitchFamily="34" charset="-120"/>
              </a:rPr>
              <a:t>Hint: Watch out for the King of Diamonds…</a:t>
            </a:r>
            <a:endParaRPr lang="en-US" sz="1400" dirty="0"/>
          </a:p>
        </p:txBody>
      </p:sp>
      <p:sp>
        <p:nvSpPr>
          <p:cNvPr id="20" name="Text 17"/>
          <p:cNvSpPr txBox="1"/>
          <p:nvPr/>
        </p:nvSpPr>
        <p:spPr>
          <a:xfrm>
            <a:off x="4572000" y="4251960"/>
            <a:ext cx="2971800" cy="457200"/>
          </a:xfrm>
          <a:prstGeom prst="rect">
            <a:avLst/>
          </a:prstGeom>
          <a:noFill/>
          <a:ln/>
        </p:spPr>
        <p:txBody>
          <a:bodyPr wrap="square" lIns="0" tIns="0" rIns="0" bIns="0" rtlCol="0" anchor="ctr"/>
          <a:lstStyle/>
          <a:p>
            <a:pPr marL="0" indent="0">
              <a:buNone/>
            </a:pPr>
            <a:r>
              <a:rPr lang="en-US" sz="1800" b="1" dirty="0">
                <a:solidFill>
                  <a:srgbClr val="F2665A"/>
                </a:solidFill>
                <a:latin typeface="Arial" pitchFamily="34" charset="0"/>
                <a:ea typeface="Arial" pitchFamily="34" charset="-122"/>
                <a:cs typeface="Arial" pitchFamily="34" charset="-120"/>
              </a:rPr>
              <a:t>= ______</a:t>
            </a:r>
            <a:endParaRPr lang="en-US" sz="1800" dirty="0"/>
          </a:p>
        </p:txBody>
      </p:sp>
      <p:sp>
        <p:nvSpPr>
          <p:cNvPr id="21" name="Shape 18"/>
          <p:cNvSpPr/>
          <p:nvPr/>
        </p:nvSpPr>
        <p:spPr>
          <a:xfrm>
            <a:off x="8046720" y="1920240"/>
            <a:ext cx="3520440" cy="2926080"/>
          </a:xfrm>
          <a:prstGeom prst="roundRect">
            <a:avLst>
              <a:gd name="adj" fmla="val 3750"/>
            </a:avLst>
          </a:prstGeom>
          <a:solidFill>
            <a:srgbClr val="F3F5FB"/>
          </a:solidFill>
          <a:ln w="12700">
            <a:solidFill>
              <a:srgbClr val="F3F5FB"/>
            </a:solidFill>
            <a:prstDash val="solid"/>
          </a:ln>
        </p:spPr>
        <p:txBody>
          <a:bodyPr/>
          <a:lstStyle/>
          <a:p>
            <a:endParaRPr lang="en-GB"/>
          </a:p>
        </p:txBody>
      </p:sp>
      <p:sp>
        <p:nvSpPr>
          <p:cNvPr id="22" name="Shape 19"/>
          <p:cNvSpPr/>
          <p:nvPr/>
        </p:nvSpPr>
        <p:spPr>
          <a:xfrm>
            <a:off x="8321040" y="2148840"/>
            <a:ext cx="548640" cy="548640"/>
          </a:xfrm>
          <a:prstGeom prst="ellipse">
            <a:avLst/>
          </a:prstGeom>
          <a:solidFill>
            <a:srgbClr val="6D4AE0"/>
          </a:solidFill>
          <a:ln w="12700">
            <a:solidFill>
              <a:srgbClr val="6D4AE0"/>
            </a:solidFill>
            <a:prstDash val="solid"/>
          </a:ln>
        </p:spPr>
        <p:txBody>
          <a:bodyPr/>
          <a:lstStyle/>
          <a:p>
            <a:endParaRPr lang="en-GB"/>
          </a:p>
        </p:txBody>
      </p:sp>
      <p:sp>
        <p:nvSpPr>
          <p:cNvPr id="23" name="Text 20"/>
          <p:cNvSpPr txBox="1"/>
          <p:nvPr/>
        </p:nvSpPr>
        <p:spPr>
          <a:xfrm>
            <a:off x="8321040" y="21488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24" name="Text 21"/>
          <p:cNvSpPr txBox="1"/>
          <p:nvPr/>
        </p:nvSpPr>
        <p:spPr>
          <a:xfrm>
            <a:off x="8321040" y="2834640"/>
            <a:ext cx="2971800" cy="822960"/>
          </a:xfrm>
          <a:prstGeom prst="rect">
            <a:avLst/>
          </a:prstGeom>
          <a:noFill/>
          <a:ln/>
        </p:spPr>
        <p:txBody>
          <a:bodyPr wrap="square" lIns="0" tIns="0" rIns="0" bIns="0" rtlCol="0" anchor="t"/>
          <a:lstStyle/>
          <a:p>
            <a:pPr marL="0" indent="0">
              <a:buNone/>
            </a:pPr>
            <a:r>
              <a:rPr lang="en-US" sz="2000" b="1" dirty="0">
                <a:solidFill>
                  <a:srgbClr val="14172E"/>
                </a:solidFill>
                <a:latin typeface="Cambria" pitchFamily="34" charset="0"/>
                <a:ea typeface="Cambria" pitchFamily="34" charset="-122"/>
                <a:cs typeface="Cambria" pitchFamily="34" charset="-120"/>
              </a:rPr>
              <a:t>Stretch: P(Red or Face card)?</a:t>
            </a:r>
            <a:endParaRPr lang="en-US" sz="2000" dirty="0"/>
          </a:p>
        </p:txBody>
      </p:sp>
      <p:sp>
        <p:nvSpPr>
          <p:cNvPr id="25" name="Text 22"/>
          <p:cNvSpPr txBox="1"/>
          <p:nvPr/>
        </p:nvSpPr>
        <p:spPr>
          <a:xfrm>
            <a:off x="8321040" y="3703320"/>
            <a:ext cx="2971800" cy="548640"/>
          </a:xfrm>
          <a:prstGeom prst="rect">
            <a:avLst/>
          </a:prstGeom>
          <a:noFill/>
          <a:ln/>
        </p:spPr>
        <p:txBody>
          <a:bodyPr wrap="square" lIns="0" tIns="0" rIns="0" bIns="0" rtlCol="0" anchor="ctr"/>
          <a:lstStyle/>
          <a:p>
            <a:pPr marL="0" indent="0">
              <a:buNone/>
            </a:pPr>
            <a:r>
              <a:rPr lang="en-US" sz="1400" i="1" dirty="0">
                <a:solidFill>
                  <a:srgbClr val="5B6178"/>
                </a:solidFill>
                <a:latin typeface="Calibri" pitchFamily="34" charset="0"/>
                <a:ea typeface="Calibri" pitchFamily="34" charset="-122"/>
                <a:cs typeface="Calibri" pitchFamily="34" charset="-120"/>
              </a:rPr>
              <a:t>Hint: Face cards = J, Q, K</a:t>
            </a:r>
            <a:endParaRPr lang="en-US" sz="1400" dirty="0"/>
          </a:p>
        </p:txBody>
      </p:sp>
      <p:sp>
        <p:nvSpPr>
          <p:cNvPr id="26" name="Text 23"/>
          <p:cNvSpPr txBox="1"/>
          <p:nvPr/>
        </p:nvSpPr>
        <p:spPr>
          <a:xfrm>
            <a:off x="8321040" y="4251960"/>
            <a:ext cx="2971800" cy="457200"/>
          </a:xfrm>
          <a:prstGeom prst="rect">
            <a:avLst/>
          </a:prstGeom>
          <a:noFill/>
          <a:ln/>
        </p:spPr>
        <p:txBody>
          <a:bodyPr wrap="square" lIns="0" tIns="0" rIns="0" bIns="0" rtlCol="0" anchor="ctr"/>
          <a:lstStyle/>
          <a:p>
            <a:pPr marL="0" indent="0">
              <a:buNone/>
            </a:pPr>
            <a:r>
              <a:rPr lang="en-US" sz="1800" b="1" dirty="0">
                <a:solidFill>
                  <a:srgbClr val="6D4AE0"/>
                </a:solidFill>
                <a:latin typeface="Arial" pitchFamily="34" charset="0"/>
                <a:ea typeface="Arial" pitchFamily="34" charset="-122"/>
                <a:cs typeface="Arial" pitchFamily="34" charset="-120"/>
              </a:rPr>
              <a:t>= ______</a:t>
            </a:r>
            <a:endParaRPr lang="en-US" sz="1800" dirty="0"/>
          </a:p>
        </p:txBody>
      </p:sp>
      <p:sp>
        <p:nvSpPr>
          <p:cNvPr id="27" name="Shape 24"/>
          <p:cNvSpPr/>
          <p:nvPr/>
        </p:nvSpPr>
        <p:spPr>
          <a:xfrm>
            <a:off x="548640" y="5166360"/>
            <a:ext cx="11094415" cy="548640"/>
          </a:xfrm>
          <a:prstGeom prst="roundRect">
            <a:avLst>
              <a:gd name="adj" fmla="val 16667"/>
            </a:avLst>
          </a:prstGeom>
          <a:solidFill>
            <a:srgbClr val="DCE7FB"/>
          </a:solidFill>
          <a:ln w="12700">
            <a:solidFill>
              <a:srgbClr val="DCE7FB"/>
            </a:solidFill>
            <a:prstDash val="solid"/>
          </a:ln>
        </p:spPr>
        <p:txBody>
          <a:bodyPr/>
          <a:lstStyle/>
          <a:p>
            <a:endParaRPr lang="en-GB"/>
          </a:p>
        </p:txBody>
      </p:sp>
      <p:pic>
        <p:nvPicPr>
          <p:cNvPr id="28" name="Image 0" descr="preencoded.png"/>
          <p:cNvPicPr>
            <a:picLocks noChangeAspect="1"/>
          </p:cNvPicPr>
          <p:nvPr/>
        </p:nvPicPr>
        <p:blipFill>
          <a:blip r:embed="rId4"/>
          <a:stretch>
            <a:fillRect/>
          </a:stretch>
        </p:blipFill>
        <p:spPr>
          <a:xfrm>
            <a:off x="731520" y="5276088"/>
            <a:ext cx="329184" cy="329184"/>
          </a:xfrm>
          <a:prstGeom prst="rect">
            <a:avLst/>
          </a:prstGeom>
        </p:spPr>
      </p:pic>
      <p:sp>
        <p:nvSpPr>
          <p:cNvPr id="29" name="Text 25"/>
          <p:cNvSpPr txBox="1"/>
          <p:nvPr/>
        </p:nvSpPr>
        <p:spPr>
          <a:xfrm>
            <a:off x="1188720" y="516636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A deck has 4 suits × 13 ranks = 52 cards: 4 Kings, 13 Diamonds, 26 red cards, 12 face cards.</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39336"/>
          </a:xfrm>
        </p:spPr>
        <p:txBody>
          <a:bodyPr>
            <a:normAutofit fontScale="90000"/>
          </a:bodyPr>
          <a:lstStyle/>
          <a:p>
            <a:r>
              <a:rPr lang="en-ZA" sz="3600" b="1"/>
              <a:t>Probability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18151"/>
            <a:ext cx="10515600" cy="5024231"/>
          </a:xfrm>
        </p:spPr>
        <p:txBody>
          <a:bodyPr>
            <a:normAutofit/>
          </a:bodyPr>
          <a:lstStyle/>
          <a:p>
            <a:pPr algn="l"/>
            <a:r>
              <a:rPr lang="en-GB" b="1" i="0" u="none" strike="noStrike" baseline="0" dirty="0">
                <a:latin typeface="CIDFont+F2"/>
              </a:rPr>
              <a:t>Independent events</a:t>
            </a:r>
          </a:p>
          <a:p>
            <a:r>
              <a:rPr lang="en-US" sz="2400" dirty="0"/>
              <a:t>Independent events are two or more events where the occurrence of one event does not affect the occurrence of the other</a:t>
            </a:r>
            <a:endParaRPr lang="en-ZA" sz="2400" dirty="0"/>
          </a:p>
          <a:p>
            <a:r>
              <a:rPr lang="en-ZA" sz="2000" dirty="0"/>
              <a:t>Example: </a:t>
            </a:r>
          </a:p>
          <a:p>
            <a:r>
              <a:rPr lang="en-ZA" sz="2000" dirty="0"/>
              <a:t>Drawing t</a:t>
            </a:r>
            <a:r>
              <a:rPr lang="en-US" sz="2000" dirty="0"/>
              <a:t>wo cards from a deck </a:t>
            </a:r>
            <a:r>
              <a:rPr lang="en-US" sz="2000" i="1" dirty="0"/>
              <a:t>with replacement</a:t>
            </a:r>
            <a:r>
              <a:rPr lang="en-US" sz="2000" dirty="0"/>
              <a:t>. After drawing a card, if it's returned to the deck before the next draw, the two draws are independent. The outcome of the first draw does not affect the probability of the second.</a:t>
            </a:r>
          </a:p>
          <a:p>
            <a:r>
              <a:rPr lang="en-US" sz="2000" dirty="0"/>
              <a:t>Event A: Drawing a King on the first draw.</a:t>
            </a:r>
          </a:p>
          <a:p>
            <a:pPr>
              <a:buFont typeface="Arial" panose="020B0604020202020204" pitchFamily="34" charset="0"/>
              <a:buChar char="•"/>
            </a:pPr>
            <a:r>
              <a:rPr lang="en-US" sz="2000" dirty="0"/>
              <a:t>Event B: Drawing a Queen on the second draw.</a:t>
            </a:r>
          </a:p>
          <a:p>
            <a:r>
              <a:rPr lang="en-GB" sz="2000" dirty="0"/>
              <a:t>Because the first card is replaced, the total number of cards (52) and their composition remain the same for the second draw.</a:t>
            </a:r>
            <a:br>
              <a:rPr lang="en-GB" sz="2000" dirty="0"/>
            </a:br>
            <a:r>
              <a:rPr lang="en-GB" sz="2000" dirty="0"/>
              <a:t>So, the probability of drawing a Queen </a:t>
            </a:r>
            <a:r>
              <a:rPr lang="en-GB" sz="2000" b="1" dirty="0"/>
              <a:t>does not depend</a:t>
            </a:r>
            <a:r>
              <a:rPr lang="en-GB" sz="2000" dirty="0"/>
              <a:t> on what was drawn the first time.</a:t>
            </a:r>
          </a:p>
        </p:txBody>
      </p:sp>
    </p:spTree>
    <p:extLst>
      <p:ext uri="{BB962C8B-B14F-4D97-AF65-F5344CB8AC3E}">
        <p14:creationId xmlns:p14="http://schemas.microsoft.com/office/powerpoint/2010/main" val="19009177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Independent Events &amp; the Multiplication Rule</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22</a:t>
            </a:r>
            <a:endParaRPr lang="en-US" sz="1000" dirty="0"/>
          </a:p>
        </p:txBody>
      </p:sp>
      <p:sp>
        <p:nvSpPr>
          <p:cNvPr id="6" name="Shape 3"/>
          <p:cNvSpPr/>
          <p:nvPr/>
        </p:nvSpPr>
        <p:spPr>
          <a:xfrm>
            <a:off x="548640" y="1645920"/>
            <a:ext cx="11109960" cy="1097280"/>
          </a:xfrm>
          <a:prstGeom prst="roundRect">
            <a:avLst>
              <a:gd name="adj" fmla="val 8333"/>
            </a:avLst>
          </a:prstGeom>
          <a:solidFill>
            <a:srgbClr val="FFFFFF"/>
          </a:solidFill>
          <a:ln w="19050">
            <a:solidFill>
              <a:srgbClr val="0EA5A4"/>
            </a:solidFill>
            <a:prstDash val="solid"/>
          </a:ln>
        </p:spPr>
        <p:txBody>
          <a:bodyPr/>
          <a:lstStyle/>
          <a:p>
            <a:endParaRPr lang="en-GB"/>
          </a:p>
        </p:txBody>
      </p:sp>
      <p:sp>
        <p:nvSpPr>
          <p:cNvPr id="7" name="Text 4"/>
          <p:cNvSpPr txBox="1"/>
          <p:nvPr/>
        </p:nvSpPr>
        <p:spPr>
          <a:xfrm>
            <a:off x="548640" y="1645920"/>
            <a:ext cx="11109960" cy="1097280"/>
          </a:xfrm>
          <a:prstGeom prst="rect">
            <a:avLst/>
          </a:prstGeom>
          <a:noFill/>
          <a:ln/>
        </p:spPr>
        <p:txBody>
          <a:bodyPr wrap="square" lIns="0" tIns="0" rIns="0" bIns="0" rtlCol="0" anchor="ctr"/>
          <a:lstStyle/>
          <a:p>
            <a:pPr marL="0" indent="0" algn="ctr">
              <a:buNone/>
            </a:pPr>
            <a:r>
              <a:rPr lang="en-US" sz="2800" b="1" dirty="0">
                <a:solidFill>
                  <a:srgbClr val="0EA5A4"/>
                </a:solidFill>
                <a:latin typeface="Cambria" pitchFamily="34" charset="0"/>
                <a:ea typeface="Cambria" pitchFamily="34" charset="-122"/>
                <a:cs typeface="Cambria" pitchFamily="34" charset="-120"/>
              </a:rPr>
              <a:t>P(A ∩ B) = P(A) × P(B)</a:t>
            </a:r>
            <a:r>
              <a:rPr lang="en-US" sz="1600" dirty="0">
                <a:solidFill>
                  <a:srgbClr val="5B6178"/>
                </a:solidFill>
                <a:latin typeface="Calibri" pitchFamily="34" charset="0"/>
                <a:ea typeface="Calibri" pitchFamily="34" charset="-122"/>
                <a:cs typeface="Calibri" pitchFamily="34" charset="-120"/>
              </a:rPr>
              <a:t>      when one event doesn’t affect the other</a:t>
            </a:r>
            <a:endParaRPr lang="en-US" sz="2800" dirty="0"/>
          </a:p>
        </p:txBody>
      </p:sp>
      <p:sp>
        <p:nvSpPr>
          <p:cNvPr id="8" name="Shape 5"/>
          <p:cNvSpPr/>
          <p:nvPr/>
        </p:nvSpPr>
        <p:spPr>
          <a:xfrm>
            <a:off x="548639" y="3017520"/>
            <a:ext cx="4516341" cy="2667663"/>
          </a:xfrm>
          <a:prstGeom prst="roundRect">
            <a:avLst>
              <a:gd name="adj" fmla="val 3871"/>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749808" y="321868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860450" y="3329330"/>
            <a:ext cx="281635" cy="281635"/>
          </a:xfrm>
          <a:prstGeom prst="rect">
            <a:avLst/>
          </a:prstGeom>
        </p:spPr>
      </p:pic>
      <p:sp>
        <p:nvSpPr>
          <p:cNvPr id="11" name="Text 7"/>
          <p:cNvSpPr txBox="1"/>
          <p:nvPr/>
        </p:nvSpPr>
        <p:spPr>
          <a:xfrm>
            <a:off x="1389888" y="3218688"/>
            <a:ext cx="2999232"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Cards, with replacement</a:t>
            </a:r>
            <a:endParaRPr lang="en-US" sz="1600" dirty="0"/>
          </a:p>
        </p:txBody>
      </p:sp>
      <p:sp>
        <p:nvSpPr>
          <p:cNvPr id="12" name="Text 8"/>
          <p:cNvSpPr txBox="1"/>
          <p:nvPr/>
        </p:nvSpPr>
        <p:spPr>
          <a:xfrm>
            <a:off x="749808" y="3831336"/>
            <a:ext cx="3118104" cy="1911096"/>
          </a:xfrm>
          <a:prstGeom prst="rect">
            <a:avLst/>
          </a:prstGeom>
          <a:noFill/>
          <a:ln/>
        </p:spPr>
        <p:txBody>
          <a:bodyPr wrap="square" lIns="0" tIns="0" rIns="0" bIns="0" rtlCol="0" anchor="t"/>
          <a:lstStyle/>
          <a:p>
            <a:pPr marL="0" indent="0">
              <a:buNone/>
            </a:pPr>
            <a:r>
              <a:rPr lang="en-US" dirty="0">
                <a:solidFill>
                  <a:srgbClr val="1E2340"/>
                </a:solidFill>
                <a:latin typeface="Calibri" pitchFamily="34" charset="0"/>
                <a:ea typeface="Calibri" pitchFamily="34" charset="-122"/>
                <a:cs typeface="Calibri" pitchFamily="34" charset="-120"/>
              </a:rPr>
              <a:t>P(King, then Queen)</a:t>
            </a:r>
            <a:endParaRPr lang="en-US" dirty="0"/>
          </a:p>
          <a:p>
            <a:pPr marL="0" indent="0">
              <a:buNone/>
            </a:pPr>
            <a:r>
              <a:rPr lang="en-US" dirty="0">
                <a:solidFill>
                  <a:srgbClr val="1E2340"/>
                </a:solidFill>
                <a:latin typeface="Calibri" pitchFamily="34" charset="0"/>
                <a:ea typeface="Calibri" pitchFamily="34" charset="-122"/>
                <a:cs typeface="Calibri" pitchFamily="34" charset="-120"/>
              </a:rPr>
              <a:t>= 4/52 × 4/52</a:t>
            </a:r>
            <a:endParaRPr lang="en-US" dirty="0"/>
          </a:p>
          <a:p>
            <a:pPr marL="0" indent="0">
              <a:buNone/>
            </a:pPr>
            <a:r>
              <a:rPr lang="en-US" dirty="0">
                <a:solidFill>
                  <a:srgbClr val="1E2340"/>
                </a:solidFill>
                <a:latin typeface="Calibri" pitchFamily="34" charset="0"/>
                <a:ea typeface="Calibri" pitchFamily="34" charset="-122"/>
                <a:cs typeface="Calibri" pitchFamily="34" charset="-120"/>
              </a:rPr>
              <a:t>= 1/169 ≈ 0.006</a:t>
            </a:r>
            <a:endParaRPr lang="en-US" dirty="0"/>
          </a:p>
        </p:txBody>
      </p:sp>
      <p:sp>
        <p:nvSpPr>
          <p:cNvPr id="18" name="Shape 13"/>
          <p:cNvSpPr/>
          <p:nvPr/>
        </p:nvSpPr>
        <p:spPr>
          <a:xfrm>
            <a:off x="6377939" y="3017520"/>
            <a:ext cx="4634617" cy="2834640"/>
          </a:xfrm>
          <a:prstGeom prst="roundRect">
            <a:avLst>
              <a:gd name="adj" fmla="val 3871"/>
            </a:avLst>
          </a:prstGeom>
          <a:solidFill>
            <a:srgbClr val="E8E2FB"/>
          </a:solidFill>
          <a:ln w="12700">
            <a:solidFill>
              <a:srgbClr val="E8E2FB"/>
            </a:solidFill>
            <a:prstDash val="solid"/>
          </a:ln>
        </p:spPr>
        <p:txBody>
          <a:bodyPr/>
          <a:lstStyle/>
          <a:p>
            <a:endParaRPr lang="en-GB"/>
          </a:p>
        </p:txBody>
      </p:sp>
      <p:sp>
        <p:nvSpPr>
          <p:cNvPr id="19" name="Shape 14"/>
          <p:cNvSpPr/>
          <p:nvPr/>
        </p:nvSpPr>
        <p:spPr>
          <a:xfrm>
            <a:off x="6394856" y="3108045"/>
            <a:ext cx="502920" cy="502920"/>
          </a:xfrm>
          <a:prstGeom prst="ellipse">
            <a:avLst/>
          </a:prstGeom>
          <a:solidFill>
            <a:srgbClr val="6D4AE0"/>
          </a:solidFill>
          <a:ln w="12700">
            <a:solidFill>
              <a:srgbClr val="6D4AE0"/>
            </a:solidFill>
            <a:prstDash val="solid"/>
          </a:ln>
        </p:spPr>
        <p:txBody>
          <a:bodyPr/>
          <a:lstStyle/>
          <a:p>
            <a:endParaRPr lang="en-GB"/>
          </a:p>
        </p:txBody>
      </p:sp>
      <p:pic>
        <p:nvPicPr>
          <p:cNvPr id="20" name="Image 2" descr="preencoded.png"/>
          <p:cNvPicPr>
            <a:picLocks noChangeAspect="1"/>
          </p:cNvPicPr>
          <p:nvPr/>
        </p:nvPicPr>
        <p:blipFill>
          <a:blip r:embed="rId5"/>
          <a:stretch>
            <a:fillRect/>
          </a:stretch>
        </p:blipFill>
        <p:spPr>
          <a:xfrm>
            <a:off x="6505498" y="3188512"/>
            <a:ext cx="281635" cy="281635"/>
          </a:xfrm>
          <a:prstGeom prst="rect">
            <a:avLst/>
          </a:prstGeom>
        </p:spPr>
      </p:pic>
      <p:sp>
        <p:nvSpPr>
          <p:cNvPr id="21" name="Text 15"/>
          <p:cNvSpPr txBox="1"/>
          <p:nvPr/>
        </p:nvSpPr>
        <p:spPr>
          <a:xfrm>
            <a:off x="7373244" y="3054096"/>
            <a:ext cx="2468880" cy="50292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Back to the warm-up</a:t>
            </a:r>
            <a:endParaRPr lang="en-US" sz="1500" dirty="0"/>
          </a:p>
        </p:txBody>
      </p:sp>
      <p:sp>
        <p:nvSpPr>
          <p:cNvPr id="22" name="Text 16"/>
          <p:cNvSpPr txBox="1"/>
          <p:nvPr/>
        </p:nvSpPr>
        <p:spPr>
          <a:xfrm>
            <a:off x="6579108" y="3744467"/>
            <a:ext cx="3892760" cy="1360270"/>
          </a:xfrm>
          <a:prstGeom prst="rect">
            <a:avLst/>
          </a:prstGeom>
          <a:noFill/>
          <a:ln/>
        </p:spPr>
        <p:txBody>
          <a:bodyPr wrap="square" lIns="0" tIns="0" rIns="0" bIns="0" rtlCol="0" anchor="t"/>
          <a:lstStyle/>
          <a:p>
            <a:pPr marL="0" indent="0">
              <a:buNone/>
            </a:pPr>
            <a:r>
              <a:rPr lang="en-US" dirty="0">
                <a:solidFill>
                  <a:srgbClr val="1E2340"/>
                </a:solidFill>
                <a:latin typeface="Calibri" pitchFamily="34" charset="0"/>
                <a:ea typeface="Calibri" pitchFamily="34" charset="-122"/>
                <a:cs typeface="Calibri" pitchFamily="34" charset="-120"/>
              </a:rPr>
              <a:t>After 5 heads, P(heads) is still 0.5. The coin has no memory – the gambler’s fallacy.</a:t>
            </a:r>
            <a:endParaRPr lang="en-US" dirty="0"/>
          </a:p>
        </p:txBody>
      </p:sp>
    </p:spTree>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285AF0F8-133C-3CBE-C3C5-948EC13537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A35F71-79EC-5AD9-2806-1F2D3248BBD1}"/>
              </a:ext>
            </a:extLst>
          </p:cNvPr>
          <p:cNvSpPr>
            <a:spLocks noGrp="1"/>
          </p:cNvSpPr>
          <p:nvPr>
            <p:ph type="title"/>
          </p:nvPr>
        </p:nvSpPr>
        <p:spPr>
          <a:xfrm>
            <a:off x="838200" y="365126"/>
            <a:ext cx="10515600" cy="539336"/>
          </a:xfrm>
        </p:spPr>
        <p:txBody>
          <a:bodyPr>
            <a:normAutofit fontScale="90000"/>
          </a:bodyPr>
          <a:lstStyle/>
          <a:p>
            <a:r>
              <a:rPr lang="en-ZA" sz="4000" b="1" dirty="0"/>
              <a:t>Probability</a:t>
            </a:r>
            <a:r>
              <a:rPr lang="en-ZA" sz="3600" b="1" dirty="0"/>
              <a:t> </a:t>
            </a:r>
          </a:p>
        </p:txBody>
      </p:sp>
      <p:sp>
        <p:nvSpPr>
          <p:cNvPr id="3" name="Content Placeholder 2">
            <a:extLst>
              <a:ext uri="{FF2B5EF4-FFF2-40B4-BE49-F238E27FC236}">
                <a16:creationId xmlns:a16="http://schemas.microsoft.com/office/drawing/2014/main" id="{E616AFD9-3BB8-59CA-72E2-1BC8E7C8A5E5}"/>
              </a:ext>
            </a:extLst>
          </p:cNvPr>
          <p:cNvSpPr>
            <a:spLocks noGrp="1"/>
          </p:cNvSpPr>
          <p:nvPr>
            <p:ph idx="1"/>
          </p:nvPr>
        </p:nvSpPr>
        <p:spPr>
          <a:xfrm>
            <a:off x="803031" y="1118151"/>
            <a:ext cx="10883131" cy="5457747"/>
          </a:xfrm>
        </p:spPr>
        <p:txBody>
          <a:bodyPr>
            <a:normAutofit fontScale="92500" lnSpcReduction="10000"/>
          </a:bodyPr>
          <a:lstStyle/>
          <a:p>
            <a:pPr algn="l"/>
            <a:r>
              <a:rPr lang="en-GB" b="1" i="0" u="none" strike="noStrike" baseline="0" dirty="0">
                <a:latin typeface="CIDFont+F2"/>
              </a:rPr>
              <a:t>Independent events</a:t>
            </a:r>
          </a:p>
          <a:p>
            <a:r>
              <a:rPr lang="en-GB" sz="2100" dirty="0"/>
              <a:t>In Machine Learning, we often deal with features (variables) that may or may not influence each other. When two features are assumed to be independent, it means the presence (or value) of one feature does not affect the probability of the other.</a:t>
            </a:r>
          </a:p>
          <a:p>
            <a:r>
              <a:rPr lang="en-US" sz="2400" b="1" dirty="0"/>
              <a:t>Multiplication Rule for Independent Events</a:t>
            </a:r>
          </a:p>
          <a:p>
            <a:pPr lvl="1"/>
            <a:r>
              <a:rPr lang="en-US" sz="2000" dirty="0"/>
              <a:t>For two independent events A and B, the probability that both occur is:  P(A∩B)=P(A)×P(B)</a:t>
            </a:r>
            <a:endParaRPr lang="en-ZA" sz="2800" dirty="0"/>
          </a:p>
          <a:p>
            <a:endParaRPr lang="en-GB" sz="2100" dirty="0"/>
          </a:p>
          <a:p>
            <a:r>
              <a:rPr lang="en-GB" sz="2400" b="1" dirty="0"/>
              <a:t>Scenario:</a:t>
            </a:r>
            <a:br>
              <a:rPr lang="en-GB" sz="2400" dirty="0"/>
            </a:br>
            <a:r>
              <a:rPr lang="en-GB" sz="2400" dirty="0"/>
              <a:t>You are building a </a:t>
            </a:r>
            <a:r>
              <a:rPr lang="en-GB" sz="2400" b="1" dirty="0"/>
              <a:t>spam detection model</a:t>
            </a:r>
            <a:r>
              <a:rPr lang="en-GB" sz="2400" dirty="0"/>
              <a:t> using the </a:t>
            </a:r>
            <a:r>
              <a:rPr lang="en-GB" sz="2400" b="1" dirty="0"/>
              <a:t>Naive Bayes classifier</a:t>
            </a:r>
            <a:r>
              <a:rPr lang="en-GB" sz="2400" dirty="0"/>
              <a:t>.</a:t>
            </a:r>
            <a:br>
              <a:rPr lang="en-GB" sz="2400" dirty="0"/>
            </a:br>
            <a:r>
              <a:rPr lang="en-GB" sz="2400" dirty="0"/>
              <a:t>Two features (events) are:</a:t>
            </a:r>
          </a:p>
          <a:p>
            <a:r>
              <a:rPr lang="en-GB" sz="2400" b="1" dirty="0"/>
              <a:t>Event A:</a:t>
            </a:r>
            <a:r>
              <a:rPr lang="en-GB" sz="2400" dirty="0"/>
              <a:t> The email contains the word </a:t>
            </a:r>
            <a:r>
              <a:rPr lang="en-GB" sz="2400" i="1" dirty="0"/>
              <a:t>“discount”</a:t>
            </a:r>
            <a:endParaRPr lang="en-GB" sz="2400" dirty="0"/>
          </a:p>
          <a:p>
            <a:r>
              <a:rPr lang="en-GB" sz="2400" b="1" dirty="0"/>
              <a:t>Event B:</a:t>
            </a:r>
            <a:r>
              <a:rPr lang="en-GB" sz="2400" dirty="0"/>
              <a:t> The email contains the word </a:t>
            </a:r>
            <a:r>
              <a:rPr lang="en-GB" sz="2400" i="1" dirty="0"/>
              <a:t>“offer”</a:t>
            </a:r>
            <a:endParaRPr lang="en-GB" sz="2400" dirty="0"/>
          </a:p>
          <a:p>
            <a:r>
              <a:rPr lang="en-GB" sz="2400" dirty="0"/>
              <a:t>In Naive Bayes, we </a:t>
            </a:r>
            <a:r>
              <a:rPr lang="en-GB" sz="2400" b="1" dirty="0"/>
              <a:t>assume these two features are independent</a:t>
            </a:r>
            <a:r>
              <a:rPr lang="en-GB" sz="2400" dirty="0"/>
              <a:t> when calculating the probability that an email is spam.</a:t>
            </a:r>
          </a:p>
          <a:p>
            <a:r>
              <a:rPr lang="en-GB" sz="2400" dirty="0"/>
              <a:t>P(A and B | spam)=P(</a:t>
            </a:r>
            <a:r>
              <a:rPr lang="en-GB" sz="2400" dirty="0" err="1"/>
              <a:t>A|spam</a:t>
            </a:r>
            <a:r>
              <a:rPr lang="en-GB" sz="2400" dirty="0"/>
              <a:t>)×P(</a:t>
            </a:r>
            <a:r>
              <a:rPr lang="en-GB" sz="2400" dirty="0" err="1"/>
              <a:t>B|spam</a:t>
            </a:r>
            <a:r>
              <a:rPr lang="en-GB" sz="2400" dirty="0"/>
              <a:t>)</a:t>
            </a:r>
          </a:p>
          <a:p>
            <a:endParaRPr lang="en-ZA" sz="2100" dirty="0"/>
          </a:p>
        </p:txBody>
      </p:sp>
    </p:spTree>
    <p:extLst>
      <p:ext uri="{BB962C8B-B14F-4D97-AF65-F5344CB8AC3E}">
        <p14:creationId xmlns:p14="http://schemas.microsoft.com/office/powerpoint/2010/main" val="2980816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AA835CD-5B18-EF75-4629-0B31FF9350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C6C9A8-8A61-C488-00C7-AD04F724E380}"/>
              </a:ext>
            </a:extLst>
          </p:cNvPr>
          <p:cNvSpPr>
            <a:spLocks noGrp="1"/>
          </p:cNvSpPr>
          <p:nvPr>
            <p:ph type="title"/>
          </p:nvPr>
        </p:nvSpPr>
        <p:spPr>
          <a:xfrm>
            <a:off x="838200" y="365126"/>
            <a:ext cx="10515600" cy="539336"/>
          </a:xfrm>
        </p:spPr>
        <p:txBody>
          <a:bodyPr>
            <a:normAutofit fontScale="90000"/>
          </a:bodyPr>
          <a:lstStyle/>
          <a:p>
            <a:r>
              <a:rPr lang="en-ZA" sz="4000" b="1" dirty="0"/>
              <a:t>Probability</a:t>
            </a:r>
            <a:r>
              <a:rPr lang="en-ZA" sz="3600" b="1" dirty="0"/>
              <a:t> </a:t>
            </a:r>
          </a:p>
        </p:txBody>
      </p:sp>
      <p:sp>
        <p:nvSpPr>
          <p:cNvPr id="3" name="Content Placeholder 2">
            <a:extLst>
              <a:ext uri="{FF2B5EF4-FFF2-40B4-BE49-F238E27FC236}">
                <a16:creationId xmlns:a16="http://schemas.microsoft.com/office/drawing/2014/main" id="{981F2526-15EE-E1D9-BD36-68450BD23B13}"/>
              </a:ext>
            </a:extLst>
          </p:cNvPr>
          <p:cNvSpPr>
            <a:spLocks noGrp="1"/>
          </p:cNvSpPr>
          <p:nvPr>
            <p:ph idx="1"/>
          </p:nvPr>
        </p:nvSpPr>
        <p:spPr>
          <a:xfrm>
            <a:off x="803031" y="1118151"/>
            <a:ext cx="10883131" cy="5457747"/>
          </a:xfrm>
        </p:spPr>
        <p:txBody>
          <a:bodyPr>
            <a:normAutofit/>
          </a:bodyPr>
          <a:lstStyle/>
          <a:p>
            <a:pPr algn="l"/>
            <a:r>
              <a:rPr lang="en-GB" b="1" i="0" u="none" strike="noStrike" baseline="0" dirty="0">
                <a:latin typeface="CIDFont+F2"/>
              </a:rPr>
              <a:t>Dependent  events</a:t>
            </a:r>
          </a:p>
          <a:p>
            <a:r>
              <a:rPr lang="en-GB" sz="2100" dirty="0"/>
              <a:t>Two events are </a:t>
            </a:r>
            <a:r>
              <a:rPr lang="en-GB" sz="2100" b="1" dirty="0"/>
              <a:t>dependent</a:t>
            </a:r>
            <a:r>
              <a:rPr lang="en-GB" sz="2100" dirty="0"/>
              <a:t> if the occurrence of </a:t>
            </a:r>
            <a:r>
              <a:rPr lang="en-GB" sz="2100" b="1" dirty="0"/>
              <a:t>one does affect </a:t>
            </a:r>
            <a:r>
              <a:rPr lang="en-GB" sz="2100" dirty="0"/>
              <a:t>the probability of the other.</a:t>
            </a:r>
          </a:p>
          <a:p>
            <a:r>
              <a:rPr lang="en-GB" sz="2100" dirty="0"/>
              <a:t>A = “Draw a King from a deck.” </a:t>
            </a:r>
          </a:p>
          <a:p>
            <a:r>
              <a:rPr lang="en-GB" sz="2100" dirty="0"/>
              <a:t>B = “Draw a Queen on the second draw without replacement.”</a:t>
            </a:r>
          </a:p>
          <a:p>
            <a:r>
              <a:rPr lang="en-GB" sz="2100" dirty="0"/>
              <a:t>If you don’t replace the first card, the total cards reduces to 51 —so the probability of drawing a Queen changes. Hence, A and B are </a:t>
            </a:r>
            <a:r>
              <a:rPr lang="en-GB" sz="2100" b="1" dirty="0"/>
              <a:t>dependent</a:t>
            </a:r>
            <a:r>
              <a:rPr lang="en-GB" sz="2100" dirty="0"/>
              <a:t>.</a:t>
            </a:r>
          </a:p>
          <a:p>
            <a:r>
              <a:rPr lang="en-GB" sz="2400" dirty="0"/>
              <a:t>P(A and B)=P(A)×P(B∣A)      where P(B/A) = P (A and B )/ P(A)</a:t>
            </a:r>
            <a:endParaRPr lang="en-GB" sz="2100" dirty="0"/>
          </a:p>
          <a:p>
            <a:endParaRPr lang="en-GB" sz="2100" dirty="0"/>
          </a:p>
          <a:p>
            <a:r>
              <a:rPr lang="en-GB" sz="2400" dirty="0"/>
              <a:t>In actual spam emails:</a:t>
            </a:r>
          </a:p>
          <a:p>
            <a:r>
              <a:rPr lang="en-GB" sz="2400" dirty="0"/>
              <a:t>If an email contains “discount,” it’s </a:t>
            </a:r>
            <a:r>
              <a:rPr lang="en-GB" sz="2400" i="1" dirty="0"/>
              <a:t>more likely</a:t>
            </a:r>
            <a:r>
              <a:rPr lang="en-GB" sz="2400" dirty="0"/>
              <a:t> to contain “offer.”</a:t>
            </a:r>
          </a:p>
          <a:p>
            <a:endParaRPr lang="en-ZA" sz="2100" dirty="0"/>
          </a:p>
        </p:txBody>
      </p:sp>
    </p:spTree>
    <p:extLst>
      <p:ext uri="{BB962C8B-B14F-4D97-AF65-F5344CB8AC3E}">
        <p14:creationId xmlns:p14="http://schemas.microsoft.com/office/powerpoint/2010/main" val="1626099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Dependent Events &amp; Conditional Probability</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23</a:t>
            </a:r>
            <a:endParaRPr lang="en-US" sz="1000" dirty="0"/>
          </a:p>
        </p:txBody>
      </p:sp>
      <p:sp>
        <p:nvSpPr>
          <p:cNvPr id="6" name="Shape 3"/>
          <p:cNvSpPr/>
          <p:nvPr/>
        </p:nvSpPr>
        <p:spPr>
          <a:xfrm>
            <a:off x="548640" y="1645920"/>
            <a:ext cx="5212080" cy="1280160"/>
          </a:xfrm>
          <a:prstGeom prst="roundRect">
            <a:avLst>
              <a:gd name="adj" fmla="val 7143"/>
            </a:avLst>
          </a:prstGeom>
          <a:solidFill>
            <a:srgbClr val="FFFFFF"/>
          </a:solidFill>
          <a:ln w="19050">
            <a:solidFill>
              <a:srgbClr val="6D4AE0"/>
            </a:solidFill>
            <a:prstDash val="solid"/>
          </a:ln>
        </p:spPr>
        <p:txBody>
          <a:bodyPr/>
          <a:lstStyle/>
          <a:p>
            <a:endParaRPr lang="en-GB"/>
          </a:p>
        </p:txBody>
      </p:sp>
      <p:sp>
        <p:nvSpPr>
          <p:cNvPr id="7" name="Text 4"/>
          <p:cNvSpPr txBox="1"/>
          <p:nvPr/>
        </p:nvSpPr>
        <p:spPr>
          <a:xfrm>
            <a:off x="548640" y="1645920"/>
            <a:ext cx="5212080" cy="1280160"/>
          </a:xfrm>
          <a:prstGeom prst="rect">
            <a:avLst/>
          </a:prstGeom>
          <a:noFill/>
          <a:ln/>
        </p:spPr>
        <p:txBody>
          <a:bodyPr wrap="square" lIns="0" tIns="0" rIns="0" bIns="0" rtlCol="0" anchor="ctr"/>
          <a:lstStyle/>
          <a:p>
            <a:pPr marL="0" indent="0" algn="ctr">
              <a:buNone/>
            </a:pPr>
            <a:r>
              <a:rPr lang="en-US" sz="2200" b="1" dirty="0">
                <a:solidFill>
                  <a:srgbClr val="6D4AE0"/>
                </a:solidFill>
                <a:latin typeface="Cambria" pitchFamily="34" charset="0"/>
                <a:ea typeface="Cambria" pitchFamily="34" charset="-122"/>
                <a:cs typeface="Cambria" pitchFamily="34" charset="-120"/>
              </a:rPr>
              <a:t>P(A ∩ B) = P(A) × P(B | A)</a:t>
            </a:r>
            <a:endParaRPr lang="en-US" sz="2200" dirty="0"/>
          </a:p>
          <a:p>
            <a:pPr marL="0" indent="0" algn="ctr">
              <a:buNone/>
            </a:pPr>
            <a:r>
              <a:rPr lang="en-US" sz="1400" dirty="0">
                <a:solidFill>
                  <a:srgbClr val="5B6178"/>
                </a:solidFill>
                <a:latin typeface="Calibri" pitchFamily="34" charset="0"/>
                <a:ea typeface="Calibri" pitchFamily="34" charset="-122"/>
                <a:cs typeface="Calibri" pitchFamily="34" charset="-120"/>
              </a:rPr>
              <a:t>P(B | A) = “probability of B, given A happened”</a:t>
            </a:r>
            <a:endParaRPr lang="en-US" sz="2200" dirty="0"/>
          </a:p>
        </p:txBody>
      </p:sp>
      <p:sp>
        <p:nvSpPr>
          <p:cNvPr id="8" name="Text 5"/>
          <p:cNvSpPr txBox="1"/>
          <p:nvPr/>
        </p:nvSpPr>
        <p:spPr>
          <a:xfrm>
            <a:off x="548640" y="3200400"/>
            <a:ext cx="5212080" cy="2560320"/>
          </a:xfrm>
          <a:prstGeom prst="rect">
            <a:avLst/>
          </a:prstGeom>
          <a:noFill/>
          <a:ln/>
        </p:spPr>
        <p:txBody>
          <a:bodyPr wrap="square" lIns="0" tIns="0" rIns="0" bIns="0" rtlCol="0" anchor="t"/>
          <a:lstStyle/>
          <a:p>
            <a:pPr marL="228600" indent="-228600">
              <a:buSzPct val="100000"/>
              <a:buChar char="•"/>
            </a:pPr>
            <a:r>
              <a:rPr lang="en-US" sz="1600" b="1" dirty="0">
                <a:solidFill>
                  <a:srgbClr val="1E2340"/>
                </a:solidFill>
                <a:latin typeface="Calibri" pitchFamily="34" charset="0"/>
                <a:ea typeface="Calibri" pitchFamily="34" charset="-122"/>
                <a:cs typeface="Calibri" pitchFamily="34" charset="-120"/>
              </a:rPr>
              <a:t>Cards, no replacement: </a:t>
            </a:r>
            <a:r>
              <a:rPr lang="en-US" sz="1600" dirty="0">
                <a:solidFill>
                  <a:srgbClr val="1E2340"/>
                </a:solidFill>
                <a:latin typeface="Calibri" pitchFamily="34" charset="0"/>
                <a:ea typeface="Calibri" pitchFamily="34" charset="-122"/>
                <a:cs typeface="Calibri" pitchFamily="34" charset="-120"/>
              </a:rPr>
              <a:t>P(K then Q) = 4/52 × 4/51 ≈ 0.0060</a:t>
            </a:r>
            <a:endParaRPr lang="en-US" sz="1600" dirty="0"/>
          </a:p>
          <a:p>
            <a:pPr marL="228600" indent="-228600">
              <a:buSzPct val="100000"/>
              <a:buChar char="•"/>
            </a:pPr>
            <a:r>
              <a:rPr lang="en-US" sz="1600" b="1" dirty="0">
                <a:solidFill>
                  <a:srgbClr val="1E2340"/>
                </a:solidFill>
                <a:latin typeface="Calibri" pitchFamily="34" charset="0"/>
                <a:ea typeface="Calibri" pitchFamily="34" charset="-122"/>
                <a:cs typeface="Calibri" pitchFamily="34" charset="-120"/>
              </a:rPr>
              <a:t>Spam words: </a:t>
            </a:r>
            <a:r>
              <a:rPr lang="en-US" sz="1600" dirty="0">
                <a:solidFill>
                  <a:srgbClr val="1E2340"/>
                </a:solidFill>
                <a:latin typeface="Calibri" pitchFamily="34" charset="0"/>
                <a:ea typeface="Calibri" pitchFamily="34" charset="-122"/>
                <a:cs typeface="Calibri" pitchFamily="34" charset="-120"/>
              </a:rPr>
              <a:t>an email containing “discount” is more likely to contain “offer”</a:t>
            </a:r>
            <a:endParaRPr lang="en-US" sz="1600" dirty="0"/>
          </a:p>
          <a:p>
            <a:pPr marL="228600" indent="-228600">
              <a:buSzPct val="100000"/>
              <a:buChar char="•"/>
            </a:pPr>
            <a:r>
              <a:rPr lang="en-US" sz="1600" b="1" dirty="0">
                <a:solidFill>
                  <a:srgbClr val="1E2340"/>
                </a:solidFill>
                <a:latin typeface="Calibri" pitchFamily="34" charset="0"/>
                <a:ea typeface="Calibri" pitchFamily="34" charset="-122"/>
                <a:cs typeface="Calibri" pitchFamily="34" charset="-120"/>
              </a:rPr>
              <a:t>Your turn: </a:t>
            </a:r>
            <a:r>
              <a:rPr lang="en-US" sz="1600" dirty="0">
                <a:solidFill>
                  <a:srgbClr val="1E2340"/>
                </a:solidFill>
                <a:latin typeface="Calibri" pitchFamily="34" charset="0"/>
                <a:ea typeface="Calibri" pitchFamily="34" charset="-122"/>
                <a:cs typeface="Calibri" pitchFamily="34" charset="-120"/>
              </a:rPr>
              <a:t>the loot bag on the right – P(both red)?</a:t>
            </a:r>
            <a:endParaRPr lang="en-US" sz="1600" dirty="0"/>
          </a:p>
        </p:txBody>
      </p:sp>
      <p:sp>
        <p:nvSpPr>
          <p:cNvPr id="9" name="Text 6"/>
          <p:cNvSpPr txBox="1"/>
          <p:nvPr/>
        </p:nvSpPr>
        <p:spPr>
          <a:xfrm>
            <a:off x="6309360" y="1645920"/>
            <a:ext cx="5349240" cy="411480"/>
          </a:xfrm>
          <a:prstGeom prst="rect">
            <a:avLst/>
          </a:prstGeom>
          <a:noFill/>
          <a:ln/>
        </p:spPr>
        <p:txBody>
          <a:bodyPr wrap="square" lIns="0" tIns="0" rIns="0" bIns="0" rtlCol="0" anchor="ctr"/>
          <a:lstStyle/>
          <a:p>
            <a:pPr marL="0" indent="0">
              <a:buNone/>
            </a:pPr>
            <a:r>
              <a:rPr lang="en-US" sz="1400" b="1" dirty="0">
                <a:solidFill>
                  <a:srgbClr val="14172E"/>
                </a:solidFill>
                <a:latin typeface="Arial" pitchFamily="34" charset="0"/>
                <a:ea typeface="Arial" pitchFamily="34" charset="-122"/>
                <a:cs typeface="Arial" pitchFamily="34" charset="-120"/>
              </a:rPr>
              <a:t>Loot bag: 5 red, 3 blue orbs · draw 2, no replacement</a:t>
            </a:r>
            <a:endParaRPr lang="en-US" sz="1400" dirty="0"/>
          </a:p>
        </p:txBody>
      </p:sp>
      <p:sp>
        <p:nvSpPr>
          <p:cNvPr id="10" name="Shape 7"/>
          <p:cNvSpPr/>
          <p:nvPr/>
        </p:nvSpPr>
        <p:spPr>
          <a:xfrm>
            <a:off x="6400800" y="3474720"/>
            <a:ext cx="548640" cy="548640"/>
          </a:xfrm>
          <a:prstGeom prst="ellipse">
            <a:avLst/>
          </a:prstGeom>
          <a:solidFill>
            <a:srgbClr val="14172E"/>
          </a:solidFill>
          <a:ln w="12700">
            <a:solidFill>
              <a:srgbClr val="14172E"/>
            </a:solidFill>
            <a:prstDash val="solid"/>
          </a:ln>
        </p:spPr>
        <p:txBody>
          <a:bodyPr/>
          <a:lstStyle/>
          <a:p>
            <a:endParaRPr lang="en-GB"/>
          </a:p>
        </p:txBody>
      </p:sp>
      <p:sp>
        <p:nvSpPr>
          <p:cNvPr id="11" name="Text 8"/>
          <p:cNvSpPr txBox="1"/>
          <p:nvPr/>
        </p:nvSpPr>
        <p:spPr>
          <a:xfrm>
            <a:off x="6400800" y="347472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Start</a:t>
            </a:r>
            <a:endParaRPr lang="en-US" sz="1200" dirty="0"/>
          </a:p>
        </p:txBody>
      </p:sp>
      <p:sp>
        <p:nvSpPr>
          <p:cNvPr id="12" name="Shape 9"/>
          <p:cNvSpPr/>
          <p:nvPr/>
        </p:nvSpPr>
        <p:spPr>
          <a:xfrm flipV="1">
            <a:off x="6949440" y="2743200"/>
            <a:ext cx="1280160" cy="1005840"/>
          </a:xfrm>
          <a:prstGeom prst="line">
            <a:avLst/>
          </a:prstGeom>
          <a:noFill/>
          <a:ln w="19050">
            <a:solidFill>
              <a:srgbClr val="8A90A6"/>
            </a:solidFill>
            <a:prstDash val="solid"/>
          </a:ln>
        </p:spPr>
        <p:txBody>
          <a:bodyPr/>
          <a:lstStyle/>
          <a:p>
            <a:endParaRPr lang="en-GB"/>
          </a:p>
        </p:txBody>
      </p:sp>
      <p:sp>
        <p:nvSpPr>
          <p:cNvPr id="13" name="Shape 10"/>
          <p:cNvSpPr/>
          <p:nvPr/>
        </p:nvSpPr>
        <p:spPr>
          <a:xfrm>
            <a:off x="8229600" y="2468880"/>
            <a:ext cx="548640" cy="548640"/>
          </a:xfrm>
          <a:prstGeom prst="ellipse">
            <a:avLst/>
          </a:prstGeom>
          <a:solidFill>
            <a:srgbClr val="F2665A"/>
          </a:solidFill>
          <a:ln w="12700">
            <a:solidFill>
              <a:srgbClr val="F2665A"/>
            </a:solidFill>
            <a:prstDash val="solid"/>
          </a:ln>
        </p:spPr>
        <p:txBody>
          <a:bodyPr/>
          <a:lstStyle/>
          <a:p>
            <a:endParaRPr lang="en-GB"/>
          </a:p>
        </p:txBody>
      </p:sp>
      <p:sp>
        <p:nvSpPr>
          <p:cNvPr id="14" name="Text 11"/>
          <p:cNvSpPr txBox="1"/>
          <p:nvPr/>
        </p:nvSpPr>
        <p:spPr>
          <a:xfrm>
            <a:off x="8229600" y="246888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R</a:t>
            </a:r>
            <a:endParaRPr lang="en-US" sz="1200" dirty="0"/>
          </a:p>
        </p:txBody>
      </p:sp>
      <p:sp>
        <p:nvSpPr>
          <p:cNvPr id="15" name="Text 12"/>
          <p:cNvSpPr txBox="1"/>
          <p:nvPr/>
        </p:nvSpPr>
        <p:spPr>
          <a:xfrm>
            <a:off x="7406640" y="2834640"/>
            <a:ext cx="731520" cy="320040"/>
          </a:xfrm>
          <a:prstGeom prst="rect">
            <a:avLst/>
          </a:prstGeom>
          <a:noFill/>
          <a:ln/>
        </p:spPr>
        <p:txBody>
          <a:bodyPr wrap="square" lIns="0" tIns="0" rIns="0" bIns="0" rtlCol="0" anchor="ctr"/>
          <a:lstStyle/>
          <a:p>
            <a:pPr marL="0" indent="0">
              <a:buNone/>
            </a:pPr>
            <a:r>
              <a:rPr lang="en-US" sz="1400" b="1" dirty="0">
                <a:solidFill>
                  <a:srgbClr val="1E2340"/>
                </a:solidFill>
                <a:latin typeface="Cambria" pitchFamily="34" charset="0"/>
                <a:ea typeface="Cambria" pitchFamily="34" charset="-122"/>
                <a:cs typeface="Cambria" pitchFamily="34" charset="-120"/>
              </a:rPr>
              <a:t>5/8</a:t>
            </a:r>
            <a:endParaRPr lang="en-US" sz="1400" dirty="0"/>
          </a:p>
        </p:txBody>
      </p:sp>
      <p:sp>
        <p:nvSpPr>
          <p:cNvPr id="16" name="Shape 13"/>
          <p:cNvSpPr/>
          <p:nvPr/>
        </p:nvSpPr>
        <p:spPr>
          <a:xfrm>
            <a:off x="6949440" y="3749040"/>
            <a:ext cx="1280160" cy="1005840"/>
          </a:xfrm>
          <a:prstGeom prst="line">
            <a:avLst/>
          </a:prstGeom>
          <a:noFill/>
          <a:ln w="19050">
            <a:solidFill>
              <a:srgbClr val="8A90A6"/>
            </a:solidFill>
            <a:prstDash val="solid"/>
          </a:ln>
        </p:spPr>
        <p:txBody>
          <a:bodyPr/>
          <a:lstStyle/>
          <a:p>
            <a:endParaRPr lang="en-GB"/>
          </a:p>
        </p:txBody>
      </p:sp>
      <p:sp>
        <p:nvSpPr>
          <p:cNvPr id="17" name="Shape 14"/>
          <p:cNvSpPr/>
          <p:nvPr/>
        </p:nvSpPr>
        <p:spPr>
          <a:xfrm>
            <a:off x="8229600" y="4480560"/>
            <a:ext cx="548640" cy="548640"/>
          </a:xfrm>
          <a:prstGeom prst="ellipse">
            <a:avLst/>
          </a:prstGeom>
          <a:solidFill>
            <a:srgbClr val="2F6FDE"/>
          </a:solidFill>
          <a:ln w="12700">
            <a:solidFill>
              <a:srgbClr val="2F6FDE"/>
            </a:solidFill>
            <a:prstDash val="solid"/>
          </a:ln>
        </p:spPr>
        <p:txBody>
          <a:bodyPr/>
          <a:lstStyle/>
          <a:p>
            <a:endParaRPr lang="en-GB"/>
          </a:p>
        </p:txBody>
      </p:sp>
      <p:sp>
        <p:nvSpPr>
          <p:cNvPr id="18" name="Text 15"/>
          <p:cNvSpPr txBox="1"/>
          <p:nvPr/>
        </p:nvSpPr>
        <p:spPr>
          <a:xfrm>
            <a:off x="8229600" y="448056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B</a:t>
            </a:r>
            <a:endParaRPr lang="en-US" sz="1200" dirty="0"/>
          </a:p>
        </p:txBody>
      </p:sp>
      <p:sp>
        <p:nvSpPr>
          <p:cNvPr id="19" name="Text 16"/>
          <p:cNvSpPr txBox="1"/>
          <p:nvPr/>
        </p:nvSpPr>
        <p:spPr>
          <a:xfrm>
            <a:off x="7406640" y="3840480"/>
            <a:ext cx="731520" cy="320040"/>
          </a:xfrm>
          <a:prstGeom prst="rect">
            <a:avLst/>
          </a:prstGeom>
          <a:noFill/>
          <a:ln/>
        </p:spPr>
        <p:txBody>
          <a:bodyPr wrap="square" lIns="0" tIns="0" rIns="0" bIns="0" rtlCol="0" anchor="ctr"/>
          <a:lstStyle/>
          <a:p>
            <a:pPr marL="0" indent="0">
              <a:buNone/>
            </a:pPr>
            <a:r>
              <a:rPr lang="en-US" sz="1400" b="1" dirty="0">
                <a:solidFill>
                  <a:srgbClr val="1E2340"/>
                </a:solidFill>
                <a:latin typeface="Cambria" pitchFamily="34" charset="0"/>
                <a:ea typeface="Cambria" pitchFamily="34" charset="-122"/>
                <a:cs typeface="Cambria" pitchFamily="34" charset="-120"/>
              </a:rPr>
              <a:t>3/8</a:t>
            </a:r>
            <a:endParaRPr lang="en-US" sz="1400" dirty="0"/>
          </a:p>
        </p:txBody>
      </p:sp>
      <p:sp>
        <p:nvSpPr>
          <p:cNvPr id="20" name="Shape 17"/>
          <p:cNvSpPr/>
          <p:nvPr/>
        </p:nvSpPr>
        <p:spPr>
          <a:xfrm flipV="1">
            <a:off x="8778240" y="2331720"/>
            <a:ext cx="1188720" cy="411480"/>
          </a:xfrm>
          <a:prstGeom prst="line">
            <a:avLst/>
          </a:prstGeom>
          <a:noFill/>
          <a:ln w="19050">
            <a:solidFill>
              <a:srgbClr val="8A90A6"/>
            </a:solidFill>
            <a:prstDash val="solid"/>
          </a:ln>
        </p:spPr>
        <p:txBody>
          <a:bodyPr/>
          <a:lstStyle/>
          <a:p>
            <a:endParaRPr lang="en-GB"/>
          </a:p>
        </p:txBody>
      </p:sp>
      <p:sp>
        <p:nvSpPr>
          <p:cNvPr id="21" name="Shape 18"/>
          <p:cNvSpPr/>
          <p:nvPr/>
        </p:nvSpPr>
        <p:spPr>
          <a:xfrm>
            <a:off x="9966960" y="2057400"/>
            <a:ext cx="548640" cy="548640"/>
          </a:xfrm>
          <a:prstGeom prst="ellipse">
            <a:avLst/>
          </a:prstGeom>
          <a:solidFill>
            <a:srgbClr val="F2665A"/>
          </a:solidFill>
          <a:ln w="12700">
            <a:solidFill>
              <a:srgbClr val="F2665A"/>
            </a:solidFill>
            <a:prstDash val="solid"/>
          </a:ln>
        </p:spPr>
        <p:txBody>
          <a:bodyPr/>
          <a:lstStyle/>
          <a:p>
            <a:endParaRPr lang="en-GB"/>
          </a:p>
        </p:txBody>
      </p:sp>
      <p:sp>
        <p:nvSpPr>
          <p:cNvPr id="22" name="Text 19"/>
          <p:cNvSpPr txBox="1"/>
          <p:nvPr/>
        </p:nvSpPr>
        <p:spPr>
          <a:xfrm>
            <a:off x="9966960" y="205740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R</a:t>
            </a:r>
            <a:endParaRPr lang="en-US" sz="1200" dirty="0"/>
          </a:p>
        </p:txBody>
      </p:sp>
      <p:sp>
        <p:nvSpPr>
          <p:cNvPr id="23" name="Text 20"/>
          <p:cNvSpPr txBox="1"/>
          <p:nvPr/>
        </p:nvSpPr>
        <p:spPr>
          <a:xfrm>
            <a:off x="9098280" y="2171700"/>
            <a:ext cx="640080" cy="320040"/>
          </a:xfrm>
          <a:prstGeom prst="rect">
            <a:avLst/>
          </a:prstGeom>
          <a:noFill/>
          <a:ln/>
        </p:spPr>
        <p:txBody>
          <a:bodyPr wrap="square" lIns="0" tIns="0" rIns="0" bIns="0" rtlCol="0" anchor="ctr"/>
          <a:lstStyle/>
          <a:p>
            <a:pPr marL="0" indent="0">
              <a:buNone/>
            </a:pPr>
            <a:r>
              <a:rPr lang="en-US" sz="1300" b="1" dirty="0">
                <a:solidFill>
                  <a:srgbClr val="1E2340"/>
                </a:solidFill>
                <a:latin typeface="Cambria" pitchFamily="34" charset="0"/>
                <a:ea typeface="Cambria" pitchFamily="34" charset="-122"/>
                <a:cs typeface="Cambria" pitchFamily="34" charset="-120"/>
              </a:rPr>
              <a:t>4/7</a:t>
            </a:r>
            <a:endParaRPr lang="en-US" sz="1300" dirty="0"/>
          </a:p>
        </p:txBody>
      </p:sp>
      <p:sp>
        <p:nvSpPr>
          <p:cNvPr id="24" name="Text 21"/>
          <p:cNvSpPr txBox="1"/>
          <p:nvPr/>
        </p:nvSpPr>
        <p:spPr>
          <a:xfrm>
            <a:off x="10607040" y="2103120"/>
            <a:ext cx="1188720" cy="457200"/>
          </a:xfrm>
          <a:prstGeom prst="rect">
            <a:avLst/>
          </a:prstGeom>
          <a:noFill/>
          <a:ln/>
        </p:spPr>
        <p:txBody>
          <a:bodyPr wrap="square" lIns="0" tIns="0" rIns="0" bIns="0" rtlCol="0" anchor="ctr"/>
          <a:lstStyle/>
          <a:p>
            <a:pPr marL="0" indent="0">
              <a:buNone/>
            </a:pPr>
            <a:r>
              <a:rPr lang="en-US" sz="1300" b="1" dirty="0">
                <a:solidFill>
                  <a:srgbClr val="F2665A"/>
                </a:solidFill>
                <a:latin typeface="Arial" pitchFamily="34" charset="0"/>
                <a:ea typeface="Arial" pitchFamily="34" charset="-122"/>
                <a:cs typeface="Arial" pitchFamily="34" charset="-120"/>
              </a:rPr>
              <a:t>P(R,R) = ?</a:t>
            </a:r>
            <a:endParaRPr lang="en-US" sz="1300" dirty="0"/>
          </a:p>
        </p:txBody>
      </p:sp>
      <p:sp>
        <p:nvSpPr>
          <p:cNvPr id="25" name="Shape 22"/>
          <p:cNvSpPr/>
          <p:nvPr/>
        </p:nvSpPr>
        <p:spPr>
          <a:xfrm>
            <a:off x="8778240" y="2743200"/>
            <a:ext cx="1188720" cy="411480"/>
          </a:xfrm>
          <a:prstGeom prst="line">
            <a:avLst/>
          </a:prstGeom>
          <a:noFill/>
          <a:ln w="19050">
            <a:solidFill>
              <a:srgbClr val="8A90A6"/>
            </a:solidFill>
            <a:prstDash val="solid"/>
          </a:ln>
        </p:spPr>
        <p:txBody>
          <a:bodyPr/>
          <a:lstStyle/>
          <a:p>
            <a:endParaRPr lang="en-GB"/>
          </a:p>
        </p:txBody>
      </p:sp>
      <p:sp>
        <p:nvSpPr>
          <p:cNvPr id="26" name="Shape 23"/>
          <p:cNvSpPr/>
          <p:nvPr/>
        </p:nvSpPr>
        <p:spPr>
          <a:xfrm>
            <a:off x="9966960" y="2880360"/>
            <a:ext cx="548640" cy="548640"/>
          </a:xfrm>
          <a:prstGeom prst="ellipse">
            <a:avLst/>
          </a:prstGeom>
          <a:solidFill>
            <a:srgbClr val="2F6FDE"/>
          </a:solidFill>
          <a:ln w="12700">
            <a:solidFill>
              <a:srgbClr val="2F6FDE"/>
            </a:solidFill>
            <a:prstDash val="solid"/>
          </a:ln>
        </p:spPr>
        <p:txBody>
          <a:bodyPr/>
          <a:lstStyle/>
          <a:p>
            <a:endParaRPr lang="en-GB"/>
          </a:p>
        </p:txBody>
      </p:sp>
      <p:sp>
        <p:nvSpPr>
          <p:cNvPr id="27" name="Text 24"/>
          <p:cNvSpPr txBox="1"/>
          <p:nvPr/>
        </p:nvSpPr>
        <p:spPr>
          <a:xfrm>
            <a:off x="9966960" y="288036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B</a:t>
            </a:r>
            <a:endParaRPr lang="en-US" sz="1200" dirty="0"/>
          </a:p>
        </p:txBody>
      </p:sp>
      <p:sp>
        <p:nvSpPr>
          <p:cNvPr id="28" name="Text 25"/>
          <p:cNvSpPr txBox="1"/>
          <p:nvPr/>
        </p:nvSpPr>
        <p:spPr>
          <a:xfrm>
            <a:off x="9098280" y="2903220"/>
            <a:ext cx="640080" cy="320040"/>
          </a:xfrm>
          <a:prstGeom prst="rect">
            <a:avLst/>
          </a:prstGeom>
          <a:noFill/>
          <a:ln/>
        </p:spPr>
        <p:txBody>
          <a:bodyPr wrap="square" lIns="0" tIns="0" rIns="0" bIns="0" rtlCol="0" anchor="ctr"/>
          <a:lstStyle/>
          <a:p>
            <a:pPr marL="0" indent="0">
              <a:buNone/>
            </a:pPr>
            <a:r>
              <a:rPr lang="en-US" sz="1300" b="1" dirty="0">
                <a:solidFill>
                  <a:srgbClr val="1E2340"/>
                </a:solidFill>
                <a:latin typeface="Cambria" pitchFamily="34" charset="0"/>
                <a:ea typeface="Cambria" pitchFamily="34" charset="-122"/>
                <a:cs typeface="Cambria" pitchFamily="34" charset="-120"/>
              </a:rPr>
              <a:t>3/7</a:t>
            </a:r>
            <a:endParaRPr lang="en-US" sz="1300" dirty="0"/>
          </a:p>
        </p:txBody>
      </p:sp>
      <p:sp>
        <p:nvSpPr>
          <p:cNvPr id="29" name="Shape 26"/>
          <p:cNvSpPr/>
          <p:nvPr/>
        </p:nvSpPr>
        <p:spPr>
          <a:xfrm flipV="1">
            <a:off x="8778240" y="4343400"/>
            <a:ext cx="1188720" cy="411480"/>
          </a:xfrm>
          <a:prstGeom prst="line">
            <a:avLst/>
          </a:prstGeom>
          <a:noFill/>
          <a:ln w="19050">
            <a:solidFill>
              <a:srgbClr val="8A90A6"/>
            </a:solidFill>
            <a:prstDash val="solid"/>
          </a:ln>
        </p:spPr>
        <p:txBody>
          <a:bodyPr/>
          <a:lstStyle/>
          <a:p>
            <a:endParaRPr lang="en-GB"/>
          </a:p>
        </p:txBody>
      </p:sp>
      <p:sp>
        <p:nvSpPr>
          <p:cNvPr id="30" name="Shape 27"/>
          <p:cNvSpPr/>
          <p:nvPr/>
        </p:nvSpPr>
        <p:spPr>
          <a:xfrm>
            <a:off x="9966960" y="4069080"/>
            <a:ext cx="548640" cy="548640"/>
          </a:xfrm>
          <a:prstGeom prst="ellipse">
            <a:avLst/>
          </a:prstGeom>
          <a:solidFill>
            <a:srgbClr val="F2665A"/>
          </a:solidFill>
          <a:ln w="12700">
            <a:solidFill>
              <a:srgbClr val="F2665A"/>
            </a:solidFill>
            <a:prstDash val="solid"/>
          </a:ln>
        </p:spPr>
        <p:txBody>
          <a:bodyPr/>
          <a:lstStyle/>
          <a:p>
            <a:endParaRPr lang="en-GB"/>
          </a:p>
        </p:txBody>
      </p:sp>
      <p:sp>
        <p:nvSpPr>
          <p:cNvPr id="31" name="Text 28"/>
          <p:cNvSpPr txBox="1"/>
          <p:nvPr/>
        </p:nvSpPr>
        <p:spPr>
          <a:xfrm>
            <a:off x="9966960" y="406908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R</a:t>
            </a:r>
            <a:endParaRPr lang="en-US" sz="1200" dirty="0"/>
          </a:p>
        </p:txBody>
      </p:sp>
      <p:sp>
        <p:nvSpPr>
          <p:cNvPr id="32" name="Text 29"/>
          <p:cNvSpPr txBox="1"/>
          <p:nvPr/>
        </p:nvSpPr>
        <p:spPr>
          <a:xfrm>
            <a:off x="9098280" y="4183380"/>
            <a:ext cx="640080" cy="320040"/>
          </a:xfrm>
          <a:prstGeom prst="rect">
            <a:avLst/>
          </a:prstGeom>
          <a:noFill/>
          <a:ln/>
        </p:spPr>
        <p:txBody>
          <a:bodyPr wrap="square" lIns="0" tIns="0" rIns="0" bIns="0" rtlCol="0" anchor="ctr"/>
          <a:lstStyle/>
          <a:p>
            <a:pPr marL="0" indent="0">
              <a:buNone/>
            </a:pPr>
            <a:r>
              <a:rPr lang="en-US" sz="1300" b="1" dirty="0">
                <a:solidFill>
                  <a:srgbClr val="1E2340"/>
                </a:solidFill>
                <a:latin typeface="Cambria" pitchFamily="34" charset="0"/>
                <a:ea typeface="Cambria" pitchFamily="34" charset="-122"/>
                <a:cs typeface="Cambria" pitchFamily="34" charset="-120"/>
              </a:rPr>
              <a:t>5/7</a:t>
            </a:r>
            <a:endParaRPr lang="en-US" sz="1300" dirty="0"/>
          </a:p>
        </p:txBody>
      </p:sp>
      <p:sp>
        <p:nvSpPr>
          <p:cNvPr id="33" name="Shape 30"/>
          <p:cNvSpPr/>
          <p:nvPr/>
        </p:nvSpPr>
        <p:spPr>
          <a:xfrm>
            <a:off x="8778240" y="4754880"/>
            <a:ext cx="1188720" cy="411480"/>
          </a:xfrm>
          <a:prstGeom prst="line">
            <a:avLst/>
          </a:prstGeom>
          <a:noFill/>
          <a:ln w="19050">
            <a:solidFill>
              <a:srgbClr val="8A90A6"/>
            </a:solidFill>
            <a:prstDash val="solid"/>
          </a:ln>
        </p:spPr>
        <p:txBody>
          <a:bodyPr/>
          <a:lstStyle/>
          <a:p>
            <a:endParaRPr lang="en-GB"/>
          </a:p>
        </p:txBody>
      </p:sp>
      <p:sp>
        <p:nvSpPr>
          <p:cNvPr id="34" name="Shape 31"/>
          <p:cNvSpPr/>
          <p:nvPr/>
        </p:nvSpPr>
        <p:spPr>
          <a:xfrm>
            <a:off x="9966960" y="4892040"/>
            <a:ext cx="548640" cy="548640"/>
          </a:xfrm>
          <a:prstGeom prst="ellipse">
            <a:avLst/>
          </a:prstGeom>
          <a:solidFill>
            <a:srgbClr val="2F6FDE"/>
          </a:solidFill>
          <a:ln w="12700">
            <a:solidFill>
              <a:srgbClr val="2F6FDE"/>
            </a:solidFill>
            <a:prstDash val="solid"/>
          </a:ln>
        </p:spPr>
        <p:txBody>
          <a:bodyPr/>
          <a:lstStyle/>
          <a:p>
            <a:endParaRPr lang="en-GB"/>
          </a:p>
        </p:txBody>
      </p:sp>
      <p:sp>
        <p:nvSpPr>
          <p:cNvPr id="35" name="Text 32"/>
          <p:cNvSpPr txBox="1"/>
          <p:nvPr/>
        </p:nvSpPr>
        <p:spPr>
          <a:xfrm>
            <a:off x="9966960" y="4892040"/>
            <a:ext cx="54864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B</a:t>
            </a:r>
            <a:endParaRPr lang="en-US" sz="1200" dirty="0"/>
          </a:p>
        </p:txBody>
      </p:sp>
      <p:sp>
        <p:nvSpPr>
          <p:cNvPr id="36" name="Text 33"/>
          <p:cNvSpPr txBox="1"/>
          <p:nvPr/>
        </p:nvSpPr>
        <p:spPr>
          <a:xfrm>
            <a:off x="9098280" y="4914900"/>
            <a:ext cx="640080" cy="320040"/>
          </a:xfrm>
          <a:prstGeom prst="rect">
            <a:avLst/>
          </a:prstGeom>
          <a:noFill/>
          <a:ln/>
        </p:spPr>
        <p:txBody>
          <a:bodyPr wrap="square" lIns="0" tIns="0" rIns="0" bIns="0" rtlCol="0" anchor="ctr"/>
          <a:lstStyle/>
          <a:p>
            <a:pPr marL="0" indent="0">
              <a:buNone/>
            </a:pPr>
            <a:r>
              <a:rPr lang="en-US" sz="1300" b="1" dirty="0">
                <a:solidFill>
                  <a:srgbClr val="1E2340"/>
                </a:solidFill>
                <a:latin typeface="Cambria" pitchFamily="34" charset="0"/>
                <a:ea typeface="Cambria" pitchFamily="34" charset="-122"/>
                <a:cs typeface="Cambria" pitchFamily="34" charset="-120"/>
              </a:rPr>
              <a:t>2/7</a:t>
            </a:r>
            <a:endParaRPr lang="en-US" sz="1300" dirty="0"/>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a:t>Probability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38200" y="1351722"/>
            <a:ext cx="10515600" cy="4825241"/>
          </a:xfrm>
        </p:spPr>
        <p:txBody>
          <a:bodyPr>
            <a:normAutofit/>
          </a:bodyPr>
          <a:lstStyle/>
          <a:p>
            <a:pPr lvl="2"/>
            <a:endParaRPr lang="en-US" dirty="0"/>
          </a:p>
          <a:p>
            <a:r>
              <a:rPr lang="en-US" dirty="0"/>
              <a:t>Examples – Addition Rules</a:t>
            </a:r>
          </a:p>
          <a:p>
            <a:pPr marL="0" indent="0" algn="l">
              <a:buNone/>
            </a:pPr>
            <a:r>
              <a:rPr lang="en-US" sz="1800" b="0" i="0" u="none" strike="noStrike" baseline="0" dirty="0">
                <a:latin typeface="CIDFont+F1"/>
              </a:rPr>
              <a:t>From a pack of well-shuffled cards, a card is picked up at random.</a:t>
            </a:r>
          </a:p>
          <a:p>
            <a:pPr algn="l"/>
            <a:r>
              <a:rPr lang="en-US" sz="1800" b="0" i="0" u="none" strike="noStrike" baseline="0" dirty="0">
                <a:latin typeface="CIDFont+F1"/>
              </a:rPr>
              <a:t>1) What is the probability that the selected card is a King or a Queen?</a:t>
            </a:r>
          </a:p>
          <a:p>
            <a:pPr algn="l"/>
            <a:r>
              <a:rPr lang="en-US" sz="1800" b="0" i="0" u="none" strike="noStrike" baseline="0" dirty="0">
                <a:latin typeface="CIDFont+F1"/>
              </a:rPr>
              <a:t>2) What is the probability that the selected card is a King or a </a:t>
            </a:r>
            <a:r>
              <a:rPr lang="en-GB" sz="1800" b="0" i="0" u="none" strike="noStrike" baseline="0" dirty="0">
                <a:latin typeface="CIDFont+F1"/>
              </a:rPr>
              <a:t>Diamond?</a:t>
            </a:r>
            <a:endParaRPr lang="en-US" dirty="0"/>
          </a:p>
          <a:p>
            <a:pPr lvl="1"/>
            <a:endParaRPr lang="en-US" dirty="0"/>
          </a:p>
          <a:p>
            <a:r>
              <a:rPr lang="en-US" dirty="0"/>
              <a:t>More Examples ?</a:t>
            </a:r>
          </a:p>
          <a:p>
            <a:pPr lvl="2"/>
            <a:endParaRPr lang="en-US" dirty="0"/>
          </a:p>
          <a:p>
            <a:endParaRPr lang="en-US" dirty="0"/>
          </a:p>
          <a:p>
            <a:pPr lvl="1"/>
            <a:endParaRPr lang="en-US" dirty="0"/>
          </a:p>
          <a:p>
            <a:pPr lvl="1"/>
            <a:endParaRPr lang="en-US" dirty="0"/>
          </a:p>
          <a:p>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9228899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1257300" cy="292608"/>
          </a:xfrm>
          <a:prstGeom prst="roundRect">
            <a:avLst>
              <a:gd name="adj" fmla="val 50000"/>
            </a:avLst>
          </a:prstGeom>
          <a:solidFill>
            <a:srgbClr val="D63384"/>
          </a:solidFill>
          <a:ln w="12700">
            <a:solidFill>
              <a:srgbClr val="D63384"/>
            </a:solidFill>
            <a:prstDash val="solid"/>
          </a:ln>
        </p:spPr>
        <p:txBody>
          <a:bodyPr/>
          <a:lstStyle/>
          <a:p>
            <a:endParaRPr lang="en-GB"/>
          </a:p>
        </p:txBody>
      </p:sp>
      <p:sp>
        <p:nvSpPr>
          <p:cNvPr id="3" name="Text 1"/>
          <p:cNvSpPr txBox="1"/>
          <p:nvPr/>
        </p:nvSpPr>
        <p:spPr>
          <a:xfrm>
            <a:off x="548640" y="292608"/>
            <a:ext cx="1257300"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NEW IN 2026</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How an LLM Picks Its Next Word</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29</a:t>
            </a:r>
            <a:endParaRPr lang="en-US" sz="1000" dirty="0"/>
          </a:p>
        </p:txBody>
      </p:sp>
      <p:graphicFrame>
        <p:nvGraphicFramePr>
          <p:cNvPr id="8" name="Chart 0"/>
          <p:cNvGraphicFramePr/>
          <p:nvPr/>
        </p:nvGraphicFramePr>
        <p:xfrm>
          <a:off x="548640" y="1600200"/>
          <a:ext cx="6583680" cy="4023360"/>
        </p:xfrm>
        <a:graphic>
          <a:graphicData uri="http://schemas.openxmlformats.org/drawingml/2006/chart">
            <c:chart xmlns:c="http://schemas.openxmlformats.org/drawingml/2006/chart" xmlns:r="http://schemas.openxmlformats.org/officeDocument/2006/relationships" r:id="rId4"/>
          </a:graphicData>
        </a:graphic>
      </p:graphicFrame>
      <p:sp>
        <p:nvSpPr>
          <p:cNvPr id="9" name="Text 5"/>
          <p:cNvSpPr txBox="1"/>
          <p:nvPr/>
        </p:nvSpPr>
        <p:spPr>
          <a:xfrm>
            <a:off x="548640" y="5623560"/>
            <a:ext cx="6583680" cy="320040"/>
          </a:xfrm>
          <a:prstGeom prst="rect">
            <a:avLst/>
          </a:prstGeom>
          <a:noFill/>
          <a:ln/>
        </p:spPr>
        <p:txBody>
          <a:bodyPr wrap="square" lIns="0" tIns="0" rIns="0" bIns="0" rtlCol="0" anchor="ctr"/>
          <a:lstStyle/>
          <a:p>
            <a:pPr marL="0" indent="0">
              <a:buNone/>
            </a:pPr>
            <a:r>
              <a:rPr lang="en-US" sz="1200" i="1" dirty="0">
                <a:solidFill>
                  <a:srgbClr val="8A90A6"/>
                </a:solidFill>
                <a:latin typeface="Calibri" pitchFamily="34" charset="0"/>
                <a:ea typeface="Calibri" pitchFamily="34" charset="-122"/>
                <a:cs typeface="Calibri" pitchFamily="34" charset="-120"/>
              </a:rPr>
              <a:t>Illustrative probabilities</a:t>
            </a:r>
            <a:endParaRPr lang="en-US" sz="1200" dirty="0"/>
          </a:p>
        </p:txBody>
      </p:sp>
    </p:spTree>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E9A400"/>
          </a:solidFill>
          <a:ln w="12700">
            <a:solidFill>
              <a:srgbClr val="E9A400"/>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QUIZ</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Practice Problems</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Work in pairs · 10 minutes · answers in the next session (or on Moodle)</a:t>
            </a:r>
            <a:endParaRPr lang="en-US" sz="1600" dirty="0"/>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31</a:t>
            </a:r>
            <a:endParaRPr lang="en-US" sz="1000" dirty="0"/>
          </a:p>
        </p:txBody>
      </p:sp>
      <p:sp>
        <p:nvSpPr>
          <p:cNvPr id="9" name="Shape 6"/>
          <p:cNvSpPr/>
          <p:nvPr/>
        </p:nvSpPr>
        <p:spPr>
          <a:xfrm>
            <a:off x="548640" y="18745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10" name="Shape 7"/>
          <p:cNvSpPr/>
          <p:nvPr/>
        </p:nvSpPr>
        <p:spPr>
          <a:xfrm>
            <a:off x="777240" y="2212848"/>
            <a:ext cx="512064" cy="512064"/>
          </a:xfrm>
          <a:prstGeom prst="ellipse">
            <a:avLst/>
          </a:prstGeom>
          <a:solidFill>
            <a:srgbClr val="0EA5A4"/>
          </a:solidFill>
          <a:ln w="12700">
            <a:solidFill>
              <a:srgbClr val="0EA5A4"/>
            </a:solidFill>
            <a:prstDash val="solid"/>
          </a:ln>
        </p:spPr>
        <p:txBody>
          <a:bodyPr/>
          <a:lstStyle/>
          <a:p>
            <a:endParaRPr lang="en-GB"/>
          </a:p>
        </p:txBody>
      </p:sp>
      <p:sp>
        <p:nvSpPr>
          <p:cNvPr id="11" name="Text 8"/>
          <p:cNvSpPr txBox="1"/>
          <p:nvPr/>
        </p:nvSpPr>
        <p:spPr>
          <a:xfrm>
            <a:off x="777240" y="22128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12" name="Text 9"/>
          <p:cNvSpPr txBox="1"/>
          <p:nvPr/>
        </p:nvSpPr>
        <p:spPr>
          <a:xfrm>
            <a:off x="1463040" y="18745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Find the mean, median, mode and range of: 2, 7, 7, 8, 11</a:t>
            </a:r>
            <a:endParaRPr lang="en-US" sz="1500" dirty="0"/>
          </a:p>
        </p:txBody>
      </p:sp>
      <p:sp>
        <p:nvSpPr>
          <p:cNvPr id="13" name="Shape 10"/>
          <p:cNvSpPr/>
          <p:nvPr/>
        </p:nvSpPr>
        <p:spPr>
          <a:xfrm>
            <a:off x="6172200" y="18745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14" name="Shape 11"/>
          <p:cNvSpPr/>
          <p:nvPr/>
        </p:nvSpPr>
        <p:spPr>
          <a:xfrm>
            <a:off x="6400800" y="2212848"/>
            <a:ext cx="512064" cy="512064"/>
          </a:xfrm>
          <a:prstGeom prst="ellipse">
            <a:avLst/>
          </a:prstGeom>
          <a:solidFill>
            <a:srgbClr val="F2665A"/>
          </a:solidFill>
          <a:ln w="12700">
            <a:solidFill>
              <a:srgbClr val="F2665A"/>
            </a:solidFill>
            <a:prstDash val="solid"/>
          </a:ln>
        </p:spPr>
        <p:txBody>
          <a:bodyPr/>
          <a:lstStyle/>
          <a:p>
            <a:endParaRPr lang="en-GB"/>
          </a:p>
        </p:txBody>
      </p:sp>
      <p:sp>
        <p:nvSpPr>
          <p:cNvPr id="15" name="Text 12"/>
          <p:cNvSpPr txBox="1"/>
          <p:nvPr/>
        </p:nvSpPr>
        <p:spPr>
          <a:xfrm>
            <a:off x="6400800" y="22128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6" name="Text 13"/>
          <p:cNvSpPr txBox="1"/>
          <p:nvPr/>
        </p:nvSpPr>
        <p:spPr>
          <a:xfrm>
            <a:off x="7086600" y="18745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Roll a fair die. P(even or greater than 4)?</a:t>
            </a:r>
            <a:endParaRPr lang="en-US" sz="1500" dirty="0"/>
          </a:p>
        </p:txBody>
      </p:sp>
      <p:sp>
        <p:nvSpPr>
          <p:cNvPr id="17" name="Shape 14"/>
          <p:cNvSpPr/>
          <p:nvPr/>
        </p:nvSpPr>
        <p:spPr>
          <a:xfrm>
            <a:off x="548640" y="32461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18" name="Shape 15"/>
          <p:cNvSpPr/>
          <p:nvPr/>
        </p:nvSpPr>
        <p:spPr>
          <a:xfrm>
            <a:off x="777240" y="3584448"/>
            <a:ext cx="512064" cy="512064"/>
          </a:xfrm>
          <a:prstGeom prst="ellipse">
            <a:avLst/>
          </a:prstGeom>
          <a:solidFill>
            <a:srgbClr val="6D4AE0"/>
          </a:solidFill>
          <a:ln w="12700">
            <a:solidFill>
              <a:srgbClr val="6D4AE0"/>
            </a:solidFill>
            <a:prstDash val="solid"/>
          </a:ln>
        </p:spPr>
        <p:txBody>
          <a:bodyPr/>
          <a:lstStyle/>
          <a:p>
            <a:endParaRPr lang="en-GB"/>
          </a:p>
        </p:txBody>
      </p:sp>
      <p:sp>
        <p:nvSpPr>
          <p:cNvPr id="19" name="Text 16"/>
          <p:cNvSpPr txBox="1"/>
          <p:nvPr/>
        </p:nvSpPr>
        <p:spPr>
          <a:xfrm>
            <a:off x="777240" y="35844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20" name="Text 17"/>
          <p:cNvSpPr txBox="1"/>
          <p:nvPr/>
        </p:nvSpPr>
        <p:spPr>
          <a:xfrm>
            <a:off x="1463040" y="32461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Two independent enemies each hit 30% of the time. P(neither hits)?</a:t>
            </a:r>
            <a:endParaRPr lang="en-US" sz="1500" dirty="0"/>
          </a:p>
        </p:txBody>
      </p:sp>
      <p:sp>
        <p:nvSpPr>
          <p:cNvPr id="21" name="Shape 18"/>
          <p:cNvSpPr/>
          <p:nvPr/>
        </p:nvSpPr>
        <p:spPr>
          <a:xfrm>
            <a:off x="6172200" y="32461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22" name="Shape 19"/>
          <p:cNvSpPr/>
          <p:nvPr/>
        </p:nvSpPr>
        <p:spPr>
          <a:xfrm>
            <a:off x="6400800" y="3584448"/>
            <a:ext cx="512064" cy="512064"/>
          </a:xfrm>
          <a:prstGeom prst="ellipse">
            <a:avLst/>
          </a:prstGeom>
          <a:solidFill>
            <a:srgbClr val="E9A400"/>
          </a:solidFill>
          <a:ln w="12700">
            <a:solidFill>
              <a:srgbClr val="E9A400"/>
            </a:solidFill>
            <a:prstDash val="solid"/>
          </a:ln>
        </p:spPr>
        <p:txBody>
          <a:bodyPr/>
          <a:lstStyle/>
          <a:p>
            <a:endParaRPr lang="en-GB"/>
          </a:p>
        </p:txBody>
      </p:sp>
      <p:sp>
        <p:nvSpPr>
          <p:cNvPr id="23" name="Text 20"/>
          <p:cNvSpPr txBox="1"/>
          <p:nvPr/>
        </p:nvSpPr>
        <p:spPr>
          <a:xfrm>
            <a:off x="6400800" y="35844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24" name="Text 21"/>
          <p:cNvSpPr txBox="1"/>
          <p:nvPr/>
        </p:nvSpPr>
        <p:spPr>
          <a:xfrm>
            <a:off x="7086600" y="32461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Loot bag: 5 red, 3 blue orbs. Draw 2 without replacement. P(both red)?</a:t>
            </a:r>
            <a:endParaRPr lang="en-US" sz="1500" dirty="0"/>
          </a:p>
        </p:txBody>
      </p:sp>
      <p:sp>
        <p:nvSpPr>
          <p:cNvPr id="25" name="Shape 22"/>
          <p:cNvSpPr/>
          <p:nvPr/>
        </p:nvSpPr>
        <p:spPr>
          <a:xfrm>
            <a:off x="548640" y="46177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26" name="Shape 23"/>
          <p:cNvSpPr/>
          <p:nvPr/>
        </p:nvSpPr>
        <p:spPr>
          <a:xfrm>
            <a:off x="777240" y="4956048"/>
            <a:ext cx="512064" cy="512064"/>
          </a:xfrm>
          <a:prstGeom prst="ellipse">
            <a:avLst/>
          </a:prstGeom>
          <a:solidFill>
            <a:srgbClr val="2F6FDE"/>
          </a:solidFill>
          <a:ln w="12700">
            <a:solidFill>
              <a:srgbClr val="2F6FDE"/>
            </a:solidFill>
            <a:prstDash val="solid"/>
          </a:ln>
        </p:spPr>
        <p:txBody>
          <a:bodyPr/>
          <a:lstStyle/>
          <a:p>
            <a:endParaRPr lang="en-GB"/>
          </a:p>
        </p:txBody>
      </p:sp>
      <p:sp>
        <p:nvSpPr>
          <p:cNvPr id="27" name="Text 24"/>
          <p:cNvSpPr txBox="1"/>
          <p:nvPr/>
        </p:nvSpPr>
        <p:spPr>
          <a:xfrm>
            <a:off x="777240" y="49560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8" name="Text 25"/>
          <p:cNvSpPr txBox="1"/>
          <p:nvPr/>
        </p:nvSpPr>
        <p:spPr>
          <a:xfrm>
            <a:off x="1463040" y="46177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40% of emails are spam. “Winner” appears in 30% of spam and 2% of ham. P(spam | “winner”)?</a:t>
            </a:r>
            <a:endParaRPr lang="en-US" sz="1500" dirty="0"/>
          </a:p>
        </p:txBody>
      </p:sp>
      <p:sp>
        <p:nvSpPr>
          <p:cNvPr id="29" name="Shape 26"/>
          <p:cNvSpPr/>
          <p:nvPr/>
        </p:nvSpPr>
        <p:spPr>
          <a:xfrm>
            <a:off x="6172200" y="4617720"/>
            <a:ext cx="5440680" cy="1188720"/>
          </a:xfrm>
          <a:prstGeom prst="roundRect">
            <a:avLst>
              <a:gd name="adj" fmla="val 9231"/>
            </a:avLst>
          </a:prstGeom>
          <a:solidFill>
            <a:srgbClr val="F3F5FB"/>
          </a:solidFill>
          <a:ln w="12700">
            <a:solidFill>
              <a:srgbClr val="F3F5FB"/>
            </a:solidFill>
            <a:prstDash val="solid"/>
          </a:ln>
        </p:spPr>
        <p:txBody>
          <a:bodyPr/>
          <a:lstStyle/>
          <a:p>
            <a:endParaRPr lang="en-GB"/>
          </a:p>
        </p:txBody>
      </p:sp>
      <p:sp>
        <p:nvSpPr>
          <p:cNvPr id="30" name="Shape 27"/>
          <p:cNvSpPr/>
          <p:nvPr/>
        </p:nvSpPr>
        <p:spPr>
          <a:xfrm>
            <a:off x="6400800" y="4956048"/>
            <a:ext cx="512064" cy="512064"/>
          </a:xfrm>
          <a:prstGeom prst="ellipse">
            <a:avLst/>
          </a:prstGeom>
          <a:solidFill>
            <a:srgbClr val="D63384"/>
          </a:solidFill>
          <a:ln w="12700">
            <a:solidFill>
              <a:srgbClr val="D63384"/>
            </a:solidFill>
            <a:prstDash val="solid"/>
          </a:ln>
        </p:spPr>
        <p:txBody>
          <a:bodyPr/>
          <a:lstStyle/>
          <a:p>
            <a:endParaRPr lang="en-GB"/>
          </a:p>
        </p:txBody>
      </p:sp>
      <p:sp>
        <p:nvSpPr>
          <p:cNvPr id="31" name="Text 28"/>
          <p:cNvSpPr txBox="1"/>
          <p:nvPr/>
        </p:nvSpPr>
        <p:spPr>
          <a:xfrm>
            <a:off x="6400800" y="4956048"/>
            <a:ext cx="512064" cy="51206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32" name="Text 29"/>
          <p:cNvSpPr txBox="1"/>
          <p:nvPr/>
        </p:nvSpPr>
        <p:spPr>
          <a:xfrm>
            <a:off x="7086600" y="4617720"/>
            <a:ext cx="4389120" cy="11887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A 1% drop chance per kill. P(at least one drop in 50 kills)?</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Your One-Slide Cheat Sheet</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32</a:t>
            </a:r>
            <a:endParaRPr lang="en-US" sz="1000" dirty="0"/>
          </a:p>
        </p:txBody>
      </p:sp>
      <p:graphicFrame>
        <p:nvGraphicFramePr>
          <p:cNvPr id="33" name="Table 0"/>
          <p:cNvGraphicFramePr>
            <a:graphicFrameLocks noGrp="1"/>
          </p:cNvGraphicFramePr>
          <p:nvPr>
            <p:extLst>
              <p:ext uri="{D42A27DB-BD31-4B8C-83A1-F6EECF244321}">
                <p14:modId xmlns:p14="http://schemas.microsoft.com/office/powerpoint/2010/main" val="1796739892"/>
              </p:ext>
            </p:extLst>
          </p:nvPr>
        </p:nvGraphicFramePr>
        <p:xfrm>
          <a:off x="548640" y="1600200"/>
          <a:ext cx="11091672" cy="3950208"/>
        </p:xfrm>
        <a:graphic>
          <a:graphicData uri="http://schemas.openxmlformats.org/drawingml/2006/table">
            <a:tbl>
              <a:tblPr/>
              <a:tblGrid>
                <a:gridCol w="2011680">
                  <a:extLst>
                    <a:ext uri="{9D8B030D-6E8A-4147-A177-3AD203B41FA5}">
                      <a16:colId xmlns:a16="http://schemas.microsoft.com/office/drawing/2014/main" val="20000"/>
                    </a:ext>
                  </a:extLst>
                </a:gridCol>
                <a:gridCol w="356616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gridCol w="3502152">
                  <a:extLst>
                    <a:ext uri="{9D8B030D-6E8A-4147-A177-3AD203B41FA5}">
                      <a16:colId xmlns:a16="http://schemas.microsoft.com/office/drawing/2014/main" val="20003"/>
                    </a:ext>
                  </a:extLst>
                </a:gridCol>
              </a:tblGrid>
              <a:tr h="658368">
                <a:tc>
                  <a:txBody>
                    <a:bodyPr/>
                    <a:lstStyle/>
                    <a:p>
                      <a:pPr marL="0" indent="0">
                        <a:buNone/>
                      </a:pPr>
                      <a:r>
                        <a:rPr lang="en-US" sz="1400" b="1" dirty="0">
                          <a:solidFill>
                            <a:srgbClr val="14172E"/>
                          </a:solidFill>
                          <a:latin typeface="Arial" pitchFamily="34" charset="0"/>
                          <a:ea typeface="Arial" pitchFamily="34" charset="-122"/>
                          <a:cs typeface="Arial" pitchFamily="34" charset="-120"/>
                        </a:rPr>
                        <a:t>Mean</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x̄ = Σx / n</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b="1" dirty="0">
                          <a:solidFill>
                            <a:srgbClr val="14172E"/>
                          </a:solidFill>
                          <a:latin typeface="Arial" pitchFamily="34" charset="0"/>
                          <a:ea typeface="Arial" pitchFamily="34" charset="-122"/>
                          <a:cs typeface="Arial" pitchFamily="34" charset="-120"/>
                        </a:rPr>
                        <a:t>Median</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middle of sorted data</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0"/>
                  </a:ext>
                </a:extLst>
              </a:tr>
              <a:tr h="658368">
                <a:tc>
                  <a:txBody>
                    <a:bodyPr/>
                    <a:lstStyle/>
                    <a:p>
                      <a:pPr marL="0" indent="0">
                        <a:buNone/>
                      </a:pPr>
                      <a:r>
                        <a:rPr lang="en-US" sz="1400" b="1" dirty="0">
                          <a:solidFill>
                            <a:srgbClr val="14172E"/>
                          </a:solidFill>
                          <a:latin typeface="Arial" pitchFamily="34" charset="0"/>
                          <a:ea typeface="Arial" pitchFamily="34" charset="-122"/>
                          <a:cs typeface="Arial" pitchFamily="34" charset="-120"/>
                        </a:rPr>
                        <a:t>Std deviation</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s = √( Σ(x − x̄)² / (n − 1) )</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b="1" dirty="0">
                          <a:solidFill>
                            <a:srgbClr val="14172E"/>
                          </a:solidFill>
                          <a:latin typeface="Arial" pitchFamily="34" charset="0"/>
                          <a:ea typeface="Arial" pitchFamily="34" charset="-122"/>
                          <a:cs typeface="Arial" pitchFamily="34" charset="-120"/>
                        </a:rPr>
                        <a:t>Normal rule</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68 / 95 / 99.7% within 1 / 2 / 3σ</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58368">
                <a:tc>
                  <a:txBody>
                    <a:bodyPr/>
                    <a:lstStyle/>
                    <a:p>
                      <a:pPr marL="0" indent="0">
                        <a:buNone/>
                      </a:pPr>
                      <a:r>
                        <a:rPr lang="en-US" sz="1400" b="1" dirty="0">
                          <a:solidFill>
                            <a:srgbClr val="14172E"/>
                          </a:solidFill>
                          <a:latin typeface="Arial" pitchFamily="34" charset="0"/>
                          <a:ea typeface="Arial" pitchFamily="34" charset="-122"/>
                          <a:cs typeface="Arial" pitchFamily="34" charset="-120"/>
                        </a:rPr>
                        <a:t>Probability</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P(A) = m / n,  0 ≤ P ≤ 1</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b="1" dirty="0">
                          <a:solidFill>
                            <a:srgbClr val="14172E"/>
                          </a:solidFill>
                          <a:latin typeface="Arial" pitchFamily="34" charset="0"/>
                          <a:ea typeface="Arial" pitchFamily="34" charset="-122"/>
                          <a:cs typeface="Arial" pitchFamily="34" charset="-120"/>
                        </a:rPr>
                        <a:t>Complement</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P(not A) = 1 − P(A)</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2"/>
                  </a:ext>
                </a:extLst>
              </a:tr>
              <a:tr h="658368">
                <a:tc>
                  <a:txBody>
                    <a:bodyPr/>
                    <a:lstStyle/>
                    <a:p>
                      <a:pPr marL="0" indent="0">
                        <a:buNone/>
                      </a:pPr>
                      <a:r>
                        <a:rPr lang="en-US" sz="1400" b="1" dirty="0">
                          <a:solidFill>
                            <a:srgbClr val="14172E"/>
                          </a:solidFill>
                          <a:latin typeface="Arial" pitchFamily="34" charset="0"/>
                          <a:ea typeface="Arial" pitchFamily="34" charset="-122"/>
                          <a:cs typeface="Arial" pitchFamily="34" charset="-120"/>
                        </a:rPr>
                        <a:t>Addition (exclusive)</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P(A ∪ B) = P(A) + P(B)</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b="1" dirty="0">
                          <a:solidFill>
                            <a:srgbClr val="14172E"/>
                          </a:solidFill>
                          <a:latin typeface="Arial" pitchFamily="34" charset="0"/>
                          <a:ea typeface="Arial" pitchFamily="34" charset="-122"/>
                          <a:cs typeface="Arial" pitchFamily="34" charset="-120"/>
                        </a:rPr>
                        <a:t>Addition (general)</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P(A ∪ B) = P(A) + P(B) − P(A ∩ B)</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58368">
                <a:tc>
                  <a:txBody>
                    <a:bodyPr/>
                    <a:lstStyle/>
                    <a:p>
                      <a:pPr marL="0" indent="0">
                        <a:buNone/>
                      </a:pPr>
                      <a:r>
                        <a:rPr lang="en-US" sz="1400" b="1" dirty="0">
                          <a:solidFill>
                            <a:srgbClr val="14172E"/>
                          </a:solidFill>
                          <a:latin typeface="Arial" pitchFamily="34" charset="0"/>
                          <a:ea typeface="Arial" pitchFamily="34" charset="-122"/>
                          <a:cs typeface="Arial" pitchFamily="34" charset="-120"/>
                        </a:rPr>
                        <a:t>Independent</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P(A ∩ B) = P(A) × P(B)</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b="1" dirty="0">
                          <a:solidFill>
                            <a:srgbClr val="14172E"/>
                          </a:solidFill>
                          <a:latin typeface="Arial" pitchFamily="34" charset="0"/>
                          <a:ea typeface="Arial" pitchFamily="34" charset="-122"/>
                          <a:cs typeface="Arial" pitchFamily="34" charset="-120"/>
                        </a:rPr>
                        <a:t>Dependent</a:t>
                      </a: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mbria" pitchFamily="34" charset="0"/>
                          <a:ea typeface="Cambria" pitchFamily="34" charset="-122"/>
                          <a:cs typeface="Cambria" pitchFamily="34" charset="-120"/>
                        </a:rPr>
                        <a:t>P(A ∩ B) = P(A) × P(B | A)</a:t>
                      </a: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4"/>
                  </a:ext>
                </a:extLst>
              </a:tr>
              <a:tr h="658368">
                <a:tc>
                  <a:txBody>
                    <a:bodyPr/>
                    <a:lstStyle/>
                    <a:p>
                      <a:pPr marL="0" indent="0">
                        <a:buNone/>
                      </a:pP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endParaRPr lang="en-US" sz="14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endParaRPr lang="en-US" sz="1400" dirty="0">
                        <a:latin typeface="Cambria" charset="0"/>
                        <a:ea typeface="Cambria" charset="0"/>
                        <a:cs typeface="Cambria"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To Explore This Week</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2 · Probability &amp; Statistics for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34</a:t>
            </a:r>
            <a:endParaRPr lang="en-US" sz="1000" dirty="0"/>
          </a:p>
        </p:txBody>
      </p:sp>
      <p:sp>
        <p:nvSpPr>
          <p:cNvPr id="6" name="Shape 3"/>
          <p:cNvSpPr/>
          <p:nvPr/>
        </p:nvSpPr>
        <p:spPr>
          <a:xfrm>
            <a:off x="548640" y="1691640"/>
            <a:ext cx="640080" cy="640080"/>
          </a:xfrm>
          <a:prstGeom prst="ellipse">
            <a:avLst/>
          </a:prstGeom>
          <a:solidFill>
            <a:srgbClr val="0EA5A4"/>
          </a:solidFill>
          <a:ln w="12700">
            <a:solidFill>
              <a:srgbClr val="0EA5A4"/>
            </a:solidFill>
            <a:prstDash val="solid"/>
          </a:ln>
        </p:spPr>
        <p:txBody>
          <a:bodyPr/>
          <a:lstStyle/>
          <a:p>
            <a:endParaRPr lang="en-GB"/>
          </a:p>
        </p:txBody>
      </p:sp>
      <p:pic>
        <p:nvPicPr>
          <p:cNvPr id="7" name="Image 0" descr="preencoded.png"/>
          <p:cNvPicPr>
            <a:picLocks noChangeAspect="1"/>
          </p:cNvPicPr>
          <p:nvPr/>
        </p:nvPicPr>
        <p:blipFill>
          <a:blip r:embed="rId4"/>
          <a:stretch>
            <a:fillRect/>
          </a:stretch>
        </p:blipFill>
        <p:spPr>
          <a:xfrm>
            <a:off x="689458" y="1832458"/>
            <a:ext cx="358445" cy="358445"/>
          </a:xfrm>
          <a:prstGeom prst="rect">
            <a:avLst/>
          </a:prstGeom>
        </p:spPr>
      </p:pic>
      <p:sp>
        <p:nvSpPr>
          <p:cNvPr id="8" name="Text 4"/>
          <p:cNvSpPr txBox="1"/>
          <p:nvPr/>
        </p:nvSpPr>
        <p:spPr>
          <a:xfrm>
            <a:off x="1371600" y="160020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Seeing Theory</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Brown University’s interactive, visual intro to probability &amp; statistics</a:t>
            </a:r>
            <a:endParaRPr lang="en-US" sz="1600" dirty="0"/>
          </a:p>
          <a:p>
            <a:pPr marL="0" indent="0">
              <a:buNone/>
            </a:pPr>
            <a:r>
              <a:rPr lang="en-US" sz="1300" i="1" dirty="0">
                <a:solidFill>
                  <a:srgbClr val="0EA5A4"/>
                </a:solidFill>
                <a:latin typeface="Calibri" pitchFamily="34" charset="0"/>
                <a:ea typeface="Calibri" pitchFamily="34" charset="-122"/>
                <a:cs typeface="Calibri" pitchFamily="34" charset="-120"/>
              </a:rPr>
              <a:t>seeing-theory.brown.edu</a:t>
            </a:r>
            <a:endParaRPr lang="en-US" sz="1600" dirty="0"/>
          </a:p>
        </p:txBody>
      </p:sp>
      <p:sp>
        <p:nvSpPr>
          <p:cNvPr id="9" name="Shape 5"/>
          <p:cNvSpPr/>
          <p:nvPr/>
        </p:nvSpPr>
        <p:spPr>
          <a:xfrm>
            <a:off x="6172200" y="1691640"/>
            <a:ext cx="640080" cy="640080"/>
          </a:xfrm>
          <a:prstGeom prst="ellipse">
            <a:avLst/>
          </a:prstGeom>
          <a:solidFill>
            <a:srgbClr val="F2665A"/>
          </a:solidFill>
          <a:ln w="12700">
            <a:solidFill>
              <a:srgbClr val="F2665A"/>
            </a:solidFill>
            <a:prstDash val="solid"/>
          </a:ln>
        </p:spPr>
        <p:txBody>
          <a:bodyPr/>
          <a:lstStyle/>
          <a:p>
            <a:endParaRPr lang="en-GB"/>
          </a:p>
        </p:txBody>
      </p:sp>
      <p:pic>
        <p:nvPicPr>
          <p:cNvPr id="10" name="Image 1" descr="preencoded.png"/>
          <p:cNvPicPr>
            <a:picLocks noChangeAspect="1"/>
          </p:cNvPicPr>
          <p:nvPr/>
        </p:nvPicPr>
        <p:blipFill>
          <a:blip r:embed="rId5"/>
          <a:stretch>
            <a:fillRect/>
          </a:stretch>
        </p:blipFill>
        <p:spPr>
          <a:xfrm>
            <a:off x="6313018" y="1832458"/>
            <a:ext cx="358445" cy="358445"/>
          </a:xfrm>
          <a:prstGeom prst="rect">
            <a:avLst/>
          </a:prstGeom>
        </p:spPr>
      </p:pic>
      <p:sp>
        <p:nvSpPr>
          <p:cNvPr id="11" name="Text 6"/>
          <p:cNvSpPr txBox="1"/>
          <p:nvPr/>
        </p:nvSpPr>
        <p:spPr>
          <a:xfrm>
            <a:off x="6995160" y="160020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Khan Academy</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Statistics &amp; probability unit with practice questions</a:t>
            </a:r>
            <a:endParaRPr lang="en-US" sz="1600" dirty="0"/>
          </a:p>
          <a:p>
            <a:pPr marL="0" indent="0">
              <a:buNone/>
            </a:pPr>
            <a:r>
              <a:rPr lang="en-US" sz="1300" i="1" dirty="0">
                <a:solidFill>
                  <a:srgbClr val="F2665A"/>
                </a:solidFill>
                <a:latin typeface="Calibri" pitchFamily="34" charset="0"/>
                <a:ea typeface="Calibri" pitchFamily="34" charset="-122"/>
                <a:cs typeface="Calibri" pitchFamily="34" charset="-120"/>
              </a:rPr>
              <a:t>khanacademy.org/math/statistics-probability</a:t>
            </a:r>
            <a:endParaRPr lang="en-US" sz="1600" dirty="0"/>
          </a:p>
        </p:txBody>
      </p:sp>
      <p:sp>
        <p:nvSpPr>
          <p:cNvPr id="12" name="Shape 7"/>
          <p:cNvSpPr/>
          <p:nvPr/>
        </p:nvSpPr>
        <p:spPr>
          <a:xfrm>
            <a:off x="548640" y="3108960"/>
            <a:ext cx="640080" cy="640080"/>
          </a:xfrm>
          <a:prstGeom prst="ellipse">
            <a:avLst/>
          </a:prstGeom>
          <a:solidFill>
            <a:srgbClr val="6D4AE0"/>
          </a:solidFill>
          <a:ln w="12700">
            <a:solidFill>
              <a:srgbClr val="6D4AE0"/>
            </a:solidFill>
            <a:prstDash val="solid"/>
          </a:ln>
        </p:spPr>
        <p:txBody>
          <a:bodyPr/>
          <a:lstStyle/>
          <a:p>
            <a:endParaRPr lang="en-GB"/>
          </a:p>
        </p:txBody>
      </p:sp>
      <p:pic>
        <p:nvPicPr>
          <p:cNvPr id="13" name="Image 2" descr="preencoded.png"/>
          <p:cNvPicPr>
            <a:picLocks noChangeAspect="1"/>
          </p:cNvPicPr>
          <p:nvPr/>
        </p:nvPicPr>
        <p:blipFill>
          <a:blip r:embed="rId6"/>
          <a:stretch>
            <a:fillRect/>
          </a:stretch>
        </p:blipFill>
        <p:spPr>
          <a:xfrm>
            <a:off x="689458" y="3249778"/>
            <a:ext cx="358445" cy="358445"/>
          </a:xfrm>
          <a:prstGeom prst="rect">
            <a:avLst/>
          </a:prstGeom>
        </p:spPr>
      </p:pic>
      <p:sp>
        <p:nvSpPr>
          <p:cNvPr id="14" name="Text 8"/>
          <p:cNvSpPr txBox="1"/>
          <p:nvPr/>
        </p:nvSpPr>
        <p:spPr>
          <a:xfrm>
            <a:off x="1371600" y="301752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Simulate it!</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Write a 10-line Python script to check the Loot Room (Monty Hall) answer</a:t>
            </a:r>
            <a:endParaRPr lang="en-US" sz="1600" dirty="0"/>
          </a:p>
          <a:p>
            <a:pPr marL="0" indent="0">
              <a:buNone/>
            </a:pPr>
            <a:r>
              <a:rPr lang="en-US" sz="1300" i="1" dirty="0">
                <a:solidFill>
                  <a:srgbClr val="6D4AE0"/>
                </a:solidFill>
                <a:latin typeface="Calibri" pitchFamily="34" charset="0"/>
                <a:ea typeface="Calibri" pitchFamily="34" charset="-122"/>
                <a:cs typeface="Calibri" pitchFamily="34" charset="-120"/>
              </a:rPr>
              <a:t>import random</a:t>
            </a:r>
            <a:endParaRPr lang="en-US" sz="1600" dirty="0"/>
          </a:p>
        </p:txBody>
      </p:sp>
      <p:sp>
        <p:nvSpPr>
          <p:cNvPr id="15" name="Shape 9"/>
          <p:cNvSpPr/>
          <p:nvPr/>
        </p:nvSpPr>
        <p:spPr>
          <a:xfrm>
            <a:off x="6172200" y="3108960"/>
            <a:ext cx="640080" cy="640080"/>
          </a:xfrm>
          <a:prstGeom prst="ellipse">
            <a:avLst/>
          </a:prstGeom>
          <a:solidFill>
            <a:srgbClr val="E9A400"/>
          </a:solidFill>
          <a:ln w="12700">
            <a:solidFill>
              <a:srgbClr val="E9A400"/>
            </a:solidFill>
            <a:prstDash val="solid"/>
          </a:ln>
        </p:spPr>
        <p:txBody>
          <a:bodyPr/>
          <a:lstStyle/>
          <a:p>
            <a:endParaRPr lang="en-GB"/>
          </a:p>
        </p:txBody>
      </p:sp>
      <p:pic>
        <p:nvPicPr>
          <p:cNvPr id="16" name="Image 3" descr="preencoded.png"/>
          <p:cNvPicPr>
            <a:picLocks noChangeAspect="1"/>
          </p:cNvPicPr>
          <p:nvPr/>
        </p:nvPicPr>
        <p:blipFill>
          <a:blip r:embed="rId7"/>
          <a:stretch>
            <a:fillRect/>
          </a:stretch>
        </p:blipFill>
        <p:spPr>
          <a:xfrm>
            <a:off x="6313018" y="3249778"/>
            <a:ext cx="358445" cy="358445"/>
          </a:xfrm>
          <a:prstGeom prst="rect">
            <a:avLst/>
          </a:prstGeom>
        </p:spPr>
      </p:pic>
      <p:sp>
        <p:nvSpPr>
          <p:cNvPr id="17" name="Text 10"/>
          <p:cNvSpPr txBox="1"/>
          <p:nvPr/>
        </p:nvSpPr>
        <p:spPr>
          <a:xfrm>
            <a:off x="6995160" y="301752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Géron, Ch. 2</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Essential reading: looking at a real dataset – describe(), histograms</a:t>
            </a:r>
            <a:endParaRPr lang="en-US" sz="1600" dirty="0"/>
          </a:p>
          <a:p>
            <a:pPr marL="0" indent="0">
              <a:buNone/>
            </a:pPr>
            <a:r>
              <a:rPr lang="en-US" sz="1300" i="1" dirty="0">
                <a:solidFill>
                  <a:srgbClr val="E9A400"/>
                </a:solidFill>
                <a:latin typeface="Calibri" pitchFamily="34" charset="0"/>
                <a:ea typeface="Calibri" pitchFamily="34" charset="-122"/>
                <a:cs typeface="Calibri" pitchFamily="34" charset="-120"/>
              </a:rPr>
              <a:t>Hands-on Machine Learning</a:t>
            </a:r>
            <a:endParaRPr lang="en-US" sz="1600" dirty="0"/>
          </a:p>
        </p:txBody>
      </p:sp>
      <p:sp>
        <p:nvSpPr>
          <p:cNvPr id="18" name="Shape 11"/>
          <p:cNvSpPr/>
          <p:nvPr/>
        </p:nvSpPr>
        <p:spPr>
          <a:xfrm>
            <a:off x="548640" y="4526280"/>
            <a:ext cx="640080" cy="640080"/>
          </a:xfrm>
          <a:prstGeom prst="ellipse">
            <a:avLst/>
          </a:prstGeom>
          <a:solidFill>
            <a:srgbClr val="2F6FDE"/>
          </a:solidFill>
          <a:ln w="12700">
            <a:solidFill>
              <a:srgbClr val="2F6FDE"/>
            </a:solidFill>
            <a:prstDash val="solid"/>
          </a:ln>
        </p:spPr>
        <p:txBody>
          <a:bodyPr/>
          <a:lstStyle/>
          <a:p>
            <a:endParaRPr lang="en-GB"/>
          </a:p>
        </p:txBody>
      </p:sp>
      <p:pic>
        <p:nvPicPr>
          <p:cNvPr id="19" name="Image 4" descr="preencoded.png"/>
          <p:cNvPicPr>
            <a:picLocks noChangeAspect="1"/>
          </p:cNvPicPr>
          <p:nvPr/>
        </p:nvPicPr>
        <p:blipFill>
          <a:blip r:embed="rId7"/>
          <a:stretch>
            <a:fillRect/>
          </a:stretch>
        </p:blipFill>
        <p:spPr>
          <a:xfrm>
            <a:off x="689458" y="4667098"/>
            <a:ext cx="358445" cy="358445"/>
          </a:xfrm>
          <a:prstGeom prst="rect">
            <a:avLst/>
          </a:prstGeom>
        </p:spPr>
      </p:pic>
      <p:sp>
        <p:nvSpPr>
          <p:cNvPr id="20" name="Text 12"/>
          <p:cNvSpPr txBox="1"/>
          <p:nvPr/>
        </p:nvSpPr>
        <p:spPr>
          <a:xfrm>
            <a:off x="1371600" y="443484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Russell &amp; Norvig, Ch. 12</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Quantifying uncertainty: probability and Bayes’ rule for AI</a:t>
            </a:r>
            <a:endParaRPr lang="en-US" sz="1600" dirty="0"/>
          </a:p>
          <a:p>
            <a:pPr marL="0" indent="0">
              <a:buNone/>
            </a:pPr>
            <a:r>
              <a:rPr lang="en-US" sz="1300" i="1" dirty="0">
                <a:solidFill>
                  <a:srgbClr val="2F6FDE"/>
                </a:solidFill>
                <a:latin typeface="Calibri" pitchFamily="34" charset="0"/>
                <a:ea typeface="Calibri" pitchFamily="34" charset="-122"/>
                <a:cs typeface="Calibri" pitchFamily="34" charset="-120"/>
              </a:rPr>
              <a:t>AI: A Modern Approach</a:t>
            </a:r>
            <a:endParaRPr lang="en-US" sz="1600" dirty="0"/>
          </a:p>
        </p:txBody>
      </p:sp>
      <p:sp>
        <p:nvSpPr>
          <p:cNvPr id="21" name="Shape 13"/>
          <p:cNvSpPr/>
          <p:nvPr/>
        </p:nvSpPr>
        <p:spPr>
          <a:xfrm>
            <a:off x="6172200" y="4526280"/>
            <a:ext cx="640080" cy="640080"/>
          </a:xfrm>
          <a:prstGeom prst="ellipse">
            <a:avLst/>
          </a:prstGeom>
          <a:solidFill>
            <a:srgbClr val="D63384"/>
          </a:solidFill>
          <a:ln w="12700">
            <a:solidFill>
              <a:srgbClr val="D63384"/>
            </a:solidFill>
            <a:prstDash val="solid"/>
          </a:ln>
        </p:spPr>
        <p:txBody>
          <a:bodyPr/>
          <a:lstStyle/>
          <a:p>
            <a:endParaRPr lang="en-GB"/>
          </a:p>
        </p:txBody>
      </p:sp>
      <p:pic>
        <p:nvPicPr>
          <p:cNvPr id="22" name="Image 5" descr="preencoded.png"/>
          <p:cNvPicPr>
            <a:picLocks noChangeAspect="1"/>
          </p:cNvPicPr>
          <p:nvPr/>
        </p:nvPicPr>
        <p:blipFill>
          <a:blip r:embed="rId7"/>
          <a:stretch>
            <a:fillRect/>
          </a:stretch>
        </p:blipFill>
        <p:spPr>
          <a:xfrm>
            <a:off x="6313018" y="4667098"/>
            <a:ext cx="358445" cy="358445"/>
          </a:xfrm>
          <a:prstGeom prst="rect">
            <a:avLst/>
          </a:prstGeom>
        </p:spPr>
      </p:pic>
      <p:sp>
        <p:nvSpPr>
          <p:cNvPr id="23" name="Text 14"/>
          <p:cNvSpPr txBox="1"/>
          <p:nvPr/>
        </p:nvSpPr>
        <p:spPr>
          <a:xfrm>
            <a:off x="6995160" y="443484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Barber (2012)</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Further reading: Bayesian Reasoning and Machine Learning</a:t>
            </a:r>
            <a:endParaRPr lang="en-US" sz="1600" dirty="0"/>
          </a:p>
          <a:p>
            <a:pPr marL="0" indent="0">
              <a:buNone/>
            </a:pPr>
            <a:r>
              <a:rPr lang="en-US" sz="1300" i="1" dirty="0">
                <a:solidFill>
                  <a:srgbClr val="D63384"/>
                </a:solidFill>
                <a:latin typeface="Calibri" pitchFamily="34" charset="0"/>
                <a:ea typeface="Calibri" pitchFamily="34" charset="-122"/>
                <a:cs typeface="Calibri" pitchFamily="34" charset="-120"/>
              </a:rPr>
              <a:t>Cambridge University Press</a:t>
            </a:r>
            <a:endParaRPr lang="en-US" sz="1600" dirty="0"/>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0</TotalTime>
  <Words>6082</Words>
  <Application>Microsoft Office PowerPoint</Application>
  <PresentationFormat>Widescreen</PresentationFormat>
  <Paragraphs>535</Paragraphs>
  <Slides>40</Slides>
  <Notes>18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ArialMT</vt:lpstr>
      <vt:lpstr>CIDFont+F1</vt:lpstr>
      <vt:lpstr>CIDFont+F2</vt:lpstr>
      <vt:lpstr>Nunito-Italic</vt:lpstr>
      <vt:lpstr>Nunito-Regular</vt:lpstr>
      <vt:lpstr>Aptos</vt:lpstr>
      <vt:lpstr>Arial</vt:lpstr>
      <vt:lpstr>Calibri</vt:lpstr>
      <vt:lpstr>Calibri Light</vt:lpstr>
      <vt:lpstr>Cambria</vt:lpstr>
      <vt:lpstr>Times New Roman</vt:lpstr>
      <vt:lpstr>Office Theme</vt:lpstr>
      <vt:lpstr>Artificial Intelligence and Machine Learning (ACCA6011)  Statistics and Probability</vt:lpstr>
      <vt:lpstr>Statistics  </vt:lpstr>
      <vt:lpstr>Statistical Thinking</vt:lpstr>
      <vt:lpstr>Statistical Thinking</vt:lpstr>
      <vt:lpstr>PowerPoint Presentation</vt:lpstr>
      <vt:lpstr>Statistical Thinking Approach  </vt:lpstr>
      <vt:lpstr>PowerPoint Presentation</vt:lpstr>
      <vt:lpstr>Why statistics is important in ML ?</vt:lpstr>
      <vt:lpstr>Descriptive and Inferential statistics</vt:lpstr>
      <vt:lpstr>PowerPoint Presentation</vt:lpstr>
      <vt:lpstr>PowerPoint Presentation</vt:lpstr>
      <vt:lpstr>Descriptive statistics</vt:lpstr>
      <vt:lpstr>Descriptive statistics</vt:lpstr>
      <vt:lpstr>Descriptive statistics</vt:lpstr>
      <vt:lpstr>Descriptive statistics</vt:lpstr>
      <vt:lpstr>Descriptive statistics</vt:lpstr>
      <vt:lpstr>PowerPoint Presentation</vt:lpstr>
      <vt:lpstr>PowerPoint Presentation</vt:lpstr>
      <vt:lpstr>Descriptive statistics</vt:lpstr>
      <vt:lpstr>Descriptive statistics</vt:lpstr>
      <vt:lpstr>Descriptive statistics</vt:lpstr>
      <vt:lpstr>PowerPoint Presentation</vt:lpstr>
      <vt:lpstr>Descriptive statistics</vt:lpstr>
      <vt:lpstr>Descriptive statistics</vt:lpstr>
      <vt:lpstr>Probability </vt:lpstr>
      <vt:lpstr>PowerPoint Presentation</vt:lpstr>
      <vt:lpstr>Probability </vt:lpstr>
      <vt:lpstr>Probability </vt:lpstr>
      <vt:lpstr>PowerPoint Presentation</vt:lpstr>
      <vt:lpstr>PowerPoint Presentation</vt:lpstr>
      <vt:lpstr>Probability </vt:lpstr>
      <vt:lpstr>PowerPoint Presentation</vt:lpstr>
      <vt:lpstr>Probability </vt:lpstr>
      <vt:lpstr>Probability </vt:lpstr>
      <vt:lpstr>PowerPoint Presentation</vt:lpstr>
      <vt:lpstr>Probability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an Artificial Neural Network  in Python</dc:title>
  <dc:creator>Seena Joseph</dc:creator>
  <cp:lastModifiedBy>Seena Joseph</cp:lastModifiedBy>
  <cp:revision>1</cp:revision>
  <dcterms:created xsi:type="dcterms:W3CDTF">2023-06-28T20:41:52Z</dcterms:created>
  <dcterms:modified xsi:type="dcterms:W3CDTF">2026-10-05T09:46:26Z</dcterms:modified>
</cp:coreProperties>
</file>