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8"/>
  </p:notesMasterIdLst>
  <p:sldIdLst>
    <p:sldId id="256" r:id="rId2"/>
    <p:sldId id="257" r:id="rId3"/>
    <p:sldId id="258" r:id="rId4"/>
    <p:sldId id="259" r:id="rId5"/>
    <p:sldId id="270" r:id="rId6"/>
    <p:sldId id="271" r:id="rId7"/>
    <p:sldId id="272" r:id="rId8"/>
    <p:sldId id="260" r:id="rId9"/>
    <p:sldId id="273" r:id="rId10"/>
    <p:sldId id="274" r:id="rId11"/>
    <p:sldId id="275" r:id="rId12"/>
    <p:sldId id="261" r:id="rId13"/>
    <p:sldId id="276" r:id="rId14"/>
    <p:sldId id="277" r:id="rId15"/>
    <p:sldId id="278" r:id="rId16"/>
    <p:sldId id="279" r:id="rId17"/>
    <p:sldId id="262" r:id="rId18"/>
    <p:sldId id="280" r:id="rId19"/>
    <p:sldId id="281" r:id="rId20"/>
    <p:sldId id="282" r:id="rId21"/>
    <p:sldId id="283" r:id="rId22"/>
    <p:sldId id="263" r:id="rId23"/>
    <p:sldId id="284" r:id="rId24"/>
    <p:sldId id="285" r:id="rId25"/>
    <p:sldId id="287" r:id="rId26"/>
    <p:sldId id="288" r:id="rId27"/>
    <p:sldId id="264" r:id="rId28"/>
    <p:sldId id="289" r:id="rId29"/>
    <p:sldId id="290" r:id="rId30"/>
    <p:sldId id="265" r:id="rId31"/>
    <p:sldId id="291" r:id="rId32"/>
    <p:sldId id="292" r:id="rId33"/>
    <p:sldId id="266" r:id="rId34"/>
    <p:sldId id="267" r:id="rId35"/>
    <p:sldId id="268" r:id="rId36"/>
    <p:sldId id="269" r:id="rId37"/>
  </p:sldIdLst>
  <p:sldSz cx="18288000" cy="10287000"/>
  <p:notesSz cx="6858000" cy="9144000"/>
  <p:embeddedFontLst>
    <p:embeddedFont>
      <p:font typeface="Open Sauce" panose="020B0604020202020204" charset="0"/>
      <p:regular r:id="rId39"/>
    </p:embeddedFont>
    <p:embeddedFont>
      <p:font typeface="Open Sauce Bold" panose="020B0604020202020204" charset="0"/>
      <p:regular r:id="rId40"/>
    </p:embeddedFont>
    <p:embeddedFont>
      <p:font typeface="Open Sauce Italics" panose="020B0604020202020204" charset="0"/>
      <p:regular r:id="rId41"/>
    </p:embeddedFont>
    <p:embeddedFont>
      <p:font typeface="Roca Two" panose="020B0604020202020204" charset="0"/>
      <p:regular r:id="rId42"/>
    </p:embeddedFont>
    <p:embeddedFont>
      <p:font typeface="Roca Two Bold" panose="020B0604020202020204" charset="0"/>
      <p:regular r:id="rId4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2" d="100"/>
          <a:sy n="52" d="100"/>
        </p:scale>
        <p:origin x="850"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4.fntdata"/><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2.fntdata"/><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5.fntdata"/><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font" Target="fonts/font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E9DC80-5A42-4CE6-9E34-B9BBA7A22289}" type="datetimeFigureOut">
              <a:rPr lang="en-IN" smtClean="0"/>
              <a:t>11-07-2026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DFE937-A520-4D46-85A6-0201B1004510}" type="slidenum">
              <a:rPr lang="en-IN" smtClean="0"/>
              <a:t>‹#›</a:t>
            </a:fld>
            <a:endParaRPr lang="en-IN"/>
          </a:p>
        </p:txBody>
      </p:sp>
    </p:spTree>
    <p:extLst>
      <p:ext uri="{BB962C8B-B14F-4D97-AF65-F5344CB8AC3E}">
        <p14:creationId xmlns:p14="http://schemas.microsoft.com/office/powerpoint/2010/main" val="2686811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Dementia" is the umbrella term for the range of neurological conditions which affect the way people think, more than they would expect as part of the ageing process. The most common is Alzheimer's and others are vascular dementia, Lewy body dementia, and frontotemporal dementia. Symptoms frequently worsen gradually and over the years and affect memory, communication, reasoning and daily life. There are a number of modifiable risk factors; the most important one is cigarette smoking, but smart weight loss diets, high blood pressure, diabetes and obesity, as well as a lack of exercise, can also be modifiable risk factors. The community nurses are the first to detect any issues which are followed up by a referral and subsequent assessment, diagnosis and support for the patient and family.</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73DFE937-A520-4D46-85A6-0201B1004510}" type="slidenum">
              <a:rPr lang="en-IN" smtClean="0"/>
              <a:t>2</a:t>
            </a:fld>
            <a:endParaRPr lang="en-IN"/>
          </a:p>
        </p:txBody>
      </p:sp>
    </p:spTree>
    <p:extLst>
      <p:ext uri="{BB962C8B-B14F-4D97-AF65-F5344CB8AC3E}">
        <p14:creationId xmlns:p14="http://schemas.microsoft.com/office/powerpoint/2010/main" val="23800607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Worldwide, and especially in India, the increase of dementia has made it one of the largest causes of disability and dependence among the elderly. Populations are continuously aging and the growth of this trend is seen in all countries of the world. It is estimated that around one in ten people currently living in the UK will develop dementia in their lifetime and it's believed that the number of people living with dementia will hugely rise in future decades. There is a significant effect from a broad perspective including health and social care, families and the unpaid health care. Persons acting as caregivers can often feel tired, stressed by financial burden, anxious and depressed. The community nurse can help to alleviate these pressures through provision of education, community service supports, caregiver education and support, and early intervention and referral to specialist dementia service.</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73DFE937-A520-4D46-85A6-0201B1004510}" type="slidenum">
              <a:rPr lang="en-IN" smtClean="0"/>
              <a:t>3</a:t>
            </a:fld>
            <a:endParaRPr lang="en-IN"/>
          </a:p>
        </p:txBody>
      </p:sp>
    </p:spTree>
    <p:extLst>
      <p:ext uri="{BB962C8B-B14F-4D97-AF65-F5344CB8AC3E}">
        <p14:creationId xmlns:p14="http://schemas.microsoft.com/office/powerpoint/2010/main" val="6953503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Early diagnosis is critical as this gives individuals and their families opportunities to receive timely services, supports and planning for future services. The symptoms of dementia may be present from the start and symptoms can progress slowly making it difficult to recognise early. Through home visits, community nurses are usually the first to notice cognitive and/or behavioural problems. Immediately referring to memory evaluation services allows for full assessment and diagnosis. Early intervention will help stop the illness from getting worse, reduce illness symptoms and improve the control of them, and lower the need to be admitted to a hospital and help guide decisions for legal, health, and financial issues. It also enables families to access emotional support, education and community services as part of a long-term support to improve the patient's quality of life.</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73DFE937-A520-4D46-85A6-0201B1004510}" type="slidenum">
              <a:rPr lang="en-IN" smtClean="0"/>
              <a:t>4</a:t>
            </a:fld>
            <a:endParaRPr lang="en-IN"/>
          </a:p>
        </p:txBody>
      </p:sp>
    </p:spTree>
    <p:extLst>
      <p:ext uri="{BB962C8B-B14F-4D97-AF65-F5344CB8AC3E}">
        <p14:creationId xmlns:p14="http://schemas.microsoft.com/office/powerpoint/2010/main" val="465575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3C68AA-9543-BA45-0163-87B46AF1AE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935796-002F-DDA6-F757-83BD80269D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7ED1E2-F9DE-3CFA-3105-BD0F77011A47}"/>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Some elements of the clinical assessment provide a comprehensive account of the patient as a whole – physical, cognitive, psychological. A detailed medical history and physical exam are obtained to reveal information about any medical problem that might be contributing to memory problems. Functional assessment is to see if patients are safe to do their own activities of daily living. Behavioural assessments seek to determine emotional and psychological issues that are often symptoms of dementia, such as anxiety, depression, aggression, disruptions in sleep patterns and more. The value added by advice from community nurses is very useful because of the regular visits of patients and communication with the carers. Completeness of the assessment allows for an accurate diagnosis, allows to differentiate between dementia evaluations and other medical evaluations and allows for evaluation for individual based healthcare needs and circumstances for the purposes of the treatment plan.</a:t>
            </a:r>
            <a:endParaRPr lang="en-IN" b="0" dirty="0">
              <a:effectLst/>
            </a:endParaRPr>
          </a:p>
          <a:p>
            <a:br>
              <a:rPr lang="en-IN" b="0" dirty="0">
                <a:effectLst/>
              </a:rPr>
            </a:br>
            <a:endParaRPr lang="en-IN" dirty="0"/>
          </a:p>
        </p:txBody>
      </p:sp>
      <p:sp>
        <p:nvSpPr>
          <p:cNvPr id="4" name="Slide Number Placeholder 3">
            <a:extLst>
              <a:ext uri="{FF2B5EF4-FFF2-40B4-BE49-F238E27FC236}">
                <a16:creationId xmlns:a16="http://schemas.microsoft.com/office/drawing/2014/main" id="{113D5439-3D3D-DB47-5705-E1396D8E435D}"/>
              </a:ext>
            </a:extLst>
          </p:cNvPr>
          <p:cNvSpPr>
            <a:spLocks noGrp="1"/>
          </p:cNvSpPr>
          <p:nvPr>
            <p:ph type="sldNum" sz="quarter" idx="5"/>
          </p:nvPr>
        </p:nvSpPr>
        <p:spPr/>
        <p:txBody>
          <a:bodyPr/>
          <a:lstStyle/>
          <a:p>
            <a:fld id="{73DFE937-A520-4D46-85A6-0201B1004510}" type="slidenum">
              <a:rPr lang="en-IN" smtClean="0"/>
              <a:t>5</a:t>
            </a:fld>
            <a:endParaRPr lang="en-IN"/>
          </a:p>
        </p:txBody>
      </p:sp>
    </p:spTree>
    <p:extLst>
      <p:ext uri="{BB962C8B-B14F-4D97-AF65-F5344CB8AC3E}">
        <p14:creationId xmlns:p14="http://schemas.microsoft.com/office/powerpoint/2010/main" val="12201019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5BEE64-5114-4754-DBFD-DE04BCD3A9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8E820A-537C-E663-FAF0-838AFEF526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FF9CE8-4409-5E3A-1BAC-D927F9256005}"/>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Cognitive screening tests provide a method of standardized measurement of memory, attention, language, orientation and executive functioning. MMSE, GPCOG and </a:t>
            </a:r>
            <a:r>
              <a:rPr lang="en-IN" sz="1200" b="0" i="0" u="none" strike="noStrike" kern="1200" dirty="0" err="1">
                <a:solidFill>
                  <a:schemeClr val="tx1"/>
                </a:solidFill>
                <a:effectLst/>
                <a:latin typeface="+mn-lt"/>
                <a:ea typeface="+mn-ea"/>
                <a:cs typeface="+mn-cs"/>
              </a:rPr>
              <a:t>Addenbock's</a:t>
            </a:r>
            <a:r>
              <a:rPr lang="en-IN" sz="1200" b="0" i="0" u="none" strike="noStrike" kern="1200" dirty="0">
                <a:solidFill>
                  <a:schemeClr val="tx1"/>
                </a:solidFill>
                <a:effectLst/>
                <a:latin typeface="+mn-lt"/>
                <a:ea typeface="+mn-ea"/>
                <a:cs typeface="+mn-cs"/>
              </a:rPr>
              <a:t> Cog Ex are some of the more popular assessments. These are tests to evaluate thinking ability but they are not enough to make a diagnosis of dementia. evaluation outcomes should always be thought of in conjunction with a clinical examination, history, laboratory testing and DIC test if applicable. Having repeated cognitive tests over time can aid in monitoring disease progression and evaluating treatment outcomes. Assessment is also facilitated by community nurses who are able to see the patients' cognitive functioning on a daily basis, they support the patient in participation and they communicate to multidisciplinary health care teams if any significant variations in cognition are observed and on-going management is needed.</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B0B65D36-3BF1-C9EC-5ACA-8F9FFBCD924F}"/>
              </a:ext>
            </a:extLst>
          </p:cNvPr>
          <p:cNvSpPr>
            <a:spLocks noGrp="1"/>
          </p:cNvSpPr>
          <p:nvPr>
            <p:ph type="sldNum" sz="quarter" idx="5"/>
          </p:nvPr>
        </p:nvSpPr>
        <p:spPr/>
        <p:txBody>
          <a:bodyPr/>
          <a:lstStyle/>
          <a:p>
            <a:fld id="{73DFE937-A520-4D46-85A6-0201B1004510}" type="slidenum">
              <a:rPr lang="en-IN" smtClean="0"/>
              <a:t>6</a:t>
            </a:fld>
            <a:endParaRPr lang="en-IN"/>
          </a:p>
        </p:txBody>
      </p:sp>
    </p:spTree>
    <p:extLst>
      <p:ext uri="{BB962C8B-B14F-4D97-AF65-F5344CB8AC3E}">
        <p14:creationId xmlns:p14="http://schemas.microsoft.com/office/powerpoint/2010/main" val="26408703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4AF7A2-4E03-1F40-0C1C-119D8B3B65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27DDE0-FD10-3364-4399-C3F8D1422C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9121EF-BD6B-AEF4-D7A8-94BF08C7D245}"/>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Laboratory evaluations are key to ruling out conditions that can present with symptoms that are similar to dementia. The blood tests help determine whether a cause is potentially reversibly, such as vitamin deficiency, thyroid function and disorders, infections and metabolism disorders. Imaging (computerised tomography (CT) and magnetic resonance imaging (MRI) of the brain can identify possible structural abnormalities in the brain, damage to blood vessels, a </a:t>
            </a:r>
            <a:r>
              <a:rPr lang="en-IN" sz="1200" b="0" i="0" u="none" strike="noStrike" kern="1200" dirty="0" err="1">
                <a:solidFill>
                  <a:schemeClr val="tx1"/>
                </a:solidFill>
                <a:effectLst/>
                <a:latin typeface="+mn-lt"/>
                <a:ea typeface="+mn-ea"/>
                <a:cs typeface="+mn-cs"/>
              </a:rPr>
              <a:t>tumor</a:t>
            </a:r>
            <a:r>
              <a:rPr lang="en-IN" sz="1200" b="0" i="0" u="none" strike="noStrike" kern="1200" dirty="0">
                <a:solidFill>
                  <a:schemeClr val="tx1"/>
                </a:solidFill>
                <a:effectLst/>
                <a:latin typeface="+mn-lt"/>
                <a:ea typeface="+mn-ea"/>
                <a:cs typeface="+mn-cs"/>
              </a:rPr>
              <a:t> or stroke, which may help cause cognitive decline. In interpreting the results of these investigations, neurologists, geriatricians, psychiatrists, radiologists and other specialists take into consideration the clinical findings. Community nurses can help ensure patients are prepared for investigations, educate on procedures, track patients' health care and report the results of investigations back to patients and families and, support the continuity of evidence-based dementia care.</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24692495-5224-E919-84C4-07A11C1FA7FF}"/>
              </a:ext>
            </a:extLst>
          </p:cNvPr>
          <p:cNvSpPr>
            <a:spLocks noGrp="1"/>
          </p:cNvSpPr>
          <p:nvPr>
            <p:ph type="sldNum" sz="quarter" idx="5"/>
          </p:nvPr>
        </p:nvSpPr>
        <p:spPr/>
        <p:txBody>
          <a:bodyPr/>
          <a:lstStyle/>
          <a:p>
            <a:fld id="{73DFE937-A520-4D46-85A6-0201B1004510}" type="slidenum">
              <a:rPr lang="en-IN" smtClean="0"/>
              <a:t>7</a:t>
            </a:fld>
            <a:endParaRPr lang="en-IN"/>
          </a:p>
        </p:txBody>
      </p:sp>
    </p:spTree>
    <p:extLst>
      <p:ext uri="{BB962C8B-B14F-4D97-AF65-F5344CB8AC3E}">
        <p14:creationId xmlns:p14="http://schemas.microsoft.com/office/powerpoint/2010/main" val="18429113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In the United Kingdom the National Institute for Health and Care Excellence (NICE) publishes guidelines for the diagnosis, treatment and management of dementia based on evidence. There is a strong focus on person-centred care, giving each patient the care they would prefer which also reflects their culture and healthcare requirements. Where possible, care planning should actively engage patients and their families, and prioritise a shared decision making process for the whole trajectory of the disease. Treatment effectiveness should be continually assessed, and treatment protocols modified, when needed, by the health care professional working with the exhibited skills. By following NICE guidance, the standards and principles of high quality, consistent care are maintained across health and social care services; patients are kept safe; health and social care are used appropriately; maximising independence and leads to better quality of life.</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73DFE937-A520-4D46-85A6-0201B1004510}" type="slidenum">
              <a:rPr lang="en-IN" smtClean="0"/>
              <a:t>8</a:t>
            </a:fld>
            <a:endParaRPr lang="en-IN"/>
          </a:p>
        </p:txBody>
      </p:sp>
    </p:spTree>
    <p:extLst>
      <p:ext uri="{BB962C8B-B14F-4D97-AF65-F5344CB8AC3E}">
        <p14:creationId xmlns:p14="http://schemas.microsoft.com/office/powerpoint/2010/main" val="2492665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D8CD07-AD51-605C-9E6D-C452A3C146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E350B5-1BA7-FAD8-1F17-F288BEA434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F3F7A0-44F2-D931-FF7E-CCCF12FD40A4}"/>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Individualised care planning provides dementia care that is tailored to the person's healthcare needs, values and situation. Healthcare practitioners work in partnership with patients and families to set achievable goals and tailoring of interventions. Reviewing regularly means that not only is there an awareness of changes to physical health, but also changes to cognition, emotional health and changes in the way that the person conducts his or her daily life as the dementia progresses is monitored, helping to make sure that the appropriate care plan is in place as this change occurs. Advance care planning is a process of communicating patients' wishes about future health care decisions when they have the capacity to make these decisions. The community nurse plays a key part in the plan of care (POC) review, coordinates services, supports carers and provides for the patient's safe, caring and person centred care in the course of the disease.</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CA84A9E1-ECA7-0FDE-1A21-CD380D3ED2E3}"/>
              </a:ext>
            </a:extLst>
          </p:cNvPr>
          <p:cNvSpPr>
            <a:spLocks noGrp="1"/>
          </p:cNvSpPr>
          <p:nvPr>
            <p:ph type="sldNum" sz="quarter" idx="5"/>
          </p:nvPr>
        </p:nvSpPr>
        <p:spPr/>
        <p:txBody>
          <a:bodyPr/>
          <a:lstStyle/>
          <a:p>
            <a:fld id="{73DFE937-A520-4D46-85A6-0201B1004510}" type="slidenum">
              <a:rPr lang="en-IN" smtClean="0"/>
              <a:t>9</a:t>
            </a:fld>
            <a:endParaRPr lang="en-IN"/>
          </a:p>
        </p:txBody>
      </p:sp>
    </p:spTree>
    <p:extLst>
      <p:ext uri="{BB962C8B-B14F-4D97-AF65-F5344CB8AC3E}">
        <p14:creationId xmlns:p14="http://schemas.microsoft.com/office/powerpoint/2010/main" val="15568850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1D40F2-4D98-1199-8C00-614F3DDEA5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114FB4-3C32-E0B3-71CE-DB7AF6C5B7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30950E-689C-27B5-2EEA-477461D3B2B3}"/>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Individualised care planning provides dementia care that is tailored to the person's healthcare needs, values and situation. Healthcare practitioners work in partnership with patients and families to set achievable goals and tailoring of interventions. Reviewing regularly means that not only is there an awareness of changes to physical health, but also changes to cognition, emotional health and changes in the way that the person conducts his or her daily life as the dementia progresses is monitored, helping to make sure that the appropriate care plan is in place as this change occurs. Advance care planning is a process of communicating patients' wishes about future health care decisions when they have the capacity to make these decisions. The community nurse plays a key part in the plan of care (POC) review, coordinates services, supports carers and provides for the patient's safe, caring and person centred care in the course of the disease.</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36A675A0-6E0D-A9AE-E747-2A48DB2355C7}"/>
              </a:ext>
            </a:extLst>
          </p:cNvPr>
          <p:cNvSpPr>
            <a:spLocks noGrp="1"/>
          </p:cNvSpPr>
          <p:nvPr>
            <p:ph type="sldNum" sz="quarter" idx="5"/>
          </p:nvPr>
        </p:nvSpPr>
        <p:spPr/>
        <p:txBody>
          <a:bodyPr/>
          <a:lstStyle/>
          <a:p>
            <a:fld id="{73DFE937-A520-4D46-85A6-0201B1004510}" type="slidenum">
              <a:rPr lang="en-IN" smtClean="0"/>
              <a:t>10</a:t>
            </a:fld>
            <a:endParaRPr lang="en-IN"/>
          </a:p>
        </p:txBody>
      </p:sp>
    </p:spTree>
    <p:extLst>
      <p:ext uri="{BB962C8B-B14F-4D97-AF65-F5344CB8AC3E}">
        <p14:creationId xmlns:p14="http://schemas.microsoft.com/office/powerpoint/2010/main" val="31835211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FFAB2A-937F-DEC7-B9AB-299E07FBEF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51C526-68CC-758A-4686-FB7660B15E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01D72A-FBC4-47F7-6839-2DB522EBC292}"/>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Integrated care models aim to provide care coordination to ensure that care is delivered through a coordinated response between hospitals, primary care, community nursing care, social care providers and voluntary organisations. Services are not "one way" services, people have one to one communication with those who care for them. Nurses working in the community can be the point person who ensures that a patient receives the right service, sees them at regular intervals, rehabilitates them, maintains their meds and enables access to social services. Integrated care improves the outcomes of better hospitalisation prevention, continuity of care and satisfaction of the patient. Besides, improved communications and </a:t>
            </a:r>
            <a:r>
              <a:rPr lang="en-IN" sz="1200" b="0" i="0" u="none" strike="noStrike" kern="1200" dirty="0" err="1">
                <a:solidFill>
                  <a:schemeClr val="tx1"/>
                </a:solidFill>
                <a:effectLst/>
                <a:latin typeface="+mn-lt"/>
                <a:ea typeface="+mn-ea"/>
                <a:cs typeface="+mn-cs"/>
              </a:rPr>
              <a:t>communicationless</a:t>
            </a:r>
            <a:r>
              <a:rPr lang="en-IN" sz="1200" b="0" i="0" u="none" strike="noStrike" kern="1200" dirty="0">
                <a:solidFill>
                  <a:schemeClr val="tx1"/>
                </a:solidFill>
                <a:effectLst/>
                <a:latin typeface="+mn-lt"/>
                <a:ea typeface="+mn-ea"/>
                <a:cs typeface="+mn-cs"/>
              </a:rPr>
              <a:t> leaves better benefits for the families to access the support services and the </a:t>
            </a:r>
            <a:r>
              <a:rPr lang="en-IN" sz="1200" b="0" i="0" u="none" strike="noStrike" kern="1200" dirty="0" err="1">
                <a:solidFill>
                  <a:schemeClr val="tx1"/>
                </a:solidFill>
                <a:effectLst/>
                <a:latin typeface="+mn-lt"/>
                <a:ea typeface="+mn-ea"/>
                <a:cs typeface="+mn-cs"/>
              </a:rPr>
              <a:t>communicationless</a:t>
            </a:r>
            <a:r>
              <a:rPr lang="en-IN" sz="1200" b="0" i="0" u="none" strike="noStrike" kern="1200" dirty="0">
                <a:solidFill>
                  <a:schemeClr val="tx1"/>
                </a:solidFill>
                <a:effectLst/>
                <a:latin typeface="+mn-lt"/>
                <a:ea typeface="+mn-ea"/>
                <a:cs typeface="+mn-cs"/>
              </a:rPr>
              <a:t> and leaves better benefit for the family to make for the healthcare care. In every facet of care provision, integrated care is more effective (and efficient, and person centred) in their care for the disease dementia.</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E2B6F701-670B-9D5A-E22F-B6527C31AB33}"/>
              </a:ext>
            </a:extLst>
          </p:cNvPr>
          <p:cNvSpPr>
            <a:spLocks noGrp="1"/>
          </p:cNvSpPr>
          <p:nvPr>
            <p:ph type="sldNum" sz="quarter" idx="5"/>
          </p:nvPr>
        </p:nvSpPr>
        <p:spPr/>
        <p:txBody>
          <a:bodyPr/>
          <a:lstStyle/>
          <a:p>
            <a:fld id="{73DFE937-A520-4D46-85A6-0201B1004510}" type="slidenum">
              <a:rPr lang="en-IN" smtClean="0"/>
              <a:t>11</a:t>
            </a:fld>
            <a:endParaRPr lang="en-IN"/>
          </a:p>
        </p:txBody>
      </p:sp>
    </p:spTree>
    <p:extLst>
      <p:ext uri="{BB962C8B-B14F-4D97-AF65-F5344CB8AC3E}">
        <p14:creationId xmlns:p14="http://schemas.microsoft.com/office/powerpoint/2010/main" val="1775656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There are no treatments for dementia – only for people to be as independent as they can, control their symptoms and have a higher satisfaction in life. Cholinesterase inhibitors like donepezil, rivastigmine and galantamine are recommended for mild or moderate Alzheimer's disease, and maybe memantine might be beneficial in moderate or severe stages of Alzheimer's disease, says NICE. Drug use should always be regularly supervised for effectiveness and side-effects. Non-pharmacological intervention measures are also crucial, such as cognitive stimulation therapy, occupational therapy, physical exercise and meaningful social engagement. Community nurses will keep community nurses involved in the activities, and they will check their psychological wellbeing. Unfortunately, teaching, </a:t>
            </a:r>
            <a:r>
              <a:rPr lang="en-IN" sz="1200" b="0" i="0" u="none" strike="noStrike" kern="1200" dirty="0" err="1">
                <a:solidFill>
                  <a:schemeClr val="tx1"/>
                </a:solidFill>
                <a:effectLst/>
                <a:latin typeface="+mn-lt"/>
                <a:ea typeface="+mn-ea"/>
                <a:cs typeface="+mn-cs"/>
              </a:rPr>
              <a:t>counseling</a:t>
            </a:r>
            <a:r>
              <a:rPr lang="en-IN" sz="1200" b="0" i="0" u="none" strike="noStrike" kern="1200" dirty="0">
                <a:solidFill>
                  <a:schemeClr val="tx1"/>
                </a:solidFill>
                <a:effectLst/>
                <a:latin typeface="+mn-lt"/>
                <a:ea typeface="+mn-ea"/>
                <a:cs typeface="+mn-cs"/>
              </a:rPr>
              <a:t> and community support of caregivers reduces their stress and improves their long-term patient/family outcomes.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73DFE937-A520-4D46-85A6-0201B1004510}" type="slidenum">
              <a:rPr lang="en-IN" smtClean="0"/>
              <a:t>12</a:t>
            </a:fld>
            <a:endParaRPr lang="en-IN"/>
          </a:p>
        </p:txBody>
      </p:sp>
    </p:spTree>
    <p:extLst>
      <p:ext uri="{BB962C8B-B14F-4D97-AF65-F5344CB8AC3E}">
        <p14:creationId xmlns:p14="http://schemas.microsoft.com/office/powerpoint/2010/main" val="38491087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11F633-2DC8-1767-33DB-A5AE385735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53D637-B099-9F04-3F65-11E68B2868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685EC1-B95F-442D-FB59-D6122C42AC6A}"/>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Pharmacological treatments can help to manage symptoms, but they cannot cure dementia. Cholinesterase inhibitors – such as donepezil, rivastigmine and galantamine – are often prescribed to treat mild to moderate Alzheimer's disease. They support increasing the levels of acetylcholine and enhancing thinking and remembering. Memantine, which is regulated by a neurotransmitter called glutamate, is recommended to treat moderate to severe Alzheimer's disease. Treatment is effective for some individuals and not for others; therefore, these individuals should be regularly evaluated by healthcare providers for treatment effectiveness. Ensure people take medicines and monitoring the effectiveness of medicines; educate people and their carers about possible side effects of medicines; inform prescribing clinicians of any concerns to maximise access to medicines taken at the highest level of effectiveness, safely.</a:t>
            </a:r>
            <a:endParaRPr lang="en-IN" b="0" dirty="0">
              <a:effectLst/>
            </a:endParaRPr>
          </a:p>
          <a:p>
            <a:br>
              <a:rPr lang="en-IN" b="0" dirty="0">
                <a:effectLst/>
              </a:rPr>
            </a:br>
            <a:endParaRPr lang="en-IN" dirty="0"/>
          </a:p>
        </p:txBody>
      </p:sp>
      <p:sp>
        <p:nvSpPr>
          <p:cNvPr id="4" name="Slide Number Placeholder 3">
            <a:extLst>
              <a:ext uri="{FF2B5EF4-FFF2-40B4-BE49-F238E27FC236}">
                <a16:creationId xmlns:a16="http://schemas.microsoft.com/office/drawing/2014/main" id="{2FE42FA5-AE2A-73FB-CB4D-AFB18A866D64}"/>
              </a:ext>
            </a:extLst>
          </p:cNvPr>
          <p:cNvSpPr>
            <a:spLocks noGrp="1"/>
          </p:cNvSpPr>
          <p:nvPr>
            <p:ph type="sldNum" sz="quarter" idx="5"/>
          </p:nvPr>
        </p:nvSpPr>
        <p:spPr/>
        <p:txBody>
          <a:bodyPr/>
          <a:lstStyle/>
          <a:p>
            <a:fld id="{73DFE937-A520-4D46-85A6-0201B1004510}" type="slidenum">
              <a:rPr lang="en-IN" smtClean="0"/>
              <a:t>13</a:t>
            </a:fld>
            <a:endParaRPr lang="en-IN"/>
          </a:p>
        </p:txBody>
      </p:sp>
    </p:spTree>
    <p:extLst>
      <p:ext uri="{BB962C8B-B14F-4D97-AF65-F5344CB8AC3E}">
        <p14:creationId xmlns:p14="http://schemas.microsoft.com/office/powerpoint/2010/main" val="5764923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86D2F-FD05-1A2C-888D-4581607976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CD5E8C-E5A9-B4F5-81FA-C6B429689F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9183B6-9DF6-DAFC-6245-E5D3996735AA}"/>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Non-drug care is also a significant element in the care of individuals with dementia as it has the advantage of enhancing quality of life without side-effects of drug care. Structured activities in CST promote the enhancement of memory, communications and thinking skills. An occupational therapist records a person's level(s) of function in their environment and makes recommendations for adjustments that will improve a person's function as well as his or her safety. Reminiscing can stimulate conversation and emotional interaction, through the use of familiar photographs, music and memory. Such interventions also help in decreasing anxiety, agitation and social isolation and are also aiding in patients' confidence. Elementary nurses promote involvement in these treatments and get caregivers to be familiar with the services offered, as well as tracking their impact on the care recipient beyond the use of prescribed medications in a comprehensive, person-centred dementia care plan.</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C4DAED6C-2E1A-514A-7CBC-6ABCAB097D3F}"/>
              </a:ext>
            </a:extLst>
          </p:cNvPr>
          <p:cNvSpPr>
            <a:spLocks noGrp="1"/>
          </p:cNvSpPr>
          <p:nvPr>
            <p:ph type="sldNum" sz="quarter" idx="5"/>
          </p:nvPr>
        </p:nvSpPr>
        <p:spPr/>
        <p:txBody>
          <a:bodyPr/>
          <a:lstStyle/>
          <a:p>
            <a:fld id="{73DFE937-A520-4D46-85A6-0201B1004510}" type="slidenum">
              <a:rPr lang="en-IN" smtClean="0"/>
              <a:t>14</a:t>
            </a:fld>
            <a:endParaRPr lang="en-IN"/>
          </a:p>
        </p:txBody>
      </p:sp>
    </p:spTree>
    <p:extLst>
      <p:ext uri="{BB962C8B-B14F-4D97-AF65-F5344CB8AC3E}">
        <p14:creationId xmlns:p14="http://schemas.microsoft.com/office/powerpoint/2010/main" val="11949931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342042-442A-E389-AF77-E5E3ABB392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4460DC-9E49-87A8-CD39-3F4B48CA5B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00650B-5A3D-C03A-0A2C-6C28D52CD115}"/>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Physical activity is essential to dementia management and a great way to improve physical and mental health. Exercise helps to increase mobility, heart health, balance, muscle strength, flexibility and fall risk reduction. Exercise also has been shown to improve cerebral blood flow, and could possibly help maintain cognitive function. Physical activity helps decrease depression, anxiety, behavioural disturbances and sleep problems, an improvement in emotional wellbeing and social interaction. The community nurse will check patients' physical capabilities before promoting suitable exercise programmes, making sure that activities will be safe and suitable. Regular movement helps to promote independence, enhances quality of life and enhances other types of therapeutic work in the dementia journey.</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15BCAF25-0BC2-7BD5-C3D2-406E41EC597B}"/>
              </a:ext>
            </a:extLst>
          </p:cNvPr>
          <p:cNvSpPr>
            <a:spLocks noGrp="1"/>
          </p:cNvSpPr>
          <p:nvPr>
            <p:ph type="sldNum" sz="quarter" idx="5"/>
          </p:nvPr>
        </p:nvSpPr>
        <p:spPr/>
        <p:txBody>
          <a:bodyPr/>
          <a:lstStyle/>
          <a:p>
            <a:fld id="{73DFE937-A520-4D46-85A6-0201B1004510}" type="slidenum">
              <a:rPr lang="en-IN" smtClean="0"/>
              <a:t>15</a:t>
            </a:fld>
            <a:endParaRPr lang="en-IN"/>
          </a:p>
        </p:txBody>
      </p:sp>
    </p:spTree>
    <p:extLst>
      <p:ext uri="{BB962C8B-B14F-4D97-AF65-F5344CB8AC3E}">
        <p14:creationId xmlns:p14="http://schemas.microsoft.com/office/powerpoint/2010/main" val="34643182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E9F31D-ED0E-FF32-2666-015C7B92DC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F4931F-4EEC-3B33-78CA-A29FD91AA1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CD51DD-76BA-E986-CD7E-EE794292285D}"/>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Psychological support is key because not only does dementia have an impact on the cognitive function, but also the emotional well being. Many people after the diagnosis of the disease are scared, depressed, zombie, despondent, frustrated, and feel they have no one else. Support groups, such as counselling, can provide emotional support and give insight into how to manage and implement a strategy to build resilience. The stress factor can exacerbate them and long-term caregiving can be stressful, leaving caregivers in need of education and emotional support as well. Community-based nurses routinely do psychological assessments of patients' emotional health; recognize psychological issues early and make referrals for appropriate mental health services; Holistic psychological support can be combined to create better treatment outcomes for dementia care in the long term, adherence to treatments, better family dynamics, and better quality of life.</a:t>
            </a:r>
            <a:endParaRPr lang="en-IN" b="0" dirty="0">
              <a:effectLst/>
            </a:endParaRPr>
          </a:p>
          <a:p>
            <a:br>
              <a:rPr lang="en-IN" b="0" dirty="0">
                <a:effectLst/>
              </a:rPr>
            </a:br>
            <a:endParaRPr lang="en-IN" dirty="0"/>
          </a:p>
        </p:txBody>
      </p:sp>
      <p:sp>
        <p:nvSpPr>
          <p:cNvPr id="4" name="Slide Number Placeholder 3">
            <a:extLst>
              <a:ext uri="{FF2B5EF4-FFF2-40B4-BE49-F238E27FC236}">
                <a16:creationId xmlns:a16="http://schemas.microsoft.com/office/drawing/2014/main" id="{04B20E7E-DBE5-2DA0-79ED-BBEFBADC0929}"/>
              </a:ext>
            </a:extLst>
          </p:cNvPr>
          <p:cNvSpPr>
            <a:spLocks noGrp="1"/>
          </p:cNvSpPr>
          <p:nvPr>
            <p:ph type="sldNum" sz="quarter" idx="5"/>
          </p:nvPr>
        </p:nvSpPr>
        <p:spPr/>
        <p:txBody>
          <a:bodyPr/>
          <a:lstStyle/>
          <a:p>
            <a:fld id="{73DFE937-A520-4D46-85A6-0201B1004510}" type="slidenum">
              <a:rPr lang="en-IN" smtClean="0"/>
              <a:t>16</a:t>
            </a:fld>
            <a:endParaRPr lang="en-IN"/>
          </a:p>
        </p:txBody>
      </p:sp>
    </p:spTree>
    <p:extLst>
      <p:ext uri="{BB962C8B-B14F-4D97-AF65-F5344CB8AC3E}">
        <p14:creationId xmlns:p14="http://schemas.microsoft.com/office/powerpoint/2010/main" val="42236850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Dementia sufferers often have other chronic illnesses to manage and have to receive care for all of them. An illness could speed the decline of cognitive function or affect the functional ability, like hypertension, diabetes, depression, hearing loss and cardiovascular disease. Community nurses are important in monitoring these conditions, maintenance of medication and preventing of avoidable complication. Dementia is not always preventable but research evidence suggests that reducing the disease burden associated with modifiable risk factors might reduce the disease burden in the future. Brain-healthy activities include eating healthily, exercising, quitting smoking, cutting back on alcohol, controlling blood pressure and socializing. Campaigns in the public sphere and education and awareness-raising in communities contributes to early childhood and promotion of social and emotional health and development.</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73DFE937-A520-4D46-85A6-0201B1004510}" type="slidenum">
              <a:rPr lang="en-IN" smtClean="0"/>
              <a:t>17</a:t>
            </a:fld>
            <a:endParaRPr lang="en-IN"/>
          </a:p>
        </p:txBody>
      </p:sp>
    </p:spTree>
    <p:extLst>
      <p:ext uri="{BB962C8B-B14F-4D97-AF65-F5344CB8AC3E}">
        <p14:creationId xmlns:p14="http://schemas.microsoft.com/office/powerpoint/2010/main" val="9560073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586C75-8047-EBAE-36F5-AE970DF27B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528253-C562-1B98-6639-6754B4C705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240925-3F75-9A30-5236-492F06E0DA8E}"/>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Dementias have other chronic medical disorders, called comorbidities, which are often present in people with a dementia. This encompasses hypertension, diabetes, heart disease, depression, impaired hearing (hearing impairment), osteoporosis and chronic respiratory diseases. This can exasperate mental ailments, lower the capability to live autonomously and even increase the need for services. When diseases combine, special attention must be paid to co-ordinating the actions taken by the various professionals involved to ensure safety and effectiveness of treatments. Community nurses focus on physical health (checking on how the patient is doing), helping the patient take the medication and if a deterioration in physical health is sensed, early intervention occurs and education and information is given on the treatment of the disease. Optimization of health related Quality of Life and reduced avoidable hospitalisation due to effective treatment of co-morbidities.</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F709D408-CD2A-E5B6-EDA6-6EF723C444D9}"/>
              </a:ext>
            </a:extLst>
          </p:cNvPr>
          <p:cNvSpPr>
            <a:spLocks noGrp="1"/>
          </p:cNvSpPr>
          <p:nvPr>
            <p:ph type="sldNum" sz="quarter" idx="5"/>
          </p:nvPr>
        </p:nvSpPr>
        <p:spPr/>
        <p:txBody>
          <a:bodyPr/>
          <a:lstStyle/>
          <a:p>
            <a:fld id="{73DFE937-A520-4D46-85A6-0201B1004510}" type="slidenum">
              <a:rPr lang="en-IN" smtClean="0"/>
              <a:t>18</a:t>
            </a:fld>
            <a:endParaRPr lang="en-IN"/>
          </a:p>
        </p:txBody>
      </p:sp>
    </p:spTree>
    <p:extLst>
      <p:ext uri="{BB962C8B-B14F-4D97-AF65-F5344CB8AC3E}">
        <p14:creationId xmlns:p14="http://schemas.microsoft.com/office/powerpoint/2010/main" val="15819215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EAFA50-5F69-074E-6F45-9A840EFDD4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275772-562D-3362-6042-7C6D56D049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566AB0-C227-55AB-33F0-4B8358F162C3}"/>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Numerous other health issues are linked and can play a major role in the progression and treatment of dementia. Chronic illnesses add to healthcare complexity by necessitating a number of medications, specialty visits and continuous oversight. Risk of negative side effects of treatment with multiple drugs, drug errors and medication non-compliance. Cognitive impairment can be exacerbated by physical sickness to make patients more likely to be immobile and require assistance from others. These factors may relate to higher rates of hospitalisation and costs to health services. Regularly checking medication use, being able to monitor physical health, ability to see when complications are likely to occur and coordinating care between healthcare professionals — these are all things that community nurses can do. When treatment is successful, the integrated approach can lead to a decrease of the treatment burden, a patient safety and maintenance of independent capacity as long as possible.</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A5C65AF3-076D-8E07-CB59-F997DF730271}"/>
              </a:ext>
            </a:extLst>
          </p:cNvPr>
          <p:cNvSpPr>
            <a:spLocks noGrp="1"/>
          </p:cNvSpPr>
          <p:nvPr>
            <p:ph type="sldNum" sz="quarter" idx="5"/>
          </p:nvPr>
        </p:nvSpPr>
        <p:spPr/>
        <p:txBody>
          <a:bodyPr/>
          <a:lstStyle/>
          <a:p>
            <a:fld id="{73DFE937-A520-4D46-85A6-0201B1004510}" type="slidenum">
              <a:rPr lang="en-IN" smtClean="0"/>
              <a:t>19</a:t>
            </a:fld>
            <a:endParaRPr lang="en-IN"/>
          </a:p>
        </p:txBody>
      </p:sp>
    </p:spTree>
    <p:extLst>
      <p:ext uri="{BB962C8B-B14F-4D97-AF65-F5344CB8AC3E}">
        <p14:creationId xmlns:p14="http://schemas.microsoft.com/office/powerpoint/2010/main" val="3496740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A128BB-AE88-7D69-514A-3CEBA735FF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8D272C-C318-9C1F-5A78-C38131FC0F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666087-B13E-C2FF-B2F0-C69489EA6C59}"/>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There are some risk factors for dementia that you can't change, but some can be prevented by making lifestyle changes. Some risks for dementia include giving up smoking, increasing physical activity, healthy eating, managing blood pressure, managing diabetes and weight, cutting down on alcohol and improving hearing. Cardiovascular health pertains to brain health, particularly in adulthood when prevention is particularly crucial. Role of the Community nurse is very important since he can offer an educational role, make people aware of healthy behaviour, help them to make lifestyle changes and offer them regular health checks. Preventive interventions have an impact on reducing risk factor for dementia as well as enhancing overall physical wellbeing and improving the quality of life in ageing people.</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8AAF4714-2ED3-DF7A-D7FA-1A0D3B2D73B0}"/>
              </a:ext>
            </a:extLst>
          </p:cNvPr>
          <p:cNvSpPr>
            <a:spLocks noGrp="1"/>
          </p:cNvSpPr>
          <p:nvPr>
            <p:ph type="sldNum" sz="quarter" idx="5"/>
          </p:nvPr>
        </p:nvSpPr>
        <p:spPr/>
        <p:txBody>
          <a:bodyPr/>
          <a:lstStyle/>
          <a:p>
            <a:fld id="{73DFE937-A520-4D46-85A6-0201B1004510}" type="slidenum">
              <a:rPr lang="en-IN" smtClean="0"/>
              <a:t>20</a:t>
            </a:fld>
            <a:endParaRPr lang="en-IN"/>
          </a:p>
        </p:txBody>
      </p:sp>
    </p:spTree>
    <p:extLst>
      <p:ext uri="{BB962C8B-B14F-4D97-AF65-F5344CB8AC3E}">
        <p14:creationId xmlns:p14="http://schemas.microsoft.com/office/powerpoint/2010/main" val="25210621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85D47E-6E92-CEEC-F502-F026411E60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6978A8-D358-837D-7455-D7EBA3F7A2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608DD7-F437-4962-DE48-DA3799254132}"/>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Over the next several years, public health interventions have an important part to play in reducing the load of dementia. National campaigns encouraging healthy lifestyles, cardiovascular disease prevention, quitting smoking, staying physically active, eating a healthy diet, lifelong learning and routine health screening are promoted. Increasing awareness can assist people to identify early signs and symptoms of dementia, which can be diagnosed at an appropriate time and thereby optimize treatment. Community nurses are actively involved in delivering ongoing, health education, risk assessment and health promotion within the community. Collaboration from health and local services, charities and voluntary sector helps support the prevention of dementia, while also successfully providing education, support and evidence based services and help to individuals and families.</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E7A27763-FCC3-9FCF-D13B-8187D69FEB36}"/>
              </a:ext>
            </a:extLst>
          </p:cNvPr>
          <p:cNvSpPr>
            <a:spLocks noGrp="1"/>
          </p:cNvSpPr>
          <p:nvPr>
            <p:ph type="sldNum" sz="quarter" idx="5"/>
          </p:nvPr>
        </p:nvSpPr>
        <p:spPr/>
        <p:txBody>
          <a:bodyPr/>
          <a:lstStyle/>
          <a:p>
            <a:fld id="{73DFE937-A520-4D46-85A6-0201B1004510}" type="slidenum">
              <a:rPr lang="en-IN" smtClean="0"/>
              <a:t>21</a:t>
            </a:fld>
            <a:endParaRPr lang="en-IN"/>
          </a:p>
        </p:txBody>
      </p:sp>
    </p:spTree>
    <p:extLst>
      <p:ext uri="{BB962C8B-B14F-4D97-AF65-F5344CB8AC3E}">
        <p14:creationId xmlns:p14="http://schemas.microsoft.com/office/powerpoint/2010/main" val="13666779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Co-production recognises patients and families as partners in planning and decision-making of the health care system. Community nurses, in order to achieve a good relationship and maintain the trust needed for therapeutic alliance, must have very good communication abilities, empathy, cultural sensitivity and professional judgment. Dignity in care, respect, compassion and accountability are at the very heart of working with people with dementia. Shared decision making can be used to facilitate involvement in decision making as long as it is possible and can provide a caregiver's insight as cognitive decline progresses. Communication is a factor that can affect the success or failure of co-productive caring, while there are also higher rates of cognition decline, a shortage in staff, and scarcity of resources in the community that can either help or hinder efforts to implement co-productive caring. Staff development and learning on a regular basis helps to address these issues.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73DFE937-A520-4D46-85A6-0201B1004510}" type="slidenum">
              <a:rPr lang="en-IN" smtClean="0"/>
              <a:t>22</a:t>
            </a:fld>
            <a:endParaRPr lang="en-IN"/>
          </a:p>
        </p:txBody>
      </p:sp>
    </p:spTree>
    <p:extLst>
      <p:ext uri="{BB962C8B-B14F-4D97-AF65-F5344CB8AC3E}">
        <p14:creationId xmlns:p14="http://schemas.microsoft.com/office/powerpoint/2010/main" val="30296895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6EE895-1C3E-3CB2-8AEF-A373278C7A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7D0DC3-6EEF-B3A4-59AF-F0ECDE6D5A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20AB83-B083-F1C1-D9EC-2DC9E0842401}"/>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ability to communicate is an essential ability for providing high quality dementia care as memory loss, impairment of language and understanding can impact on communications. With interaction to health care professionals they should speak clearly and simply, not talk over one another, make eye contact with the health care professional, allow sufficient time to answer and think. Additionally, body language, gestures and facial expressions (where appropriate) assist in the understanding and decrease anxiety level. One of the services community nurses provide is a sense of trust through their caring and listening skills. In addition to informed decision making, it increases the likelihood of following up care, reduces information miscommunication and enhances person centred dementia care by fostering regular communication between care professionals, persons with dementia and supports close family ties.</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DCBCE651-FE0B-8DDD-4318-B1AAEA0201CA}"/>
              </a:ext>
            </a:extLst>
          </p:cNvPr>
          <p:cNvSpPr>
            <a:spLocks noGrp="1"/>
          </p:cNvSpPr>
          <p:nvPr>
            <p:ph type="sldNum" sz="quarter" idx="5"/>
          </p:nvPr>
        </p:nvSpPr>
        <p:spPr/>
        <p:txBody>
          <a:bodyPr/>
          <a:lstStyle/>
          <a:p>
            <a:fld id="{73DFE937-A520-4D46-85A6-0201B1004510}" type="slidenum">
              <a:rPr lang="en-IN" smtClean="0"/>
              <a:t>23</a:t>
            </a:fld>
            <a:endParaRPr lang="en-IN"/>
          </a:p>
        </p:txBody>
      </p:sp>
    </p:spTree>
    <p:extLst>
      <p:ext uri="{BB962C8B-B14F-4D97-AF65-F5344CB8AC3E}">
        <p14:creationId xmlns:p14="http://schemas.microsoft.com/office/powerpoint/2010/main" val="42388760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E65D0F-EA73-B000-3857-E5766555E9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E7CCE9-253A-DAC0-B278-373F5AC14C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0186F6-20B9-C711-875D-3687761B5717}"/>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Because, the values of professionals are part of dementia care and generate moral and sympathetic core of the caring of people who have dementia. Everyone is entitled to be treated with dignity, respect, confidentiality and equality whilst retaining the need to rely on their intellectual abilities. Every time a patient is capable of making decisions, cultural beliefs and preferences and personal autonomy must be respected by the healthcare personnel. Staff feel responsible and act with honesty and good professional </a:t>
            </a:r>
            <a:r>
              <a:rPr lang="en-IN" sz="1200" b="0" i="0" u="none" strike="noStrike" kern="1200" dirty="0" err="1">
                <a:solidFill>
                  <a:schemeClr val="tx1"/>
                </a:solidFill>
                <a:effectLst/>
                <a:latin typeface="+mn-lt"/>
                <a:ea typeface="+mn-ea"/>
                <a:cs typeface="+mn-cs"/>
              </a:rPr>
              <a:t>behavior</a:t>
            </a:r>
            <a:r>
              <a:rPr lang="en-IN" sz="1200" b="0" i="0" u="none" strike="noStrike" kern="1200" dirty="0">
                <a:solidFill>
                  <a:schemeClr val="tx1"/>
                </a:solidFill>
                <a:effectLst/>
                <a:latin typeface="+mn-lt"/>
                <a:ea typeface="+mn-ea"/>
                <a:cs typeface="+mn-cs"/>
              </a:rPr>
              <a:t> to keep care effective, evidence-based, and attuned to current health care needs. In the community, it's typically the nurse who has to advocate for rights and be a voice of the individual who cannot advocate for themselves to ensure that they receive good care. These professional values foster therapeutic relationships, can contribute to an improved experience for the patient and are used in the studies to inform safe and respectful management of dementia in a person centred way.</a:t>
            </a:r>
            <a:endParaRPr lang="en-IN" b="0" dirty="0">
              <a:effectLst/>
            </a:endParaRPr>
          </a:p>
          <a:p>
            <a:br>
              <a:rPr lang="en-IN" b="0" dirty="0">
                <a:effectLst/>
              </a:rPr>
            </a:br>
            <a:endParaRPr lang="en-IN" dirty="0"/>
          </a:p>
        </p:txBody>
      </p:sp>
      <p:sp>
        <p:nvSpPr>
          <p:cNvPr id="4" name="Slide Number Placeholder 3">
            <a:extLst>
              <a:ext uri="{FF2B5EF4-FFF2-40B4-BE49-F238E27FC236}">
                <a16:creationId xmlns:a16="http://schemas.microsoft.com/office/drawing/2014/main" id="{F7454361-C560-D23A-8CDA-419BBC5274F4}"/>
              </a:ext>
            </a:extLst>
          </p:cNvPr>
          <p:cNvSpPr>
            <a:spLocks noGrp="1"/>
          </p:cNvSpPr>
          <p:nvPr>
            <p:ph type="sldNum" sz="quarter" idx="5"/>
          </p:nvPr>
        </p:nvSpPr>
        <p:spPr/>
        <p:txBody>
          <a:bodyPr/>
          <a:lstStyle/>
          <a:p>
            <a:fld id="{73DFE937-A520-4D46-85A6-0201B1004510}" type="slidenum">
              <a:rPr lang="en-IN" smtClean="0"/>
              <a:t>24</a:t>
            </a:fld>
            <a:endParaRPr lang="en-IN"/>
          </a:p>
        </p:txBody>
      </p:sp>
    </p:spTree>
    <p:extLst>
      <p:ext uri="{BB962C8B-B14F-4D97-AF65-F5344CB8AC3E}">
        <p14:creationId xmlns:p14="http://schemas.microsoft.com/office/powerpoint/2010/main" val="9894610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950602-322F-E5C7-42DF-A617CD3B2B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D0BB04-0D9C-F712-9B73-D820FEDF0D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A2C9D49-521C-1F5A-B918-32DF22068445}"/>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Key element in person-centred dementia care is shared decision-making. Patients need to be involved in their health choices, if they are able, so that they receive treatment that aligns with their preferences, beliefs and future goals. The family members/owners contribute significant input into that of the family members' and carers' ongoing support needs and functional abilities. There is respect for autonomy and informed choice with provision from healthcare professional to offer evidence based recommendations. Community nursing promotes discussion, offers options in treatment and actively involves patient/families in the discussion. Process of collaborative decision making can help build trust, better treatment adherence, increase satisfaction with dementia care and keep the dementia care personal throughout the disease process.</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12385D02-EB5E-7798-54DD-9E26A2CB54D1}"/>
              </a:ext>
            </a:extLst>
          </p:cNvPr>
          <p:cNvSpPr>
            <a:spLocks noGrp="1"/>
          </p:cNvSpPr>
          <p:nvPr>
            <p:ph type="sldNum" sz="quarter" idx="5"/>
          </p:nvPr>
        </p:nvSpPr>
        <p:spPr/>
        <p:txBody>
          <a:bodyPr/>
          <a:lstStyle/>
          <a:p>
            <a:fld id="{73DFE937-A520-4D46-85A6-0201B1004510}" type="slidenum">
              <a:rPr lang="en-IN" smtClean="0"/>
              <a:t>25</a:t>
            </a:fld>
            <a:endParaRPr lang="en-IN"/>
          </a:p>
        </p:txBody>
      </p:sp>
    </p:spTree>
    <p:extLst>
      <p:ext uri="{BB962C8B-B14F-4D97-AF65-F5344CB8AC3E}">
        <p14:creationId xmlns:p14="http://schemas.microsoft.com/office/powerpoint/2010/main" val="21588658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F27372-1756-2C37-DBD6-14F1574A9B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68699E-D8BD-91B3-AA48-0659C867AB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10E750-3A1E-FBF6-CEA0-D13901310C68}"/>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In co-productive care, patients and families are equal partners – planters and providers of care. This holistic functional approach will increase satisfaction, adherence to care, independence and quality of life; and allow for the care to reflect choice and/or desired outcomes. However, dementia is accompanied by problems like progressive cognitive decline, poor health care provision, insufficient staff, communication problems, and stress of the health care providers. If not managed correctly, these stopgaps can hamper the collaboration process. By empowering patients, educating their caregivers, enabling communication and cooperation between professionals, and setting up opportunities for an open discussion around services, community nurses promote co-production. Other areas that are contributing to a co-productive approach to dementia care – and to better long-lasting patient outcomes – are the implementation of systems integration in healthcare and continuous professional development.</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50919A30-801A-E806-D1CB-851AFD3A4573}"/>
              </a:ext>
            </a:extLst>
          </p:cNvPr>
          <p:cNvSpPr>
            <a:spLocks noGrp="1"/>
          </p:cNvSpPr>
          <p:nvPr>
            <p:ph type="sldNum" sz="quarter" idx="5"/>
          </p:nvPr>
        </p:nvSpPr>
        <p:spPr/>
        <p:txBody>
          <a:bodyPr/>
          <a:lstStyle/>
          <a:p>
            <a:fld id="{73DFE937-A520-4D46-85A6-0201B1004510}" type="slidenum">
              <a:rPr lang="en-IN" smtClean="0"/>
              <a:t>26</a:t>
            </a:fld>
            <a:endParaRPr lang="en-IN"/>
          </a:p>
        </p:txBody>
      </p:sp>
    </p:spTree>
    <p:extLst>
      <p:ext uri="{BB962C8B-B14F-4D97-AF65-F5344CB8AC3E}">
        <p14:creationId xmlns:p14="http://schemas.microsoft.com/office/powerpoint/2010/main" val="14189532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With personalised care, healthcare is customised to the individual's needs, preferences, and goals of people with dementia. The NHS Comprehensive Model of Personalised Care, with 6 evidence based elements, is supported: shared decision making, personalised care planning, social prescribing and supported self management. Community nurses provide support to community members/caregivers in understanding the condition, managing of the symptoms and maintaining independence in the community for as long as possible. Social prescribing connects with activities, social groups and voluntary work locally, to boost people's mental wellbeing and reduce loneliness. There is a need for personalised care but limited resources, strain on the workforce and availability of services makes this difficult.</a:t>
            </a:r>
            <a:endParaRPr lang="en-IN" dirty="0"/>
          </a:p>
        </p:txBody>
      </p:sp>
      <p:sp>
        <p:nvSpPr>
          <p:cNvPr id="4" name="Slide Number Placeholder 3"/>
          <p:cNvSpPr>
            <a:spLocks noGrp="1"/>
          </p:cNvSpPr>
          <p:nvPr>
            <p:ph type="sldNum" sz="quarter" idx="5"/>
          </p:nvPr>
        </p:nvSpPr>
        <p:spPr/>
        <p:txBody>
          <a:bodyPr/>
          <a:lstStyle/>
          <a:p>
            <a:fld id="{73DFE937-A520-4D46-85A6-0201B1004510}" type="slidenum">
              <a:rPr lang="en-IN" smtClean="0"/>
              <a:t>27</a:t>
            </a:fld>
            <a:endParaRPr lang="en-IN"/>
          </a:p>
        </p:txBody>
      </p:sp>
    </p:spTree>
    <p:extLst>
      <p:ext uri="{BB962C8B-B14F-4D97-AF65-F5344CB8AC3E}">
        <p14:creationId xmlns:p14="http://schemas.microsoft.com/office/powerpoint/2010/main" val="7409604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DD24CC-2AD0-6802-F19D-7B67012DE0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C36E6E-42BA-4E16-E3C6-30964E38EC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AF1FE5-E2C7-5247-A39F-0FCE57A42947}"/>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NHS comprehensive model of personalised care signifies that the care provided by the NHS will be personalised to each individual's needs, desires and situations. Healthcare personnel attempt to develop treatment plans tailored to the individual's aims and values instead of using a cookie-cutter </a:t>
            </a:r>
            <a:r>
              <a:rPr lang="en-IN" sz="1200" b="0" i="0" u="none" strike="noStrike" kern="1200" dirty="0" err="1">
                <a:solidFill>
                  <a:schemeClr val="tx1"/>
                </a:solidFill>
                <a:effectLst/>
                <a:latin typeface="+mn-lt"/>
                <a:ea typeface="+mn-ea"/>
                <a:cs typeface="+mn-cs"/>
              </a:rPr>
              <a:t>approach.Healthcare</a:t>
            </a:r>
            <a:r>
              <a:rPr lang="en-IN" sz="1200" b="0" i="0" u="none" strike="noStrike" kern="1200" dirty="0">
                <a:solidFill>
                  <a:schemeClr val="tx1"/>
                </a:solidFill>
                <a:effectLst/>
                <a:latin typeface="+mn-lt"/>
                <a:ea typeface="+mn-ea"/>
                <a:cs typeface="+mn-cs"/>
              </a:rPr>
              <a:t> providers make an attempt to develop personalised treatment plans in accordance with the patient's goals rather than going with a treatment strategy which is one-size-fits-all. Holistic assessment involves both physical wellness and emotional wellness, as well as cultural beliefs and/or social supports. Community nurses are key in supporting the delivery of personalised health care as the dementia progresses, by assessing health status, coordinating multidisciplinary care and intervention and adjusting interventions. This way patients are happier, more independent, healthier experiences and even more responsive to patient needs as their disease evolves.</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3DA7BA0B-AD65-51BF-0182-BE5EDB2770A0}"/>
              </a:ext>
            </a:extLst>
          </p:cNvPr>
          <p:cNvSpPr>
            <a:spLocks noGrp="1"/>
          </p:cNvSpPr>
          <p:nvPr>
            <p:ph type="sldNum" sz="quarter" idx="5"/>
          </p:nvPr>
        </p:nvSpPr>
        <p:spPr/>
        <p:txBody>
          <a:bodyPr/>
          <a:lstStyle/>
          <a:p>
            <a:fld id="{73DFE937-A520-4D46-85A6-0201B1004510}" type="slidenum">
              <a:rPr lang="en-IN" smtClean="0"/>
              <a:t>28</a:t>
            </a:fld>
            <a:endParaRPr lang="en-IN"/>
          </a:p>
        </p:txBody>
      </p:sp>
    </p:spTree>
    <p:extLst>
      <p:ext uri="{BB962C8B-B14F-4D97-AF65-F5344CB8AC3E}">
        <p14:creationId xmlns:p14="http://schemas.microsoft.com/office/powerpoint/2010/main" val="296194846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20A8B2-BC39-21B8-83AD-76640347E9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0BB035-A793-365A-04BB-0C7F2C00C1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54F14E-F5A0-73E6-8A1B-57969137C162}"/>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Social prescribing recognises that enhancing health outcomes goes beyond medicine to social, emotional and community factors. Participants value spending time in community with activities, support groups, exercise classes, volunteering and education classes that help feelings of wellbeing, reduce isolation. Links to community resources shared with Worker and resources matched to patient needs and interest. Having the time to work long term with people can help community nurses to engage easily in social prescribing and there is evidence that social engagement is beneficial to the confidence, emotional wellbeing, stimulation and independence of people. Community services are integrated into healthcare, helping in the care and provision of support offered to people with dementia, and enhancing their lives in a community that they are so familiar with.</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DE1C5F96-8CCD-5FEA-E68D-FF36102771ED}"/>
              </a:ext>
            </a:extLst>
          </p:cNvPr>
          <p:cNvSpPr>
            <a:spLocks noGrp="1"/>
          </p:cNvSpPr>
          <p:nvPr>
            <p:ph type="sldNum" sz="quarter" idx="5"/>
          </p:nvPr>
        </p:nvSpPr>
        <p:spPr/>
        <p:txBody>
          <a:bodyPr/>
          <a:lstStyle/>
          <a:p>
            <a:fld id="{73DFE937-A520-4D46-85A6-0201B1004510}" type="slidenum">
              <a:rPr lang="en-IN" smtClean="0"/>
              <a:t>29</a:t>
            </a:fld>
            <a:endParaRPr lang="en-IN"/>
          </a:p>
        </p:txBody>
      </p:sp>
    </p:spTree>
    <p:extLst>
      <p:ext uri="{BB962C8B-B14F-4D97-AF65-F5344CB8AC3E}">
        <p14:creationId xmlns:p14="http://schemas.microsoft.com/office/powerpoint/2010/main" val="512265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There are a number of strategies within the United Kingdom that will improve care for people with dementia. Treatment plans and support will be more effective, and treatment will take place more timely when diagnosis is made early. Community nurses should be given up to date education to ensure that they know the signs of dementia and can make a relevant referral. Multifaceted coordination of communication and care occurs when collaboration amongst multiple teams allows for greater communication and care. The individual needs and wishes of patients should continue to be at the heart of personalised care with review dates aligned to changing needs and wishes as well. Expanding provision of education, respite care, counselling and financial supports of caregivers can alleviate the stress of the caregiver and improve the patient outcome. Public health policies should foster continued advocacy and implementation of dementia awareness and prevention and equal access to good quality health care services.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73DFE937-A520-4D46-85A6-0201B1004510}" type="slidenum">
              <a:rPr lang="en-IN" smtClean="0"/>
              <a:t>30</a:t>
            </a:fld>
            <a:endParaRPr lang="en-IN"/>
          </a:p>
        </p:txBody>
      </p:sp>
    </p:spTree>
    <p:extLst>
      <p:ext uri="{BB962C8B-B14F-4D97-AF65-F5344CB8AC3E}">
        <p14:creationId xmlns:p14="http://schemas.microsoft.com/office/powerpoint/2010/main" val="24393437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FCFEAD-DB20-7C68-A245-CE9B4778C0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E9F19C-A9F0-CA71-23A6-0ED549C8EB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B74113-EB7A-B620-3858-06CFE4DB6E9B}"/>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Healthcare investments in improving early diagnosis should stay </a:t>
            </a:r>
            <a:r>
              <a:rPr lang="en-IN" sz="1200" b="0" i="0" u="none" strike="noStrike" kern="1200" dirty="0" err="1">
                <a:solidFill>
                  <a:schemeClr val="tx1"/>
                </a:solidFill>
                <a:effectLst/>
                <a:latin typeface="+mn-lt"/>
                <a:ea typeface="+mn-ea"/>
                <a:cs typeface="+mn-cs"/>
              </a:rPr>
              <a:t>center</a:t>
            </a:r>
            <a:r>
              <a:rPr lang="en-IN" sz="1200" b="0" i="0" u="none" strike="noStrike" kern="1200" dirty="0">
                <a:solidFill>
                  <a:schemeClr val="tx1"/>
                </a:solidFill>
                <a:effectLst/>
                <a:latin typeface="+mn-lt"/>
                <a:ea typeface="+mn-ea"/>
                <a:cs typeface="+mn-cs"/>
              </a:rPr>
              <a:t> stage as it can make a big difference in patient outcomes and life. Information on the early signs and symptoms of the disease is disseminated to the public through various public education campaigns and suitable medical advice is sought quickly. Regular cognitive assessment of persons at risk enables dementia to be diagnosed early before any functional changes have occurred. Healthcare professionals must also have the opportunity for on-going education to help detect changes in cognition that are not readily apparent at first glance, and promptly refer to specialist memory services. Wider access to diagnostic clinics contributes to reduce waiting time and achieve equality in access to healthcare. The community nurse's role is to become a watchful first contact with early signs, educate families about issues and make timely referrals within the community.</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B81B8832-A91C-29E0-6F6A-6919EB4903DB}"/>
              </a:ext>
            </a:extLst>
          </p:cNvPr>
          <p:cNvSpPr>
            <a:spLocks noGrp="1"/>
          </p:cNvSpPr>
          <p:nvPr>
            <p:ph type="sldNum" sz="quarter" idx="5"/>
          </p:nvPr>
        </p:nvSpPr>
        <p:spPr/>
        <p:txBody>
          <a:bodyPr/>
          <a:lstStyle/>
          <a:p>
            <a:fld id="{73DFE937-A520-4D46-85A6-0201B1004510}" type="slidenum">
              <a:rPr lang="en-IN" smtClean="0"/>
              <a:t>31</a:t>
            </a:fld>
            <a:endParaRPr lang="en-IN"/>
          </a:p>
        </p:txBody>
      </p:sp>
    </p:spTree>
    <p:extLst>
      <p:ext uri="{BB962C8B-B14F-4D97-AF65-F5344CB8AC3E}">
        <p14:creationId xmlns:p14="http://schemas.microsoft.com/office/powerpoint/2010/main" val="10821907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1D3967-7BAA-0661-FDA1-60693F3C78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1121A8-BF09-E906-343D-D0D19A9AE0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B1857B-F5FE-5642-76AE-7C71BF341D89}"/>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Delivering personalised care is crucial in all aspects of the management of dementia as the needs of patients vary over time. By making a periodic review of care you make it easier for care staff to help them to know how care is going for you, how functional you are and if there are any further needs. Increasing services in the community to support the rehab process and enhance independence and a focus on wellbeing through increased provision of rehabilitation, counselling, respite care and social prescribing within the community. Care that is culturally competent, health care professionals deliver respectfully to beliefs, language, traditions and preferences and equity in healthcare. Community nurses maintain communication with patients and/or caregivers, providing a responsive and relevant intervention at every level across the lifespan of people with dementia, according to the new goals of care.</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59B4FB33-AFE4-B618-64B1-64CEB00FAA71}"/>
              </a:ext>
            </a:extLst>
          </p:cNvPr>
          <p:cNvSpPr>
            <a:spLocks noGrp="1"/>
          </p:cNvSpPr>
          <p:nvPr>
            <p:ph type="sldNum" sz="quarter" idx="5"/>
          </p:nvPr>
        </p:nvSpPr>
        <p:spPr/>
        <p:txBody>
          <a:bodyPr/>
          <a:lstStyle/>
          <a:p>
            <a:fld id="{73DFE937-A520-4D46-85A6-0201B1004510}" type="slidenum">
              <a:rPr lang="en-IN" smtClean="0"/>
              <a:t>32</a:t>
            </a:fld>
            <a:endParaRPr lang="en-IN"/>
          </a:p>
        </p:txBody>
      </p:sp>
    </p:spTree>
    <p:extLst>
      <p:ext uri="{BB962C8B-B14F-4D97-AF65-F5344CB8AC3E}">
        <p14:creationId xmlns:p14="http://schemas.microsoft.com/office/powerpoint/2010/main" val="35560448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Last, dementia is a growing public health issue that requires person-centred, evidence-based and coordinated responses to living with the illness and its care. An early diagnosis can help plan for the future for individuals and families and provide timely evaluations and management of symptoms. Community nurses are playing a vital role in delivering shared care, co-ordinating other multidisciplinary aspects of care, educating carers and supporting families to live healthier lives that might help prevent dementia. Every aspect of treatment is done in the centre of personalised care, shared decision making and co-productive partnerships, which means it reflects people's preferences and values. Through further investments in health-care services, caregiver support, workforce training and public health initiatives, better outcomes and improved quality of life can be achieved and the growing burden of dementia can be tackled in the UK.</a:t>
            </a:r>
            <a:endParaRPr lang="en-IN" b="0" dirty="0">
              <a:effectLst/>
            </a:endParaRPr>
          </a:p>
          <a:p>
            <a:br>
              <a:rPr lang="en-IN" b="0" dirty="0">
                <a:effectLst/>
              </a:rPr>
            </a:br>
            <a:endParaRPr lang="en-IN" dirty="0"/>
          </a:p>
        </p:txBody>
      </p:sp>
      <p:sp>
        <p:nvSpPr>
          <p:cNvPr id="4" name="Slide Number Placeholder 3"/>
          <p:cNvSpPr>
            <a:spLocks noGrp="1"/>
          </p:cNvSpPr>
          <p:nvPr>
            <p:ph type="sldNum" sz="quarter" idx="5"/>
          </p:nvPr>
        </p:nvSpPr>
        <p:spPr/>
        <p:txBody>
          <a:bodyPr/>
          <a:lstStyle/>
          <a:p>
            <a:fld id="{73DFE937-A520-4D46-85A6-0201B1004510}" type="slidenum">
              <a:rPr lang="en-IN" smtClean="0"/>
              <a:t>33</a:t>
            </a:fld>
            <a:endParaRPr lang="en-IN"/>
          </a:p>
        </p:txBody>
      </p:sp>
    </p:spTree>
    <p:extLst>
      <p:ext uri="{BB962C8B-B14F-4D97-AF65-F5344CB8AC3E}">
        <p14:creationId xmlns:p14="http://schemas.microsoft.com/office/powerpoint/2010/main" val="12070995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32.jpg"/></Relationships>
</file>

<file path=ppt/slides/_rels/slide3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8" Type="http://schemas.openxmlformats.org/officeDocument/2006/relationships/hyperlink" Target="https://www.frontiersin.org/journals/medicine/articles/10.3389/fmed.2024.1474043/full" TargetMode="External"/><Relationship Id="rId13" Type="http://schemas.openxmlformats.org/officeDocument/2006/relationships/hyperlink" Target="https://alz-journals.onlinelibrary.wiley.com/doi/abs/10.1002/dad2.12334" TargetMode="External"/><Relationship Id="rId3" Type="http://schemas.openxmlformats.org/officeDocument/2006/relationships/hyperlink" Target="https://www.cureus.com/articles/210259-the-latest-advances-in-the-diagnosis-and-treatment-of-dementia.pdf" TargetMode="External"/><Relationship Id="rId7" Type="http://schemas.openxmlformats.org/officeDocument/2006/relationships/hyperlink" Target="https://alz-journals.onlinelibrary.wiley.com/doi/abs/10.1002/alz.14333" TargetMode="External"/><Relationship Id="rId12" Type="http://schemas.openxmlformats.org/officeDocument/2006/relationships/hyperlink" Target="https://www.thelancet.com/journals/lanepe/article/PIIS2666-7762(22)00272-1/fulltext?trk=organization_guest_main-feed-card_feed-article-content" TargetMode="External"/><Relationship Id="rId2" Type="http://schemas.openxmlformats.org/officeDocument/2006/relationships/hyperlink" Target="https://jamanetwork.com/journals/jamainternalmedicine/article-abstract/2815813" TargetMode="External"/><Relationship Id="rId16" Type="http://schemas.openxmlformats.org/officeDocument/2006/relationships/hyperlink" Target="https://alz-journals.onlinelibrary.wiley.com/doi/abs/10.1002/alz.12655" TargetMode="External"/><Relationship Id="rId1" Type="http://schemas.openxmlformats.org/officeDocument/2006/relationships/slideLayout" Target="../slideLayouts/slideLayout7.xml"/><Relationship Id="rId6" Type="http://schemas.openxmlformats.org/officeDocument/2006/relationships/hyperlink" Target="https://www.jstage.jst.go.jp/article/bst/16/2/16_2022.01042/_article/-char/ja/" TargetMode="External"/><Relationship Id="rId11" Type="http://schemas.openxmlformats.org/officeDocument/2006/relationships/hyperlink" Target="https://www.frontiersin.org/journals/neurology/articles/10.3389/fneur.2022.769360/full" TargetMode="External"/><Relationship Id="rId5" Type="http://schemas.openxmlformats.org/officeDocument/2006/relationships/hyperlink" Target="https://pmc.ncbi.nlm.nih.gov/articles/PMC9807411/" TargetMode="External"/><Relationship Id="rId15" Type="http://schemas.openxmlformats.org/officeDocument/2006/relationships/hyperlink" Target="https://psychiatryonline.org/doi/abs/10.1176/appi.ajp.20220508" TargetMode="External"/><Relationship Id="rId10" Type="http://schemas.openxmlformats.org/officeDocument/2006/relationships/hyperlink" Target="https://jamanetwork.com/journals/jamanetworkopen/article-abstract/2809953" TargetMode="External"/><Relationship Id="rId4" Type="http://schemas.openxmlformats.org/officeDocument/2006/relationships/hyperlink" Target="https://jnm.snmjournals.org/content/63/7/981.abstract" TargetMode="External"/><Relationship Id="rId9" Type="http://schemas.openxmlformats.org/officeDocument/2006/relationships/hyperlink" Target="https://www.sciencedirect.com/science/article/pii/S0168851023000398" TargetMode="External"/><Relationship Id="rId14" Type="http://schemas.openxmlformats.org/officeDocument/2006/relationships/hyperlink" Target="https://jamanetwork.com/journals/jamaneurology/article-abstract/2796654" TargetMode="External"/></Relationships>
</file>

<file path=ppt/slides/_rels/slide35.xml.rels><?xml version="1.0" encoding="UTF-8" standalone="yes"?>
<Relationships xmlns="http://schemas.openxmlformats.org/package/2006/relationships"><Relationship Id="rId8" Type="http://schemas.openxmlformats.org/officeDocument/2006/relationships/hyperlink" Target="https://www.ahajournals.org/doi/abs/10.1161/circresaha.122.319951" TargetMode="External"/><Relationship Id="rId13" Type="http://schemas.openxmlformats.org/officeDocument/2006/relationships/hyperlink" Target="https://link.springer.com/article/10.1186/s13195-024-01482-z" TargetMode="External"/><Relationship Id="rId3" Type="http://schemas.openxmlformats.org/officeDocument/2006/relationships/hyperlink" Target="https://journals.sagepub.com/doi/abs/10.1177/17474930241279888" TargetMode="External"/><Relationship Id="rId7" Type="http://schemas.openxmlformats.org/officeDocument/2006/relationships/hyperlink" Target="https://jamanetwork.com/journals/jama/article-abstract/2791223" TargetMode="External"/><Relationship Id="rId12" Type="http://schemas.openxmlformats.org/officeDocument/2006/relationships/hyperlink" Target="https://academic.oup.com/ageing/article-abstract/55/4/afag062/8586851" TargetMode="External"/><Relationship Id="rId2" Type="http://schemas.openxmlformats.org/officeDocument/2006/relationships/hyperlink" Target="https://www.geriatric.theclinics.com/article/S0749-0690(22)00052-0/abstract" TargetMode="External"/><Relationship Id="rId16" Type="http://schemas.openxmlformats.org/officeDocument/2006/relationships/hyperlink" Target="https://www.annfammed.org/content/20/2/130.abstract" TargetMode="External"/><Relationship Id="rId1" Type="http://schemas.openxmlformats.org/officeDocument/2006/relationships/slideLayout" Target="../slideLayouts/slideLayout7.xml"/><Relationship Id="rId6" Type="http://schemas.openxmlformats.org/officeDocument/2006/relationships/hyperlink" Target="https://www.thelancet.com/journals/lancet/article/PIIS0140-6736(24)01296-0/fulltext?_fsi=0YzsSmVe" TargetMode="External"/><Relationship Id="rId11" Type="http://schemas.openxmlformats.org/officeDocument/2006/relationships/hyperlink" Target="https://www.nature.com/articles/s43587-023-00404-2" TargetMode="External"/><Relationship Id="rId5" Type="http://schemas.openxmlformats.org/officeDocument/2006/relationships/hyperlink" Target="https://jamanetwork.com/journals/jamainternalmedicine/article-abstract/2811803" TargetMode="External"/><Relationship Id="rId15" Type="http://schemas.openxmlformats.org/officeDocument/2006/relationships/hyperlink" Target="https://link.springer.com/article/10.1007/s41999-023-00858-y" TargetMode="External"/><Relationship Id="rId10" Type="http://schemas.openxmlformats.org/officeDocument/2006/relationships/hyperlink" Target="https://www.psych.theclinics.com/article/S0193-953X(22)00067-3/abstract" TargetMode="External"/><Relationship Id="rId4" Type="http://schemas.openxmlformats.org/officeDocument/2006/relationships/hyperlink" Target="https://alz-journals.onlinelibrary.wiley.com/doi/abs/10.1002/alz.13463" TargetMode="External"/><Relationship Id="rId9" Type="http://schemas.openxmlformats.org/officeDocument/2006/relationships/hyperlink" Target="https://www.thelancet.com/journals/lanhl/article/PIIS2666-7568%2822%2900120-9/fulltext" TargetMode="External"/><Relationship Id="rId14" Type="http://schemas.openxmlformats.org/officeDocument/2006/relationships/hyperlink" Target="https://continuum.aan.com/doi/abs/10.1212/CON.0000000000001124"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96AADD">
                <a:alpha val="100000"/>
              </a:srgbClr>
            </a:gs>
            <a:gs pos="100000">
              <a:srgbClr val="F7F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663719" y="626714"/>
            <a:ext cx="16960561" cy="9033572"/>
            <a:chOff x="0" y="0"/>
            <a:chExt cx="4330085" cy="2306299"/>
          </a:xfrm>
        </p:grpSpPr>
        <p:sp>
          <p:nvSpPr>
            <p:cNvPr id="3" name="Freeform 3"/>
            <p:cNvSpPr/>
            <p:nvPr/>
          </p:nvSpPr>
          <p:spPr>
            <a:xfrm>
              <a:off x="0" y="0"/>
              <a:ext cx="4330085" cy="2306299"/>
            </a:xfrm>
            <a:custGeom>
              <a:avLst/>
              <a:gdLst/>
              <a:ahLst/>
              <a:cxnLst/>
              <a:rect l="l" t="t" r="r" b="b"/>
              <a:pathLst>
                <a:path w="4330085" h="2306299">
                  <a:moveTo>
                    <a:pt x="23280" y="0"/>
                  </a:moveTo>
                  <a:lnTo>
                    <a:pt x="4306805" y="0"/>
                  </a:lnTo>
                  <a:cubicBezTo>
                    <a:pt x="4312979" y="0"/>
                    <a:pt x="4318900" y="2453"/>
                    <a:pt x="4323266" y="6818"/>
                  </a:cubicBezTo>
                  <a:cubicBezTo>
                    <a:pt x="4327632" y="11184"/>
                    <a:pt x="4330085" y="17106"/>
                    <a:pt x="4330085" y="23280"/>
                  </a:cubicBezTo>
                  <a:lnTo>
                    <a:pt x="4330085" y="2283019"/>
                  </a:lnTo>
                  <a:cubicBezTo>
                    <a:pt x="4330085" y="2295877"/>
                    <a:pt x="4319662" y="2306299"/>
                    <a:pt x="4306805" y="2306299"/>
                  </a:cubicBezTo>
                  <a:lnTo>
                    <a:pt x="23280" y="2306299"/>
                  </a:lnTo>
                  <a:cubicBezTo>
                    <a:pt x="17106" y="2306299"/>
                    <a:pt x="11184" y="2303846"/>
                    <a:pt x="6818" y="2299481"/>
                  </a:cubicBezTo>
                  <a:cubicBezTo>
                    <a:pt x="2453" y="2295115"/>
                    <a:pt x="0" y="2289194"/>
                    <a:pt x="0" y="2283019"/>
                  </a:cubicBezTo>
                  <a:lnTo>
                    <a:pt x="0" y="23280"/>
                  </a:lnTo>
                  <a:cubicBezTo>
                    <a:pt x="0" y="10423"/>
                    <a:pt x="10423" y="0"/>
                    <a:pt x="23280" y="0"/>
                  </a:cubicBezTo>
                  <a:close/>
                </a:path>
              </a:pathLst>
            </a:custGeom>
            <a:ln w="38100" cap="rnd">
              <a:solidFill>
                <a:srgbClr val="FFFFFF"/>
              </a:solidFill>
              <a:prstDash val="solid"/>
              <a:round/>
            </a:ln>
          </p:spPr>
        </p:sp>
        <p:sp>
          <p:nvSpPr>
            <p:cNvPr id="4" name="TextBox 4"/>
            <p:cNvSpPr txBox="1"/>
            <p:nvPr/>
          </p:nvSpPr>
          <p:spPr>
            <a:xfrm>
              <a:off x="0" y="-38100"/>
              <a:ext cx="4330085" cy="2344399"/>
            </a:xfrm>
            <a:prstGeom prst="rect">
              <a:avLst/>
            </a:prstGeom>
          </p:spPr>
          <p:txBody>
            <a:bodyPr lIns="50800" tIns="50800" rIns="50800" bIns="50800" rtlCol="0" anchor="ctr"/>
            <a:lstStyle/>
            <a:p>
              <a:pPr algn="r">
                <a:lnSpc>
                  <a:spcPts val="2659"/>
                </a:lnSpc>
              </a:pPr>
              <a:endParaRPr/>
            </a:p>
          </p:txBody>
        </p:sp>
      </p:grpSp>
      <p:grpSp>
        <p:nvGrpSpPr>
          <p:cNvPr id="5" name="Group 5"/>
          <p:cNvGrpSpPr/>
          <p:nvPr/>
        </p:nvGrpSpPr>
        <p:grpSpPr>
          <a:xfrm>
            <a:off x="663719" y="8838778"/>
            <a:ext cx="16960561" cy="821508"/>
            <a:chOff x="0" y="0"/>
            <a:chExt cx="4330085" cy="209734"/>
          </a:xfrm>
        </p:grpSpPr>
        <p:sp>
          <p:nvSpPr>
            <p:cNvPr id="6" name="Freeform 6"/>
            <p:cNvSpPr/>
            <p:nvPr/>
          </p:nvSpPr>
          <p:spPr>
            <a:xfrm>
              <a:off x="0" y="0"/>
              <a:ext cx="4330085" cy="209734"/>
            </a:xfrm>
            <a:custGeom>
              <a:avLst/>
              <a:gdLst/>
              <a:ahLst/>
              <a:cxnLst/>
              <a:rect l="l" t="t" r="r" b="b"/>
              <a:pathLst>
                <a:path w="4330085" h="209734">
                  <a:moveTo>
                    <a:pt x="23280" y="0"/>
                  </a:moveTo>
                  <a:lnTo>
                    <a:pt x="4306805" y="0"/>
                  </a:lnTo>
                  <a:cubicBezTo>
                    <a:pt x="4312979" y="0"/>
                    <a:pt x="4318900" y="2453"/>
                    <a:pt x="4323266" y="6818"/>
                  </a:cubicBezTo>
                  <a:cubicBezTo>
                    <a:pt x="4327632" y="11184"/>
                    <a:pt x="4330085" y="17106"/>
                    <a:pt x="4330085" y="23280"/>
                  </a:cubicBezTo>
                  <a:lnTo>
                    <a:pt x="4330085" y="186454"/>
                  </a:lnTo>
                  <a:cubicBezTo>
                    <a:pt x="4330085" y="199311"/>
                    <a:pt x="4319662" y="209734"/>
                    <a:pt x="4306805" y="209734"/>
                  </a:cubicBezTo>
                  <a:lnTo>
                    <a:pt x="23280" y="209734"/>
                  </a:lnTo>
                  <a:cubicBezTo>
                    <a:pt x="17106" y="209734"/>
                    <a:pt x="11184" y="207281"/>
                    <a:pt x="6818" y="202915"/>
                  </a:cubicBezTo>
                  <a:cubicBezTo>
                    <a:pt x="2453" y="198549"/>
                    <a:pt x="0" y="192628"/>
                    <a:pt x="0" y="186454"/>
                  </a:cubicBezTo>
                  <a:lnTo>
                    <a:pt x="0" y="23280"/>
                  </a:lnTo>
                  <a:cubicBezTo>
                    <a:pt x="0" y="10423"/>
                    <a:pt x="10423" y="0"/>
                    <a:pt x="23280" y="0"/>
                  </a:cubicBezTo>
                  <a:close/>
                </a:path>
              </a:pathLst>
            </a:custGeom>
            <a:solidFill>
              <a:srgbClr val="FFFFFF"/>
            </a:solidFill>
          </p:spPr>
        </p:sp>
        <p:sp>
          <p:nvSpPr>
            <p:cNvPr id="7" name="TextBox 7"/>
            <p:cNvSpPr txBox="1"/>
            <p:nvPr/>
          </p:nvSpPr>
          <p:spPr>
            <a:xfrm>
              <a:off x="0" y="-38100"/>
              <a:ext cx="4330085" cy="247834"/>
            </a:xfrm>
            <a:prstGeom prst="rect">
              <a:avLst/>
            </a:prstGeom>
          </p:spPr>
          <p:txBody>
            <a:bodyPr lIns="50800" tIns="50800" rIns="50800" bIns="50800" rtlCol="0" anchor="ctr"/>
            <a:lstStyle/>
            <a:p>
              <a:pPr algn="r">
                <a:lnSpc>
                  <a:spcPts val="2659"/>
                </a:lnSpc>
              </a:pPr>
              <a:endParaRPr/>
            </a:p>
          </p:txBody>
        </p:sp>
      </p:grpSp>
      <p:sp>
        <p:nvSpPr>
          <p:cNvPr id="8" name="TextBox 8"/>
          <p:cNvSpPr txBox="1"/>
          <p:nvPr/>
        </p:nvSpPr>
        <p:spPr>
          <a:xfrm>
            <a:off x="3264227" y="3564898"/>
            <a:ext cx="9496124" cy="1578602"/>
          </a:xfrm>
          <a:prstGeom prst="rect">
            <a:avLst/>
          </a:prstGeom>
        </p:spPr>
        <p:txBody>
          <a:bodyPr lIns="0" tIns="0" rIns="0" bIns="0" rtlCol="0" anchor="t">
            <a:spAutoFit/>
          </a:bodyPr>
          <a:lstStyle/>
          <a:p>
            <a:pPr algn="ctr">
              <a:lnSpc>
                <a:spcPts val="11624"/>
              </a:lnSpc>
            </a:pPr>
            <a:r>
              <a:rPr lang="en-US" sz="12366" spc="-544" dirty="0">
                <a:solidFill>
                  <a:srgbClr val="222222"/>
                </a:solidFill>
                <a:latin typeface="Roca Two"/>
                <a:ea typeface="Roca Two"/>
                <a:cs typeface="Roca Two"/>
                <a:sym typeface="Roca Two"/>
              </a:rPr>
              <a:t>Dementia</a:t>
            </a:r>
          </a:p>
        </p:txBody>
      </p:sp>
      <p:sp>
        <p:nvSpPr>
          <p:cNvPr id="9" name="TextBox 9"/>
          <p:cNvSpPr txBox="1"/>
          <p:nvPr/>
        </p:nvSpPr>
        <p:spPr>
          <a:xfrm>
            <a:off x="663719" y="6461218"/>
            <a:ext cx="11321340" cy="2581275"/>
          </a:xfrm>
          <a:prstGeom prst="rect">
            <a:avLst/>
          </a:prstGeom>
        </p:spPr>
        <p:txBody>
          <a:bodyPr lIns="0" tIns="0" rIns="0" bIns="0" rtlCol="0" anchor="t">
            <a:spAutoFit/>
          </a:bodyPr>
          <a:lstStyle/>
          <a:p>
            <a:pPr marL="431799" lvl="1" indent="-215899" algn="just">
              <a:lnSpc>
                <a:spcPts val="2999"/>
              </a:lnSpc>
              <a:buFont typeface="Arial"/>
              <a:buChar char="•"/>
            </a:pPr>
            <a:r>
              <a:rPr lang="en-US" sz="1999" b="1">
                <a:solidFill>
                  <a:srgbClr val="222222"/>
                </a:solidFill>
                <a:latin typeface="Open Sauce Bold"/>
                <a:ea typeface="Open Sauce Bold"/>
                <a:cs typeface="Open Sauce Bold"/>
                <a:sym typeface="Open Sauce Bold"/>
              </a:rPr>
              <a:t>Dementia: Diagnosis, Assessment, Treatment, Management and Prevention</a:t>
            </a:r>
          </a:p>
          <a:p>
            <a:pPr marL="431799" lvl="1" indent="-215899" algn="just">
              <a:lnSpc>
                <a:spcPts val="2999"/>
              </a:lnSpc>
              <a:buFont typeface="Arial"/>
              <a:buChar char="•"/>
            </a:pPr>
            <a:r>
              <a:rPr lang="en-US" sz="1999" b="1">
                <a:solidFill>
                  <a:srgbClr val="222222"/>
                </a:solidFill>
                <a:latin typeface="Open Sauce Bold"/>
                <a:ea typeface="Open Sauce Bold"/>
                <a:cs typeface="Open Sauce Bold"/>
                <a:sym typeface="Open Sauce Bold"/>
              </a:rPr>
              <a:t>Module Code:</a:t>
            </a:r>
          </a:p>
          <a:p>
            <a:pPr marL="431799" lvl="1" indent="-215899" algn="just">
              <a:lnSpc>
                <a:spcPts val="2999"/>
              </a:lnSpc>
              <a:buFont typeface="Arial"/>
              <a:buChar char="•"/>
            </a:pPr>
            <a:r>
              <a:rPr lang="en-US" sz="1999" b="1">
                <a:solidFill>
                  <a:srgbClr val="222222"/>
                </a:solidFill>
                <a:latin typeface="Open Sauce Bold"/>
                <a:ea typeface="Open Sauce Bold"/>
                <a:cs typeface="Open Sauce Bold"/>
                <a:sym typeface="Open Sauce Bold"/>
              </a:rPr>
              <a:t>Student Name: </a:t>
            </a:r>
          </a:p>
          <a:p>
            <a:pPr marL="431799" lvl="1" indent="-215899" algn="just">
              <a:lnSpc>
                <a:spcPts val="2999"/>
              </a:lnSpc>
              <a:buFont typeface="Arial"/>
              <a:buChar char="•"/>
            </a:pPr>
            <a:r>
              <a:rPr lang="en-US" sz="1999" b="1">
                <a:solidFill>
                  <a:srgbClr val="222222"/>
                </a:solidFill>
                <a:latin typeface="Open Sauce Bold"/>
                <a:ea typeface="Open Sauce Bold"/>
                <a:cs typeface="Open Sauce Bold"/>
                <a:sym typeface="Open Sauce Bold"/>
              </a:rPr>
              <a:t>Student ID: </a:t>
            </a:r>
          </a:p>
          <a:p>
            <a:pPr marL="431799" lvl="1" indent="-215899" algn="just">
              <a:lnSpc>
                <a:spcPts val="2999"/>
              </a:lnSpc>
              <a:buFont typeface="Arial"/>
              <a:buChar char="•"/>
            </a:pPr>
            <a:r>
              <a:rPr lang="en-US" sz="1999" b="1">
                <a:solidFill>
                  <a:srgbClr val="222222"/>
                </a:solidFill>
                <a:latin typeface="Open Sauce Bold"/>
                <a:ea typeface="Open Sauce Bold"/>
                <a:cs typeface="Open Sauce Bold"/>
                <a:sym typeface="Open Sauce Bold"/>
              </a:rPr>
              <a:t>Lecturer's Name: Dr Aishat Bakre</a:t>
            </a:r>
          </a:p>
          <a:p>
            <a:pPr marL="431799" lvl="1" indent="-215899" algn="just">
              <a:lnSpc>
                <a:spcPts val="2999"/>
              </a:lnSpc>
              <a:buFont typeface="Arial"/>
              <a:buChar char="•"/>
            </a:pPr>
            <a:r>
              <a:rPr lang="en-US" sz="1999" b="1">
                <a:solidFill>
                  <a:srgbClr val="222222"/>
                </a:solidFill>
                <a:latin typeface="Open Sauce Bold"/>
                <a:ea typeface="Open Sauce Bold"/>
                <a:cs typeface="Open Sauce Bold"/>
                <a:sym typeface="Open Sauce Bold"/>
              </a:rPr>
              <a:t>Audience: Community Nurses (or another chosen healthcare professional group)</a:t>
            </a:r>
          </a:p>
          <a:p>
            <a:pPr marL="0" lvl="0" indent="0" algn="just">
              <a:lnSpc>
                <a:spcPts val="2999"/>
              </a:lnSpc>
            </a:pPr>
            <a:endParaRPr lang="en-US" sz="1999" b="1">
              <a:solidFill>
                <a:srgbClr val="222222"/>
              </a:solidFill>
              <a:latin typeface="Open Sauce Bold"/>
              <a:ea typeface="Open Sauce Bold"/>
              <a:cs typeface="Open Sauce Bold"/>
              <a:sym typeface="Open Sauce Bold"/>
            </a:endParaRPr>
          </a:p>
        </p:txBody>
      </p:sp>
      <p:pic>
        <p:nvPicPr>
          <p:cNvPr id="11" name="Picture 10">
            <a:extLst>
              <a:ext uri="{FF2B5EF4-FFF2-40B4-BE49-F238E27FC236}">
                <a16:creationId xmlns:a16="http://schemas.microsoft.com/office/drawing/2014/main" id="{15D82B0F-4698-5783-9DCC-F3A36E1ED530}"/>
              </a:ext>
            </a:extLst>
          </p:cNvPr>
          <p:cNvPicPr>
            <a:picLocks noChangeAspect="1"/>
          </p:cNvPicPr>
          <p:nvPr/>
        </p:nvPicPr>
        <p:blipFill>
          <a:blip r:embed="rId2"/>
          <a:stretch>
            <a:fillRect/>
          </a:stretch>
        </p:blipFill>
        <p:spPr>
          <a:xfrm>
            <a:off x="762000" y="732392"/>
            <a:ext cx="4945461" cy="1798350"/>
          </a:xfrm>
          <a:prstGeom prst="rect">
            <a:avLst/>
          </a:prstGeom>
        </p:spPr>
      </p:pic>
      <p:pic>
        <p:nvPicPr>
          <p:cNvPr id="10" name="Picture 9" descr="What causes dementia? - Queensland Brain Institute - University of  Queensland">
            <a:extLst>
              <a:ext uri="{FF2B5EF4-FFF2-40B4-BE49-F238E27FC236}">
                <a16:creationId xmlns:a16="http://schemas.microsoft.com/office/drawing/2014/main" id="{EA632CAE-3F3D-73D0-8FC8-35F0FFC14745}"/>
              </a:ext>
            </a:extLst>
          </p:cNvPr>
          <p:cNvPicPr>
            <a:picLocks noChangeAspect="1"/>
          </p:cNvPicPr>
          <p:nvPr/>
        </p:nvPicPr>
        <p:blipFill>
          <a:blip r:embed="rId3"/>
          <a:stretch>
            <a:fillRect/>
          </a:stretch>
        </p:blipFill>
        <p:spPr>
          <a:xfrm>
            <a:off x="13026735" y="3901823"/>
            <a:ext cx="4634416" cy="476682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96AADD">
                <a:alpha val="100000"/>
              </a:srgbClr>
            </a:gs>
            <a:gs pos="100000">
              <a:srgbClr val="F7F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028700" y="1028700"/>
            <a:ext cx="16230600" cy="8229600"/>
            <a:chOff x="0" y="0"/>
            <a:chExt cx="4143723" cy="2101043"/>
          </a:xfrm>
        </p:grpSpPr>
        <p:sp>
          <p:nvSpPr>
            <p:cNvPr id="3" name="Freeform 3"/>
            <p:cNvSpPr/>
            <p:nvPr/>
          </p:nvSpPr>
          <p:spPr>
            <a:xfrm>
              <a:off x="0" y="0"/>
              <a:ext cx="4143723" cy="2101043"/>
            </a:xfrm>
            <a:custGeom>
              <a:avLst/>
              <a:gdLst/>
              <a:ahLst/>
              <a:cxnLst/>
              <a:rect l="l" t="t" r="r" b="b"/>
              <a:pathLst>
                <a:path w="4143723" h="2101043">
                  <a:moveTo>
                    <a:pt x="24327" y="0"/>
                  </a:moveTo>
                  <a:lnTo>
                    <a:pt x="4119396" y="0"/>
                  </a:lnTo>
                  <a:cubicBezTo>
                    <a:pt x="4125848" y="0"/>
                    <a:pt x="4132036" y="2563"/>
                    <a:pt x="4136598" y="7125"/>
                  </a:cubicBezTo>
                  <a:cubicBezTo>
                    <a:pt x="4141160" y="11687"/>
                    <a:pt x="4143723" y="17875"/>
                    <a:pt x="4143723" y="24327"/>
                  </a:cubicBezTo>
                  <a:lnTo>
                    <a:pt x="4143723" y="2076716"/>
                  </a:lnTo>
                  <a:cubicBezTo>
                    <a:pt x="4143723" y="2090151"/>
                    <a:pt x="4132831" y="2101043"/>
                    <a:pt x="4119396" y="2101043"/>
                  </a:cubicBezTo>
                  <a:lnTo>
                    <a:pt x="24327" y="2101043"/>
                  </a:lnTo>
                  <a:cubicBezTo>
                    <a:pt x="10891" y="2101043"/>
                    <a:pt x="0" y="2090151"/>
                    <a:pt x="0" y="2076716"/>
                  </a:cubicBezTo>
                  <a:lnTo>
                    <a:pt x="0" y="24327"/>
                  </a:lnTo>
                  <a:cubicBezTo>
                    <a:pt x="0" y="10891"/>
                    <a:pt x="10891" y="0"/>
                    <a:pt x="24327" y="0"/>
                  </a:cubicBezTo>
                  <a:close/>
                </a:path>
              </a:pathLst>
            </a:custGeom>
            <a:solidFill>
              <a:srgbClr val="FFFFFF"/>
            </a:solidFill>
          </p:spPr>
        </p:sp>
        <p:sp>
          <p:nvSpPr>
            <p:cNvPr id="4" name="TextBox 4"/>
            <p:cNvSpPr txBox="1"/>
            <p:nvPr/>
          </p:nvSpPr>
          <p:spPr>
            <a:xfrm>
              <a:off x="0" y="-38100"/>
              <a:ext cx="4143723" cy="2139143"/>
            </a:xfrm>
            <a:prstGeom prst="rect">
              <a:avLst/>
            </a:prstGeom>
          </p:spPr>
          <p:txBody>
            <a:bodyPr lIns="50800" tIns="50800" rIns="50800" bIns="50800" rtlCol="0" anchor="ctr"/>
            <a:lstStyle/>
            <a:p>
              <a:pPr algn="r">
                <a:lnSpc>
                  <a:spcPts val="2659"/>
                </a:lnSpc>
              </a:pPr>
              <a:endParaRPr/>
            </a:p>
          </p:txBody>
        </p:sp>
      </p:grpSp>
      <p:sp>
        <p:nvSpPr>
          <p:cNvPr id="5" name="Freeform 5"/>
          <p:cNvSpPr/>
          <p:nvPr/>
        </p:nvSpPr>
        <p:spPr>
          <a:xfrm>
            <a:off x="10185217" y="1576323"/>
            <a:ext cx="6829054" cy="7134353"/>
          </a:xfrm>
          <a:custGeom>
            <a:avLst/>
            <a:gdLst/>
            <a:ahLst/>
            <a:cxnLst/>
            <a:rect l="l" t="t" r="r" b="b"/>
            <a:pathLst>
              <a:path w="6829054" h="7134353">
                <a:moveTo>
                  <a:pt x="0" y="0"/>
                </a:moveTo>
                <a:lnTo>
                  <a:pt x="6829055" y="0"/>
                </a:lnTo>
                <a:lnTo>
                  <a:pt x="6829055" y="7134354"/>
                </a:lnTo>
                <a:lnTo>
                  <a:pt x="0" y="7134354"/>
                </a:lnTo>
                <a:lnTo>
                  <a:pt x="0" y="0"/>
                </a:lnTo>
                <a:close/>
              </a:path>
            </a:pathLst>
          </a:custGeom>
          <a:blipFill>
            <a:blip r:embed="rId3"/>
            <a:stretch>
              <a:fillRect/>
            </a:stretch>
          </a:blipFill>
        </p:spPr>
      </p:sp>
      <p:sp>
        <p:nvSpPr>
          <p:cNvPr id="6" name="TextBox 6"/>
          <p:cNvSpPr txBox="1"/>
          <p:nvPr/>
        </p:nvSpPr>
        <p:spPr>
          <a:xfrm>
            <a:off x="1591840" y="1513950"/>
            <a:ext cx="8290531" cy="1892826"/>
          </a:xfrm>
          <a:prstGeom prst="rect">
            <a:avLst/>
          </a:prstGeom>
        </p:spPr>
        <p:txBody>
          <a:bodyPr lIns="0" tIns="0" rIns="0" bIns="0" rtlCol="0" anchor="t">
            <a:spAutoFit/>
          </a:bodyPr>
          <a:lstStyle/>
          <a:p>
            <a:pPr algn="l">
              <a:lnSpc>
                <a:spcPts val="7200"/>
              </a:lnSpc>
            </a:pPr>
            <a:r>
              <a:rPr lang="en-US" sz="7200" spc="-316" dirty="0" err="1">
                <a:solidFill>
                  <a:srgbClr val="222222"/>
                </a:solidFill>
                <a:latin typeface="Roca Two"/>
                <a:ea typeface="Roca Two"/>
                <a:cs typeface="Roca Two"/>
                <a:sym typeface="Roca Two"/>
              </a:rPr>
              <a:t>Defination</a:t>
            </a:r>
            <a:r>
              <a:rPr lang="en-US" sz="7200" spc="-316" dirty="0">
                <a:solidFill>
                  <a:srgbClr val="222222"/>
                </a:solidFill>
                <a:latin typeface="Roca Two"/>
                <a:ea typeface="Roca Two"/>
                <a:cs typeface="Roca Two"/>
                <a:sym typeface="Roca Two"/>
              </a:rPr>
              <a:t>  to Dementia</a:t>
            </a:r>
          </a:p>
        </p:txBody>
      </p:sp>
      <p:sp>
        <p:nvSpPr>
          <p:cNvPr id="7" name="TextBox 7"/>
          <p:cNvSpPr txBox="1"/>
          <p:nvPr/>
        </p:nvSpPr>
        <p:spPr>
          <a:xfrm>
            <a:off x="1591840" y="3335130"/>
            <a:ext cx="8290531" cy="5924550"/>
          </a:xfrm>
          <a:prstGeom prst="rect">
            <a:avLst/>
          </a:prstGeom>
        </p:spPr>
        <p:txBody>
          <a:bodyPr lIns="0" tIns="0" rIns="0" bIns="0" rtlCol="0" anchor="t">
            <a:spAutoFit/>
          </a:bodyPr>
          <a:lstStyle/>
          <a:p>
            <a:pPr marL="431799" lvl="1" indent="-215899" algn="just">
              <a:lnSpc>
                <a:spcPts val="2999"/>
              </a:lnSpc>
              <a:buFont typeface="Arial"/>
              <a:buChar char="•"/>
            </a:pPr>
            <a:r>
              <a:rPr lang="en-US" sz="1999">
                <a:solidFill>
                  <a:srgbClr val="222222"/>
                </a:solidFill>
                <a:latin typeface="Open Sauce"/>
                <a:ea typeface="Open Sauce"/>
                <a:cs typeface="Open Sauce"/>
                <a:sym typeface="Open Sauce"/>
              </a:rPr>
              <a:t>D</a:t>
            </a:r>
            <a:r>
              <a:rPr lang="en-US" sz="1999" u="none">
                <a:solidFill>
                  <a:srgbClr val="222222"/>
                </a:solidFill>
                <a:latin typeface="Open Sauce"/>
                <a:ea typeface="Open Sauce"/>
                <a:cs typeface="Open Sauce"/>
                <a:sym typeface="Open Sauce"/>
              </a:rPr>
              <a:t>ementia is a syndrome of progressive deterioration of memory, thinking, behaviour, communication and the capacity for independent living over time (Reuben et al., 2024).</a:t>
            </a:r>
          </a:p>
          <a:p>
            <a:pPr marL="431799" lvl="1" indent="-215899" algn="just">
              <a:lnSpc>
                <a:spcPts val="2999"/>
              </a:lnSpc>
              <a:buFont typeface="Arial"/>
              <a:buChar char="•"/>
            </a:pPr>
            <a:r>
              <a:rPr lang="en-US" sz="1999" u="none">
                <a:solidFill>
                  <a:srgbClr val="222222"/>
                </a:solidFill>
                <a:latin typeface="Open Sauce"/>
                <a:ea typeface="Open Sauce"/>
                <a:cs typeface="Open Sauce"/>
                <a:sym typeface="Open Sauce"/>
              </a:rPr>
              <a:t>Pathological properties and clinical presentation provide the grounds for distinguishing major dementias, such as Alzheimer's, vascular, Lewy body and frontotemporal (Hafiz et al., 2023).</a:t>
            </a:r>
          </a:p>
          <a:p>
            <a:pPr marL="431799" lvl="1" indent="-215899" algn="just">
              <a:lnSpc>
                <a:spcPts val="2999"/>
              </a:lnSpc>
              <a:buFont typeface="Arial"/>
              <a:buChar char="•"/>
            </a:pPr>
            <a:r>
              <a:rPr lang="en-US" sz="1999" u="none">
                <a:solidFill>
                  <a:srgbClr val="222222"/>
                </a:solidFill>
                <a:latin typeface="Open Sauce"/>
                <a:ea typeface="Open Sauce"/>
                <a:cs typeface="Open Sauce"/>
                <a:sym typeface="Open Sauce"/>
              </a:rPr>
              <a:t>Symptoms include loss of memory, disorientation, language problems, less good judgement, changes in personality, behaviour disorders, less concentration and less independence in functioning (Teipel et al., 2022).</a:t>
            </a:r>
          </a:p>
          <a:p>
            <a:pPr marL="431799" lvl="1" indent="-215899" algn="just">
              <a:lnSpc>
                <a:spcPts val="2999"/>
              </a:lnSpc>
              <a:buFont typeface="Arial"/>
              <a:buChar char="•"/>
            </a:pPr>
            <a:r>
              <a:rPr lang="en-US" sz="1999" u="none">
                <a:solidFill>
                  <a:srgbClr val="222222"/>
                </a:solidFill>
                <a:latin typeface="Open Sauce"/>
                <a:ea typeface="Open Sauce"/>
                <a:cs typeface="Open Sauce"/>
                <a:sym typeface="Open Sauce"/>
              </a:rPr>
              <a:t>Older age, cardiovascular disease, diabetes, obesity, smoking, excessive alcohol intake, genetic predisposition, physical inactivity and lower educational attainment all are risk factors (Reiss et al., 2022).</a:t>
            </a:r>
          </a:p>
          <a:p>
            <a:pPr marL="0" lvl="0" indent="0" algn="just">
              <a:lnSpc>
                <a:spcPts val="2999"/>
              </a:lnSpc>
            </a:pPr>
            <a:endParaRPr lang="en-US" sz="1999" u="none">
              <a:solidFill>
                <a:srgbClr val="222222"/>
              </a:solidFill>
              <a:latin typeface="Open Sauce"/>
              <a:ea typeface="Open Sauce"/>
              <a:cs typeface="Open Sauce"/>
              <a:sym typeface="Open Sauce"/>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BAC7E8">
                <a:alpha val="100000"/>
              </a:srgbClr>
            </a:gs>
            <a:gs pos="100000">
              <a:srgbClr val="F7F9FF">
                <a:alpha val="100000"/>
              </a:srgbClr>
            </a:gs>
          </a:gsLst>
          <a:lin ang="5400000"/>
        </a:gradFill>
        <a:effectLst/>
      </p:bgPr>
    </p:bg>
    <p:spTree>
      <p:nvGrpSpPr>
        <p:cNvPr id="1" name=""/>
        <p:cNvGrpSpPr/>
        <p:nvPr/>
      </p:nvGrpSpPr>
      <p:grpSpPr>
        <a:xfrm>
          <a:off x="0" y="0"/>
          <a:ext cx="0" cy="0"/>
          <a:chOff x="0" y="0"/>
          <a:chExt cx="0" cy="0"/>
        </a:xfrm>
      </p:grpSpPr>
      <p:sp>
        <p:nvSpPr>
          <p:cNvPr id="2" name="TextBox 2"/>
          <p:cNvSpPr txBox="1"/>
          <p:nvPr/>
        </p:nvSpPr>
        <p:spPr>
          <a:xfrm>
            <a:off x="718372" y="712777"/>
            <a:ext cx="7451479" cy="1878330"/>
          </a:xfrm>
          <a:prstGeom prst="rect">
            <a:avLst/>
          </a:prstGeom>
        </p:spPr>
        <p:txBody>
          <a:bodyPr lIns="0" tIns="0" rIns="0" bIns="0" rtlCol="0" anchor="t">
            <a:spAutoFit/>
          </a:bodyPr>
          <a:lstStyle/>
          <a:p>
            <a:pPr algn="l">
              <a:lnSpc>
                <a:spcPts val="7200"/>
              </a:lnSpc>
            </a:pPr>
            <a:r>
              <a:rPr lang="en-US" sz="7200" spc="-316">
                <a:solidFill>
                  <a:srgbClr val="222222"/>
                </a:solidFill>
                <a:latin typeface="Roca Two"/>
                <a:ea typeface="Roca Two"/>
                <a:cs typeface="Roca Two"/>
                <a:sym typeface="Roca Two"/>
              </a:rPr>
              <a:t>Prevalence and Burden</a:t>
            </a:r>
          </a:p>
        </p:txBody>
      </p:sp>
      <p:grpSp>
        <p:nvGrpSpPr>
          <p:cNvPr id="3" name="Group 3"/>
          <p:cNvGrpSpPr/>
          <p:nvPr/>
        </p:nvGrpSpPr>
        <p:grpSpPr>
          <a:xfrm>
            <a:off x="718372" y="2776029"/>
            <a:ext cx="6477330" cy="2668093"/>
            <a:chOff x="0" y="0"/>
            <a:chExt cx="1705964" cy="702707"/>
          </a:xfrm>
        </p:grpSpPr>
        <p:sp>
          <p:nvSpPr>
            <p:cNvPr id="4" name="Freeform 4"/>
            <p:cNvSpPr/>
            <p:nvPr/>
          </p:nvSpPr>
          <p:spPr>
            <a:xfrm>
              <a:off x="0" y="0"/>
              <a:ext cx="1705964" cy="702707"/>
            </a:xfrm>
            <a:custGeom>
              <a:avLst/>
              <a:gdLst/>
              <a:ahLst/>
              <a:cxnLst/>
              <a:rect l="l" t="t" r="r" b="b"/>
              <a:pathLst>
                <a:path w="1705964" h="702707">
                  <a:moveTo>
                    <a:pt x="60957" y="0"/>
                  </a:moveTo>
                  <a:lnTo>
                    <a:pt x="1645007" y="0"/>
                  </a:lnTo>
                  <a:cubicBezTo>
                    <a:pt x="1661173" y="0"/>
                    <a:pt x="1676678" y="6422"/>
                    <a:pt x="1688110" y="17854"/>
                  </a:cubicBezTo>
                  <a:cubicBezTo>
                    <a:pt x="1699541" y="29285"/>
                    <a:pt x="1705964" y="44790"/>
                    <a:pt x="1705964" y="60957"/>
                  </a:cubicBezTo>
                  <a:lnTo>
                    <a:pt x="1705964" y="641751"/>
                  </a:lnTo>
                  <a:cubicBezTo>
                    <a:pt x="1705964" y="657917"/>
                    <a:pt x="1699541" y="673422"/>
                    <a:pt x="1688110" y="684854"/>
                  </a:cubicBezTo>
                  <a:cubicBezTo>
                    <a:pt x="1676678" y="696285"/>
                    <a:pt x="1661173" y="702707"/>
                    <a:pt x="1645007" y="702707"/>
                  </a:cubicBezTo>
                  <a:lnTo>
                    <a:pt x="60957" y="702707"/>
                  </a:lnTo>
                  <a:cubicBezTo>
                    <a:pt x="44790" y="702707"/>
                    <a:pt x="29285" y="696285"/>
                    <a:pt x="17854" y="684854"/>
                  </a:cubicBezTo>
                  <a:cubicBezTo>
                    <a:pt x="6422" y="673422"/>
                    <a:pt x="0" y="657917"/>
                    <a:pt x="0" y="641751"/>
                  </a:cubicBezTo>
                  <a:lnTo>
                    <a:pt x="0" y="60957"/>
                  </a:lnTo>
                  <a:cubicBezTo>
                    <a:pt x="0" y="44790"/>
                    <a:pt x="6422" y="29285"/>
                    <a:pt x="17854" y="17854"/>
                  </a:cubicBezTo>
                  <a:cubicBezTo>
                    <a:pt x="29285" y="6422"/>
                    <a:pt x="44790" y="0"/>
                    <a:pt x="60957" y="0"/>
                  </a:cubicBezTo>
                  <a:close/>
                </a:path>
              </a:pathLst>
            </a:custGeom>
            <a:solidFill>
              <a:srgbClr val="FFFFFF"/>
            </a:solidFill>
          </p:spPr>
        </p:sp>
        <p:sp>
          <p:nvSpPr>
            <p:cNvPr id="5" name="TextBox 5"/>
            <p:cNvSpPr txBox="1"/>
            <p:nvPr/>
          </p:nvSpPr>
          <p:spPr>
            <a:xfrm>
              <a:off x="0" y="66675"/>
              <a:ext cx="1705964" cy="636032"/>
            </a:xfrm>
            <a:prstGeom prst="rect">
              <a:avLst/>
            </a:prstGeom>
          </p:spPr>
          <p:txBody>
            <a:bodyPr lIns="50800" tIns="50800" rIns="50800" bIns="50800" rtlCol="0" anchor="ctr"/>
            <a:lstStyle/>
            <a:p>
              <a:pPr algn="ctr">
                <a:lnSpc>
                  <a:spcPts val="2185"/>
                </a:lnSpc>
              </a:pPr>
              <a:endParaRPr/>
            </a:p>
          </p:txBody>
        </p:sp>
      </p:grpSp>
      <p:sp>
        <p:nvSpPr>
          <p:cNvPr id="6" name="TextBox 6"/>
          <p:cNvSpPr txBox="1"/>
          <p:nvPr/>
        </p:nvSpPr>
        <p:spPr>
          <a:xfrm>
            <a:off x="1028700" y="3162337"/>
            <a:ext cx="5760051" cy="1838325"/>
          </a:xfrm>
          <a:prstGeom prst="rect">
            <a:avLst/>
          </a:prstGeom>
        </p:spPr>
        <p:txBody>
          <a:bodyPr lIns="0" tIns="0" rIns="0" bIns="0" rtlCol="0" anchor="t">
            <a:spAutoFit/>
          </a:bodyPr>
          <a:lstStyle/>
          <a:p>
            <a:pPr marL="0" lvl="0" indent="0" algn="just">
              <a:lnSpc>
                <a:spcPts val="2999"/>
              </a:lnSpc>
            </a:pPr>
            <a:r>
              <a:rPr lang="en-US" sz="1999">
                <a:solidFill>
                  <a:srgbClr val="222222"/>
                </a:solidFill>
                <a:latin typeface="Open Sauce"/>
                <a:ea typeface="Open Sauce"/>
                <a:cs typeface="Open Sauce"/>
                <a:sym typeface="Open Sauce"/>
              </a:rPr>
              <a:t>The</a:t>
            </a:r>
            <a:r>
              <a:rPr lang="en-US" sz="1999" u="none">
                <a:solidFill>
                  <a:srgbClr val="222222"/>
                </a:solidFill>
                <a:latin typeface="Open Sauce"/>
                <a:ea typeface="Open Sauce"/>
                <a:cs typeface="Open Sauce"/>
                <a:sym typeface="Open Sauce"/>
              </a:rPr>
              <a:t>re are over 55 million people living with dementia today and some ten million of these new people are diagnosed with dementia every year, presenting growing health and care needs worldwide (Wang et al., 2022).</a:t>
            </a:r>
          </a:p>
        </p:txBody>
      </p:sp>
      <p:grpSp>
        <p:nvGrpSpPr>
          <p:cNvPr id="7" name="Group 7"/>
          <p:cNvGrpSpPr/>
          <p:nvPr/>
        </p:nvGrpSpPr>
        <p:grpSpPr>
          <a:xfrm>
            <a:off x="7491530" y="2776029"/>
            <a:ext cx="6477330" cy="2668093"/>
            <a:chOff x="0" y="0"/>
            <a:chExt cx="1705964" cy="702707"/>
          </a:xfrm>
        </p:grpSpPr>
        <p:sp>
          <p:nvSpPr>
            <p:cNvPr id="8" name="Freeform 8"/>
            <p:cNvSpPr/>
            <p:nvPr/>
          </p:nvSpPr>
          <p:spPr>
            <a:xfrm>
              <a:off x="0" y="0"/>
              <a:ext cx="1705964" cy="702707"/>
            </a:xfrm>
            <a:custGeom>
              <a:avLst/>
              <a:gdLst/>
              <a:ahLst/>
              <a:cxnLst/>
              <a:rect l="l" t="t" r="r" b="b"/>
              <a:pathLst>
                <a:path w="1705964" h="702707">
                  <a:moveTo>
                    <a:pt x="60957" y="0"/>
                  </a:moveTo>
                  <a:lnTo>
                    <a:pt x="1645007" y="0"/>
                  </a:lnTo>
                  <a:cubicBezTo>
                    <a:pt x="1661173" y="0"/>
                    <a:pt x="1676678" y="6422"/>
                    <a:pt x="1688110" y="17854"/>
                  </a:cubicBezTo>
                  <a:cubicBezTo>
                    <a:pt x="1699541" y="29285"/>
                    <a:pt x="1705964" y="44790"/>
                    <a:pt x="1705964" y="60957"/>
                  </a:cubicBezTo>
                  <a:lnTo>
                    <a:pt x="1705964" y="641751"/>
                  </a:lnTo>
                  <a:cubicBezTo>
                    <a:pt x="1705964" y="657917"/>
                    <a:pt x="1699541" y="673422"/>
                    <a:pt x="1688110" y="684854"/>
                  </a:cubicBezTo>
                  <a:cubicBezTo>
                    <a:pt x="1676678" y="696285"/>
                    <a:pt x="1661173" y="702707"/>
                    <a:pt x="1645007" y="702707"/>
                  </a:cubicBezTo>
                  <a:lnTo>
                    <a:pt x="60957" y="702707"/>
                  </a:lnTo>
                  <a:cubicBezTo>
                    <a:pt x="44790" y="702707"/>
                    <a:pt x="29285" y="696285"/>
                    <a:pt x="17854" y="684854"/>
                  </a:cubicBezTo>
                  <a:cubicBezTo>
                    <a:pt x="6422" y="673422"/>
                    <a:pt x="0" y="657917"/>
                    <a:pt x="0" y="641751"/>
                  </a:cubicBezTo>
                  <a:lnTo>
                    <a:pt x="0" y="60957"/>
                  </a:lnTo>
                  <a:cubicBezTo>
                    <a:pt x="0" y="44790"/>
                    <a:pt x="6422" y="29285"/>
                    <a:pt x="17854" y="17854"/>
                  </a:cubicBezTo>
                  <a:cubicBezTo>
                    <a:pt x="29285" y="6422"/>
                    <a:pt x="44790" y="0"/>
                    <a:pt x="60957" y="0"/>
                  </a:cubicBezTo>
                  <a:close/>
                </a:path>
              </a:pathLst>
            </a:custGeom>
            <a:solidFill>
              <a:srgbClr val="FFFFFF"/>
            </a:solidFill>
          </p:spPr>
        </p:sp>
        <p:sp>
          <p:nvSpPr>
            <p:cNvPr id="9" name="TextBox 9"/>
            <p:cNvSpPr txBox="1"/>
            <p:nvPr/>
          </p:nvSpPr>
          <p:spPr>
            <a:xfrm>
              <a:off x="0" y="66675"/>
              <a:ext cx="1705964" cy="636032"/>
            </a:xfrm>
            <a:prstGeom prst="rect">
              <a:avLst/>
            </a:prstGeom>
          </p:spPr>
          <p:txBody>
            <a:bodyPr lIns="50800" tIns="50800" rIns="50800" bIns="50800" rtlCol="0" anchor="ctr"/>
            <a:lstStyle/>
            <a:p>
              <a:pPr algn="ctr">
                <a:lnSpc>
                  <a:spcPts val="2185"/>
                </a:lnSpc>
              </a:pPr>
              <a:endParaRPr/>
            </a:p>
          </p:txBody>
        </p:sp>
      </p:grpSp>
      <p:sp>
        <p:nvSpPr>
          <p:cNvPr id="10" name="TextBox 10"/>
          <p:cNvSpPr txBox="1"/>
          <p:nvPr/>
        </p:nvSpPr>
        <p:spPr>
          <a:xfrm>
            <a:off x="7872292" y="3162337"/>
            <a:ext cx="5715806" cy="1838325"/>
          </a:xfrm>
          <a:prstGeom prst="rect">
            <a:avLst/>
          </a:prstGeom>
        </p:spPr>
        <p:txBody>
          <a:bodyPr lIns="0" tIns="0" rIns="0" bIns="0" rtlCol="0" anchor="t">
            <a:spAutoFit/>
          </a:bodyPr>
          <a:lstStyle/>
          <a:p>
            <a:pPr marL="0" lvl="0" indent="0" algn="just">
              <a:lnSpc>
                <a:spcPts val="2999"/>
              </a:lnSpc>
            </a:pPr>
            <a:r>
              <a:rPr lang="en-US" sz="1999">
                <a:solidFill>
                  <a:srgbClr val="222222"/>
                </a:solidFill>
                <a:latin typeface="Open Sauce"/>
                <a:ea typeface="Open Sauce"/>
                <a:cs typeface="Open Sauce"/>
                <a:sym typeface="Open Sauce"/>
              </a:rPr>
              <a:t>In th</a:t>
            </a:r>
            <a:r>
              <a:rPr lang="en-US" sz="1999" u="none">
                <a:solidFill>
                  <a:srgbClr val="222222"/>
                </a:solidFill>
                <a:latin typeface="Open Sauce"/>
                <a:ea typeface="Open Sauce"/>
                <a:cs typeface="Open Sauce"/>
                <a:sym typeface="Open Sauce"/>
              </a:rPr>
              <a:t>e United Kingdom, approximately one million people have dementia and prevalence is projected to increase substantially in the upcoming years, due to population ageing (Atri et al., 2025).</a:t>
            </a:r>
          </a:p>
        </p:txBody>
      </p:sp>
      <p:grpSp>
        <p:nvGrpSpPr>
          <p:cNvPr id="11" name="Group 11"/>
          <p:cNvGrpSpPr/>
          <p:nvPr/>
        </p:nvGrpSpPr>
        <p:grpSpPr>
          <a:xfrm>
            <a:off x="718372" y="5732640"/>
            <a:ext cx="6477330" cy="2668093"/>
            <a:chOff x="0" y="0"/>
            <a:chExt cx="1705964" cy="702707"/>
          </a:xfrm>
        </p:grpSpPr>
        <p:sp>
          <p:nvSpPr>
            <p:cNvPr id="12" name="Freeform 12"/>
            <p:cNvSpPr/>
            <p:nvPr/>
          </p:nvSpPr>
          <p:spPr>
            <a:xfrm>
              <a:off x="0" y="0"/>
              <a:ext cx="1705964" cy="702707"/>
            </a:xfrm>
            <a:custGeom>
              <a:avLst/>
              <a:gdLst/>
              <a:ahLst/>
              <a:cxnLst/>
              <a:rect l="l" t="t" r="r" b="b"/>
              <a:pathLst>
                <a:path w="1705964" h="702707">
                  <a:moveTo>
                    <a:pt x="60957" y="0"/>
                  </a:moveTo>
                  <a:lnTo>
                    <a:pt x="1645007" y="0"/>
                  </a:lnTo>
                  <a:cubicBezTo>
                    <a:pt x="1661173" y="0"/>
                    <a:pt x="1676678" y="6422"/>
                    <a:pt x="1688110" y="17854"/>
                  </a:cubicBezTo>
                  <a:cubicBezTo>
                    <a:pt x="1699541" y="29285"/>
                    <a:pt x="1705964" y="44790"/>
                    <a:pt x="1705964" y="60957"/>
                  </a:cubicBezTo>
                  <a:lnTo>
                    <a:pt x="1705964" y="641751"/>
                  </a:lnTo>
                  <a:cubicBezTo>
                    <a:pt x="1705964" y="657917"/>
                    <a:pt x="1699541" y="673422"/>
                    <a:pt x="1688110" y="684854"/>
                  </a:cubicBezTo>
                  <a:cubicBezTo>
                    <a:pt x="1676678" y="696285"/>
                    <a:pt x="1661173" y="702707"/>
                    <a:pt x="1645007" y="702707"/>
                  </a:cubicBezTo>
                  <a:lnTo>
                    <a:pt x="60957" y="702707"/>
                  </a:lnTo>
                  <a:cubicBezTo>
                    <a:pt x="44790" y="702707"/>
                    <a:pt x="29285" y="696285"/>
                    <a:pt x="17854" y="684854"/>
                  </a:cubicBezTo>
                  <a:cubicBezTo>
                    <a:pt x="6422" y="673422"/>
                    <a:pt x="0" y="657917"/>
                    <a:pt x="0" y="641751"/>
                  </a:cubicBezTo>
                  <a:lnTo>
                    <a:pt x="0" y="60957"/>
                  </a:lnTo>
                  <a:cubicBezTo>
                    <a:pt x="0" y="44790"/>
                    <a:pt x="6422" y="29285"/>
                    <a:pt x="17854" y="17854"/>
                  </a:cubicBezTo>
                  <a:cubicBezTo>
                    <a:pt x="29285" y="6422"/>
                    <a:pt x="44790" y="0"/>
                    <a:pt x="60957" y="0"/>
                  </a:cubicBezTo>
                  <a:close/>
                </a:path>
              </a:pathLst>
            </a:custGeom>
            <a:solidFill>
              <a:srgbClr val="FFFFFF"/>
            </a:solidFill>
          </p:spPr>
        </p:sp>
        <p:sp>
          <p:nvSpPr>
            <p:cNvPr id="13" name="TextBox 13"/>
            <p:cNvSpPr txBox="1"/>
            <p:nvPr/>
          </p:nvSpPr>
          <p:spPr>
            <a:xfrm>
              <a:off x="0" y="66675"/>
              <a:ext cx="1705964" cy="636032"/>
            </a:xfrm>
            <a:prstGeom prst="rect">
              <a:avLst/>
            </a:prstGeom>
          </p:spPr>
          <p:txBody>
            <a:bodyPr lIns="50800" tIns="50800" rIns="50800" bIns="50800" rtlCol="0" anchor="ctr"/>
            <a:lstStyle/>
            <a:p>
              <a:pPr algn="ctr">
                <a:lnSpc>
                  <a:spcPts val="2185"/>
                </a:lnSpc>
              </a:pPr>
              <a:endParaRPr/>
            </a:p>
          </p:txBody>
        </p:sp>
      </p:grpSp>
      <p:sp>
        <p:nvSpPr>
          <p:cNvPr id="14" name="TextBox 14"/>
          <p:cNvSpPr txBox="1"/>
          <p:nvPr/>
        </p:nvSpPr>
        <p:spPr>
          <a:xfrm>
            <a:off x="1077012" y="6016714"/>
            <a:ext cx="5760051" cy="2209800"/>
          </a:xfrm>
          <a:prstGeom prst="rect">
            <a:avLst/>
          </a:prstGeom>
        </p:spPr>
        <p:txBody>
          <a:bodyPr lIns="0" tIns="0" rIns="0" bIns="0" rtlCol="0" anchor="t">
            <a:spAutoFit/>
          </a:bodyPr>
          <a:lstStyle/>
          <a:p>
            <a:pPr algn="just">
              <a:lnSpc>
                <a:spcPts val="2999"/>
              </a:lnSpc>
            </a:pPr>
            <a:r>
              <a:rPr lang="en-US" sz="1999">
                <a:solidFill>
                  <a:srgbClr val="222222"/>
                </a:solidFill>
                <a:latin typeface="Open Sauce"/>
                <a:ea typeface="Open Sauce"/>
                <a:cs typeface="Open Sauce"/>
                <a:sym typeface="Open Sauce"/>
              </a:rPr>
              <a:t>Th</a:t>
            </a:r>
            <a:r>
              <a:rPr lang="en-US" sz="1999" u="none">
                <a:solidFill>
                  <a:srgbClr val="222222"/>
                </a:solidFill>
                <a:latin typeface="Open Sauce"/>
                <a:ea typeface="Open Sauce"/>
                <a:cs typeface="Open Sauce"/>
                <a:sym typeface="Open Sauce"/>
              </a:rPr>
              <a:t>e impact of dementia on health and social care and on informal carers is economically significant, with a high burden in the areas of service provision, formal and informal care and health service access (Safiri et al., 2024).</a:t>
            </a:r>
          </a:p>
          <a:p>
            <a:pPr marL="0" lvl="0" indent="0" algn="just">
              <a:lnSpc>
                <a:spcPts val="2999"/>
              </a:lnSpc>
            </a:pPr>
            <a:endParaRPr lang="en-US" sz="1999" u="none">
              <a:solidFill>
                <a:srgbClr val="222222"/>
              </a:solidFill>
              <a:latin typeface="Open Sauce"/>
              <a:ea typeface="Open Sauce"/>
              <a:cs typeface="Open Sauce"/>
              <a:sym typeface="Open Sauce"/>
            </a:endParaRPr>
          </a:p>
        </p:txBody>
      </p:sp>
      <p:grpSp>
        <p:nvGrpSpPr>
          <p:cNvPr id="15" name="Group 15"/>
          <p:cNvGrpSpPr/>
          <p:nvPr/>
        </p:nvGrpSpPr>
        <p:grpSpPr>
          <a:xfrm>
            <a:off x="7491530" y="5732640"/>
            <a:ext cx="6477330" cy="2668093"/>
            <a:chOff x="0" y="0"/>
            <a:chExt cx="1705964" cy="702707"/>
          </a:xfrm>
        </p:grpSpPr>
        <p:sp>
          <p:nvSpPr>
            <p:cNvPr id="16" name="Freeform 16"/>
            <p:cNvSpPr/>
            <p:nvPr/>
          </p:nvSpPr>
          <p:spPr>
            <a:xfrm>
              <a:off x="0" y="0"/>
              <a:ext cx="1705964" cy="702707"/>
            </a:xfrm>
            <a:custGeom>
              <a:avLst/>
              <a:gdLst/>
              <a:ahLst/>
              <a:cxnLst/>
              <a:rect l="l" t="t" r="r" b="b"/>
              <a:pathLst>
                <a:path w="1705964" h="702707">
                  <a:moveTo>
                    <a:pt x="60957" y="0"/>
                  </a:moveTo>
                  <a:lnTo>
                    <a:pt x="1645007" y="0"/>
                  </a:lnTo>
                  <a:cubicBezTo>
                    <a:pt x="1661173" y="0"/>
                    <a:pt x="1676678" y="6422"/>
                    <a:pt x="1688110" y="17854"/>
                  </a:cubicBezTo>
                  <a:cubicBezTo>
                    <a:pt x="1699541" y="29285"/>
                    <a:pt x="1705964" y="44790"/>
                    <a:pt x="1705964" y="60957"/>
                  </a:cubicBezTo>
                  <a:lnTo>
                    <a:pt x="1705964" y="641751"/>
                  </a:lnTo>
                  <a:cubicBezTo>
                    <a:pt x="1705964" y="657917"/>
                    <a:pt x="1699541" y="673422"/>
                    <a:pt x="1688110" y="684854"/>
                  </a:cubicBezTo>
                  <a:cubicBezTo>
                    <a:pt x="1676678" y="696285"/>
                    <a:pt x="1661173" y="702707"/>
                    <a:pt x="1645007" y="702707"/>
                  </a:cubicBezTo>
                  <a:lnTo>
                    <a:pt x="60957" y="702707"/>
                  </a:lnTo>
                  <a:cubicBezTo>
                    <a:pt x="44790" y="702707"/>
                    <a:pt x="29285" y="696285"/>
                    <a:pt x="17854" y="684854"/>
                  </a:cubicBezTo>
                  <a:cubicBezTo>
                    <a:pt x="6422" y="673422"/>
                    <a:pt x="0" y="657917"/>
                    <a:pt x="0" y="641751"/>
                  </a:cubicBezTo>
                  <a:lnTo>
                    <a:pt x="0" y="60957"/>
                  </a:lnTo>
                  <a:cubicBezTo>
                    <a:pt x="0" y="44790"/>
                    <a:pt x="6422" y="29285"/>
                    <a:pt x="17854" y="17854"/>
                  </a:cubicBezTo>
                  <a:cubicBezTo>
                    <a:pt x="29285" y="6422"/>
                    <a:pt x="44790" y="0"/>
                    <a:pt x="60957" y="0"/>
                  </a:cubicBezTo>
                  <a:close/>
                </a:path>
              </a:pathLst>
            </a:custGeom>
            <a:solidFill>
              <a:srgbClr val="FFFFFF"/>
            </a:solidFill>
          </p:spPr>
        </p:sp>
        <p:sp>
          <p:nvSpPr>
            <p:cNvPr id="17" name="TextBox 17"/>
            <p:cNvSpPr txBox="1"/>
            <p:nvPr/>
          </p:nvSpPr>
          <p:spPr>
            <a:xfrm>
              <a:off x="0" y="66675"/>
              <a:ext cx="1705964" cy="636032"/>
            </a:xfrm>
            <a:prstGeom prst="rect">
              <a:avLst/>
            </a:prstGeom>
          </p:spPr>
          <p:txBody>
            <a:bodyPr lIns="50800" tIns="50800" rIns="50800" bIns="50800" rtlCol="0" anchor="ctr"/>
            <a:lstStyle/>
            <a:p>
              <a:pPr algn="ctr">
                <a:lnSpc>
                  <a:spcPts val="2185"/>
                </a:lnSpc>
              </a:pPr>
              <a:endParaRPr/>
            </a:p>
          </p:txBody>
        </p:sp>
      </p:grpSp>
      <p:sp>
        <p:nvSpPr>
          <p:cNvPr id="18" name="TextBox 18"/>
          <p:cNvSpPr txBox="1"/>
          <p:nvPr/>
        </p:nvSpPr>
        <p:spPr>
          <a:xfrm>
            <a:off x="7872292" y="5933211"/>
            <a:ext cx="5715806" cy="2209800"/>
          </a:xfrm>
          <a:prstGeom prst="rect">
            <a:avLst/>
          </a:prstGeom>
        </p:spPr>
        <p:txBody>
          <a:bodyPr lIns="0" tIns="0" rIns="0" bIns="0" rtlCol="0" anchor="t">
            <a:spAutoFit/>
          </a:bodyPr>
          <a:lstStyle/>
          <a:p>
            <a:pPr marL="0" lvl="0" indent="0" algn="just">
              <a:lnSpc>
                <a:spcPts val="2999"/>
              </a:lnSpc>
            </a:pPr>
            <a:r>
              <a:rPr lang="en-US" sz="1999">
                <a:solidFill>
                  <a:srgbClr val="222222"/>
                </a:solidFill>
                <a:latin typeface="Open Sauce"/>
                <a:ea typeface="Open Sauce"/>
                <a:cs typeface="Open Sauce"/>
                <a:sym typeface="Open Sauce"/>
              </a:rPr>
              <a:t>They </a:t>
            </a:r>
            <a:r>
              <a:rPr lang="en-US" sz="1999" u="none">
                <a:solidFill>
                  <a:srgbClr val="222222"/>
                </a:solidFill>
                <a:latin typeface="Open Sauce"/>
                <a:ea typeface="Open Sauce"/>
                <a:cs typeface="Open Sauce"/>
                <a:sym typeface="Open Sauce"/>
              </a:rPr>
              <a:t>often suffer from emotional stress and caregiving burden, wider employment restrictions, social isolation, and loss of physical and mental health when fulfilling the role of caregiver (Vinay and Biller-Andorno, 2023).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96AADD">
                <a:alpha val="100000"/>
              </a:srgbClr>
            </a:gs>
            <a:gs pos="100000">
              <a:srgbClr val="F7F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517163" y="873841"/>
            <a:ext cx="9467499" cy="8229600"/>
            <a:chOff x="0" y="0"/>
            <a:chExt cx="2417082" cy="2101043"/>
          </a:xfrm>
        </p:grpSpPr>
        <p:sp>
          <p:nvSpPr>
            <p:cNvPr id="3" name="Freeform 3"/>
            <p:cNvSpPr/>
            <p:nvPr/>
          </p:nvSpPr>
          <p:spPr>
            <a:xfrm>
              <a:off x="0" y="0"/>
              <a:ext cx="2417082" cy="2101043"/>
            </a:xfrm>
            <a:custGeom>
              <a:avLst/>
              <a:gdLst/>
              <a:ahLst/>
              <a:cxnLst/>
              <a:rect l="l" t="t" r="r" b="b"/>
              <a:pathLst>
                <a:path w="2417082" h="2101043">
                  <a:moveTo>
                    <a:pt x="41705" y="0"/>
                  </a:moveTo>
                  <a:lnTo>
                    <a:pt x="2375378" y="0"/>
                  </a:lnTo>
                  <a:cubicBezTo>
                    <a:pt x="2386438" y="0"/>
                    <a:pt x="2397046" y="4394"/>
                    <a:pt x="2404867" y="12215"/>
                  </a:cubicBezTo>
                  <a:cubicBezTo>
                    <a:pt x="2412688" y="20036"/>
                    <a:pt x="2417082" y="30644"/>
                    <a:pt x="2417082" y="41705"/>
                  </a:cubicBezTo>
                  <a:lnTo>
                    <a:pt x="2417082" y="2059338"/>
                  </a:lnTo>
                  <a:cubicBezTo>
                    <a:pt x="2417082" y="2082371"/>
                    <a:pt x="2398411" y="2101043"/>
                    <a:pt x="2375378" y="2101043"/>
                  </a:cubicBezTo>
                  <a:lnTo>
                    <a:pt x="41705" y="2101043"/>
                  </a:lnTo>
                  <a:cubicBezTo>
                    <a:pt x="30644" y="2101043"/>
                    <a:pt x="20036" y="2096649"/>
                    <a:pt x="12215" y="2088828"/>
                  </a:cubicBezTo>
                  <a:cubicBezTo>
                    <a:pt x="4394" y="2081007"/>
                    <a:pt x="0" y="2070399"/>
                    <a:pt x="0" y="2059338"/>
                  </a:cubicBezTo>
                  <a:lnTo>
                    <a:pt x="0" y="41705"/>
                  </a:lnTo>
                  <a:cubicBezTo>
                    <a:pt x="0" y="30644"/>
                    <a:pt x="4394" y="20036"/>
                    <a:pt x="12215" y="12215"/>
                  </a:cubicBezTo>
                  <a:cubicBezTo>
                    <a:pt x="20036" y="4394"/>
                    <a:pt x="30644" y="0"/>
                    <a:pt x="41705" y="0"/>
                  </a:cubicBezTo>
                  <a:close/>
                </a:path>
              </a:pathLst>
            </a:custGeom>
            <a:solidFill>
              <a:srgbClr val="FFFFFF"/>
            </a:solidFill>
          </p:spPr>
        </p:sp>
        <p:sp>
          <p:nvSpPr>
            <p:cNvPr id="4" name="TextBox 4"/>
            <p:cNvSpPr txBox="1"/>
            <p:nvPr/>
          </p:nvSpPr>
          <p:spPr>
            <a:xfrm>
              <a:off x="0" y="-38100"/>
              <a:ext cx="2417082" cy="2139143"/>
            </a:xfrm>
            <a:prstGeom prst="rect">
              <a:avLst/>
            </a:prstGeom>
          </p:spPr>
          <p:txBody>
            <a:bodyPr lIns="50800" tIns="50800" rIns="50800" bIns="50800" rtlCol="0" anchor="ctr"/>
            <a:lstStyle/>
            <a:p>
              <a:pPr algn="r">
                <a:lnSpc>
                  <a:spcPts val="2659"/>
                </a:lnSpc>
              </a:pPr>
              <a:endParaRPr/>
            </a:p>
          </p:txBody>
        </p:sp>
      </p:grpSp>
      <p:sp>
        <p:nvSpPr>
          <p:cNvPr id="6" name="TextBox 6"/>
          <p:cNvSpPr txBox="1"/>
          <p:nvPr/>
        </p:nvSpPr>
        <p:spPr>
          <a:xfrm>
            <a:off x="851860" y="1651530"/>
            <a:ext cx="7451479" cy="969496"/>
          </a:xfrm>
          <a:prstGeom prst="rect">
            <a:avLst/>
          </a:prstGeom>
        </p:spPr>
        <p:txBody>
          <a:bodyPr lIns="0" tIns="0" rIns="0" bIns="0" rtlCol="0" anchor="t">
            <a:spAutoFit/>
          </a:bodyPr>
          <a:lstStyle/>
          <a:p>
            <a:pPr algn="l">
              <a:lnSpc>
                <a:spcPts val="7200"/>
              </a:lnSpc>
            </a:pPr>
            <a:r>
              <a:rPr lang="en-US" sz="7200" spc="-316" dirty="0">
                <a:solidFill>
                  <a:srgbClr val="222222"/>
                </a:solidFill>
                <a:latin typeface="Roca Two"/>
                <a:ea typeface="Roca Two"/>
                <a:cs typeface="Roca Two"/>
                <a:sym typeface="Roca Two"/>
              </a:rPr>
              <a:t>Early Diagnosis</a:t>
            </a:r>
          </a:p>
        </p:txBody>
      </p:sp>
      <p:sp>
        <p:nvSpPr>
          <p:cNvPr id="7" name="TextBox 7"/>
          <p:cNvSpPr txBox="1"/>
          <p:nvPr/>
        </p:nvSpPr>
        <p:spPr>
          <a:xfrm>
            <a:off x="517163" y="3380144"/>
            <a:ext cx="9088558" cy="4964179"/>
          </a:xfrm>
          <a:prstGeom prst="rect">
            <a:avLst/>
          </a:prstGeom>
        </p:spPr>
        <p:txBody>
          <a:bodyPr lIns="0" tIns="0" rIns="0" bIns="0" rtlCol="0" anchor="t">
            <a:spAutoFit/>
          </a:bodyPr>
          <a:lstStyle/>
          <a:p>
            <a:pPr marL="431799" lvl="1" indent="-215899" algn="just">
              <a:lnSpc>
                <a:spcPts val="2999"/>
              </a:lnSpc>
              <a:buFont typeface="Arial"/>
              <a:buChar char="•"/>
            </a:pPr>
            <a:r>
              <a:rPr lang="en-US" sz="1999" dirty="0">
                <a:solidFill>
                  <a:srgbClr val="222222"/>
                </a:solidFill>
                <a:latin typeface="Open Sauce"/>
                <a:ea typeface="Open Sauce"/>
                <a:cs typeface="Open Sauce"/>
                <a:sym typeface="Open Sauce"/>
              </a:rPr>
              <a:t>Early diagnosis supports timely intervention, planning of care, management of symptoms, and informed decision making, which enhances the quality of life for people with dementia and their families (Reuben et al., 2024).</a:t>
            </a:r>
          </a:p>
          <a:p>
            <a:pPr marL="431799" lvl="1" indent="-215899" algn="just">
              <a:lnSpc>
                <a:spcPts val="2999"/>
              </a:lnSpc>
              <a:buFont typeface="Arial"/>
              <a:buChar char="•"/>
            </a:pPr>
            <a:r>
              <a:rPr lang="en-US" sz="1999" dirty="0">
                <a:solidFill>
                  <a:srgbClr val="222222"/>
                </a:solidFill>
                <a:latin typeface="Open Sauce"/>
                <a:ea typeface="Open Sauce"/>
                <a:cs typeface="Open Sauce"/>
                <a:sym typeface="Open Sauce"/>
              </a:rPr>
              <a:t>Early diagnosis of dementia enables the health care professional to employ specific interventions to reduce acute cognitive loss and functional decline before they occur (Hafiz et al., 2023).</a:t>
            </a:r>
          </a:p>
          <a:p>
            <a:pPr marL="431799" lvl="1" indent="-215899" algn="just">
              <a:lnSpc>
                <a:spcPts val="2999"/>
              </a:lnSpc>
              <a:buFont typeface="Arial"/>
              <a:buChar char="•"/>
            </a:pPr>
            <a:r>
              <a:rPr lang="en-US" sz="1999" dirty="0">
                <a:solidFill>
                  <a:srgbClr val="222222"/>
                </a:solidFill>
                <a:latin typeface="Open Sauce"/>
                <a:ea typeface="Open Sauce"/>
                <a:cs typeface="Open Sauce"/>
                <a:sym typeface="Open Sauce"/>
              </a:rPr>
              <a:t>The community nurse's role is significant as a first-line eye opener for initial cognitive changes, in monitoring symptoms and the timely referral to appropriate </a:t>
            </a:r>
            <a:r>
              <a:rPr lang="en-US" sz="1999" dirty="0" err="1">
                <a:solidFill>
                  <a:srgbClr val="222222"/>
                </a:solidFill>
                <a:latin typeface="Open Sauce"/>
                <a:ea typeface="Open Sauce"/>
                <a:cs typeface="Open Sauce"/>
                <a:sym typeface="Open Sauce"/>
              </a:rPr>
              <a:t>specialised</a:t>
            </a:r>
            <a:r>
              <a:rPr lang="en-US" sz="1999" dirty="0">
                <a:solidFill>
                  <a:srgbClr val="222222"/>
                </a:solidFill>
                <a:latin typeface="Open Sauce"/>
                <a:ea typeface="Open Sauce"/>
                <a:cs typeface="Open Sauce"/>
                <a:sym typeface="Open Sauce"/>
              </a:rPr>
              <a:t> memory assessment services.</a:t>
            </a:r>
          </a:p>
          <a:p>
            <a:pPr marL="431799" lvl="1" indent="-215899" algn="just">
              <a:lnSpc>
                <a:spcPts val="2999"/>
              </a:lnSpc>
              <a:buFont typeface="Arial"/>
              <a:buChar char="•"/>
            </a:pPr>
            <a:r>
              <a:rPr lang="en-US" sz="1999" dirty="0">
                <a:solidFill>
                  <a:srgbClr val="222222"/>
                </a:solidFill>
                <a:latin typeface="Open Sauce"/>
                <a:ea typeface="Open Sauce"/>
                <a:cs typeface="Open Sauce"/>
                <a:sym typeface="Open Sauce"/>
              </a:rPr>
              <a:t>With early diagnosis, there is less uncertainty, more advance care planning, better patient safety, and better support services and community resources available for families (Teipel et al., 2022).</a:t>
            </a:r>
            <a:endParaRPr lang="en-US" sz="1999" u="none" dirty="0">
              <a:solidFill>
                <a:srgbClr val="222222"/>
              </a:solidFill>
              <a:latin typeface="Open Sauce"/>
              <a:ea typeface="Open Sauce"/>
              <a:cs typeface="Open Sauce"/>
              <a:sym typeface="Open Sauce"/>
            </a:endParaRPr>
          </a:p>
        </p:txBody>
      </p:sp>
      <p:pic>
        <p:nvPicPr>
          <p:cNvPr id="8" name="Picture 7" descr="How Do Doctors Test for Dementia in Elderly Patients?">
            <a:extLst>
              <a:ext uri="{FF2B5EF4-FFF2-40B4-BE49-F238E27FC236}">
                <a16:creationId xmlns:a16="http://schemas.microsoft.com/office/drawing/2014/main" id="{D908F0AC-7FF0-D4D3-7DBD-CA0E4550ECBD}"/>
              </a:ext>
            </a:extLst>
          </p:cNvPr>
          <p:cNvPicPr>
            <a:picLocks noChangeAspect="1"/>
          </p:cNvPicPr>
          <p:nvPr/>
        </p:nvPicPr>
        <p:blipFill>
          <a:blip r:embed="rId3"/>
          <a:stretch>
            <a:fillRect/>
          </a:stretch>
        </p:blipFill>
        <p:spPr>
          <a:xfrm>
            <a:off x="9998436" y="2396576"/>
            <a:ext cx="8345411" cy="556632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96AADD">
                <a:alpha val="100000"/>
              </a:srgbClr>
            </a:gs>
            <a:gs pos="100000">
              <a:srgbClr val="F7F9FF">
                <a:alpha val="100000"/>
              </a:srgbClr>
            </a:gs>
          </a:gsLst>
          <a:lin ang="0"/>
        </a:gradFill>
        <a:effectLst/>
      </p:bgPr>
    </p:bg>
    <p:spTree>
      <p:nvGrpSpPr>
        <p:cNvPr id="1" name="">
          <a:extLst>
            <a:ext uri="{FF2B5EF4-FFF2-40B4-BE49-F238E27FC236}">
              <a16:creationId xmlns:a16="http://schemas.microsoft.com/office/drawing/2014/main" id="{27822905-8261-47D0-B006-9E65C1D58A1F}"/>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03C4C6B1-25D4-1001-5ED1-C9F0C28B871C}"/>
              </a:ext>
            </a:extLst>
          </p:cNvPr>
          <p:cNvGrpSpPr/>
          <p:nvPr/>
        </p:nvGrpSpPr>
        <p:grpSpPr>
          <a:xfrm>
            <a:off x="517163" y="873841"/>
            <a:ext cx="9467499" cy="8229600"/>
            <a:chOff x="0" y="0"/>
            <a:chExt cx="2417082" cy="2101043"/>
          </a:xfrm>
        </p:grpSpPr>
        <p:sp>
          <p:nvSpPr>
            <p:cNvPr id="3" name="Freeform 3">
              <a:extLst>
                <a:ext uri="{FF2B5EF4-FFF2-40B4-BE49-F238E27FC236}">
                  <a16:creationId xmlns:a16="http://schemas.microsoft.com/office/drawing/2014/main" id="{9F008DFE-7E1B-CB6C-385C-96056AE81311}"/>
                </a:ext>
              </a:extLst>
            </p:cNvPr>
            <p:cNvSpPr/>
            <p:nvPr/>
          </p:nvSpPr>
          <p:spPr>
            <a:xfrm>
              <a:off x="0" y="0"/>
              <a:ext cx="2417082" cy="2101043"/>
            </a:xfrm>
            <a:custGeom>
              <a:avLst/>
              <a:gdLst/>
              <a:ahLst/>
              <a:cxnLst/>
              <a:rect l="l" t="t" r="r" b="b"/>
              <a:pathLst>
                <a:path w="2417082" h="2101043">
                  <a:moveTo>
                    <a:pt x="41705" y="0"/>
                  </a:moveTo>
                  <a:lnTo>
                    <a:pt x="2375378" y="0"/>
                  </a:lnTo>
                  <a:cubicBezTo>
                    <a:pt x="2386438" y="0"/>
                    <a:pt x="2397046" y="4394"/>
                    <a:pt x="2404867" y="12215"/>
                  </a:cubicBezTo>
                  <a:cubicBezTo>
                    <a:pt x="2412688" y="20036"/>
                    <a:pt x="2417082" y="30644"/>
                    <a:pt x="2417082" y="41705"/>
                  </a:cubicBezTo>
                  <a:lnTo>
                    <a:pt x="2417082" y="2059338"/>
                  </a:lnTo>
                  <a:cubicBezTo>
                    <a:pt x="2417082" y="2082371"/>
                    <a:pt x="2398411" y="2101043"/>
                    <a:pt x="2375378" y="2101043"/>
                  </a:cubicBezTo>
                  <a:lnTo>
                    <a:pt x="41705" y="2101043"/>
                  </a:lnTo>
                  <a:cubicBezTo>
                    <a:pt x="30644" y="2101043"/>
                    <a:pt x="20036" y="2096649"/>
                    <a:pt x="12215" y="2088828"/>
                  </a:cubicBezTo>
                  <a:cubicBezTo>
                    <a:pt x="4394" y="2081007"/>
                    <a:pt x="0" y="2070399"/>
                    <a:pt x="0" y="2059338"/>
                  </a:cubicBezTo>
                  <a:lnTo>
                    <a:pt x="0" y="41705"/>
                  </a:lnTo>
                  <a:cubicBezTo>
                    <a:pt x="0" y="30644"/>
                    <a:pt x="4394" y="20036"/>
                    <a:pt x="12215" y="12215"/>
                  </a:cubicBezTo>
                  <a:cubicBezTo>
                    <a:pt x="20036" y="4394"/>
                    <a:pt x="30644" y="0"/>
                    <a:pt x="41705" y="0"/>
                  </a:cubicBezTo>
                  <a:close/>
                </a:path>
              </a:pathLst>
            </a:custGeom>
            <a:solidFill>
              <a:srgbClr val="FFFFFF"/>
            </a:solidFill>
          </p:spPr>
        </p:sp>
        <p:sp>
          <p:nvSpPr>
            <p:cNvPr id="4" name="TextBox 4">
              <a:extLst>
                <a:ext uri="{FF2B5EF4-FFF2-40B4-BE49-F238E27FC236}">
                  <a16:creationId xmlns:a16="http://schemas.microsoft.com/office/drawing/2014/main" id="{616B1883-41EF-5AFA-90C5-867B6E12019D}"/>
                </a:ext>
              </a:extLst>
            </p:cNvPr>
            <p:cNvSpPr txBox="1"/>
            <p:nvPr/>
          </p:nvSpPr>
          <p:spPr>
            <a:xfrm>
              <a:off x="0" y="-38100"/>
              <a:ext cx="2417082" cy="2139143"/>
            </a:xfrm>
            <a:prstGeom prst="rect">
              <a:avLst/>
            </a:prstGeom>
          </p:spPr>
          <p:txBody>
            <a:bodyPr lIns="50800" tIns="50800" rIns="50800" bIns="50800" rtlCol="0" anchor="ctr"/>
            <a:lstStyle/>
            <a:p>
              <a:pPr algn="r">
                <a:lnSpc>
                  <a:spcPts val="2659"/>
                </a:lnSpc>
              </a:pPr>
              <a:endParaRPr/>
            </a:p>
          </p:txBody>
        </p:sp>
      </p:grpSp>
      <p:sp>
        <p:nvSpPr>
          <p:cNvPr id="6" name="TextBox 6">
            <a:extLst>
              <a:ext uri="{FF2B5EF4-FFF2-40B4-BE49-F238E27FC236}">
                <a16:creationId xmlns:a16="http://schemas.microsoft.com/office/drawing/2014/main" id="{DD68F78D-A044-1BAD-C053-87A27DB3D0CF}"/>
              </a:ext>
            </a:extLst>
          </p:cNvPr>
          <p:cNvSpPr txBox="1"/>
          <p:nvPr/>
        </p:nvSpPr>
        <p:spPr>
          <a:xfrm>
            <a:off x="1099243" y="1642245"/>
            <a:ext cx="8303338" cy="969496"/>
          </a:xfrm>
          <a:prstGeom prst="rect">
            <a:avLst/>
          </a:prstGeom>
        </p:spPr>
        <p:txBody>
          <a:bodyPr wrap="square" lIns="0" tIns="0" rIns="0" bIns="0" rtlCol="0" anchor="t">
            <a:spAutoFit/>
          </a:bodyPr>
          <a:lstStyle/>
          <a:p>
            <a:pPr>
              <a:lnSpc>
                <a:spcPts val="7200"/>
              </a:lnSpc>
            </a:pPr>
            <a:r>
              <a:rPr lang="en-US" sz="7200" spc="-316" dirty="0">
                <a:solidFill>
                  <a:srgbClr val="222222"/>
                </a:solidFill>
                <a:latin typeface="Roca Two"/>
                <a:ea typeface="Roca Two"/>
                <a:cs typeface="Roca Two"/>
                <a:sym typeface="Roca Two"/>
              </a:rPr>
              <a:t>Clinical Assessment</a:t>
            </a:r>
          </a:p>
        </p:txBody>
      </p:sp>
      <p:sp>
        <p:nvSpPr>
          <p:cNvPr id="7" name="TextBox 7">
            <a:extLst>
              <a:ext uri="{FF2B5EF4-FFF2-40B4-BE49-F238E27FC236}">
                <a16:creationId xmlns:a16="http://schemas.microsoft.com/office/drawing/2014/main" id="{160FA7BC-FF58-8236-4ED2-2BEA530BC706}"/>
              </a:ext>
            </a:extLst>
          </p:cNvPr>
          <p:cNvSpPr txBox="1"/>
          <p:nvPr/>
        </p:nvSpPr>
        <p:spPr>
          <a:xfrm>
            <a:off x="605064" y="2751423"/>
            <a:ext cx="9088558" cy="5733621"/>
          </a:xfrm>
          <a:prstGeom prst="rect">
            <a:avLst/>
          </a:prstGeom>
        </p:spPr>
        <p:txBody>
          <a:bodyPr lIns="0" tIns="0" rIns="0" bIns="0" rtlCol="0" anchor="t">
            <a:spAutoFit/>
          </a:bodyPr>
          <a:lstStyle/>
          <a:p>
            <a:pPr marL="431799" lvl="1" indent="-215899" algn="just">
              <a:lnSpc>
                <a:spcPts val="2999"/>
              </a:lnSpc>
              <a:buFont typeface="Arial"/>
              <a:buChar char="•"/>
            </a:pPr>
            <a:r>
              <a:rPr lang="en-US" sz="1999" dirty="0">
                <a:solidFill>
                  <a:srgbClr val="222222"/>
                </a:solidFill>
                <a:latin typeface="Open Sauce"/>
                <a:ea typeface="Open Sauce"/>
                <a:cs typeface="Open Sauce"/>
                <a:sym typeface="Open Sauce"/>
              </a:rPr>
              <a:t>The first step in clinical evaluation is to take a detailed medical history, from onset of symptoms and their progression, previous illnesses and medicines, family history, and lifestyle factors interfering with cognition (Reiss et al., 2022).</a:t>
            </a:r>
          </a:p>
          <a:p>
            <a:pPr marL="431799" lvl="1" indent="-215899" algn="just">
              <a:lnSpc>
                <a:spcPts val="2999"/>
              </a:lnSpc>
              <a:buFont typeface="Arial"/>
              <a:buChar char="•"/>
            </a:pPr>
            <a:r>
              <a:rPr lang="en-US" sz="1999" dirty="0">
                <a:solidFill>
                  <a:srgbClr val="222222"/>
                </a:solidFill>
                <a:latin typeface="Open Sauce"/>
                <a:ea typeface="Open Sauce"/>
                <a:cs typeface="Open Sauce"/>
                <a:sym typeface="Open Sauce"/>
              </a:rPr>
              <a:t>Physical assessments detect neurological abnormalities, sensory dysfunction, cardiovascular and/or other medical problems that can lead to cognitive deterioration or dementia symptoms.</a:t>
            </a:r>
          </a:p>
          <a:p>
            <a:pPr marL="431799" lvl="1" indent="-215899" algn="just">
              <a:lnSpc>
                <a:spcPts val="2999"/>
              </a:lnSpc>
              <a:buFont typeface="Arial"/>
              <a:buChar char="•"/>
            </a:pPr>
            <a:r>
              <a:rPr lang="en-US" sz="1999" dirty="0">
                <a:solidFill>
                  <a:srgbClr val="222222"/>
                </a:solidFill>
                <a:latin typeface="Open Sauce"/>
                <a:ea typeface="Open Sauce"/>
                <a:cs typeface="Open Sauce"/>
                <a:sym typeface="Open Sauce"/>
              </a:rPr>
              <a:t>The functional assessment looks at the patient's ability to execute activities of daily living (ADL) like personal hygiene, managing medications, talking to others, mobility, and making decisions independently (Wang et al., 2022).</a:t>
            </a:r>
          </a:p>
          <a:p>
            <a:pPr marL="431799" lvl="1" indent="-215899" algn="just">
              <a:lnSpc>
                <a:spcPts val="2999"/>
              </a:lnSpc>
              <a:buFont typeface="Arial"/>
              <a:buChar char="•"/>
            </a:pPr>
            <a:r>
              <a:rPr lang="en-US" sz="1999" dirty="0">
                <a:solidFill>
                  <a:srgbClr val="222222"/>
                </a:solidFill>
                <a:latin typeface="Open Sauce"/>
                <a:ea typeface="Open Sauce"/>
                <a:cs typeface="Open Sauce"/>
                <a:sym typeface="Open Sauce"/>
              </a:rPr>
              <a:t>Behavioral assessment can detect mood changes, depression, anxiety, hallucination, aggression, sleep disturbance, concern of caregiver etc. which can affect diagnosis and sustained management of the dementia.</a:t>
            </a:r>
            <a:endParaRPr lang="en-US" sz="1999" u="none" dirty="0">
              <a:solidFill>
                <a:srgbClr val="222222"/>
              </a:solidFill>
              <a:latin typeface="Open Sauce"/>
              <a:ea typeface="Open Sauce"/>
              <a:cs typeface="Open Sauce"/>
              <a:sym typeface="Open Sauce"/>
            </a:endParaRPr>
          </a:p>
        </p:txBody>
      </p:sp>
      <p:pic>
        <p:nvPicPr>
          <p:cNvPr id="8" name="Picture 7" descr="What Does A Neurologist Do? Best Exam Facts - Liv Hospital">
            <a:extLst>
              <a:ext uri="{FF2B5EF4-FFF2-40B4-BE49-F238E27FC236}">
                <a16:creationId xmlns:a16="http://schemas.microsoft.com/office/drawing/2014/main" id="{5F19516E-2085-D09C-82F7-B857D8E6DA2F}"/>
              </a:ext>
            </a:extLst>
          </p:cNvPr>
          <p:cNvPicPr>
            <a:picLocks noChangeAspect="1"/>
          </p:cNvPicPr>
          <p:nvPr/>
        </p:nvPicPr>
        <p:blipFill>
          <a:blip r:embed="rId3"/>
          <a:stretch>
            <a:fillRect/>
          </a:stretch>
        </p:blipFill>
        <p:spPr>
          <a:xfrm>
            <a:off x="9984660" y="2276689"/>
            <a:ext cx="8303339" cy="5733621"/>
          </a:xfrm>
          <a:prstGeom prst="rect">
            <a:avLst/>
          </a:prstGeom>
        </p:spPr>
      </p:pic>
    </p:spTree>
    <p:extLst>
      <p:ext uri="{BB962C8B-B14F-4D97-AF65-F5344CB8AC3E}">
        <p14:creationId xmlns:p14="http://schemas.microsoft.com/office/powerpoint/2010/main" val="8921554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96AADD">
                <a:alpha val="100000"/>
              </a:srgbClr>
            </a:gs>
            <a:gs pos="100000">
              <a:srgbClr val="F7F9FF">
                <a:alpha val="100000"/>
              </a:srgbClr>
            </a:gs>
          </a:gsLst>
          <a:lin ang="0"/>
        </a:gradFill>
        <a:effectLst/>
      </p:bgPr>
    </p:bg>
    <p:spTree>
      <p:nvGrpSpPr>
        <p:cNvPr id="1" name="">
          <a:extLst>
            <a:ext uri="{FF2B5EF4-FFF2-40B4-BE49-F238E27FC236}">
              <a16:creationId xmlns:a16="http://schemas.microsoft.com/office/drawing/2014/main" id="{0191ADD0-AD4A-1C88-F041-9A53AAD2CDBB}"/>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FFDDC89E-5DEB-AB2F-CE58-02E2D9819136}"/>
              </a:ext>
            </a:extLst>
          </p:cNvPr>
          <p:cNvGrpSpPr/>
          <p:nvPr/>
        </p:nvGrpSpPr>
        <p:grpSpPr>
          <a:xfrm>
            <a:off x="517163" y="873841"/>
            <a:ext cx="9467499" cy="8229600"/>
            <a:chOff x="0" y="0"/>
            <a:chExt cx="2417082" cy="2101043"/>
          </a:xfrm>
        </p:grpSpPr>
        <p:sp>
          <p:nvSpPr>
            <p:cNvPr id="3" name="Freeform 3">
              <a:extLst>
                <a:ext uri="{FF2B5EF4-FFF2-40B4-BE49-F238E27FC236}">
                  <a16:creationId xmlns:a16="http://schemas.microsoft.com/office/drawing/2014/main" id="{4023D191-7ADB-DFF6-49DD-E3565ACA724D}"/>
                </a:ext>
              </a:extLst>
            </p:cNvPr>
            <p:cNvSpPr/>
            <p:nvPr/>
          </p:nvSpPr>
          <p:spPr>
            <a:xfrm>
              <a:off x="0" y="0"/>
              <a:ext cx="2417082" cy="2101043"/>
            </a:xfrm>
            <a:custGeom>
              <a:avLst/>
              <a:gdLst/>
              <a:ahLst/>
              <a:cxnLst/>
              <a:rect l="l" t="t" r="r" b="b"/>
              <a:pathLst>
                <a:path w="2417082" h="2101043">
                  <a:moveTo>
                    <a:pt x="41705" y="0"/>
                  </a:moveTo>
                  <a:lnTo>
                    <a:pt x="2375378" y="0"/>
                  </a:lnTo>
                  <a:cubicBezTo>
                    <a:pt x="2386438" y="0"/>
                    <a:pt x="2397046" y="4394"/>
                    <a:pt x="2404867" y="12215"/>
                  </a:cubicBezTo>
                  <a:cubicBezTo>
                    <a:pt x="2412688" y="20036"/>
                    <a:pt x="2417082" y="30644"/>
                    <a:pt x="2417082" y="41705"/>
                  </a:cubicBezTo>
                  <a:lnTo>
                    <a:pt x="2417082" y="2059338"/>
                  </a:lnTo>
                  <a:cubicBezTo>
                    <a:pt x="2417082" y="2082371"/>
                    <a:pt x="2398411" y="2101043"/>
                    <a:pt x="2375378" y="2101043"/>
                  </a:cubicBezTo>
                  <a:lnTo>
                    <a:pt x="41705" y="2101043"/>
                  </a:lnTo>
                  <a:cubicBezTo>
                    <a:pt x="30644" y="2101043"/>
                    <a:pt x="20036" y="2096649"/>
                    <a:pt x="12215" y="2088828"/>
                  </a:cubicBezTo>
                  <a:cubicBezTo>
                    <a:pt x="4394" y="2081007"/>
                    <a:pt x="0" y="2070399"/>
                    <a:pt x="0" y="2059338"/>
                  </a:cubicBezTo>
                  <a:lnTo>
                    <a:pt x="0" y="41705"/>
                  </a:lnTo>
                  <a:cubicBezTo>
                    <a:pt x="0" y="30644"/>
                    <a:pt x="4394" y="20036"/>
                    <a:pt x="12215" y="12215"/>
                  </a:cubicBezTo>
                  <a:cubicBezTo>
                    <a:pt x="20036" y="4394"/>
                    <a:pt x="30644" y="0"/>
                    <a:pt x="41705" y="0"/>
                  </a:cubicBezTo>
                  <a:close/>
                </a:path>
              </a:pathLst>
            </a:custGeom>
            <a:solidFill>
              <a:srgbClr val="FFFFFF"/>
            </a:solidFill>
          </p:spPr>
        </p:sp>
        <p:sp>
          <p:nvSpPr>
            <p:cNvPr id="4" name="TextBox 4">
              <a:extLst>
                <a:ext uri="{FF2B5EF4-FFF2-40B4-BE49-F238E27FC236}">
                  <a16:creationId xmlns:a16="http://schemas.microsoft.com/office/drawing/2014/main" id="{1D73E94D-816F-0A12-F675-7FC4F0D20EEE}"/>
                </a:ext>
              </a:extLst>
            </p:cNvPr>
            <p:cNvSpPr txBox="1"/>
            <p:nvPr/>
          </p:nvSpPr>
          <p:spPr>
            <a:xfrm>
              <a:off x="0" y="-38100"/>
              <a:ext cx="2417082" cy="2139143"/>
            </a:xfrm>
            <a:prstGeom prst="rect">
              <a:avLst/>
            </a:prstGeom>
          </p:spPr>
          <p:txBody>
            <a:bodyPr lIns="50800" tIns="50800" rIns="50800" bIns="50800" rtlCol="0" anchor="ctr"/>
            <a:lstStyle/>
            <a:p>
              <a:pPr algn="r">
                <a:lnSpc>
                  <a:spcPts val="2659"/>
                </a:lnSpc>
              </a:pPr>
              <a:endParaRPr/>
            </a:p>
          </p:txBody>
        </p:sp>
      </p:grpSp>
      <p:sp>
        <p:nvSpPr>
          <p:cNvPr id="6" name="TextBox 6">
            <a:extLst>
              <a:ext uri="{FF2B5EF4-FFF2-40B4-BE49-F238E27FC236}">
                <a16:creationId xmlns:a16="http://schemas.microsoft.com/office/drawing/2014/main" id="{0E35BA25-51D5-55FA-CDAE-321F490B9724}"/>
              </a:ext>
            </a:extLst>
          </p:cNvPr>
          <p:cNvSpPr txBox="1"/>
          <p:nvPr/>
        </p:nvSpPr>
        <p:spPr>
          <a:xfrm>
            <a:off x="1099243" y="1642245"/>
            <a:ext cx="8303338" cy="1892826"/>
          </a:xfrm>
          <a:prstGeom prst="rect">
            <a:avLst/>
          </a:prstGeom>
        </p:spPr>
        <p:txBody>
          <a:bodyPr wrap="square" lIns="0" tIns="0" rIns="0" bIns="0" rtlCol="0" anchor="t">
            <a:spAutoFit/>
          </a:bodyPr>
          <a:lstStyle/>
          <a:p>
            <a:pPr>
              <a:lnSpc>
                <a:spcPts val="7200"/>
              </a:lnSpc>
            </a:pPr>
            <a:r>
              <a:rPr lang="en-US" sz="7200" spc="-316" dirty="0">
                <a:solidFill>
                  <a:srgbClr val="222222"/>
                </a:solidFill>
                <a:latin typeface="Roca Two"/>
                <a:ea typeface="Roca Two"/>
                <a:cs typeface="Roca Two"/>
                <a:sym typeface="Roca Two"/>
              </a:rPr>
              <a:t>Cognitive Screening Tools</a:t>
            </a:r>
          </a:p>
        </p:txBody>
      </p:sp>
      <p:sp>
        <p:nvSpPr>
          <p:cNvPr id="7" name="TextBox 7">
            <a:extLst>
              <a:ext uri="{FF2B5EF4-FFF2-40B4-BE49-F238E27FC236}">
                <a16:creationId xmlns:a16="http://schemas.microsoft.com/office/drawing/2014/main" id="{074E2E50-88AC-B129-91F2-5107987FD656}"/>
              </a:ext>
            </a:extLst>
          </p:cNvPr>
          <p:cNvSpPr txBox="1"/>
          <p:nvPr/>
        </p:nvSpPr>
        <p:spPr>
          <a:xfrm>
            <a:off x="605064" y="3368783"/>
            <a:ext cx="9088558" cy="5733621"/>
          </a:xfrm>
          <a:prstGeom prst="rect">
            <a:avLst/>
          </a:prstGeom>
        </p:spPr>
        <p:txBody>
          <a:bodyPr lIns="0" tIns="0" rIns="0" bIns="0" rtlCol="0" anchor="t">
            <a:spAutoFit/>
          </a:bodyPr>
          <a:lstStyle/>
          <a:p>
            <a:pPr marL="431799" lvl="1" indent="-215899" algn="just">
              <a:lnSpc>
                <a:spcPts val="2999"/>
              </a:lnSpc>
              <a:buFont typeface="Arial"/>
              <a:buChar char="•"/>
            </a:pPr>
            <a:r>
              <a:rPr lang="en-US" sz="1999" dirty="0">
                <a:solidFill>
                  <a:srgbClr val="222222"/>
                </a:solidFill>
                <a:latin typeface="Open Sauce"/>
                <a:ea typeface="Open Sauce"/>
                <a:cs typeface="Open Sauce"/>
                <a:sym typeface="Open Sauce"/>
              </a:rPr>
              <a:t>A cognitive screening is a set of objective measures designed to detect potential cognitive dysfunction and needs further investigation, including assessments of aspects of memory, attention, language, executive functioning, orientation, and problem-solving (Atri et al., 2025).</a:t>
            </a:r>
          </a:p>
          <a:p>
            <a:pPr marL="431799" lvl="1" indent="-215899" algn="just">
              <a:lnSpc>
                <a:spcPts val="2999"/>
              </a:lnSpc>
              <a:buFont typeface="Arial"/>
              <a:buChar char="•"/>
            </a:pPr>
            <a:r>
              <a:rPr lang="en-US" sz="1999" dirty="0">
                <a:solidFill>
                  <a:srgbClr val="222222"/>
                </a:solidFill>
                <a:latin typeface="Open Sauce"/>
                <a:ea typeface="Open Sauce"/>
                <a:cs typeface="Open Sauce"/>
                <a:sym typeface="Open Sauce"/>
              </a:rPr>
              <a:t>These include Mini-Mental Status Examination (MMSE), Montreal Cognitive Assessment (MoCA), GP Assessment of Cognition and Addenbrooke's Cognitive Examination.</a:t>
            </a:r>
          </a:p>
          <a:p>
            <a:pPr marL="431799" lvl="1" indent="-215899" algn="just">
              <a:lnSpc>
                <a:spcPts val="2999"/>
              </a:lnSpc>
              <a:buFont typeface="Arial"/>
              <a:buChar char="•"/>
            </a:pPr>
            <a:r>
              <a:rPr lang="en-US" sz="1999" dirty="0">
                <a:solidFill>
                  <a:srgbClr val="222222"/>
                </a:solidFill>
                <a:latin typeface="Open Sauce"/>
                <a:ea typeface="Open Sauce"/>
                <a:cs typeface="Open Sauce"/>
                <a:sym typeface="Open Sauce"/>
              </a:rPr>
              <a:t>Screening results should be used to back up clinical judgement and not as the sole basis for diagnosing dementia without full multidisciplinary assessment and diagnostic investigations.</a:t>
            </a:r>
          </a:p>
          <a:p>
            <a:pPr marL="431799" lvl="1" indent="-215899" algn="just">
              <a:lnSpc>
                <a:spcPts val="2999"/>
              </a:lnSpc>
              <a:buFont typeface="Arial"/>
              <a:buChar char="•"/>
            </a:pPr>
            <a:r>
              <a:rPr lang="en-US" sz="1999" dirty="0">
                <a:solidFill>
                  <a:srgbClr val="222222"/>
                </a:solidFill>
                <a:latin typeface="Open Sauce"/>
                <a:ea typeface="Open Sauce"/>
                <a:cs typeface="Open Sauce"/>
                <a:sym typeface="Open Sauce"/>
              </a:rPr>
              <a:t>Disease progression is monitored and treatment is assessed by providing regular cognitive assessments to help healthcare professionals tailor care plans targeted to individuals as the disease progresses (Safiri et al., 2024).</a:t>
            </a:r>
            <a:endParaRPr lang="en-US" sz="1999" u="none" dirty="0">
              <a:solidFill>
                <a:srgbClr val="222222"/>
              </a:solidFill>
              <a:latin typeface="Open Sauce"/>
              <a:ea typeface="Open Sauce"/>
              <a:cs typeface="Open Sauce"/>
              <a:sym typeface="Open Sauce"/>
            </a:endParaRPr>
          </a:p>
        </p:txBody>
      </p:sp>
      <p:pic>
        <p:nvPicPr>
          <p:cNvPr id="8" name="Picture 7" descr="Mini-Mental Scale | Cognitive Function Test">
            <a:extLst>
              <a:ext uri="{FF2B5EF4-FFF2-40B4-BE49-F238E27FC236}">
                <a16:creationId xmlns:a16="http://schemas.microsoft.com/office/drawing/2014/main" id="{C9D9148D-3C01-5064-69D5-A52DE59D4820}"/>
              </a:ext>
            </a:extLst>
          </p:cNvPr>
          <p:cNvPicPr>
            <a:picLocks noChangeAspect="1"/>
          </p:cNvPicPr>
          <p:nvPr/>
        </p:nvPicPr>
        <p:blipFill>
          <a:blip r:embed="rId3"/>
          <a:stretch>
            <a:fillRect/>
          </a:stretch>
        </p:blipFill>
        <p:spPr>
          <a:xfrm>
            <a:off x="11582400" y="571500"/>
            <a:ext cx="4861837" cy="8719795"/>
          </a:xfrm>
          <a:prstGeom prst="rect">
            <a:avLst/>
          </a:prstGeom>
        </p:spPr>
      </p:pic>
    </p:spTree>
    <p:extLst>
      <p:ext uri="{BB962C8B-B14F-4D97-AF65-F5344CB8AC3E}">
        <p14:creationId xmlns:p14="http://schemas.microsoft.com/office/powerpoint/2010/main" val="16087127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96AADD">
                <a:alpha val="100000"/>
              </a:srgbClr>
            </a:gs>
            <a:gs pos="100000">
              <a:srgbClr val="F7F9FF">
                <a:alpha val="100000"/>
              </a:srgbClr>
            </a:gs>
          </a:gsLst>
          <a:lin ang="0"/>
        </a:gradFill>
        <a:effectLst/>
      </p:bgPr>
    </p:bg>
    <p:spTree>
      <p:nvGrpSpPr>
        <p:cNvPr id="1" name="">
          <a:extLst>
            <a:ext uri="{FF2B5EF4-FFF2-40B4-BE49-F238E27FC236}">
              <a16:creationId xmlns:a16="http://schemas.microsoft.com/office/drawing/2014/main" id="{734D7D20-6FDA-A5B7-0377-F56358279D0A}"/>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18253FFA-1B0C-6914-9BB7-D7ECE853FD93}"/>
              </a:ext>
            </a:extLst>
          </p:cNvPr>
          <p:cNvGrpSpPr/>
          <p:nvPr/>
        </p:nvGrpSpPr>
        <p:grpSpPr>
          <a:xfrm>
            <a:off x="517163" y="873840"/>
            <a:ext cx="9467499" cy="8765459"/>
            <a:chOff x="0" y="0"/>
            <a:chExt cx="2417082" cy="2101043"/>
          </a:xfrm>
        </p:grpSpPr>
        <p:sp>
          <p:nvSpPr>
            <p:cNvPr id="3" name="Freeform 3">
              <a:extLst>
                <a:ext uri="{FF2B5EF4-FFF2-40B4-BE49-F238E27FC236}">
                  <a16:creationId xmlns:a16="http://schemas.microsoft.com/office/drawing/2014/main" id="{D79D1644-D015-794B-AC83-E8D4EEB045BD}"/>
                </a:ext>
              </a:extLst>
            </p:cNvPr>
            <p:cNvSpPr/>
            <p:nvPr/>
          </p:nvSpPr>
          <p:spPr>
            <a:xfrm>
              <a:off x="0" y="0"/>
              <a:ext cx="2417082" cy="2101043"/>
            </a:xfrm>
            <a:custGeom>
              <a:avLst/>
              <a:gdLst/>
              <a:ahLst/>
              <a:cxnLst/>
              <a:rect l="l" t="t" r="r" b="b"/>
              <a:pathLst>
                <a:path w="2417082" h="2101043">
                  <a:moveTo>
                    <a:pt x="41705" y="0"/>
                  </a:moveTo>
                  <a:lnTo>
                    <a:pt x="2375378" y="0"/>
                  </a:lnTo>
                  <a:cubicBezTo>
                    <a:pt x="2386438" y="0"/>
                    <a:pt x="2397046" y="4394"/>
                    <a:pt x="2404867" y="12215"/>
                  </a:cubicBezTo>
                  <a:cubicBezTo>
                    <a:pt x="2412688" y="20036"/>
                    <a:pt x="2417082" y="30644"/>
                    <a:pt x="2417082" y="41705"/>
                  </a:cubicBezTo>
                  <a:lnTo>
                    <a:pt x="2417082" y="2059338"/>
                  </a:lnTo>
                  <a:cubicBezTo>
                    <a:pt x="2417082" y="2082371"/>
                    <a:pt x="2398411" y="2101043"/>
                    <a:pt x="2375378" y="2101043"/>
                  </a:cubicBezTo>
                  <a:lnTo>
                    <a:pt x="41705" y="2101043"/>
                  </a:lnTo>
                  <a:cubicBezTo>
                    <a:pt x="30644" y="2101043"/>
                    <a:pt x="20036" y="2096649"/>
                    <a:pt x="12215" y="2088828"/>
                  </a:cubicBezTo>
                  <a:cubicBezTo>
                    <a:pt x="4394" y="2081007"/>
                    <a:pt x="0" y="2070399"/>
                    <a:pt x="0" y="2059338"/>
                  </a:cubicBezTo>
                  <a:lnTo>
                    <a:pt x="0" y="41705"/>
                  </a:lnTo>
                  <a:cubicBezTo>
                    <a:pt x="0" y="30644"/>
                    <a:pt x="4394" y="20036"/>
                    <a:pt x="12215" y="12215"/>
                  </a:cubicBezTo>
                  <a:cubicBezTo>
                    <a:pt x="20036" y="4394"/>
                    <a:pt x="30644" y="0"/>
                    <a:pt x="41705" y="0"/>
                  </a:cubicBezTo>
                  <a:close/>
                </a:path>
              </a:pathLst>
            </a:custGeom>
            <a:solidFill>
              <a:srgbClr val="FFFFFF"/>
            </a:solidFill>
          </p:spPr>
        </p:sp>
        <p:sp>
          <p:nvSpPr>
            <p:cNvPr id="4" name="TextBox 4">
              <a:extLst>
                <a:ext uri="{FF2B5EF4-FFF2-40B4-BE49-F238E27FC236}">
                  <a16:creationId xmlns:a16="http://schemas.microsoft.com/office/drawing/2014/main" id="{DC83D710-F6B9-113D-B41A-D2094F7BED8B}"/>
                </a:ext>
              </a:extLst>
            </p:cNvPr>
            <p:cNvSpPr txBox="1"/>
            <p:nvPr/>
          </p:nvSpPr>
          <p:spPr>
            <a:xfrm>
              <a:off x="0" y="-38100"/>
              <a:ext cx="2417082" cy="2139143"/>
            </a:xfrm>
            <a:prstGeom prst="rect">
              <a:avLst/>
            </a:prstGeom>
          </p:spPr>
          <p:txBody>
            <a:bodyPr lIns="50800" tIns="50800" rIns="50800" bIns="50800" rtlCol="0" anchor="ctr"/>
            <a:lstStyle/>
            <a:p>
              <a:pPr algn="r">
                <a:lnSpc>
                  <a:spcPts val="2659"/>
                </a:lnSpc>
              </a:pPr>
              <a:endParaRPr/>
            </a:p>
          </p:txBody>
        </p:sp>
      </p:grpSp>
      <p:sp>
        <p:nvSpPr>
          <p:cNvPr id="6" name="TextBox 6">
            <a:extLst>
              <a:ext uri="{FF2B5EF4-FFF2-40B4-BE49-F238E27FC236}">
                <a16:creationId xmlns:a16="http://schemas.microsoft.com/office/drawing/2014/main" id="{AB83A44A-6C4E-00BD-C483-5B0879D03F36}"/>
              </a:ext>
            </a:extLst>
          </p:cNvPr>
          <p:cNvSpPr txBox="1"/>
          <p:nvPr/>
        </p:nvSpPr>
        <p:spPr>
          <a:xfrm>
            <a:off x="1099243" y="1642245"/>
            <a:ext cx="8303338" cy="1892826"/>
          </a:xfrm>
          <a:prstGeom prst="rect">
            <a:avLst/>
          </a:prstGeom>
        </p:spPr>
        <p:txBody>
          <a:bodyPr wrap="square" lIns="0" tIns="0" rIns="0" bIns="0" rtlCol="0" anchor="t">
            <a:spAutoFit/>
          </a:bodyPr>
          <a:lstStyle/>
          <a:p>
            <a:pPr>
              <a:lnSpc>
                <a:spcPts val="7200"/>
              </a:lnSpc>
            </a:pPr>
            <a:r>
              <a:rPr lang="en-US" sz="7200" spc="-316" dirty="0">
                <a:solidFill>
                  <a:srgbClr val="222222"/>
                </a:solidFill>
                <a:latin typeface="Roca Two"/>
                <a:ea typeface="Roca Two"/>
                <a:cs typeface="Roca Two"/>
                <a:sym typeface="Roca Two"/>
              </a:rPr>
              <a:t>Laboratory Investigations</a:t>
            </a:r>
          </a:p>
        </p:txBody>
      </p:sp>
      <p:sp>
        <p:nvSpPr>
          <p:cNvPr id="7" name="TextBox 7">
            <a:extLst>
              <a:ext uri="{FF2B5EF4-FFF2-40B4-BE49-F238E27FC236}">
                <a16:creationId xmlns:a16="http://schemas.microsoft.com/office/drawing/2014/main" id="{200B8BCD-C893-4C7B-C3BF-0658F01A1906}"/>
              </a:ext>
            </a:extLst>
          </p:cNvPr>
          <p:cNvSpPr txBox="1"/>
          <p:nvPr/>
        </p:nvSpPr>
        <p:spPr>
          <a:xfrm>
            <a:off x="605064" y="3546132"/>
            <a:ext cx="9088558" cy="5733621"/>
          </a:xfrm>
          <a:prstGeom prst="rect">
            <a:avLst/>
          </a:prstGeom>
        </p:spPr>
        <p:txBody>
          <a:bodyPr lIns="0" tIns="0" rIns="0" bIns="0" rtlCol="0" anchor="t">
            <a:spAutoFit/>
          </a:bodyPr>
          <a:lstStyle/>
          <a:p>
            <a:pPr marL="431799" lvl="1" indent="-215899" algn="just">
              <a:lnSpc>
                <a:spcPts val="2999"/>
              </a:lnSpc>
              <a:buFont typeface="Arial"/>
              <a:buChar char="•"/>
            </a:pPr>
            <a:r>
              <a:rPr lang="en-US" sz="1999" dirty="0">
                <a:solidFill>
                  <a:srgbClr val="222222"/>
                </a:solidFill>
                <a:latin typeface="Open Sauce"/>
                <a:ea typeface="Open Sauce"/>
                <a:cs typeface="Open Sauce"/>
                <a:sym typeface="Open Sauce"/>
              </a:rPr>
              <a:t>Laboratory tests rule out reversible medical causes such as vitamin B12 deficiency, thyroid abnormalities, infections, electrolyte or metabolic abnormalities that may lead to cognitive disorders (Vinay &amp; Biller-</a:t>
            </a:r>
            <a:r>
              <a:rPr lang="en-US" sz="1999" dirty="0" err="1">
                <a:solidFill>
                  <a:srgbClr val="222222"/>
                </a:solidFill>
                <a:latin typeface="Open Sauce"/>
                <a:ea typeface="Open Sauce"/>
                <a:cs typeface="Open Sauce"/>
                <a:sym typeface="Open Sauce"/>
              </a:rPr>
              <a:t>Andorno</a:t>
            </a:r>
            <a:r>
              <a:rPr lang="en-US" sz="1999" dirty="0">
                <a:solidFill>
                  <a:srgbClr val="222222"/>
                </a:solidFill>
                <a:latin typeface="Open Sauce"/>
                <a:ea typeface="Open Sauce"/>
                <a:cs typeface="Open Sauce"/>
                <a:sym typeface="Open Sauce"/>
              </a:rPr>
              <a:t>, 2023).</a:t>
            </a:r>
          </a:p>
          <a:p>
            <a:pPr marL="431799" lvl="1" indent="-215899" algn="just">
              <a:lnSpc>
                <a:spcPts val="2999"/>
              </a:lnSpc>
              <a:buFont typeface="Arial"/>
              <a:buChar char="•"/>
            </a:pPr>
            <a:r>
              <a:rPr lang="en-US" sz="1999" dirty="0">
                <a:solidFill>
                  <a:srgbClr val="222222"/>
                </a:solidFill>
                <a:latin typeface="Open Sauce"/>
                <a:ea typeface="Open Sauce"/>
                <a:cs typeface="Open Sauce"/>
                <a:sym typeface="Open Sauce"/>
              </a:rPr>
              <a:t>CT and MRI brain scans show abnormalities and damage to the brain structure, blood supply, or to areas encased in tumors or strokes, which are diagnostic patterns for various forms of dementia (Sideman et al., 2023).</a:t>
            </a:r>
          </a:p>
          <a:p>
            <a:pPr marL="431799" lvl="1" indent="-215899" algn="just">
              <a:lnSpc>
                <a:spcPts val="2999"/>
              </a:lnSpc>
              <a:buFont typeface="Arial"/>
              <a:buChar char="•"/>
            </a:pPr>
            <a:r>
              <a:rPr lang="en-US" sz="1999" dirty="0">
                <a:solidFill>
                  <a:srgbClr val="222222"/>
                </a:solidFill>
                <a:latin typeface="Open Sauce"/>
                <a:ea typeface="Open Sauce"/>
                <a:cs typeface="Open Sauce"/>
                <a:sym typeface="Open Sauce"/>
              </a:rPr>
              <a:t>Further investigations may be guided by the clinical picture and may involve blood glucose, liver function, renal function, inflammatory markers and other tests according to individual clinical history.</a:t>
            </a:r>
          </a:p>
          <a:p>
            <a:pPr marL="431799" lvl="1" indent="-215899" algn="just">
              <a:lnSpc>
                <a:spcPts val="2999"/>
              </a:lnSpc>
              <a:buFont typeface="Arial"/>
              <a:buChar char="•"/>
            </a:pPr>
            <a:r>
              <a:rPr lang="en-US" sz="1999" dirty="0">
                <a:solidFill>
                  <a:srgbClr val="222222"/>
                </a:solidFill>
                <a:latin typeface="Open Sauce"/>
                <a:ea typeface="Open Sauce"/>
                <a:cs typeface="Open Sauce"/>
                <a:sym typeface="Open Sauce"/>
              </a:rPr>
              <a:t>The combination of multidisciplinary interpretation of laboratory results approaches diagnostic accuracy, facilitates differential diagnosis and helps determine the evidence-based treatment for patients with suspected dementia.</a:t>
            </a:r>
            <a:endParaRPr lang="en-US" sz="1999" u="none" dirty="0">
              <a:solidFill>
                <a:srgbClr val="222222"/>
              </a:solidFill>
              <a:latin typeface="Open Sauce"/>
              <a:ea typeface="Open Sauce"/>
              <a:cs typeface="Open Sauce"/>
              <a:sym typeface="Open Sauce"/>
            </a:endParaRPr>
          </a:p>
        </p:txBody>
      </p:sp>
      <p:pic>
        <p:nvPicPr>
          <p:cNvPr id="8" name="Picture 7" descr="Dementia Brain Scans vs. Normal Brain Scans: Lewy Body, Alzheimer's, and  More | myALZteam">
            <a:extLst>
              <a:ext uri="{FF2B5EF4-FFF2-40B4-BE49-F238E27FC236}">
                <a16:creationId xmlns:a16="http://schemas.microsoft.com/office/drawing/2014/main" id="{CD846AF3-CD29-A780-5633-5A0F629BBC16}"/>
              </a:ext>
            </a:extLst>
          </p:cNvPr>
          <p:cNvPicPr>
            <a:picLocks noChangeAspect="1"/>
          </p:cNvPicPr>
          <p:nvPr/>
        </p:nvPicPr>
        <p:blipFill>
          <a:blip r:embed="rId3"/>
          <a:stretch>
            <a:fillRect/>
          </a:stretch>
        </p:blipFill>
        <p:spPr>
          <a:xfrm>
            <a:off x="9984661" y="876791"/>
            <a:ext cx="8032750" cy="8391861"/>
          </a:xfrm>
          <a:prstGeom prst="rect">
            <a:avLst/>
          </a:prstGeom>
        </p:spPr>
      </p:pic>
    </p:spTree>
    <p:extLst>
      <p:ext uri="{BB962C8B-B14F-4D97-AF65-F5344CB8AC3E}">
        <p14:creationId xmlns:p14="http://schemas.microsoft.com/office/powerpoint/2010/main" val="10443217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BAC7E8">
                <a:alpha val="100000"/>
              </a:srgbClr>
            </a:gs>
            <a:gs pos="100000">
              <a:srgbClr val="F7F9FF">
                <a:alpha val="100000"/>
              </a:srgbClr>
            </a:gs>
          </a:gsLst>
          <a:lin ang="5400000"/>
        </a:gradFill>
        <a:effectLst/>
      </p:bgPr>
    </p:bg>
    <p:spTree>
      <p:nvGrpSpPr>
        <p:cNvPr id="1" name=""/>
        <p:cNvGrpSpPr/>
        <p:nvPr/>
      </p:nvGrpSpPr>
      <p:grpSpPr>
        <a:xfrm>
          <a:off x="0" y="0"/>
          <a:ext cx="0" cy="0"/>
          <a:chOff x="0" y="0"/>
          <a:chExt cx="0" cy="0"/>
        </a:xfrm>
      </p:grpSpPr>
      <p:grpSp>
        <p:nvGrpSpPr>
          <p:cNvPr id="2" name="Group 2"/>
          <p:cNvGrpSpPr/>
          <p:nvPr/>
        </p:nvGrpSpPr>
        <p:grpSpPr>
          <a:xfrm>
            <a:off x="8818919" y="1669519"/>
            <a:ext cx="4331844" cy="3346236"/>
            <a:chOff x="0" y="0"/>
            <a:chExt cx="1036065" cy="800333"/>
          </a:xfrm>
        </p:grpSpPr>
        <p:sp>
          <p:nvSpPr>
            <p:cNvPr id="3" name="Freeform 3"/>
            <p:cNvSpPr/>
            <p:nvPr/>
          </p:nvSpPr>
          <p:spPr>
            <a:xfrm>
              <a:off x="0" y="0"/>
              <a:ext cx="1036065" cy="800333"/>
            </a:xfrm>
            <a:custGeom>
              <a:avLst/>
              <a:gdLst/>
              <a:ahLst/>
              <a:cxnLst/>
              <a:rect l="l" t="t" r="r" b="b"/>
              <a:pathLst>
                <a:path w="1036065" h="800333">
                  <a:moveTo>
                    <a:pt x="42893" y="0"/>
                  </a:moveTo>
                  <a:lnTo>
                    <a:pt x="993172" y="0"/>
                  </a:lnTo>
                  <a:cubicBezTo>
                    <a:pt x="1004548" y="0"/>
                    <a:pt x="1015458" y="4519"/>
                    <a:pt x="1023502" y="12563"/>
                  </a:cubicBezTo>
                  <a:cubicBezTo>
                    <a:pt x="1031546" y="20607"/>
                    <a:pt x="1036065" y="31517"/>
                    <a:pt x="1036065" y="42893"/>
                  </a:cubicBezTo>
                  <a:lnTo>
                    <a:pt x="1036065" y="757440"/>
                  </a:lnTo>
                  <a:cubicBezTo>
                    <a:pt x="1036065" y="781129"/>
                    <a:pt x="1016861" y="800333"/>
                    <a:pt x="993172" y="800333"/>
                  </a:cubicBezTo>
                  <a:lnTo>
                    <a:pt x="42893" y="800333"/>
                  </a:lnTo>
                  <a:cubicBezTo>
                    <a:pt x="31517" y="800333"/>
                    <a:pt x="20607" y="795814"/>
                    <a:pt x="12563" y="787770"/>
                  </a:cubicBezTo>
                  <a:cubicBezTo>
                    <a:pt x="4519" y="779726"/>
                    <a:pt x="0" y="768816"/>
                    <a:pt x="0" y="757440"/>
                  </a:cubicBezTo>
                  <a:lnTo>
                    <a:pt x="0" y="42893"/>
                  </a:lnTo>
                  <a:cubicBezTo>
                    <a:pt x="0" y="19204"/>
                    <a:pt x="19204" y="0"/>
                    <a:pt x="42893" y="0"/>
                  </a:cubicBezTo>
                  <a:close/>
                </a:path>
              </a:pathLst>
            </a:custGeom>
            <a:solidFill>
              <a:srgbClr val="FFFFFF"/>
            </a:solidFill>
            <a:ln cap="rnd">
              <a:noFill/>
              <a:prstDash val="solid"/>
              <a:round/>
            </a:ln>
          </p:spPr>
        </p:sp>
        <p:sp>
          <p:nvSpPr>
            <p:cNvPr id="4" name="TextBox 4"/>
            <p:cNvSpPr txBox="1"/>
            <p:nvPr/>
          </p:nvSpPr>
          <p:spPr>
            <a:xfrm>
              <a:off x="0" y="0"/>
              <a:ext cx="1036065" cy="800333"/>
            </a:xfrm>
            <a:prstGeom prst="rect">
              <a:avLst/>
            </a:prstGeom>
          </p:spPr>
          <p:txBody>
            <a:bodyPr lIns="50800" tIns="50800" rIns="50800" bIns="50800" rtlCol="0" anchor="ctr"/>
            <a:lstStyle/>
            <a:p>
              <a:pPr marL="0" lvl="0" indent="0" algn="ctr">
                <a:lnSpc>
                  <a:spcPts val="2879"/>
                </a:lnSpc>
                <a:spcBef>
                  <a:spcPct val="0"/>
                </a:spcBef>
              </a:pPr>
              <a:endParaRPr/>
            </a:p>
          </p:txBody>
        </p:sp>
      </p:grpSp>
      <p:grpSp>
        <p:nvGrpSpPr>
          <p:cNvPr id="5" name="Group 5"/>
          <p:cNvGrpSpPr/>
          <p:nvPr/>
        </p:nvGrpSpPr>
        <p:grpSpPr>
          <a:xfrm>
            <a:off x="13443038" y="1669519"/>
            <a:ext cx="4287598" cy="3439800"/>
            <a:chOff x="0" y="0"/>
            <a:chExt cx="1025483" cy="822711"/>
          </a:xfrm>
        </p:grpSpPr>
        <p:sp>
          <p:nvSpPr>
            <p:cNvPr id="6" name="Freeform 6"/>
            <p:cNvSpPr/>
            <p:nvPr/>
          </p:nvSpPr>
          <p:spPr>
            <a:xfrm>
              <a:off x="0" y="0"/>
              <a:ext cx="1025483" cy="822711"/>
            </a:xfrm>
            <a:custGeom>
              <a:avLst/>
              <a:gdLst/>
              <a:ahLst/>
              <a:cxnLst/>
              <a:rect l="l" t="t" r="r" b="b"/>
              <a:pathLst>
                <a:path w="1025483" h="822711">
                  <a:moveTo>
                    <a:pt x="43336" y="0"/>
                  </a:moveTo>
                  <a:lnTo>
                    <a:pt x="982147" y="0"/>
                  </a:lnTo>
                  <a:cubicBezTo>
                    <a:pt x="1006081" y="0"/>
                    <a:pt x="1025483" y="19402"/>
                    <a:pt x="1025483" y="43336"/>
                  </a:cubicBezTo>
                  <a:lnTo>
                    <a:pt x="1025483" y="779376"/>
                  </a:lnTo>
                  <a:cubicBezTo>
                    <a:pt x="1025483" y="790869"/>
                    <a:pt x="1020917" y="801892"/>
                    <a:pt x="1012790" y="810019"/>
                  </a:cubicBezTo>
                  <a:cubicBezTo>
                    <a:pt x="1004663" y="818146"/>
                    <a:pt x="993640" y="822711"/>
                    <a:pt x="982147" y="822711"/>
                  </a:cubicBezTo>
                  <a:lnTo>
                    <a:pt x="43336" y="822711"/>
                  </a:lnTo>
                  <a:cubicBezTo>
                    <a:pt x="19402" y="822711"/>
                    <a:pt x="0" y="803309"/>
                    <a:pt x="0" y="779376"/>
                  </a:cubicBezTo>
                  <a:lnTo>
                    <a:pt x="0" y="43336"/>
                  </a:lnTo>
                  <a:cubicBezTo>
                    <a:pt x="0" y="19402"/>
                    <a:pt x="19402" y="0"/>
                    <a:pt x="43336" y="0"/>
                  </a:cubicBezTo>
                  <a:close/>
                </a:path>
              </a:pathLst>
            </a:custGeom>
            <a:solidFill>
              <a:srgbClr val="FFFFFF"/>
            </a:solidFill>
            <a:ln cap="rnd">
              <a:noFill/>
              <a:prstDash val="solid"/>
              <a:round/>
            </a:ln>
          </p:spPr>
        </p:sp>
        <p:sp>
          <p:nvSpPr>
            <p:cNvPr id="7" name="TextBox 7"/>
            <p:cNvSpPr txBox="1"/>
            <p:nvPr/>
          </p:nvSpPr>
          <p:spPr>
            <a:xfrm>
              <a:off x="0" y="0"/>
              <a:ext cx="1025483" cy="822711"/>
            </a:xfrm>
            <a:prstGeom prst="rect">
              <a:avLst/>
            </a:prstGeom>
          </p:spPr>
          <p:txBody>
            <a:bodyPr lIns="50800" tIns="50800" rIns="50800" bIns="50800" rtlCol="0" anchor="ctr"/>
            <a:lstStyle/>
            <a:p>
              <a:pPr marL="0" lvl="0" indent="0" algn="ctr">
                <a:lnSpc>
                  <a:spcPts val="2879"/>
                </a:lnSpc>
                <a:spcBef>
                  <a:spcPct val="0"/>
                </a:spcBef>
              </a:pPr>
              <a:endParaRPr/>
            </a:p>
          </p:txBody>
        </p:sp>
      </p:grpSp>
      <p:grpSp>
        <p:nvGrpSpPr>
          <p:cNvPr id="8" name="Group 8"/>
          <p:cNvGrpSpPr/>
          <p:nvPr/>
        </p:nvGrpSpPr>
        <p:grpSpPr>
          <a:xfrm>
            <a:off x="8818919" y="5271244"/>
            <a:ext cx="4331844" cy="3529855"/>
            <a:chOff x="0" y="0"/>
            <a:chExt cx="1036065" cy="800333"/>
          </a:xfrm>
        </p:grpSpPr>
        <p:sp>
          <p:nvSpPr>
            <p:cNvPr id="9" name="Freeform 9"/>
            <p:cNvSpPr/>
            <p:nvPr/>
          </p:nvSpPr>
          <p:spPr>
            <a:xfrm>
              <a:off x="0" y="0"/>
              <a:ext cx="1036065" cy="800333"/>
            </a:xfrm>
            <a:custGeom>
              <a:avLst/>
              <a:gdLst/>
              <a:ahLst/>
              <a:cxnLst/>
              <a:rect l="l" t="t" r="r" b="b"/>
              <a:pathLst>
                <a:path w="1036065" h="800333">
                  <a:moveTo>
                    <a:pt x="42893" y="0"/>
                  </a:moveTo>
                  <a:lnTo>
                    <a:pt x="993172" y="0"/>
                  </a:lnTo>
                  <a:cubicBezTo>
                    <a:pt x="1004548" y="0"/>
                    <a:pt x="1015458" y="4519"/>
                    <a:pt x="1023502" y="12563"/>
                  </a:cubicBezTo>
                  <a:cubicBezTo>
                    <a:pt x="1031546" y="20607"/>
                    <a:pt x="1036065" y="31517"/>
                    <a:pt x="1036065" y="42893"/>
                  </a:cubicBezTo>
                  <a:lnTo>
                    <a:pt x="1036065" y="757440"/>
                  </a:lnTo>
                  <a:cubicBezTo>
                    <a:pt x="1036065" y="781129"/>
                    <a:pt x="1016861" y="800333"/>
                    <a:pt x="993172" y="800333"/>
                  </a:cubicBezTo>
                  <a:lnTo>
                    <a:pt x="42893" y="800333"/>
                  </a:lnTo>
                  <a:cubicBezTo>
                    <a:pt x="31517" y="800333"/>
                    <a:pt x="20607" y="795814"/>
                    <a:pt x="12563" y="787770"/>
                  </a:cubicBezTo>
                  <a:cubicBezTo>
                    <a:pt x="4519" y="779726"/>
                    <a:pt x="0" y="768816"/>
                    <a:pt x="0" y="757440"/>
                  </a:cubicBezTo>
                  <a:lnTo>
                    <a:pt x="0" y="42893"/>
                  </a:lnTo>
                  <a:cubicBezTo>
                    <a:pt x="0" y="19204"/>
                    <a:pt x="19204" y="0"/>
                    <a:pt x="42893" y="0"/>
                  </a:cubicBezTo>
                  <a:close/>
                </a:path>
              </a:pathLst>
            </a:custGeom>
            <a:solidFill>
              <a:srgbClr val="FFFFFF"/>
            </a:solidFill>
            <a:ln cap="rnd">
              <a:noFill/>
              <a:prstDash val="solid"/>
              <a:round/>
            </a:ln>
          </p:spPr>
        </p:sp>
        <p:sp>
          <p:nvSpPr>
            <p:cNvPr id="10" name="TextBox 10"/>
            <p:cNvSpPr txBox="1"/>
            <p:nvPr/>
          </p:nvSpPr>
          <p:spPr>
            <a:xfrm>
              <a:off x="0" y="0"/>
              <a:ext cx="1036065" cy="800333"/>
            </a:xfrm>
            <a:prstGeom prst="rect">
              <a:avLst/>
            </a:prstGeom>
          </p:spPr>
          <p:txBody>
            <a:bodyPr lIns="50800" tIns="50800" rIns="50800" bIns="50800" rtlCol="0" anchor="ctr"/>
            <a:lstStyle/>
            <a:p>
              <a:pPr marL="0" lvl="0" indent="0" algn="ctr">
                <a:lnSpc>
                  <a:spcPts val="2879"/>
                </a:lnSpc>
                <a:spcBef>
                  <a:spcPct val="0"/>
                </a:spcBef>
              </a:pPr>
              <a:endParaRPr/>
            </a:p>
          </p:txBody>
        </p:sp>
      </p:grpSp>
      <p:grpSp>
        <p:nvGrpSpPr>
          <p:cNvPr id="11" name="Group 11"/>
          <p:cNvGrpSpPr/>
          <p:nvPr/>
        </p:nvGrpSpPr>
        <p:grpSpPr>
          <a:xfrm>
            <a:off x="13443038" y="5271245"/>
            <a:ext cx="4287598" cy="3346236"/>
            <a:chOff x="0" y="0"/>
            <a:chExt cx="1025483" cy="800333"/>
          </a:xfrm>
        </p:grpSpPr>
        <p:sp>
          <p:nvSpPr>
            <p:cNvPr id="12" name="Freeform 12"/>
            <p:cNvSpPr/>
            <p:nvPr/>
          </p:nvSpPr>
          <p:spPr>
            <a:xfrm>
              <a:off x="0" y="0"/>
              <a:ext cx="1025483" cy="800333"/>
            </a:xfrm>
            <a:custGeom>
              <a:avLst/>
              <a:gdLst/>
              <a:ahLst/>
              <a:cxnLst/>
              <a:rect l="l" t="t" r="r" b="b"/>
              <a:pathLst>
                <a:path w="1025483" h="800333">
                  <a:moveTo>
                    <a:pt x="43336" y="0"/>
                  </a:moveTo>
                  <a:lnTo>
                    <a:pt x="982147" y="0"/>
                  </a:lnTo>
                  <a:cubicBezTo>
                    <a:pt x="1006081" y="0"/>
                    <a:pt x="1025483" y="19402"/>
                    <a:pt x="1025483" y="43336"/>
                  </a:cubicBezTo>
                  <a:lnTo>
                    <a:pt x="1025483" y="756998"/>
                  </a:lnTo>
                  <a:cubicBezTo>
                    <a:pt x="1025483" y="768491"/>
                    <a:pt x="1020917" y="779514"/>
                    <a:pt x="1012790" y="787641"/>
                  </a:cubicBezTo>
                  <a:cubicBezTo>
                    <a:pt x="1004663" y="795768"/>
                    <a:pt x="993640" y="800333"/>
                    <a:pt x="982147" y="800333"/>
                  </a:cubicBezTo>
                  <a:lnTo>
                    <a:pt x="43336" y="800333"/>
                  </a:lnTo>
                  <a:cubicBezTo>
                    <a:pt x="31842" y="800333"/>
                    <a:pt x="20820" y="795768"/>
                    <a:pt x="12693" y="787641"/>
                  </a:cubicBezTo>
                  <a:cubicBezTo>
                    <a:pt x="4566" y="779514"/>
                    <a:pt x="0" y="768491"/>
                    <a:pt x="0" y="756998"/>
                  </a:cubicBezTo>
                  <a:lnTo>
                    <a:pt x="0" y="43336"/>
                  </a:lnTo>
                  <a:cubicBezTo>
                    <a:pt x="0" y="19402"/>
                    <a:pt x="19402" y="0"/>
                    <a:pt x="43336" y="0"/>
                  </a:cubicBezTo>
                  <a:close/>
                </a:path>
              </a:pathLst>
            </a:custGeom>
            <a:solidFill>
              <a:srgbClr val="FFFFFF"/>
            </a:solidFill>
            <a:ln cap="rnd">
              <a:noFill/>
              <a:prstDash val="solid"/>
              <a:round/>
            </a:ln>
          </p:spPr>
        </p:sp>
        <p:sp>
          <p:nvSpPr>
            <p:cNvPr id="13" name="TextBox 13"/>
            <p:cNvSpPr txBox="1"/>
            <p:nvPr/>
          </p:nvSpPr>
          <p:spPr>
            <a:xfrm>
              <a:off x="0" y="0"/>
              <a:ext cx="1025483" cy="800333"/>
            </a:xfrm>
            <a:prstGeom prst="rect">
              <a:avLst/>
            </a:prstGeom>
          </p:spPr>
          <p:txBody>
            <a:bodyPr lIns="50800" tIns="50800" rIns="50800" bIns="50800" rtlCol="0" anchor="ctr"/>
            <a:lstStyle/>
            <a:p>
              <a:pPr marL="0" lvl="0" indent="0" algn="ctr">
                <a:lnSpc>
                  <a:spcPts val="2879"/>
                </a:lnSpc>
                <a:spcBef>
                  <a:spcPct val="0"/>
                </a:spcBef>
              </a:pPr>
              <a:endParaRPr/>
            </a:p>
          </p:txBody>
        </p:sp>
      </p:grpSp>
      <p:sp>
        <p:nvSpPr>
          <p:cNvPr id="15" name="TextBox 15"/>
          <p:cNvSpPr txBox="1"/>
          <p:nvPr/>
        </p:nvSpPr>
        <p:spPr>
          <a:xfrm>
            <a:off x="1216789" y="1809112"/>
            <a:ext cx="6727579" cy="969496"/>
          </a:xfrm>
          <a:prstGeom prst="rect">
            <a:avLst/>
          </a:prstGeom>
        </p:spPr>
        <p:txBody>
          <a:bodyPr lIns="0" tIns="0" rIns="0" bIns="0" rtlCol="0" anchor="t">
            <a:spAutoFit/>
          </a:bodyPr>
          <a:lstStyle/>
          <a:p>
            <a:pPr algn="l">
              <a:lnSpc>
                <a:spcPts val="7200"/>
              </a:lnSpc>
            </a:pPr>
            <a:r>
              <a:rPr lang="en-US" sz="7200" spc="-316" dirty="0">
                <a:solidFill>
                  <a:srgbClr val="222222"/>
                </a:solidFill>
                <a:latin typeface="Roca Two"/>
                <a:ea typeface="Roca Two"/>
                <a:cs typeface="Roca Two"/>
                <a:sym typeface="Roca Two"/>
              </a:rPr>
              <a:t>NICE Guidance</a:t>
            </a:r>
          </a:p>
        </p:txBody>
      </p:sp>
      <p:sp>
        <p:nvSpPr>
          <p:cNvPr id="16" name="TextBox 16"/>
          <p:cNvSpPr txBox="1"/>
          <p:nvPr/>
        </p:nvSpPr>
        <p:spPr>
          <a:xfrm>
            <a:off x="9028508" y="1790062"/>
            <a:ext cx="3912665" cy="3034677"/>
          </a:xfrm>
          <a:prstGeom prst="rect">
            <a:avLst/>
          </a:prstGeom>
        </p:spPr>
        <p:txBody>
          <a:bodyPr lIns="0" tIns="0" rIns="0" bIns="0" rtlCol="0" anchor="t">
            <a:spAutoFit/>
          </a:bodyPr>
          <a:lstStyle/>
          <a:p>
            <a:pPr algn="just">
              <a:lnSpc>
                <a:spcPts val="3000"/>
              </a:lnSpc>
            </a:pPr>
            <a:r>
              <a:rPr lang="en-US" dirty="0">
                <a:solidFill>
                  <a:srgbClr val="222222"/>
                </a:solidFill>
                <a:latin typeface="Open Sauce"/>
                <a:ea typeface="Open Sauce"/>
                <a:cs typeface="Open Sauce"/>
                <a:sym typeface="Open Sauce"/>
              </a:rPr>
              <a:t>NICE guidance on Person </a:t>
            </a:r>
            <a:r>
              <a:rPr lang="en-US" dirty="0" err="1">
                <a:solidFill>
                  <a:srgbClr val="222222"/>
                </a:solidFill>
                <a:latin typeface="Open Sauce"/>
                <a:ea typeface="Open Sauce"/>
                <a:cs typeface="Open Sauce"/>
                <a:sym typeface="Open Sauce"/>
              </a:rPr>
              <a:t>centred</a:t>
            </a:r>
            <a:r>
              <a:rPr lang="en-US" dirty="0">
                <a:solidFill>
                  <a:srgbClr val="222222"/>
                </a:solidFill>
                <a:latin typeface="Open Sauce"/>
                <a:ea typeface="Open Sauce"/>
                <a:cs typeface="Open Sauce"/>
                <a:sym typeface="Open Sauce"/>
              </a:rPr>
              <a:t> dementia care states that a person-</a:t>
            </a:r>
            <a:r>
              <a:rPr lang="en-US" dirty="0" err="1">
                <a:solidFill>
                  <a:srgbClr val="222222"/>
                </a:solidFill>
                <a:latin typeface="Open Sauce"/>
                <a:ea typeface="Open Sauce"/>
                <a:cs typeface="Open Sauce"/>
                <a:sym typeface="Open Sauce"/>
              </a:rPr>
              <a:t>centred</a:t>
            </a:r>
            <a:r>
              <a:rPr lang="en-US" dirty="0">
                <a:solidFill>
                  <a:srgbClr val="222222"/>
                </a:solidFill>
                <a:latin typeface="Open Sauce"/>
                <a:ea typeface="Open Sauce"/>
                <a:cs typeface="Open Sauce"/>
                <a:sym typeface="Open Sauce"/>
              </a:rPr>
              <a:t> approach should be adopted that is sensitive to preferences, cultural values, mental capacity and health needs from early in the course of disease into the later stages .</a:t>
            </a:r>
          </a:p>
        </p:txBody>
      </p:sp>
      <p:sp>
        <p:nvSpPr>
          <p:cNvPr id="17" name="TextBox 17"/>
          <p:cNvSpPr txBox="1"/>
          <p:nvPr/>
        </p:nvSpPr>
        <p:spPr>
          <a:xfrm>
            <a:off x="13589314" y="1809112"/>
            <a:ext cx="3972923" cy="3194977"/>
          </a:xfrm>
          <a:prstGeom prst="rect">
            <a:avLst/>
          </a:prstGeom>
        </p:spPr>
        <p:txBody>
          <a:bodyPr lIns="0" tIns="0" rIns="0" bIns="0" rtlCol="0" anchor="t">
            <a:spAutoFit/>
          </a:bodyPr>
          <a:lstStyle/>
          <a:p>
            <a:pPr algn="just">
              <a:lnSpc>
                <a:spcPts val="2800"/>
              </a:lnSpc>
            </a:pPr>
            <a:r>
              <a:rPr lang="en-US" dirty="0">
                <a:solidFill>
                  <a:srgbClr val="222222"/>
                </a:solidFill>
                <a:latin typeface="Open Sauce"/>
                <a:ea typeface="Open Sauce"/>
                <a:cs typeface="Open Sauce"/>
                <a:sym typeface="Open Sauce"/>
              </a:rPr>
              <a:t>Guidance for people with dementia on appropriate pharmacological treatment, non-pharmacological interventions, coordinated, effective, multidisciplinary care and regular monitoring will be supported by evidence-based recommendations (</a:t>
            </a:r>
            <a:r>
              <a:rPr lang="en-US" dirty="0" err="1">
                <a:solidFill>
                  <a:srgbClr val="222222"/>
                </a:solidFill>
                <a:latin typeface="Open Sauce"/>
                <a:ea typeface="Open Sauce"/>
                <a:cs typeface="Open Sauce"/>
                <a:sym typeface="Open Sauce"/>
              </a:rPr>
              <a:t>Frisoni</a:t>
            </a:r>
            <a:r>
              <a:rPr lang="en-US" dirty="0">
                <a:solidFill>
                  <a:srgbClr val="222222"/>
                </a:solidFill>
                <a:latin typeface="Open Sauce"/>
                <a:ea typeface="Open Sauce"/>
                <a:cs typeface="Open Sauce"/>
                <a:sym typeface="Open Sauce"/>
              </a:rPr>
              <a:t> et al., 2023).</a:t>
            </a:r>
          </a:p>
        </p:txBody>
      </p:sp>
      <p:sp>
        <p:nvSpPr>
          <p:cNvPr id="18" name="TextBox 18"/>
          <p:cNvSpPr txBox="1"/>
          <p:nvPr/>
        </p:nvSpPr>
        <p:spPr>
          <a:xfrm>
            <a:off x="9028508" y="5582288"/>
            <a:ext cx="3912665" cy="3034677"/>
          </a:xfrm>
          <a:prstGeom prst="rect">
            <a:avLst/>
          </a:prstGeom>
        </p:spPr>
        <p:txBody>
          <a:bodyPr lIns="0" tIns="0" rIns="0" bIns="0" rtlCol="0" anchor="t">
            <a:spAutoFit/>
          </a:bodyPr>
          <a:lstStyle/>
          <a:p>
            <a:pPr algn="just">
              <a:lnSpc>
                <a:spcPts val="3000"/>
              </a:lnSpc>
            </a:pPr>
            <a:r>
              <a:rPr lang="en-US" dirty="0">
                <a:solidFill>
                  <a:srgbClr val="222222"/>
                </a:solidFill>
                <a:latin typeface="Open Sauce"/>
                <a:ea typeface="Open Sauce"/>
                <a:cs typeface="Open Sauce"/>
                <a:sym typeface="Open Sauce"/>
              </a:rPr>
              <a:t>Patients, their families and health care professionals must be part of the care planning process; decisions made carefully and with accurate information provided; and dignity, independence and improved quality of life promoted wherever possible.</a:t>
            </a:r>
          </a:p>
        </p:txBody>
      </p:sp>
      <p:sp>
        <p:nvSpPr>
          <p:cNvPr id="19" name="TextBox 19"/>
          <p:cNvSpPr txBox="1"/>
          <p:nvPr/>
        </p:nvSpPr>
        <p:spPr>
          <a:xfrm>
            <a:off x="13589314" y="5582288"/>
            <a:ext cx="3928678" cy="2649956"/>
          </a:xfrm>
          <a:prstGeom prst="rect">
            <a:avLst/>
          </a:prstGeom>
        </p:spPr>
        <p:txBody>
          <a:bodyPr lIns="0" tIns="0" rIns="0" bIns="0" rtlCol="0" anchor="t">
            <a:spAutoFit/>
          </a:bodyPr>
          <a:lstStyle/>
          <a:p>
            <a:pPr algn="just">
              <a:lnSpc>
                <a:spcPts val="3000"/>
              </a:lnSpc>
            </a:pPr>
            <a:r>
              <a:rPr lang="en-US" dirty="0">
                <a:solidFill>
                  <a:srgbClr val="222222"/>
                </a:solidFill>
                <a:latin typeface="Open Sauce"/>
                <a:ea typeface="Open Sauce"/>
                <a:cs typeface="Open Sauce"/>
                <a:sym typeface="Open Sauce"/>
              </a:rPr>
              <a:t>An ongoing process of care plan review enables healthcare professionals to adapt care to the evolving cognitive, physical, emotional and social demands as the disease progresses </a:t>
            </a:r>
            <a:r>
              <a:rPr lang="da-DK" dirty="0">
                <a:solidFill>
                  <a:srgbClr val="222222"/>
                </a:solidFill>
                <a:latin typeface="Open Sauce"/>
                <a:ea typeface="Open Sauce"/>
                <a:cs typeface="Open Sauce"/>
                <a:sym typeface="Open Sauce"/>
              </a:rPr>
              <a:t>(Bernstein Sideman et al., 2022)</a:t>
            </a:r>
            <a:r>
              <a:rPr lang="en-US" dirty="0">
                <a:solidFill>
                  <a:srgbClr val="222222"/>
                </a:solidFill>
                <a:latin typeface="Open Sauce"/>
                <a:ea typeface="Open Sauce"/>
                <a:cs typeface="Open Sauce"/>
                <a:sym typeface="Open Sauce"/>
              </a:rPr>
              <a:t>.</a:t>
            </a:r>
          </a:p>
        </p:txBody>
      </p:sp>
      <p:pic>
        <p:nvPicPr>
          <p:cNvPr id="20" name="Picture 19" descr="Health matters: midlife approaches to reduce dementia risk - GOV.UK">
            <a:extLst>
              <a:ext uri="{FF2B5EF4-FFF2-40B4-BE49-F238E27FC236}">
                <a16:creationId xmlns:a16="http://schemas.microsoft.com/office/drawing/2014/main" id="{54AA2278-C660-A883-F88C-566F6E8D78AB}"/>
              </a:ext>
            </a:extLst>
          </p:cNvPr>
          <p:cNvPicPr>
            <a:picLocks noChangeAspect="1"/>
          </p:cNvPicPr>
          <p:nvPr/>
        </p:nvPicPr>
        <p:blipFill>
          <a:blip r:embed="rId3"/>
          <a:stretch>
            <a:fillRect/>
          </a:stretch>
        </p:blipFill>
        <p:spPr>
          <a:xfrm>
            <a:off x="175110" y="3695700"/>
            <a:ext cx="8431165" cy="5620776"/>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BAC7E8">
                <a:alpha val="100000"/>
              </a:srgbClr>
            </a:gs>
            <a:gs pos="100000">
              <a:srgbClr val="F7F9FF">
                <a:alpha val="100000"/>
              </a:srgbClr>
            </a:gs>
          </a:gsLst>
          <a:lin ang="5400000"/>
        </a:gradFill>
        <a:effectLst/>
      </p:bgPr>
    </p:bg>
    <p:spTree>
      <p:nvGrpSpPr>
        <p:cNvPr id="1" name="">
          <a:extLst>
            <a:ext uri="{FF2B5EF4-FFF2-40B4-BE49-F238E27FC236}">
              <a16:creationId xmlns:a16="http://schemas.microsoft.com/office/drawing/2014/main" id="{08883D7E-A18B-0DBB-8444-4CAFCDB7E58C}"/>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6DE9D41B-B2F9-312A-EC4F-2AE72E51802F}"/>
              </a:ext>
            </a:extLst>
          </p:cNvPr>
          <p:cNvGrpSpPr/>
          <p:nvPr/>
        </p:nvGrpSpPr>
        <p:grpSpPr>
          <a:xfrm>
            <a:off x="8818919" y="1669519"/>
            <a:ext cx="4331844" cy="3346236"/>
            <a:chOff x="0" y="0"/>
            <a:chExt cx="1036065" cy="800333"/>
          </a:xfrm>
        </p:grpSpPr>
        <p:sp>
          <p:nvSpPr>
            <p:cNvPr id="3" name="Freeform 3">
              <a:extLst>
                <a:ext uri="{FF2B5EF4-FFF2-40B4-BE49-F238E27FC236}">
                  <a16:creationId xmlns:a16="http://schemas.microsoft.com/office/drawing/2014/main" id="{F6459FCF-1596-F608-6CE4-523E5E09D53D}"/>
                </a:ext>
              </a:extLst>
            </p:cNvPr>
            <p:cNvSpPr/>
            <p:nvPr/>
          </p:nvSpPr>
          <p:spPr>
            <a:xfrm>
              <a:off x="0" y="0"/>
              <a:ext cx="1036065" cy="800333"/>
            </a:xfrm>
            <a:custGeom>
              <a:avLst/>
              <a:gdLst/>
              <a:ahLst/>
              <a:cxnLst/>
              <a:rect l="l" t="t" r="r" b="b"/>
              <a:pathLst>
                <a:path w="1036065" h="800333">
                  <a:moveTo>
                    <a:pt x="42893" y="0"/>
                  </a:moveTo>
                  <a:lnTo>
                    <a:pt x="993172" y="0"/>
                  </a:lnTo>
                  <a:cubicBezTo>
                    <a:pt x="1004548" y="0"/>
                    <a:pt x="1015458" y="4519"/>
                    <a:pt x="1023502" y="12563"/>
                  </a:cubicBezTo>
                  <a:cubicBezTo>
                    <a:pt x="1031546" y="20607"/>
                    <a:pt x="1036065" y="31517"/>
                    <a:pt x="1036065" y="42893"/>
                  </a:cubicBezTo>
                  <a:lnTo>
                    <a:pt x="1036065" y="757440"/>
                  </a:lnTo>
                  <a:cubicBezTo>
                    <a:pt x="1036065" y="781129"/>
                    <a:pt x="1016861" y="800333"/>
                    <a:pt x="993172" y="800333"/>
                  </a:cubicBezTo>
                  <a:lnTo>
                    <a:pt x="42893" y="800333"/>
                  </a:lnTo>
                  <a:cubicBezTo>
                    <a:pt x="31517" y="800333"/>
                    <a:pt x="20607" y="795814"/>
                    <a:pt x="12563" y="787770"/>
                  </a:cubicBezTo>
                  <a:cubicBezTo>
                    <a:pt x="4519" y="779726"/>
                    <a:pt x="0" y="768816"/>
                    <a:pt x="0" y="757440"/>
                  </a:cubicBezTo>
                  <a:lnTo>
                    <a:pt x="0" y="42893"/>
                  </a:lnTo>
                  <a:cubicBezTo>
                    <a:pt x="0" y="19204"/>
                    <a:pt x="19204" y="0"/>
                    <a:pt x="42893" y="0"/>
                  </a:cubicBezTo>
                  <a:close/>
                </a:path>
              </a:pathLst>
            </a:custGeom>
            <a:solidFill>
              <a:srgbClr val="FFFFFF"/>
            </a:solidFill>
            <a:ln cap="rnd">
              <a:noFill/>
              <a:prstDash val="solid"/>
              <a:round/>
            </a:ln>
          </p:spPr>
        </p:sp>
        <p:sp>
          <p:nvSpPr>
            <p:cNvPr id="4" name="TextBox 4">
              <a:extLst>
                <a:ext uri="{FF2B5EF4-FFF2-40B4-BE49-F238E27FC236}">
                  <a16:creationId xmlns:a16="http://schemas.microsoft.com/office/drawing/2014/main" id="{630002B1-01CC-BBE4-34A2-1976544622ED}"/>
                </a:ext>
              </a:extLst>
            </p:cNvPr>
            <p:cNvSpPr txBox="1"/>
            <p:nvPr/>
          </p:nvSpPr>
          <p:spPr>
            <a:xfrm>
              <a:off x="0" y="0"/>
              <a:ext cx="1036065" cy="800333"/>
            </a:xfrm>
            <a:prstGeom prst="rect">
              <a:avLst/>
            </a:prstGeom>
          </p:spPr>
          <p:txBody>
            <a:bodyPr lIns="50800" tIns="50800" rIns="50800" bIns="50800" rtlCol="0" anchor="ctr"/>
            <a:lstStyle/>
            <a:p>
              <a:pPr marL="0" lvl="0" indent="0" algn="ctr">
                <a:lnSpc>
                  <a:spcPts val="2879"/>
                </a:lnSpc>
                <a:spcBef>
                  <a:spcPct val="0"/>
                </a:spcBef>
              </a:pPr>
              <a:endParaRPr/>
            </a:p>
          </p:txBody>
        </p:sp>
      </p:grpSp>
      <p:grpSp>
        <p:nvGrpSpPr>
          <p:cNvPr id="5" name="Group 5">
            <a:extLst>
              <a:ext uri="{FF2B5EF4-FFF2-40B4-BE49-F238E27FC236}">
                <a16:creationId xmlns:a16="http://schemas.microsoft.com/office/drawing/2014/main" id="{0D3AB946-1B14-758F-7105-D3E4BE71D903}"/>
              </a:ext>
            </a:extLst>
          </p:cNvPr>
          <p:cNvGrpSpPr/>
          <p:nvPr/>
        </p:nvGrpSpPr>
        <p:grpSpPr>
          <a:xfrm>
            <a:off x="13443038" y="1669519"/>
            <a:ext cx="4287598" cy="3439800"/>
            <a:chOff x="0" y="0"/>
            <a:chExt cx="1025483" cy="822711"/>
          </a:xfrm>
        </p:grpSpPr>
        <p:sp>
          <p:nvSpPr>
            <p:cNvPr id="6" name="Freeform 6">
              <a:extLst>
                <a:ext uri="{FF2B5EF4-FFF2-40B4-BE49-F238E27FC236}">
                  <a16:creationId xmlns:a16="http://schemas.microsoft.com/office/drawing/2014/main" id="{810E4858-4FC5-6769-B4BB-2F42F72C5193}"/>
                </a:ext>
              </a:extLst>
            </p:cNvPr>
            <p:cNvSpPr/>
            <p:nvPr/>
          </p:nvSpPr>
          <p:spPr>
            <a:xfrm>
              <a:off x="0" y="0"/>
              <a:ext cx="1025483" cy="822711"/>
            </a:xfrm>
            <a:custGeom>
              <a:avLst/>
              <a:gdLst/>
              <a:ahLst/>
              <a:cxnLst/>
              <a:rect l="l" t="t" r="r" b="b"/>
              <a:pathLst>
                <a:path w="1025483" h="822711">
                  <a:moveTo>
                    <a:pt x="43336" y="0"/>
                  </a:moveTo>
                  <a:lnTo>
                    <a:pt x="982147" y="0"/>
                  </a:lnTo>
                  <a:cubicBezTo>
                    <a:pt x="1006081" y="0"/>
                    <a:pt x="1025483" y="19402"/>
                    <a:pt x="1025483" y="43336"/>
                  </a:cubicBezTo>
                  <a:lnTo>
                    <a:pt x="1025483" y="779376"/>
                  </a:lnTo>
                  <a:cubicBezTo>
                    <a:pt x="1025483" y="790869"/>
                    <a:pt x="1020917" y="801892"/>
                    <a:pt x="1012790" y="810019"/>
                  </a:cubicBezTo>
                  <a:cubicBezTo>
                    <a:pt x="1004663" y="818146"/>
                    <a:pt x="993640" y="822711"/>
                    <a:pt x="982147" y="822711"/>
                  </a:cubicBezTo>
                  <a:lnTo>
                    <a:pt x="43336" y="822711"/>
                  </a:lnTo>
                  <a:cubicBezTo>
                    <a:pt x="19402" y="822711"/>
                    <a:pt x="0" y="803309"/>
                    <a:pt x="0" y="779376"/>
                  </a:cubicBezTo>
                  <a:lnTo>
                    <a:pt x="0" y="43336"/>
                  </a:lnTo>
                  <a:cubicBezTo>
                    <a:pt x="0" y="19402"/>
                    <a:pt x="19402" y="0"/>
                    <a:pt x="43336" y="0"/>
                  </a:cubicBezTo>
                  <a:close/>
                </a:path>
              </a:pathLst>
            </a:custGeom>
            <a:solidFill>
              <a:srgbClr val="FFFFFF"/>
            </a:solidFill>
            <a:ln cap="rnd">
              <a:noFill/>
              <a:prstDash val="solid"/>
              <a:round/>
            </a:ln>
          </p:spPr>
        </p:sp>
        <p:sp>
          <p:nvSpPr>
            <p:cNvPr id="7" name="TextBox 7">
              <a:extLst>
                <a:ext uri="{FF2B5EF4-FFF2-40B4-BE49-F238E27FC236}">
                  <a16:creationId xmlns:a16="http://schemas.microsoft.com/office/drawing/2014/main" id="{C5EF9382-1381-1DE1-7F36-B2A003E8AE9E}"/>
                </a:ext>
              </a:extLst>
            </p:cNvPr>
            <p:cNvSpPr txBox="1"/>
            <p:nvPr/>
          </p:nvSpPr>
          <p:spPr>
            <a:xfrm>
              <a:off x="0" y="0"/>
              <a:ext cx="1025483" cy="822711"/>
            </a:xfrm>
            <a:prstGeom prst="rect">
              <a:avLst/>
            </a:prstGeom>
          </p:spPr>
          <p:txBody>
            <a:bodyPr lIns="50800" tIns="50800" rIns="50800" bIns="50800" rtlCol="0" anchor="ctr"/>
            <a:lstStyle/>
            <a:p>
              <a:pPr marL="0" lvl="0" indent="0" algn="ctr">
                <a:lnSpc>
                  <a:spcPts val="2879"/>
                </a:lnSpc>
                <a:spcBef>
                  <a:spcPct val="0"/>
                </a:spcBef>
              </a:pPr>
              <a:endParaRPr/>
            </a:p>
          </p:txBody>
        </p:sp>
      </p:grpSp>
      <p:grpSp>
        <p:nvGrpSpPr>
          <p:cNvPr id="8" name="Group 8">
            <a:extLst>
              <a:ext uri="{FF2B5EF4-FFF2-40B4-BE49-F238E27FC236}">
                <a16:creationId xmlns:a16="http://schemas.microsoft.com/office/drawing/2014/main" id="{7F046148-8DA3-4FA4-386A-D59AC91B447B}"/>
              </a:ext>
            </a:extLst>
          </p:cNvPr>
          <p:cNvGrpSpPr/>
          <p:nvPr/>
        </p:nvGrpSpPr>
        <p:grpSpPr>
          <a:xfrm>
            <a:off x="8818919" y="5271244"/>
            <a:ext cx="4331844" cy="3529855"/>
            <a:chOff x="0" y="0"/>
            <a:chExt cx="1036065" cy="800333"/>
          </a:xfrm>
        </p:grpSpPr>
        <p:sp>
          <p:nvSpPr>
            <p:cNvPr id="9" name="Freeform 9">
              <a:extLst>
                <a:ext uri="{FF2B5EF4-FFF2-40B4-BE49-F238E27FC236}">
                  <a16:creationId xmlns:a16="http://schemas.microsoft.com/office/drawing/2014/main" id="{13E79D6C-3F4B-D014-1609-C635881B1939}"/>
                </a:ext>
              </a:extLst>
            </p:cNvPr>
            <p:cNvSpPr/>
            <p:nvPr/>
          </p:nvSpPr>
          <p:spPr>
            <a:xfrm>
              <a:off x="0" y="0"/>
              <a:ext cx="1036065" cy="800333"/>
            </a:xfrm>
            <a:custGeom>
              <a:avLst/>
              <a:gdLst/>
              <a:ahLst/>
              <a:cxnLst/>
              <a:rect l="l" t="t" r="r" b="b"/>
              <a:pathLst>
                <a:path w="1036065" h="800333">
                  <a:moveTo>
                    <a:pt x="42893" y="0"/>
                  </a:moveTo>
                  <a:lnTo>
                    <a:pt x="993172" y="0"/>
                  </a:lnTo>
                  <a:cubicBezTo>
                    <a:pt x="1004548" y="0"/>
                    <a:pt x="1015458" y="4519"/>
                    <a:pt x="1023502" y="12563"/>
                  </a:cubicBezTo>
                  <a:cubicBezTo>
                    <a:pt x="1031546" y="20607"/>
                    <a:pt x="1036065" y="31517"/>
                    <a:pt x="1036065" y="42893"/>
                  </a:cubicBezTo>
                  <a:lnTo>
                    <a:pt x="1036065" y="757440"/>
                  </a:lnTo>
                  <a:cubicBezTo>
                    <a:pt x="1036065" y="781129"/>
                    <a:pt x="1016861" y="800333"/>
                    <a:pt x="993172" y="800333"/>
                  </a:cubicBezTo>
                  <a:lnTo>
                    <a:pt x="42893" y="800333"/>
                  </a:lnTo>
                  <a:cubicBezTo>
                    <a:pt x="31517" y="800333"/>
                    <a:pt x="20607" y="795814"/>
                    <a:pt x="12563" y="787770"/>
                  </a:cubicBezTo>
                  <a:cubicBezTo>
                    <a:pt x="4519" y="779726"/>
                    <a:pt x="0" y="768816"/>
                    <a:pt x="0" y="757440"/>
                  </a:cubicBezTo>
                  <a:lnTo>
                    <a:pt x="0" y="42893"/>
                  </a:lnTo>
                  <a:cubicBezTo>
                    <a:pt x="0" y="19204"/>
                    <a:pt x="19204" y="0"/>
                    <a:pt x="42893" y="0"/>
                  </a:cubicBezTo>
                  <a:close/>
                </a:path>
              </a:pathLst>
            </a:custGeom>
            <a:solidFill>
              <a:srgbClr val="FFFFFF"/>
            </a:solidFill>
            <a:ln cap="rnd">
              <a:noFill/>
              <a:prstDash val="solid"/>
              <a:round/>
            </a:ln>
          </p:spPr>
        </p:sp>
        <p:sp>
          <p:nvSpPr>
            <p:cNvPr id="10" name="TextBox 10">
              <a:extLst>
                <a:ext uri="{FF2B5EF4-FFF2-40B4-BE49-F238E27FC236}">
                  <a16:creationId xmlns:a16="http://schemas.microsoft.com/office/drawing/2014/main" id="{13EDAB94-2EB4-44AA-4A9B-23A948410664}"/>
                </a:ext>
              </a:extLst>
            </p:cNvPr>
            <p:cNvSpPr txBox="1"/>
            <p:nvPr/>
          </p:nvSpPr>
          <p:spPr>
            <a:xfrm>
              <a:off x="0" y="0"/>
              <a:ext cx="1036065" cy="800333"/>
            </a:xfrm>
            <a:prstGeom prst="rect">
              <a:avLst/>
            </a:prstGeom>
          </p:spPr>
          <p:txBody>
            <a:bodyPr lIns="50800" tIns="50800" rIns="50800" bIns="50800" rtlCol="0" anchor="ctr"/>
            <a:lstStyle/>
            <a:p>
              <a:pPr marL="0" lvl="0" indent="0" algn="ctr">
                <a:lnSpc>
                  <a:spcPts val="2879"/>
                </a:lnSpc>
                <a:spcBef>
                  <a:spcPct val="0"/>
                </a:spcBef>
              </a:pPr>
              <a:endParaRPr/>
            </a:p>
          </p:txBody>
        </p:sp>
      </p:grpSp>
      <p:grpSp>
        <p:nvGrpSpPr>
          <p:cNvPr id="11" name="Group 11">
            <a:extLst>
              <a:ext uri="{FF2B5EF4-FFF2-40B4-BE49-F238E27FC236}">
                <a16:creationId xmlns:a16="http://schemas.microsoft.com/office/drawing/2014/main" id="{C93A2B95-88CF-4C1B-AB1C-93DC2D9F232D}"/>
              </a:ext>
            </a:extLst>
          </p:cNvPr>
          <p:cNvGrpSpPr/>
          <p:nvPr/>
        </p:nvGrpSpPr>
        <p:grpSpPr>
          <a:xfrm>
            <a:off x="13443038" y="5271245"/>
            <a:ext cx="4287598" cy="3346236"/>
            <a:chOff x="0" y="0"/>
            <a:chExt cx="1025483" cy="800333"/>
          </a:xfrm>
        </p:grpSpPr>
        <p:sp>
          <p:nvSpPr>
            <p:cNvPr id="12" name="Freeform 12">
              <a:extLst>
                <a:ext uri="{FF2B5EF4-FFF2-40B4-BE49-F238E27FC236}">
                  <a16:creationId xmlns:a16="http://schemas.microsoft.com/office/drawing/2014/main" id="{BEB21581-8135-CF96-14EB-C573C714E42B}"/>
                </a:ext>
              </a:extLst>
            </p:cNvPr>
            <p:cNvSpPr/>
            <p:nvPr/>
          </p:nvSpPr>
          <p:spPr>
            <a:xfrm>
              <a:off x="0" y="0"/>
              <a:ext cx="1025483" cy="800333"/>
            </a:xfrm>
            <a:custGeom>
              <a:avLst/>
              <a:gdLst/>
              <a:ahLst/>
              <a:cxnLst/>
              <a:rect l="l" t="t" r="r" b="b"/>
              <a:pathLst>
                <a:path w="1025483" h="800333">
                  <a:moveTo>
                    <a:pt x="43336" y="0"/>
                  </a:moveTo>
                  <a:lnTo>
                    <a:pt x="982147" y="0"/>
                  </a:lnTo>
                  <a:cubicBezTo>
                    <a:pt x="1006081" y="0"/>
                    <a:pt x="1025483" y="19402"/>
                    <a:pt x="1025483" y="43336"/>
                  </a:cubicBezTo>
                  <a:lnTo>
                    <a:pt x="1025483" y="756998"/>
                  </a:lnTo>
                  <a:cubicBezTo>
                    <a:pt x="1025483" y="768491"/>
                    <a:pt x="1020917" y="779514"/>
                    <a:pt x="1012790" y="787641"/>
                  </a:cubicBezTo>
                  <a:cubicBezTo>
                    <a:pt x="1004663" y="795768"/>
                    <a:pt x="993640" y="800333"/>
                    <a:pt x="982147" y="800333"/>
                  </a:cubicBezTo>
                  <a:lnTo>
                    <a:pt x="43336" y="800333"/>
                  </a:lnTo>
                  <a:cubicBezTo>
                    <a:pt x="31842" y="800333"/>
                    <a:pt x="20820" y="795768"/>
                    <a:pt x="12693" y="787641"/>
                  </a:cubicBezTo>
                  <a:cubicBezTo>
                    <a:pt x="4566" y="779514"/>
                    <a:pt x="0" y="768491"/>
                    <a:pt x="0" y="756998"/>
                  </a:cubicBezTo>
                  <a:lnTo>
                    <a:pt x="0" y="43336"/>
                  </a:lnTo>
                  <a:cubicBezTo>
                    <a:pt x="0" y="19402"/>
                    <a:pt x="19402" y="0"/>
                    <a:pt x="43336" y="0"/>
                  </a:cubicBezTo>
                  <a:close/>
                </a:path>
              </a:pathLst>
            </a:custGeom>
            <a:solidFill>
              <a:srgbClr val="FFFFFF"/>
            </a:solidFill>
            <a:ln cap="rnd">
              <a:noFill/>
              <a:prstDash val="solid"/>
              <a:round/>
            </a:ln>
          </p:spPr>
        </p:sp>
        <p:sp>
          <p:nvSpPr>
            <p:cNvPr id="13" name="TextBox 13">
              <a:extLst>
                <a:ext uri="{FF2B5EF4-FFF2-40B4-BE49-F238E27FC236}">
                  <a16:creationId xmlns:a16="http://schemas.microsoft.com/office/drawing/2014/main" id="{3B91C3A2-4D07-2BCA-B49F-A57F22857AEB}"/>
                </a:ext>
              </a:extLst>
            </p:cNvPr>
            <p:cNvSpPr txBox="1"/>
            <p:nvPr/>
          </p:nvSpPr>
          <p:spPr>
            <a:xfrm>
              <a:off x="0" y="0"/>
              <a:ext cx="1025483" cy="800333"/>
            </a:xfrm>
            <a:prstGeom prst="rect">
              <a:avLst/>
            </a:prstGeom>
          </p:spPr>
          <p:txBody>
            <a:bodyPr lIns="50800" tIns="50800" rIns="50800" bIns="50800" rtlCol="0" anchor="ctr"/>
            <a:lstStyle/>
            <a:p>
              <a:pPr marL="0" lvl="0" indent="0" algn="ctr">
                <a:lnSpc>
                  <a:spcPts val="2879"/>
                </a:lnSpc>
                <a:spcBef>
                  <a:spcPct val="0"/>
                </a:spcBef>
              </a:pPr>
              <a:endParaRPr/>
            </a:p>
          </p:txBody>
        </p:sp>
      </p:grpSp>
      <p:sp>
        <p:nvSpPr>
          <p:cNvPr id="15" name="TextBox 15">
            <a:extLst>
              <a:ext uri="{FF2B5EF4-FFF2-40B4-BE49-F238E27FC236}">
                <a16:creationId xmlns:a16="http://schemas.microsoft.com/office/drawing/2014/main" id="{A9A8C07B-03B0-F7F8-B062-B8D3A0227983}"/>
              </a:ext>
            </a:extLst>
          </p:cNvPr>
          <p:cNvSpPr txBox="1"/>
          <p:nvPr/>
        </p:nvSpPr>
        <p:spPr>
          <a:xfrm>
            <a:off x="1216789" y="1809112"/>
            <a:ext cx="6727579" cy="1892826"/>
          </a:xfrm>
          <a:prstGeom prst="rect">
            <a:avLst/>
          </a:prstGeom>
        </p:spPr>
        <p:txBody>
          <a:bodyPr lIns="0" tIns="0" rIns="0" bIns="0" rtlCol="0" anchor="t">
            <a:spAutoFit/>
          </a:bodyPr>
          <a:lstStyle/>
          <a:p>
            <a:pPr algn="l">
              <a:lnSpc>
                <a:spcPts val="7200"/>
              </a:lnSpc>
            </a:pPr>
            <a:r>
              <a:rPr lang="en-US" sz="7200" spc="-316" dirty="0">
                <a:solidFill>
                  <a:srgbClr val="222222"/>
                </a:solidFill>
                <a:latin typeface="Roca Two"/>
                <a:ea typeface="Roca Two"/>
                <a:cs typeface="Roca Two"/>
                <a:sym typeface="Roca Two"/>
              </a:rPr>
              <a:t>Multidisciplinary Teams</a:t>
            </a:r>
          </a:p>
        </p:txBody>
      </p:sp>
      <p:sp>
        <p:nvSpPr>
          <p:cNvPr id="16" name="TextBox 16">
            <a:extLst>
              <a:ext uri="{FF2B5EF4-FFF2-40B4-BE49-F238E27FC236}">
                <a16:creationId xmlns:a16="http://schemas.microsoft.com/office/drawing/2014/main" id="{D91E500A-A161-9BF9-AC4C-6696DCBD54EE}"/>
              </a:ext>
            </a:extLst>
          </p:cNvPr>
          <p:cNvSpPr txBox="1"/>
          <p:nvPr/>
        </p:nvSpPr>
        <p:spPr>
          <a:xfrm>
            <a:off x="9028508" y="1790062"/>
            <a:ext cx="3912665" cy="3034677"/>
          </a:xfrm>
          <a:prstGeom prst="rect">
            <a:avLst/>
          </a:prstGeom>
        </p:spPr>
        <p:txBody>
          <a:bodyPr lIns="0" tIns="0" rIns="0" bIns="0" rtlCol="0" anchor="t">
            <a:spAutoFit/>
          </a:bodyPr>
          <a:lstStyle/>
          <a:p>
            <a:pPr algn="just">
              <a:lnSpc>
                <a:spcPts val="3000"/>
              </a:lnSpc>
            </a:pPr>
            <a:r>
              <a:rPr lang="en-US" dirty="0">
                <a:solidFill>
                  <a:srgbClr val="222222"/>
                </a:solidFill>
                <a:latin typeface="Open Sauce"/>
                <a:ea typeface="Open Sauce"/>
                <a:cs typeface="Open Sauce"/>
                <a:sym typeface="Open Sauce"/>
              </a:rPr>
              <a:t>Multidisciplinary teams involve community nurses, general practitioners, neurologists, psychiatrists, occupational therapists, physiotherapists, pharmacists and social workers working together to provide comprehensive dementia care.</a:t>
            </a:r>
          </a:p>
        </p:txBody>
      </p:sp>
      <p:sp>
        <p:nvSpPr>
          <p:cNvPr id="17" name="TextBox 17">
            <a:extLst>
              <a:ext uri="{FF2B5EF4-FFF2-40B4-BE49-F238E27FC236}">
                <a16:creationId xmlns:a16="http://schemas.microsoft.com/office/drawing/2014/main" id="{E94D4175-B9FB-E3B0-84CD-F7CC2A15CE55}"/>
              </a:ext>
            </a:extLst>
          </p:cNvPr>
          <p:cNvSpPr txBox="1"/>
          <p:nvPr/>
        </p:nvSpPr>
        <p:spPr>
          <a:xfrm>
            <a:off x="13589314" y="1809112"/>
            <a:ext cx="3972923" cy="2835905"/>
          </a:xfrm>
          <a:prstGeom prst="rect">
            <a:avLst/>
          </a:prstGeom>
        </p:spPr>
        <p:txBody>
          <a:bodyPr lIns="0" tIns="0" rIns="0" bIns="0" rtlCol="0" anchor="t">
            <a:spAutoFit/>
          </a:bodyPr>
          <a:lstStyle/>
          <a:p>
            <a:pPr algn="just">
              <a:lnSpc>
                <a:spcPts val="2800"/>
              </a:lnSpc>
            </a:pPr>
            <a:r>
              <a:rPr lang="en-US" dirty="0">
                <a:solidFill>
                  <a:srgbClr val="222222"/>
                </a:solidFill>
                <a:latin typeface="Open Sauce"/>
                <a:ea typeface="Open Sauce"/>
                <a:cs typeface="Open Sauce"/>
                <a:sym typeface="Open Sauce"/>
              </a:rPr>
              <a:t>Communication of health information among members of the health care team facilitates the program of coordination, minimizes duplicate services, ensures patient safety, and contributes to the continuity of services in health care settings (Kerwin et al., 2022).</a:t>
            </a:r>
          </a:p>
        </p:txBody>
      </p:sp>
      <p:sp>
        <p:nvSpPr>
          <p:cNvPr id="18" name="TextBox 18">
            <a:extLst>
              <a:ext uri="{FF2B5EF4-FFF2-40B4-BE49-F238E27FC236}">
                <a16:creationId xmlns:a16="http://schemas.microsoft.com/office/drawing/2014/main" id="{8CFACD24-A283-52D5-BA73-D78747BFA87E}"/>
              </a:ext>
            </a:extLst>
          </p:cNvPr>
          <p:cNvSpPr txBox="1"/>
          <p:nvPr/>
        </p:nvSpPr>
        <p:spPr>
          <a:xfrm>
            <a:off x="9028508" y="5582288"/>
            <a:ext cx="3912665" cy="2649956"/>
          </a:xfrm>
          <a:prstGeom prst="rect">
            <a:avLst/>
          </a:prstGeom>
        </p:spPr>
        <p:txBody>
          <a:bodyPr lIns="0" tIns="0" rIns="0" bIns="0" rtlCol="0" anchor="t">
            <a:spAutoFit/>
          </a:bodyPr>
          <a:lstStyle/>
          <a:p>
            <a:pPr algn="just">
              <a:lnSpc>
                <a:spcPts val="3000"/>
              </a:lnSpc>
            </a:pPr>
            <a:r>
              <a:rPr lang="en-US" dirty="0">
                <a:solidFill>
                  <a:srgbClr val="222222"/>
                </a:solidFill>
                <a:latin typeface="Open Sauce"/>
                <a:ea typeface="Open Sauce"/>
                <a:cs typeface="Open Sauce"/>
                <a:sym typeface="Open Sauce"/>
              </a:rPr>
              <a:t>All health professionals bring their specialized expertise together to ensure physical, psychological, cognitive, functional and social needs are met with a holistic and patient-centered health care approach (</a:t>
            </a:r>
            <a:r>
              <a:rPr lang="en-US" dirty="0" err="1">
                <a:solidFill>
                  <a:srgbClr val="222222"/>
                </a:solidFill>
                <a:latin typeface="Open Sauce"/>
                <a:ea typeface="Open Sauce"/>
                <a:cs typeface="Open Sauce"/>
                <a:sym typeface="Open Sauce"/>
              </a:rPr>
              <a:t>Alothman</a:t>
            </a:r>
            <a:r>
              <a:rPr lang="en-US" dirty="0">
                <a:solidFill>
                  <a:srgbClr val="222222"/>
                </a:solidFill>
                <a:latin typeface="Open Sauce"/>
                <a:ea typeface="Open Sauce"/>
                <a:cs typeface="Open Sauce"/>
                <a:sym typeface="Open Sauce"/>
              </a:rPr>
              <a:t> et al., 2022).</a:t>
            </a:r>
          </a:p>
        </p:txBody>
      </p:sp>
      <p:sp>
        <p:nvSpPr>
          <p:cNvPr id="19" name="TextBox 19">
            <a:extLst>
              <a:ext uri="{FF2B5EF4-FFF2-40B4-BE49-F238E27FC236}">
                <a16:creationId xmlns:a16="http://schemas.microsoft.com/office/drawing/2014/main" id="{54FFE8E4-80BD-2F87-0031-F677E9AB1C7C}"/>
              </a:ext>
            </a:extLst>
          </p:cNvPr>
          <p:cNvSpPr txBox="1"/>
          <p:nvPr/>
        </p:nvSpPr>
        <p:spPr>
          <a:xfrm>
            <a:off x="13589314" y="5582288"/>
            <a:ext cx="3928678" cy="2271135"/>
          </a:xfrm>
          <a:prstGeom prst="rect">
            <a:avLst/>
          </a:prstGeom>
        </p:spPr>
        <p:txBody>
          <a:bodyPr lIns="0" tIns="0" rIns="0" bIns="0" rtlCol="0" anchor="t">
            <a:spAutoFit/>
          </a:bodyPr>
          <a:lstStyle/>
          <a:p>
            <a:pPr algn="just">
              <a:lnSpc>
                <a:spcPts val="3000"/>
              </a:lnSpc>
            </a:pPr>
            <a:r>
              <a:rPr lang="en-US" dirty="0">
                <a:solidFill>
                  <a:srgbClr val="222222"/>
                </a:solidFill>
                <a:latin typeface="Open Sauce"/>
                <a:ea typeface="Open Sauce"/>
                <a:cs typeface="Open Sauce"/>
                <a:sym typeface="Open Sauce"/>
              </a:rPr>
              <a:t>Providers can work independently or as a team for timely referrals, medication reviews, rehabilitation, safeguarding, caregiver education and better long-term outcomes among persons with dementia.</a:t>
            </a:r>
          </a:p>
        </p:txBody>
      </p:sp>
      <p:pic>
        <p:nvPicPr>
          <p:cNvPr id="20" name="Picture 19" descr="A guide to multidisciplinary healthcare teams | GHE Australia">
            <a:extLst>
              <a:ext uri="{FF2B5EF4-FFF2-40B4-BE49-F238E27FC236}">
                <a16:creationId xmlns:a16="http://schemas.microsoft.com/office/drawing/2014/main" id="{B46BBD92-7B29-B3CE-337C-951F6F2DCB15}"/>
              </a:ext>
            </a:extLst>
          </p:cNvPr>
          <p:cNvPicPr>
            <a:picLocks noChangeAspect="1"/>
          </p:cNvPicPr>
          <p:nvPr/>
        </p:nvPicPr>
        <p:blipFill>
          <a:blip r:embed="rId3"/>
          <a:stretch>
            <a:fillRect/>
          </a:stretch>
        </p:blipFill>
        <p:spPr>
          <a:xfrm>
            <a:off x="1048390" y="3389419"/>
            <a:ext cx="6727579" cy="6727579"/>
          </a:xfrm>
          <a:prstGeom prst="rect">
            <a:avLst/>
          </a:prstGeom>
        </p:spPr>
      </p:pic>
    </p:spTree>
    <p:extLst>
      <p:ext uri="{BB962C8B-B14F-4D97-AF65-F5344CB8AC3E}">
        <p14:creationId xmlns:p14="http://schemas.microsoft.com/office/powerpoint/2010/main" val="9138641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BAC7E8">
                <a:alpha val="100000"/>
              </a:srgbClr>
            </a:gs>
            <a:gs pos="100000">
              <a:srgbClr val="F7F9FF">
                <a:alpha val="100000"/>
              </a:srgbClr>
            </a:gs>
          </a:gsLst>
          <a:lin ang="5400000"/>
        </a:gradFill>
        <a:effectLst/>
      </p:bgPr>
    </p:bg>
    <p:spTree>
      <p:nvGrpSpPr>
        <p:cNvPr id="1" name="">
          <a:extLst>
            <a:ext uri="{FF2B5EF4-FFF2-40B4-BE49-F238E27FC236}">
              <a16:creationId xmlns:a16="http://schemas.microsoft.com/office/drawing/2014/main" id="{186A1C38-FE9A-0772-0050-3A6CEA7B343F}"/>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E03AAF0D-A386-E75B-2088-B15D633CA3DC}"/>
              </a:ext>
            </a:extLst>
          </p:cNvPr>
          <p:cNvGrpSpPr/>
          <p:nvPr/>
        </p:nvGrpSpPr>
        <p:grpSpPr>
          <a:xfrm>
            <a:off x="8818918" y="1669519"/>
            <a:ext cx="4331844" cy="3346236"/>
            <a:chOff x="0" y="0"/>
            <a:chExt cx="1036065" cy="800333"/>
          </a:xfrm>
        </p:grpSpPr>
        <p:sp>
          <p:nvSpPr>
            <p:cNvPr id="3" name="Freeform 3">
              <a:extLst>
                <a:ext uri="{FF2B5EF4-FFF2-40B4-BE49-F238E27FC236}">
                  <a16:creationId xmlns:a16="http://schemas.microsoft.com/office/drawing/2014/main" id="{9A03C52E-7645-FDB6-523E-DEB435ED25AC}"/>
                </a:ext>
              </a:extLst>
            </p:cNvPr>
            <p:cNvSpPr/>
            <p:nvPr/>
          </p:nvSpPr>
          <p:spPr>
            <a:xfrm>
              <a:off x="0" y="0"/>
              <a:ext cx="1036065" cy="800333"/>
            </a:xfrm>
            <a:custGeom>
              <a:avLst/>
              <a:gdLst/>
              <a:ahLst/>
              <a:cxnLst/>
              <a:rect l="l" t="t" r="r" b="b"/>
              <a:pathLst>
                <a:path w="1036065" h="800333">
                  <a:moveTo>
                    <a:pt x="42893" y="0"/>
                  </a:moveTo>
                  <a:lnTo>
                    <a:pt x="993172" y="0"/>
                  </a:lnTo>
                  <a:cubicBezTo>
                    <a:pt x="1004548" y="0"/>
                    <a:pt x="1015458" y="4519"/>
                    <a:pt x="1023502" y="12563"/>
                  </a:cubicBezTo>
                  <a:cubicBezTo>
                    <a:pt x="1031546" y="20607"/>
                    <a:pt x="1036065" y="31517"/>
                    <a:pt x="1036065" y="42893"/>
                  </a:cubicBezTo>
                  <a:lnTo>
                    <a:pt x="1036065" y="757440"/>
                  </a:lnTo>
                  <a:cubicBezTo>
                    <a:pt x="1036065" y="781129"/>
                    <a:pt x="1016861" y="800333"/>
                    <a:pt x="993172" y="800333"/>
                  </a:cubicBezTo>
                  <a:lnTo>
                    <a:pt x="42893" y="800333"/>
                  </a:lnTo>
                  <a:cubicBezTo>
                    <a:pt x="31517" y="800333"/>
                    <a:pt x="20607" y="795814"/>
                    <a:pt x="12563" y="787770"/>
                  </a:cubicBezTo>
                  <a:cubicBezTo>
                    <a:pt x="4519" y="779726"/>
                    <a:pt x="0" y="768816"/>
                    <a:pt x="0" y="757440"/>
                  </a:cubicBezTo>
                  <a:lnTo>
                    <a:pt x="0" y="42893"/>
                  </a:lnTo>
                  <a:cubicBezTo>
                    <a:pt x="0" y="19204"/>
                    <a:pt x="19204" y="0"/>
                    <a:pt x="42893" y="0"/>
                  </a:cubicBezTo>
                  <a:close/>
                </a:path>
              </a:pathLst>
            </a:custGeom>
            <a:solidFill>
              <a:srgbClr val="FFFFFF"/>
            </a:solidFill>
            <a:ln cap="rnd">
              <a:noFill/>
              <a:prstDash val="solid"/>
              <a:round/>
            </a:ln>
          </p:spPr>
        </p:sp>
        <p:sp>
          <p:nvSpPr>
            <p:cNvPr id="4" name="TextBox 4">
              <a:extLst>
                <a:ext uri="{FF2B5EF4-FFF2-40B4-BE49-F238E27FC236}">
                  <a16:creationId xmlns:a16="http://schemas.microsoft.com/office/drawing/2014/main" id="{AF310728-2EAE-0FE3-F501-ED3E2B92C4C9}"/>
                </a:ext>
              </a:extLst>
            </p:cNvPr>
            <p:cNvSpPr txBox="1"/>
            <p:nvPr/>
          </p:nvSpPr>
          <p:spPr>
            <a:xfrm>
              <a:off x="0" y="0"/>
              <a:ext cx="1036065" cy="800333"/>
            </a:xfrm>
            <a:prstGeom prst="rect">
              <a:avLst/>
            </a:prstGeom>
          </p:spPr>
          <p:txBody>
            <a:bodyPr lIns="50800" tIns="50800" rIns="50800" bIns="50800" rtlCol="0" anchor="ctr"/>
            <a:lstStyle/>
            <a:p>
              <a:pPr marL="0" lvl="0" indent="0" algn="ctr">
                <a:lnSpc>
                  <a:spcPts val="2879"/>
                </a:lnSpc>
                <a:spcBef>
                  <a:spcPct val="0"/>
                </a:spcBef>
              </a:pPr>
              <a:endParaRPr/>
            </a:p>
          </p:txBody>
        </p:sp>
      </p:grpSp>
      <p:grpSp>
        <p:nvGrpSpPr>
          <p:cNvPr id="5" name="Group 5">
            <a:extLst>
              <a:ext uri="{FF2B5EF4-FFF2-40B4-BE49-F238E27FC236}">
                <a16:creationId xmlns:a16="http://schemas.microsoft.com/office/drawing/2014/main" id="{72FC2409-B61B-B233-5B44-358533B54DA0}"/>
              </a:ext>
            </a:extLst>
          </p:cNvPr>
          <p:cNvGrpSpPr/>
          <p:nvPr/>
        </p:nvGrpSpPr>
        <p:grpSpPr>
          <a:xfrm>
            <a:off x="13443038" y="1669519"/>
            <a:ext cx="4287598" cy="3439800"/>
            <a:chOff x="0" y="0"/>
            <a:chExt cx="1025483" cy="822711"/>
          </a:xfrm>
        </p:grpSpPr>
        <p:sp>
          <p:nvSpPr>
            <p:cNvPr id="6" name="Freeform 6">
              <a:extLst>
                <a:ext uri="{FF2B5EF4-FFF2-40B4-BE49-F238E27FC236}">
                  <a16:creationId xmlns:a16="http://schemas.microsoft.com/office/drawing/2014/main" id="{5C5449D8-446F-6420-EDD7-093B64F17A92}"/>
                </a:ext>
              </a:extLst>
            </p:cNvPr>
            <p:cNvSpPr/>
            <p:nvPr/>
          </p:nvSpPr>
          <p:spPr>
            <a:xfrm>
              <a:off x="0" y="0"/>
              <a:ext cx="1025483" cy="822711"/>
            </a:xfrm>
            <a:custGeom>
              <a:avLst/>
              <a:gdLst/>
              <a:ahLst/>
              <a:cxnLst/>
              <a:rect l="l" t="t" r="r" b="b"/>
              <a:pathLst>
                <a:path w="1025483" h="822711">
                  <a:moveTo>
                    <a:pt x="43336" y="0"/>
                  </a:moveTo>
                  <a:lnTo>
                    <a:pt x="982147" y="0"/>
                  </a:lnTo>
                  <a:cubicBezTo>
                    <a:pt x="1006081" y="0"/>
                    <a:pt x="1025483" y="19402"/>
                    <a:pt x="1025483" y="43336"/>
                  </a:cubicBezTo>
                  <a:lnTo>
                    <a:pt x="1025483" y="779376"/>
                  </a:lnTo>
                  <a:cubicBezTo>
                    <a:pt x="1025483" y="790869"/>
                    <a:pt x="1020917" y="801892"/>
                    <a:pt x="1012790" y="810019"/>
                  </a:cubicBezTo>
                  <a:cubicBezTo>
                    <a:pt x="1004663" y="818146"/>
                    <a:pt x="993640" y="822711"/>
                    <a:pt x="982147" y="822711"/>
                  </a:cubicBezTo>
                  <a:lnTo>
                    <a:pt x="43336" y="822711"/>
                  </a:lnTo>
                  <a:cubicBezTo>
                    <a:pt x="19402" y="822711"/>
                    <a:pt x="0" y="803309"/>
                    <a:pt x="0" y="779376"/>
                  </a:cubicBezTo>
                  <a:lnTo>
                    <a:pt x="0" y="43336"/>
                  </a:lnTo>
                  <a:cubicBezTo>
                    <a:pt x="0" y="19402"/>
                    <a:pt x="19402" y="0"/>
                    <a:pt x="43336" y="0"/>
                  </a:cubicBezTo>
                  <a:close/>
                </a:path>
              </a:pathLst>
            </a:custGeom>
            <a:solidFill>
              <a:srgbClr val="FFFFFF"/>
            </a:solidFill>
            <a:ln cap="rnd">
              <a:noFill/>
              <a:prstDash val="solid"/>
              <a:round/>
            </a:ln>
          </p:spPr>
        </p:sp>
        <p:sp>
          <p:nvSpPr>
            <p:cNvPr id="7" name="TextBox 7">
              <a:extLst>
                <a:ext uri="{FF2B5EF4-FFF2-40B4-BE49-F238E27FC236}">
                  <a16:creationId xmlns:a16="http://schemas.microsoft.com/office/drawing/2014/main" id="{4239ED07-D962-6C30-F4D3-356BE886AA00}"/>
                </a:ext>
              </a:extLst>
            </p:cNvPr>
            <p:cNvSpPr txBox="1"/>
            <p:nvPr/>
          </p:nvSpPr>
          <p:spPr>
            <a:xfrm>
              <a:off x="0" y="0"/>
              <a:ext cx="1025483" cy="822711"/>
            </a:xfrm>
            <a:prstGeom prst="rect">
              <a:avLst/>
            </a:prstGeom>
          </p:spPr>
          <p:txBody>
            <a:bodyPr lIns="50800" tIns="50800" rIns="50800" bIns="50800" rtlCol="0" anchor="ctr"/>
            <a:lstStyle/>
            <a:p>
              <a:pPr marL="0" lvl="0" indent="0" algn="ctr">
                <a:lnSpc>
                  <a:spcPts val="2879"/>
                </a:lnSpc>
                <a:spcBef>
                  <a:spcPct val="0"/>
                </a:spcBef>
              </a:pPr>
              <a:endParaRPr/>
            </a:p>
          </p:txBody>
        </p:sp>
      </p:grpSp>
      <p:grpSp>
        <p:nvGrpSpPr>
          <p:cNvPr id="8" name="Group 8">
            <a:extLst>
              <a:ext uri="{FF2B5EF4-FFF2-40B4-BE49-F238E27FC236}">
                <a16:creationId xmlns:a16="http://schemas.microsoft.com/office/drawing/2014/main" id="{2A524770-2299-9D0D-EE4F-87A0F54AC6C8}"/>
              </a:ext>
            </a:extLst>
          </p:cNvPr>
          <p:cNvGrpSpPr/>
          <p:nvPr/>
        </p:nvGrpSpPr>
        <p:grpSpPr>
          <a:xfrm>
            <a:off x="8818919" y="5271244"/>
            <a:ext cx="4331844" cy="3529855"/>
            <a:chOff x="0" y="0"/>
            <a:chExt cx="1036065" cy="800333"/>
          </a:xfrm>
        </p:grpSpPr>
        <p:sp>
          <p:nvSpPr>
            <p:cNvPr id="9" name="Freeform 9">
              <a:extLst>
                <a:ext uri="{FF2B5EF4-FFF2-40B4-BE49-F238E27FC236}">
                  <a16:creationId xmlns:a16="http://schemas.microsoft.com/office/drawing/2014/main" id="{C805B0B4-83C4-2F72-95BA-2C7516588998}"/>
                </a:ext>
              </a:extLst>
            </p:cNvPr>
            <p:cNvSpPr/>
            <p:nvPr/>
          </p:nvSpPr>
          <p:spPr>
            <a:xfrm>
              <a:off x="0" y="0"/>
              <a:ext cx="1036065" cy="800333"/>
            </a:xfrm>
            <a:custGeom>
              <a:avLst/>
              <a:gdLst/>
              <a:ahLst/>
              <a:cxnLst/>
              <a:rect l="l" t="t" r="r" b="b"/>
              <a:pathLst>
                <a:path w="1036065" h="800333">
                  <a:moveTo>
                    <a:pt x="42893" y="0"/>
                  </a:moveTo>
                  <a:lnTo>
                    <a:pt x="993172" y="0"/>
                  </a:lnTo>
                  <a:cubicBezTo>
                    <a:pt x="1004548" y="0"/>
                    <a:pt x="1015458" y="4519"/>
                    <a:pt x="1023502" y="12563"/>
                  </a:cubicBezTo>
                  <a:cubicBezTo>
                    <a:pt x="1031546" y="20607"/>
                    <a:pt x="1036065" y="31517"/>
                    <a:pt x="1036065" y="42893"/>
                  </a:cubicBezTo>
                  <a:lnTo>
                    <a:pt x="1036065" y="757440"/>
                  </a:lnTo>
                  <a:cubicBezTo>
                    <a:pt x="1036065" y="781129"/>
                    <a:pt x="1016861" y="800333"/>
                    <a:pt x="993172" y="800333"/>
                  </a:cubicBezTo>
                  <a:lnTo>
                    <a:pt x="42893" y="800333"/>
                  </a:lnTo>
                  <a:cubicBezTo>
                    <a:pt x="31517" y="800333"/>
                    <a:pt x="20607" y="795814"/>
                    <a:pt x="12563" y="787770"/>
                  </a:cubicBezTo>
                  <a:cubicBezTo>
                    <a:pt x="4519" y="779726"/>
                    <a:pt x="0" y="768816"/>
                    <a:pt x="0" y="757440"/>
                  </a:cubicBezTo>
                  <a:lnTo>
                    <a:pt x="0" y="42893"/>
                  </a:lnTo>
                  <a:cubicBezTo>
                    <a:pt x="0" y="19204"/>
                    <a:pt x="19204" y="0"/>
                    <a:pt x="42893" y="0"/>
                  </a:cubicBezTo>
                  <a:close/>
                </a:path>
              </a:pathLst>
            </a:custGeom>
            <a:solidFill>
              <a:srgbClr val="FFFFFF"/>
            </a:solidFill>
            <a:ln cap="rnd">
              <a:noFill/>
              <a:prstDash val="solid"/>
              <a:round/>
            </a:ln>
          </p:spPr>
        </p:sp>
        <p:sp>
          <p:nvSpPr>
            <p:cNvPr id="10" name="TextBox 10">
              <a:extLst>
                <a:ext uri="{FF2B5EF4-FFF2-40B4-BE49-F238E27FC236}">
                  <a16:creationId xmlns:a16="http://schemas.microsoft.com/office/drawing/2014/main" id="{E3A271A6-0047-2DDD-A38E-7D2072FEEAC0}"/>
                </a:ext>
              </a:extLst>
            </p:cNvPr>
            <p:cNvSpPr txBox="1"/>
            <p:nvPr/>
          </p:nvSpPr>
          <p:spPr>
            <a:xfrm>
              <a:off x="0" y="0"/>
              <a:ext cx="1036065" cy="800333"/>
            </a:xfrm>
            <a:prstGeom prst="rect">
              <a:avLst/>
            </a:prstGeom>
          </p:spPr>
          <p:txBody>
            <a:bodyPr lIns="50800" tIns="50800" rIns="50800" bIns="50800" rtlCol="0" anchor="ctr"/>
            <a:lstStyle/>
            <a:p>
              <a:pPr marL="0" lvl="0" indent="0" algn="ctr">
                <a:lnSpc>
                  <a:spcPts val="2879"/>
                </a:lnSpc>
                <a:spcBef>
                  <a:spcPct val="0"/>
                </a:spcBef>
              </a:pPr>
              <a:endParaRPr/>
            </a:p>
          </p:txBody>
        </p:sp>
      </p:grpSp>
      <p:grpSp>
        <p:nvGrpSpPr>
          <p:cNvPr id="11" name="Group 11">
            <a:extLst>
              <a:ext uri="{FF2B5EF4-FFF2-40B4-BE49-F238E27FC236}">
                <a16:creationId xmlns:a16="http://schemas.microsoft.com/office/drawing/2014/main" id="{BD5A9197-FF07-E5F2-22CA-D102494ED38B}"/>
              </a:ext>
            </a:extLst>
          </p:cNvPr>
          <p:cNvGrpSpPr/>
          <p:nvPr/>
        </p:nvGrpSpPr>
        <p:grpSpPr>
          <a:xfrm>
            <a:off x="13443038" y="5271245"/>
            <a:ext cx="4287598" cy="3346236"/>
            <a:chOff x="0" y="0"/>
            <a:chExt cx="1025483" cy="800333"/>
          </a:xfrm>
        </p:grpSpPr>
        <p:sp>
          <p:nvSpPr>
            <p:cNvPr id="12" name="Freeform 12">
              <a:extLst>
                <a:ext uri="{FF2B5EF4-FFF2-40B4-BE49-F238E27FC236}">
                  <a16:creationId xmlns:a16="http://schemas.microsoft.com/office/drawing/2014/main" id="{12EBC55E-228D-DB2C-CAEE-5758D1F9AC85}"/>
                </a:ext>
              </a:extLst>
            </p:cNvPr>
            <p:cNvSpPr/>
            <p:nvPr/>
          </p:nvSpPr>
          <p:spPr>
            <a:xfrm>
              <a:off x="0" y="0"/>
              <a:ext cx="1025483" cy="800333"/>
            </a:xfrm>
            <a:custGeom>
              <a:avLst/>
              <a:gdLst/>
              <a:ahLst/>
              <a:cxnLst/>
              <a:rect l="l" t="t" r="r" b="b"/>
              <a:pathLst>
                <a:path w="1025483" h="800333">
                  <a:moveTo>
                    <a:pt x="43336" y="0"/>
                  </a:moveTo>
                  <a:lnTo>
                    <a:pt x="982147" y="0"/>
                  </a:lnTo>
                  <a:cubicBezTo>
                    <a:pt x="1006081" y="0"/>
                    <a:pt x="1025483" y="19402"/>
                    <a:pt x="1025483" y="43336"/>
                  </a:cubicBezTo>
                  <a:lnTo>
                    <a:pt x="1025483" y="756998"/>
                  </a:lnTo>
                  <a:cubicBezTo>
                    <a:pt x="1025483" y="768491"/>
                    <a:pt x="1020917" y="779514"/>
                    <a:pt x="1012790" y="787641"/>
                  </a:cubicBezTo>
                  <a:cubicBezTo>
                    <a:pt x="1004663" y="795768"/>
                    <a:pt x="993640" y="800333"/>
                    <a:pt x="982147" y="800333"/>
                  </a:cubicBezTo>
                  <a:lnTo>
                    <a:pt x="43336" y="800333"/>
                  </a:lnTo>
                  <a:cubicBezTo>
                    <a:pt x="31842" y="800333"/>
                    <a:pt x="20820" y="795768"/>
                    <a:pt x="12693" y="787641"/>
                  </a:cubicBezTo>
                  <a:cubicBezTo>
                    <a:pt x="4566" y="779514"/>
                    <a:pt x="0" y="768491"/>
                    <a:pt x="0" y="756998"/>
                  </a:cubicBezTo>
                  <a:lnTo>
                    <a:pt x="0" y="43336"/>
                  </a:lnTo>
                  <a:cubicBezTo>
                    <a:pt x="0" y="19402"/>
                    <a:pt x="19402" y="0"/>
                    <a:pt x="43336" y="0"/>
                  </a:cubicBezTo>
                  <a:close/>
                </a:path>
              </a:pathLst>
            </a:custGeom>
            <a:solidFill>
              <a:srgbClr val="FFFFFF"/>
            </a:solidFill>
            <a:ln cap="rnd">
              <a:noFill/>
              <a:prstDash val="solid"/>
              <a:round/>
            </a:ln>
          </p:spPr>
        </p:sp>
        <p:sp>
          <p:nvSpPr>
            <p:cNvPr id="13" name="TextBox 13">
              <a:extLst>
                <a:ext uri="{FF2B5EF4-FFF2-40B4-BE49-F238E27FC236}">
                  <a16:creationId xmlns:a16="http://schemas.microsoft.com/office/drawing/2014/main" id="{71A7269A-00AB-DB60-0CE5-7CC0A93DFC6E}"/>
                </a:ext>
              </a:extLst>
            </p:cNvPr>
            <p:cNvSpPr txBox="1"/>
            <p:nvPr/>
          </p:nvSpPr>
          <p:spPr>
            <a:xfrm>
              <a:off x="0" y="0"/>
              <a:ext cx="1025483" cy="800333"/>
            </a:xfrm>
            <a:prstGeom prst="rect">
              <a:avLst/>
            </a:prstGeom>
          </p:spPr>
          <p:txBody>
            <a:bodyPr lIns="50800" tIns="50800" rIns="50800" bIns="50800" rtlCol="0" anchor="ctr"/>
            <a:lstStyle/>
            <a:p>
              <a:pPr marL="0" lvl="0" indent="0" algn="ctr">
                <a:lnSpc>
                  <a:spcPts val="2879"/>
                </a:lnSpc>
                <a:spcBef>
                  <a:spcPct val="0"/>
                </a:spcBef>
              </a:pPr>
              <a:endParaRPr/>
            </a:p>
          </p:txBody>
        </p:sp>
      </p:grpSp>
      <p:sp>
        <p:nvSpPr>
          <p:cNvPr id="15" name="TextBox 15">
            <a:extLst>
              <a:ext uri="{FF2B5EF4-FFF2-40B4-BE49-F238E27FC236}">
                <a16:creationId xmlns:a16="http://schemas.microsoft.com/office/drawing/2014/main" id="{52FDD13C-7CDC-5CF3-3D55-C1880717056C}"/>
              </a:ext>
            </a:extLst>
          </p:cNvPr>
          <p:cNvSpPr txBox="1"/>
          <p:nvPr/>
        </p:nvSpPr>
        <p:spPr>
          <a:xfrm>
            <a:off x="1216789" y="1809112"/>
            <a:ext cx="6727579" cy="1892826"/>
          </a:xfrm>
          <a:prstGeom prst="rect">
            <a:avLst/>
          </a:prstGeom>
        </p:spPr>
        <p:txBody>
          <a:bodyPr lIns="0" tIns="0" rIns="0" bIns="0" rtlCol="0" anchor="t">
            <a:spAutoFit/>
          </a:bodyPr>
          <a:lstStyle/>
          <a:p>
            <a:pPr algn="l">
              <a:lnSpc>
                <a:spcPts val="7200"/>
              </a:lnSpc>
            </a:pPr>
            <a:r>
              <a:rPr lang="en-US" sz="7200" spc="-316" dirty="0" err="1">
                <a:solidFill>
                  <a:srgbClr val="222222"/>
                </a:solidFill>
                <a:latin typeface="Roca Two"/>
                <a:ea typeface="Roca Two"/>
                <a:cs typeface="Roca Two"/>
                <a:sym typeface="Roca Two"/>
              </a:rPr>
              <a:t>Individualised</a:t>
            </a:r>
            <a:r>
              <a:rPr lang="en-US" sz="7200" spc="-316" dirty="0">
                <a:solidFill>
                  <a:srgbClr val="222222"/>
                </a:solidFill>
                <a:latin typeface="Roca Two"/>
                <a:ea typeface="Roca Two"/>
                <a:cs typeface="Roca Two"/>
                <a:sym typeface="Roca Two"/>
              </a:rPr>
              <a:t> Care Planning</a:t>
            </a:r>
          </a:p>
        </p:txBody>
      </p:sp>
      <p:sp>
        <p:nvSpPr>
          <p:cNvPr id="16" name="TextBox 16">
            <a:extLst>
              <a:ext uri="{FF2B5EF4-FFF2-40B4-BE49-F238E27FC236}">
                <a16:creationId xmlns:a16="http://schemas.microsoft.com/office/drawing/2014/main" id="{DF867A57-B8A0-9DAE-A488-87341291F176}"/>
              </a:ext>
            </a:extLst>
          </p:cNvPr>
          <p:cNvSpPr txBox="1"/>
          <p:nvPr/>
        </p:nvSpPr>
        <p:spPr>
          <a:xfrm>
            <a:off x="9028507" y="2028912"/>
            <a:ext cx="3912665" cy="2265236"/>
          </a:xfrm>
          <a:prstGeom prst="rect">
            <a:avLst/>
          </a:prstGeom>
        </p:spPr>
        <p:txBody>
          <a:bodyPr lIns="0" tIns="0" rIns="0" bIns="0" rtlCol="0" anchor="t">
            <a:spAutoFit/>
          </a:bodyPr>
          <a:lstStyle/>
          <a:p>
            <a:pPr algn="just">
              <a:lnSpc>
                <a:spcPts val="3000"/>
              </a:lnSpc>
            </a:pPr>
            <a:r>
              <a:rPr lang="en-US" dirty="0" err="1">
                <a:solidFill>
                  <a:srgbClr val="222222"/>
                </a:solidFill>
                <a:latin typeface="Open Sauce"/>
                <a:ea typeface="Open Sauce"/>
                <a:cs typeface="Open Sauce"/>
                <a:sym typeface="Open Sauce"/>
              </a:rPr>
              <a:t>Individualised</a:t>
            </a:r>
            <a:r>
              <a:rPr lang="en-US" dirty="0">
                <a:solidFill>
                  <a:srgbClr val="222222"/>
                </a:solidFill>
                <a:latin typeface="Open Sauce"/>
                <a:ea typeface="Open Sauce"/>
                <a:cs typeface="Open Sauce"/>
                <a:sym typeface="Open Sauce"/>
              </a:rPr>
              <a:t> care plans are created based on each person's medical needs, personal preferences, cultural context, abilities, goals and future health care needs (</a:t>
            </a:r>
            <a:r>
              <a:rPr lang="en-US" dirty="0" err="1">
                <a:solidFill>
                  <a:srgbClr val="222222"/>
                </a:solidFill>
                <a:latin typeface="Open Sauce"/>
                <a:ea typeface="Open Sauce"/>
                <a:cs typeface="Open Sauce"/>
                <a:sym typeface="Open Sauce"/>
              </a:rPr>
              <a:t>Tampi</a:t>
            </a:r>
            <a:r>
              <a:rPr lang="en-US" dirty="0">
                <a:solidFill>
                  <a:srgbClr val="222222"/>
                </a:solidFill>
                <a:latin typeface="Open Sauce"/>
                <a:ea typeface="Open Sauce"/>
                <a:cs typeface="Open Sauce"/>
                <a:sym typeface="Open Sauce"/>
              </a:rPr>
              <a:t> &amp; </a:t>
            </a:r>
            <a:r>
              <a:rPr lang="en-US" dirty="0" err="1">
                <a:solidFill>
                  <a:srgbClr val="222222"/>
                </a:solidFill>
                <a:latin typeface="Open Sauce"/>
                <a:ea typeface="Open Sauce"/>
                <a:cs typeface="Open Sauce"/>
                <a:sym typeface="Open Sauce"/>
              </a:rPr>
              <a:t>Jeste</a:t>
            </a:r>
            <a:r>
              <a:rPr lang="en-US" dirty="0">
                <a:solidFill>
                  <a:srgbClr val="222222"/>
                </a:solidFill>
                <a:latin typeface="Open Sauce"/>
                <a:ea typeface="Open Sauce"/>
                <a:cs typeface="Open Sauce"/>
                <a:sym typeface="Open Sauce"/>
              </a:rPr>
              <a:t>, 2022).</a:t>
            </a:r>
          </a:p>
        </p:txBody>
      </p:sp>
      <p:sp>
        <p:nvSpPr>
          <p:cNvPr id="17" name="TextBox 17">
            <a:extLst>
              <a:ext uri="{FF2B5EF4-FFF2-40B4-BE49-F238E27FC236}">
                <a16:creationId xmlns:a16="http://schemas.microsoft.com/office/drawing/2014/main" id="{3B943666-CB90-B35D-0CCF-53BFE766549C}"/>
              </a:ext>
            </a:extLst>
          </p:cNvPr>
          <p:cNvSpPr txBox="1"/>
          <p:nvPr/>
        </p:nvSpPr>
        <p:spPr>
          <a:xfrm>
            <a:off x="13589314" y="1809112"/>
            <a:ext cx="3972923" cy="2476832"/>
          </a:xfrm>
          <a:prstGeom prst="rect">
            <a:avLst/>
          </a:prstGeom>
        </p:spPr>
        <p:txBody>
          <a:bodyPr lIns="0" tIns="0" rIns="0" bIns="0" rtlCol="0" anchor="t">
            <a:spAutoFit/>
          </a:bodyPr>
          <a:lstStyle/>
          <a:p>
            <a:pPr algn="just">
              <a:lnSpc>
                <a:spcPts val="2800"/>
              </a:lnSpc>
            </a:pPr>
            <a:r>
              <a:rPr lang="en-US" dirty="0">
                <a:solidFill>
                  <a:srgbClr val="222222"/>
                </a:solidFill>
                <a:latin typeface="Open Sauce"/>
                <a:ea typeface="Open Sauce"/>
                <a:cs typeface="Open Sauce"/>
                <a:sym typeface="Open Sauce"/>
              </a:rPr>
              <a:t>As the disease progresses, regular reassessment can detect changes in cognition, behavior, physical health, effectiveness of medications in the treatment, disability patterns and the caregiver's support needs.</a:t>
            </a:r>
          </a:p>
        </p:txBody>
      </p:sp>
      <p:sp>
        <p:nvSpPr>
          <p:cNvPr id="18" name="TextBox 18">
            <a:extLst>
              <a:ext uri="{FF2B5EF4-FFF2-40B4-BE49-F238E27FC236}">
                <a16:creationId xmlns:a16="http://schemas.microsoft.com/office/drawing/2014/main" id="{C61E0A3E-F8ED-93A6-947E-70DD0F4D03F9}"/>
              </a:ext>
            </a:extLst>
          </p:cNvPr>
          <p:cNvSpPr txBox="1"/>
          <p:nvPr/>
        </p:nvSpPr>
        <p:spPr>
          <a:xfrm>
            <a:off x="9028508" y="5582288"/>
            <a:ext cx="3912665" cy="2649956"/>
          </a:xfrm>
          <a:prstGeom prst="rect">
            <a:avLst/>
          </a:prstGeom>
        </p:spPr>
        <p:txBody>
          <a:bodyPr lIns="0" tIns="0" rIns="0" bIns="0" rtlCol="0" anchor="t">
            <a:spAutoFit/>
          </a:bodyPr>
          <a:lstStyle/>
          <a:p>
            <a:pPr algn="just">
              <a:lnSpc>
                <a:spcPts val="3000"/>
              </a:lnSpc>
            </a:pPr>
            <a:r>
              <a:rPr lang="en-US" dirty="0">
                <a:solidFill>
                  <a:srgbClr val="222222"/>
                </a:solidFill>
                <a:latin typeface="Open Sauce"/>
                <a:ea typeface="Open Sauce"/>
                <a:cs typeface="Open Sauce"/>
                <a:sym typeface="Open Sauce"/>
              </a:rPr>
              <a:t>Advance care planning involves patients talking about what they want for their health in the future, and to honor those wishes wherever possible during the early stages of dementia (Hampel et al., 2022).</a:t>
            </a:r>
          </a:p>
        </p:txBody>
      </p:sp>
      <p:sp>
        <p:nvSpPr>
          <p:cNvPr id="19" name="TextBox 19">
            <a:extLst>
              <a:ext uri="{FF2B5EF4-FFF2-40B4-BE49-F238E27FC236}">
                <a16:creationId xmlns:a16="http://schemas.microsoft.com/office/drawing/2014/main" id="{95772797-8E51-0D55-069F-975AA39D3AE4}"/>
              </a:ext>
            </a:extLst>
          </p:cNvPr>
          <p:cNvSpPr txBox="1"/>
          <p:nvPr/>
        </p:nvSpPr>
        <p:spPr>
          <a:xfrm>
            <a:off x="13589314" y="5582288"/>
            <a:ext cx="3928678" cy="2649956"/>
          </a:xfrm>
          <a:prstGeom prst="rect">
            <a:avLst/>
          </a:prstGeom>
        </p:spPr>
        <p:txBody>
          <a:bodyPr lIns="0" tIns="0" rIns="0" bIns="0" rtlCol="0" anchor="t">
            <a:spAutoFit/>
          </a:bodyPr>
          <a:lstStyle/>
          <a:p>
            <a:pPr algn="just">
              <a:lnSpc>
                <a:spcPts val="3000"/>
              </a:lnSpc>
            </a:pPr>
            <a:r>
              <a:rPr lang="en-US" dirty="0">
                <a:solidFill>
                  <a:srgbClr val="222222"/>
                </a:solidFill>
                <a:latin typeface="Open Sauce"/>
                <a:ea typeface="Open Sauce"/>
                <a:cs typeface="Open Sauce"/>
                <a:sym typeface="Open Sauce"/>
              </a:rPr>
              <a:t>For </a:t>
            </a:r>
            <a:r>
              <a:rPr lang="en-US" dirty="0" err="1">
                <a:solidFill>
                  <a:srgbClr val="222222"/>
                </a:solidFill>
                <a:latin typeface="Open Sauce"/>
                <a:ea typeface="Open Sauce"/>
                <a:cs typeface="Open Sauce"/>
                <a:sym typeface="Open Sauce"/>
              </a:rPr>
              <a:t>personalised</a:t>
            </a:r>
            <a:r>
              <a:rPr lang="en-US" dirty="0">
                <a:solidFill>
                  <a:srgbClr val="222222"/>
                </a:solidFill>
                <a:latin typeface="Open Sauce"/>
                <a:ea typeface="Open Sauce"/>
                <a:cs typeface="Open Sauce"/>
                <a:sym typeface="Open Sauce"/>
              </a:rPr>
              <a:t> care, dignity and independence is fostered by flexible and responsive health interventions, patient safety, emotional wellbeing, and better quality of life as a result of ongoing, supportive monitoring.</a:t>
            </a:r>
          </a:p>
        </p:txBody>
      </p:sp>
      <p:pic>
        <p:nvPicPr>
          <p:cNvPr id="20" name="Picture 19" descr="How Personalized Care Plans Support Seniors at Home | Paradise Healthcare">
            <a:extLst>
              <a:ext uri="{FF2B5EF4-FFF2-40B4-BE49-F238E27FC236}">
                <a16:creationId xmlns:a16="http://schemas.microsoft.com/office/drawing/2014/main" id="{2E3AB1B1-CBFC-08F9-1710-5CB53DCE43A4}"/>
              </a:ext>
            </a:extLst>
          </p:cNvPr>
          <p:cNvPicPr>
            <a:picLocks noChangeAspect="1"/>
          </p:cNvPicPr>
          <p:nvPr/>
        </p:nvPicPr>
        <p:blipFill>
          <a:blip r:embed="rId3"/>
          <a:stretch>
            <a:fillRect/>
          </a:stretch>
        </p:blipFill>
        <p:spPr>
          <a:xfrm>
            <a:off x="442477" y="4116424"/>
            <a:ext cx="8084165" cy="5196963"/>
          </a:xfrm>
          <a:prstGeom prst="rect">
            <a:avLst/>
          </a:prstGeom>
        </p:spPr>
      </p:pic>
    </p:spTree>
    <p:extLst>
      <p:ext uri="{BB962C8B-B14F-4D97-AF65-F5344CB8AC3E}">
        <p14:creationId xmlns:p14="http://schemas.microsoft.com/office/powerpoint/2010/main" val="3992400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rgbClr val="BAC7E8">
                <a:alpha val="100000"/>
              </a:srgbClr>
            </a:gs>
            <a:gs pos="100000">
              <a:srgbClr val="F7F9FF">
                <a:alpha val="100000"/>
              </a:srgbClr>
            </a:gs>
          </a:gsLst>
          <a:lin ang="5400000"/>
        </a:gradFill>
        <a:effectLst/>
      </p:bgPr>
    </p:bg>
    <p:spTree>
      <p:nvGrpSpPr>
        <p:cNvPr id="1" name="">
          <a:extLst>
            <a:ext uri="{FF2B5EF4-FFF2-40B4-BE49-F238E27FC236}">
              <a16:creationId xmlns:a16="http://schemas.microsoft.com/office/drawing/2014/main" id="{EA4D6C9E-1CE8-DE8B-8D80-75F7BC0FD343}"/>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810E1BEF-D46E-762B-983F-EE419D71021C}"/>
              </a:ext>
            </a:extLst>
          </p:cNvPr>
          <p:cNvGrpSpPr/>
          <p:nvPr/>
        </p:nvGrpSpPr>
        <p:grpSpPr>
          <a:xfrm>
            <a:off x="8818919" y="1669519"/>
            <a:ext cx="4331844" cy="3346236"/>
            <a:chOff x="0" y="0"/>
            <a:chExt cx="1036065" cy="800333"/>
          </a:xfrm>
        </p:grpSpPr>
        <p:sp>
          <p:nvSpPr>
            <p:cNvPr id="3" name="Freeform 3">
              <a:extLst>
                <a:ext uri="{FF2B5EF4-FFF2-40B4-BE49-F238E27FC236}">
                  <a16:creationId xmlns:a16="http://schemas.microsoft.com/office/drawing/2014/main" id="{B32EABF2-68CE-C0F0-515D-1D483313FF6C}"/>
                </a:ext>
              </a:extLst>
            </p:cNvPr>
            <p:cNvSpPr/>
            <p:nvPr/>
          </p:nvSpPr>
          <p:spPr>
            <a:xfrm>
              <a:off x="0" y="0"/>
              <a:ext cx="1036065" cy="800333"/>
            </a:xfrm>
            <a:custGeom>
              <a:avLst/>
              <a:gdLst/>
              <a:ahLst/>
              <a:cxnLst/>
              <a:rect l="l" t="t" r="r" b="b"/>
              <a:pathLst>
                <a:path w="1036065" h="800333">
                  <a:moveTo>
                    <a:pt x="42893" y="0"/>
                  </a:moveTo>
                  <a:lnTo>
                    <a:pt x="993172" y="0"/>
                  </a:lnTo>
                  <a:cubicBezTo>
                    <a:pt x="1004548" y="0"/>
                    <a:pt x="1015458" y="4519"/>
                    <a:pt x="1023502" y="12563"/>
                  </a:cubicBezTo>
                  <a:cubicBezTo>
                    <a:pt x="1031546" y="20607"/>
                    <a:pt x="1036065" y="31517"/>
                    <a:pt x="1036065" y="42893"/>
                  </a:cubicBezTo>
                  <a:lnTo>
                    <a:pt x="1036065" y="757440"/>
                  </a:lnTo>
                  <a:cubicBezTo>
                    <a:pt x="1036065" y="781129"/>
                    <a:pt x="1016861" y="800333"/>
                    <a:pt x="993172" y="800333"/>
                  </a:cubicBezTo>
                  <a:lnTo>
                    <a:pt x="42893" y="800333"/>
                  </a:lnTo>
                  <a:cubicBezTo>
                    <a:pt x="31517" y="800333"/>
                    <a:pt x="20607" y="795814"/>
                    <a:pt x="12563" y="787770"/>
                  </a:cubicBezTo>
                  <a:cubicBezTo>
                    <a:pt x="4519" y="779726"/>
                    <a:pt x="0" y="768816"/>
                    <a:pt x="0" y="757440"/>
                  </a:cubicBezTo>
                  <a:lnTo>
                    <a:pt x="0" y="42893"/>
                  </a:lnTo>
                  <a:cubicBezTo>
                    <a:pt x="0" y="19204"/>
                    <a:pt x="19204" y="0"/>
                    <a:pt x="42893" y="0"/>
                  </a:cubicBezTo>
                  <a:close/>
                </a:path>
              </a:pathLst>
            </a:custGeom>
            <a:solidFill>
              <a:srgbClr val="FFFFFF"/>
            </a:solidFill>
            <a:ln cap="rnd">
              <a:noFill/>
              <a:prstDash val="solid"/>
              <a:round/>
            </a:ln>
          </p:spPr>
        </p:sp>
        <p:sp>
          <p:nvSpPr>
            <p:cNvPr id="4" name="TextBox 4">
              <a:extLst>
                <a:ext uri="{FF2B5EF4-FFF2-40B4-BE49-F238E27FC236}">
                  <a16:creationId xmlns:a16="http://schemas.microsoft.com/office/drawing/2014/main" id="{B30001C0-69EE-C04B-D28D-E0BFE651BD99}"/>
                </a:ext>
              </a:extLst>
            </p:cNvPr>
            <p:cNvSpPr txBox="1"/>
            <p:nvPr/>
          </p:nvSpPr>
          <p:spPr>
            <a:xfrm>
              <a:off x="0" y="0"/>
              <a:ext cx="1036065" cy="800333"/>
            </a:xfrm>
            <a:prstGeom prst="rect">
              <a:avLst/>
            </a:prstGeom>
          </p:spPr>
          <p:txBody>
            <a:bodyPr lIns="50800" tIns="50800" rIns="50800" bIns="50800" rtlCol="0" anchor="ctr"/>
            <a:lstStyle/>
            <a:p>
              <a:pPr marL="0" lvl="0" indent="0" algn="ctr">
                <a:lnSpc>
                  <a:spcPts val="2879"/>
                </a:lnSpc>
                <a:spcBef>
                  <a:spcPct val="0"/>
                </a:spcBef>
              </a:pPr>
              <a:endParaRPr/>
            </a:p>
          </p:txBody>
        </p:sp>
      </p:grpSp>
      <p:grpSp>
        <p:nvGrpSpPr>
          <p:cNvPr id="5" name="Group 5">
            <a:extLst>
              <a:ext uri="{FF2B5EF4-FFF2-40B4-BE49-F238E27FC236}">
                <a16:creationId xmlns:a16="http://schemas.microsoft.com/office/drawing/2014/main" id="{98E1F709-1CFF-D9E1-86C1-6FCDF44DD5B4}"/>
              </a:ext>
            </a:extLst>
          </p:cNvPr>
          <p:cNvGrpSpPr/>
          <p:nvPr/>
        </p:nvGrpSpPr>
        <p:grpSpPr>
          <a:xfrm>
            <a:off x="13443038" y="1669519"/>
            <a:ext cx="4287598" cy="3439800"/>
            <a:chOff x="0" y="0"/>
            <a:chExt cx="1025483" cy="822711"/>
          </a:xfrm>
        </p:grpSpPr>
        <p:sp>
          <p:nvSpPr>
            <p:cNvPr id="6" name="Freeform 6">
              <a:extLst>
                <a:ext uri="{FF2B5EF4-FFF2-40B4-BE49-F238E27FC236}">
                  <a16:creationId xmlns:a16="http://schemas.microsoft.com/office/drawing/2014/main" id="{6208D936-7516-227D-4316-5C8C9A219010}"/>
                </a:ext>
              </a:extLst>
            </p:cNvPr>
            <p:cNvSpPr/>
            <p:nvPr/>
          </p:nvSpPr>
          <p:spPr>
            <a:xfrm>
              <a:off x="0" y="0"/>
              <a:ext cx="1025483" cy="822711"/>
            </a:xfrm>
            <a:custGeom>
              <a:avLst/>
              <a:gdLst/>
              <a:ahLst/>
              <a:cxnLst/>
              <a:rect l="l" t="t" r="r" b="b"/>
              <a:pathLst>
                <a:path w="1025483" h="822711">
                  <a:moveTo>
                    <a:pt x="43336" y="0"/>
                  </a:moveTo>
                  <a:lnTo>
                    <a:pt x="982147" y="0"/>
                  </a:lnTo>
                  <a:cubicBezTo>
                    <a:pt x="1006081" y="0"/>
                    <a:pt x="1025483" y="19402"/>
                    <a:pt x="1025483" y="43336"/>
                  </a:cubicBezTo>
                  <a:lnTo>
                    <a:pt x="1025483" y="779376"/>
                  </a:lnTo>
                  <a:cubicBezTo>
                    <a:pt x="1025483" y="790869"/>
                    <a:pt x="1020917" y="801892"/>
                    <a:pt x="1012790" y="810019"/>
                  </a:cubicBezTo>
                  <a:cubicBezTo>
                    <a:pt x="1004663" y="818146"/>
                    <a:pt x="993640" y="822711"/>
                    <a:pt x="982147" y="822711"/>
                  </a:cubicBezTo>
                  <a:lnTo>
                    <a:pt x="43336" y="822711"/>
                  </a:lnTo>
                  <a:cubicBezTo>
                    <a:pt x="19402" y="822711"/>
                    <a:pt x="0" y="803309"/>
                    <a:pt x="0" y="779376"/>
                  </a:cubicBezTo>
                  <a:lnTo>
                    <a:pt x="0" y="43336"/>
                  </a:lnTo>
                  <a:cubicBezTo>
                    <a:pt x="0" y="19402"/>
                    <a:pt x="19402" y="0"/>
                    <a:pt x="43336" y="0"/>
                  </a:cubicBezTo>
                  <a:close/>
                </a:path>
              </a:pathLst>
            </a:custGeom>
            <a:solidFill>
              <a:srgbClr val="FFFFFF"/>
            </a:solidFill>
            <a:ln cap="rnd">
              <a:noFill/>
              <a:prstDash val="solid"/>
              <a:round/>
            </a:ln>
          </p:spPr>
        </p:sp>
        <p:sp>
          <p:nvSpPr>
            <p:cNvPr id="7" name="TextBox 7">
              <a:extLst>
                <a:ext uri="{FF2B5EF4-FFF2-40B4-BE49-F238E27FC236}">
                  <a16:creationId xmlns:a16="http://schemas.microsoft.com/office/drawing/2014/main" id="{F48F5E31-1FD9-FC3B-22B5-32A06C7469E7}"/>
                </a:ext>
              </a:extLst>
            </p:cNvPr>
            <p:cNvSpPr txBox="1"/>
            <p:nvPr/>
          </p:nvSpPr>
          <p:spPr>
            <a:xfrm>
              <a:off x="0" y="0"/>
              <a:ext cx="1025483" cy="822711"/>
            </a:xfrm>
            <a:prstGeom prst="rect">
              <a:avLst/>
            </a:prstGeom>
          </p:spPr>
          <p:txBody>
            <a:bodyPr lIns="50800" tIns="50800" rIns="50800" bIns="50800" rtlCol="0" anchor="ctr"/>
            <a:lstStyle/>
            <a:p>
              <a:pPr marL="0" lvl="0" indent="0" algn="ctr">
                <a:lnSpc>
                  <a:spcPts val="2879"/>
                </a:lnSpc>
                <a:spcBef>
                  <a:spcPct val="0"/>
                </a:spcBef>
              </a:pPr>
              <a:endParaRPr/>
            </a:p>
          </p:txBody>
        </p:sp>
      </p:grpSp>
      <p:grpSp>
        <p:nvGrpSpPr>
          <p:cNvPr id="8" name="Group 8">
            <a:extLst>
              <a:ext uri="{FF2B5EF4-FFF2-40B4-BE49-F238E27FC236}">
                <a16:creationId xmlns:a16="http://schemas.microsoft.com/office/drawing/2014/main" id="{E84C9F6D-C72E-7D89-7336-12FB81BA2887}"/>
              </a:ext>
            </a:extLst>
          </p:cNvPr>
          <p:cNvGrpSpPr/>
          <p:nvPr/>
        </p:nvGrpSpPr>
        <p:grpSpPr>
          <a:xfrm>
            <a:off x="8818919" y="5271244"/>
            <a:ext cx="4331844" cy="3529855"/>
            <a:chOff x="0" y="0"/>
            <a:chExt cx="1036065" cy="800333"/>
          </a:xfrm>
        </p:grpSpPr>
        <p:sp>
          <p:nvSpPr>
            <p:cNvPr id="9" name="Freeform 9">
              <a:extLst>
                <a:ext uri="{FF2B5EF4-FFF2-40B4-BE49-F238E27FC236}">
                  <a16:creationId xmlns:a16="http://schemas.microsoft.com/office/drawing/2014/main" id="{AD24A954-7697-CD40-DE05-65C7F4783768}"/>
                </a:ext>
              </a:extLst>
            </p:cNvPr>
            <p:cNvSpPr/>
            <p:nvPr/>
          </p:nvSpPr>
          <p:spPr>
            <a:xfrm>
              <a:off x="0" y="0"/>
              <a:ext cx="1036065" cy="800333"/>
            </a:xfrm>
            <a:custGeom>
              <a:avLst/>
              <a:gdLst/>
              <a:ahLst/>
              <a:cxnLst/>
              <a:rect l="l" t="t" r="r" b="b"/>
              <a:pathLst>
                <a:path w="1036065" h="800333">
                  <a:moveTo>
                    <a:pt x="42893" y="0"/>
                  </a:moveTo>
                  <a:lnTo>
                    <a:pt x="993172" y="0"/>
                  </a:lnTo>
                  <a:cubicBezTo>
                    <a:pt x="1004548" y="0"/>
                    <a:pt x="1015458" y="4519"/>
                    <a:pt x="1023502" y="12563"/>
                  </a:cubicBezTo>
                  <a:cubicBezTo>
                    <a:pt x="1031546" y="20607"/>
                    <a:pt x="1036065" y="31517"/>
                    <a:pt x="1036065" y="42893"/>
                  </a:cubicBezTo>
                  <a:lnTo>
                    <a:pt x="1036065" y="757440"/>
                  </a:lnTo>
                  <a:cubicBezTo>
                    <a:pt x="1036065" y="781129"/>
                    <a:pt x="1016861" y="800333"/>
                    <a:pt x="993172" y="800333"/>
                  </a:cubicBezTo>
                  <a:lnTo>
                    <a:pt x="42893" y="800333"/>
                  </a:lnTo>
                  <a:cubicBezTo>
                    <a:pt x="31517" y="800333"/>
                    <a:pt x="20607" y="795814"/>
                    <a:pt x="12563" y="787770"/>
                  </a:cubicBezTo>
                  <a:cubicBezTo>
                    <a:pt x="4519" y="779726"/>
                    <a:pt x="0" y="768816"/>
                    <a:pt x="0" y="757440"/>
                  </a:cubicBezTo>
                  <a:lnTo>
                    <a:pt x="0" y="42893"/>
                  </a:lnTo>
                  <a:cubicBezTo>
                    <a:pt x="0" y="19204"/>
                    <a:pt x="19204" y="0"/>
                    <a:pt x="42893" y="0"/>
                  </a:cubicBezTo>
                  <a:close/>
                </a:path>
              </a:pathLst>
            </a:custGeom>
            <a:solidFill>
              <a:srgbClr val="FFFFFF"/>
            </a:solidFill>
            <a:ln cap="rnd">
              <a:noFill/>
              <a:prstDash val="solid"/>
              <a:round/>
            </a:ln>
          </p:spPr>
        </p:sp>
        <p:sp>
          <p:nvSpPr>
            <p:cNvPr id="10" name="TextBox 10">
              <a:extLst>
                <a:ext uri="{FF2B5EF4-FFF2-40B4-BE49-F238E27FC236}">
                  <a16:creationId xmlns:a16="http://schemas.microsoft.com/office/drawing/2014/main" id="{BC0D6E78-5177-F31E-1B9B-7472358877E8}"/>
                </a:ext>
              </a:extLst>
            </p:cNvPr>
            <p:cNvSpPr txBox="1"/>
            <p:nvPr/>
          </p:nvSpPr>
          <p:spPr>
            <a:xfrm>
              <a:off x="0" y="0"/>
              <a:ext cx="1036065" cy="800333"/>
            </a:xfrm>
            <a:prstGeom prst="rect">
              <a:avLst/>
            </a:prstGeom>
          </p:spPr>
          <p:txBody>
            <a:bodyPr lIns="50800" tIns="50800" rIns="50800" bIns="50800" rtlCol="0" anchor="ctr"/>
            <a:lstStyle/>
            <a:p>
              <a:pPr marL="0" lvl="0" indent="0" algn="ctr">
                <a:lnSpc>
                  <a:spcPts val="2879"/>
                </a:lnSpc>
                <a:spcBef>
                  <a:spcPct val="0"/>
                </a:spcBef>
              </a:pPr>
              <a:endParaRPr/>
            </a:p>
          </p:txBody>
        </p:sp>
      </p:grpSp>
      <p:grpSp>
        <p:nvGrpSpPr>
          <p:cNvPr id="11" name="Group 11">
            <a:extLst>
              <a:ext uri="{FF2B5EF4-FFF2-40B4-BE49-F238E27FC236}">
                <a16:creationId xmlns:a16="http://schemas.microsoft.com/office/drawing/2014/main" id="{C251EAE4-F186-46C7-77B7-B41F64E8721C}"/>
              </a:ext>
            </a:extLst>
          </p:cNvPr>
          <p:cNvGrpSpPr/>
          <p:nvPr/>
        </p:nvGrpSpPr>
        <p:grpSpPr>
          <a:xfrm>
            <a:off x="13443038" y="5271245"/>
            <a:ext cx="4287598" cy="3346236"/>
            <a:chOff x="0" y="0"/>
            <a:chExt cx="1025483" cy="800333"/>
          </a:xfrm>
        </p:grpSpPr>
        <p:sp>
          <p:nvSpPr>
            <p:cNvPr id="12" name="Freeform 12">
              <a:extLst>
                <a:ext uri="{FF2B5EF4-FFF2-40B4-BE49-F238E27FC236}">
                  <a16:creationId xmlns:a16="http://schemas.microsoft.com/office/drawing/2014/main" id="{348A513A-6B1A-C5B9-69A3-1485C60606CB}"/>
                </a:ext>
              </a:extLst>
            </p:cNvPr>
            <p:cNvSpPr/>
            <p:nvPr/>
          </p:nvSpPr>
          <p:spPr>
            <a:xfrm>
              <a:off x="0" y="0"/>
              <a:ext cx="1025483" cy="800333"/>
            </a:xfrm>
            <a:custGeom>
              <a:avLst/>
              <a:gdLst/>
              <a:ahLst/>
              <a:cxnLst/>
              <a:rect l="l" t="t" r="r" b="b"/>
              <a:pathLst>
                <a:path w="1025483" h="800333">
                  <a:moveTo>
                    <a:pt x="43336" y="0"/>
                  </a:moveTo>
                  <a:lnTo>
                    <a:pt x="982147" y="0"/>
                  </a:lnTo>
                  <a:cubicBezTo>
                    <a:pt x="1006081" y="0"/>
                    <a:pt x="1025483" y="19402"/>
                    <a:pt x="1025483" y="43336"/>
                  </a:cubicBezTo>
                  <a:lnTo>
                    <a:pt x="1025483" y="756998"/>
                  </a:lnTo>
                  <a:cubicBezTo>
                    <a:pt x="1025483" y="768491"/>
                    <a:pt x="1020917" y="779514"/>
                    <a:pt x="1012790" y="787641"/>
                  </a:cubicBezTo>
                  <a:cubicBezTo>
                    <a:pt x="1004663" y="795768"/>
                    <a:pt x="993640" y="800333"/>
                    <a:pt x="982147" y="800333"/>
                  </a:cubicBezTo>
                  <a:lnTo>
                    <a:pt x="43336" y="800333"/>
                  </a:lnTo>
                  <a:cubicBezTo>
                    <a:pt x="31842" y="800333"/>
                    <a:pt x="20820" y="795768"/>
                    <a:pt x="12693" y="787641"/>
                  </a:cubicBezTo>
                  <a:cubicBezTo>
                    <a:pt x="4566" y="779514"/>
                    <a:pt x="0" y="768491"/>
                    <a:pt x="0" y="756998"/>
                  </a:cubicBezTo>
                  <a:lnTo>
                    <a:pt x="0" y="43336"/>
                  </a:lnTo>
                  <a:cubicBezTo>
                    <a:pt x="0" y="19402"/>
                    <a:pt x="19402" y="0"/>
                    <a:pt x="43336" y="0"/>
                  </a:cubicBezTo>
                  <a:close/>
                </a:path>
              </a:pathLst>
            </a:custGeom>
            <a:solidFill>
              <a:srgbClr val="FFFFFF"/>
            </a:solidFill>
            <a:ln cap="rnd">
              <a:noFill/>
              <a:prstDash val="solid"/>
              <a:round/>
            </a:ln>
          </p:spPr>
        </p:sp>
        <p:sp>
          <p:nvSpPr>
            <p:cNvPr id="13" name="TextBox 13">
              <a:extLst>
                <a:ext uri="{FF2B5EF4-FFF2-40B4-BE49-F238E27FC236}">
                  <a16:creationId xmlns:a16="http://schemas.microsoft.com/office/drawing/2014/main" id="{C6EF225E-BBBD-638C-29B8-7CBA912EFFC3}"/>
                </a:ext>
              </a:extLst>
            </p:cNvPr>
            <p:cNvSpPr txBox="1"/>
            <p:nvPr/>
          </p:nvSpPr>
          <p:spPr>
            <a:xfrm>
              <a:off x="0" y="0"/>
              <a:ext cx="1025483" cy="800333"/>
            </a:xfrm>
            <a:prstGeom prst="rect">
              <a:avLst/>
            </a:prstGeom>
          </p:spPr>
          <p:txBody>
            <a:bodyPr lIns="50800" tIns="50800" rIns="50800" bIns="50800" rtlCol="0" anchor="ctr"/>
            <a:lstStyle/>
            <a:p>
              <a:pPr marL="0" lvl="0" indent="0" algn="ctr">
                <a:lnSpc>
                  <a:spcPts val="2879"/>
                </a:lnSpc>
                <a:spcBef>
                  <a:spcPct val="0"/>
                </a:spcBef>
              </a:pPr>
              <a:endParaRPr/>
            </a:p>
          </p:txBody>
        </p:sp>
      </p:grpSp>
      <p:sp>
        <p:nvSpPr>
          <p:cNvPr id="15" name="TextBox 15">
            <a:extLst>
              <a:ext uri="{FF2B5EF4-FFF2-40B4-BE49-F238E27FC236}">
                <a16:creationId xmlns:a16="http://schemas.microsoft.com/office/drawing/2014/main" id="{C316D763-01FC-BC90-3749-FEEC47B430C8}"/>
              </a:ext>
            </a:extLst>
          </p:cNvPr>
          <p:cNvSpPr txBox="1"/>
          <p:nvPr/>
        </p:nvSpPr>
        <p:spPr>
          <a:xfrm>
            <a:off x="1216789" y="1809112"/>
            <a:ext cx="6727579" cy="1892826"/>
          </a:xfrm>
          <a:prstGeom prst="rect">
            <a:avLst/>
          </a:prstGeom>
        </p:spPr>
        <p:txBody>
          <a:bodyPr lIns="0" tIns="0" rIns="0" bIns="0" rtlCol="0" anchor="t">
            <a:spAutoFit/>
          </a:bodyPr>
          <a:lstStyle/>
          <a:p>
            <a:pPr algn="l">
              <a:lnSpc>
                <a:spcPts val="7200"/>
              </a:lnSpc>
            </a:pPr>
            <a:r>
              <a:rPr lang="en-US" sz="7200" spc="-316" dirty="0">
                <a:solidFill>
                  <a:srgbClr val="222222"/>
                </a:solidFill>
                <a:latin typeface="Roca Two"/>
                <a:ea typeface="Roca Two"/>
                <a:cs typeface="Roca Two"/>
                <a:sym typeface="Roca Two"/>
              </a:rPr>
              <a:t>Integrated Care Models</a:t>
            </a:r>
          </a:p>
        </p:txBody>
      </p:sp>
      <p:sp>
        <p:nvSpPr>
          <p:cNvPr id="16" name="TextBox 16">
            <a:extLst>
              <a:ext uri="{FF2B5EF4-FFF2-40B4-BE49-F238E27FC236}">
                <a16:creationId xmlns:a16="http://schemas.microsoft.com/office/drawing/2014/main" id="{B60CD561-CB80-9431-BB19-69C7FDBE809D}"/>
              </a:ext>
            </a:extLst>
          </p:cNvPr>
          <p:cNvSpPr txBox="1"/>
          <p:nvPr/>
        </p:nvSpPr>
        <p:spPr>
          <a:xfrm>
            <a:off x="9028508" y="1790062"/>
            <a:ext cx="3912665" cy="2649956"/>
          </a:xfrm>
          <a:prstGeom prst="rect">
            <a:avLst/>
          </a:prstGeom>
        </p:spPr>
        <p:txBody>
          <a:bodyPr lIns="0" tIns="0" rIns="0" bIns="0" rtlCol="0" anchor="t">
            <a:spAutoFit/>
          </a:bodyPr>
          <a:lstStyle/>
          <a:p>
            <a:pPr algn="just">
              <a:lnSpc>
                <a:spcPts val="3000"/>
              </a:lnSpc>
            </a:pPr>
            <a:r>
              <a:rPr lang="en-US" dirty="0">
                <a:solidFill>
                  <a:srgbClr val="222222"/>
                </a:solidFill>
                <a:latin typeface="Open Sauce"/>
                <a:ea typeface="Open Sauce"/>
                <a:cs typeface="Open Sauce"/>
                <a:sym typeface="Open Sauce"/>
              </a:rPr>
              <a:t>Integrated care models unit health, social care, community services and voluntary </a:t>
            </a:r>
            <a:r>
              <a:rPr lang="en-US" dirty="0" err="1">
                <a:solidFill>
                  <a:srgbClr val="222222"/>
                </a:solidFill>
                <a:latin typeface="Open Sauce"/>
                <a:ea typeface="Open Sauce"/>
                <a:cs typeface="Open Sauce"/>
                <a:sym typeface="Open Sauce"/>
              </a:rPr>
              <a:t>organisations</a:t>
            </a:r>
            <a:r>
              <a:rPr lang="en-US" dirty="0">
                <a:solidFill>
                  <a:srgbClr val="222222"/>
                </a:solidFill>
                <a:latin typeface="Open Sauce"/>
                <a:ea typeface="Open Sauce"/>
                <a:cs typeface="Open Sauce"/>
                <a:sym typeface="Open Sauce"/>
              </a:rPr>
              <a:t> to deliver seamless, patient-focused support for dementia throughout the course of the disease (</a:t>
            </a:r>
            <a:r>
              <a:rPr lang="en-US" dirty="0" err="1">
                <a:solidFill>
                  <a:srgbClr val="222222"/>
                </a:solidFill>
                <a:latin typeface="Open Sauce"/>
                <a:ea typeface="Open Sauce"/>
                <a:cs typeface="Open Sauce"/>
                <a:sym typeface="Open Sauce"/>
              </a:rPr>
              <a:t>Mahinrad</a:t>
            </a:r>
            <a:r>
              <a:rPr lang="en-US" dirty="0">
                <a:solidFill>
                  <a:srgbClr val="222222"/>
                </a:solidFill>
                <a:latin typeface="Open Sauce"/>
                <a:ea typeface="Open Sauce"/>
                <a:cs typeface="Open Sauce"/>
                <a:sym typeface="Open Sauce"/>
              </a:rPr>
              <a:t> et al., 2023).</a:t>
            </a:r>
          </a:p>
        </p:txBody>
      </p:sp>
      <p:sp>
        <p:nvSpPr>
          <p:cNvPr id="17" name="TextBox 17">
            <a:extLst>
              <a:ext uri="{FF2B5EF4-FFF2-40B4-BE49-F238E27FC236}">
                <a16:creationId xmlns:a16="http://schemas.microsoft.com/office/drawing/2014/main" id="{434A7837-2988-3405-9CC4-4233A7AE4544}"/>
              </a:ext>
            </a:extLst>
          </p:cNvPr>
          <p:cNvSpPr txBox="1"/>
          <p:nvPr/>
        </p:nvSpPr>
        <p:spPr>
          <a:xfrm>
            <a:off x="13545069" y="2029621"/>
            <a:ext cx="3972923" cy="2117759"/>
          </a:xfrm>
          <a:prstGeom prst="rect">
            <a:avLst/>
          </a:prstGeom>
        </p:spPr>
        <p:txBody>
          <a:bodyPr lIns="0" tIns="0" rIns="0" bIns="0" rtlCol="0" anchor="t">
            <a:spAutoFit/>
          </a:bodyPr>
          <a:lstStyle/>
          <a:p>
            <a:pPr algn="just">
              <a:lnSpc>
                <a:spcPts val="2800"/>
              </a:lnSpc>
            </a:pPr>
            <a:r>
              <a:rPr lang="en-US" dirty="0">
                <a:solidFill>
                  <a:srgbClr val="222222"/>
                </a:solidFill>
                <a:latin typeface="Open Sauce"/>
                <a:ea typeface="Open Sauce"/>
                <a:cs typeface="Open Sauce"/>
                <a:sym typeface="Open Sauce"/>
              </a:rPr>
              <a:t>Integrated services cut </a:t>
            </a:r>
            <a:r>
              <a:rPr lang="en-US" dirty="0" err="1">
                <a:solidFill>
                  <a:srgbClr val="222222"/>
                </a:solidFill>
                <a:latin typeface="Open Sauce"/>
                <a:ea typeface="Open Sauce"/>
                <a:cs typeface="Open Sauce"/>
                <a:sym typeface="Open Sauce"/>
              </a:rPr>
              <a:t>hospitalisation</a:t>
            </a:r>
            <a:r>
              <a:rPr lang="en-US" dirty="0">
                <a:solidFill>
                  <a:srgbClr val="222222"/>
                </a:solidFill>
                <a:latin typeface="Open Sauce"/>
                <a:ea typeface="Open Sauce"/>
                <a:cs typeface="Open Sauce"/>
                <a:sym typeface="Open Sauce"/>
              </a:rPr>
              <a:t>, facilitate professional communication, eliminate duplication of care services and </a:t>
            </a:r>
            <a:r>
              <a:rPr lang="en-US" dirty="0" err="1">
                <a:solidFill>
                  <a:srgbClr val="222222"/>
                </a:solidFill>
                <a:latin typeface="Open Sauce"/>
                <a:ea typeface="Open Sauce"/>
                <a:cs typeface="Open Sauce"/>
                <a:sym typeface="Open Sauce"/>
              </a:rPr>
              <a:t>optimise</a:t>
            </a:r>
            <a:r>
              <a:rPr lang="en-US" dirty="0">
                <a:solidFill>
                  <a:srgbClr val="222222"/>
                </a:solidFill>
                <a:latin typeface="Open Sauce"/>
                <a:ea typeface="Open Sauce"/>
                <a:cs typeface="Open Sauce"/>
                <a:sym typeface="Open Sauce"/>
              </a:rPr>
              <a:t> care pathways across health services.</a:t>
            </a:r>
          </a:p>
        </p:txBody>
      </p:sp>
      <p:sp>
        <p:nvSpPr>
          <p:cNvPr id="18" name="TextBox 18">
            <a:extLst>
              <a:ext uri="{FF2B5EF4-FFF2-40B4-BE49-F238E27FC236}">
                <a16:creationId xmlns:a16="http://schemas.microsoft.com/office/drawing/2014/main" id="{1FA56453-B444-A1B1-7363-1C45E972D7F1}"/>
              </a:ext>
            </a:extLst>
          </p:cNvPr>
          <p:cNvSpPr txBox="1"/>
          <p:nvPr/>
        </p:nvSpPr>
        <p:spPr>
          <a:xfrm>
            <a:off x="9028508" y="5582288"/>
            <a:ext cx="3912665" cy="2649956"/>
          </a:xfrm>
          <a:prstGeom prst="rect">
            <a:avLst/>
          </a:prstGeom>
        </p:spPr>
        <p:txBody>
          <a:bodyPr lIns="0" tIns="0" rIns="0" bIns="0" rtlCol="0" anchor="t">
            <a:spAutoFit/>
          </a:bodyPr>
          <a:lstStyle/>
          <a:p>
            <a:pPr algn="just">
              <a:lnSpc>
                <a:spcPts val="3000"/>
              </a:lnSpc>
            </a:pPr>
            <a:r>
              <a:rPr lang="en-US" dirty="0">
                <a:solidFill>
                  <a:srgbClr val="222222"/>
                </a:solidFill>
                <a:latin typeface="Open Sauce"/>
                <a:ea typeface="Open Sauce"/>
                <a:cs typeface="Open Sauce"/>
                <a:sym typeface="Open Sauce"/>
              </a:rPr>
              <a:t>Community-based services allow people living with dementia to continue living on their own terms with </a:t>
            </a:r>
            <a:r>
              <a:rPr lang="en-US" dirty="0" err="1">
                <a:solidFill>
                  <a:srgbClr val="222222"/>
                </a:solidFill>
                <a:latin typeface="Open Sauce"/>
                <a:ea typeface="Open Sauce"/>
                <a:cs typeface="Open Sauce"/>
                <a:sym typeface="Open Sauce"/>
              </a:rPr>
              <a:t>co-ordinated</a:t>
            </a:r>
            <a:r>
              <a:rPr lang="en-US" dirty="0">
                <a:solidFill>
                  <a:srgbClr val="222222"/>
                </a:solidFill>
                <a:latin typeface="Open Sauce"/>
                <a:ea typeface="Open Sauce"/>
                <a:cs typeface="Open Sauce"/>
                <a:sym typeface="Open Sauce"/>
              </a:rPr>
              <a:t> medical, psychological, social and rehabilitative care in familiar surroundings.</a:t>
            </a:r>
          </a:p>
        </p:txBody>
      </p:sp>
      <p:sp>
        <p:nvSpPr>
          <p:cNvPr id="19" name="TextBox 19">
            <a:extLst>
              <a:ext uri="{FF2B5EF4-FFF2-40B4-BE49-F238E27FC236}">
                <a16:creationId xmlns:a16="http://schemas.microsoft.com/office/drawing/2014/main" id="{8C85D4D3-F5E5-1E3D-70DD-C678EFE4AAC4}"/>
              </a:ext>
            </a:extLst>
          </p:cNvPr>
          <p:cNvSpPr txBox="1"/>
          <p:nvPr/>
        </p:nvSpPr>
        <p:spPr>
          <a:xfrm>
            <a:off x="13589314" y="5582288"/>
            <a:ext cx="3928678" cy="2649956"/>
          </a:xfrm>
          <a:prstGeom prst="rect">
            <a:avLst/>
          </a:prstGeom>
        </p:spPr>
        <p:txBody>
          <a:bodyPr lIns="0" tIns="0" rIns="0" bIns="0" rtlCol="0" anchor="t">
            <a:spAutoFit/>
          </a:bodyPr>
          <a:lstStyle/>
          <a:p>
            <a:pPr algn="just">
              <a:lnSpc>
                <a:spcPts val="3000"/>
              </a:lnSpc>
            </a:pPr>
            <a:r>
              <a:rPr lang="en-US" dirty="0">
                <a:solidFill>
                  <a:srgbClr val="222222"/>
                </a:solidFill>
                <a:latin typeface="Open Sauce"/>
                <a:ea typeface="Open Sauce"/>
                <a:cs typeface="Open Sauce"/>
                <a:sym typeface="Open Sauce"/>
              </a:rPr>
              <a:t>Integrated healthcare encourages effective use of resources, better patient outcomes, increased satisfaction of patients and providers, and greater inter-agency healthcare team and community cooperation (Mok et al., 2024).</a:t>
            </a:r>
          </a:p>
        </p:txBody>
      </p:sp>
      <p:pic>
        <p:nvPicPr>
          <p:cNvPr id="20" name="Picture 19" descr="The Integrated Care System - A Model [Source: 49] | Download Scientific  Diagram">
            <a:extLst>
              <a:ext uri="{FF2B5EF4-FFF2-40B4-BE49-F238E27FC236}">
                <a16:creationId xmlns:a16="http://schemas.microsoft.com/office/drawing/2014/main" id="{1E28AEDA-A7FF-3268-D256-5DAA6C3D5458}"/>
              </a:ext>
            </a:extLst>
          </p:cNvPr>
          <p:cNvPicPr>
            <a:picLocks noChangeAspect="1"/>
          </p:cNvPicPr>
          <p:nvPr/>
        </p:nvPicPr>
        <p:blipFill>
          <a:blip r:embed="rId3"/>
          <a:stretch>
            <a:fillRect/>
          </a:stretch>
        </p:blipFill>
        <p:spPr>
          <a:xfrm>
            <a:off x="924514" y="3563358"/>
            <a:ext cx="6605587" cy="6043409"/>
          </a:xfrm>
          <a:prstGeom prst="rect">
            <a:avLst/>
          </a:prstGeom>
        </p:spPr>
      </p:pic>
    </p:spTree>
    <p:extLst>
      <p:ext uri="{BB962C8B-B14F-4D97-AF65-F5344CB8AC3E}">
        <p14:creationId xmlns:p14="http://schemas.microsoft.com/office/powerpoint/2010/main" val="26086439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rgbClr val="BAC7E8">
                <a:alpha val="100000"/>
              </a:srgbClr>
            </a:gs>
            <a:gs pos="100000">
              <a:srgbClr val="F7F9FF">
                <a:alpha val="100000"/>
              </a:srgbClr>
            </a:gs>
          </a:gsLst>
          <a:lin ang="5400000"/>
        </a:gradFill>
        <a:effectLst/>
      </p:bgPr>
    </p:bg>
    <p:spTree>
      <p:nvGrpSpPr>
        <p:cNvPr id="1" name=""/>
        <p:cNvGrpSpPr/>
        <p:nvPr/>
      </p:nvGrpSpPr>
      <p:grpSpPr>
        <a:xfrm>
          <a:off x="0" y="0"/>
          <a:ext cx="0" cy="0"/>
          <a:chOff x="0" y="0"/>
          <a:chExt cx="0" cy="0"/>
        </a:xfrm>
      </p:grpSpPr>
      <p:grpSp>
        <p:nvGrpSpPr>
          <p:cNvPr id="2" name="Group 2"/>
          <p:cNvGrpSpPr/>
          <p:nvPr/>
        </p:nvGrpSpPr>
        <p:grpSpPr>
          <a:xfrm>
            <a:off x="9922045" y="0"/>
            <a:ext cx="8365955" cy="6968596"/>
            <a:chOff x="0" y="0"/>
            <a:chExt cx="2203379" cy="1835350"/>
          </a:xfrm>
        </p:grpSpPr>
        <p:sp>
          <p:nvSpPr>
            <p:cNvPr id="3" name="Freeform 3"/>
            <p:cNvSpPr/>
            <p:nvPr/>
          </p:nvSpPr>
          <p:spPr>
            <a:xfrm>
              <a:off x="0" y="0"/>
              <a:ext cx="2203379" cy="1835351"/>
            </a:xfrm>
            <a:custGeom>
              <a:avLst/>
              <a:gdLst/>
              <a:ahLst/>
              <a:cxnLst/>
              <a:rect l="l" t="t" r="r" b="b"/>
              <a:pathLst>
                <a:path w="2203379" h="1835351">
                  <a:moveTo>
                    <a:pt x="47196" y="0"/>
                  </a:moveTo>
                  <a:lnTo>
                    <a:pt x="2156184" y="0"/>
                  </a:lnTo>
                  <a:cubicBezTo>
                    <a:pt x="2168701" y="0"/>
                    <a:pt x="2180705" y="4972"/>
                    <a:pt x="2189556" y="13823"/>
                  </a:cubicBezTo>
                  <a:cubicBezTo>
                    <a:pt x="2198407" y="22674"/>
                    <a:pt x="2203379" y="34679"/>
                    <a:pt x="2203379" y="47196"/>
                  </a:cubicBezTo>
                  <a:lnTo>
                    <a:pt x="2203379" y="1788155"/>
                  </a:lnTo>
                  <a:cubicBezTo>
                    <a:pt x="2203379" y="1800672"/>
                    <a:pt x="2198407" y="1812676"/>
                    <a:pt x="2189556" y="1821527"/>
                  </a:cubicBezTo>
                  <a:cubicBezTo>
                    <a:pt x="2180705" y="1830378"/>
                    <a:pt x="2168701" y="1835351"/>
                    <a:pt x="2156184" y="1835351"/>
                  </a:cubicBezTo>
                  <a:lnTo>
                    <a:pt x="47196" y="1835351"/>
                  </a:lnTo>
                  <a:cubicBezTo>
                    <a:pt x="34679" y="1835351"/>
                    <a:pt x="22674" y="1830378"/>
                    <a:pt x="13823" y="1821527"/>
                  </a:cubicBezTo>
                  <a:cubicBezTo>
                    <a:pt x="4972" y="1812676"/>
                    <a:pt x="0" y="1800672"/>
                    <a:pt x="0" y="1788155"/>
                  </a:cubicBezTo>
                  <a:lnTo>
                    <a:pt x="0" y="47196"/>
                  </a:lnTo>
                  <a:cubicBezTo>
                    <a:pt x="0" y="34679"/>
                    <a:pt x="4972" y="22674"/>
                    <a:pt x="13823" y="13823"/>
                  </a:cubicBezTo>
                  <a:cubicBezTo>
                    <a:pt x="22674" y="4972"/>
                    <a:pt x="34679" y="0"/>
                    <a:pt x="47196" y="0"/>
                  </a:cubicBezTo>
                  <a:close/>
                </a:path>
              </a:pathLst>
            </a:custGeom>
            <a:solidFill>
              <a:srgbClr val="FFFFFF"/>
            </a:solidFill>
          </p:spPr>
        </p:sp>
        <p:sp>
          <p:nvSpPr>
            <p:cNvPr id="4" name="TextBox 4"/>
            <p:cNvSpPr txBox="1"/>
            <p:nvPr/>
          </p:nvSpPr>
          <p:spPr>
            <a:xfrm>
              <a:off x="0" y="-38100"/>
              <a:ext cx="2203379" cy="187345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1028700" y="4750377"/>
            <a:ext cx="8526461" cy="4862293"/>
          </a:xfrm>
          <a:custGeom>
            <a:avLst/>
            <a:gdLst/>
            <a:ahLst/>
            <a:cxnLst/>
            <a:rect l="l" t="t" r="r" b="b"/>
            <a:pathLst>
              <a:path w="8526461" h="4862293">
                <a:moveTo>
                  <a:pt x="0" y="0"/>
                </a:moveTo>
                <a:lnTo>
                  <a:pt x="8526461" y="0"/>
                </a:lnTo>
                <a:lnTo>
                  <a:pt x="8526461" y="4862293"/>
                </a:lnTo>
                <a:lnTo>
                  <a:pt x="0" y="4862293"/>
                </a:lnTo>
                <a:lnTo>
                  <a:pt x="0" y="0"/>
                </a:lnTo>
                <a:close/>
              </a:path>
            </a:pathLst>
          </a:custGeom>
          <a:blipFill>
            <a:blip r:embed="rId3"/>
            <a:stretch>
              <a:fillRect/>
            </a:stretch>
          </a:blipFill>
        </p:spPr>
      </p:sp>
      <p:sp>
        <p:nvSpPr>
          <p:cNvPr id="6" name="TextBox 6"/>
          <p:cNvSpPr txBox="1"/>
          <p:nvPr/>
        </p:nvSpPr>
        <p:spPr>
          <a:xfrm>
            <a:off x="1692521" y="2710497"/>
            <a:ext cx="7015174" cy="1878330"/>
          </a:xfrm>
          <a:prstGeom prst="rect">
            <a:avLst/>
          </a:prstGeom>
        </p:spPr>
        <p:txBody>
          <a:bodyPr lIns="0" tIns="0" rIns="0" bIns="0" rtlCol="0" anchor="t">
            <a:spAutoFit/>
          </a:bodyPr>
          <a:lstStyle/>
          <a:p>
            <a:pPr algn="l">
              <a:lnSpc>
                <a:spcPts val="7200"/>
              </a:lnSpc>
            </a:pPr>
            <a:r>
              <a:rPr lang="en-US" sz="7200" spc="-316" dirty="0">
                <a:solidFill>
                  <a:srgbClr val="222222"/>
                </a:solidFill>
                <a:latin typeface="Roca Two"/>
                <a:ea typeface="Roca Two"/>
                <a:cs typeface="Roca Two"/>
                <a:sym typeface="Roca Two"/>
              </a:rPr>
              <a:t>Treatment Options in the UK</a:t>
            </a:r>
          </a:p>
        </p:txBody>
      </p:sp>
      <p:sp>
        <p:nvSpPr>
          <p:cNvPr id="7" name="TextBox 7"/>
          <p:cNvSpPr txBox="1"/>
          <p:nvPr/>
        </p:nvSpPr>
        <p:spPr>
          <a:xfrm>
            <a:off x="9922045" y="315912"/>
            <a:ext cx="8087977" cy="6467475"/>
          </a:xfrm>
          <a:prstGeom prst="rect">
            <a:avLst/>
          </a:prstGeom>
        </p:spPr>
        <p:txBody>
          <a:bodyPr lIns="0" tIns="0" rIns="0" bIns="0" rtlCol="0" anchor="t">
            <a:spAutoFit/>
          </a:bodyPr>
          <a:lstStyle/>
          <a:p>
            <a:pPr marL="431801" lvl="1" indent="-215900" algn="just">
              <a:lnSpc>
                <a:spcPts val="3000"/>
              </a:lnSpc>
              <a:buFont typeface="Arial"/>
              <a:buChar char="•"/>
            </a:pPr>
            <a:r>
              <a:rPr lang="en-US" sz="2000">
                <a:solidFill>
                  <a:srgbClr val="222222"/>
                </a:solidFill>
                <a:latin typeface="Open Sauce"/>
                <a:ea typeface="Open Sauce"/>
                <a:cs typeface="Open Sauce"/>
                <a:sym typeface="Open Sauce"/>
              </a:rPr>
              <a:t>Ch</a:t>
            </a:r>
            <a:r>
              <a:rPr lang="en-US" sz="2000" u="none">
                <a:solidFill>
                  <a:srgbClr val="222222"/>
                </a:solidFill>
                <a:latin typeface="Open Sauce"/>
                <a:ea typeface="Open Sauce"/>
                <a:cs typeface="Open Sauce"/>
                <a:sym typeface="Open Sauce"/>
              </a:rPr>
              <a:t>olinesterase inhibitors and memantine may be useful in patients with dementia who are appropriate for drug therapy, for improving cognitive symptoms, daily function and quality of life (Mahinrad et al., 2023).</a:t>
            </a:r>
          </a:p>
          <a:p>
            <a:pPr marL="431801" lvl="1" indent="-215900" algn="just">
              <a:lnSpc>
                <a:spcPts val="3000"/>
              </a:lnSpc>
              <a:buFont typeface="Arial"/>
              <a:buChar char="•"/>
            </a:pPr>
            <a:r>
              <a:rPr lang="en-US" sz="2000" u="none">
                <a:solidFill>
                  <a:srgbClr val="222222"/>
                </a:solidFill>
                <a:latin typeface="Open Sauce"/>
                <a:ea typeface="Open Sauce"/>
                <a:cs typeface="Open Sauce"/>
                <a:sym typeface="Open Sauce"/>
              </a:rPr>
              <a:t>Non-drug treatments are also vitally important: cognitive stimulation therapy, reminiscence therapy, occupational therapy and modifications to the environment to promote independence and wellbeing (Mok et al., 2024).</a:t>
            </a:r>
          </a:p>
          <a:p>
            <a:pPr marL="431801" lvl="1" indent="-215900" algn="just">
              <a:lnSpc>
                <a:spcPts val="3000"/>
              </a:lnSpc>
              <a:buFont typeface="Arial"/>
              <a:buChar char="•"/>
            </a:pPr>
            <a:r>
              <a:rPr lang="en-US" sz="2000" u="none">
                <a:solidFill>
                  <a:srgbClr val="222222"/>
                </a:solidFill>
                <a:latin typeface="Open Sauce"/>
                <a:ea typeface="Open Sauce"/>
                <a:cs typeface="Open Sauce"/>
                <a:sym typeface="Open Sauce"/>
              </a:rPr>
              <a:t>Physical activity promotes cardiovascular health and mobility, positive feelings and cognitive function, improves sleep and physical wellbeing and decreases the risk of negative outcomes due to inactivity (Newby et al., 2023).</a:t>
            </a:r>
          </a:p>
          <a:p>
            <a:pPr marL="431801" lvl="1" indent="-215900" algn="just">
              <a:lnSpc>
                <a:spcPts val="3000"/>
              </a:lnSpc>
              <a:buFont typeface="Arial"/>
              <a:buChar char="•"/>
            </a:pPr>
            <a:r>
              <a:rPr lang="en-US" sz="2000" u="none">
                <a:solidFill>
                  <a:srgbClr val="222222"/>
                </a:solidFill>
                <a:latin typeface="Open Sauce"/>
                <a:ea typeface="Open Sauce"/>
                <a:cs typeface="Open Sauce"/>
                <a:sym typeface="Open Sauce"/>
              </a:rPr>
              <a:t>Psychological support, peer groups, caregiver education and social interventions alleviate anxiety, depression, loneliness, behavioural symptoms and caregiver stress during dementia's natural course (Yaffe et al., 2024).</a:t>
            </a:r>
          </a:p>
          <a:p>
            <a:pPr marL="0" lvl="0" indent="0" algn="just">
              <a:lnSpc>
                <a:spcPts val="3000"/>
              </a:lnSpc>
            </a:pPr>
            <a:endParaRPr lang="en-US" sz="2000" u="none">
              <a:solidFill>
                <a:srgbClr val="222222"/>
              </a:solidFill>
              <a:latin typeface="Open Sauce"/>
              <a:ea typeface="Open Sauce"/>
              <a:cs typeface="Open Sauce"/>
              <a:sym typeface="Open Sauce"/>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rgbClr val="BAC7E8">
                <a:alpha val="100000"/>
              </a:srgbClr>
            </a:gs>
            <a:gs pos="100000">
              <a:srgbClr val="F7F9FF">
                <a:alpha val="100000"/>
              </a:srgbClr>
            </a:gs>
          </a:gsLst>
          <a:lin ang="5400000"/>
        </a:gradFill>
        <a:effectLst/>
      </p:bgPr>
    </p:bg>
    <p:spTree>
      <p:nvGrpSpPr>
        <p:cNvPr id="1" name="">
          <a:extLst>
            <a:ext uri="{FF2B5EF4-FFF2-40B4-BE49-F238E27FC236}">
              <a16:creationId xmlns:a16="http://schemas.microsoft.com/office/drawing/2014/main" id="{7522078D-AE23-1A84-959A-95FC30E0F9B7}"/>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164A646D-8966-E18B-7B1F-79D5170FE047}"/>
              </a:ext>
            </a:extLst>
          </p:cNvPr>
          <p:cNvGrpSpPr/>
          <p:nvPr/>
        </p:nvGrpSpPr>
        <p:grpSpPr>
          <a:xfrm>
            <a:off x="9922045" y="0"/>
            <a:ext cx="8365955" cy="6968596"/>
            <a:chOff x="0" y="0"/>
            <a:chExt cx="2203379" cy="1835350"/>
          </a:xfrm>
        </p:grpSpPr>
        <p:sp>
          <p:nvSpPr>
            <p:cNvPr id="3" name="Freeform 3">
              <a:extLst>
                <a:ext uri="{FF2B5EF4-FFF2-40B4-BE49-F238E27FC236}">
                  <a16:creationId xmlns:a16="http://schemas.microsoft.com/office/drawing/2014/main" id="{16426184-8C0D-AFCB-2200-A93980CA8011}"/>
                </a:ext>
              </a:extLst>
            </p:cNvPr>
            <p:cNvSpPr/>
            <p:nvPr/>
          </p:nvSpPr>
          <p:spPr>
            <a:xfrm>
              <a:off x="0" y="0"/>
              <a:ext cx="2203379" cy="1835351"/>
            </a:xfrm>
            <a:custGeom>
              <a:avLst/>
              <a:gdLst/>
              <a:ahLst/>
              <a:cxnLst/>
              <a:rect l="l" t="t" r="r" b="b"/>
              <a:pathLst>
                <a:path w="2203379" h="1835351">
                  <a:moveTo>
                    <a:pt x="47196" y="0"/>
                  </a:moveTo>
                  <a:lnTo>
                    <a:pt x="2156184" y="0"/>
                  </a:lnTo>
                  <a:cubicBezTo>
                    <a:pt x="2168701" y="0"/>
                    <a:pt x="2180705" y="4972"/>
                    <a:pt x="2189556" y="13823"/>
                  </a:cubicBezTo>
                  <a:cubicBezTo>
                    <a:pt x="2198407" y="22674"/>
                    <a:pt x="2203379" y="34679"/>
                    <a:pt x="2203379" y="47196"/>
                  </a:cubicBezTo>
                  <a:lnTo>
                    <a:pt x="2203379" y="1788155"/>
                  </a:lnTo>
                  <a:cubicBezTo>
                    <a:pt x="2203379" y="1800672"/>
                    <a:pt x="2198407" y="1812676"/>
                    <a:pt x="2189556" y="1821527"/>
                  </a:cubicBezTo>
                  <a:cubicBezTo>
                    <a:pt x="2180705" y="1830378"/>
                    <a:pt x="2168701" y="1835351"/>
                    <a:pt x="2156184" y="1835351"/>
                  </a:cubicBezTo>
                  <a:lnTo>
                    <a:pt x="47196" y="1835351"/>
                  </a:lnTo>
                  <a:cubicBezTo>
                    <a:pt x="34679" y="1835351"/>
                    <a:pt x="22674" y="1830378"/>
                    <a:pt x="13823" y="1821527"/>
                  </a:cubicBezTo>
                  <a:cubicBezTo>
                    <a:pt x="4972" y="1812676"/>
                    <a:pt x="0" y="1800672"/>
                    <a:pt x="0" y="1788155"/>
                  </a:cubicBezTo>
                  <a:lnTo>
                    <a:pt x="0" y="47196"/>
                  </a:lnTo>
                  <a:cubicBezTo>
                    <a:pt x="0" y="34679"/>
                    <a:pt x="4972" y="22674"/>
                    <a:pt x="13823" y="13823"/>
                  </a:cubicBezTo>
                  <a:cubicBezTo>
                    <a:pt x="22674" y="4972"/>
                    <a:pt x="34679" y="0"/>
                    <a:pt x="47196" y="0"/>
                  </a:cubicBezTo>
                  <a:close/>
                </a:path>
              </a:pathLst>
            </a:custGeom>
            <a:solidFill>
              <a:srgbClr val="FFFFFF"/>
            </a:solidFill>
          </p:spPr>
        </p:sp>
        <p:sp>
          <p:nvSpPr>
            <p:cNvPr id="4" name="TextBox 4">
              <a:extLst>
                <a:ext uri="{FF2B5EF4-FFF2-40B4-BE49-F238E27FC236}">
                  <a16:creationId xmlns:a16="http://schemas.microsoft.com/office/drawing/2014/main" id="{9BFD1227-EFFD-574D-EB00-9BACF70A4000}"/>
                </a:ext>
              </a:extLst>
            </p:cNvPr>
            <p:cNvSpPr txBox="1"/>
            <p:nvPr/>
          </p:nvSpPr>
          <p:spPr>
            <a:xfrm>
              <a:off x="0" y="-38100"/>
              <a:ext cx="2203379" cy="1873450"/>
            </a:xfrm>
            <a:prstGeom prst="rect">
              <a:avLst/>
            </a:prstGeom>
          </p:spPr>
          <p:txBody>
            <a:bodyPr lIns="50800" tIns="50800" rIns="50800" bIns="50800" rtlCol="0" anchor="ctr"/>
            <a:lstStyle/>
            <a:p>
              <a:pPr algn="ctr">
                <a:lnSpc>
                  <a:spcPts val="2659"/>
                </a:lnSpc>
              </a:pPr>
              <a:endParaRPr/>
            </a:p>
          </p:txBody>
        </p:sp>
      </p:grpSp>
      <p:sp>
        <p:nvSpPr>
          <p:cNvPr id="6" name="TextBox 6">
            <a:extLst>
              <a:ext uri="{FF2B5EF4-FFF2-40B4-BE49-F238E27FC236}">
                <a16:creationId xmlns:a16="http://schemas.microsoft.com/office/drawing/2014/main" id="{54E1A481-7565-B730-7E13-4F9A7DFF28C7}"/>
              </a:ext>
            </a:extLst>
          </p:cNvPr>
          <p:cNvSpPr txBox="1"/>
          <p:nvPr/>
        </p:nvSpPr>
        <p:spPr>
          <a:xfrm>
            <a:off x="1018868" y="1333500"/>
            <a:ext cx="7015174" cy="2816156"/>
          </a:xfrm>
          <a:prstGeom prst="rect">
            <a:avLst/>
          </a:prstGeom>
        </p:spPr>
        <p:txBody>
          <a:bodyPr lIns="0" tIns="0" rIns="0" bIns="0" rtlCol="0" anchor="t">
            <a:spAutoFit/>
          </a:bodyPr>
          <a:lstStyle/>
          <a:p>
            <a:pPr algn="l">
              <a:lnSpc>
                <a:spcPts val="7200"/>
              </a:lnSpc>
            </a:pPr>
            <a:r>
              <a:rPr lang="en-US" sz="7200" spc="-316" dirty="0">
                <a:solidFill>
                  <a:srgbClr val="222222"/>
                </a:solidFill>
                <a:latin typeface="Roca Two"/>
                <a:ea typeface="Roca Two"/>
                <a:cs typeface="Roca Two"/>
                <a:sym typeface="Roca Two"/>
              </a:rPr>
              <a:t>Cholinesterase Inhibitors &amp; Memantine</a:t>
            </a:r>
          </a:p>
        </p:txBody>
      </p:sp>
      <p:sp>
        <p:nvSpPr>
          <p:cNvPr id="7" name="TextBox 7">
            <a:extLst>
              <a:ext uri="{FF2B5EF4-FFF2-40B4-BE49-F238E27FC236}">
                <a16:creationId xmlns:a16="http://schemas.microsoft.com/office/drawing/2014/main" id="{DAFF4CCC-3216-1773-D8E1-FFAF4AD5AFB1}"/>
              </a:ext>
            </a:extLst>
          </p:cNvPr>
          <p:cNvSpPr txBox="1"/>
          <p:nvPr/>
        </p:nvSpPr>
        <p:spPr>
          <a:xfrm>
            <a:off x="9922045" y="315912"/>
            <a:ext cx="8087977" cy="6503062"/>
          </a:xfrm>
          <a:prstGeom prst="rect">
            <a:avLst/>
          </a:prstGeom>
        </p:spPr>
        <p:txBody>
          <a:bodyPr lIns="0" tIns="0" rIns="0" bIns="0" rtlCol="0" anchor="t">
            <a:spAutoFit/>
          </a:bodyPr>
          <a:lstStyle/>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Cholinesterase inhibitors such as donepezil, rivastigmine, and galantamine enhance memory, learning, and daily functioning by raising the levels of the chemical acetylcholine in the brain, thus helping cognitive function in Alzheimer's disease.</a:t>
            </a:r>
          </a:p>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Memantine is used to help regulate glutamate activity in the brain and is recommended for people with moderate to severe Alzheimer's disease to help maintain mental function and independence (Newby et al., 2023).</a:t>
            </a:r>
          </a:p>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Medication choices will not only depend on the nature of the dementia, its severity, the person's general medical history, their response to treatment and any potentially serious side effects, but will require on-going treatment evaluation and monitoring in close consultation with a doctor.</a:t>
            </a:r>
          </a:p>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Community nurses observe drug reactions, educate patients and caregivers, track compliance with medication, and share feedback with the multi-disciplinary health care team for further care (Yaffe et al., 2024).</a:t>
            </a:r>
            <a:endParaRPr lang="en-US" sz="2000" u="none" dirty="0">
              <a:solidFill>
                <a:srgbClr val="222222"/>
              </a:solidFill>
              <a:latin typeface="Open Sauce"/>
              <a:ea typeface="Open Sauce"/>
              <a:cs typeface="Open Sauce"/>
              <a:sym typeface="Open Sauce"/>
            </a:endParaRPr>
          </a:p>
        </p:txBody>
      </p:sp>
      <p:pic>
        <p:nvPicPr>
          <p:cNvPr id="8" name="Picture 7" descr="Cipla Medicine Grade Donepezil (10mg) Tablet, Analgesics at ₹ 60/strip in  Nagpur">
            <a:extLst>
              <a:ext uri="{FF2B5EF4-FFF2-40B4-BE49-F238E27FC236}">
                <a16:creationId xmlns:a16="http://schemas.microsoft.com/office/drawing/2014/main" id="{0CB5B3ED-7DEF-E572-8E08-A324BA9B7514}"/>
              </a:ext>
            </a:extLst>
          </p:cNvPr>
          <p:cNvPicPr>
            <a:picLocks noChangeAspect="1"/>
          </p:cNvPicPr>
          <p:nvPr/>
        </p:nvPicPr>
        <p:blipFill>
          <a:blip r:embed="rId3"/>
          <a:stretch>
            <a:fillRect/>
          </a:stretch>
        </p:blipFill>
        <p:spPr>
          <a:xfrm>
            <a:off x="1734600" y="4027119"/>
            <a:ext cx="5583710" cy="5583710"/>
          </a:xfrm>
          <a:prstGeom prst="rect">
            <a:avLst/>
          </a:prstGeom>
        </p:spPr>
      </p:pic>
    </p:spTree>
    <p:extLst>
      <p:ext uri="{BB962C8B-B14F-4D97-AF65-F5344CB8AC3E}">
        <p14:creationId xmlns:p14="http://schemas.microsoft.com/office/powerpoint/2010/main" val="35117132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rgbClr val="BAC7E8">
                <a:alpha val="100000"/>
              </a:srgbClr>
            </a:gs>
            <a:gs pos="100000">
              <a:srgbClr val="F7F9FF">
                <a:alpha val="100000"/>
              </a:srgbClr>
            </a:gs>
          </a:gsLst>
          <a:lin ang="5400000"/>
        </a:gradFill>
        <a:effectLst/>
      </p:bgPr>
    </p:bg>
    <p:spTree>
      <p:nvGrpSpPr>
        <p:cNvPr id="1" name="">
          <a:extLst>
            <a:ext uri="{FF2B5EF4-FFF2-40B4-BE49-F238E27FC236}">
              <a16:creationId xmlns:a16="http://schemas.microsoft.com/office/drawing/2014/main" id="{CAEC5E0D-A345-2563-CD3E-AB554FD7ADAD}"/>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28C1CAD2-3A8F-6C76-AF30-2C498AC67BC3}"/>
              </a:ext>
            </a:extLst>
          </p:cNvPr>
          <p:cNvGrpSpPr/>
          <p:nvPr/>
        </p:nvGrpSpPr>
        <p:grpSpPr>
          <a:xfrm>
            <a:off x="9922045" y="0"/>
            <a:ext cx="8365955" cy="6968596"/>
            <a:chOff x="0" y="0"/>
            <a:chExt cx="2203379" cy="1835350"/>
          </a:xfrm>
        </p:grpSpPr>
        <p:sp>
          <p:nvSpPr>
            <p:cNvPr id="3" name="Freeform 3">
              <a:extLst>
                <a:ext uri="{FF2B5EF4-FFF2-40B4-BE49-F238E27FC236}">
                  <a16:creationId xmlns:a16="http://schemas.microsoft.com/office/drawing/2014/main" id="{1B47F147-2D47-1F11-3DD3-E1E8287085A9}"/>
                </a:ext>
              </a:extLst>
            </p:cNvPr>
            <p:cNvSpPr/>
            <p:nvPr/>
          </p:nvSpPr>
          <p:spPr>
            <a:xfrm>
              <a:off x="0" y="0"/>
              <a:ext cx="2203379" cy="1835351"/>
            </a:xfrm>
            <a:custGeom>
              <a:avLst/>
              <a:gdLst/>
              <a:ahLst/>
              <a:cxnLst/>
              <a:rect l="l" t="t" r="r" b="b"/>
              <a:pathLst>
                <a:path w="2203379" h="1835351">
                  <a:moveTo>
                    <a:pt x="47196" y="0"/>
                  </a:moveTo>
                  <a:lnTo>
                    <a:pt x="2156184" y="0"/>
                  </a:lnTo>
                  <a:cubicBezTo>
                    <a:pt x="2168701" y="0"/>
                    <a:pt x="2180705" y="4972"/>
                    <a:pt x="2189556" y="13823"/>
                  </a:cubicBezTo>
                  <a:cubicBezTo>
                    <a:pt x="2198407" y="22674"/>
                    <a:pt x="2203379" y="34679"/>
                    <a:pt x="2203379" y="47196"/>
                  </a:cubicBezTo>
                  <a:lnTo>
                    <a:pt x="2203379" y="1788155"/>
                  </a:lnTo>
                  <a:cubicBezTo>
                    <a:pt x="2203379" y="1800672"/>
                    <a:pt x="2198407" y="1812676"/>
                    <a:pt x="2189556" y="1821527"/>
                  </a:cubicBezTo>
                  <a:cubicBezTo>
                    <a:pt x="2180705" y="1830378"/>
                    <a:pt x="2168701" y="1835351"/>
                    <a:pt x="2156184" y="1835351"/>
                  </a:cubicBezTo>
                  <a:lnTo>
                    <a:pt x="47196" y="1835351"/>
                  </a:lnTo>
                  <a:cubicBezTo>
                    <a:pt x="34679" y="1835351"/>
                    <a:pt x="22674" y="1830378"/>
                    <a:pt x="13823" y="1821527"/>
                  </a:cubicBezTo>
                  <a:cubicBezTo>
                    <a:pt x="4972" y="1812676"/>
                    <a:pt x="0" y="1800672"/>
                    <a:pt x="0" y="1788155"/>
                  </a:cubicBezTo>
                  <a:lnTo>
                    <a:pt x="0" y="47196"/>
                  </a:lnTo>
                  <a:cubicBezTo>
                    <a:pt x="0" y="34679"/>
                    <a:pt x="4972" y="22674"/>
                    <a:pt x="13823" y="13823"/>
                  </a:cubicBezTo>
                  <a:cubicBezTo>
                    <a:pt x="22674" y="4972"/>
                    <a:pt x="34679" y="0"/>
                    <a:pt x="47196" y="0"/>
                  </a:cubicBezTo>
                  <a:close/>
                </a:path>
              </a:pathLst>
            </a:custGeom>
            <a:solidFill>
              <a:srgbClr val="FFFFFF"/>
            </a:solidFill>
          </p:spPr>
        </p:sp>
        <p:sp>
          <p:nvSpPr>
            <p:cNvPr id="4" name="TextBox 4">
              <a:extLst>
                <a:ext uri="{FF2B5EF4-FFF2-40B4-BE49-F238E27FC236}">
                  <a16:creationId xmlns:a16="http://schemas.microsoft.com/office/drawing/2014/main" id="{41A3E6B4-E319-96BA-3ECC-D620D01EA6D5}"/>
                </a:ext>
              </a:extLst>
            </p:cNvPr>
            <p:cNvSpPr txBox="1"/>
            <p:nvPr/>
          </p:nvSpPr>
          <p:spPr>
            <a:xfrm>
              <a:off x="0" y="-38100"/>
              <a:ext cx="2203379" cy="1873450"/>
            </a:xfrm>
            <a:prstGeom prst="rect">
              <a:avLst/>
            </a:prstGeom>
          </p:spPr>
          <p:txBody>
            <a:bodyPr lIns="50800" tIns="50800" rIns="50800" bIns="50800" rtlCol="0" anchor="ctr"/>
            <a:lstStyle/>
            <a:p>
              <a:pPr algn="ctr">
                <a:lnSpc>
                  <a:spcPts val="2659"/>
                </a:lnSpc>
              </a:pPr>
              <a:endParaRPr/>
            </a:p>
          </p:txBody>
        </p:sp>
      </p:grpSp>
      <p:sp>
        <p:nvSpPr>
          <p:cNvPr id="6" name="TextBox 6">
            <a:extLst>
              <a:ext uri="{FF2B5EF4-FFF2-40B4-BE49-F238E27FC236}">
                <a16:creationId xmlns:a16="http://schemas.microsoft.com/office/drawing/2014/main" id="{C70C32D6-11B9-2FB7-AC5E-6DFA1B48D180}"/>
              </a:ext>
            </a:extLst>
          </p:cNvPr>
          <p:cNvSpPr txBox="1"/>
          <p:nvPr/>
        </p:nvSpPr>
        <p:spPr>
          <a:xfrm>
            <a:off x="1028700" y="2537887"/>
            <a:ext cx="7015174" cy="1892826"/>
          </a:xfrm>
          <a:prstGeom prst="rect">
            <a:avLst/>
          </a:prstGeom>
        </p:spPr>
        <p:txBody>
          <a:bodyPr lIns="0" tIns="0" rIns="0" bIns="0" rtlCol="0" anchor="t">
            <a:spAutoFit/>
          </a:bodyPr>
          <a:lstStyle/>
          <a:p>
            <a:pPr algn="l">
              <a:lnSpc>
                <a:spcPts val="7200"/>
              </a:lnSpc>
            </a:pPr>
            <a:r>
              <a:rPr lang="en-US" sz="7200" spc="-316" dirty="0">
                <a:solidFill>
                  <a:srgbClr val="222222"/>
                </a:solidFill>
                <a:latin typeface="Roca Two"/>
                <a:ea typeface="Roca Two"/>
                <a:cs typeface="Roca Two"/>
                <a:sym typeface="Roca Two"/>
              </a:rPr>
              <a:t>Non-drug Treatments</a:t>
            </a:r>
          </a:p>
        </p:txBody>
      </p:sp>
      <p:sp>
        <p:nvSpPr>
          <p:cNvPr id="7" name="TextBox 7">
            <a:extLst>
              <a:ext uri="{FF2B5EF4-FFF2-40B4-BE49-F238E27FC236}">
                <a16:creationId xmlns:a16="http://schemas.microsoft.com/office/drawing/2014/main" id="{96B03057-1E90-E544-7446-8E3033034244}"/>
              </a:ext>
            </a:extLst>
          </p:cNvPr>
          <p:cNvSpPr txBox="1"/>
          <p:nvPr/>
        </p:nvSpPr>
        <p:spPr>
          <a:xfrm>
            <a:off x="9922045" y="315912"/>
            <a:ext cx="8087977" cy="4964179"/>
          </a:xfrm>
          <a:prstGeom prst="rect">
            <a:avLst/>
          </a:prstGeom>
        </p:spPr>
        <p:txBody>
          <a:bodyPr lIns="0" tIns="0" rIns="0" bIns="0" rtlCol="0" anchor="t">
            <a:spAutoFit/>
          </a:bodyPr>
          <a:lstStyle/>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Cognitive stimulation therapy aims to maintain memory, communication, problem solving ability and social interaction by providing structured group activities to support cognitive functioning and wellbeing (Livingston et al., 2024).</a:t>
            </a:r>
          </a:p>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Occupational therapy helps individuals be independent in learning practical strategies, modifying the home environment, and completing daily activities safely, despite their cognitive changes (</a:t>
            </a:r>
            <a:r>
              <a:rPr lang="en-US" sz="2000" dirty="0" err="1">
                <a:solidFill>
                  <a:srgbClr val="222222"/>
                </a:solidFill>
                <a:latin typeface="Open Sauce"/>
                <a:ea typeface="Open Sauce"/>
                <a:cs typeface="Open Sauce"/>
                <a:sym typeface="Open Sauce"/>
              </a:rPr>
              <a:t>Kornblith</a:t>
            </a:r>
            <a:r>
              <a:rPr lang="en-US" sz="2000" dirty="0">
                <a:solidFill>
                  <a:srgbClr val="222222"/>
                </a:solidFill>
                <a:latin typeface="Open Sauce"/>
                <a:ea typeface="Open Sauce"/>
                <a:cs typeface="Open Sauce"/>
                <a:sym typeface="Open Sauce"/>
              </a:rPr>
              <a:t> et al., 2022).</a:t>
            </a:r>
          </a:p>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Reminiscence therapy is about communicating and talking about things that matter using pictures, music and objects.</a:t>
            </a:r>
          </a:p>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Person-</a:t>
            </a:r>
            <a:r>
              <a:rPr lang="en-US" sz="2000" dirty="0" err="1">
                <a:solidFill>
                  <a:srgbClr val="222222"/>
                </a:solidFill>
                <a:latin typeface="Open Sauce"/>
                <a:ea typeface="Open Sauce"/>
                <a:cs typeface="Open Sauce"/>
                <a:sym typeface="Open Sauce"/>
              </a:rPr>
              <a:t>centred</a:t>
            </a:r>
            <a:r>
              <a:rPr lang="en-US" sz="2000" dirty="0">
                <a:solidFill>
                  <a:srgbClr val="222222"/>
                </a:solidFill>
                <a:latin typeface="Open Sauce"/>
                <a:ea typeface="Open Sauce"/>
                <a:cs typeface="Open Sauce"/>
                <a:sym typeface="Open Sauce"/>
              </a:rPr>
              <a:t> NPIs ease </a:t>
            </a:r>
            <a:r>
              <a:rPr lang="en-US" sz="2000" dirty="0" err="1">
                <a:solidFill>
                  <a:srgbClr val="222222"/>
                </a:solidFill>
                <a:latin typeface="Open Sauce"/>
                <a:ea typeface="Open Sauce"/>
                <a:cs typeface="Open Sauce"/>
                <a:sym typeface="Open Sauce"/>
              </a:rPr>
              <a:t>behavioural</a:t>
            </a:r>
            <a:r>
              <a:rPr lang="en-US" sz="2000" dirty="0">
                <a:solidFill>
                  <a:srgbClr val="222222"/>
                </a:solidFill>
                <a:latin typeface="Open Sauce"/>
                <a:ea typeface="Open Sauce"/>
                <a:cs typeface="Open Sauce"/>
                <a:sym typeface="Open Sauce"/>
              </a:rPr>
              <a:t> symptoms, enhance the quality of life and complement medications to address the psychological, emotional and social healthcare requirements.</a:t>
            </a:r>
            <a:endParaRPr lang="en-US" sz="2000" u="none" dirty="0">
              <a:solidFill>
                <a:srgbClr val="222222"/>
              </a:solidFill>
              <a:latin typeface="Open Sauce"/>
              <a:ea typeface="Open Sauce"/>
              <a:cs typeface="Open Sauce"/>
              <a:sym typeface="Open Sauce"/>
            </a:endParaRPr>
          </a:p>
        </p:txBody>
      </p:sp>
      <p:pic>
        <p:nvPicPr>
          <p:cNvPr id="8" name="Picture 7" descr="Cognitive stimulation therapy for dementia - Alzheimer's Queensland">
            <a:extLst>
              <a:ext uri="{FF2B5EF4-FFF2-40B4-BE49-F238E27FC236}">
                <a16:creationId xmlns:a16="http://schemas.microsoft.com/office/drawing/2014/main" id="{E9EBAC79-A38C-7A57-4D18-0E755DD996A2}"/>
              </a:ext>
            </a:extLst>
          </p:cNvPr>
          <p:cNvPicPr>
            <a:picLocks noChangeAspect="1"/>
          </p:cNvPicPr>
          <p:nvPr/>
        </p:nvPicPr>
        <p:blipFill>
          <a:blip r:embed="rId3"/>
          <a:stretch>
            <a:fillRect/>
          </a:stretch>
        </p:blipFill>
        <p:spPr>
          <a:xfrm>
            <a:off x="1029584" y="4430713"/>
            <a:ext cx="7953375" cy="5562557"/>
          </a:xfrm>
          <a:prstGeom prst="rect">
            <a:avLst/>
          </a:prstGeom>
        </p:spPr>
      </p:pic>
    </p:spTree>
    <p:extLst>
      <p:ext uri="{BB962C8B-B14F-4D97-AF65-F5344CB8AC3E}">
        <p14:creationId xmlns:p14="http://schemas.microsoft.com/office/powerpoint/2010/main" val="32544123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rgbClr val="BAC7E8">
                <a:alpha val="100000"/>
              </a:srgbClr>
            </a:gs>
            <a:gs pos="100000">
              <a:srgbClr val="F7F9FF">
                <a:alpha val="100000"/>
              </a:srgbClr>
            </a:gs>
          </a:gsLst>
          <a:lin ang="5400000"/>
        </a:gradFill>
        <a:effectLst/>
      </p:bgPr>
    </p:bg>
    <p:spTree>
      <p:nvGrpSpPr>
        <p:cNvPr id="1" name="">
          <a:extLst>
            <a:ext uri="{FF2B5EF4-FFF2-40B4-BE49-F238E27FC236}">
              <a16:creationId xmlns:a16="http://schemas.microsoft.com/office/drawing/2014/main" id="{9A461C69-F7BC-FB91-3763-4AF2C33393FF}"/>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50C8C43F-F149-E125-C0BD-4783F9AF4851}"/>
              </a:ext>
            </a:extLst>
          </p:cNvPr>
          <p:cNvGrpSpPr/>
          <p:nvPr/>
        </p:nvGrpSpPr>
        <p:grpSpPr>
          <a:xfrm>
            <a:off x="9922045" y="0"/>
            <a:ext cx="8365955" cy="5981700"/>
            <a:chOff x="0" y="0"/>
            <a:chExt cx="2203379" cy="1835350"/>
          </a:xfrm>
        </p:grpSpPr>
        <p:sp>
          <p:nvSpPr>
            <p:cNvPr id="3" name="Freeform 3">
              <a:extLst>
                <a:ext uri="{FF2B5EF4-FFF2-40B4-BE49-F238E27FC236}">
                  <a16:creationId xmlns:a16="http://schemas.microsoft.com/office/drawing/2014/main" id="{97C2F628-3A94-4532-006D-3D6A56B98372}"/>
                </a:ext>
              </a:extLst>
            </p:cNvPr>
            <p:cNvSpPr/>
            <p:nvPr/>
          </p:nvSpPr>
          <p:spPr>
            <a:xfrm>
              <a:off x="0" y="0"/>
              <a:ext cx="2203379" cy="1835351"/>
            </a:xfrm>
            <a:custGeom>
              <a:avLst/>
              <a:gdLst/>
              <a:ahLst/>
              <a:cxnLst/>
              <a:rect l="l" t="t" r="r" b="b"/>
              <a:pathLst>
                <a:path w="2203379" h="1835351">
                  <a:moveTo>
                    <a:pt x="47196" y="0"/>
                  </a:moveTo>
                  <a:lnTo>
                    <a:pt x="2156184" y="0"/>
                  </a:lnTo>
                  <a:cubicBezTo>
                    <a:pt x="2168701" y="0"/>
                    <a:pt x="2180705" y="4972"/>
                    <a:pt x="2189556" y="13823"/>
                  </a:cubicBezTo>
                  <a:cubicBezTo>
                    <a:pt x="2198407" y="22674"/>
                    <a:pt x="2203379" y="34679"/>
                    <a:pt x="2203379" y="47196"/>
                  </a:cubicBezTo>
                  <a:lnTo>
                    <a:pt x="2203379" y="1788155"/>
                  </a:lnTo>
                  <a:cubicBezTo>
                    <a:pt x="2203379" y="1800672"/>
                    <a:pt x="2198407" y="1812676"/>
                    <a:pt x="2189556" y="1821527"/>
                  </a:cubicBezTo>
                  <a:cubicBezTo>
                    <a:pt x="2180705" y="1830378"/>
                    <a:pt x="2168701" y="1835351"/>
                    <a:pt x="2156184" y="1835351"/>
                  </a:cubicBezTo>
                  <a:lnTo>
                    <a:pt x="47196" y="1835351"/>
                  </a:lnTo>
                  <a:cubicBezTo>
                    <a:pt x="34679" y="1835351"/>
                    <a:pt x="22674" y="1830378"/>
                    <a:pt x="13823" y="1821527"/>
                  </a:cubicBezTo>
                  <a:cubicBezTo>
                    <a:pt x="4972" y="1812676"/>
                    <a:pt x="0" y="1800672"/>
                    <a:pt x="0" y="1788155"/>
                  </a:cubicBezTo>
                  <a:lnTo>
                    <a:pt x="0" y="47196"/>
                  </a:lnTo>
                  <a:cubicBezTo>
                    <a:pt x="0" y="34679"/>
                    <a:pt x="4972" y="22674"/>
                    <a:pt x="13823" y="13823"/>
                  </a:cubicBezTo>
                  <a:cubicBezTo>
                    <a:pt x="22674" y="4972"/>
                    <a:pt x="34679" y="0"/>
                    <a:pt x="47196" y="0"/>
                  </a:cubicBezTo>
                  <a:close/>
                </a:path>
              </a:pathLst>
            </a:custGeom>
            <a:solidFill>
              <a:srgbClr val="FFFFFF"/>
            </a:solidFill>
          </p:spPr>
        </p:sp>
        <p:sp>
          <p:nvSpPr>
            <p:cNvPr id="4" name="TextBox 4">
              <a:extLst>
                <a:ext uri="{FF2B5EF4-FFF2-40B4-BE49-F238E27FC236}">
                  <a16:creationId xmlns:a16="http://schemas.microsoft.com/office/drawing/2014/main" id="{646374F6-9596-569D-818A-4ADDBDF26CB2}"/>
                </a:ext>
              </a:extLst>
            </p:cNvPr>
            <p:cNvSpPr txBox="1"/>
            <p:nvPr/>
          </p:nvSpPr>
          <p:spPr>
            <a:xfrm>
              <a:off x="0" y="-38100"/>
              <a:ext cx="2203379" cy="1873450"/>
            </a:xfrm>
            <a:prstGeom prst="rect">
              <a:avLst/>
            </a:prstGeom>
          </p:spPr>
          <p:txBody>
            <a:bodyPr lIns="50800" tIns="50800" rIns="50800" bIns="50800" rtlCol="0" anchor="ctr"/>
            <a:lstStyle/>
            <a:p>
              <a:pPr algn="ctr">
                <a:lnSpc>
                  <a:spcPts val="2659"/>
                </a:lnSpc>
              </a:pPr>
              <a:endParaRPr/>
            </a:p>
          </p:txBody>
        </p:sp>
      </p:grpSp>
      <p:sp>
        <p:nvSpPr>
          <p:cNvPr id="6" name="TextBox 6">
            <a:extLst>
              <a:ext uri="{FF2B5EF4-FFF2-40B4-BE49-F238E27FC236}">
                <a16:creationId xmlns:a16="http://schemas.microsoft.com/office/drawing/2014/main" id="{9684ED9C-5263-08D3-9267-2C358E6892D4}"/>
              </a:ext>
            </a:extLst>
          </p:cNvPr>
          <p:cNvSpPr txBox="1"/>
          <p:nvPr/>
        </p:nvSpPr>
        <p:spPr>
          <a:xfrm>
            <a:off x="1028700" y="2999552"/>
            <a:ext cx="7015174" cy="969496"/>
          </a:xfrm>
          <a:prstGeom prst="rect">
            <a:avLst/>
          </a:prstGeom>
        </p:spPr>
        <p:txBody>
          <a:bodyPr lIns="0" tIns="0" rIns="0" bIns="0" rtlCol="0" anchor="t">
            <a:spAutoFit/>
          </a:bodyPr>
          <a:lstStyle/>
          <a:p>
            <a:pPr algn="l">
              <a:lnSpc>
                <a:spcPts val="7200"/>
              </a:lnSpc>
            </a:pPr>
            <a:r>
              <a:rPr lang="en-US" sz="7200" spc="-316" dirty="0">
                <a:solidFill>
                  <a:srgbClr val="222222"/>
                </a:solidFill>
                <a:latin typeface="Roca Two"/>
                <a:ea typeface="Roca Two"/>
                <a:cs typeface="Roca Two"/>
                <a:sym typeface="Roca Two"/>
              </a:rPr>
              <a:t>Physical Activity</a:t>
            </a:r>
          </a:p>
        </p:txBody>
      </p:sp>
      <p:sp>
        <p:nvSpPr>
          <p:cNvPr id="7" name="TextBox 7">
            <a:extLst>
              <a:ext uri="{FF2B5EF4-FFF2-40B4-BE49-F238E27FC236}">
                <a16:creationId xmlns:a16="http://schemas.microsoft.com/office/drawing/2014/main" id="{C18A5D52-2589-52A2-12A0-0626556B2F82}"/>
              </a:ext>
            </a:extLst>
          </p:cNvPr>
          <p:cNvSpPr txBox="1"/>
          <p:nvPr/>
        </p:nvSpPr>
        <p:spPr>
          <a:xfrm>
            <a:off x="9922045" y="315912"/>
            <a:ext cx="8087977" cy="5348900"/>
          </a:xfrm>
          <a:prstGeom prst="rect">
            <a:avLst/>
          </a:prstGeom>
        </p:spPr>
        <p:txBody>
          <a:bodyPr lIns="0" tIns="0" rIns="0" bIns="0" rtlCol="0" anchor="t">
            <a:spAutoFit/>
          </a:bodyPr>
          <a:lstStyle/>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Exercising regularly can promote heart, muscle and lung health, poise, movement and physical function, which helps to minimize the dangers of inactivity in people living with dementia (Rost et al., 2022).</a:t>
            </a:r>
          </a:p>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Exercise enhances cognitive functioning by supporting blood flow to the brain, brain health and maintaining memory, attention and executive functioning skills.</a:t>
            </a:r>
          </a:p>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Exercise helps to lower symptoms of depression, anxiety, sleep problems, and </a:t>
            </a:r>
            <a:r>
              <a:rPr lang="en-US" sz="2000" dirty="0" err="1">
                <a:solidFill>
                  <a:srgbClr val="222222"/>
                </a:solidFill>
                <a:latin typeface="Open Sauce"/>
                <a:ea typeface="Open Sauce"/>
                <a:cs typeface="Open Sauce"/>
                <a:sym typeface="Open Sauce"/>
              </a:rPr>
              <a:t>behaviour</a:t>
            </a:r>
            <a:r>
              <a:rPr lang="en-US" sz="2000" dirty="0">
                <a:solidFill>
                  <a:srgbClr val="222222"/>
                </a:solidFill>
                <a:latin typeface="Open Sauce"/>
                <a:ea typeface="Open Sauce"/>
                <a:cs typeface="Open Sauce"/>
                <a:sym typeface="Open Sauce"/>
              </a:rPr>
              <a:t> while improving emotions and confidence and involvement in social activities.</a:t>
            </a:r>
          </a:p>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Community nurses promote safe exercise </a:t>
            </a:r>
            <a:r>
              <a:rPr lang="en-US" sz="2000" dirty="0" err="1">
                <a:solidFill>
                  <a:srgbClr val="222222"/>
                </a:solidFill>
                <a:latin typeface="Open Sauce"/>
                <a:ea typeface="Open Sauce"/>
                <a:cs typeface="Open Sauce"/>
                <a:sym typeface="Open Sauce"/>
              </a:rPr>
              <a:t>programmes</a:t>
            </a:r>
            <a:r>
              <a:rPr lang="en-US" sz="2000" dirty="0">
                <a:solidFill>
                  <a:srgbClr val="222222"/>
                </a:solidFill>
                <a:latin typeface="Open Sauce"/>
                <a:ea typeface="Open Sauce"/>
                <a:cs typeface="Open Sauce"/>
                <a:sym typeface="Open Sauce"/>
              </a:rPr>
              <a:t> that are adapted to each person's ability and activities keep them safe, enjoyable and effective across the life of the dementia disease (Yassine et al., 2022).</a:t>
            </a:r>
            <a:endParaRPr lang="en-US" sz="2000" u="none" dirty="0">
              <a:solidFill>
                <a:srgbClr val="222222"/>
              </a:solidFill>
              <a:latin typeface="Open Sauce"/>
              <a:ea typeface="Open Sauce"/>
              <a:cs typeface="Open Sauce"/>
              <a:sym typeface="Open Sauce"/>
            </a:endParaRPr>
          </a:p>
        </p:txBody>
      </p:sp>
      <p:pic>
        <p:nvPicPr>
          <p:cNvPr id="8" name="Picture 7" descr="Reduced Mobility - Elderly - What We Treat - Physio.co.uk">
            <a:extLst>
              <a:ext uri="{FF2B5EF4-FFF2-40B4-BE49-F238E27FC236}">
                <a16:creationId xmlns:a16="http://schemas.microsoft.com/office/drawing/2014/main" id="{AF395CBE-EAF8-83EB-DA93-908AD2BF51A3}"/>
              </a:ext>
            </a:extLst>
          </p:cNvPr>
          <p:cNvPicPr>
            <a:picLocks noChangeAspect="1"/>
          </p:cNvPicPr>
          <p:nvPr/>
        </p:nvPicPr>
        <p:blipFill>
          <a:blip r:embed="rId3"/>
          <a:stretch>
            <a:fillRect/>
          </a:stretch>
        </p:blipFill>
        <p:spPr>
          <a:xfrm>
            <a:off x="685800" y="3933406"/>
            <a:ext cx="8616746" cy="5744497"/>
          </a:xfrm>
          <a:prstGeom prst="rect">
            <a:avLst/>
          </a:prstGeom>
        </p:spPr>
      </p:pic>
    </p:spTree>
    <p:extLst>
      <p:ext uri="{BB962C8B-B14F-4D97-AF65-F5344CB8AC3E}">
        <p14:creationId xmlns:p14="http://schemas.microsoft.com/office/powerpoint/2010/main" val="18769970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rgbClr val="BAC7E8">
                <a:alpha val="100000"/>
              </a:srgbClr>
            </a:gs>
            <a:gs pos="100000">
              <a:srgbClr val="F7F9FF">
                <a:alpha val="100000"/>
              </a:srgbClr>
            </a:gs>
          </a:gsLst>
          <a:lin ang="5400000"/>
        </a:gradFill>
        <a:effectLst/>
      </p:bgPr>
    </p:bg>
    <p:spTree>
      <p:nvGrpSpPr>
        <p:cNvPr id="1" name="">
          <a:extLst>
            <a:ext uri="{FF2B5EF4-FFF2-40B4-BE49-F238E27FC236}">
              <a16:creationId xmlns:a16="http://schemas.microsoft.com/office/drawing/2014/main" id="{6F02C8A0-8705-4492-11DC-D8E830168C3F}"/>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2B8C951F-B3AB-CDF8-1184-111BF208C849}"/>
              </a:ext>
            </a:extLst>
          </p:cNvPr>
          <p:cNvGrpSpPr/>
          <p:nvPr/>
        </p:nvGrpSpPr>
        <p:grpSpPr>
          <a:xfrm>
            <a:off x="9922045" y="0"/>
            <a:ext cx="8365955" cy="6968596"/>
            <a:chOff x="0" y="0"/>
            <a:chExt cx="2203379" cy="1835350"/>
          </a:xfrm>
        </p:grpSpPr>
        <p:sp>
          <p:nvSpPr>
            <p:cNvPr id="3" name="Freeform 3">
              <a:extLst>
                <a:ext uri="{FF2B5EF4-FFF2-40B4-BE49-F238E27FC236}">
                  <a16:creationId xmlns:a16="http://schemas.microsoft.com/office/drawing/2014/main" id="{6A838EC0-548D-CE7F-66A1-09B834326495}"/>
                </a:ext>
              </a:extLst>
            </p:cNvPr>
            <p:cNvSpPr/>
            <p:nvPr/>
          </p:nvSpPr>
          <p:spPr>
            <a:xfrm>
              <a:off x="0" y="0"/>
              <a:ext cx="2203379" cy="1835351"/>
            </a:xfrm>
            <a:custGeom>
              <a:avLst/>
              <a:gdLst/>
              <a:ahLst/>
              <a:cxnLst/>
              <a:rect l="l" t="t" r="r" b="b"/>
              <a:pathLst>
                <a:path w="2203379" h="1835351">
                  <a:moveTo>
                    <a:pt x="47196" y="0"/>
                  </a:moveTo>
                  <a:lnTo>
                    <a:pt x="2156184" y="0"/>
                  </a:lnTo>
                  <a:cubicBezTo>
                    <a:pt x="2168701" y="0"/>
                    <a:pt x="2180705" y="4972"/>
                    <a:pt x="2189556" y="13823"/>
                  </a:cubicBezTo>
                  <a:cubicBezTo>
                    <a:pt x="2198407" y="22674"/>
                    <a:pt x="2203379" y="34679"/>
                    <a:pt x="2203379" y="47196"/>
                  </a:cubicBezTo>
                  <a:lnTo>
                    <a:pt x="2203379" y="1788155"/>
                  </a:lnTo>
                  <a:cubicBezTo>
                    <a:pt x="2203379" y="1800672"/>
                    <a:pt x="2198407" y="1812676"/>
                    <a:pt x="2189556" y="1821527"/>
                  </a:cubicBezTo>
                  <a:cubicBezTo>
                    <a:pt x="2180705" y="1830378"/>
                    <a:pt x="2168701" y="1835351"/>
                    <a:pt x="2156184" y="1835351"/>
                  </a:cubicBezTo>
                  <a:lnTo>
                    <a:pt x="47196" y="1835351"/>
                  </a:lnTo>
                  <a:cubicBezTo>
                    <a:pt x="34679" y="1835351"/>
                    <a:pt x="22674" y="1830378"/>
                    <a:pt x="13823" y="1821527"/>
                  </a:cubicBezTo>
                  <a:cubicBezTo>
                    <a:pt x="4972" y="1812676"/>
                    <a:pt x="0" y="1800672"/>
                    <a:pt x="0" y="1788155"/>
                  </a:cubicBezTo>
                  <a:lnTo>
                    <a:pt x="0" y="47196"/>
                  </a:lnTo>
                  <a:cubicBezTo>
                    <a:pt x="0" y="34679"/>
                    <a:pt x="4972" y="22674"/>
                    <a:pt x="13823" y="13823"/>
                  </a:cubicBezTo>
                  <a:cubicBezTo>
                    <a:pt x="22674" y="4972"/>
                    <a:pt x="34679" y="0"/>
                    <a:pt x="47196" y="0"/>
                  </a:cubicBezTo>
                  <a:close/>
                </a:path>
              </a:pathLst>
            </a:custGeom>
            <a:solidFill>
              <a:srgbClr val="FFFFFF"/>
            </a:solidFill>
          </p:spPr>
        </p:sp>
        <p:sp>
          <p:nvSpPr>
            <p:cNvPr id="4" name="TextBox 4">
              <a:extLst>
                <a:ext uri="{FF2B5EF4-FFF2-40B4-BE49-F238E27FC236}">
                  <a16:creationId xmlns:a16="http://schemas.microsoft.com/office/drawing/2014/main" id="{847F0EEC-FD7E-4C26-5C5A-08C19BB8EFC1}"/>
                </a:ext>
              </a:extLst>
            </p:cNvPr>
            <p:cNvSpPr txBox="1"/>
            <p:nvPr/>
          </p:nvSpPr>
          <p:spPr>
            <a:xfrm>
              <a:off x="0" y="-38100"/>
              <a:ext cx="2203379" cy="1873450"/>
            </a:xfrm>
            <a:prstGeom prst="rect">
              <a:avLst/>
            </a:prstGeom>
          </p:spPr>
          <p:txBody>
            <a:bodyPr lIns="50800" tIns="50800" rIns="50800" bIns="50800" rtlCol="0" anchor="ctr"/>
            <a:lstStyle/>
            <a:p>
              <a:pPr algn="ctr">
                <a:lnSpc>
                  <a:spcPts val="2659"/>
                </a:lnSpc>
              </a:pPr>
              <a:endParaRPr/>
            </a:p>
          </p:txBody>
        </p:sp>
      </p:grpSp>
      <p:sp>
        <p:nvSpPr>
          <p:cNvPr id="6" name="TextBox 6">
            <a:extLst>
              <a:ext uri="{FF2B5EF4-FFF2-40B4-BE49-F238E27FC236}">
                <a16:creationId xmlns:a16="http://schemas.microsoft.com/office/drawing/2014/main" id="{6A4A598C-CE95-E777-DE0F-66C6AA3D7E9D}"/>
              </a:ext>
            </a:extLst>
          </p:cNvPr>
          <p:cNvSpPr txBox="1"/>
          <p:nvPr/>
        </p:nvSpPr>
        <p:spPr>
          <a:xfrm>
            <a:off x="1159663" y="800100"/>
            <a:ext cx="7015174" cy="1892826"/>
          </a:xfrm>
          <a:prstGeom prst="rect">
            <a:avLst/>
          </a:prstGeom>
        </p:spPr>
        <p:txBody>
          <a:bodyPr lIns="0" tIns="0" rIns="0" bIns="0" rtlCol="0" anchor="t">
            <a:spAutoFit/>
          </a:bodyPr>
          <a:lstStyle/>
          <a:p>
            <a:pPr algn="l">
              <a:lnSpc>
                <a:spcPts val="7200"/>
              </a:lnSpc>
            </a:pPr>
            <a:r>
              <a:rPr lang="en-US" sz="7200" spc="-316" dirty="0">
                <a:solidFill>
                  <a:srgbClr val="222222"/>
                </a:solidFill>
                <a:latin typeface="Roca Two"/>
                <a:ea typeface="Roca Two"/>
                <a:cs typeface="Roca Two"/>
                <a:sym typeface="Roca Two"/>
              </a:rPr>
              <a:t>Psychological Support</a:t>
            </a:r>
          </a:p>
        </p:txBody>
      </p:sp>
      <p:sp>
        <p:nvSpPr>
          <p:cNvPr id="7" name="TextBox 7">
            <a:extLst>
              <a:ext uri="{FF2B5EF4-FFF2-40B4-BE49-F238E27FC236}">
                <a16:creationId xmlns:a16="http://schemas.microsoft.com/office/drawing/2014/main" id="{403014E9-B255-39E4-A89B-CE4BEFA59D29}"/>
              </a:ext>
            </a:extLst>
          </p:cNvPr>
          <p:cNvSpPr txBox="1"/>
          <p:nvPr/>
        </p:nvSpPr>
        <p:spPr>
          <a:xfrm>
            <a:off x="9922045" y="315912"/>
            <a:ext cx="8087977" cy="6118342"/>
          </a:xfrm>
          <a:prstGeom prst="rect">
            <a:avLst/>
          </a:prstGeom>
        </p:spPr>
        <p:txBody>
          <a:bodyPr lIns="0" tIns="0" rIns="0" bIns="0" rtlCol="0" anchor="t">
            <a:spAutoFit/>
          </a:bodyPr>
          <a:lstStyle/>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Psychological support is available to help people cope with anxiety/depression, emotional distress, </a:t>
            </a:r>
            <a:r>
              <a:rPr lang="en-US" sz="2000" dirty="0" err="1">
                <a:solidFill>
                  <a:srgbClr val="222222"/>
                </a:solidFill>
                <a:latin typeface="Open Sauce"/>
                <a:ea typeface="Open Sauce"/>
                <a:cs typeface="Open Sauce"/>
                <a:sym typeface="Open Sauce"/>
              </a:rPr>
              <a:t>behaviour</a:t>
            </a:r>
            <a:r>
              <a:rPr lang="en-US" sz="2000" dirty="0">
                <a:solidFill>
                  <a:srgbClr val="222222"/>
                </a:solidFill>
                <a:latin typeface="Open Sauce"/>
                <a:ea typeface="Open Sauce"/>
                <a:cs typeface="Open Sauce"/>
                <a:sym typeface="Open Sauce"/>
              </a:rPr>
              <a:t> changes and difficulty adjusting to a dementia diagnosis that many people face after they are diagnosed (</a:t>
            </a:r>
            <a:r>
              <a:rPr lang="en-US" sz="2000" dirty="0" err="1">
                <a:solidFill>
                  <a:srgbClr val="222222"/>
                </a:solidFill>
                <a:latin typeface="Open Sauce"/>
                <a:ea typeface="Open Sauce"/>
                <a:cs typeface="Open Sauce"/>
                <a:sym typeface="Open Sauce"/>
              </a:rPr>
              <a:t>Dintica</a:t>
            </a:r>
            <a:r>
              <a:rPr lang="en-US" sz="2000" dirty="0">
                <a:solidFill>
                  <a:srgbClr val="222222"/>
                </a:solidFill>
                <a:latin typeface="Open Sauce"/>
                <a:ea typeface="Open Sauce"/>
                <a:cs typeface="Open Sauce"/>
                <a:sym typeface="Open Sauce"/>
              </a:rPr>
              <a:t> &amp; Yaffe, 2022).</a:t>
            </a:r>
          </a:p>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Patients and caregivers receive enhanced emotional wellbeing, resilience, coping strategies and social connectedness from counselling services, peer support and therapeutic interventions.</a:t>
            </a:r>
          </a:p>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Caregiver education offers knowledge, practical skills, stress management techniques and emotional support, enhancing confidence, decreasing caregiver burden and caregiver burnout </a:t>
            </a:r>
            <a:r>
              <a:rPr lang="da-DK" sz="2000" dirty="0">
                <a:solidFill>
                  <a:srgbClr val="222222"/>
                </a:solidFill>
                <a:latin typeface="Open Sauce"/>
                <a:ea typeface="Open Sauce"/>
                <a:cs typeface="Open Sauce"/>
                <a:sym typeface="Open Sauce"/>
              </a:rPr>
              <a:t>(Van Der Flier et al., 2023)</a:t>
            </a:r>
            <a:r>
              <a:rPr lang="en-US" sz="2000" dirty="0">
                <a:solidFill>
                  <a:srgbClr val="222222"/>
                </a:solidFill>
                <a:latin typeface="Open Sauce"/>
                <a:ea typeface="Open Sauce"/>
                <a:cs typeface="Open Sauce"/>
                <a:sym typeface="Open Sauce"/>
              </a:rPr>
              <a:t>.</a:t>
            </a:r>
          </a:p>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In multidisciplinary teams, community nurses ensure that psychological care can be accessed, ensure that there is monitoring of emotional health, are able to reassure and coordinate longer-term psychological help.</a:t>
            </a:r>
            <a:endParaRPr lang="en-US" sz="2000" u="none" dirty="0">
              <a:solidFill>
                <a:srgbClr val="222222"/>
              </a:solidFill>
              <a:latin typeface="Open Sauce"/>
              <a:ea typeface="Open Sauce"/>
              <a:cs typeface="Open Sauce"/>
              <a:sym typeface="Open Sauce"/>
            </a:endParaRPr>
          </a:p>
        </p:txBody>
      </p:sp>
      <p:pic>
        <p:nvPicPr>
          <p:cNvPr id="8" name="Picture 7" descr="The Benefits of Counseling for Caregivers of Elderly Patients - Athma">
            <a:extLst>
              <a:ext uri="{FF2B5EF4-FFF2-40B4-BE49-F238E27FC236}">
                <a16:creationId xmlns:a16="http://schemas.microsoft.com/office/drawing/2014/main" id="{1326567B-3597-3F89-4799-A00F38DE0B27}"/>
              </a:ext>
            </a:extLst>
          </p:cNvPr>
          <p:cNvPicPr>
            <a:picLocks noChangeAspect="1"/>
          </p:cNvPicPr>
          <p:nvPr/>
        </p:nvPicPr>
        <p:blipFill>
          <a:blip r:embed="rId3"/>
          <a:stretch>
            <a:fillRect/>
          </a:stretch>
        </p:blipFill>
        <p:spPr>
          <a:xfrm>
            <a:off x="990600" y="2762548"/>
            <a:ext cx="8365954" cy="7013162"/>
          </a:xfrm>
          <a:prstGeom prst="rect">
            <a:avLst/>
          </a:prstGeom>
        </p:spPr>
      </p:pic>
    </p:spTree>
    <p:extLst>
      <p:ext uri="{BB962C8B-B14F-4D97-AF65-F5344CB8AC3E}">
        <p14:creationId xmlns:p14="http://schemas.microsoft.com/office/powerpoint/2010/main" val="25642506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rgbClr val="96AADD">
                <a:alpha val="100000"/>
              </a:srgbClr>
            </a:gs>
            <a:gs pos="100000">
              <a:srgbClr val="F7F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028700" y="1028700"/>
            <a:ext cx="9052648" cy="8229600"/>
            <a:chOff x="0" y="0"/>
            <a:chExt cx="2311169" cy="2101043"/>
          </a:xfrm>
        </p:grpSpPr>
        <p:sp>
          <p:nvSpPr>
            <p:cNvPr id="3" name="Freeform 3"/>
            <p:cNvSpPr/>
            <p:nvPr/>
          </p:nvSpPr>
          <p:spPr>
            <a:xfrm>
              <a:off x="0" y="0"/>
              <a:ext cx="2311169" cy="2101043"/>
            </a:xfrm>
            <a:custGeom>
              <a:avLst/>
              <a:gdLst/>
              <a:ahLst/>
              <a:cxnLst/>
              <a:rect l="l" t="t" r="r" b="b"/>
              <a:pathLst>
                <a:path w="2311169" h="2101043">
                  <a:moveTo>
                    <a:pt x="43616" y="0"/>
                  </a:moveTo>
                  <a:lnTo>
                    <a:pt x="2267554" y="0"/>
                  </a:lnTo>
                  <a:cubicBezTo>
                    <a:pt x="2291642" y="0"/>
                    <a:pt x="2311169" y="19527"/>
                    <a:pt x="2311169" y="43616"/>
                  </a:cubicBezTo>
                  <a:lnTo>
                    <a:pt x="2311169" y="2057427"/>
                  </a:lnTo>
                  <a:cubicBezTo>
                    <a:pt x="2311169" y="2081515"/>
                    <a:pt x="2291642" y="2101043"/>
                    <a:pt x="2267554" y="2101043"/>
                  </a:cubicBezTo>
                  <a:lnTo>
                    <a:pt x="43616" y="2101043"/>
                  </a:lnTo>
                  <a:cubicBezTo>
                    <a:pt x="32048" y="2101043"/>
                    <a:pt x="20954" y="2096447"/>
                    <a:pt x="12775" y="2088268"/>
                  </a:cubicBezTo>
                  <a:cubicBezTo>
                    <a:pt x="4595" y="2080088"/>
                    <a:pt x="0" y="2068995"/>
                    <a:pt x="0" y="2057427"/>
                  </a:cubicBezTo>
                  <a:lnTo>
                    <a:pt x="0" y="43616"/>
                  </a:lnTo>
                  <a:cubicBezTo>
                    <a:pt x="0" y="32048"/>
                    <a:pt x="4595" y="20954"/>
                    <a:pt x="12775" y="12775"/>
                  </a:cubicBezTo>
                  <a:cubicBezTo>
                    <a:pt x="20954" y="4595"/>
                    <a:pt x="32048" y="0"/>
                    <a:pt x="43616" y="0"/>
                  </a:cubicBezTo>
                  <a:close/>
                </a:path>
              </a:pathLst>
            </a:custGeom>
            <a:solidFill>
              <a:srgbClr val="FFFFFF"/>
            </a:solidFill>
          </p:spPr>
        </p:sp>
        <p:sp>
          <p:nvSpPr>
            <p:cNvPr id="4" name="TextBox 4"/>
            <p:cNvSpPr txBox="1"/>
            <p:nvPr/>
          </p:nvSpPr>
          <p:spPr>
            <a:xfrm>
              <a:off x="0" y="-38100"/>
              <a:ext cx="2311169" cy="2139143"/>
            </a:xfrm>
            <a:prstGeom prst="rect">
              <a:avLst/>
            </a:prstGeom>
          </p:spPr>
          <p:txBody>
            <a:bodyPr lIns="50800" tIns="50800" rIns="50800" bIns="50800" rtlCol="0" anchor="ctr"/>
            <a:lstStyle/>
            <a:p>
              <a:pPr algn="r">
                <a:lnSpc>
                  <a:spcPts val="2659"/>
                </a:lnSpc>
              </a:pPr>
              <a:endParaRPr/>
            </a:p>
          </p:txBody>
        </p:sp>
      </p:grpSp>
      <p:sp>
        <p:nvSpPr>
          <p:cNvPr id="5" name="Freeform 5"/>
          <p:cNvSpPr/>
          <p:nvPr/>
        </p:nvSpPr>
        <p:spPr>
          <a:xfrm>
            <a:off x="10081348" y="1246626"/>
            <a:ext cx="8206652" cy="7793747"/>
          </a:xfrm>
          <a:custGeom>
            <a:avLst/>
            <a:gdLst/>
            <a:ahLst/>
            <a:cxnLst/>
            <a:rect l="l" t="t" r="r" b="b"/>
            <a:pathLst>
              <a:path w="8206652" h="7793747">
                <a:moveTo>
                  <a:pt x="0" y="0"/>
                </a:moveTo>
                <a:lnTo>
                  <a:pt x="8206652" y="0"/>
                </a:lnTo>
                <a:lnTo>
                  <a:pt x="8206652" y="7793748"/>
                </a:lnTo>
                <a:lnTo>
                  <a:pt x="0" y="7793748"/>
                </a:lnTo>
                <a:lnTo>
                  <a:pt x="0" y="0"/>
                </a:lnTo>
                <a:close/>
              </a:path>
            </a:pathLst>
          </a:custGeom>
          <a:blipFill>
            <a:blip r:embed="rId3"/>
            <a:stretch>
              <a:fillRect t="-2648" b="-2648"/>
            </a:stretch>
          </a:blipFill>
        </p:spPr>
      </p:sp>
      <p:sp>
        <p:nvSpPr>
          <p:cNvPr id="6" name="TextBox 6"/>
          <p:cNvSpPr txBox="1"/>
          <p:nvPr/>
        </p:nvSpPr>
        <p:spPr>
          <a:xfrm>
            <a:off x="1493417" y="1558964"/>
            <a:ext cx="7451479" cy="1878330"/>
          </a:xfrm>
          <a:prstGeom prst="rect">
            <a:avLst/>
          </a:prstGeom>
        </p:spPr>
        <p:txBody>
          <a:bodyPr lIns="0" tIns="0" rIns="0" bIns="0" rtlCol="0" anchor="t">
            <a:spAutoFit/>
          </a:bodyPr>
          <a:lstStyle/>
          <a:p>
            <a:pPr algn="l">
              <a:lnSpc>
                <a:spcPts val="7200"/>
              </a:lnSpc>
            </a:pPr>
            <a:r>
              <a:rPr lang="en-US" sz="7200" spc="-316">
                <a:solidFill>
                  <a:srgbClr val="222222"/>
                </a:solidFill>
                <a:latin typeface="Roca Two"/>
                <a:ea typeface="Roca Two"/>
                <a:cs typeface="Roca Two"/>
                <a:sym typeface="Roca Two"/>
              </a:rPr>
              <a:t>Comorbidities and Prevention</a:t>
            </a:r>
          </a:p>
        </p:txBody>
      </p:sp>
      <p:sp>
        <p:nvSpPr>
          <p:cNvPr id="7" name="TextBox 7"/>
          <p:cNvSpPr txBox="1"/>
          <p:nvPr/>
        </p:nvSpPr>
        <p:spPr>
          <a:xfrm>
            <a:off x="1028700" y="3399194"/>
            <a:ext cx="8778840" cy="5273675"/>
          </a:xfrm>
          <a:prstGeom prst="rect">
            <a:avLst/>
          </a:prstGeom>
        </p:spPr>
        <p:txBody>
          <a:bodyPr lIns="0" tIns="0" rIns="0" bIns="0" rtlCol="0" anchor="t">
            <a:spAutoFit/>
          </a:bodyPr>
          <a:lstStyle/>
          <a:p>
            <a:pPr marL="431799" lvl="1" indent="-215899" algn="just">
              <a:lnSpc>
                <a:spcPts val="2799"/>
              </a:lnSpc>
              <a:buFont typeface="Arial"/>
              <a:buChar char="•"/>
            </a:pPr>
            <a:r>
              <a:rPr lang="en-US" sz="1999">
                <a:solidFill>
                  <a:srgbClr val="222222"/>
                </a:solidFill>
                <a:latin typeface="Open Sauce"/>
                <a:ea typeface="Open Sauce"/>
                <a:cs typeface="Open Sauce"/>
                <a:sym typeface="Open Sauce"/>
              </a:rPr>
              <a:t>C</a:t>
            </a:r>
            <a:r>
              <a:rPr lang="en-US" sz="1999" u="none">
                <a:solidFill>
                  <a:srgbClr val="222222"/>
                </a:solidFill>
                <a:latin typeface="Open Sauce"/>
                <a:ea typeface="Open Sauce"/>
                <a:cs typeface="Open Sauce"/>
                <a:sym typeface="Open Sauce"/>
              </a:rPr>
              <a:t>ommon comorbidities are hypertension, diabetes, cardiovascular disease, depression, sensory impairment, osteoporosis, frailty and chronic respiratory diseases influencing overall health outcomes (Livingston et al., 2024).</a:t>
            </a:r>
          </a:p>
          <a:p>
            <a:pPr marL="431799" lvl="1" indent="-215899" algn="just">
              <a:lnSpc>
                <a:spcPts val="2799"/>
              </a:lnSpc>
              <a:buFont typeface="Arial"/>
              <a:buChar char="•"/>
            </a:pPr>
            <a:r>
              <a:rPr lang="en-US" sz="1999" u="none">
                <a:solidFill>
                  <a:srgbClr val="222222"/>
                </a:solidFill>
                <a:latin typeface="Open Sauce"/>
                <a:ea typeface="Open Sauce"/>
                <a:cs typeface="Open Sauce"/>
                <a:sym typeface="Open Sauce"/>
              </a:rPr>
              <a:t>When combined with other long-term conditions, dementia management can lead to an increased burden of medication, hospital admissions, functional decline, cost of care and risks of adverse clinical outcome (Kornblith et al., 2022).</a:t>
            </a:r>
          </a:p>
          <a:p>
            <a:pPr marL="431799" lvl="1" indent="-215899" algn="just">
              <a:lnSpc>
                <a:spcPts val="2799"/>
              </a:lnSpc>
              <a:buFont typeface="Arial"/>
              <a:buChar char="•"/>
            </a:pPr>
            <a:r>
              <a:rPr lang="en-US" sz="1999" u="none">
                <a:solidFill>
                  <a:srgbClr val="222222"/>
                </a:solidFill>
                <a:latin typeface="Open Sauce"/>
                <a:ea typeface="Open Sauce"/>
                <a:cs typeface="Open Sauce"/>
                <a:sym typeface="Open Sauce"/>
              </a:rPr>
              <a:t>Modifiable dementia risk factors include smoking, obesity, hypertension, diabetes, hearing loss, physical inactivity, unhealthy diet, too much drinking, and social isolation (Rost et al., 2022).</a:t>
            </a:r>
          </a:p>
          <a:p>
            <a:pPr marL="431799" lvl="1" indent="-215899" algn="just">
              <a:lnSpc>
                <a:spcPts val="2799"/>
              </a:lnSpc>
              <a:buFont typeface="Arial"/>
              <a:buChar char="•"/>
            </a:pPr>
            <a:r>
              <a:rPr lang="en-US" sz="1999" u="none">
                <a:solidFill>
                  <a:srgbClr val="222222"/>
                </a:solidFill>
                <a:latin typeface="Open Sauce"/>
                <a:ea typeface="Open Sauce"/>
                <a:cs typeface="Open Sauce"/>
                <a:sym typeface="Open Sauce"/>
              </a:rPr>
              <a:t>Public health strategies include healthy lifestyle, cardiovascular disease prevention, life-long learning and its promotion in the community, vaccination, and early screening to reduce dementia risk (Yassine et al., 2022).</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rgbClr val="96AADD">
                <a:alpha val="100000"/>
              </a:srgbClr>
            </a:gs>
            <a:gs pos="100000">
              <a:srgbClr val="F7F9FF">
                <a:alpha val="100000"/>
              </a:srgbClr>
            </a:gs>
          </a:gsLst>
          <a:lin ang="0"/>
        </a:gradFill>
        <a:effectLst/>
      </p:bgPr>
    </p:bg>
    <p:spTree>
      <p:nvGrpSpPr>
        <p:cNvPr id="1" name="">
          <a:extLst>
            <a:ext uri="{FF2B5EF4-FFF2-40B4-BE49-F238E27FC236}">
              <a16:creationId xmlns:a16="http://schemas.microsoft.com/office/drawing/2014/main" id="{B48D12AA-60BD-946B-8122-315086A2DF51}"/>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EBFD17A1-1C8A-F5AE-F736-DA3086F6D0C0}"/>
              </a:ext>
            </a:extLst>
          </p:cNvPr>
          <p:cNvGrpSpPr/>
          <p:nvPr/>
        </p:nvGrpSpPr>
        <p:grpSpPr>
          <a:xfrm>
            <a:off x="1028700" y="1028700"/>
            <a:ext cx="9052648" cy="8229600"/>
            <a:chOff x="0" y="0"/>
            <a:chExt cx="2311169" cy="2101043"/>
          </a:xfrm>
        </p:grpSpPr>
        <p:sp>
          <p:nvSpPr>
            <p:cNvPr id="3" name="Freeform 3">
              <a:extLst>
                <a:ext uri="{FF2B5EF4-FFF2-40B4-BE49-F238E27FC236}">
                  <a16:creationId xmlns:a16="http://schemas.microsoft.com/office/drawing/2014/main" id="{628818C3-05A8-D26F-CF82-A9D75E0541D1}"/>
                </a:ext>
              </a:extLst>
            </p:cNvPr>
            <p:cNvSpPr/>
            <p:nvPr/>
          </p:nvSpPr>
          <p:spPr>
            <a:xfrm>
              <a:off x="0" y="0"/>
              <a:ext cx="2311169" cy="2101043"/>
            </a:xfrm>
            <a:custGeom>
              <a:avLst/>
              <a:gdLst/>
              <a:ahLst/>
              <a:cxnLst/>
              <a:rect l="l" t="t" r="r" b="b"/>
              <a:pathLst>
                <a:path w="2311169" h="2101043">
                  <a:moveTo>
                    <a:pt x="43616" y="0"/>
                  </a:moveTo>
                  <a:lnTo>
                    <a:pt x="2267554" y="0"/>
                  </a:lnTo>
                  <a:cubicBezTo>
                    <a:pt x="2291642" y="0"/>
                    <a:pt x="2311169" y="19527"/>
                    <a:pt x="2311169" y="43616"/>
                  </a:cubicBezTo>
                  <a:lnTo>
                    <a:pt x="2311169" y="2057427"/>
                  </a:lnTo>
                  <a:cubicBezTo>
                    <a:pt x="2311169" y="2081515"/>
                    <a:pt x="2291642" y="2101043"/>
                    <a:pt x="2267554" y="2101043"/>
                  </a:cubicBezTo>
                  <a:lnTo>
                    <a:pt x="43616" y="2101043"/>
                  </a:lnTo>
                  <a:cubicBezTo>
                    <a:pt x="32048" y="2101043"/>
                    <a:pt x="20954" y="2096447"/>
                    <a:pt x="12775" y="2088268"/>
                  </a:cubicBezTo>
                  <a:cubicBezTo>
                    <a:pt x="4595" y="2080088"/>
                    <a:pt x="0" y="2068995"/>
                    <a:pt x="0" y="2057427"/>
                  </a:cubicBezTo>
                  <a:lnTo>
                    <a:pt x="0" y="43616"/>
                  </a:lnTo>
                  <a:cubicBezTo>
                    <a:pt x="0" y="32048"/>
                    <a:pt x="4595" y="20954"/>
                    <a:pt x="12775" y="12775"/>
                  </a:cubicBezTo>
                  <a:cubicBezTo>
                    <a:pt x="20954" y="4595"/>
                    <a:pt x="32048" y="0"/>
                    <a:pt x="43616" y="0"/>
                  </a:cubicBezTo>
                  <a:close/>
                </a:path>
              </a:pathLst>
            </a:custGeom>
            <a:solidFill>
              <a:srgbClr val="FFFFFF"/>
            </a:solidFill>
          </p:spPr>
        </p:sp>
        <p:sp>
          <p:nvSpPr>
            <p:cNvPr id="4" name="TextBox 4">
              <a:extLst>
                <a:ext uri="{FF2B5EF4-FFF2-40B4-BE49-F238E27FC236}">
                  <a16:creationId xmlns:a16="http://schemas.microsoft.com/office/drawing/2014/main" id="{0F982319-D629-06A5-0D64-CD703F9F8233}"/>
                </a:ext>
              </a:extLst>
            </p:cNvPr>
            <p:cNvSpPr txBox="1"/>
            <p:nvPr/>
          </p:nvSpPr>
          <p:spPr>
            <a:xfrm>
              <a:off x="0" y="-38100"/>
              <a:ext cx="2311169" cy="2139143"/>
            </a:xfrm>
            <a:prstGeom prst="rect">
              <a:avLst/>
            </a:prstGeom>
          </p:spPr>
          <p:txBody>
            <a:bodyPr lIns="50800" tIns="50800" rIns="50800" bIns="50800" rtlCol="0" anchor="ctr"/>
            <a:lstStyle/>
            <a:p>
              <a:pPr algn="r">
                <a:lnSpc>
                  <a:spcPts val="2659"/>
                </a:lnSpc>
              </a:pPr>
              <a:endParaRPr/>
            </a:p>
          </p:txBody>
        </p:sp>
      </p:grpSp>
      <p:sp>
        <p:nvSpPr>
          <p:cNvPr id="6" name="TextBox 6">
            <a:extLst>
              <a:ext uri="{FF2B5EF4-FFF2-40B4-BE49-F238E27FC236}">
                <a16:creationId xmlns:a16="http://schemas.microsoft.com/office/drawing/2014/main" id="{3DCC346E-81C6-3181-17C6-4266DFB8202F}"/>
              </a:ext>
            </a:extLst>
          </p:cNvPr>
          <p:cNvSpPr txBox="1"/>
          <p:nvPr/>
        </p:nvSpPr>
        <p:spPr>
          <a:xfrm>
            <a:off x="1493417" y="1558964"/>
            <a:ext cx="7451479" cy="1878330"/>
          </a:xfrm>
          <a:prstGeom prst="rect">
            <a:avLst/>
          </a:prstGeom>
        </p:spPr>
        <p:txBody>
          <a:bodyPr lIns="0" tIns="0" rIns="0" bIns="0" rtlCol="0" anchor="t">
            <a:spAutoFit/>
          </a:bodyPr>
          <a:lstStyle/>
          <a:p>
            <a:pPr algn="l">
              <a:lnSpc>
                <a:spcPts val="7200"/>
              </a:lnSpc>
            </a:pPr>
            <a:r>
              <a:rPr lang="en-US" sz="7200" spc="-316" dirty="0">
                <a:solidFill>
                  <a:srgbClr val="222222"/>
                </a:solidFill>
                <a:latin typeface="Roca Two"/>
                <a:ea typeface="Roca Two"/>
                <a:cs typeface="Roca Two"/>
                <a:sym typeface="Roca Two"/>
              </a:rPr>
              <a:t>Common Comorbidities</a:t>
            </a:r>
          </a:p>
        </p:txBody>
      </p:sp>
      <p:sp>
        <p:nvSpPr>
          <p:cNvPr id="7" name="TextBox 7">
            <a:extLst>
              <a:ext uri="{FF2B5EF4-FFF2-40B4-BE49-F238E27FC236}">
                <a16:creationId xmlns:a16="http://schemas.microsoft.com/office/drawing/2014/main" id="{A2387FBB-EFF7-F32A-6BDB-127492C872F4}"/>
              </a:ext>
            </a:extLst>
          </p:cNvPr>
          <p:cNvSpPr txBox="1"/>
          <p:nvPr/>
        </p:nvSpPr>
        <p:spPr>
          <a:xfrm>
            <a:off x="1028700" y="3399194"/>
            <a:ext cx="8778840" cy="5355312"/>
          </a:xfrm>
          <a:prstGeom prst="rect">
            <a:avLst/>
          </a:prstGeom>
        </p:spPr>
        <p:txBody>
          <a:bodyPr lIns="0" tIns="0" rIns="0" bIns="0" rtlCol="0" anchor="t">
            <a:spAutoFit/>
          </a:bodyPr>
          <a:lstStyle/>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People with dementia are often affected by other conditions such as hypertension, diabetes, cardiovascular disease, depression, otosclerosis and chronic respiratory diseases and disorders, which adds to general health management complexity (Wu et al., 2026).</a:t>
            </a:r>
          </a:p>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A cluster of chronic conditions creates greater health complexity because these conditions have an impact on physical function, help needed to take medications, cognitive function, and how individuals function in daily life.</a:t>
            </a:r>
          </a:p>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Healthcare providers can offer holistic and person-</a:t>
            </a:r>
            <a:r>
              <a:rPr lang="en-US" sz="1999" dirty="0" err="1">
                <a:solidFill>
                  <a:srgbClr val="222222"/>
                </a:solidFill>
                <a:latin typeface="Open Sauce"/>
                <a:ea typeface="Open Sauce"/>
                <a:cs typeface="Open Sauce"/>
                <a:sym typeface="Open Sauce"/>
              </a:rPr>
              <a:t>centred</a:t>
            </a:r>
            <a:r>
              <a:rPr lang="en-US" sz="1999" dirty="0">
                <a:solidFill>
                  <a:srgbClr val="222222"/>
                </a:solidFill>
                <a:latin typeface="Open Sauce"/>
                <a:ea typeface="Open Sauce"/>
                <a:cs typeface="Open Sauce"/>
                <a:sym typeface="Open Sauce"/>
              </a:rPr>
              <a:t> care, avoid unnecessary complications, and achieve better health outcomes by conducting comprehensive assessment of comorbid conditions (Ornish et al., 2024).</a:t>
            </a:r>
          </a:p>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Community nurses regularly review chronic health conditions, check medication adherence, detect changes in health at an early stage and make timely referrals to specialist health services.</a:t>
            </a:r>
            <a:endParaRPr lang="en-US" sz="1999" u="none" dirty="0">
              <a:solidFill>
                <a:srgbClr val="222222"/>
              </a:solidFill>
              <a:latin typeface="Open Sauce"/>
              <a:ea typeface="Open Sauce"/>
              <a:cs typeface="Open Sauce"/>
              <a:sym typeface="Open Sauce"/>
            </a:endParaRPr>
          </a:p>
        </p:txBody>
      </p:sp>
      <p:pic>
        <p:nvPicPr>
          <p:cNvPr id="8" name="Picture 7" descr="Five ways to reduce your risk of cardiovascular disease">
            <a:extLst>
              <a:ext uri="{FF2B5EF4-FFF2-40B4-BE49-F238E27FC236}">
                <a16:creationId xmlns:a16="http://schemas.microsoft.com/office/drawing/2014/main" id="{4789C46B-33C2-A3B2-4B6E-445A0C92A438}"/>
              </a:ext>
            </a:extLst>
          </p:cNvPr>
          <p:cNvPicPr>
            <a:picLocks noChangeAspect="1"/>
          </p:cNvPicPr>
          <p:nvPr/>
        </p:nvPicPr>
        <p:blipFill>
          <a:blip r:embed="rId3"/>
          <a:stretch>
            <a:fillRect/>
          </a:stretch>
        </p:blipFill>
        <p:spPr>
          <a:xfrm>
            <a:off x="10081348" y="1790700"/>
            <a:ext cx="8105775" cy="5403850"/>
          </a:xfrm>
          <a:prstGeom prst="rect">
            <a:avLst/>
          </a:prstGeom>
        </p:spPr>
      </p:pic>
    </p:spTree>
    <p:extLst>
      <p:ext uri="{BB962C8B-B14F-4D97-AF65-F5344CB8AC3E}">
        <p14:creationId xmlns:p14="http://schemas.microsoft.com/office/powerpoint/2010/main" val="21074267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rgbClr val="96AADD">
                <a:alpha val="100000"/>
              </a:srgbClr>
            </a:gs>
            <a:gs pos="100000">
              <a:srgbClr val="F7F9FF">
                <a:alpha val="100000"/>
              </a:srgbClr>
            </a:gs>
          </a:gsLst>
          <a:lin ang="0"/>
        </a:gradFill>
        <a:effectLst/>
      </p:bgPr>
    </p:bg>
    <p:spTree>
      <p:nvGrpSpPr>
        <p:cNvPr id="1" name="">
          <a:extLst>
            <a:ext uri="{FF2B5EF4-FFF2-40B4-BE49-F238E27FC236}">
              <a16:creationId xmlns:a16="http://schemas.microsoft.com/office/drawing/2014/main" id="{D4B2DCB6-CBD7-9321-84D9-7F9046CAA1FC}"/>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DE7397BF-6C1E-BDE8-B560-D92EC35CC13F}"/>
              </a:ext>
            </a:extLst>
          </p:cNvPr>
          <p:cNvGrpSpPr/>
          <p:nvPr/>
        </p:nvGrpSpPr>
        <p:grpSpPr>
          <a:xfrm>
            <a:off x="1028700" y="1028700"/>
            <a:ext cx="9052648" cy="8229600"/>
            <a:chOff x="0" y="0"/>
            <a:chExt cx="2311169" cy="2101043"/>
          </a:xfrm>
        </p:grpSpPr>
        <p:sp>
          <p:nvSpPr>
            <p:cNvPr id="3" name="Freeform 3">
              <a:extLst>
                <a:ext uri="{FF2B5EF4-FFF2-40B4-BE49-F238E27FC236}">
                  <a16:creationId xmlns:a16="http://schemas.microsoft.com/office/drawing/2014/main" id="{F187C6B9-65FE-2BC5-6104-3B8DD74EBC05}"/>
                </a:ext>
              </a:extLst>
            </p:cNvPr>
            <p:cNvSpPr/>
            <p:nvPr/>
          </p:nvSpPr>
          <p:spPr>
            <a:xfrm>
              <a:off x="0" y="0"/>
              <a:ext cx="2311169" cy="2101043"/>
            </a:xfrm>
            <a:custGeom>
              <a:avLst/>
              <a:gdLst/>
              <a:ahLst/>
              <a:cxnLst/>
              <a:rect l="l" t="t" r="r" b="b"/>
              <a:pathLst>
                <a:path w="2311169" h="2101043">
                  <a:moveTo>
                    <a:pt x="43616" y="0"/>
                  </a:moveTo>
                  <a:lnTo>
                    <a:pt x="2267554" y="0"/>
                  </a:lnTo>
                  <a:cubicBezTo>
                    <a:pt x="2291642" y="0"/>
                    <a:pt x="2311169" y="19527"/>
                    <a:pt x="2311169" y="43616"/>
                  </a:cubicBezTo>
                  <a:lnTo>
                    <a:pt x="2311169" y="2057427"/>
                  </a:lnTo>
                  <a:cubicBezTo>
                    <a:pt x="2311169" y="2081515"/>
                    <a:pt x="2291642" y="2101043"/>
                    <a:pt x="2267554" y="2101043"/>
                  </a:cubicBezTo>
                  <a:lnTo>
                    <a:pt x="43616" y="2101043"/>
                  </a:lnTo>
                  <a:cubicBezTo>
                    <a:pt x="32048" y="2101043"/>
                    <a:pt x="20954" y="2096447"/>
                    <a:pt x="12775" y="2088268"/>
                  </a:cubicBezTo>
                  <a:cubicBezTo>
                    <a:pt x="4595" y="2080088"/>
                    <a:pt x="0" y="2068995"/>
                    <a:pt x="0" y="2057427"/>
                  </a:cubicBezTo>
                  <a:lnTo>
                    <a:pt x="0" y="43616"/>
                  </a:lnTo>
                  <a:cubicBezTo>
                    <a:pt x="0" y="32048"/>
                    <a:pt x="4595" y="20954"/>
                    <a:pt x="12775" y="12775"/>
                  </a:cubicBezTo>
                  <a:cubicBezTo>
                    <a:pt x="20954" y="4595"/>
                    <a:pt x="32048" y="0"/>
                    <a:pt x="43616" y="0"/>
                  </a:cubicBezTo>
                  <a:close/>
                </a:path>
              </a:pathLst>
            </a:custGeom>
            <a:solidFill>
              <a:srgbClr val="FFFFFF"/>
            </a:solidFill>
          </p:spPr>
        </p:sp>
        <p:sp>
          <p:nvSpPr>
            <p:cNvPr id="4" name="TextBox 4">
              <a:extLst>
                <a:ext uri="{FF2B5EF4-FFF2-40B4-BE49-F238E27FC236}">
                  <a16:creationId xmlns:a16="http://schemas.microsoft.com/office/drawing/2014/main" id="{62D30985-F569-19B0-C76E-D7064EE48373}"/>
                </a:ext>
              </a:extLst>
            </p:cNvPr>
            <p:cNvSpPr txBox="1"/>
            <p:nvPr/>
          </p:nvSpPr>
          <p:spPr>
            <a:xfrm>
              <a:off x="0" y="-38100"/>
              <a:ext cx="2311169" cy="2139143"/>
            </a:xfrm>
            <a:prstGeom prst="rect">
              <a:avLst/>
            </a:prstGeom>
          </p:spPr>
          <p:txBody>
            <a:bodyPr lIns="50800" tIns="50800" rIns="50800" bIns="50800" rtlCol="0" anchor="ctr"/>
            <a:lstStyle/>
            <a:p>
              <a:pPr algn="r">
                <a:lnSpc>
                  <a:spcPts val="2659"/>
                </a:lnSpc>
              </a:pPr>
              <a:endParaRPr/>
            </a:p>
          </p:txBody>
        </p:sp>
      </p:grpSp>
      <p:sp>
        <p:nvSpPr>
          <p:cNvPr id="6" name="TextBox 6">
            <a:extLst>
              <a:ext uri="{FF2B5EF4-FFF2-40B4-BE49-F238E27FC236}">
                <a16:creationId xmlns:a16="http://schemas.microsoft.com/office/drawing/2014/main" id="{7FE44CC1-BDE9-AAB9-0241-1F8687A720AF}"/>
              </a:ext>
            </a:extLst>
          </p:cNvPr>
          <p:cNvSpPr txBox="1"/>
          <p:nvPr/>
        </p:nvSpPr>
        <p:spPr>
          <a:xfrm>
            <a:off x="1493417" y="1558964"/>
            <a:ext cx="7451479" cy="1878330"/>
          </a:xfrm>
          <a:prstGeom prst="rect">
            <a:avLst/>
          </a:prstGeom>
        </p:spPr>
        <p:txBody>
          <a:bodyPr lIns="0" tIns="0" rIns="0" bIns="0" rtlCol="0" anchor="t">
            <a:spAutoFit/>
          </a:bodyPr>
          <a:lstStyle/>
          <a:p>
            <a:pPr algn="l">
              <a:lnSpc>
                <a:spcPts val="7200"/>
              </a:lnSpc>
            </a:pPr>
            <a:r>
              <a:rPr lang="en-US" sz="7200" spc="-316" dirty="0">
                <a:solidFill>
                  <a:srgbClr val="222222"/>
                </a:solidFill>
                <a:latin typeface="Roca Two"/>
                <a:ea typeface="Roca Two"/>
                <a:cs typeface="Roca Two"/>
                <a:sym typeface="Roca Two"/>
              </a:rPr>
              <a:t>Impact of Comorbidities</a:t>
            </a:r>
          </a:p>
        </p:txBody>
      </p:sp>
      <p:sp>
        <p:nvSpPr>
          <p:cNvPr id="7" name="TextBox 7">
            <a:extLst>
              <a:ext uri="{FF2B5EF4-FFF2-40B4-BE49-F238E27FC236}">
                <a16:creationId xmlns:a16="http://schemas.microsoft.com/office/drawing/2014/main" id="{506822F1-3A3C-899A-052D-FD45B446AF7E}"/>
              </a:ext>
            </a:extLst>
          </p:cNvPr>
          <p:cNvSpPr txBox="1"/>
          <p:nvPr/>
        </p:nvSpPr>
        <p:spPr>
          <a:xfrm>
            <a:off x="1028700" y="3399194"/>
            <a:ext cx="8778840" cy="4637167"/>
          </a:xfrm>
          <a:prstGeom prst="rect">
            <a:avLst/>
          </a:prstGeom>
        </p:spPr>
        <p:txBody>
          <a:bodyPr lIns="0" tIns="0" rIns="0" bIns="0" rtlCol="0" anchor="t">
            <a:spAutoFit/>
          </a:bodyPr>
          <a:lstStyle/>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People with dementia have higher medication burden, health care costs, admission to hospital and risk of adverse clinical outcomes because of the burden of multiple CHDs.</a:t>
            </a:r>
          </a:p>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Physical diseases can exacerbate functional decline, mobility issues, cognitive impairment, as well as damage to emotional wellbeing and quality of life (Chang Wong &amp; Chang Chui, 2022).</a:t>
            </a:r>
          </a:p>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Medications interacting, side effects, reduced adherence, complications taking special care needed, </a:t>
            </a:r>
            <a:r>
              <a:rPr lang="en-US" sz="1999" dirty="0" err="1">
                <a:solidFill>
                  <a:srgbClr val="222222"/>
                </a:solidFill>
                <a:latin typeface="Open Sauce"/>
                <a:ea typeface="Open Sauce"/>
                <a:cs typeface="Open Sauce"/>
                <a:sym typeface="Open Sauce"/>
              </a:rPr>
              <a:t>etc</a:t>
            </a:r>
            <a:r>
              <a:rPr lang="en-US" sz="1999" dirty="0">
                <a:solidFill>
                  <a:srgbClr val="222222"/>
                </a:solidFill>
                <a:latin typeface="Open Sauce"/>
                <a:ea typeface="Open Sauce"/>
                <a:cs typeface="Open Sauce"/>
                <a:sym typeface="Open Sauce"/>
              </a:rPr>
              <a:t> are increased with the use of Polypharmacy.</a:t>
            </a:r>
          </a:p>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Multidisciplinary involvement enhances the safety of the patients, effectiveness of the treatment, coordination of the health services, and clinical outcomes in the longer term when caring for people with dementia and chronic illnesses (Veronese et al., 2023).</a:t>
            </a:r>
            <a:endParaRPr lang="en-US" sz="1999" u="none" dirty="0">
              <a:solidFill>
                <a:srgbClr val="222222"/>
              </a:solidFill>
              <a:latin typeface="Open Sauce"/>
              <a:ea typeface="Open Sauce"/>
              <a:cs typeface="Open Sauce"/>
              <a:sym typeface="Open Sauce"/>
            </a:endParaRPr>
          </a:p>
        </p:txBody>
      </p:sp>
      <p:pic>
        <p:nvPicPr>
          <p:cNvPr id="8" name="Picture 7" descr="Most Common Chronic Disease in Older Age? - PSRI Hospital">
            <a:extLst>
              <a:ext uri="{FF2B5EF4-FFF2-40B4-BE49-F238E27FC236}">
                <a16:creationId xmlns:a16="http://schemas.microsoft.com/office/drawing/2014/main" id="{6F8960B4-87D1-DB12-23F5-43FF0DC49EED}"/>
              </a:ext>
            </a:extLst>
          </p:cNvPr>
          <p:cNvPicPr>
            <a:picLocks noChangeAspect="1"/>
          </p:cNvPicPr>
          <p:nvPr/>
        </p:nvPicPr>
        <p:blipFill>
          <a:blip r:embed="rId3"/>
          <a:stretch>
            <a:fillRect/>
          </a:stretch>
        </p:blipFill>
        <p:spPr>
          <a:xfrm>
            <a:off x="10081348" y="1943100"/>
            <a:ext cx="8206652" cy="5463319"/>
          </a:xfrm>
          <a:prstGeom prst="rect">
            <a:avLst/>
          </a:prstGeom>
        </p:spPr>
      </p:pic>
    </p:spTree>
    <p:extLst>
      <p:ext uri="{BB962C8B-B14F-4D97-AF65-F5344CB8AC3E}">
        <p14:creationId xmlns:p14="http://schemas.microsoft.com/office/powerpoint/2010/main" val="36075171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rgbClr val="96AADD">
                <a:alpha val="100000"/>
              </a:srgbClr>
            </a:gs>
            <a:gs pos="100000">
              <a:srgbClr val="F7F9FF">
                <a:alpha val="100000"/>
              </a:srgbClr>
            </a:gs>
          </a:gsLst>
          <a:lin ang="0"/>
        </a:gradFill>
        <a:effectLst/>
      </p:bgPr>
    </p:bg>
    <p:spTree>
      <p:nvGrpSpPr>
        <p:cNvPr id="1" name="">
          <a:extLst>
            <a:ext uri="{FF2B5EF4-FFF2-40B4-BE49-F238E27FC236}">
              <a16:creationId xmlns:a16="http://schemas.microsoft.com/office/drawing/2014/main" id="{248CEB38-1A3D-C3C1-1797-0E1D0037C436}"/>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82F1B95A-3848-0623-12C7-347A57981AB2}"/>
              </a:ext>
            </a:extLst>
          </p:cNvPr>
          <p:cNvGrpSpPr/>
          <p:nvPr/>
        </p:nvGrpSpPr>
        <p:grpSpPr>
          <a:xfrm>
            <a:off x="1028700" y="1028700"/>
            <a:ext cx="9052648" cy="8229600"/>
            <a:chOff x="0" y="0"/>
            <a:chExt cx="2311169" cy="2101043"/>
          </a:xfrm>
        </p:grpSpPr>
        <p:sp>
          <p:nvSpPr>
            <p:cNvPr id="3" name="Freeform 3">
              <a:extLst>
                <a:ext uri="{FF2B5EF4-FFF2-40B4-BE49-F238E27FC236}">
                  <a16:creationId xmlns:a16="http://schemas.microsoft.com/office/drawing/2014/main" id="{714496AC-84E2-3885-AD07-A469ED0A5152}"/>
                </a:ext>
              </a:extLst>
            </p:cNvPr>
            <p:cNvSpPr/>
            <p:nvPr/>
          </p:nvSpPr>
          <p:spPr>
            <a:xfrm>
              <a:off x="0" y="0"/>
              <a:ext cx="2311169" cy="2101043"/>
            </a:xfrm>
            <a:custGeom>
              <a:avLst/>
              <a:gdLst/>
              <a:ahLst/>
              <a:cxnLst/>
              <a:rect l="l" t="t" r="r" b="b"/>
              <a:pathLst>
                <a:path w="2311169" h="2101043">
                  <a:moveTo>
                    <a:pt x="43616" y="0"/>
                  </a:moveTo>
                  <a:lnTo>
                    <a:pt x="2267554" y="0"/>
                  </a:lnTo>
                  <a:cubicBezTo>
                    <a:pt x="2291642" y="0"/>
                    <a:pt x="2311169" y="19527"/>
                    <a:pt x="2311169" y="43616"/>
                  </a:cubicBezTo>
                  <a:lnTo>
                    <a:pt x="2311169" y="2057427"/>
                  </a:lnTo>
                  <a:cubicBezTo>
                    <a:pt x="2311169" y="2081515"/>
                    <a:pt x="2291642" y="2101043"/>
                    <a:pt x="2267554" y="2101043"/>
                  </a:cubicBezTo>
                  <a:lnTo>
                    <a:pt x="43616" y="2101043"/>
                  </a:lnTo>
                  <a:cubicBezTo>
                    <a:pt x="32048" y="2101043"/>
                    <a:pt x="20954" y="2096447"/>
                    <a:pt x="12775" y="2088268"/>
                  </a:cubicBezTo>
                  <a:cubicBezTo>
                    <a:pt x="4595" y="2080088"/>
                    <a:pt x="0" y="2068995"/>
                    <a:pt x="0" y="2057427"/>
                  </a:cubicBezTo>
                  <a:lnTo>
                    <a:pt x="0" y="43616"/>
                  </a:lnTo>
                  <a:cubicBezTo>
                    <a:pt x="0" y="32048"/>
                    <a:pt x="4595" y="20954"/>
                    <a:pt x="12775" y="12775"/>
                  </a:cubicBezTo>
                  <a:cubicBezTo>
                    <a:pt x="20954" y="4595"/>
                    <a:pt x="32048" y="0"/>
                    <a:pt x="43616" y="0"/>
                  </a:cubicBezTo>
                  <a:close/>
                </a:path>
              </a:pathLst>
            </a:custGeom>
            <a:solidFill>
              <a:srgbClr val="FFFFFF"/>
            </a:solidFill>
          </p:spPr>
        </p:sp>
        <p:sp>
          <p:nvSpPr>
            <p:cNvPr id="4" name="TextBox 4">
              <a:extLst>
                <a:ext uri="{FF2B5EF4-FFF2-40B4-BE49-F238E27FC236}">
                  <a16:creationId xmlns:a16="http://schemas.microsoft.com/office/drawing/2014/main" id="{CF1069B9-B2D6-F05F-7D29-27A497FCD6D9}"/>
                </a:ext>
              </a:extLst>
            </p:cNvPr>
            <p:cNvSpPr txBox="1"/>
            <p:nvPr/>
          </p:nvSpPr>
          <p:spPr>
            <a:xfrm>
              <a:off x="0" y="-38100"/>
              <a:ext cx="2311169" cy="2139143"/>
            </a:xfrm>
            <a:prstGeom prst="rect">
              <a:avLst/>
            </a:prstGeom>
          </p:spPr>
          <p:txBody>
            <a:bodyPr lIns="50800" tIns="50800" rIns="50800" bIns="50800" rtlCol="0" anchor="ctr"/>
            <a:lstStyle/>
            <a:p>
              <a:pPr algn="r">
                <a:lnSpc>
                  <a:spcPts val="2659"/>
                </a:lnSpc>
              </a:pPr>
              <a:endParaRPr/>
            </a:p>
          </p:txBody>
        </p:sp>
      </p:grpSp>
      <p:sp>
        <p:nvSpPr>
          <p:cNvPr id="6" name="TextBox 6">
            <a:extLst>
              <a:ext uri="{FF2B5EF4-FFF2-40B4-BE49-F238E27FC236}">
                <a16:creationId xmlns:a16="http://schemas.microsoft.com/office/drawing/2014/main" id="{2BCBDD7B-EEF9-75EB-B85E-9CFC9765F5BA}"/>
              </a:ext>
            </a:extLst>
          </p:cNvPr>
          <p:cNvSpPr txBox="1"/>
          <p:nvPr/>
        </p:nvSpPr>
        <p:spPr>
          <a:xfrm>
            <a:off x="1493417" y="1558964"/>
            <a:ext cx="7451479" cy="1878330"/>
          </a:xfrm>
          <a:prstGeom prst="rect">
            <a:avLst/>
          </a:prstGeom>
        </p:spPr>
        <p:txBody>
          <a:bodyPr lIns="0" tIns="0" rIns="0" bIns="0" rtlCol="0" anchor="t">
            <a:spAutoFit/>
          </a:bodyPr>
          <a:lstStyle/>
          <a:p>
            <a:pPr algn="l">
              <a:lnSpc>
                <a:spcPts val="7200"/>
              </a:lnSpc>
            </a:pPr>
            <a:r>
              <a:rPr lang="en-US" sz="7200" spc="-316" dirty="0">
                <a:solidFill>
                  <a:srgbClr val="222222"/>
                </a:solidFill>
                <a:latin typeface="Roca Two"/>
                <a:ea typeface="Roca Two"/>
                <a:cs typeface="Roca Two"/>
                <a:sym typeface="Roca Two"/>
              </a:rPr>
              <a:t>Modifiable Risk Factors</a:t>
            </a:r>
          </a:p>
        </p:txBody>
      </p:sp>
      <p:sp>
        <p:nvSpPr>
          <p:cNvPr id="7" name="TextBox 7">
            <a:extLst>
              <a:ext uri="{FF2B5EF4-FFF2-40B4-BE49-F238E27FC236}">
                <a16:creationId xmlns:a16="http://schemas.microsoft.com/office/drawing/2014/main" id="{6910D0E0-71E4-8AAA-79F6-8BD54FA78840}"/>
              </a:ext>
            </a:extLst>
          </p:cNvPr>
          <p:cNvSpPr txBox="1"/>
          <p:nvPr/>
        </p:nvSpPr>
        <p:spPr>
          <a:xfrm>
            <a:off x="1028700" y="3399194"/>
            <a:ext cx="8778840" cy="4996240"/>
          </a:xfrm>
          <a:prstGeom prst="rect">
            <a:avLst/>
          </a:prstGeom>
        </p:spPr>
        <p:txBody>
          <a:bodyPr lIns="0" tIns="0" rIns="0" bIns="0" rtlCol="0" anchor="t">
            <a:spAutoFit/>
          </a:bodyPr>
          <a:lstStyle/>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There are modifiable risk factors for developing dementia, such as smoking, obesity, hypertension, diabetes, physical inactivity, physical diet, excessive alcohol use, and hearing loss (Abdulrahman et al., 2022).</a:t>
            </a:r>
          </a:p>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By making lifestyle changes, it's possible to achieve better heart and blood vessel health, decrease inflammation, preserve brain function, and lessen the risk of future cognitive decline or dementias.</a:t>
            </a:r>
          </a:p>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Early detection and control of cardiovascular risk factors contributes to healthy ageing and to maintaining cognitive health throughout the adulthood (Reuben et al., 2024).</a:t>
            </a:r>
          </a:p>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Community nurses promote and educate health, behavioral support and conduct regular monitoring of lifestyle choices within the community and encourage healthier lifestyle choices.</a:t>
            </a:r>
            <a:endParaRPr lang="en-US" sz="1999" u="none" dirty="0">
              <a:solidFill>
                <a:srgbClr val="222222"/>
              </a:solidFill>
              <a:latin typeface="Open Sauce"/>
              <a:ea typeface="Open Sauce"/>
              <a:cs typeface="Open Sauce"/>
              <a:sym typeface="Open Sauce"/>
            </a:endParaRPr>
          </a:p>
        </p:txBody>
      </p:sp>
      <p:pic>
        <p:nvPicPr>
          <p:cNvPr id="8" name="Picture 7" descr="Factors Affecting Your Risk of Dementia and 7 Ways to Lower It">
            <a:extLst>
              <a:ext uri="{FF2B5EF4-FFF2-40B4-BE49-F238E27FC236}">
                <a16:creationId xmlns:a16="http://schemas.microsoft.com/office/drawing/2014/main" id="{6A6F26A9-8059-3006-A034-BE0CEF9FC9D0}"/>
              </a:ext>
            </a:extLst>
          </p:cNvPr>
          <p:cNvPicPr>
            <a:picLocks noChangeAspect="1"/>
          </p:cNvPicPr>
          <p:nvPr/>
        </p:nvPicPr>
        <p:blipFill>
          <a:blip r:embed="rId3"/>
          <a:stretch>
            <a:fillRect/>
          </a:stretch>
        </p:blipFill>
        <p:spPr>
          <a:xfrm>
            <a:off x="10044477" y="1028700"/>
            <a:ext cx="8243523" cy="8243523"/>
          </a:xfrm>
          <a:prstGeom prst="rect">
            <a:avLst/>
          </a:prstGeom>
        </p:spPr>
      </p:pic>
    </p:spTree>
    <p:extLst>
      <p:ext uri="{BB962C8B-B14F-4D97-AF65-F5344CB8AC3E}">
        <p14:creationId xmlns:p14="http://schemas.microsoft.com/office/powerpoint/2010/main" val="9020136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rgbClr val="96AADD">
                <a:alpha val="100000"/>
              </a:srgbClr>
            </a:gs>
            <a:gs pos="100000">
              <a:srgbClr val="F7F9FF">
                <a:alpha val="100000"/>
              </a:srgbClr>
            </a:gs>
          </a:gsLst>
          <a:lin ang="0"/>
        </a:gradFill>
        <a:effectLst/>
      </p:bgPr>
    </p:bg>
    <p:spTree>
      <p:nvGrpSpPr>
        <p:cNvPr id="1" name="">
          <a:extLst>
            <a:ext uri="{FF2B5EF4-FFF2-40B4-BE49-F238E27FC236}">
              <a16:creationId xmlns:a16="http://schemas.microsoft.com/office/drawing/2014/main" id="{200FEBFD-A16A-4FBE-32DE-161463A03C0C}"/>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662BCE18-C655-2F2B-2AA6-E34A329071D3}"/>
              </a:ext>
            </a:extLst>
          </p:cNvPr>
          <p:cNvGrpSpPr/>
          <p:nvPr/>
        </p:nvGrpSpPr>
        <p:grpSpPr>
          <a:xfrm>
            <a:off x="1028700" y="1028700"/>
            <a:ext cx="9052648" cy="8229600"/>
            <a:chOff x="0" y="0"/>
            <a:chExt cx="2311169" cy="2101043"/>
          </a:xfrm>
        </p:grpSpPr>
        <p:sp>
          <p:nvSpPr>
            <p:cNvPr id="3" name="Freeform 3">
              <a:extLst>
                <a:ext uri="{FF2B5EF4-FFF2-40B4-BE49-F238E27FC236}">
                  <a16:creationId xmlns:a16="http://schemas.microsoft.com/office/drawing/2014/main" id="{273BA803-C277-266A-CD73-5C27BF9B1D62}"/>
                </a:ext>
              </a:extLst>
            </p:cNvPr>
            <p:cNvSpPr/>
            <p:nvPr/>
          </p:nvSpPr>
          <p:spPr>
            <a:xfrm>
              <a:off x="0" y="0"/>
              <a:ext cx="2311169" cy="2101043"/>
            </a:xfrm>
            <a:custGeom>
              <a:avLst/>
              <a:gdLst/>
              <a:ahLst/>
              <a:cxnLst/>
              <a:rect l="l" t="t" r="r" b="b"/>
              <a:pathLst>
                <a:path w="2311169" h="2101043">
                  <a:moveTo>
                    <a:pt x="43616" y="0"/>
                  </a:moveTo>
                  <a:lnTo>
                    <a:pt x="2267554" y="0"/>
                  </a:lnTo>
                  <a:cubicBezTo>
                    <a:pt x="2291642" y="0"/>
                    <a:pt x="2311169" y="19527"/>
                    <a:pt x="2311169" y="43616"/>
                  </a:cubicBezTo>
                  <a:lnTo>
                    <a:pt x="2311169" y="2057427"/>
                  </a:lnTo>
                  <a:cubicBezTo>
                    <a:pt x="2311169" y="2081515"/>
                    <a:pt x="2291642" y="2101043"/>
                    <a:pt x="2267554" y="2101043"/>
                  </a:cubicBezTo>
                  <a:lnTo>
                    <a:pt x="43616" y="2101043"/>
                  </a:lnTo>
                  <a:cubicBezTo>
                    <a:pt x="32048" y="2101043"/>
                    <a:pt x="20954" y="2096447"/>
                    <a:pt x="12775" y="2088268"/>
                  </a:cubicBezTo>
                  <a:cubicBezTo>
                    <a:pt x="4595" y="2080088"/>
                    <a:pt x="0" y="2068995"/>
                    <a:pt x="0" y="2057427"/>
                  </a:cubicBezTo>
                  <a:lnTo>
                    <a:pt x="0" y="43616"/>
                  </a:lnTo>
                  <a:cubicBezTo>
                    <a:pt x="0" y="32048"/>
                    <a:pt x="4595" y="20954"/>
                    <a:pt x="12775" y="12775"/>
                  </a:cubicBezTo>
                  <a:cubicBezTo>
                    <a:pt x="20954" y="4595"/>
                    <a:pt x="32048" y="0"/>
                    <a:pt x="43616" y="0"/>
                  </a:cubicBezTo>
                  <a:close/>
                </a:path>
              </a:pathLst>
            </a:custGeom>
            <a:solidFill>
              <a:srgbClr val="FFFFFF"/>
            </a:solidFill>
          </p:spPr>
        </p:sp>
        <p:sp>
          <p:nvSpPr>
            <p:cNvPr id="4" name="TextBox 4">
              <a:extLst>
                <a:ext uri="{FF2B5EF4-FFF2-40B4-BE49-F238E27FC236}">
                  <a16:creationId xmlns:a16="http://schemas.microsoft.com/office/drawing/2014/main" id="{425D0A51-E8B7-7023-8220-053513EC6E1D}"/>
                </a:ext>
              </a:extLst>
            </p:cNvPr>
            <p:cNvSpPr txBox="1"/>
            <p:nvPr/>
          </p:nvSpPr>
          <p:spPr>
            <a:xfrm>
              <a:off x="0" y="-38100"/>
              <a:ext cx="2311169" cy="2139143"/>
            </a:xfrm>
            <a:prstGeom prst="rect">
              <a:avLst/>
            </a:prstGeom>
          </p:spPr>
          <p:txBody>
            <a:bodyPr lIns="50800" tIns="50800" rIns="50800" bIns="50800" rtlCol="0" anchor="ctr"/>
            <a:lstStyle/>
            <a:p>
              <a:pPr algn="r">
                <a:lnSpc>
                  <a:spcPts val="2659"/>
                </a:lnSpc>
              </a:pPr>
              <a:endParaRPr/>
            </a:p>
          </p:txBody>
        </p:sp>
      </p:grpSp>
      <p:sp>
        <p:nvSpPr>
          <p:cNvPr id="6" name="TextBox 6">
            <a:extLst>
              <a:ext uri="{FF2B5EF4-FFF2-40B4-BE49-F238E27FC236}">
                <a16:creationId xmlns:a16="http://schemas.microsoft.com/office/drawing/2014/main" id="{CD545497-8FA6-863C-D77F-DFE4F86D768C}"/>
              </a:ext>
            </a:extLst>
          </p:cNvPr>
          <p:cNvSpPr txBox="1"/>
          <p:nvPr/>
        </p:nvSpPr>
        <p:spPr>
          <a:xfrm>
            <a:off x="1493417" y="1558964"/>
            <a:ext cx="7451479" cy="1878330"/>
          </a:xfrm>
          <a:prstGeom prst="rect">
            <a:avLst/>
          </a:prstGeom>
        </p:spPr>
        <p:txBody>
          <a:bodyPr lIns="0" tIns="0" rIns="0" bIns="0" rtlCol="0" anchor="t">
            <a:spAutoFit/>
          </a:bodyPr>
          <a:lstStyle/>
          <a:p>
            <a:pPr algn="l">
              <a:lnSpc>
                <a:spcPts val="7200"/>
              </a:lnSpc>
            </a:pPr>
            <a:r>
              <a:rPr lang="en-US" sz="7200" spc="-316" dirty="0">
                <a:solidFill>
                  <a:srgbClr val="222222"/>
                </a:solidFill>
                <a:latin typeface="Roca Two"/>
                <a:ea typeface="Roca Two"/>
                <a:cs typeface="Roca Two"/>
                <a:sym typeface="Roca Two"/>
              </a:rPr>
              <a:t>Public Health Strategies</a:t>
            </a:r>
          </a:p>
        </p:txBody>
      </p:sp>
      <p:sp>
        <p:nvSpPr>
          <p:cNvPr id="7" name="TextBox 7">
            <a:extLst>
              <a:ext uri="{FF2B5EF4-FFF2-40B4-BE49-F238E27FC236}">
                <a16:creationId xmlns:a16="http://schemas.microsoft.com/office/drawing/2014/main" id="{C0A523FB-D316-FA11-7BF4-71C286B7EAD7}"/>
              </a:ext>
            </a:extLst>
          </p:cNvPr>
          <p:cNvSpPr txBox="1"/>
          <p:nvPr/>
        </p:nvSpPr>
        <p:spPr>
          <a:xfrm>
            <a:off x="1028700" y="3399194"/>
            <a:ext cx="8778840" cy="4996240"/>
          </a:xfrm>
          <a:prstGeom prst="rect">
            <a:avLst/>
          </a:prstGeom>
        </p:spPr>
        <p:txBody>
          <a:bodyPr lIns="0" tIns="0" rIns="0" bIns="0" rtlCol="0" anchor="t">
            <a:spAutoFit/>
          </a:bodyPr>
          <a:lstStyle/>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Public health campaigns encourage healthy lifestyle, cardiovascular disease prevention, lifelong learning, vaccination </a:t>
            </a:r>
            <a:r>
              <a:rPr lang="en-US" sz="1999" dirty="0" err="1">
                <a:solidFill>
                  <a:srgbClr val="222222"/>
                </a:solidFill>
                <a:latin typeface="Open Sauce"/>
                <a:ea typeface="Open Sauce"/>
                <a:cs typeface="Open Sauce"/>
                <a:sym typeface="Open Sauce"/>
              </a:rPr>
              <a:t>programmes</a:t>
            </a:r>
            <a:r>
              <a:rPr lang="en-US" sz="1999" dirty="0">
                <a:solidFill>
                  <a:srgbClr val="222222"/>
                </a:solidFill>
                <a:latin typeface="Open Sauce"/>
                <a:ea typeface="Open Sauce"/>
                <a:cs typeface="Open Sauce"/>
                <a:sym typeface="Open Sauce"/>
              </a:rPr>
              <a:t> and early cognitive screening to minimize the risk of dementia in all population groups (Hafiz et al., 2023).</a:t>
            </a:r>
          </a:p>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Dementia awareness campaigns can enhance public knowledge about the signs and symptoms of dementia, promote early response to help-seeking and diminish the stigma associated with cognitive disorders.</a:t>
            </a:r>
          </a:p>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Prevention, education and support for dementia in a community are enhanced through partnerships between health services, local authorities, voluntary agencies and community services.</a:t>
            </a:r>
          </a:p>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Community nurses play a role in health education, risk assessment, preventive interventions, early identification and promoting equitable access to dementia care services (Teipel et al., 2022).</a:t>
            </a:r>
            <a:endParaRPr lang="en-US" sz="1999" u="none" dirty="0">
              <a:solidFill>
                <a:srgbClr val="222222"/>
              </a:solidFill>
              <a:latin typeface="Open Sauce"/>
              <a:ea typeface="Open Sauce"/>
              <a:cs typeface="Open Sauce"/>
              <a:sym typeface="Open Sauce"/>
            </a:endParaRPr>
          </a:p>
        </p:txBody>
      </p:sp>
      <p:pic>
        <p:nvPicPr>
          <p:cNvPr id="8" name="Picture 7" descr="Preventive Care for Seniors: How to Age Well and Stay Independent">
            <a:extLst>
              <a:ext uri="{FF2B5EF4-FFF2-40B4-BE49-F238E27FC236}">
                <a16:creationId xmlns:a16="http://schemas.microsoft.com/office/drawing/2014/main" id="{0E090878-F225-5FFE-617D-2EBD6392AA1C}"/>
              </a:ext>
            </a:extLst>
          </p:cNvPr>
          <p:cNvPicPr>
            <a:picLocks noChangeAspect="1"/>
          </p:cNvPicPr>
          <p:nvPr/>
        </p:nvPicPr>
        <p:blipFill>
          <a:blip r:embed="rId3"/>
          <a:stretch>
            <a:fillRect/>
          </a:stretch>
        </p:blipFill>
        <p:spPr>
          <a:xfrm>
            <a:off x="10061683" y="1055974"/>
            <a:ext cx="8226317" cy="8226317"/>
          </a:xfrm>
          <a:prstGeom prst="rect">
            <a:avLst/>
          </a:prstGeom>
        </p:spPr>
      </p:pic>
    </p:spTree>
    <p:extLst>
      <p:ext uri="{BB962C8B-B14F-4D97-AF65-F5344CB8AC3E}">
        <p14:creationId xmlns:p14="http://schemas.microsoft.com/office/powerpoint/2010/main" val="1433385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rgbClr val="BAC7E8">
                <a:alpha val="100000"/>
              </a:srgbClr>
            </a:gs>
            <a:gs pos="100000">
              <a:srgbClr val="F7F9FF">
                <a:alpha val="100000"/>
              </a:srgbClr>
            </a:gs>
          </a:gsLst>
          <a:lin ang="5400000"/>
        </a:gradFill>
        <a:effectLst/>
      </p:bgPr>
    </p:bg>
    <p:spTree>
      <p:nvGrpSpPr>
        <p:cNvPr id="1" name=""/>
        <p:cNvGrpSpPr/>
        <p:nvPr/>
      </p:nvGrpSpPr>
      <p:grpSpPr>
        <a:xfrm>
          <a:off x="0" y="0"/>
          <a:ext cx="0" cy="0"/>
          <a:chOff x="0" y="0"/>
          <a:chExt cx="0" cy="0"/>
        </a:xfrm>
      </p:grpSpPr>
      <p:grpSp>
        <p:nvGrpSpPr>
          <p:cNvPr id="2" name="Group 2"/>
          <p:cNvGrpSpPr/>
          <p:nvPr/>
        </p:nvGrpSpPr>
        <p:grpSpPr>
          <a:xfrm>
            <a:off x="1028700" y="2221230"/>
            <a:ext cx="16230600" cy="4075169"/>
            <a:chOff x="0" y="0"/>
            <a:chExt cx="2855730" cy="717015"/>
          </a:xfrm>
        </p:grpSpPr>
        <p:sp>
          <p:nvSpPr>
            <p:cNvPr id="3" name="Freeform 3"/>
            <p:cNvSpPr/>
            <p:nvPr/>
          </p:nvSpPr>
          <p:spPr>
            <a:xfrm>
              <a:off x="0" y="0"/>
              <a:ext cx="2855731" cy="717015"/>
            </a:xfrm>
            <a:custGeom>
              <a:avLst/>
              <a:gdLst/>
              <a:ahLst/>
              <a:cxnLst/>
              <a:rect l="l" t="t" r="r" b="b"/>
              <a:pathLst>
                <a:path w="2855731" h="717015">
                  <a:moveTo>
                    <a:pt x="26235" y="0"/>
                  </a:moveTo>
                  <a:lnTo>
                    <a:pt x="2829496" y="0"/>
                  </a:lnTo>
                  <a:cubicBezTo>
                    <a:pt x="2836454" y="0"/>
                    <a:pt x="2843127" y="2764"/>
                    <a:pt x="2848047" y="7684"/>
                  </a:cubicBezTo>
                  <a:cubicBezTo>
                    <a:pt x="2852967" y="12604"/>
                    <a:pt x="2855731" y="19277"/>
                    <a:pt x="2855731" y="26235"/>
                  </a:cubicBezTo>
                  <a:lnTo>
                    <a:pt x="2855731" y="690780"/>
                  </a:lnTo>
                  <a:cubicBezTo>
                    <a:pt x="2855731" y="705269"/>
                    <a:pt x="2843985" y="717015"/>
                    <a:pt x="2829496" y="717015"/>
                  </a:cubicBezTo>
                  <a:lnTo>
                    <a:pt x="26235" y="717015"/>
                  </a:lnTo>
                  <a:cubicBezTo>
                    <a:pt x="19277" y="717015"/>
                    <a:pt x="12604" y="714251"/>
                    <a:pt x="7684" y="709331"/>
                  </a:cubicBezTo>
                  <a:cubicBezTo>
                    <a:pt x="2764" y="704411"/>
                    <a:pt x="0" y="697738"/>
                    <a:pt x="0" y="690780"/>
                  </a:cubicBezTo>
                  <a:lnTo>
                    <a:pt x="0" y="26235"/>
                  </a:lnTo>
                  <a:cubicBezTo>
                    <a:pt x="0" y="11746"/>
                    <a:pt x="11746" y="0"/>
                    <a:pt x="26235" y="0"/>
                  </a:cubicBezTo>
                  <a:close/>
                </a:path>
              </a:pathLst>
            </a:custGeom>
            <a:solidFill>
              <a:srgbClr val="FFFFFF"/>
            </a:solidFill>
            <a:ln cap="rnd">
              <a:noFill/>
              <a:prstDash val="solid"/>
              <a:round/>
            </a:ln>
          </p:spPr>
        </p:sp>
        <p:sp>
          <p:nvSpPr>
            <p:cNvPr id="4" name="TextBox 4"/>
            <p:cNvSpPr txBox="1"/>
            <p:nvPr/>
          </p:nvSpPr>
          <p:spPr>
            <a:xfrm>
              <a:off x="0" y="0"/>
              <a:ext cx="2855730" cy="717015"/>
            </a:xfrm>
            <a:prstGeom prst="rect">
              <a:avLst/>
            </a:prstGeom>
          </p:spPr>
          <p:txBody>
            <a:bodyPr lIns="50800" tIns="50800" rIns="50800" bIns="50800" rtlCol="0" anchor="ctr"/>
            <a:lstStyle/>
            <a:p>
              <a:pPr marL="0" lvl="0" indent="0" algn="ctr">
                <a:lnSpc>
                  <a:spcPts val="2879"/>
                </a:lnSpc>
                <a:spcBef>
                  <a:spcPct val="0"/>
                </a:spcBef>
              </a:pPr>
              <a:endParaRPr/>
            </a:p>
          </p:txBody>
        </p:sp>
      </p:grpSp>
      <p:sp>
        <p:nvSpPr>
          <p:cNvPr id="5" name="Freeform 5"/>
          <p:cNvSpPr/>
          <p:nvPr/>
        </p:nvSpPr>
        <p:spPr>
          <a:xfrm>
            <a:off x="1718059" y="6658349"/>
            <a:ext cx="5826888" cy="3330734"/>
          </a:xfrm>
          <a:custGeom>
            <a:avLst/>
            <a:gdLst/>
            <a:ahLst/>
            <a:cxnLst/>
            <a:rect l="l" t="t" r="r" b="b"/>
            <a:pathLst>
              <a:path w="5826888" h="3330734">
                <a:moveTo>
                  <a:pt x="0" y="0"/>
                </a:moveTo>
                <a:lnTo>
                  <a:pt x="5826888" y="0"/>
                </a:lnTo>
                <a:lnTo>
                  <a:pt x="5826888" y="3330734"/>
                </a:lnTo>
                <a:lnTo>
                  <a:pt x="0" y="3330734"/>
                </a:lnTo>
                <a:lnTo>
                  <a:pt x="0" y="0"/>
                </a:lnTo>
                <a:close/>
              </a:path>
            </a:pathLst>
          </a:custGeom>
          <a:blipFill>
            <a:blip r:embed="rId3"/>
            <a:stretch>
              <a:fillRect/>
            </a:stretch>
          </a:blipFill>
        </p:spPr>
      </p:sp>
      <p:sp>
        <p:nvSpPr>
          <p:cNvPr id="6" name="Freeform 6"/>
          <p:cNvSpPr/>
          <p:nvPr/>
        </p:nvSpPr>
        <p:spPr>
          <a:xfrm>
            <a:off x="9144000" y="6509391"/>
            <a:ext cx="6053525" cy="3628651"/>
          </a:xfrm>
          <a:custGeom>
            <a:avLst/>
            <a:gdLst/>
            <a:ahLst/>
            <a:cxnLst/>
            <a:rect l="l" t="t" r="r" b="b"/>
            <a:pathLst>
              <a:path w="6053525" h="3628651">
                <a:moveTo>
                  <a:pt x="0" y="0"/>
                </a:moveTo>
                <a:lnTo>
                  <a:pt x="6053525" y="0"/>
                </a:lnTo>
                <a:lnTo>
                  <a:pt x="6053525" y="3628651"/>
                </a:lnTo>
                <a:lnTo>
                  <a:pt x="0" y="3628651"/>
                </a:lnTo>
                <a:lnTo>
                  <a:pt x="0" y="0"/>
                </a:lnTo>
                <a:close/>
              </a:path>
            </a:pathLst>
          </a:custGeom>
          <a:blipFill>
            <a:blip r:embed="rId4"/>
            <a:stretch>
              <a:fillRect/>
            </a:stretch>
          </a:blipFill>
        </p:spPr>
      </p:sp>
      <p:sp>
        <p:nvSpPr>
          <p:cNvPr id="7" name="TextBox 7"/>
          <p:cNvSpPr txBox="1"/>
          <p:nvPr/>
        </p:nvSpPr>
        <p:spPr>
          <a:xfrm>
            <a:off x="4153005" y="1257300"/>
            <a:ext cx="9981989" cy="963930"/>
          </a:xfrm>
          <a:prstGeom prst="rect">
            <a:avLst/>
          </a:prstGeom>
        </p:spPr>
        <p:txBody>
          <a:bodyPr lIns="0" tIns="0" rIns="0" bIns="0" rtlCol="0" anchor="t">
            <a:spAutoFit/>
          </a:bodyPr>
          <a:lstStyle/>
          <a:p>
            <a:pPr algn="ctr">
              <a:lnSpc>
                <a:spcPts val="7200"/>
              </a:lnSpc>
            </a:pPr>
            <a:r>
              <a:rPr lang="en-US" sz="7200" b="1" spc="-316">
                <a:solidFill>
                  <a:srgbClr val="222222"/>
                </a:solidFill>
                <a:latin typeface="Roca Two Bold"/>
                <a:ea typeface="Roca Two Bold"/>
                <a:cs typeface="Roca Two Bold"/>
                <a:sym typeface="Roca Two Bold"/>
              </a:rPr>
              <a:t>Co-productive Care</a:t>
            </a:r>
          </a:p>
        </p:txBody>
      </p:sp>
      <p:sp>
        <p:nvSpPr>
          <p:cNvPr id="8" name="TextBox 8"/>
          <p:cNvSpPr txBox="1"/>
          <p:nvPr/>
        </p:nvSpPr>
        <p:spPr>
          <a:xfrm>
            <a:off x="1028700" y="2515740"/>
            <a:ext cx="15766023" cy="3419475"/>
          </a:xfrm>
          <a:prstGeom prst="rect">
            <a:avLst/>
          </a:prstGeom>
        </p:spPr>
        <p:txBody>
          <a:bodyPr lIns="0" tIns="0" rIns="0" bIns="0" rtlCol="0" anchor="t">
            <a:spAutoFit/>
          </a:bodyPr>
          <a:lstStyle/>
          <a:p>
            <a:pPr marL="431801" lvl="1" indent="-215900" algn="just">
              <a:lnSpc>
                <a:spcPts val="3000"/>
              </a:lnSpc>
              <a:buFont typeface="Arial"/>
              <a:buChar char="•"/>
            </a:pPr>
            <a:r>
              <a:rPr lang="en-US" sz="2000">
                <a:solidFill>
                  <a:srgbClr val="222222"/>
                </a:solidFill>
                <a:latin typeface="Open Sauce"/>
                <a:ea typeface="Open Sauce"/>
                <a:cs typeface="Open Sauce"/>
                <a:sym typeface="Open Sauce"/>
              </a:rPr>
              <a:t>Consistent and effective c</a:t>
            </a:r>
            <a:r>
              <a:rPr lang="en-US" sz="2000" u="none">
                <a:solidFill>
                  <a:srgbClr val="222222"/>
                </a:solidFill>
                <a:latin typeface="Open Sauce"/>
                <a:ea typeface="Open Sauce"/>
                <a:cs typeface="Open Sauce"/>
                <a:sym typeface="Open Sauce"/>
              </a:rPr>
              <a:t>o-productive dementia care involves communication, empathy, and leadership, and cultural competence, teamwork, and clinical decision making skills for healthcare professionals (Dintica and Yaffe, 2022).</a:t>
            </a:r>
          </a:p>
          <a:p>
            <a:pPr marL="431801" lvl="1" indent="-215900" algn="just">
              <a:lnSpc>
                <a:spcPts val="3000"/>
              </a:lnSpc>
              <a:buFont typeface="Arial"/>
              <a:buChar char="•"/>
            </a:pPr>
            <a:r>
              <a:rPr lang="en-US" sz="2000" u="none">
                <a:solidFill>
                  <a:srgbClr val="222222"/>
                </a:solidFill>
                <a:latin typeface="Open Sauce"/>
                <a:ea typeface="Open Sauce"/>
                <a:cs typeface="Open Sauce"/>
                <a:sym typeface="Open Sauce"/>
              </a:rPr>
              <a:t>Professional values are dignity, compassion, respect, accountability, confidentiality, equality, caring for patients and living ethically in dementia services (Van Der Flier et al., 2023).</a:t>
            </a:r>
          </a:p>
          <a:p>
            <a:pPr marL="431801" lvl="1" indent="-215900" algn="just">
              <a:lnSpc>
                <a:spcPts val="3000"/>
              </a:lnSpc>
              <a:buFont typeface="Arial"/>
              <a:buChar char="•"/>
            </a:pPr>
            <a:r>
              <a:rPr lang="en-US" sz="2000" u="none">
                <a:solidFill>
                  <a:srgbClr val="222222"/>
                </a:solidFill>
                <a:latin typeface="Open Sauce"/>
                <a:ea typeface="Open Sauce"/>
                <a:cs typeface="Open Sauce"/>
                <a:sym typeface="Open Sauce"/>
              </a:rPr>
              <a:t>Shared decision-making fosters partnership between patients, families, and professionals for the purpose of discussing treatments and other health care matters, as well as health care goals and preferences as they evolve together (Wu et al., 2026).</a:t>
            </a:r>
          </a:p>
          <a:p>
            <a:pPr marL="431801" lvl="1" indent="-215900" algn="just">
              <a:lnSpc>
                <a:spcPts val="3000"/>
              </a:lnSpc>
              <a:buFont typeface="Arial"/>
              <a:buChar char="•"/>
            </a:pPr>
            <a:r>
              <a:rPr lang="en-US" sz="2000" u="none">
                <a:solidFill>
                  <a:srgbClr val="222222"/>
                </a:solidFill>
                <a:latin typeface="Open Sauce"/>
                <a:ea typeface="Open Sauce"/>
                <a:cs typeface="Open Sauce"/>
                <a:sym typeface="Open Sauce"/>
              </a:rPr>
              <a:t>Co-productive care results in higher satisfaction, empowerment, adherence to care and better quality of life; however, it is difficult to implement due to issues such as cognitive deterioration and lack of resources (Ornish et al., 2024).</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rgbClr val="BAC7E8">
                <a:alpha val="100000"/>
              </a:srgbClr>
            </a:gs>
            <a:gs pos="100000">
              <a:srgbClr val="F7F9FF">
                <a:alpha val="100000"/>
              </a:srgbClr>
            </a:gs>
          </a:gsLst>
          <a:lin ang="5400000"/>
        </a:gradFill>
        <a:effectLst/>
      </p:bgPr>
    </p:bg>
    <p:spTree>
      <p:nvGrpSpPr>
        <p:cNvPr id="1" name="">
          <a:extLst>
            <a:ext uri="{FF2B5EF4-FFF2-40B4-BE49-F238E27FC236}">
              <a16:creationId xmlns:a16="http://schemas.microsoft.com/office/drawing/2014/main" id="{112E9E1D-0E26-8CB8-3479-6B46B919C5CE}"/>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66128976-68AB-76A4-D989-04CC5CA91C82}"/>
              </a:ext>
            </a:extLst>
          </p:cNvPr>
          <p:cNvGrpSpPr/>
          <p:nvPr/>
        </p:nvGrpSpPr>
        <p:grpSpPr>
          <a:xfrm>
            <a:off x="1028700" y="2221230"/>
            <a:ext cx="16230600" cy="4075169"/>
            <a:chOff x="0" y="0"/>
            <a:chExt cx="2855730" cy="717015"/>
          </a:xfrm>
        </p:grpSpPr>
        <p:sp>
          <p:nvSpPr>
            <p:cNvPr id="3" name="Freeform 3">
              <a:extLst>
                <a:ext uri="{FF2B5EF4-FFF2-40B4-BE49-F238E27FC236}">
                  <a16:creationId xmlns:a16="http://schemas.microsoft.com/office/drawing/2014/main" id="{5FE19E10-3B45-C4CB-F928-FFD1EC2E7BC9}"/>
                </a:ext>
              </a:extLst>
            </p:cNvPr>
            <p:cNvSpPr/>
            <p:nvPr/>
          </p:nvSpPr>
          <p:spPr>
            <a:xfrm>
              <a:off x="0" y="0"/>
              <a:ext cx="2855731" cy="717015"/>
            </a:xfrm>
            <a:custGeom>
              <a:avLst/>
              <a:gdLst/>
              <a:ahLst/>
              <a:cxnLst/>
              <a:rect l="l" t="t" r="r" b="b"/>
              <a:pathLst>
                <a:path w="2855731" h="717015">
                  <a:moveTo>
                    <a:pt x="26235" y="0"/>
                  </a:moveTo>
                  <a:lnTo>
                    <a:pt x="2829496" y="0"/>
                  </a:lnTo>
                  <a:cubicBezTo>
                    <a:pt x="2836454" y="0"/>
                    <a:pt x="2843127" y="2764"/>
                    <a:pt x="2848047" y="7684"/>
                  </a:cubicBezTo>
                  <a:cubicBezTo>
                    <a:pt x="2852967" y="12604"/>
                    <a:pt x="2855731" y="19277"/>
                    <a:pt x="2855731" y="26235"/>
                  </a:cubicBezTo>
                  <a:lnTo>
                    <a:pt x="2855731" y="690780"/>
                  </a:lnTo>
                  <a:cubicBezTo>
                    <a:pt x="2855731" y="705269"/>
                    <a:pt x="2843985" y="717015"/>
                    <a:pt x="2829496" y="717015"/>
                  </a:cubicBezTo>
                  <a:lnTo>
                    <a:pt x="26235" y="717015"/>
                  </a:lnTo>
                  <a:cubicBezTo>
                    <a:pt x="19277" y="717015"/>
                    <a:pt x="12604" y="714251"/>
                    <a:pt x="7684" y="709331"/>
                  </a:cubicBezTo>
                  <a:cubicBezTo>
                    <a:pt x="2764" y="704411"/>
                    <a:pt x="0" y="697738"/>
                    <a:pt x="0" y="690780"/>
                  </a:cubicBezTo>
                  <a:lnTo>
                    <a:pt x="0" y="26235"/>
                  </a:lnTo>
                  <a:cubicBezTo>
                    <a:pt x="0" y="11746"/>
                    <a:pt x="11746" y="0"/>
                    <a:pt x="26235" y="0"/>
                  </a:cubicBezTo>
                  <a:close/>
                </a:path>
              </a:pathLst>
            </a:custGeom>
            <a:solidFill>
              <a:srgbClr val="FFFFFF"/>
            </a:solidFill>
            <a:ln cap="rnd">
              <a:noFill/>
              <a:prstDash val="solid"/>
              <a:round/>
            </a:ln>
          </p:spPr>
        </p:sp>
        <p:sp>
          <p:nvSpPr>
            <p:cNvPr id="4" name="TextBox 4">
              <a:extLst>
                <a:ext uri="{FF2B5EF4-FFF2-40B4-BE49-F238E27FC236}">
                  <a16:creationId xmlns:a16="http://schemas.microsoft.com/office/drawing/2014/main" id="{A5AE2AB4-99C1-EF97-062F-0BF55A3FBB2B}"/>
                </a:ext>
              </a:extLst>
            </p:cNvPr>
            <p:cNvSpPr txBox="1"/>
            <p:nvPr/>
          </p:nvSpPr>
          <p:spPr>
            <a:xfrm>
              <a:off x="0" y="0"/>
              <a:ext cx="2855730" cy="717015"/>
            </a:xfrm>
            <a:prstGeom prst="rect">
              <a:avLst/>
            </a:prstGeom>
          </p:spPr>
          <p:txBody>
            <a:bodyPr lIns="50800" tIns="50800" rIns="50800" bIns="50800" rtlCol="0" anchor="ctr"/>
            <a:lstStyle/>
            <a:p>
              <a:pPr marL="0" lvl="0" indent="0" algn="ctr">
                <a:lnSpc>
                  <a:spcPts val="2879"/>
                </a:lnSpc>
                <a:spcBef>
                  <a:spcPct val="0"/>
                </a:spcBef>
              </a:pPr>
              <a:endParaRPr/>
            </a:p>
          </p:txBody>
        </p:sp>
      </p:grpSp>
      <p:sp>
        <p:nvSpPr>
          <p:cNvPr id="7" name="TextBox 7">
            <a:extLst>
              <a:ext uri="{FF2B5EF4-FFF2-40B4-BE49-F238E27FC236}">
                <a16:creationId xmlns:a16="http://schemas.microsoft.com/office/drawing/2014/main" id="{98F0FCF8-8F41-3809-A156-8405D918A781}"/>
              </a:ext>
            </a:extLst>
          </p:cNvPr>
          <p:cNvSpPr txBox="1"/>
          <p:nvPr/>
        </p:nvSpPr>
        <p:spPr>
          <a:xfrm>
            <a:off x="4153005" y="1257300"/>
            <a:ext cx="9981989" cy="963930"/>
          </a:xfrm>
          <a:prstGeom prst="rect">
            <a:avLst/>
          </a:prstGeom>
        </p:spPr>
        <p:txBody>
          <a:bodyPr lIns="0" tIns="0" rIns="0" bIns="0" rtlCol="0" anchor="t">
            <a:spAutoFit/>
          </a:bodyPr>
          <a:lstStyle/>
          <a:p>
            <a:pPr algn="ctr">
              <a:lnSpc>
                <a:spcPts val="7200"/>
              </a:lnSpc>
            </a:pPr>
            <a:r>
              <a:rPr lang="en-US" sz="7200" b="1" spc="-316" dirty="0">
                <a:solidFill>
                  <a:srgbClr val="222222"/>
                </a:solidFill>
                <a:latin typeface="Roca Two Bold"/>
                <a:ea typeface="Roca Two Bold"/>
                <a:cs typeface="Roca Two Bold"/>
                <a:sym typeface="Roca Two Bold"/>
              </a:rPr>
              <a:t>Communication Skills</a:t>
            </a:r>
          </a:p>
        </p:txBody>
      </p:sp>
      <p:sp>
        <p:nvSpPr>
          <p:cNvPr id="8" name="TextBox 8">
            <a:extLst>
              <a:ext uri="{FF2B5EF4-FFF2-40B4-BE49-F238E27FC236}">
                <a16:creationId xmlns:a16="http://schemas.microsoft.com/office/drawing/2014/main" id="{487717C4-21D5-2D5F-6001-1C4AC06FD6C0}"/>
              </a:ext>
            </a:extLst>
          </p:cNvPr>
          <p:cNvSpPr txBox="1"/>
          <p:nvPr/>
        </p:nvSpPr>
        <p:spPr>
          <a:xfrm>
            <a:off x="1028700" y="2515740"/>
            <a:ext cx="15766023" cy="3040576"/>
          </a:xfrm>
          <a:prstGeom prst="rect">
            <a:avLst/>
          </a:prstGeom>
        </p:spPr>
        <p:txBody>
          <a:bodyPr lIns="0" tIns="0" rIns="0" bIns="0" rtlCol="0" anchor="t">
            <a:spAutoFit/>
          </a:bodyPr>
          <a:lstStyle/>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Communication fosters trust and helps it lower stress, and helps people with dementia share what they need, want, feel and what is important to them during their care (Reiss et al., 2022).</a:t>
            </a:r>
          </a:p>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Healthcare professionals should use a simple language, make eye-to-eye contact, listen to them, give time for their reply and adjust communication with their level of cognition.</a:t>
            </a:r>
          </a:p>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The use of verbal and non-verbal techniques such as facial expression, gestures and reassurances enhance understanding and therapeutic patient-relationship skills (Wang et al., 2022).</a:t>
            </a:r>
          </a:p>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They foster communication and information sharing with carers, working with them as equals to make decisions together and provide continuity of person-</a:t>
            </a:r>
            <a:r>
              <a:rPr lang="en-US" sz="2000" dirty="0" err="1">
                <a:solidFill>
                  <a:srgbClr val="222222"/>
                </a:solidFill>
                <a:latin typeface="Open Sauce"/>
                <a:ea typeface="Open Sauce"/>
                <a:cs typeface="Open Sauce"/>
                <a:sym typeface="Open Sauce"/>
              </a:rPr>
              <a:t>centred</a:t>
            </a:r>
            <a:r>
              <a:rPr lang="en-US" sz="2000" dirty="0">
                <a:solidFill>
                  <a:srgbClr val="222222"/>
                </a:solidFill>
                <a:latin typeface="Open Sauce"/>
                <a:ea typeface="Open Sauce"/>
                <a:cs typeface="Open Sauce"/>
                <a:sym typeface="Open Sauce"/>
              </a:rPr>
              <a:t> dementia care.</a:t>
            </a:r>
            <a:endParaRPr lang="en-US" sz="2000" u="none" dirty="0">
              <a:solidFill>
                <a:srgbClr val="222222"/>
              </a:solidFill>
              <a:latin typeface="Open Sauce"/>
              <a:ea typeface="Open Sauce"/>
              <a:cs typeface="Open Sauce"/>
              <a:sym typeface="Open Sauce"/>
            </a:endParaRPr>
          </a:p>
        </p:txBody>
      </p:sp>
      <p:pic>
        <p:nvPicPr>
          <p:cNvPr id="9" name="Picture 8" descr="Dementia Care: A Person-Centered Approach to Communication | GuideStar  Eldercare">
            <a:extLst>
              <a:ext uri="{FF2B5EF4-FFF2-40B4-BE49-F238E27FC236}">
                <a16:creationId xmlns:a16="http://schemas.microsoft.com/office/drawing/2014/main" id="{70ACC838-DC44-B41F-9C48-F2A33775B672}"/>
              </a:ext>
            </a:extLst>
          </p:cNvPr>
          <p:cNvPicPr>
            <a:picLocks noChangeAspect="1"/>
          </p:cNvPicPr>
          <p:nvPr/>
        </p:nvPicPr>
        <p:blipFill>
          <a:blip r:embed="rId3"/>
          <a:stretch>
            <a:fillRect/>
          </a:stretch>
        </p:blipFill>
        <p:spPr>
          <a:xfrm>
            <a:off x="5638800" y="6438900"/>
            <a:ext cx="7236184" cy="3618092"/>
          </a:xfrm>
          <a:prstGeom prst="rect">
            <a:avLst/>
          </a:prstGeom>
        </p:spPr>
      </p:pic>
    </p:spTree>
    <p:extLst>
      <p:ext uri="{BB962C8B-B14F-4D97-AF65-F5344CB8AC3E}">
        <p14:creationId xmlns:p14="http://schemas.microsoft.com/office/powerpoint/2010/main" val="31875819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rgbClr val="BAC7E8">
                <a:alpha val="100000"/>
              </a:srgbClr>
            </a:gs>
            <a:gs pos="100000">
              <a:srgbClr val="F7F9FF">
                <a:alpha val="100000"/>
              </a:srgbClr>
            </a:gs>
          </a:gsLst>
          <a:lin ang="5400000"/>
        </a:gradFill>
        <a:effectLst/>
      </p:bgPr>
    </p:bg>
    <p:spTree>
      <p:nvGrpSpPr>
        <p:cNvPr id="1" name="">
          <a:extLst>
            <a:ext uri="{FF2B5EF4-FFF2-40B4-BE49-F238E27FC236}">
              <a16:creationId xmlns:a16="http://schemas.microsoft.com/office/drawing/2014/main" id="{230837E5-A4E6-D316-8BF0-D142A806F4B4}"/>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740F4157-590F-3B1C-CB7C-96893B490A1D}"/>
              </a:ext>
            </a:extLst>
          </p:cNvPr>
          <p:cNvGrpSpPr/>
          <p:nvPr/>
        </p:nvGrpSpPr>
        <p:grpSpPr>
          <a:xfrm>
            <a:off x="1028700" y="2221230"/>
            <a:ext cx="16230600" cy="4075169"/>
            <a:chOff x="0" y="0"/>
            <a:chExt cx="2855730" cy="717015"/>
          </a:xfrm>
        </p:grpSpPr>
        <p:sp>
          <p:nvSpPr>
            <p:cNvPr id="3" name="Freeform 3">
              <a:extLst>
                <a:ext uri="{FF2B5EF4-FFF2-40B4-BE49-F238E27FC236}">
                  <a16:creationId xmlns:a16="http://schemas.microsoft.com/office/drawing/2014/main" id="{ED960CAA-FCFC-913C-A073-7B2EB2F91EF1}"/>
                </a:ext>
              </a:extLst>
            </p:cNvPr>
            <p:cNvSpPr/>
            <p:nvPr/>
          </p:nvSpPr>
          <p:spPr>
            <a:xfrm>
              <a:off x="0" y="0"/>
              <a:ext cx="2855731" cy="717015"/>
            </a:xfrm>
            <a:custGeom>
              <a:avLst/>
              <a:gdLst/>
              <a:ahLst/>
              <a:cxnLst/>
              <a:rect l="l" t="t" r="r" b="b"/>
              <a:pathLst>
                <a:path w="2855731" h="717015">
                  <a:moveTo>
                    <a:pt x="26235" y="0"/>
                  </a:moveTo>
                  <a:lnTo>
                    <a:pt x="2829496" y="0"/>
                  </a:lnTo>
                  <a:cubicBezTo>
                    <a:pt x="2836454" y="0"/>
                    <a:pt x="2843127" y="2764"/>
                    <a:pt x="2848047" y="7684"/>
                  </a:cubicBezTo>
                  <a:cubicBezTo>
                    <a:pt x="2852967" y="12604"/>
                    <a:pt x="2855731" y="19277"/>
                    <a:pt x="2855731" y="26235"/>
                  </a:cubicBezTo>
                  <a:lnTo>
                    <a:pt x="2855731" y="690780"/>
                  </a:lnTo>
                  <a:cubicBezTo>
                    <a:pt x="2855731" y="705269"/>
                    <a:pt x="2843985" y="717015"/>
                    <a:pt x="2829496" y="717015"/>
                  </a:cubicBezTo>
                  <a:lnTo>
                    <a:pt x="26235" y="717015"/>
                  </a:lnTo>
                  <a:cubicBezTo>
                    <a:pt x="19277" y="717015"/>
                    <a:pt x="12604" y="714251"/>
                    <a:pt x="7684" y="709331"/>
                  </a:cubicBezTo>
                  <a:cubicBezTo>
                    <a:pt x="2764" y="704411"/>
                    <a:pt x="0" y="697738"/>
                    <a:pt x="0" y="690780"/>
                  </a:cubicBezTo>
                  <a:lnTo>
                    <a:pt x="0" y="26235"/>
                  </a:lnTo>
                  <a:cubicBezTo>
                    <a:pt x="0" y="11746"/>
                    <a:pt x="11746" y="0"/>
                    <a:pt x="26235" y="0"/>
                  </a:cubicBezTo>
                  <a:close/>
                </a:path>
              </a:pathLst>
            </a:custGeom>
            <a:solidFill>
              <a:srgbClr val="FFFFFF"/>
            </a:solidFill>
            <a:ln cap="rnd">
              <a:noFill/>
              <a:prstDash val="solid"/>
              <a:round/>
            </a:ln>
          </p:spPr>
        </p:sp>
        <p:sp>
          <p:nvSpPr>
            <p:cNvPr id="4" name="TextBox 4">
              <a:extLst>
                <a:ext uri="{FF2B5EF4-FFF2-40B4-BE49-F238E27FC236}">
                  <a16:creationId xmlns:a16="http://schemas.microsoft.com/office/drawing/2014/main" id="{EF9930D5-DA07-14E8-A711-86EF2987C223}"/>
                </a:ext>
              </a:extLst>
            </p:cNvPr>
            <p:cNvSpPr txBox="1"/>
            <p:nvPr/>
          </p:nvSpPr>
          <p:spPr>
            <a:xfrm>
              <a:off x="0" y="0"/>
              <a:ext cx="2855730" cy="717015"/>
            </a:xfrm>
            <a:prstGeom prst="rect">
              <a:avLst/>
            </a:prstGeom>
          </p:spPr>
          <p:txBody>
            <a:bodyPr lIns="50800" tIns="50800" rIns="50800" bIns="50800" rtlCol="0" anchor="ctr"/>
            <a:lstStyle/>
            <a:p>
              <a:pPr marL="0" lvl="0" indent="0" algn="ctr">
                <a:lnSpc>
                  <a:spcPts val="2879"/>
                </a:lnSpc>
                <a:spcBef>
                  <a:spcPct val="0"/>
                </a:spcBef>
              </a:pPr>
              <a:endParaRPr/>
            </a:p>
          </p:txBody>
        </p:sp>
      </p:grpSp>
      <p:sp>
        <p:nvSpPr>
          <p:cNvPr id="7" name="TextBox 7">
            <a:extLst>
              <a:ext uri="{FF2B5EF4-FFF2-40B4-BE49-F238E27FC236}">
                <a16:creationId xmlns:a16="http://schemas.microsoft.com/office/drawing/2014/main" id="{8BDB7308-CECC-6275-5DDC-43B3EF7419D4}"/>
              </a:ext>
            </a:extLst>
          </p:cNvPr>
          <p:cNvSpPr txBox="1"/>
          <p:nvPr/>
        </p:nvSpPr>
        <p:spPr>
          <a:xfrm>
            <a:off x="4153005" y="1257300"/>
            <a:ext cx="9981989" cy="963930"/>
          </a:xfrm>
          <a:prstGeom prst="rect">
            <a:avLst/>
          </a:prstGeom>
        </p:spPr>
        <p:txBody>
          <a:bodyPr lIns="0" tIns="0" rIns="0" bIns="0" rtlCol="0" anchor="t">
            <a:spAutoFit/>
          </a:bodyPr>
          <a:lstStyle/>
          <a:p>
            <a:pPr algn="ctr">
              <a:lnSpc>
                <a:spcPts val="7200"/>
              </a:lnSpc>
            </a:pPr>
            <a:r>
              <a:rPr lang="en-US" sz="7200" b="1" spc="-316" dirty="0">
                <a:solidFill>
                  <a:srgbClr val="222222"/>
                </a:solidFill>
                <a:latin typeface="Roca Two Bold"/>
                <a:ea typeface="Roca Two Bold"/>
                <a:cs typeface="Roca Two Bold"/>
                <a:sym typeface="Roca Two Bold"/>
              </a:rPr>
              <a:t>Professional Values</a:t>
            </a:r>
          </a:p>
        </p:txBody>
      </p:sp>
      <p:sp>
        <p:nvSpPr>
          <p:cNvPr id="8" name="TextBox 8">
            <a:extLst>
              <a:ext uri="{FF2B5EF4-FFF2-40B4-BE49-F238E27FC236}">
                <a16:creationId xmlns:a16="http://schemas.microsoft.com/office/drawing/2014/main" id="{3D565552-F363-43E5-618E-5EE6137F0B4E}"/>
              </a:ext>
            </a:extLst>
          </p:cNvPr>
          <p:cNvSpPr txBox="1"/>
          <p:nvPr/>
        </p:nvSpPr>
        <p:spPr>
          <a:xfrm>
            <a:off x="1028700" y="2515740"/>
            <a:ext cx="15766023" cy="3425297"/>
          </a:xfrm>
          <a:prstGeom prst="rect">
            <a:avLst/>
          </a:prstGeom>
        </p:spPr>
        <p:txBody>
          <a:bodyPr lIns="0" tIns="0" rIns="0" bIns="0" rtlCol="0" anchor="t">
            <a:spAutoFit/>
          </a:bodyPr>
          <a:lstStyle/>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Safe, ethical and person-</a:t>
            </a:r>
            <a:r>
              <a:rPr lang="en-US" sz="2000" dirty="0" err="1">
                <a:solidFill>
                  <a:srgbClr val="222222"/>
                </a:solidFill>
                <a:latin typeface="Open Sauce"/>
                <a:ea typeface="Open Sauce"/>
                <a:cs typeface="Open Sauce"/>
                <a:sym typeface="Open Sauce"/>
              </a:rPr>
              <a:t>centred</a:t>
            </a:r>
            <a:r>
              <a:rPr lang="en-US" sz="2000" dirty="0">
                <a:solidFill>
                  <a:srgbClr val="222222"/>
                </a:solidFill>
                <a:latin typeface="Open Sauce"/>
                <a:ea typeface="Open Sauce"/>
                <a:cs typeface="Open Sauce"/>
                <a:sym typeface="Open Sauce"/>
              </a:rPr>
              <a:t> care for people with dementia in all healthcare settings is based on professional values of dignity, compassion, respect, confidentiality, accountability and equality (Atri et al., 2025).</a:t>
            </a:r>
          </a:p>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Reporting in relation to patient's cultural beliefs, personal preferences and choices reinforces trust and autonomy, fosters a sense of participation in decision making wherever feasible (Safiri et al., 2024).</a:t>
            </a:r>
          </a:p>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The ethos of good practice calls on health visitors to both protect and look after those who are at risk and ensure that their privacy is respected, their profession is upheld and that they are able to provide evidence-based, compassionate health visitor services (Vinay &amp; Biller-</a:t>
            </a:r>
            <a:r>
              <a:rPr lang="en-US" sz="2000" dirty="0" err="1">
                <a:solidFill>
                  <a:srgbClr val="222222"/>
                </a:solidFill>
                <a:latin typeface="Open Sauce"/>
                <a:ea typeface="Open Sauce"/>
                <a:cs typeface="Open Sauce"/>
                <a:sym typeface="Open Sauce"/>
              </a:rPr>
              <a:t>Andorno</a:t>
            </a:r>
            <a:r>
              <a:rPr lang="en-US" sz="2000" dirty="0">
                <a:solidFill>
                  <a:srgbClr val="222222"/>
                </a:solidFill>
                <a:latin typeface="Open Sauce"/>
                <a:ea typeface="Open Sauce"/>
                <a:cs typeface="Open Sauce"/>
                <a:sym typeface="Open Sauce"/>
              </a:rPr>
              <a:t>, 2023).</a:t>
            </a:r>
          </a:p>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Professionalism is evident when the community nurse advocates for patients, has empathy, respects their culture, communicates well and is dedicated to enhancing patient wellbeing and quality of life (Sideman et al., 2023).</a:t>
            </a:r>
            <a:endParaRPr lang="en-US" sz="2000" u="none" dirty="0">
              <a:solidFill>
                <a:srgbClr val="222222"/>
              </a:solidFill>
              <a:latin typeface="Open Sauce"/>
              <a:ea typeface="Open Sauce"/>
              <a:cs typeface="Open Sauce"/>
              <a:sym typeface="Open Sauce"/>
            </a:endParaRPr>
          </a:p>
        </p:txBody>
      </p:sp>
      <p:pic>
        <p:nvPicPr>
          <p:cNvPr id="9" name="Picture 8" descr="Compassionate Nurse Holding Hand Of Elderly Patient - 4K stock video -  Getty Images">
            <a:extLst>
              <a:ext uri="{FF2B5EF4-FFF2-40B4-BE49-F238E27FC236}">
                <a16:creationId xmlns:a16="http://schemas.microsoft.com/office/drawing/2014/main" id="{77A08D69-2EDF-FAD9-46D7-0515EAE2D9B6}"/>
              </a:ext>
            </a:extLst>
          </p:cNvPr>
          <p:cNvPicPr>
            <a:picLocks noChangeAspect="1"/>
          </p:cNvPicPr>
          <p:nvPr/>
        </p:nvPicPr>
        <p:blipFill>
          <a:blip r:embed="rId3"/>
          <a:stretch>
            <a:fillRect/>
          </a:stretch>
        </p:blipFill>
        <p:spPr>
          <a:xfrm>
            <a:off x="5943600" y="6543622"/>
            <a:ext cx="6654894" cy="3743378"/>
          </a:xfrm>
          <a:prstGeom prst="rect">
            <a:avLst/>
          </a:prstGeom>
        </p:spPr>
      </p:pic>
    </p:spTree>
    <p:extLst>
      <p:ext uri="{BB962C8B-B14F-4D97-AF65-F5344CB8AC3E}">
        <p14:creationId xmlns:p14="http://schemas.microsoft.com/office/powerpoint/2010/main" val="33297052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rgbClr val="BAC7E8">
                <a:alpha val="100000"/>
              </a:srgbClr>
            </a:gs>
            <a:gs pos="100000">
              <a:srgbClr val="F7F9FF">
                <a:alpha val="100000"/>
              </a:srgbClr>
            </a:gs>
          </a:gsLst>
          <a:lin ang="5400000"/>
        </a:gradFill>
        <a:effectLst/>
      </p:bgPr>
    </p:bg>
    <p:spTree>
      <p:nvGrpSpPr>
        <p:cNvPr id="1" name="">
          <a:extLst>
            <a:ext uri="{FF2B5EF4-FFF2-40B4-BE49-F238E27FC236}">
              <a16:creationId xmlns:a16="http://schemas.microsoft.com/office/drawing/2014/main" id="{CCEA4975-5AB9-AF9C-63E9-D2426E8D1ACF}"/>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2044AAF0-9DCA-1D31-7E09-8442A921C0A2}"/>
              </a:ext>
            </a:extLst>
          </p:cNvPr>
          <p:cNvGrpSpPr/>
          <p:nvPr/>
        </p:nvGrpSpPr>
        <p:grpSpPr>
          <a:xfrm>
            <a:off x="1028700" y="2221230"/>
            <a:ext cx="16230600" cy="4075169"/>
            <a:chOff x="0" y="0"/>
            <a:chExt cx="2855730" cy="717015"/>
          </a:xfrm>
        </p:grpSpPr>
        <p:sp>
          <p:nvSpPr>
            <p:cNvPr id="3" name="Freeform 3">
              <a:extLst>
                <a:ext uri="{FF2B5EF4-FFF2-40B4-BE49-F238E27FC236}">
                  <a16:creationId xmlns:a16="http://schemas.microsoft.com/office/drawing/2014/main" id="{CFFF7B9C-502C-31CA-ADE9-2C15FD992F9F}"/>
                </a:ext>
              </a:extLst>
            </p:cNvPr>
            <p:cNvSpPr/>
            <p:nvPr/>
          </p:nvSpPr>
          <p:spPr>
            <a:xfrm>
              <a:off x="0" y="0"/>
              <a:ext cx="2855731" cy="717015"/>
            </a:xfrm>
            <a:custGeom>
              <a:avLst/>
              <a:gdLst/>
              <a:ahLst/>
              <a:cxnLst/>
              <a:rect l="l" t="t" r="r" b="b"/>
              <a:pathLst>
                <a:path w="2855731" h="717015">
                  <a:moveTo>
                    <a:pt x="26235" y="0"/>
                  </a:moveTo>
                  <a:lnTo>
                    <a:pt x="2829496" y="0"/>
                  </a:lnTo>
                  <a:cubicBezTo>
                    <a:pt x="2836454" y="0"/>
                    <a:pt x="2843127" y="2764"/>
                    <a:pt x="2848047" y="7684"/>
                  </a:cubicBezTo>
                  <a:cubicBezTo>
                    <a:pt x="2852967" y="12604"/>
                    <a:pt x="2855731" y="19277"/>
                    <a:pt x="2855731" y="26235"/>
                  </a:cubicBezTo>
                  <a:lnTo>
                    <a:pt x="2855731" y="690780"/>
                  </a:lnTo>
                  <a:cubicBezTo>
                    <a:pt x="2855731" y="705269"/>
                    <a:pt x="2843985" y="717015"/>
                    <a:pt x="2829496" y="717015"/>
                  </a:cubicBezTo>
                  <a:lnTo>
                    <a:pt x="26235" y="717015"/>
                  </a:lnTo>
                  <a:cubicBezTo>
                    <a:pt x="19277" y="717015"/>
                    <a:pt x="12604" y="714251"/>
                    <a:pt x="7684" y="709331"/>
                  </a:cubicBezTo>
                  <a:cubicBezTo>
                    <a:pt x="2764" y="704411"/>
                    <a:pt x="0" y="697738"/>
                    <a:pt x="0" y="690780"/>
                  </a:cubicBezTo>
                  <a:lnTo>
                    <a:pt x="0" y="26235"/>
                  </a:lnTo>
                  <a:cubicBezTo>
                    <a:pt x="0" y="11746"/>
                    <a:pt x="11746" y="0"/>
                    <a:pt x="26235" y="0"/>
                  </a:cubicBezTo>
                  <a:close/>
                </a:path>
              </a:pathLst>
            </a:custGeom>
            <a:solidFill>
              <a:srgbClr val="FFFFFF"/>
            </a:solidFill>
            <a:ln cap="rnd">
              <a:noFill/>
              <a:prstDash val="solid"/>
              <a:round/>
            </a:ln>
          </p:spPr>
        </p:sp>
        <p:sp>
          <p:nvSpPr>
            <p:cNvPr id="4" name="TextBox 4">
              <a:extLst>
                <a:ext uri="{FF2B5EF4-FFF2-40B4-BE49-F238E27FC236}">
                  <a16:creationId xmlns:a16="http://schemas.microsoft.com/office/drawing/2014/main" id="{592A94B2-4BBC-C87E-1613-77F279EF76D9}"/>
                </a:ext>
              </a:extLst>
            </p:cNvPr>
            <p:cNvSpPr txBox="1"/>
            <p:nvPr/>
          </p:nvSpPr>
          <p:spPr>
            <a:xfrm>
              <a:off x="0" y="0"/>
              <a:ext cx="2855730" cy="717015"/>
            </a:xfrm>
            <a:prstGeom prst="rect">
              <a:avLst/>
            </a:prstGeom>
          </p:spPr>
          <p:txBody>
            <a:bodyPr lIns="50800" tIns="50800" rIns="50800" bIns="50800" rtlCol="0" anchor="ctr"/>
            <a:lstStyle/>
            <a:p>
              <a:pPr marL="0" lvl="0" indent="0" algn="ctr">
                <a:lnSpc>
                  <a:spcPts val="2879"/>
                </a:lnSpc>
                <a:spcBef>
                  <a:spcPct val="0"/>
                </a:spcBef>
              </a:pPr>
              <a:endParaRPr/>
            </a:p>
          </p:txBody>
        </p:sp>
      </p:grpSp>
      <p:sp>
        <p:nvSpPr>
          <p:cNvPr id="7" name="TextBox 7">
            <a:extLst>
              <a:ext uri="{FF2B5EF4-FFF2-40B4-BE49-F238E27FC236}">
                <a16:creationId xmlns:a16="http://schemas.microsoft.com/office/drawing/2014/main" id="{28DC263F-40B7-0B3C-CFB8-DEF07BC9B182}"/>
              </a:ext>
            </a:extLst>
          </p:cNvPr>
          <p:cNvSpPr txBox="1"/>
          <p:nvPr/>
        </p:nvSpPr>
        <p:spPr>
          <a:xfrm>
            <a:off x="4153005" y="1257300"/>
            <a:ext cx="9981989" cy="963930"/>
          </a:xfrm>
          <a:prstGeom prst="rect">
            <a:avLst/>
          </a:prstGeom>
        </p:spPr>
        <p:txBody>
          <a:bodyPr lIns="0" tIns="0" rIns="0" bIns="0" rtlCol="0" anchor="t">
            <a:spAutoFit/>
          </a:bodyPr>
          <a:lstStyle/>
          <a:p>
            <a:pPr algn="ctr">
              <a:lnSpc>
                <a:spcPts val="7200"/>
              </a:lnSpc>
            </a:pPr>
            <a:r>
              <a:rPr lang="en-US" sz="7200" b="1" spc="-316" dirty="0">
                <a:solidFill>
                  <a:srgbClr val="222222"/>
                </a:solidFill>
                <a:latin typeface="Roca Two Bold"/>
                <a:ea typeface="Roca Two Bold"/>
                <a:cs typeface="Roca Two Bold"/>
                <a:sym typeface="Roca Two Bold"/>
              </a:rPr>
              <a:t>Shared Decision Making</a:t>
            </a:r>
          </a:p>
        </p:txBody>
      </p:sp>
      <p:sp>
        <p:nvSpPr>
          <p:cNvPr id="8" name="TextBox 8">
            <a:extLst>
              <a:ext uri="{FF2B5EF4-FFF2-40B4-BE49-F238E27FC236}">
                <a16:creationId xmlns:a16="http://schemas.microsoft.com/office/drawing/2014/main" id="{93417746-456A-6772-B393-680E60B33C13}"/>
              </a:ext>
            </a:extLst>
          </p:cNvPr>
          <p:cNvSpPr txBox="1"/>
          <p:nvPr/>
        </p:nvSpPr>
        <p:spPr>
          <a:xfrm>
            <a:off x="1028700" y="2515740"/>
            <a:ext cx="15766023" cy="3425297"/>
          </a:xfrm>
          <a:prstGeom prst="rect">
            <a:avLst/>
          </a:prstGeom>
        </p:spPr>
        <p:txBody>
          <a:bodyPr lIns="0" tIns="0" rIns="0" bIns="0" rtlCol="0" anchor="t">
            <a:spAutoFit/>
          </a:bodyPr>
          <a:lstStyle/>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Shared decision making is a process whereby patients, families, and health care professionals collaborate to make decisions about treatments that are based on shared choices, clinical evidence, and health goals </a:t>
            </a:r>
            <a:r>
              <a:rPr lang="da-DK" sz="2000" dirty="0">
                <a:solidFill>
                  <a:srgbClr val="222222"/>
                </a:solidFill>
                <a:latin typeface="Open Sauce"/>
                <a:ea typeface="Open Sauce"/>
                <a:cs typeface="Open Sauce"/>
                <a:sym typeface="Open Sauce"/>
              </a:rPr>
              <a:t>(Bernstein Sideman et al., 2022)</a:t>
            </a:r>
            <a:r>
              <a:rPr lang="en-US" sz="2000" dirty="0">
                <a:solidFill>
                  <a:srgbClr val="222222"/>
                </a:solidFill>
                <a:latin typeface="Open Sauce"/>
                <a:ea typeface="Open Sauce"/>
                <a:cs typeface="Open Sauce"/>
                <a:sym typeface="Open Sauce"/>
              </a:rPr>
              <a:t>.</a:t>
            </a:r>
          </a:p>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By involving persons with dementia early on, they have an opportunity to state their preferences regarding future care before cognitive changes take a significant toll on capacity and independence (</a:t>
            </a:r>
            <a:r>
              <a:rPr lang="en-US" sz="2000" dirty="0" err="1">
                <a:solidFill>
                  <a:srgbClr val="222222"/>
                </a:solidFill>
                <a:latin typeface="Open Sauce"/>
                <a:ea typeface="Open Sauce"/>
                <a:cs typeface="Open Sauce"/>
                <a:sym typeface="Open Sauce"/>
              </a:rPr>
              <a:t>Frisoni</a:t>
            </a:r>
            <a:r>
              <a:rPr lang="en-US" sz="2000" dirty="0">
                <a:solidFill>
                  <a:srgbClr val="222222"/>
                </a:solidFill>
                <a:latin typeface="Open Sauce"/>
                <a:ea typeface="Open Sauce"/>
                <a:cs typeface="Open Sauce"/>
                <a:sym typeface="Open Sauce"/>
              </a:rPr>
              <a:t> et al., 2023).</a:t>
            </a:r>
          </a:p>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All care providers provide important information about everyday functioning, behavioral/psychological changes, values, and helpful features during the course of the illness (Kerwin et al., 2022).</a:t>
            </a:r>
          </a:p>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The benefits of collaborative decision making are that it leads to better patient satisfaction, treatment adherence, trust, better health care experiences and </a:t>
            </a:r>
            <a:r>
              <a:rPr lang="en-US" sz="2000" dirty="0" err="1">
                <a:solidFill>
                  <a:srgbClr val="222222"/>
                </a:solidFill>
                <a:latin typeface="Open Sauce"/>
                <a:ea typeface="Open Sauce"/>
                <a:cs typeface="Open Sauce"/>
                <a:sym typeface="Open Sauce"/>
              </a:rPr>
              <a:t>personalised</a:t>
            </a:r>
            <a:r>
              <a:rPr lang="en-US" sz="2000" dirty="0">
                <a:solidFill>
                  <a:srgbClr val="222222"/>
                </a:solidFill>
                <a:latin typeface="Open Sauce"/>
                <a:ea typeface="Open Sauce"/>
                <a:cs typeface="Open Sauce"/>
                <a:sym typeface="Open Sauce"/>
              </a:rPr>
              <a:t> people-</a:t>
            </a:r>
            <a:r>
              <a:rPr lang="en-US" sz="2000" dirty="0" err="1">
                <a:solidFill>
                  <a:srgbClr val="222222"/>
                </a:solidFill>
                <a:latin typeface="Open Sauce"/>
                <a:ea typeface="Open Sauce"/>
                <a:cs typeface="Open Sauce"/>
                <a:sym typeface="Open Sauce"/>
              </a:rPr>
              <a:t>centred</a:t>
            </a:r>
            <a:r>
              <a:rPr lang="en-US" sz="2000" dirty="0">
                <a:solidFill>
                  <a:srgbClr val="222222"/>
                </a:solidFill>
                <a:latin typeface="Open Sauce"/>
                <a:ea typeface="Open Sauce"/>
                <a:cs typeface="Open Sauce"/>
                <a:sym typeface="Open Sauce"/>
              </a:rPr>
              <a:t> dementia care.</a:t>
            </a:r>
            <a:endParaRPr lang="en-US" sz="2000" u="none" dirty="0">
              <a:solidFill>
                <a:srgbClr val="222222"/>
              </a:solidFill>
              <a:latin typeface="Open Sauce"/>
              <a:ea typeface="Open Sauce"/>
              <a:cs typeface="Open Sauce"/>
              <a:sym typeface="Open Sauce"/>
            </a:endParaRPr>
          </a:p>
        </p:txBody>
      </p:sp>
      <p:pic>
        <p:nvPicPr>
          <p:cNvPr id="9" name="Picture 8" descr="Medical Decision-Making &amp; Establishing Goals of Care">
            <a:extLst>
              <a:ext uri="{FF2B5EF4-FFF2-40B4-BE49-F238E27FC236}">
                <a16:creationId xmlns:a16="http://schemas.microsoft.com/office/drawing/2014/main" id="{740BBB64-624F-43E8-E542-E884E30AE74A}"/>
              </a:ext>
            </a:extLst>
          </p:cNvPr>
          <p:cNvPicPr>
            <a:picLocks noChangeAspect="1"/>
          </p:cNvPicPr>
          <p:nvPr/>
        </p:nvPicPr>
        <p:blipFill>
          <a:blip r:embed="rId3"/>
          <a:stretch>
            <a:fillRect/>
          </a:stretch>
        </p:blipFill>
        <p:spPr>
          <a:xfrm>
            <a:off x="4610099" y="6438900"/>
            <a:ext cx="9067800" cy="3661996"/>
          </a:xfrm>
          <a:prstGeom prst="rect">
            <a:avLst/>
          </a:prstGeom>
        </p:spPr>
      </p:pic>
    </p:spTree>
    <p:extLst>
      <p:ext uri="{BB962C8B-B14F-4D97-AF65-F5344CB8AC3E}">
        <p14:creationId xmlns:p14="http://schemas.microsoft.com/office/powerpoint/2010/main" val="8919935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rgbClr val="BAC7E8">
                <a:alpha val="100000"/>
              </a:srgbClr>
            </a:gs>
            <a:gs pos="100000">
              <a:srgbClr val="F7F9FF">
                <a:alpha val="100000"/>
              </a:srgbClr>
            </a:gs>
          </a:gsLst>
          <a:lin ang="5400000"/>
        </a:gradFill>
        <a:effectLst/>
      </p:bgPr>
    </p:bg>
    <p:spTree>
      <p:nvGrpSpPr>
        <p:cNvPr id="1" name="">
          <a:extLst>
            <a:ext uri="{FF2B5EF4-FFF2-40B4-BE49-F238E27FC236}">
              <a16:creationId xmlns:a16="http://schemas.microsoft.com/office/drawing/2014/main" id="{5545D48D-6E79-EAA4-AAD8-AE92BBDD231C}"/>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152034A9-8A39-93DC-0BE2-8C3826160891}"/>
              </a:ext>
            </a:extLst>
          </p:cNvPr>
          <p:cNvGrpSpPr/>
          <p:nvPr/>
        </p:nvGrpSpPr>
        <p:grpSpPr>
          <a:xfrm>
            <a:off x="1028700" y="2221230"/>
            <a:ext cx="16230600" cy="4075169"/>
            <a:chOff x="0" y="0"/>
            <a:chExt cx="2855730" cy="717015"/>
          </a:xfrm>
        </p:grpSpPr>
        <p:sp>
          <p:nvSpPr>
            <p:cNvPr id="3" name="Freeform 3">
              <a:extLst>
                <a:ext uri="{FF2B5EF4-FFF2-40B4-BE49-F238E27FC236}">
                  <a16:creationId xmlns:a16="http://schemas.microsoft.com/office/drawing/2014/main" id="{C55C09FD-FB93-E9A6-3B16-86E63007B459}"/>
                </a:ext>
              </a:extLst>
            </p:cNvPr>
            <p:cNvSpPr/>
            <p:nvPr/>
          </p:nvSpPr>
          <p:spPr>
            <a:xfrm>
              <a:off x="0" y="0"/>
              <a:ext cx="2855731" cy="717015"/>
            </a:xfrm>
            <a:custGeom>
              <a:avLst/>
              <a:gdLst/>
              <a:ahLst/>
              <a:cxnLst/>
              <a:rect l="l" t="t" r="r" b="b"/>
              <a:pathLst>
                <a:path w="2855731" h="717015">
                  <a:moveTo>
                    <a:pt x="26235" y="0"/>
                  </a:moveTo>
                  <a:lnTo>
                    <a:pt x="2829496" y="0"/>
                  </a:lnTo>
                  <a:cubicBezTo>
                    <a:pt x="2836454" y="0"/>
                    <a:pt x="2843127" y="2764"/>
                    <a:pt x="2848047" y="7684"/>
                  </a:cubicBezTo>
                  <a:cubicBezTo>
                    <a:pt x="2852967" y="12604"/>
                    <a:pt x="2855731" y="19277"/>
                    <a:pt x="2855731" y="26235"/>
                  </a:cubicBezTo>
                  <a:lnTo>
                    <a:pt x="2855731" y="690780"/>
                  </a:lnTo>
                  <a:cubicBezTo>
                    <a:pt x="2855731" y="705269"/>
                    <a:pt x="2843985" y="717015"/>
                    <a:pt x="2829496" y="717015"/>
                  </a:cubicBezTo>
                  <a:lnTo>
                    <a:pt x="26235" y="717015"/>
                  </a:lnTo>
                  <a:cubicBezTo>
                    <a:pt x="19277" y="717015"/>
                    <a:pt x="12604" y="714251"/>
                    <a:pt x="7684" y="709331"/>
                  </a:cubicBezTo>
                  <a:cubicBezTo>
                    <a:pt x="2764" y="704411"/>
                    <a:pt x="0" y="697738"/>
                    <a:pt x="0" y="690780"/>
                  </a:cubicBezTo>
                  <a:lnTo>
                    <a:pt x="0" y="26235"/>
                  </a:lnTo>
                  <a:cubicBezTo>
                    <a:pt x="0" y="11746"/>
                    <a:pt x="11746" y="0"/>
                    <a:pt x="26235" y="0"/>
                  </a:cubicBezTo>
                  <a:close/>
                </a:path>
              </a:pathLst>
            </a:custGeom>
            <a:solidFill>
              <a:srgbClr val="FFFFFF"/>
            </a:solidFill>
            <a:ln cap="rnd">
              <a:noFill/>
              <a:prstDash val="solid"/>
              <a:round/>
            </a:ln>
          </p:spPr>
        </p:sp>
        <p:sp>
          <p:nvSpPr>
            <p:cNvPr id="4" name="TextBox 4">
              <a:extLst>
                <a:ext uri="{FF2B5EF4-FFF2-40B4-BE49-F238E27FC236}">
                  <a16:creationId xmlns:a16="http://schemas.microsoft.com/office/drawing/2014/main" id="{A41CE416-269F-772B-BEED-D0DF20992001}"/>
                </a:ext>
              </a:extLst>
            </p:cNvPr>
            <p:cNvSpPr txBox="1"/>
            <p:nvPr/>
          </p:nvSpPr>
          <p:spPr>
            <a:xfrm>
              <a:off x="0" y="0"/>
              <a:ext cx="2855730" cy="717015"/>
            </a:xfrm>
            <a:prstGeom prst="rect">
              <a:avLst/>
            </a:prstGeom>
          </p:spPr>
          <p:txBody>
            <a:bodyPr lIns="50800" tIns="50800" rIns="50800" bIns="50800" rtlCol="0" anchor="ctr"/>
            <a:lstStyle/>
            <a:p>
              <a:pPr marL="0" lvl="0" indent="0" algn="ctr">
                <a:lnSpc>
                  <a:spcPts val="2879"/>
                </a:lnSpc>
                <a:spcBef>
                  <a:spcPct val="0"/>
                </a:spcBef>
              </a:pPr>
              <a:endParaRPr/>
            </a:p>
          </p:txBody>
        </p:sp>
      </p:grpSp>
      <p:sp>
        <p:nvSpPr>
          <p:cNvPr id="7" name="TextBox 7">
            <a:extLst>
              <a:ext uri="{FF2B5EF4-FFF2-40B4-BE49-F238E27FC236}">
                <a16:creationId xmlns:a16="http://schemas.microsoft.com/office/drawing/2014/main" id="{F2650629-D82D-8FEF-EBA0-EF2668F3898F}"/>
              </a:ext>
            </a:extLst>
          </p:cNvPr>
          <p:cNvSpPr txBox="1"/>
          <p:nvPr/>
        </p:nvSpPr>
        <p:spPr>
          <a:xfrm>
            <a:off x="4153005" y="1257300"/>
            <a:ext cx="9981989" cy="963930"/>
          </a:xfrm>
          <a:prstGeom prst="rect">
            <a:avLst/>
          </a:prstGeom>
        </p:spPr>
        <p:txBody>
          <a:bodyPr lIns="0" tIns="0" rIns="0" bIns="0" rtlCol="0" anchor="t">
            <a:spAutoFit/>
          </a:bodyPr>
          <a:lstStyle/>
          <a:p>
            <a:pPr algn="ctr">
              <a:lnSpc>
                <a:spcPts val="7200"/>
              </a:lnSpc>
            </a:pPr>
            <a:r>
              <a:rPr lang="en-US" sz="7200" b="1" spc="-316" dirty="0">
                <a:solidFill>
                  <a:srgbClr val="222222"/>
                </a:solidFill>
                <a:latin typeface="Roca Two Bold"/>
                <a:ea typeface="Roca Two Bold"/>
                <a:cs typeface="Roca Two Bold"/>
                <a:sym typeface="Roca Two Bold"/>
              </a:rPr>
              <a:t>Benefits and Challenges</a:t>
            </a:r>
          </a:p>
        </p:txBody>
      </p:sp>
      <p:sp>
        <p:nvSpPr>
          <p:cNvPr id="8" name="TextBox 8">
            <a:extLst>
              <a:ext uri="{FF2B5EF4-FFF2-40B4-BE49-F238E27FC236}">
                <a16:creationId xmlns:a16="http://schemas.microsoft.com/office/drawing/2014/main" id="{4E22D7AC-8708-4116-89C1-2274FD62E9A8}"/>
              </a:ext>
            </a:extLst>
          </p:cNvPr>
          <p:cNvSpPr txBox="1"/>
          <p:nvPr/>
        </p:nvSpPr>
        <p:spPr>
          <a:xfrm>
            <a:off x="1028700" y="2515740"/>
            <a:ext cx="15766023" cy="3040576"/>
          </a:xfrm>
          <a:prstGeom prst="rect">
            <a:avLst/>
          </a:prstGeom>
        </p:spPr>
        <p:txBody>
          <a:bodyPr lIns="0" tIns="0" rIns="0" bIns="0" rtlCol="0" anchor="t">
            <a:spAutoFit/>
          </a:bodyPr>
          <a:lstStyle/>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Co-productive care enhances patient satisfaction, health encounters, adherence to the health system, patient empowerment, independence and quality of life; it is based upon collaborative partnerships and shared responsibility.</a:t>
            </a:r>
          </a:p>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Engaged participation by patients and caregivers enhances communication, trust, and drives </a:t>
            </a:r>
            <a:r>
              <a:rPr lang="en-US" sz="2000" dirty="0" err="1">
                <a:solidFill>
                  <a:srgbClr val="222222"/>
                </a:solidFill>
                <a:latin typeface="Open Sauce"/>
                <a:ea typeface="Open Sauce"/>
                <a:cs typeface="Open Sauce"/>
                <a:sym typeface="Open Sauce"/>
              </a:rPr>
              <a:t>personalised</a:t>
            </a:r>
            <a:r>
              <a:rPr lang="en-US" sz="2000" dirty="0">
                <a:solidFill>
                  <a:srgbClr val="222222"/>
                </a:solidFill>
                <a:latin typeface="Open Sauce"/>
                <a:ea typeface="Open Sauce"/>
                <a:cs typeface="Open Sauce"/>
                <a:sym typeface="Open Sauce"/>
              </a:rPr>
              <a:t> health interventions based on evolving patient requirements (</a:t>
            </a:r>
            <a:r>
              <a:rPr lang="en-US" sz="2000" dirty="0" err="1">
                <a:solidFill>
                  <a:srgbClr val="222222"/>
                </a:solidFill>
                <a:latin typeface="Open Sauce"/>
                <a:ea typeface="Open Sauce"/>
                <a:cs typeface="Open Sauce"/>
                <a:sym typeface="Open Sauce"/>
              </a:rPr>
              <a:t>Alothman</a:t>
            </a:r>
            <a:r>
              <a:rPr lang="en-US" sz="2000" dirty="0">
                <a:solidFill>
                  <a:srgbClr val="222222"/>
                </a:solidFill>
                <a:latin typeface="Open Sauce"/>
                <a:ea typeface="Open Sauce"/>
                <a:cs typeface="Open Sauce"/>
                <a:sym typeface="Open Sauce"/>
              </a:rPr>
              <a:t> et al., 2022).</a:t>
            </a:r>
          </a:p>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Some of the barriers are cognitive impairment, communication issues, limited resources, workforce shortages, and also differences in capacity of caregivers to deliver collaborative care, ultimately.</a:t>
            </a:r>
          </a:p>
          <a:p>
            <a:pPr marL="431801" lvl="1" indent="-215900" algn="just">
              <a:lnSpc>
                <a:spcPts val="3000"/>
              </a:lnSpc>
              <a:buFont typeface="Arial"/>
              <a:buChar char="•"/>
            </a:pPr>
            <a:r>
              <a:rPr lang="en-US" sz="2000" dirty="0">
                <a:solidFill>
                  <a:srgbClr val="222222"/>
                </a:solidFill>
                <a:latin typeface="Open Sauce"/>
                <a:ea typeface="Open Sauce"/>
                <a:cs typeface="Open Sauce"/>
                <a:sym typeface="Open Sauce"/>
              </a:rPr>
              <a:t>Multidisciplinary team working, ongoing learning and improved service co-ordination overcome barriers while maintaining sustainable co-productive dementia care practices (</a:t>
            </a:r>
            <a:r>
              <a:rPr lang="en-US" sz="2000" dirty="0" err="1">
                <a:solidFill>
                  <a:srgbClr val="222222"/>
                </a:solidFill>
                <a:latin typeface="Open Sauce"/>
                <a:ea typeface="Open Sauce"/>
                <a:cs typeface="Open Sauce"/>
                <a:sym typeface="Open Sauce"/>
              </a:rPr>
              <a:t>Tampi</a:t>
            </a:r>
            <a:r>
              <a:rPr lang="en-US" sz="2000" dirty="0">
                <a:solidFill>
                  <a:srgbClr val="222222"/>
                </a:solidFill>
                <a:latin typeface="Open Sauce"/>
                <a:ea typeface="Open Sauce"/>
                <a:cs typeface="Open Sauce"/>
                <a:sym typeface="Open Sauce"/>
              </a:rPr>
              <a:t> &amp; </a:t>
            </a:r>
            <a:r>
              <a:rPr lang="en-US" sz="2000" dirty="0" err="1">
                <a:solidFill>
                  <a:srgbClr val="222222"/>
                </a:solidFill>
                <a:latin typeface="Open Sauce"/>
                <a:ea typeface="Open Sauce"/>
                <a:cs typeface="Open Sauce"/>
                <a:sym typeface="Open Sauce"/>
              </a:rPr>
              <a:t>Jeste</a:t>
            </a:r>
            <a:r>
              <a:rPr lang="en-US" sz="2000" dirty="0">
                <a:solidFill>
                  <a:srgbClr val="222222"/>
                </a:solidFill>
                <a:latin typeface="Open Sauce"/>
                <a:ea typeface="Open Sauce"/>
                <a:cs typeface="Open Sauce"/>
                <a:sym typeface="Open Sauce"/>
              </a:rPr>
              <a:t>, 2022).</a:t>
            </a:r>
            <a:endParaRPr lang="en-US" sz="2000" u="none" dirty="0">
              <a:solidFill>
                <a:srgbClr val="222222"/>
              </a:solidFill>
              <a:latin typeface="Open Sauce"/>
              <a:ea typeface="Open Sauce"/>
              <a:cs typeface="Open Sauce"/>
              <a:sym typeface="Open Sauce"/>
            </a:endParaRPr>
          </a:p>
        </p:txBody>
      </p:sp>
      <p:pic>
        <p:nvPicPr>
          <p:cNvPr id="9" name="Picture 8" descr="1,538 Medical Teamwork Puzzle Royalty-Free Images, Stock Photos &amp; Pictures  | Shutterstock">
            <a:extLst>
              <a:ext uri="{FF2B5EF4-FFF2-40B4-BE49-F238E27FC236}">
                <a16:creationId xmlns:a16="http://schemas.microsoft.com/office/drawing/2014/main" id="{290F9E41-F284-E081-95C4-822B3618BF39}"/>
              </a:ext>
            </a:extLst>
          </p:cNvPr>
          <p:cNvPicPr>
            <a:picLocks noChangeAspect="1"/>
          </p:cNvPicPr>
          <p:nvPr/>
        </p:nvPicPr>
        <p:blipFill>
          <a:blip r:embed="rId3"/>
          <a:stretch>
            <a:fillRect/>
          </a:stretch>
        </p:blipFill>
        <p:spPr>
          <a:xfrm>
            <a:off x="5486400" y="6518787"/>
            <a:ext cx="7953621" cy="3768213"/>
          </a:xfrm>
          <a:prstGeom prst="rect">
            <a:avLst/>
          </a:prstGeom>
        </p:spPr>
      </p:pic>
    </p:spTree>
    <p:extLst>
      <p:ext uri="{BB962C8B-B14F-4D97-AF65-F5344CB8AC3E}">
        <p14:creationId xmlns:p14="http://schemas.microsoft.com/office/powerpoint/2010/main" val="22599834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rgbClr val="96AADD">
                <a:alpha val="100000"/>
              </a:srgbClr>
            </a:gs>
            <a:gs pos="100000">
              <a:srgbClr val="F7F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028700" y="1028700"/>
            <a:ext cx="9782697" cy="8229600"/>
            <a:chOff x="0" y="0"/>
            <a:chExt cx="2497553" cy="2101043"/>
          </a:xfrm>
        </p:grpSpPr>
        <p:sp>
          <p:nvSpPr>
            <p:cNvPr id="3" name="Freeform 3"/>
            <p:cNvSpPr/>
            <p:nvPr/>
          </p:nvSpPr>
          <p:spPr>
            <a:xfrm>
              <a:off x="0" y="0"/>
              <a:ext cx="2497553" cy="2101043"/>
            </a:xfrm>
            <a:custGeom>
              <a:avLst/>
              <a:gdLst/>
              <a:ahLst/>
              <a:cxnLst/>
              <a:rect l="l" t="t" r="r" b="b"/>
              <a:pathLst>
                <a:path w="2497553" h="2101043">
                  <a:moveTo>
                    <a:pt x="40361" y="0"/>
                  </a:moveTo>
                  <a:lnTo>
                    <a:pt x="2457192" y="0"/>
                  </a:lnTo>
                  <a:cubicBezTo>
                    <a:pt x="2479483" y="0"/>
                    <a:pt x="2497553" y="18070"/>
                    <a:pt x="2497553" y="40361"/>
                  </a:cubicBezTo>
                  <a:lnTo>
                    <a:pt x="2497553" y="2060682"/>
                  </a:lnTo>
                  <a:cubicBezTo>
                    <a:pt x="2497553" y="2082972"/>
                    <a:pt x="2479483" y="2101043"/>
                    <a:pt x="2457192" y="2101043"/>
                  </a:cubicBezTo>
                  <a:lnTo>
                    <a:pt x="40361" y="2101043"/>
                  </a:lnTo>
                  <a:cubicBezTo>
                    <a:pt x="29656" y="2101043"/>
                    <a:pt x="19391" y="2096790"/>
                    <a:pt x="11821" y="2089221"/>
                  </a:cubicBezTo>
                  <a:cubicBezTo>
                    <a:pt x="4252" y="2081652"/>
                    <a:pt x="0" y="2071386"/>
                    <a:pt x="0" y="2060682"/>
                  </a:cubicBezTo>
                  <a:lnTo>
                    <a:pt x="0" y="40361"/>
                  </a:lnTo>
                  <a:cubicBezTo>
                    <a:pt x="0" y="29656"/>
                    <a:pt x="4252" y="19391"/>
                    <a:pt x="11821" y="11821"/>
                  </a:cubicBezTo>
                  <a:cubicBezTo>
                    <a:pt x="19391" y="4252"/>
                    <a:pt x="29656" y="0"/>
                    <a:pt x="40361" y="0"/>
                  </a:cubicBezTo>
                  <a:close/>
                </a:path>
              </a:pathLst>
            </a:custGeom>
            <a:solidFill>
              <a:srgbClr val="FFFFFF"/>
            </a:solidFill>
          </p:spPr>
        </p:sp>
        <p:sp>
          <p:nvSpPr>
            <p:cNvPr id="4" name="TextBox 4"/>
            <p:cNvSpPr txBox="1"/>
            <p:nvPr/>
          </p:nvSpPr>
          <p:spPr>
            <a:xfrm>
              <a:off x="0" y="-38100"/>
              <a:ext cx="2497553" cy="2139143"/>
            </a:xfrm>
            <a:prstGeom prst="rect">
              <a:avLst/>
            </a:prstGeom>
          </p:spPr>
          <p:txBody>
            <a:bodyPr lIns="50800" tIns="50800" rIns="50800" bIns="50800" rtlCol="0" anchor="ctr"/>
            <a:lstStyle/>
            <a:p>
              <a:pPr algn="r">
                <a:lnSpc>
                  <a:spcPts val="2659"/>
                </a:lnSpc>
              </a:pPr>
              <a:endParaRPr/>
            </a:p>
          </p:txBody>
        </p:sp>
      </p:grpSp>
      <p:sp>
        <p:nvSpPr>
          <p:cNvPr id="5" name="Freeform 5"/>
          <p:cNvSpPr/>
          <p:nvPr/>
        </p:nvSpPr>
        <p:spPr>
          <a:xfrm>
            <a:off x="10811397" y="2324618"/>
            <a:ext cx="7476603" cy="5637764"/>
          </a:xfrm>
          <a:custGeom>
            <a:avLst/>
            <a:gdLst/>
            <a:ahLst/>
            <a:cxnLst/>
            <a:rect l="l" t="t" r="r" b="b"/>
            <a:pathLst>
              <a:path w="7476603" h="5637764">
                <a:moveTo>
                  <a:pt x="0" y="0"/>
                </a:moveTo>
                <a:lnTo>
                  <a:pt x="7476603" y="0"/>
                </a:lnTo>
                <a:lnTo>
                  <a:pt x="7476603" y="5637764"/>
                </a:lnTo>
                <a:lnTo>
                  <a:pt x="0" y="5637764"/>
                </a:lnTo>
                <a:lnTo>
                  <a:pt x="0" y="0"/>
                </a:lnTo>
                <a:close/>
              </a:path>
            </a:pathLst>
          </a:custGeom>
          <a:blipFill>
            <a:blip r:embed="rId3"/>
            <a:stretch>
              <a:fillRect r="-13108"/>
            </a:stretch>
          </a:blipFill>
        </p:spPr>
      </p:sp>
      <p:sp>
        <p:nvSpPr>
          <p:cNvPr id="6" name="TextBox 6"/>
          <p:cNvSpPr txBox="1"/>
          <p:nvPr/>
        </p:nvSpPr>
        <p:spPr>
          <a:xfrm>
            <a:off x="1493417" y="1541917"/>
            <a:ext cx="7451479" cy="2792730"/>
          </a:xfrm>
          <a:prstGeom prst="rect">
            <a:avLst/>
          </a:prstGeom>
        </p:spPr>
        <p:txBody>
          <a:bodyPr lIns="0" tIns="0" rIns="0" bIns="0" rtlCol="0" anchor="t">
            <a:spAutoFit/>
          </a:bodyPr>
          <a:lstStyle/>
          <a:p>
            <a:pPr algn="l">
              <a:lnSpc>
                <a:spcPts val="7200"/>
              </a:lnSpc>
            </a:pPr>
            <a:r>
              <a:rPr lang="en-US" sz="7200" spc="-316">
                <a:solidFill>
                  <a:srgbClr val="222222"/>
                </a:solidFill>
                <a:latin typeface="Roca Two"/>
                <a:ea typeface="Roca Two"/>
                <a:cs typeface="Roca Two"/>
                <a:sym typeface="Roca Two"/>
              </a:rPr>
              <a:t>Personalised Care and Self-Management</a:t>
            </a:r>
          </a:p>
        </p:txBody>
      </p:sp>
      <p:sp>
        <p:nvSpPr>
          <p:cNvPr id="7" name="TextBox 7"/>
          <p:cNvSpPr txBox="1"/>
          <p:nvPr/>
        </p:nvSpPr>
        <p:spPr>
          <a:xfrm>
            <a:off x="1028700" y="4296547"/>
            <a:ext cx="9539347" cy="5273675"/>
          </a:xfrm>
          <a:prstGeom prst="rect">
            <a:avLst/>
          </a:prstGeom>
        </p:spPr>
        <p:txBody>
          <a:bodyPr lIns="0" tIns="0" rIns="0" bIns="0" rtlCol="0" anchor="t">
            <a:spAutoFit/>
          </a:bodyPr>
          <a:lstStyle/>
          <a:p>
            <a:pPr marL="431799" lvl="1" indent="-215899" algn="just">
              <a:lnSpc>
                <a:spcPts val="2799"/>
              </a:lnSpc>
              <a:buFont typeface="Arial"/>
              <a:buChar char="•"/>
            </a:pPr>
            <a:r>
              <a:rPr lang="en-US" sz="1999">
                <a:solidFill>
                  <a:srgbClr val="222222"/>
                </a:solidFill>
                <a:latin typeface="Open Sauce"/>
                <a:ea typeface="Open Sauce"/>
                <a:cs typeface="Open Sauce"/>
                <a:sym typeface="Open Sauce"/>
              </a:rPr>
              <a:t>The C</a:t>
            </a:r>
            <a:r>
              <a:rPr lang="en-US" sz="1999" u="none">
                <a:solidFill>
                  <a:srgbClr val="222222"/>
                </a:solidFill>
                <a:latin typeface="Open Sauce"/>
                <a:ea typeface="Open Sauce"/>
                <a:cs typeface="Open Sauce"/>
                <a:sym typeface="Open Sauce"/>
              </a:rPr>
              <a:t>omprehensive Model of Personalised Care does not assume that an individual's preferences, values, goals, and care priorities are not of importance in dementia care; they are the focus of decisions made (Chang Wong and Chang Chui, 2022).</a:t>
            </a:r>
          </a:p>
          <a:p>
            <a:pPr marL="431799" lvl="1" indent="-215899" algn="just">
              <a:lnSpc>
                <a:spcPts val="2799"/>
              </a:lnSpc>
              <a:buFont typeface="Arial"/>
              <a:buChar char="•"/>
            </a:pPr>
            <a:r>
              <a:rPr lang="en-US" sz="1999" u="none">
                <a:solidFill>
                  <a:srgbClr val="222222"/>
                </a:solidFill>
                <a:latin typeface="Open Sauce"/>
                <a:ea typeface="Open Sauce"/>
                <a:cs typeface="Open Sauce"/>
                <a:sym typeface="Open Sauce"/>
              </a:rPr>
              <a:t>Shared decision-making, personalised care planning, enabling choice, social prescribing, supported self-management and (where appropriate) personalised health budgets form six evidence-based components.</a:t>
            </a:r>
          </a:p>
          <a:p>
            <a:pPr marL="431799" lvl="1" indent="-215899" algn="just">
              <a:lnSpc>
                <a:spcPts val="2799"/>
              </a:lnSpc>
              <a:buFont typeface="Arial"/>
              <a:buChar char="•"/>
            </a:pPr>
            <a:r>
              <a:rPr lang="en-US" sz="1999" u="none">
                <a:solidFill>
                  <a:srgbClr val="222222"/>
                </a:solidFill>
                <a:latin typeface="Open Sauce"/>
                <a:ea typeface="Open Sauce"/>
                <a:cs typeface="Open Sauce"/>
                <a:sym typeface="Open Sauce"/>
              </a:rPr>
              <a:t>Self-management support promotes a person or carer's understanding of the disease, the management of symptoms, independence, healthy lifestyles and access to community resources in confidence (Veronese et al., 2023).</a:t>
            </a:r>
          </a:p>
          <a:p>
            <a:pPr marL="431799" lvl="1" indent="-215899" algn="just">
              <a:lnSpc>
                <a:spcPts val="2799"/>
              </a:lnSpc>
              <a:buFont typeface="Arial"/>
              <a:buChar char="•"/>
            </a:pPr>
            <a:r>
              <a:rPr lang="en-US" sz="1999" u="none">
                <a:solidFill>
                  <a:srgbClr val="222222"/>
                </a:solidFill>
                <a:latin typeface="Open Sauce"/>
                <a:ea typeface="Open Sauce"/>
                <a:cs typeface="Open Sauce"/>
                <a:sym typeface="Open Sauce"/>
              </a:rPr>
              <a:t>Social prescribing links to voluntary organisations, community groups, physical activity, educative programmes and emotional support, while decreasing loneliness and boosting wellbeing.</a:t>
            </a:r>
          </a:p>
          <a:p>
            <a:pPr marL="0" lvl="0" indent="0" algn="just">
              <a:lnSpc>
                <a:spcPts val="2799"/>
              </a:lnSpc>
            </a:pPr>
            <a:endParaRPr lang="en-US" sz="1999" u="none">
              <a:solidFill>
                <a:srgbClr val="222222"/>
              </a:solidFill>
              <a:latin typeface="Open Sauce"/>
              <a:ea typeface="Open Sauce"/>
              <a:cs typeface="Open Sauce"/>
              <a:sym typeface="Open Sauce"/>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rgbClr val="96AADD">
                <a:alpha val="100000"/>
              </a:srgbClr>
            </a:gs>
            <a:gs pos="100000">
              <a:srgbClr val="F7F9FF">
                <a:alpha val="100000"/>
              </a:srgbClr>
            </a:gs>
          </a:gsLst>
          <a:lin ang="0"/>
        </a:gradFill>
        <a:effectLst/>
      </p:bgPr>
    </p:bg>
    <p:spTree>
      <p:nvGrpSpPr>
        <p:cNvPr id="1" name="">
          <a:extLst>
            <a:ext uri="{FF2B5EF4-FFF2-40B4-BE49-F238E27FC236}">
              <a16:creationId xmlns:a16="http://schemas.microsoft.com/office/drawing/2014/main" id="{AC358340-8817-445F-A7A6-3459963CB23C}"/>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2BD7F09C-E2CF-4D89-E142-97CEA1AC7AC3}"/>
              </a:ext>
            </a:extLst>
          </p:cNvPr>
          <p:cNvGrpSpPr/>
          <p:nvPr/>
        </p:nvGrpSpPr>
        <p:grpSpPr>
          <a:xfrm>
            <a:off x="1028700" y="1028700"/>
            <a:ext cx="9782697" cy="8686800"/>
            <a:chOff x="0" y="0"/>
            <a:chExt cx="2497553" cy="2101043"/>
          </a:xfrm>
        </p:grpSpPr>
        <p:sp>
          <p:nvSpPr>
            <p:cNvPr id="3" name="Freeform 3">
              <a:extLst>
                <a:ext uri="{FF2B5EF4-FFF2-40B4-BE49-F238E27FC236}">
                  <a16:creationId xmlns:a16="http://schemas.microsoft.com/office/drawing/2014/main" id="{8EB18B6F-0BD7-6A66-3312-6D95F7579E25}"/>
                </a:ext>
              </a:extLst>
            </p:cNvPr>
            <p:cNvSpPr/>
            <p:nvPr/>
          </p:nvSpPr>
          <p:spPr>
            <a:xfrm>
              <a:off x="0" y="0"/>
              <a:ext cx="2497553" cy="2101043"/>
            </a:xfrm>
            <a:custGeom>
              <a:avLst/>
              <a:gdLst/>
              <a:ahLst/>
              <a:cxnLst/>
              <a:rect l="l" t="t" r="r" b="b"/>
              <a:pathLst>
                <a:path w="2497553" h="2101043">
                  <a:moveTo>
                    <a:pt x="40361" y="0"/>
                  </a:moveTo>
                  <a:lnTo>
                    <a:pt x="2457192" y="0"/>
                  </a:lnTo>
                  <a:cubicBezTo>
                    <a:pt x="2479483" y="0"/>
                    <a:pt x="2497553" y="18070"/>
                    <a:pt x="2497553" y="40361"/>
                  </a:cubicBezTo>
                  <a:lnTo>
                    <a:pt x="2497553" y="2060682"/>
                  </a:lnTo>
                  <a:cubicBezTo>
                    <a:pt x="2497553" y="2082972"/>
                    <a:pt x="2479483" y="2101043"/>
                    <a:pt x="2457192" y="2101043"/>
                  </a:cubicBezTo>
                  <a:lnTo>
                    <a:pt x="40361" y="2101043"/>
                  </a:lnTo>
                  <a:cubicBezTo>
                    <a:pt x="29656" y="2101043"/>
                    <a:pt x="19391" y="2096790"/>
                    <a:pt x="11821" y="2089221"/>
                  </a:cubicBezTo>
                  <a:cubicBezTo>
                    <a:pt x="4252" y="2081652"/>
                    <a:pt x="0" y="2071386"/>
                    <a:pt x="0" y="2060682"/>
                  </a:cubicBezTo>
                  <a:lnTo>
                    <a:pt x="0" y="40361"/>
                  </a:lnTo>
                  <a:cubicBezTo>
                    <a:pt x="0" y="29656"/>
                    <a:pt x="4252" y="19391"/>
                    <a:pt x="11821" y="11821"/>
                  </a:cubicBezTo>
                  <a:cubicBezTo>
                    <a:pt x="19391" y="4252"/>
                    <a:pt x="29656" y="0"/>
                    <a:pt x="40361" y="0"/>
                  </a:cubicBezTo>
                  <a:close/>
                </a:path>
              </a:pathLst>
            </a:custGeom>
            <a:solidFill>
              <a:srgbClr val="FFFFFF"/>
            </a:solidFill>
          </p:spPr>
        </p:sp>
        <p:sp>
          <p:nvSpPr>
            <p:cNvPr id="4" name="TextBox 4">
              <a:extLst>
                <a:ext uri="{FF2B5EF4-FFF2-40B4-BE49-F238E27FC236}">
                  <a16:creationId xmlns:a16="http://schemas.microsoft.com/office/drawing/2014/main" id="{424BC4AC-C321-318C-C0A8-B086B9A911A8}"/>
                </a:ext>
              </a:extLst>
            </p:cNvPr>
            <p:cNvSpPr txBox="1"/>
            <p:nvPr/>
          </p:nvSpPr>
          <p:spPr>
            <a:xfrm>
              <a:off x="0" y="-38100"/>
              <a:ext cx="2497553" cy="2139143"/>
            </a:xfrm>
            <a:prstGeom prst="rect">
              <a:avLst/>
            </a:prstGeom>
          </p:spPr>
          <p:txBody>
            <a:bodyPr lIns="50800" tIns="50800" rIns="50800" bIns="50800" rtlCol="0" anchor="ctr"/>
            <a:lstStyle/>
            <a:p>
              <a:pPr algn="r">
                <a:lnSpc>
                  <a:spcPts val="2659"/>
                </a:lnSpc>
              </a:pPr>
              <a:endParaRPr/>
            </a:p>
          </p:txBody>
        </p:sp>
      </p:grpSp>
      <p:sp>
        <p:nvSpPr>
          <p:cNvPr id="6" name="TextBox 6">
            <a:extLst>
              <a:ext uri="{FF2B5EF4-FFF2-40B4-BE49-F238E27FC236}">
                <a16:creationId xmlns:a16="http://schemas.microsoft.com/office/drawing/2014/main" id="{AF25AB38-7A4B-8627-793A-3284C9741642}"/>
              </a:ext>
            </a:extLst>
          </p:cNvPr>
          <p:cNvSpPr txBox="1"/>
          <p:nvPr/>
        </p:nvSpPr>
        <p:spPr>
          <a:xfrm>
            <a:off x="1493417" y="1541917"/>
            <a:ext cx="7451479" cy="2792730"/>
          </a:xfrm>
          <a:prstGeom prst="rect">
            <a:avLst/>
          </a:prstGeom>
        </p:spPr>
        <p:txBody>
          <a:bodyPr lIns="0" tIns="0" rIns="0" bIns="0" rtlCol="0" anchor="t">
            <a:spAutoFit/>
          </a:bodyPr>
          <a:lstStyle/>
          <a:p>
            <a:pPr algn="l">
              <a:lnSpc>
                <a:spcPts val="7200"/>
              </a:lnSpc>
            </a:pPr>
            <a:r>
              <a:rPr lang="en-US" sz="7200" spc="-316" dirty="0">
                <a:solidFill>
                  <a:srgbClr val="222222"/>
                </a:solidFill>
                <a:latin typeface="Roca Two"/>
                <a:ea typeface="Roca Two"/>
                <a:cs typeface="Roca Two"/>
                <a:sym typeface="Roca Two"/>
              </a:rPr>
              <a:t>Comprehensive Model of </a:t>
            </a:r>
            <a:r>
              <a:rPr lang="en-US" sz="7200" spc="-316" dirty="0" err="1">
                <a:solidFill>
                  <a:srgbClr val="222222"/>
                </a:solidFill>
                <a:latin typeface="Roca Two"/>
                <a:ea typeface="Roca Two"/>
                <a:cs typeface="Roca Two"/>
                <a:sym typeface="Roca Two"/>
              </a:rPr>
              <a:t>Personalised</a:t>
            </a:r>
            <a:r>
              <a:rPr lang="en-US" sz="7200" spc="-316" dirty="0">
                <a:solidFill>
                  <a:srgbClr val="222222"/>
                </a:solidFill>
                <a:latin typeface="Roca Two"/>
                <a:ea typeface="Roca Two"/>
                <a:cs typeface="Roca Two"/>
                <a:sym typeface="Roca Two"/>
              </a:rPr>
              <a:t> Care</a:t>
            </a:r>
          </a:p>
        </p:txBody>
      </p:sp>
      <p:sp>
        <p:nvSpPr>
          <p:cNvPr id="7" name="TextBox 7">
            <a:extLst>
              <a:ext uri="{FF2B5EF4-FFF2-40B4-BE49-F238E27FC236}">
                <a16:creationId xmlns:a16="http://schemas.microsoft.com/office/drawing/2014/main" id="{6F9AD097-E5B9-3443-82C3-770144A8A8CE}"/>
              </a:ext>
            </a:extLst>
          </p:cNvPr>
          <p:cNvSpPr txBox="1"/>
          <p:nvPr/>
        </p:nvSpPr>
        <p:spPr>
          <a:xfrm>
            <a:off x="1028700" y="4296547"/>
            <a:ext cx="9539347" cy="5355312"/>
          </a:xfrm>
          <a:prstGeom prst="rect">
            <a:avLst/>
          </a:prstGeom>
        </p:spPr>
        <p:txBody>
          <a:bodyPr lIns="0" tIns="0" rIns="0" bIns="0" rtlCol="0" anchor="t">
            <a:spAutoFit/>
          </a:bodyPr>
          <a:lstStyle/>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The NHS Comprehensive Model of </a:t>
            </a:r>
            <a:r>
              <a:rPr lang="en-US" sz="1999" dirty="0" err="1">
                <a:solidFill>
                  <a:srgbClr val="222222"/>
                </a:solidFill>
                <a:latin typeface="Open Sauce"/>
                <a:ea typeface="Open Sauce"/>
                <a:cs typeface="Open Sauce"/>
                <a:sym typeface="Open Sauce"/>
              </a:rPr>
              <a:t>Personalised</a:t>
            </a:r>
            <a:r>
              <a:rPr lang="en-US" sz="1999" dirty="0">
                <a:solidFill>
                  <a:srgbClr val="222222"/>
                </a:solidFill>
                <a:latin typeface="Open Sauce"/>
                <a:ea typeface="Open Sauce"/>
                <a:cs typeface="Open Sauce"/>
                <a:sym typeface="Open Sauce"/>
              </a:rPr>
              <a:t> Care is designed to make people the focus of health care choices, taking into account their preferences, a sense for values, aspirations, and distinct care needs (Hampel et al., 2022).</a:t>
            </a:r>
          </a:p>
          <a:p>
            <a:pPr marL="431799" lvl="1" indent="-215899" algn="just">
              <a:lnSpc>
                <a:spcPts val="2799"/>
              </a:lnSpc>
              <a:buFont typeface="Arial"/>
              <a:buChar char="•"/>
            </a:pPr>
            <a:r>
              <a:rPr lang="en-US" sz="1999" dirty="0" err="1">
                <a:solidFill>
                  <a:srgbClr val="222222"/>
                </a:solidFill>
                <a:latin typeface="Open Sauce"/>
                <a:ea typeface="Open Sauce"/>
                <a:cs typeface="Open Sauce"/>
                <a:sym typeface="Open Sauce"/>
              </a:rPr>
              <a:t>Personalised</a:t>
            </a:r>
            <a:r>
              <a:rPr lang="en-US" sz="1999" dirty="0">
                <a:solidFill>
                  <a:srgbClr val="222222"/>
                </a:solidFill>
                <a:latin typeface="Open Sauce"/>
                <a:ea typeface="Open Sauce"/>
                <a:cs typeface="Open Sauce"/>
                <a:sym typeface="Open Sauce"/>
              </a:rPr>
              <a:t> care supports partnership working between patients, families and health and social care providers to design individual interventions which help to enhance health and wellbeing outcomes.</a:t>
            </a:r>
          </a:p>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The model </a:t>
            </a:r>
            <a:r>
              <a:rPr lang="en-US" sz="1999" dirty="0" err="1">
                <a:solidFill>
                  <a:srgbClr val="222222"/>
                </a:solidFill>
                <a:latin typeface="Open Sauce"/>
                <a:ea typeface="Open Sauce"/>
                <a:cs typeface="Open Sauce"/>
                <a:sym typeface="Open Sauce"/>
              </a:rPr>
              <a:t>recognises</a:t>
            </a:r>
            <a:r>
              <a:rPr lang="en-US" sz="1999" dirty="0">
                <a:solidFill>
                  <a:srgbClr val="222222"/>
                </a:solidFill>
                <a:latin typeface="Open Sauce"/>
                <a:ea typeface="Open Sauce"/>
                <a:cs typeface="Open Sauce"/>
                <a:sym typeface="Open Sauce"/>
              </a:rPr>
              <a:t> that in order to assess the care of the person with dementia in a holistic way, the domains of physical, psychological, emotional, social and cultural elements throughout the trajectory of the disease need to be addressed (</a:t>
            </a:r>
            <a:r>
              <a:rPr lang="en-US" sz="1999" dirty="0" err="1">
                <a:solidFill>
                  <a:srgbClr val="222222"/>
                </a:solidFill>
                <a:latin typeface="Open Sauce"/>
                <a:ea typeface="Open Sauce"/>
                <a:cs typeface="Open Sauce"/>
                <a:sym typeface="Open Sauce"/>
              </a:rPr>
              <a:t>Mahinrad</a:t>
            </a:r>
            <a:r>
              <a:rPr lang="en-US" sz="1999" dirty="0">
                <a:solidFill>
                  <a:srgbClr val="222222"/>
                </a:solidFill>
                <a:latin typeface="Open Sauce"/>
                <a:ea typeface="Open Sauce"/>
                <a:cs typeface="Open Sauce"/>
                <a:sym typeface="Open Sauce"/>
              </a:rPr>
              <a:t> et al., 2023).</a:t>
            </a:r>
          </a:p>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The community nurse acts as information and </a:t>
            </a:r>
            <a:r>
              <a:rPr lang="en-US" sz="1999" dirty="0" err="1">
                <a:solidFill>
                  <a:srgbClr val="222222"/>
                </a:solidFill>
                <a:latin typeface="Open Sauce"/>
                <a:ea typeface="Open Sauce"/>
                <a:cs typeface="Open Sauce"/>
                <a:sym typeface="Open Sauce"/>
              </a:rPr>
              <a:t>co-ordinator</a:t>
            </a:r>
            <a:r>
              <a:rPr lang="en-US" sz="1999" dirty="0">
                <a:solidFill>
                  <a:srgbClr val="222222"/>
                </a:solidFill>
                <a:latin typeface="Open Sauce"/>
                <a:ea typeface="Open Sauce"/>
                <a:cs typeface="Open Sauce"/>
                <a:sym typeface="Open Sauce"/>
              </a:rPr>
              <a:t> of unique support, monitoring progress against the development of support plans to ensure an individual is as independent as they can be and is able to maintain their quality of life.</a:t>
            </a:r>
            <a:endParaRPr lang="en-US" sz="1999" u="none" dirty="0">
              <a:solidFill>
                <a:srgbClr val="222222"/>
              </a:solidFill>
              <a:latin typeface="Open Sauce"/>
              <a:ea typeface="Open Sauce"/>
              <a:cs typeface="Open Sauce"/>
              <a:sym typeface="Open Sauce"/>
            </a:endParaRPr>
          </a:p>
        </p:txBody>
      </p:sp>
      <p:pic>
        <p:nvPicPr>
          <p:cNvPr id="8" name="Picture 7" descr="Benefits of Person-Centered Care for Dementia">
            <a:extLst>
              <a:ext uri="{FF2B5EF4-FFF2-40B4-BE49-F238E27FC236}">
                <a16:creationId xmlns:a16="http://schemas.microsoft.com/office/drawing/2014/main" id="{F973AE0C-535D-00EF-6F1F-FC60D4F198D7}"/>
              </a:ext>
            </a:extLst>
          </p:cNvPr>
          <p:cNvPicPr>
            <a:picLocks noChangeAspect="1"/>
          </p:cNvPicPr>
          <p:nvPr/>
        </p:nvPicPr>
        <p:blipFill>
          <a:blip r:embed="rId3"/>
          <a:stretch>
            <a:fillRect/>
          </a:stretch>
        </p:blipFill>
        <p:spPr>
          <a:xfrm>
            <a:off x="10811397" y="2398968"/>
            <a:ext cx="7451479" cy="5489063"/>
          </a:xfrm>
          <a:prstGeom prst="rect">
            <a:avLst/>
          </a:prstGeom>
        </p:spPr>
      </p:pic>
    </p:spTree>
    <p:extLst>
      <p:ext uri="{BB962C8B-B14F-4D97-AF65-F5344CB8AC3E}">
        <p14:creationId xmlns:p14="http://schemas.microsoft.com/office/powerpoint/2010/main" val="39928023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rgbClr val="96AADD">
                <a:alpha val="100000"/>
              </a:srgbClr>
            </a:gs>
            <a:gs pos="100000">
              <a:srgbClr val="F7F9FF">
                <a:alpha val="100000"/>
              </a:srgbClr>
            </a:gs>
          </a:gsLst>
          <a:lin ang="0"/>
        </a:gradFill>
        <a:effectLst/>
      </p:bgPr>
    </p:bg>
    <p:spTree>
      <p:nvGrpSpPr>
        <p:cNvPr id="1" name="">
          <a:extLst>
            <a:ext uri="{FF2B5EF4-FFF2-40B4-BE49-F238E27FC236}">
              <a16:creationId xmlns:a16="http://schemas.microsoft.com/office/drawing/2014/main" id="{F5BCA60A-87BF-6C94-920B-A0A2411F6F3E}"/>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51D951B5-011C-1378-701B-21F6CF961F04}"/>
              </a:ext>
            </a:extLst>
          </p:cNvPr>
          <p:cNvGrpSpPr/>
          <p:nvPr/>
        </p:nvGrpSpPr>
        <p:grpSpPr>
          <a:xfrm>
            <a:off x="1028700" y="1028700"/>
            <a:ext cx="9782697" cy="8229600"/>
            <a:chOff x="0" y="0"/>
            <a:chExt cx="2497553" cy="2101043"/>
          </a:xfrm>
        </p:grpSpPr>
        <p:sp>
          <p:nvSpPr>
            <p:cNvPr id="3" name="Freeform 3">
              <a:extLst>
                <a:ext uri="{FF2B5EF4-FFF2-40B4-BE49-F238E27FC236}">
                  <a16:creationId xmlns:a16="http://schemas.microsoft.com/office/drawing/2014/main" id="{6D96FE2F-F486-707F-5261-D50F3089DD84}"/>
                </a:ext>
              </a:extLst>
            </p:cNvPr>
            <p:cNvSpPr/>
            <p:nvPr/>
          </p:nvSpPr>
          <p:spPr>
            <a:xfrm>
              <a:off x="0" y="0"/>
              <a:ext cx="2497553" cy="2101043"/>
            </a:xfrm>
            <a:custGeom>
              <a:avLst/>
              <a:gdLst/>
              <a:ahLst/>
              <a:cxnLst/>
              <a:rect l="l" t="t" r="r" b="b"/>
              <a:pathLst>
                <a:path w="2497553" h="2101043">
                  <a:moveTo>
                    <a:pt x="40361" y="0"/>
                  </a:moveTo>
                  <a:lnTo>
                    <a:pt x="2457192" y="0"/>
                  </a:lnTo>
                  <a:cubicBezTo>
                    <a:pt x="2479483" y="0"/>
                    <a:pt x="2497553" y="18070"/>
                    <a:pt x="2497553" y="40361"/>
                  </a:cubicBezTo>
                  <a:lnTo>
                    <a:pt x="2497553" y="2060682"/>
                  </a:lnTo>
                  <a:cubicBezTo>
                    <a:pt x="2497553" y="2082972"/>
                    <a:pt x="2479483" y="2101043"/>
                    <a:pt x="2457192" y="2101043"/>
                  </a:cubicBezTo>
                  <a:lnTo>
                    <a:pt x="40361" y="2101043"/>
                  </a:lnTo>
                  <a:cubicBezTo>
                    <a:pt x="29656" y="2101043"/>
                    <a:pt x="19391" y="2096790"/>
                    <a:pt x="11821" y="2089221"/>
                  </a:cubicBezTo>
                  <a:cubicBezTo>
                    <a:pt x="4252" y="2081652"/>
                    <a:pt x="0" y="2071386"/>
                    <a:pt x="0" y="2060682"/>
                  </a:cubicBezTo>
                  <a:lnTo>
                    <a:pt x="0" y="40361"/>
                  </a:lnTo>
                  <a:cubicBezTo>
                    <a:pt x="0" y="29656"/>
                    <a:pt x="4252" y="19391"/>
                    <a:pt x="11821" y="11821"/>
                  </a:cubicBezTo>
                  <a:cubicBezTo>
                    <a:pt x="19391" y="4252"/>
                    <a:pt x="29656" y="0"/>
                    <a:pt x="40361" y="0"/>
                  </a:cubicBezTo>
                  <a:close/>
                </a:path>
              </a:pathLst>
            </a:custGeom>
            <a:solidFill>
              <a:srgbClr val="FFFFFF"/>
            </a:solidFill>
          </p:spPr>
        </p:sp>
        <p:sp>
          <p:nvSpPr>
            <p:cNvPr id="4" name="TextBox 4">
              <a:extLst>
                <a:ext uri="{FF2B5EF4-FFF2-40B4-BE49-F238E27FC236}">
                  <a16:creationId xmlns:a16="http://schemas.microsoft.com/office/drawing/2014/main" id="{7287678D-B403-1B8F-7BD8-797DA37D0C4A}"/>
                </a:ext>
              </a:extLst>
            </p:cNvPr>
            <p:cNvSpPr txBox="1"/>
            <p:nvPr/>
          </p:nvSpPr>
          <p:spPr>
            <a:xfrm>
              <a:off x="0" y="-38100"/>
              <a:ext cx="2497553" cy="2139143"/>
            </a:xfrm>
            <a:prstGeom prst="rect">
              <a:avLst/>
            </a:prstGeom>
          </p:spPr>
          <p:txBody>
            <a:bodyPr lIns="50800" tIns="50800" rIns="50800" bIns="50800" rtlCol="0" anchor="ctr"/>
            <a:lstStyle/>
            <a:p>
              <a:pPr algn="r">
                <a:lnSpc>
                  <a:spcPts val="2659"/>
                </a:lnSpc>
              </a:pPr>
              <a:endParaRPr/>
            </a:p>
          </p:txBody>
        </p:sp>
      </p:grpSp>
      <p:sp>
        <p:nvSpPr>
          <p:cNvPr id="6" name="TextBox 6">
            <a:extLst>
              <a:ext uri="{FF2B5EF4-FFF2-40B4-BE49-F238E27FC236}">
                <a16:creationId xmlns:a16="http://schemas.microsoft.com/office/drawing/2014/main" id="{71BBEA6C-7011-27C9-2CE5-96DFDDE0D2C4}"/>
              </a:ext>
            </a:extLst>
          </p:cNvPr>
          <p:cNvSpPr txBox="1"/>
          <p:nvPr/>
        </p:nvSpPr>
        <p:spPr>
          <a:xfrm>
            <a:off x="1493417" y="1541917"/>
            <a:ext cx="7451479" cy="969496"/>
          </a:xfrm>
          <a:prstGeom prst="rect">
            <a:avLst/>
          </a:prstGeom>
        </p:spPr>
        <p:txBody>
          <a:bodyPr lIns="0" tIns="0" rIns="0" bIns="0" rtlCol="0" anchor="t">
            <a:spAutoFit/>
          </a:bodyPr>
          <a:lstStyle/>
          <a:p>
            <a:pPr algn="l">
              <a:lnSpc>
                <a:spcPts val="7200"/>
              </a:lnSpc>
            </a:pPr>
            <a:r>
              <a:rPr lang="en-US" sz="7200" spc="-316" dirty="0">
                <a:solidFill>
                  <a:srgbClr val="222222"/>
                </a:solidFill>
                <a:latin typeface="Roca Two"/>
                <a:ea typeface="Roca Two"/>
                <a:cs typeface="Roca Two"/>
                <a:sym typeface="Roca Two"/>
              </a:rPr>
              <a:t>Social Prescribing</a:t>
            </a:r>
          </a:p>
        </p:txBody>
      </p:sp>
      <p:sp>
        <p:nvSpPr>
          <p:cNvPr id="7" name="TextBox 7">
            <a:extLst>
              <a:ext uri="{FF2B5EF4-FFF2-40B4-BE49-F238E27FC236}">
                <a16:creationId xmlns:a16="http://schemas.microsoft.com/office/drawing/2014/main" id="{25A90B3C-3BB3-670E-86AD-D9C5CA8CCF68}"/>
              </a:ext>
            </a:extLst>
          </p:cNvPr>
          <p:cNvSpPr txBox="1"/>
          <p:nvPr/>
        </p:nvSpPr>
        <p:spPr>
          <a:xfrm>
            <a:off x="914400" y="2781300"/>
            <a:ext cx="9539347" cy="4278094"/>
          </a:xfrm>
          <a:prstGeom prst="rect">
            <a:avLst/>
          </a:prstGeom>
        </p:spPr>
        <p:txBody>
          <a:bodyPr lIns="0" tIns="0" rIns="0" bIns="0" rtlCol="0" anchor="t">
            <a:spAutoFit/>
          </a:bodyPr>
          <a:lstStyle/>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Social prescribing links people with dementia to services and activities in the community, voluntary, education and well-being sectors to improve lived experience (Mok et al., 2024).</a:t>
            </a:r>
          </a:p>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Involvement in community associated with decreases in loneliness, increases in social support, decreases in mental health related issues, and increases in active involvement in supportive settings.</a:t>
            </a:r>
          </a:p>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Link workers work with health services to access the right types of community support services in keeping with person's interest, their preferences, and health needs (Newby et al., 2023).</a:t>
            </a:r>
          </a:p>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Community nurses promote SPS as an enhancement to medical treatment to benefit emotional wellbeing and facilitate holistic, person-</a:t>
            </a:r>
            <a:r>
              <a:rPr lang="en-US" sz="1999" dirty="0" err="1">
                <a:solidFill>
                  <a:srgbClr val="222222"/>
                </a:solidFill>
                <a:latin typeface="Open Sauce"/>
                <a:ea typeface="Open Sauce"/>
                <a:cs typeface="Open Sauce"/>
                <a:sym typeface="Open Sauce"/>
              </a:rPr>
              <a:t>centred</a:t>
            </a:r>
            <a:r>
              <a:rPr lang="en-US" sz="1999" dirty="0">
                <a:solidFill>
                  <a:srgbClr val="222222"/>
                </a:solidFill>
                <a:latin typeface="Open Sauce"/>
                <a:ea typeface="Open Sauce"/>
                <a:cs typeface="Open Sauce"/>
                <a:sym typeface="Open Sauce"/>
              </a:rPr>
              <a:t> dementia care locally.</a:t>
            </a:r>
            <a:endParaRPr lang="en-US" sz="1999" u="none" dirty="0">
              <a:solidFill>
                <a:srgbClr val="222222"/>
              </a:solidFill>
              <a:latin typeface="Open Sauce"/>
              <a:ea typeface="Open Sauce"/>
              <a:cs typeface="Open Sauce"/>
              <a:sym typeface="Open Sauce"/>
            </a:endParaRPr>
          </a:p>
        </p:txBody>
      </p:sp>
      <p:pic>
        <p:nvPicPr>
          <p:cNvPr id="8" name="Picture 7" descr="How Gardening Supports Senior Well-Being">
            <a:extLst>
              <a:ext uri="{FF2B5EF4-FFF2-40B4-BE49-F238E27FC236}">
                <a16:creationId xmlns:a16="http://schemas.microsoft.com/office/drawing/2014/main" id="{D6FDB475-B777-C53E-4CD5-D7E3DF9E9173}"/>
              </a:ext>
            </a:extLst>
          </p:cNvPr>
          <p:cNvPicPr>
            <a:picLocks noChangeAspect="1"/>
          </p:cNvPicPr>
          <p:nvPr/>
        </p:nvPicPr>
        <p:blipFill>
          <a:blip r:embed="rId3"/>
          <a:stretch>
            <a:fillRect/>
          </a:stretch>
        </p:blipFill>
        <p:spPr>
          <a:xfrm>
            <a:off x="10798891" y="2492977"/>
            <a:ext cx="7451479" cy="4967653"/>
          </a:xfrm>
          <a:prstGeom prst="rect">
            <a:avLst/>
          </a:prstGeom>
        </p:spPr>
      </p:pic>
    </p:spTree>
    <p:extLst>
      <p:ext uri="{BB962C8B-B14F-4D97-AF65-F5344CB8AC3E}">
        <p14:creationId xmlns:p14="http://schemas.microsoft.com/office/powerpoint/2010/main" val="37718403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rgbClr val="96AADD">
                <a:alpha val="100000"/>
              </a:srgbClr>
            </a:gs>
            <a:gs pos="100000">
              <a:srgbClr val="F7F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028700" y="1028700"/>
            <a:ext cx="16230600" cy="5464264"/>
            <a:chOff x="0" y="0"/>
            <a:chExt cx="4143723" cy="1395044"/>
          </a:xfrm>
        </p:grpSpPr>
        <p:sp>
          <p:nvSpPr>
            <p:cNvPr id="3" name="Freeform 3"/>
            <p:cNvSpPr/>
            <p:nvPr/>
          </p:nvSpPr>
          <p:spPr>
            <a:xfrm>
              <a:off x="0" y="0"/>
              <a:ext cx="4143723" cy="1395044"/>
            </a:xfrm>
            <a:custGeom>
              <a:avLst/>
              <a:gdLst/>
              <a:ahLst/>
              <a:cxnLst/>
              <a:rect l="l" t="t" r="r" b="b"/>
              <a:pathLst>
                <a:path w="4143723" h="1395044">
                  <a:moveTo>
                    <a:pt x="24327" y="0"/>
                  </a:moveTo>
                  <a:lnTo>
                    <a:pt x="4119396" y="0"/>
                  </a:lnTo>
                  <a:cubicBezTo>
                    <a:pt x="4125848" y="0"/>
                    <a:pt x="4132036" y="2563"/>
                    <a:pt x="4136598" y="7125"/>
                  </a:cubicBezTo>
                  <a:cubicBezTo>
                    <a:pt x="4141160" y="11687"/>
                    <a:pt x="4143723" y="17875"/>
                    <a:pt x="4143723" y="24327"/>
                  </a:cubicBezTo>
                  <a:lnTo>
                    <a:pt x="4143723" y="1370717"/>
                  </a:lnTo>
                  <a:cubicBezTo>
                    <a:pt x="4143723" y="1384152"/>
                    <a:pt x="4132831" y="1395044"/>
                    <a:pt x="4119396" y="1395044"/>
                  </a:cubicBezTo>
                  <a:lnTo>
                    <a:pt x="24327" y="1395044"/>
                  </a:lnTo>
                  <a:cubicBezTo>
                    <a:pt x="10891" y="1395044"/>
                    <a:pt x="0" y="1384152"/>
                    <a:pt x="0" y="1370717"/>
                  </a:cubicBezTo>
                  <a:lnTo>
                    <a:pt x="0" y="24327"/>
                  </a:lnTo>
                  <a:cubicBezTo>
                    <a:pt x="0" y="10891"/>
                    <a:pt x="10891" y="0"/>
                    <a:pt x="24327" y="0"/>
                  </a:cubicBezTo>
                  <a:close/>
                </a:path>
              </a:pathLst>
            </a:custGeom>
            <a:solidFill>
              <a:srgbClr val="FFFFFF"/>
            </a:solidFill>
          </p:spPr>
        </p:sp>
        <p:sp>
          <p:nvSpPr>
            <p:cNvPr id="4" name="TextBox 4"/>
            <p:cNvSpPr txBox="1"/>
            <p:nvPr/>
          </p:nvSpPr>
          <p:spPr>
            <a:xfrm>
              <a:off x="0" y="-38100"/>
              <a:ext cx="4143723" cy="1433144"/>
            </a:xfrm>
            <a:prstGeom prst="rect">
              <a:avLst/>
            </a:prstGeom>
          </p:spPr>
          <p:txBody>
            <a:bodyPr lIns="50800" tIns="50800" rIns="50800" bIns="50800" rtlCol="0" anchor="ctr"/>
            <a:lstStyle/>
            <a:p>
              <a:pPr algn="r">
                <a:lnSpc>
                  <a:spcPts val="2659"/>
                </a:lnSpc>
              </a:pPr>
              <a:endParaRPr/>
            </a:p>
          </p:txBody>
        </p:sp>
      </p:grpSp>
      <p:sp>
        <p:nvSpPr>
          <p:cNvPr id="5" name="TextBox 5"/>
          <p:cNvSpPr txBox="1"/>
          <p:nvPr/>
        </p:nvSpPr>
        <p:spPr>
          <a:xfrm>
            <a:off x="4323319" y="1664365"/>
            <a:ext cx="9641363" cy="963930"/>
          </a:xfrm>
          <a:prstGeom prst="rect">
            <a:avLst/>
          </a:prstGeom>
        </p:spPr>
        <p:txBody>
          <a:bodyPr lIns="0" tIns="0" rIns="0" bIns="0" rtlCol="0" anchor="t">
            <a:spAutoFit/>
          </a:bodyPr>
          <a:lstStyle/>
          <a:p>
            <a:pPr algn="ctr">
              <a:lnSpc>
                <a:spcPts val="7200"/>
              </a:lnSpc>
            </a:pPr>
            <a:r>
              <a:rPr lang="en-US" sz="7200" spc="-316">
                <a:solidFill>
                  <a:srgbClr val="222222"/>
                </a:solidFill>
                <a:latin typeface="Roca Two"/>
                <a:ea typeface="Roca Two"/>
                <a:cs typeface="Roca Two"/>
                <a:sym typeface="Roca Two"/>
              </a:rPr>
              <a:t>Recommendations</a:t>
            </a:r>
          </a:p>
        </p:txBody>
      </p:sp>
      <p:sp>
        <p:nvSpPr>
          <p:cNvPr id="6" name="TextBox 6"/>
          <p:cNvSpPr txBox="1"/>
          <p:nvPr/>
        </p:nvSpPr>
        <p:spPr>
          <a:xfrm>
            <a:off x="1028700" y="2783611"/>
            <a:ext cx="16003029" cy="3517900"/>
          </a:xfrm>
          <a:prstGeom prst="rect">
            <a:avLst/>
          </a:prstGeom>
        </p:spPr>
        <p:txBody>
          <a:bodyPr lIns="0" tIns="0" rIns="0" bIns="0" rtlCol="0" anchor="t">
            <a:spAutoFit/>
          </a:bodyPr>
          <a:lstStyle/>
          <a:p>
            <a:pPr marL="431799" lvl="1" indent="-215899" algn="just">
              <a:lnSpc>
                <a:spcPts val="2799"/>
              </a:lnSpc>
              <a:buFont typeface="Arial"/>
              <a:buChar char="•"/>
            </a:pPr>
            <a:r>
              <a:rPr lang="en-US" sz="1999">
                <a:solidFill>
                  <a:srgbClr val="222222"/>
                </a:solidFill>
                <a:latin typeface="Open Sauce"/>
                <a:ea typeface="Open Sauce"/>
                <a:cs typeface="Open Sauce"/>
                <a:sym typeface="Open Sauce"/>
              </a:rPr>
              <a:t>Enhanc</a:t>
            </a:r>
            <a:r>
              <a:rPr lang="en-US" sz="1999" u="none">
                <a:solidFill>
                  <a:srgbClr val="222222"/>
                </a:solidFill>
                <a:latin typeface="Open Sauce"/>
                <a:ea typeface="Open Sauce"/>
                <a:cs typeface="Open Sauce"/>
                <a:sym typeface="Open Sauce"/>
              </a:rPr>
              <a:t>e early diagnosis by raising public awareness, regular cognitive screening of high risk groups, professional learning, and timely referral to memory specialist services.</a:t>
            </a:r>
          </a:p>
          <a:p>
            <a:pPr marL="431799" lvl="1" indent="-215899" algn="just">
              <a:lnSpc>
                <a:spcPts val="2799"/>
              </a:lnSpc>
              <a:buFont typeface="Arial"/>
              <a:buChar char="•"/>
            </a:pPr>
            <a:r>
              <a:rPr lang="en-US" sz="1999" u="none">
                <a:solidFill>
                  <a:srgbClr val="222222"/>
                </a:solidFill>
                <a:latin typeface="Open Sauce"/>
                <a:ea typeface="Open Sauce"/>
                <a:cs typeface="Open Sauce"/>
                <a:sym typeface="Open Sauce"/>
              </a:rPr>
              <a:t>Move towards better multidisciplinary working through enhanced health professionals communication, effective cross-sector health &amp; social care support and effective, evidence-based management of this specific patient group (Abdulrahman et al., 2022).</a:t>
            </a:r>
          </a:p>
          <a:p>
            <a:pPr marL="431799" lvl="1" indent="-215899" algn="just">
              <a:lnSpc>
                <a:spcPts val="2799"/>
              </a:lnSpc>
              <a:buFont typeface="Arial"/>
              <a:buChar char="•"/>
            </a:pPr>
            <a:r>
              <a:rPr lang="en-US" sz="1999" u="none">
                <a:solidFill>
                  <a:srgbClr val="222222"/>
                </a:solidFill>
                <a:latin typeface="Open Sauce"/>
                <a:ea typeface="Open Sauce"/>
                <a:cs typeface="Open Sauce"/>
                <a:sym typeface="Open Sauce"/>
              </a:rPr>
              <a:t>Improve personalisation of care including by maintaining regular care reviews, providing culturally responsive interventions, shared decision-making, social prescribing and improved access to community based dementia care services.</a:t>
            </a:r>
          </a:p>
          <a:p>
            <a:pPr marL="431799" lvl="1" indent="-215899" algn="just">
              <a:lnSpc>
                <a:spcPts val="2799"/>
              </a:lnSpc>
              <a:buFont typeface="Arial"/>
              <a:buChar char="•"/>
            </a:pPr>
            <a:r>
              <a:rPr lang="en-US" sz="1999" u="none">
                <a:solidFill>
                  <a:srgbClr val="222222"/>
                </a:solidFill>
                <a:latin typeface="Open Sauce"/>
                <a:ea typeface="Open Sauce"/>
                <a:cs typeface="Open Sauce"/>
                <a:sym typeface="Open Sauce"/>
              </a:rPr>
              <a:t>Increase caregiver support through education, respite services, emotional/counselling services, financial assistance and making resources available that minimize caregiver burden and enhance wellbeing (Tampiand Jeste, 2022).</a:t>
            </a:r>
          </a:p>
          <a:p>
            <a:pPr marL="0" lvl="0" indent="0" algn="just">
              <a:lnSpc>
                <a:spcPts val="2999"/>
              </a:lnSpc>
            </a:pPr>
            <a:endParaRPr lang="en-US" sz="1999" u="none">
              <a:solidFill>
                <a:srgbClr val="222222"/>
              </a:solidFill>
              <a:latin typeface="Open Sauce"/>
              <a:ea typeface="Open Sauce"/>
              <a:cs typeface="Open Sauce"/>
              <a:sym typeface="Open Sauce"/>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rgbClr val="96AADD">
                <a:alpha val="100000"/>
              </a:srgbClr>
            </a:gs>
            <a:gs pos="100000">
              <a:srgbClr val="F7F9FF">
                <a:alpha val="100000"/>
              </a:srgbClr>
            </a:gs>
          </a:gsLst>
          <a:lin ang="0"/>
        </a:gradFill>
        <a:effectLst/>
      </p:bgPr>
    </p:bg>
    <p:spTree>
      <p:nvGrpSpPr>
        <p:cNvPr id="1" name="">
          <a:extLst>
            <a:ext uri="{FF2B5EF4-FFF2-40B4-BE49-F238E27FC236}">
              <a16:creationId xmlns:a16="http://schemas.microsoft.com/office/drawing/2014/main" id="{BA5D2E56-7248-3A9C-AEB7-35F62EF61DC8}"/>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D6B4F060-7783-1087-DC75-F960D606DC2C}"/>
              </a:ext>
            </a:extLst>
          </p:cNvPr>
          <p:cNvGrpSpPr/>
          <p:nvPr/>
        </p:nvGrpSpPr>
        <p:grpSpPr>
          <a:xfrm>
            <a:off x="1028700" y="1028700"/>
            <a:ext cx="16230600" cy="4876800"/>
            <a:chOff x="0" y="0"/>
            <a:chExt cx="4143723" cy="1395044"/>
          </a:xfrm>
        </p:grpSpPr>
        <p:sp>
          <p:nvSpPr>
            <p:cNvPr id="3" name="Freeform 3">
              <a:extLst>
                <a:ext uri="{FF2B5EF4-FFF2-40B4-BE49-F238E27FC236}">
                  <a16:creationId xmlns:a16="http://schemas.microsoft.com/office/drawing/2014/main" id="{A382926C-CC82-C890-680C-5C83A061E88C}"/>
                </a:ext>
              </a:extLst>
            </p:cNvPr>
            <p:cNvSpPr/>
            <p:nvPr/>
          </p:nvSpPr>
          <p:spPr>
            <a:xfrm>
              <a:off x="0" y="0"/>
              <a:ext cx="4143723" cy="1395044"/>
            </a:xfrm>
            <a:custGeom>
              <a:avLst/>
              <a:gdLst/>
              <a:ahLst/>
              <a:cxnLst/>
              <a:rect l="l" t="t" r="r" b="b"/>
              <a:pathLst>
                <a:path w="4143723" h="1395044">
                  <a:moveTo>
                    <a:pt x="24327" y="0"/>
                  </a:moveTo>
                  <a:lnTo>
                    <a:pt x="4119396" y="0"/>
                  </a:lnTo>
                  <a:cubicBezTo>
                    <a:pt x="4125848" y="0"/>
                    <a:pt x="4132036" y="2563"/>
                    <a:pt x="4136598" y="7125"/>
                  </a:cubicBezTo>
                  <a:cubicBezTo>
                    <a:pt x="4141160" y="11687"/>
                    <a:pt x="4143723" y="17875"/>
                    <a:pt x="4143723" y="24327"/>
                  </a:cubicBezTo>
                  <a:lnTo>
                    <a:pt x="4143723" y="1370717"/>
                  </a:lnTo>
                  <a:cubicBezTo>
                    <a:pt x="4143723" y="1384152"/>
                    <a:pt x="4132831" y="1395044"/>
                    <a:pt x="4119396" y="1395044"/>
                  </a:cubicBezTo>
                  <a:lnTo>
                    <a:pt x="24327" y="1395044"/>
                  </a:lnTo>
                  <a:cubicBezTo>
                    <a:pt x="10891" y="1395044"/>
                    <a:pt x="0" y="1384152"/>
                    <a:pt x="0" y="1370717"/>
                  </a:cubicBezTo>
                  <a:lnTo>
                    <a:pt x="0" y="24327"/>
                  </a:lnTo>
                  <a:cubicBezTo>
                    <a:pt x="0" y="10891"/>
                    <a:pt x="10891" y="0"/>
                    <a:pt x="24327" y="0"/>
                  </a:cubicBezTo>
                  <a:close/>
                </a:path>
              </a:pathLst>
            </a:custGeom>
            <a:solidFill>
              <a:srgbClr val="FFFFFF"/>
            </a:solidFill>
          </p:spPr>
        </p:sp>
        <p:sp>
          <p:nvSpPr>
            <p:cNvPr id="4" name="TextBox 4">
              <a:extLst>
                <a:ext uri="{FF2B5EF4-FFF2-40B4-BE49-F238E27FC236}">
                  <a16:creationId xmlns:a16="http://schemas.microsoft.com/office/drawing/2014/main" id="{893BFFF7-5D9D-7B3E-2EC7-D18C9EC9ED20}"/>
                </a:ext>
              </a:extLst>
            </p:cNvPr>
            <p:cNvSpPr txBox="1"/>
            <p:nvPr/>
          </p:nvSpPr>
          <p:spPr>
            <a:xfrm>
              <a:off x="0" y="-38100"/>
              <a:ext cx="4143723" cy="1433144"/>
            </a:xfrm>
            <a:prstGeom prst="rect">
              <a:avLst/>
            </a:prstGeom>
          </p:spPr>
          <p:txBody>
            <a:bodyPr lIns="50800" tIns="50800" rIns="50800" bIns="50800" rtlCol="0" anchor="ctr"/>
            <a:lstStyle/>
            <a:p>
              <a:pPr algn="r">
                <a:lnSpc>
                  <a:spcPts val="2659"/>
                </a:lnSpc>
              </a:pPr>
              <a:endParaRPr/>
            </a:p>
          </p:txBody>
        </p:sp>
      </p:grpSp>
      <p:sp>
        <p:nvSpPr>
          <p:cNvPr id="5" name="TextBox 5">
            <a:extLst>
              <a:ext uri="{FF2B5EF4-FFF2-40B4-BE49-F238E27FC236}">
                <a16:creationId xmlns:a16="http://schemas.microsoft.com/office/drawing/2014/main" id="{A2A8DC23-BD2A-05F1-93A8-411F0E33BF6B}"/>
              </a:ext>
            </a:extLst>
          </p:cNvPr>
          <p:cNvSpPr txBox="1"/>
          <p:nvPr/>
        </p:nvSpPr>
        <p:spPr>
          <a:xfrm>
            <a:off x="4323319" y="1664365"/>
            <a:ext cx="9641363" cy="963930"/>
          </a:xfrm>
          <a:prstGeom prst="rect">
            <a:avLst/>
          </a:prstGeom>
        </p:spPr>
        <p:txBody>
          <a:bodyPr lIns="0" tIns="0" rIns="0" bIns="0" rtlCol="0" anchor="t">
            <a:spAutoFit/>
          </a:bodyPr>
          <a:lstStyle/>
          <a:p>
            <a:pPr algn="ctr">
              <a:lnSpc>
                <a:spcPts val="7200"/>
              </a:lnSpc>
            </a:pPr>
            <a:r>
              <a:rPr lang="en-US" sz="7200" spc="-316" dirty="0">
                <a:solidFill>
                  <a:srgbClr val="222222"/>
                </a:solidFill>
                <a:latin typeface="Roca Two"/>
                <a:ea typeface="Roca Two"/>
                <a:cs typeface="Roca Two"/>
                <a:sym typeface="Roca Two"/>
              </a:rPr>
              <a:t>Early Diagnosis</a:t>
            </a:r>
          </a:p>
        </p:txBody>
      </p:sp>
      <p:sp>
        <p:nvSpPr>
          <p:cNvPr id="6" name="TextBox 6">
            <a:extLst>
              <a:ext uri="{FF2B5EF4-FFF2-40B4-BE49-F238E27FC236}">
                <a16:creationId xmlns:a16="http://schemas.microsoft.com/office/drawing/2014/main" id="{271C00C1-87D9-115B-B87C-E891B63AB173}"/>
              </a:ext>
            </a:extLst>
          </p:cNvPr>
          <p:cNvSpPr txBox="1"/>
          <p:nvPr/>
        </p:nvSpPr>
        <p:spPr>
          <a:xfrm>
            <a:off x="1028700" y="2783611"/>
            <a:ext cx="16003029" cy="2841804"/>
          </a:xfrm>
          <a:prstGeom prst="rect">
            <a:avLst/>
          </a:prstGeom>
        </p:spPr>
        <p:txBody>
          <a:bodyPr lIns="0" tIns="0" rIns="0" bIns="0" rtlCol="0" anchor="t">
            <a:spAutoFit/>
          </a:bodyPr>
          <a:lstStyle/>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Raise awareness of the symptoms of early dementia and early access to health care services for assessment via national education campaigns (Yaffe et al., 2024).</a:t>
            </a:r>
          </a:p>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Conduct periodic cognitive screening in high-risk groups to facilitate earlier detection, intervention, and better long-term outcomes for patients.</a:t>
            </a:r>
          </a:p>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Improve the capacity of healthcare professionals to identify signs and symptoms of dementia and ensure that suitable referral pathways are implemented (Livingston et al., 2024).</a:t>
            </a:r>
          </a:p>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Improve access to specialist memory services and diagnostic care to </a:t>
            </a:r>
            <a:r>
              <a:rPr lang="en-US" sz="1999" dirty="0" err="1">
                <a:solidFill>
                  <a:srgbClr val="222222"/>
                </a:solidFill>
                <a:latin typeface="Open Sauce"/>
                <a:ea typeface="Open Sauce"/>
                <a:cs typeface="Open Sauce"/>
                <a:sym typeface="Open Sauce"/>
              </a:rPr>
              <a:t>minimise</a:t>
            </a:r>
            <a:r>
              <a:rPr lang="en-US" sz="1999" dirty="0">
                <a:solidFill>
                  <a:srgbClr val="222222"/>
                </a:solidFill>
                <a:latin typeface="Open Sauce"/>
                <a:ea typeface="Open Sauce"/>
                <a:cs typeface="Open Sauce"/>
                <a:sym typeface="Open Sauce"/>
              </a:rPr>
              <a:t> waitlist times and increase equitable healthcare provision throughout communities.</a:t>
            </a:r>
            <a:endParaRPr lang="en-US" sz="1999" u="none" dirty="0">
              <a:solidFill>
                <a:srgbClr val="222222"/>
              </a:solidFill>
              <a:latin typeface="Open Sauce"/>
              <a:ea typeface="Open Sauce"/>
              <a:cs typeface="Open Sauce"/>
              <a:sym typeface="Open Sauce"/>
            </a:endParaRPr>
          </a:p>
        </p:txBody>
      </p:sp>
      <p:pic>
        <p:nvPicPr>
          <p:cNvPr id="7" name="Picture 6" descr="How Do Doctors Test for Dementia in Elderly Patients?">
            <a:extLst>
              <a:ext uri="{FF2B5EF4-FFF2-40B4-BE49-F238E27FC236}">
                <a16:creationId xmlns:a16="http://schemas.microsoft.com/office/drawing/2014/main" id="{96330CC7-197A-CD09-8566-F933A0F8BFBC}"/>
              </a:ext>
            </a:extLst>
          </p:cNvPr>
          <p:cNvPicPr>
            <a:picLocks noChangeAspect="1"/>
          </p:cNvPicPr>
          <p:nvPr/>
        </p:nvPicPr>
        <p:blipFill>
          <a:blip r:embed="rId3"/>
          <a:stretch>
            <a:fillRect/>
          </a:stretch>
        </p:blipFill>
        <p:spPr>
          <a:xfrm>
            <a:off x="1524000" y="6140702"/>
            <a:ext cx="6473560" cy="4160447"/>
          </a:xfrm>
          <a:prstGeom prst="rect">
            <a:avLst/>
          </a:prstGeom>
        </p:spPr>
      </p:pic>
      <p:pic>
        <p:nvPicPr>
          <p:cNvPr id="8" name="Picture 7" descr="Psychiatric Hospital in Chennai, Tamilnadu | Shadithya Hospital">
            <a:extLst>
              <a:ext uri="{FF2B5EF4-FFF2-40B4-BE49-F238E27FC236}">
                <a16:creationId xmlns:a16="http://schemas.microsoft.com/office/drawing/2014/main" id="{D68E4A19-C94C-52D7-D9B0-F28B8A469A17}"/>
              </a:ext>
            </a:extLst>
          </p:cNvPr>
          <p:cNvPicPr>
            <a:picLocks noChangeAspect="1"/>
          </p:cNvPicPr>
          <p:nvPr/>
        </p:nvPicPr>
        <p:blipFill>
          <a:blip r:embed="rId4"/>
          <a:stretch>
            <a:fillRect/>
          </a:stretch>
        </p:blipFill>
        <p:spPr>
          <a:xfrm>
            <a:off x="11582400" y="6140703"/>
            <a:ext cx="5900738" cy="4175461"/>
          </a:xfrm>
          <a:prstGeom prst="rect">
            <a:avLst/>
          </a:prstGeom>
        </p:spPr>
      </p:pic>
    </p:spTree>
    <p:extLst>
      <p:ext uri="{BB962C8B-B14F-4D97-AF65-F5344CB8AC3E}">
        <p14:creationId xmlns:p14="http://schemas.microsoft.com/office/powerpoint/2010/main" val="786025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rgbClr val="96AADD">
                <a:alpha val="100000"/>
              </a:srgbClr>
            </a:gs>
            <a:gs pos="100000">
              <a:srgbClr val="F7F9FF">
                <a:alpha val="100000"/>
              </a:srgbClr>
            </a:gs>
          </a:gsLst>
          <a:lin ang="0"/>
        </a:gradFill>
        <a:effectLst/>
      </p:bgPr>
    </p:bg>
    <p:spTree>
      <p:nvGrpSpPr>
        <p:cNvPr id="1" name="">
          <a:extLst>
            <a:ext uri="{FF2B5EF4-FFF2-40B4-BE49-F238E27FC236}">
              <a16:creationId xmlns:a16="http://schemas.microsoft.com/office/drawing/2014/main" id="{66AEB9CA-5563-4C61-FBD0-4071B7BDFC96}"/>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7A41FAA6-4690-C9A8-E522-24A341DD5C0E}"/>
              </a:ext>
            </a:extLst>
          </p:cNvPr>
          <p:cNvGrpSpPr/>
          <p:nvPr/>
        </p:nvGrpSpPr>
        <p:grpSpPr>
          <a:xfrm>
            <a:off x="1028700" y="1028700"/>
            <a:ext cx="16230600" cy="4800600"/>
            <a:chOff x="0" y="0"/>
            <a:chExt cx="4143723" cy="1395044"/>
          </a:xfrm>
        </p:grpSpPr>
        <p:sp>
          <p:nvSpPr>
            <p:cNvPr id="3" name="Freeform 3">
              <a:extLst>
                <a:ext uri="{FF2B5EF4-FFF2-40B4-BE49-F238E27FC236}">
                  <a16:creationId xmlns:a16="http://schemas.microsoft.com/office/drawing/2014/main" id="{1985262B-9184-C196-03B0-587230BF839A}"/>
                </a:ext>
              </a:extLst>
            </p:cNvPr>
            <p:cNvSpPr/>
            <p:nvPr/>
          </p:nvSpPr>
          <p:spPr>
            <a:xfrm>
              <a:off x="0" y="0"/>
              <a:ext cx="4143723" cy="1395044"/>
            </a:xfrm>
            <a:custGeom>
              <a:avLst/>
              <a:gdLst/>
              <a:ahLst/>
              <a:cxnLst/>
              <a:rect l="l" t="t" r="r" b="b"/>
              <a:pathLst>
                <a:path w="4143723" h="1395044">
                  <a:moveTo>
                    <a:pt x="24327" y="0"/>
                  </a:moveTo>
                  <a:lnTo>
                    <a:pt x="4119396" y="0"/>
                  </a:lnTo>
                  <a:cubicBezTo>
                    <a:pt x="4125848" y="0"/>
                    <a:pt x="4132036" y="2563"/>
                    <a:pt x="4136598" y="7125"/>
                  </a:cubicBezTo>
                  <a:cubicBezTo>
                    <a:pt x="4141160" y="11687"/>
                    <a:pt x="4143723" y="17875"/>
                    <a:pt x="4143723" y="24327"/>
                  </a:cubicBezTo>
                  <a:lnTo>
                    <a:pt x="4143723" y="1370717"/>
                  </a:lnTo>
                  <a:cubicBezTo>
                    <a:pt x="4143723" y="1384152"/>
                    <a:pt x="4132831" y="1395044"/>
                    <a:pt x="4119396" y="1395044"/>
                  </a:cubicBezTo>
                  <a:lnTo>
                    <a:pt x="24327" y="1395044"/>
                  </a:lnTo>
                  <a:cubicBezTo>
                    <a:pt x="10891" y="1395044"/>
                    <a:pt x="0" y="1384152"/>
                    <a:pt x="0" y="1370717"/>
                  </a:cubicBezTo>
                  <a:lnTo>
                    <a:pt x="0" y="24327"/>
                  </a:lnTo>
                  <a:cubicBezTo>
                    <a:pt x="0" y="10891"/>
                    <a:pt x="10891" y="0"/>
                    <a:pt x="24327" y="0"/>
                  </a:cubicBezTo>
                  <a:close/>
                </a:path>
              </a:pathLst>
            </a:custGeom>
            <a:solidFill>
              <a:srgbClr val="FFFFFF"/>
            </a:solidFill>
          </p:spPr>
        </p:sp>
        <p:sp>
          <p:nvSpPr>
            <p:cNvPr id="4" name="TextBox 4">
              <a:extLst>
                <a:ext uri="{FF2B5EF4-FFF2-40B4-BE49-F238E27FC236}">
                  <a16:creationId xmlns:a16="http://schemas.microsoft.com/office/drawing/2014/main" id="{43586310-19DB-4DFC-1F54-96E544CAD786}"/>
                </a:ext>
              </a:extLst>
            </p:cNvPr>
            <p:cNvSpPr txBox="1"/>
            <p:nvPr/>
          </p:nvSpPr>
          <p:spPr>
            <a:xfrm>
              <a:off x="0" y="-38100"/>
              <a:ext cx="4143723" cy="1433144"/>
            </a:xfrm>
            <a:prstGeom prst="rect">
              <a:avLst/>
            </a:prstGeom>
          </p:spPr>
          <p:txBody>
            <a:bodyPr lIns="50800" tIns="50800" rIns="50800" bIns="50800" rtlCol="0" anchor="ctr"/>
            <a:lstStyle/>
            <a:p>
              <a:pPr algn="r">
                <a:lnSpc>
                  <a:spcPts val="2659"/>
                </a:lnSpc>
              </a:pPr>
              <a:endParaRPr/>
            </a:p>
          </p:txBody>
        </p:sp>
      </p:grpSp>
      <p:sp>
        <p:nvSpPr>
          <p:cNvPr id="5" name="TextBox 5">
            <a:extLst>
              <a:ext uri="{FF2B5EF4-FFF2-40B4-BE49-F238E27FC236}">
                <a16:creationId xmlns:a16="http://schemas.microsoft.com/office/drawing/2014/main" id="{9318CB09-BE1E-FD80-92D0-82B67D5EFAB7}"/>
              </a:ext>
            </a:extLst>
          </p:cNvPr>
          <p:cNvSpPr txBox="1"/>
          <p:nvPr/>
        </p:nvSpPr>
        <p:spPr>
          <a:xfrm>
            <a:off x="4323319" y="1664365"/>
            <a:ext cx="9641363" cy="963930"/>
          </a:xfrm>
          <a:prstGeom prst="rect">
            <a:avLst/>
          </a:prstGeom>
        </p:spPr>
        <p:txBody>
          <a:bodyPr lIns="0" tIns="0" rIns="0" bIns="0" rtlCol="0" anchor="t">
            <a:spAutoFit/>
          </a:bodyPr>
          <a:lstStyle/>
          <a:p>
            <a:pPr algn="ctr">
              <a:lnSpc>
                <a:spcPts val="7200"/>
              </a:lnSpc>
            </a:pPr>
            <a:r>
              <a:rPr lang="en-US" sz="7200" spc="-316" dirty="0" err="1">
                <a:solidFill>
                  <a:srgbClr val="222222"/>
                </a:solidFill>
                <a:latin typeface="Roca Two"/>
                <a:ea typeface="Roca Two"/>
                <a:cs typeface="Roca Two"/>
                <a:sym typeface="Roca Two"/>
              </a:rPr>
              <a:t>Personalised</a:t>
            </a:r>
            <a:r>
              <a:rPr lang="en-US" sz="7200" spc="-316" dirty="0">
                <a:solidFill>
                  <a:srgbClr val="222222"/>
                </a:solidFill>
                <a:latin typeface="Roca Two"/>
                <a:ea typeface="Roca Two"/>
                <a:cs typeface="Roca Two"/>
                <a:sym typeface="Roca Two"/>
              </a:rPr>
              <a:t> Care</a:t>
            </a:r>
          </a:p>
        </p:txBody>
      </p:sp>
      <p:sp>
        <p:nvSpPr>
          <p:cNvPr id="6" name="TextBox 6">
            <a:extLst>
              <a:ext uri="{FF2B5EF4-FFF2-40B4-BE49-F238E27FC236}">
                <a16:creationId xmlns:a16="http://schemas.microsoft.com/office/drawing/2014/main" id="{43B3FE99-CEFA-13BF-A0D1-B3A568DD1AC1}"/>
              </a:ext>
            </a:extLst>
          </p:cNvPr>
          <p:cNvSpPr txBox="1"/>
          <p:nvPr/>
        </p:nvSpPr>
        <p:spPr>
          <a:xfrm>
            <a:off x="1028700" y="2783611"/>
            <a:ext cx="16003029" cy="2841804"/>
          </a:xfrm>
          <a:prstGeom prst="rect">
            <a:avLst/>
          </a:prstGeom>
        </p:spPr>
        <p:txBody>
          <a:bodyPr lIns="0" tIns="0" rIns="0" bIns="0" rtlCol="0" anchor="t">
            <a:spAutoFit/>
          </a:bodyPr>
          <a:lstStyle/>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Further enhance </a:t>
            </a:r>
            <a:r>
              <a:rPr lang="en-US" sz="1999" dirty="0" err="1">
                <a:solidFill>
                  <a:srgbClr val="222222"/>
                </a:solidFill>
                <a:latin typeface="Open Sauce"/>
                <a:ea typeface="Open Sauce"/>
                <a:cs typeface="Open Sauce"/>
                <a:sym typeface="Open Sauce"/>
              </a:rPr>
              <a:t>personalised</a:t>
            </a:r>
            <a:r>
              <a:rPr lang="en-US" sz="1999" dirty="0">
                <a:solidFill>
                  <a:srgbClr val="222222"/>
                </a:solidFill>
                <a:latin typeface="Open Sauce"/>
                <a:ea typeface="Open Sauce"/>
                <a:cs typeface="Open Sauce"/>
                <a:sym typeface="Open Sauce"/>
              </a:rPr>
              <a:t> care plans that encompass the preferences, values, health goals and evolving clinical needs of individuals as their dementia progresses (</a:t>
            </a:r>
            <a:r>
              <a:rPr lang="en-US" sz="1999" dirty="0" err="1">
                <a:solidFill>
                  <a:srgbClr val="222222"/>
                </a:solidFill>
                <a:latin typeface="Open Sauce"/>
                <a:ea typeface="Open Sauce"/>
                <a:cs typeface="Open Sauce"/>
                <a:sym typeface="Open Sauce"/>
              </a:rPr>
              <a:t>Kornblith</a:t>
            </a:r>
            <a:r>
              <a:rPr lang="en-US" sz="1999" dirty="0">
                <a:solidFill>
                  <a:srgbClr val="222222"/>
                </a:solidFill>
                <a:latin typeface="Open Sauce"/>
                <a:ea typeface="Open Sauce"/>
                <a:cs typeface="Open Sauce"/>
                <a:sym typeface="Open Sauce"/>
              </a:rPr>
              <a:t> et al., 2022).</a:t>
            </a:r>
          </a:p>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Have periodic care reviews to assess treatment and patient outcomes, over time, with regard to patient functioning and caregiver needs (Rost et al., 2022).</a:t>
            </a:r>
          </a:p>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Increase the provision of community based dementia services to offer supportive, rehabilitative, counselling and social prescribing opportunities that are flexible in patients and families (Yassine et al., 2022).</a:t>
            </a:r>
          </a:p>
          <a:p>
            <a:pPr marL="431799" lvl="1" indent="-215899" algn="just">
              <a:lnSpc>
                <a:spcPts val="2799"/>
              </a:lnSpc>
              <a:buFont typeface="Arial"/>
              <a:buChar char="•"/>
            </a:pPr>
            <a:r>
              <a:rPr lang="en-US" sz="1999" dirty="0">
                <a:solidFill>
                  <a:srgbClr val="222222"/>
                </a:solidFill>
                <a:latin typeface="Open Sauce"/>
                <a:ea typeface="Open Sauce"/>
                <a:cs typeface="Open Sauce"/>
                <a:sym typeface="Open Sauce"/>
              </a:rPr>
              <a:t>Advocate for culturally competent health care with equitable and respectful, inclusive dementia care for diverse populations in the United Kingdom (</a:t>
            </a:r>
            <a:r>
              <a:rPr lang="en-US" sz="1999" dirty="0" err="1">
                <a:solidFill>
                  <a:srgbClr val="222222"/>
                </a:solidFill>
                <a:latin typeface="Open Sauce"/>
                <a:ea typeface="Open Sauce"/>
                <a:cs typeface="Open Sauce"/>
                <a:sym typeface="Open Sauce"/>
              </a:rPr>
              <a:t>Dintica</a:t>
            </a:r>
            <a:r>
              <a:rPr lang="en-US" sz="1999" dirty="0">
                <a:solidFill>
                  <a:srgbClr val="222222"/>
                </a:solidFill>
                <a:latin typeface="Open Sauce"/>
                <a:ea typeface="Open Sauce"/>
                <a:cs typeface="Open Sauce"/>
                <a:sym typeface="Open Sauce"/>
              </a:rPr>
              <a:t> &amp; Yaffe, 2022).</a:t>
            </a:r>
            <a:endParaRPr lang="en-US" sz="1999" u="none" dirty="0">
              <a:solidFill>
                <a:srgbClr val="222222"/>
              </a:solidFill>
              <a:latin typeface="Open Sauce"/>
              <a:ea typeface="Open Sauce"/>
              <a:cs typeface="Open Sauce"/>
              <a:sym typeface="Open Sauce"/>
            </a:endParaRPr>
          </a:p>
        </p:txBody>
      </p:sp>
      <p:pic>
        <p:nvPicPr>
          <p:cNvPr id="7" name="Picture 6" descr="Best Home Care Services for Senior Citizens | Arden Home Healthcare">
            <a:extLst>
              <a:ext uri="{FF2B5EF4-FFF2-40B4-BE49-F238E27FC236}">
                <a16:creationId xmlns:a16="http://schemas.microsoft.com/office/drawing/2014/main" id="{99757DF5-1851-7CD5-03CF-5DC4F89FC355}"/>
              </a:ext>
            </a:extLst>
          </p:cNvPr>
          <p:cNvPicPr>
            <a:picLocks noChangeAspect="1"/>
          </p:cNvPicPr>
          <p:nvPr/>
        </p:nvPicPr>
        <p:blipFill>
          <a:blip r:embed="rId3"/>
          <a:stretch>
            <a:fillRect/>
          </a:stretch>
        </p:blipFill>
        <p:spPr>
          <a:xfrm>
            <a:off x="5410200" y="5960409"/>
            <a:ext cx="7696200" cy="4197928"/>
          </a:xfrm>
          <a:prstGeom prst="rect">
            <a:avLst/>
          </a:prstGeom>
        </p:spPr>
      </p:pic>
    </p:spTree>
    <p:extLst>
      <p:ext uri="{BB962C8B-B14F-4D97-AF65-F5344CB8AC3E}">
        <p14:creationId xmlns:p14="http://schemas.microsoft.com/office/powerpoint/2010/main" val="16368350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rgbClr val="96AADD">
                <a:alpha val="100000"/>
              </a:srgbClr>
            </a:gs>
            <a:gs pos="100000">
              <a:srgbClr val="F7F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028700" y="1028700"/>
            <a:ext cx="16230600" cy="8229600"/>
            <a:chOff x="0" y="0"/>
            <a:chExt cx="4143723" cy="2101043"/>
          </a:xfrm>
        </p:grpSpPr>
        <p:sp>
          <p:nvSpPr>
            <p:cNvPr id="3" name="Freeform 3"/>
            <p:cNvSpPr/>
            <p:nvPr/>
          </p:nvSpPr>
          <p:spPr>
            <a:xfrm>
              <a:off x="0" y="0"/>
              <a:ext cx="4143723" cy="2101043"/>
            </a:xfrm>
            <a:custGeom>
              <a:avLst/>
              <a:gdLst/>
              <a:ahLst/>
              <a:cxnLst/>
              <a:rect l="l" t="t" r="r" b="b"/>
              <a:pathLst>
                <a:path w="4143723" h="2101043">
                  <a:moveTo>
                    <a:pt x="24327" y="0"/>
                  </a:moveTo>
                  <a:lnTo>
                    <a:pt x="4119396" y="0"/>
                  </a:lnTo>
                  <a:cubicBezTo>
                    <a:pt x="4125848" y="0"/>
                    <a:pt x="4132036" y="2563"/>
                    <a:pt x="4136598" y="7125"/>
                  </a:cubicBezTo>
                  <a:cubicBezTo>
                    <a:pt x="4141160" y="11687"/>
                    <a:pt x="4143723" y="17875"/>
                    <a:pt x="4143723" y="24327"/>
                  </a:cubicBezTo>
                  <a:lnTo>
                    <a:pt x="4143723" y="2076716"/>
                  </a:lnTo>
                  <a:cubicBezTo>
                    <a:pt x="4143723" y="2090151"/>
                    <a:pt x="4132831" y="2101043"/>
                    <a:pt x="4119396" y="2101043"/>
                  </a:cubicBezTo>
                  <a:lnTo>
                    <a:pt x="24327" y="2101043"/>
                  </a:lnTo>
                  <a:cubicBezTo>
                    <a:pt x="10891" y="2101043"/>
                    <a:pt x="0" y="2090151"/>
                    <a:pt x="0" y="2076716"/>
                  </a:cubicBezTo>
                  <a:lnTo>
                    <a:pt x="0" y="24327"/>
                  </a:lnTo>
                  <a:cubicBezTo>
                    <a:pt x="0" y="10891"/>
                    <a:pt x="10891" y="0"/>
                    <a:pt x="24327" y="0"/>
                  </a:cubicBezTo>
                  <a:close/>
                </a:path>
              </a:pathLst>
            </a:custGeom>
            <a:solidFill>
              <a:srgbClr val="FFFFFF"/>
            </a:solidFill>
          </p:spPr>
        </p:sp>
        <p:sp>
          <p:nvSpPr>
            <p:cNvPr id="4" name="TextBox 4"/>
            <p:cNvSpPr txBox="1"/>
            <p:nvPr/>
          </p:nvSpPr>
          <p:spPr>
            <a:xfrm>
              <a:off x="0" y="-38100"/>
              <a:ext cx="4143723" cy="2139143"/>
            </a:xfrm>
            <a:prstGeom prst="rect">
              <a:avLst/>
            </a:prstGeom>
          </p:spPr>
          <p:txBody>
            <a:bodyPr lIns="50800" tIns="50800" rIns="50800" bIns="50800" rtlCol="0" anchor="ctr"/>
            <a:lstStyle/>
            <a:p>
              <a:pPr algn="r">
                <a:lnSpc>
                  <a:spcPts val="2659"/>
                </a:lnSpc>
              </a:pPr>
              <a:endParaRPr/>
            </a:p>
          </p:txBody>
        </p:sp>
      </p:grpSp>
      <p:sp>
        <p:nvSpPr>
          <p:cNvPr id="5" name="Freeform 5"/>
          <p:cNvSpPr/>
          <p:nvPr/>
        </p:nvSpPr>
        <p:spPr>
          <a:xfrm>
            <a:off x="10395868" y="2716016"/>
            <a:ext cx="6319206" cy="4206599"/>
          </a:xfrm>
          <a:custGeom>
            <a:avLst/>
            <a:gdLst/>
            <a:ahLst/>
            <a:cxnLst/>
            <a:rect l="l" t="t" r="r" b="b"/>
            <a:pathLst>
              <a:path w="6319206" h="4206599">
                <a:moveTo>
                  <a:pt x="0" y="0"/>
                </a:moveTo>
                <a:lnTo>
                  <a:pt x="6319206" y="0"/>
                </a:lnTo>
                <a:lnTo>
                  <a:pt x="6319206" y="4206600"/>
                </a:lnTo>
                <a:lnTo>
                  <a:pt x="0" y="4206600"/>
                </a:lnTo>
                <a:lnTo>
                  <a:pt x="0" y="0"/>
                </a:lnTo>
                <a:close/>
              </a:path>
            </a:pathLst>
          </a:custGeom>
          <a:blipFill>
            <a:blip r:embed="rId3"/>
            <a:stretch>
              <a:fillRect/>
            </a:stretch>
          </a:blipFill>
        </p:spPr>
      </p:sp>
      <p:sp>
        <p:nvSpPr>
          <p:cNvPr id="6" name="TextBox 6"/>
          <p:cNvSpPr txBox="1"/>
          <p:nvPr/>
        </p:nvSpPr>
        <p:spPr>
          <a:xfrm>
            <a:off x="-167588" y="1421015"/>
            <a:ext cx="9641363" cy="963930"/>
          </a:xfrm>
          <a:prstGeom prst="rect">
            <a:avLst/>
          </a:prstGeom>
        </p:spPr>
        <p:txBody>
          <a:bodyPr lIns="0" tIns="0" rIns="0" bIns="0" rtlCol="0" anchor="t">
            <a:spAutoFit/>
          </a:bodyPr>
          <a:lstStyle/>
          <a:p>
            <a:pPr algn="ctr">
              <a:lnSpc>
                <a:spcPts val="7200"/>
              </a:lnSpc>
            </a:pPr>
            <a:r>
              <a:rPr lang="en-US" sz="7200" spc="-316">
                <a:solidFill>
                  <a:srgbClr val="222222"/>
                </a:solidFill>
                <a:latin typeface="Roca Two"/>
                <a:ea typeface="Roca Two"/>
                <a:cs typeface="Roca Two"/>
                <a:sym typeface="Roca Two"/>
              </a:rPr>
              <a:t>Conclusion</a:t>
            </a:r>
          </a:p>
        </p:txBody>
      </p:sp>
      <p:sp>
        <p:nvSpPr>
          <p:cNvPr id="7" name="TextBox 7"/>
          <p:cNvSpPr txBox="1"/>
          <p:nvPr/>
        </p:nvSpPr>
        <p:spPr>
          <a:xfrm>
            <a:off x="1028700" y="2346845"/>
            <a:ext cx="8857399" cy="5626100"/>
          </a:xfrm>
          <a:prstGeom prst="rect">
            <a:avLst/>
          </a:prstGeom>
        </p:spPr>
        <p:txBody>
          <a:bodyPr lIns="0" tIns="0" rIns="0" bIns="0" rtlCol="0" anchor="t">
            <a:spAutoFit/>
          </a:bodyPr>
          <a:lstStyle/>
          <a:p>
            <a:pPr marL="431799" lvl="1" indent="-215899" algn="just">
              <a:lnSpc>
                <a:spcPts val="2799"/>
              </a:lnSpc>
              <a:buFont typeface="Arial"/>
              <a:buChar char="•"/>
            </a:pPr>
            <a:r>
              <a:rPr lang="en-US" sz="1999">
                <a:solidFill>
                  <a:srgbClr val="222222"/>
                </a:solidFill>
                <a:latin typeface="Open Sauce"/>
                <a:ea typeface="Open Sauce"/>
                <a:cs typeface="Open Sauce"/>
                <a:sym typeface="Open Sauce"/>
              </a:rPr>
              <a:t>D</a:t>
            </a:r>
            <a:r>
              <a:rPr lang="en-US" sz="1999" u="none">
                <a:solidFill>
                  <a:srgbClr val="222222"/>
                </a:solidFill>
                <a:latin typeface="Open Sauce"/>
                <a:ea typeface="Open Sauce"/>
                <a:cs typeface="Open Sauce"/>
                <a:sym typeface="Open Sauce"/>
              </a:rPr>
              <a:t>ementia is a progressive neurological disease for which early detection, accurate assessment, evidence-based treatment, and ongoing multidisciplinary support is essential in optimising patient outcomes and well being.</a:t>
            </a:r>
          </a:p>
          <a:p>
            <a:pPr marL="431799" lvl="1" indent="-215899" algn="just">
              <a:lnSpc>
                <a:spcPts val="2799"/>
              </a:lnSpc>
              <a:buFont typeface="Arial"/>
              <a:buChar char="•"/>
            </a:pPr>
            <a:r>
              <a:rPr lang="en-US" sz="1999" u="none">
                <a:solidFill>
                  <a:srgbClr val="222222"/>
                </a:solidFill>
                <a:latin typeface="Open Sauce"/>
                <a:ea typeface="Open Sauce"/>
                <a:cs typeface="Open Sauce"/>
                <a:sym typeface="Open Sauce"/>
              </a:rPr>
              <a:t>Community nurses are key in disease progression in recognising the signs and symptoms, co-ordination of care, supportive family care, health promotion and enhancing quality of life.</a:t>
            </a:r>
          </a:p>
          <a:p>
            <a:pPr marL="431799" lvl="1" indent="-215899" algn="just">
              <a:lnSpc>
                <a:spcPts val="2799"/>
              </a:lnSpc>
              <a:buFont typeface="Arial"/>
              <a:buChar char="•"/>
            </a:pPr>
            <a:r>
              <a:rPr lang="en-US" sz="1999" u="none">
                <a:solidFill>
                  <a:srgbClr val="222222"/>
                </a:solidFill>
                <a:latin typeface="Open Sauce"/>
                <a:ea typeface="Open Sauce"/>
                <a:cs typeface="Open Sauce"/>
                <a:sym typeface="Open Sauce"/>
              </a:rPr>
              <a:t>The approaches of person-centred, co-productive and personalised care enhance patient experience, foster shared decision-making, and help patients achieve independence while effectively addressing their healthcare needs.</a:t>
            </a:r>
          </a:p>
          <a:p>
            <a:pPr marL="431799" lvl="1" indent="-215899" algn="just">
              <a:lnSpc>
                <a:spcPts val="2799"/>
              </a:lnSpc>
              <a:buFont typeface="Arial"/>
              <a:buChar char="•"/>
            </a:pPr>
            <a:r>
              <a:rPr lang="en-US" sz="1999" u="none">
                <a:solidFill>
                  <a:srgbClr val="222222"/>
                </a:solidFill>
                <a:latin typeface="Open Sauce"/>
                <a:ea typeface="Open Sauce"/>
                <a:cs typeface="Open Sauce"/>
                <a:sym typeface="Open Sauce"/>
              </a:rPr>
              <a:t>Prevention public health strategies based on modifiable risk factors can help decrease future burden amongst people with dementia within the United Kingdom, and help create healthier older populations.</a:t>
            </a:r>
          </a:p>
          <a:p>
            <a:pPr marL="0" lvl="0" indent="0" algn="just">
              <a:lnSpc>
                <a:spcPts val="2799"/>
              </a:lnSpc>
            </a:pPr>
            <a:endParaRPr lang="en-US" sz="1999" u="none">
              <a:solidFill>
                <a:srgbClr val="222222"/>
              </a:solidFill>
              <a:latin typeface="Open Sauce"/>
              <a:ea typeface="Open Sauce"/>
              <a:cs typeface="Open Sauce"/>
              <a:sym typeface="Open Sauce"/>
            </a:endParaRPr>
          </a:p>
        </p:txBody>
      </p:sp>
      <p:sp>
        <p:nvSpPr>
          <p:cNvPr id="8" name="TextBox 8"/>
          <p:cNvSpPr txBox="1"/>
          <p:nvPr/>
        </p:nvSpPr>
        <p:spPr>
          <a:xfrm>
            <a:off x="18184635" y="3950832"/>
            <a:ext cx="10766720" cy="691516"/>
          </a:xfrm>
          <a:prstGeom prst="rect">
            <a:avLst/>
          </a:prstGeom>
        </p:spPr>
        <p:txBody>
          <a:bodyPr lIns="0" tIns="0" rIns="0" bIns="0" rtlCol="0" anchor="t">
            <a:spAutoFit/>
          </a:bodyPr>
          <a:lstStyle/>
          <a:p>
            <a:pPr algn="ctr">
              <a:lnSpc>
                <a:spcPts val="5100"/>
              </a:lnSpc>
            </a:pPr>
            <a:r>
              <a:rPr lang="en-US" sz="5100" spc="-224">
                <a:solidFill>
                  <a:srgbClr val="222222"/>
                </a:solidFill>
                <a:latin typeface="Roca Two"/>
                <a:ea typeface="Roca Two"/>
                <a:cs typeface="Roca Two"/>
                <a:sym typeface="Roca Two"/>
              </a:rPr>
              <a:t>Medicine as vocation and service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rgbClr val="96AADD">
                <a:alpha val="100000"/>
              </a:srgbClr>
            </a:gs>
            <a:gs pos="100000">
              <a:srgbClr val="F7F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298651" y="1234565"/>
            <a:ext cx="17580084" cy="8229600"/>
            <a:chOff x="0" y="0"/>
            <a:chExt cx="4488251" cy="2101043"/>
          </a:xfrm>
        </p:grpSpPr>
        <p:sp>
          <p:nvSpPr>
            <p:cNvPr id="3" name="Freeform 3"/>
            <p:cNvSpPr/>
            <p:nvPr/>
          </p:nvSpPr>
          <p:spPr>
            <a:xfrm>
              <a:off x="0" y="0"/>
              <a:ext cx="4488251" cy="2101043"/>
            </a:xfrm>
            <a:custGeom>
              <a:avLst/>
              <a:gdLst/>
              <a:ahLst/>
              <a:cxnLst/>
              <a:rect l="l" t="t" r="r" b="b"/>
              <a:pathLst>
                <a:path w="4488251" h="2101043">
                  <a:moveTo>
                    <a:pt x="22459" y="0"/>
                  </a:moveTo>
                  <a:lnTo>
                    <a:pt x="4465791" y="0"/>
                  </a:lnTo>
                  <a:cubicBezTo>
                    <a:pt x="4478195" y="0"/>
                    <a:pt x="4488251" y="10055"/>
                    <a:pt x="4488251" y="22459"/>
                  </a:cubicBezTo>
                  <a:lnTo>
                    <a:pt x="4488251" y="2078583"/>
                  </a:lnTo>
                  <a:cubicBezTo>
                    <a:pt x="4488251" y="2090987"/>
                    <a:pt x="4478195" y="2101043"/>
                    <a:pt x="4465791" y="2101043"/>
                  </a:cubicBezTo>
                  <a:lnTo>
                    <a:pt x="22459" y="2101043"/>
                  </a:lnTo>
                  <a:cubicBezTo>
                    <a:pt x="10055" y="2101043"/>
                    <a:pt x="0" y="2090987"/>
                    <a:pt x="0" y="2078583"/>
                  </a:cubicBezTo>
                  <a:lnTo>
                    <a:pt x="0" y="22459"/>
                  </a:lnTo>
                  <a:cubicBezTo>
                    <a:pt x="0" y="10055"/>
                    <a:pt x="10055" y="0"/>
                    <a:pt x="22459" y="0"/>
                  </a:cubicBezTo>
                  <a:close/>
                </a:path>
              </a:pathLst>
            </a:custGeom>
            <a:solidFill>
              <a:srgbClr val="FFFFFF"/>
            </a:solidFill>
          </p:spPr>
        </p:sp>
        <p:sp>
          <p:nvSpPr>
            <p:cNvPr id="4" name="TextBox 4"/>
            <p:cNvSpPr txBox="1"/>
            <p:nvPr/>
          </p:nvSpPr>
          <p:spPr>
            <a:xfrm>
              <a:off x="0" y="-38100"/>
              <a:ext cx="4488251" cy="2139143"/>
            </a:xfrm>
            <a:prstGeom prst="rect">
              <a:avLst/>
            </a:prstGeom>
          </p:spPr>
          <p:txBody>
            <a:bodyPr lIns="50800" tIns="50800" rIns="50800" bIns="50800" rtlCol="0" anchor="ctr"/>
            <a:lstStyle/>
            <a:p>
              <a:pPr algn="r">
                <a:lnSpc>
                  <a:spcPts val="2659"/>
                </a:lnSpc>
              </a:pPr>
              <a:endParaRPr/>
            </a:p>
          </p:txBody>
        </p:sp>
      </p:grpSp>
      <p:sp>
        <p:nvSpPr>
          <p:cNvPr id="5" name="TextBox 5"/>
          <p:cNvSpPr txBox="1"/>
          <p:nvPr/>
        </p:nvSpPr>
        <p:spPr>
          <a:xfrm>
            <a:off x="4323319" y="270635"/>
            <a:ext cx="9641363" cy="963930"/>
          </a:xfrm>
          <a:prstGeom prst="rect">
            <a:avLst/>
          </a:prstGeom>
        </p:spPr>
        <p:txBody>
          <a:bodyPr lIns="0" tIns="0" rIns="0" bIns="0" rtlCol="0" anchor="t">
            <a:spAutoFit/>
          </a:bodyPr>
          <a:lstStyle/>
          <a:p>
            <a:pPr algn="ctr">
              <a:lnSpc>
                <a:spcPts val="7200"/>
              </a:lnSpc>
            </a:pPr>
            <a:r>
              <a:rPr lang="en-US" sz="7200" spc="-316">
                <a:solidFill>
                  <a:srgbClr val="222222"/>
                </a:solidFill>
                <a:latin typeface="Roca Two"/>
                <a:ea typeface="Roca Two"/>
                <a:cs typeface="Roca Two"/>
                <a:sym typeface="Roca Two"/>
              </a:rPr>
              <a:t>References</a:t>
            </a:r>
          </a:p>
        </p:txBody>
      </p:sp>
      <p:sp>
        <p:nvSpPr>
          <p:cNvPr id="6" name="TextBox 6"/>
          <p:cNvSpPr txBox="1"/>
          <p:nvPr/>
        </p:nvSpPr>
        <p:spPr>
          <a:xfrm>
            <a:off x="298651" y="1373447"/>
            <a:ext cx="17425225" cy="8084820"/>
          </a:xfrm>
          <a:prstGeom prst="rect">
            <a:avLst/>
          </a:prstGeom>
        </p:spPr>
        <p:txBody>
          <a:bodyPr lIns="0" tIns="0" rIns="0" bIns="0" rtlCol="0" anchor="t">
            <a:spAutoFit/>
          </a:bodyPr>
          <a:lstStyle/>
          <a:p>
            <a:pPr marL="280669" lvl="1" indent="-140335" algn="just">
              <a:lnSpc>
                <a:spcPts val="1949"/>
              </a:lnSpc>
              <a:buAutoNum type="arabicPeriod"/>
            </a:pPr>
            <a:r>
              <a:rPr lang="en-US" sz="1299" dirty="0">
                <a:solidFill>
                  <a:srgbClr val="222222"/>
                </a:solidFill>
                <a:latin typeface="Open Sauce"/>
                <a:ea typeface="Open Sauce"/>
                <a:cs typeface="Open Sauce"/>
                <a:sym typeface="Open Sauce"/>
              </a:rPr>
              <a:t>Reuben, D.B., Kremen, S. and Maust, D.T., 2024. Dementia prevention and treatment: a narrative review. </a:t>
            </a:r>
            <a:r>
              <a:rPr lang="en-US" sz="1299" i="1" dirty="0">
                <a:solidFill>
                  <a:srgbClr val="222222"/>
                </a:solidFill>
                <a:latin typeface="Open Sauce Italics"/>
                <a:ea typeface="Open Sauce Italics"/>
                <a:cs typeface="Open Sauce Italics"/>
                <a:sym typeface="Open Sauce Italics"/>
              </a:rPr>
              <a:t>JAMA Internal Medicine</a:t>
            </a:r>
            <a:r>
              <a:rPr lang="en-US" sz="1299" dirty="0">
                <a:solidFill>
                  <a:srgbClr val="222222"/>
                </a:solidFill>
                <a:latin typeface="Open Sauce"/>
                <a:ea typeface="Open Sauce"/>
                <a:cs typeface="Open Sauce"/>
                <a:sym typeface="Open Sauce"/>
              </a:rPr>
              <a:t>, </a:t>
            </a:r>
            <a:r>
              <a:rPr lang="en-US" sz="1299" i="1" dirty="0">
                <a:solidFill>
                  <a:srgbClr val="222222"/>
                </a:solidFill>
                <a:latin typeface="Open Sauce Italics"/>
                <a:ea typeface="Open Sauce Italics"/>
                <a:cs typeface="Open Sauce Italics"/>
                <a:sym typeface="Open Sauce Italics"/>
              </a:rPr>
              <a:t>184</a:t>
            </a:r>
            <a:r>
              <a:rPr lang="en-US" sz="1299" dirty="0">
                <a:solidFill>
                  <a:srgbClr val="222222"/>
                </a:solidFill>
                <a:latin typeface="Open Sauce"/>
                <a:ea typeface="Open Sauce"/>
                <a:cs typeface="Open Sauce"/>
                <a:sym typeface="Open Sauce"/>
              </a:rPr>
              <a:t>(5), pp.563-572. </a:t>
            </a:r>
            <a:r>
              <a:rPr lang="en-US" sz="1299" u="sng" dirty="0">
                <a:solidFill>
                  <a:srgbClr val="222222"/>
                </a:solidFill>
                <a:latin typeface="Open Sauce"/>
                <a:ea typeface="Open Sauce"/>
                <a:cs typeface="Open Sauce"/>
                <a:sym typeface="Open Sauce"/>
                <a:hlinkClick r:id="rId2" tooltip="https://jamanetwork.com/journals/jamainternalmedicine/article-abstract/2815813"/>
              </a:rPr>
              <a:t>https://jamanetwork.com/journals/jamainternalmedicine/article-abstract/2815813</a:t>
            </a:r>
          </a:p>
          <a:p>
            <a:pPr marL="280669" lvl="1" indent="-140335" algn="just">
              <a:lnSpc>
                <a:spcPts val="1949"/>
              </a:lnSpc>
              <a:buAutoNum type="arabicPeriod"/>
            </a:pPr>
            <a:r>
              <a:rPr lang="en-US" sz="1299" dirty="0">
                <a:solidFill>
                  <a:srgbClr val="222222"/>
                </a:solidFill>
                <a:latin typeface="Open Sauce"/>
                <a:ea typeface="Open Sauce"/>
                <a:cs typeface="Open Sauce"/>
                <a:sym typeface="Open Sauce"/>
              </a:rPr>
              <a:t>Hafiz, R., </a:t>
            </a:r>
            <a:r>
              <a:rPr lang="en-US" sz="1299" dirty="0" err="1">
                <a:solidFill>
                  <a:srgbClr val="222222"/>
                </a:solidFill>
                <a:latin typeface="Open Sauce"/>
                <a:ea typeface="Open Sauce"/>
                <a:cs typeface="Open Sauce"/>
                <a:sym typeface="Open Sauce"/>
              </a:rPr>
              <a:t>Alajlani</a:t>
            </a:r>
            <a:r>
              <a:rPr lang="en-US" sz="1299" dirty="0">
                <a:solidFill>
                  <a:srgbClr val="222222"/>
                </a:solidFill>
                <a:latin typeface="Open Sauce"/>
                <a:ea typeface="Open Sauce"/>
                <a:cs typeface="Open Sauce"/>
                <a:sym typeface="Open Sauce"/>
              </a:rPr>
              <a:t>, L., Ali, A., </a:t>
            </a:r>
            <a:r>
              <a:rPr lang="en-US" sz="1299" dirty="0" err="1">
                <a:solidFill>
                  <a:srgbClr val="222222"/>
                </a:solidFill>
                <a:latin typeface="Open Sauce"/>
                <a:ea typeface="Open Sauce"/>
                <a:cs typeface="Open Sauce"/>
                <a:sym typeface="Open Sauce"/>
              </a:rPr>
              <a:t>Algarni</a:t>
            </a:r>
            <a:r>
              <a:rPr lang="en-US" sz="1299" dirty="0">
                <a:solidFill>
                  <a:srgbClr val="222222"/>
                </a:solidFill>
                <a:latin typeface="Open Sauce"/>
                <a:ea typeface="Open Sauce"/>
                <a:cs typeface="Open Sauce"/>
                <a:sym typeface="Open Sauce"/>
              </a:rPr>
              <a:t>, G.A., </a:t>
            </a:r>
            <a:r>
              <a:rPr lang="en-US" sz="1299" dirty="0" err="1">
                <a:solidFill>
                  <a:srgbClr val="222222"/>
                </a:solidFill>
                <a:latin typeface="Open Sauce"/>
                <a:ea typeface="Open Sauce"/>
                <a:cs typeface="Open Sauce"/>
                <a:sym typeface="Open Sauce"/>
              </a:rPr>
              <a:t>Aljurfi</a:t>
            </a:r>
            <a:r>
              <a:rPr lang="en-US" sz="1299" dirty="0">
                <a:solidFill>
                  <a:srgbClr val="222222"/>
                </a:solidFill>
                <a:latin typeface="Open Sauce"/>
                <a:ea typeface="Open Sauce"/>
                <a:cs typeface="Open Sauce"/>
                <a:sym typeface="Open Sauce"/>
              </a:rPr>
              <a:t>, H., </a:t>
            </a:r>
            <a:r>
              <a:rPr lang="en-US" sz="1299" dirty="0" err="1">
                <a:solidFill>
                  <a:srgbClr val="222222"/>
                </a:solidFill>
                <a:latin typeface="Open Sauce"/>
                <a:ea typeface="Open Sauce"/>
                <a:cs typeface="Open Sauce"/>
                <a:sym typeface="Open Sauce"/>
              </a:rPr>
              <a:t>Alammar</a:t>
            </a:r>
            <a:r>
              <a:rPr lang="en-US" sz="1299" dirty="0">
                <a:solidFill>
                  <a:srgbClr val="222222"/>
                </a:solidFill>
                <a:latin typeface="Open Sauce"/>
                <a:ea typeface="Open Sauce"/>
                <a:cs typeface="Open Sauce"/>
                <a:sym typeface="Open Sauce"/>
              </a:rPr>
              <a:t>, O.A.M., </a:t>
            </a:r>
            <a:r>
              <a:rPr lang="en-US" sz="1299" dirty="0" err="1">
                <a:solidFill>
                  <a:srgbClr val="222222"/>
                </a:solidFill>
                <a:latin typeface="Open Sauce"/>
                <a:ea typeface="Open Sauce"/>
                <a:cs typeface="Open Sauce"/>
                <a:sym typeface="Open Sauce"/>
              </a:rPr>
              <a:t>Ashqan</a:t>
            </a:r>
            <a:r>
              <a:rPr lang="en-US" sz="1299" dirty="0">
                <a:solidFill>
                  <a:srgbClr val="222222"/>
                </a:solidFill>
                <a:latin typeface="Open Sauce"/>
                <a:ea typeface="Open Sauce"/>
                <a:cs typeface="Open Sauce"/>
                <a:sym typeface="Open Sauce"/>
              </a:rPr>
              <a:t>, M.Y., </a:t>
            </a:r>
            <a:r>
              <a:rPr lang="en-US" sz="1299" dirty="0" err="1">
                <a:solidFill>
                  <a:srgbClr val="222222"/>
                </a:solidFill>
                <a:latin typeface="Open Sauce"/>
                <a:ea typeface="Open Sauce"/>
                <a:cs typeface="Open Sauce"/>
                <a:sym typeface="Open Sauce"/>
              </a:rPr>
              <a:t>Alkhashan</a:t>
            </a:r>
            <a:r>
              <a:rPr lang="en-US" sz="1299" dirty="0">
                <a:solidFill>
                  <a:srgbClr val="222222"/>
                </a:solidFill>
                <a:latin typeface="Open Sauce"/>
                <a:ea typeface="Open Sauce"/>
                <a:cs typeface="Open Sauce"/>
                <a:sym typeface="Open Sauce"/>
              </a:rPr>
              <a:t>, A., </a:t>
            </a:r>
            <a:r>
              <a:rPr lang="en-US" sz="1299" dirty="0" err="1">
                <a:solidFill>
                  <a:srgbClr val="222222"/>
                </a:solidFill>
                <a:latin typeface="Open Sauce"/>
                <a:ea typeface="Open Sauce"/>
                <a:cs typeface="Open Sauce"/>
                <a:sym typeface="Open Sauce"/>
              </a:rPr>
              <a:t>Aljurfi</a:t>
            </a:r>
            <a:r>
              <a:rPr lang="en-US" sz="1299" dirty="0">
                <a:solidFill>
                  <a:srgbClr val="222222"/>
                </a:solidFill>
                <a:latin typeface="Open Sauce"/>
                <a:ea typeface="Open Sauce"/>
                <a:cs typeface="Open Sauce"/>
                <a:sym typeface="Open Sauce"/>
              </a:rPr>
              <a:t> Sr, H., </a:t>
            </a:r>
            <a:r>
              <a:rPr lang="en-US" sz="1299" dirty="0" err="1">
                <a:solidFill>
                  <a:srgbClr val="222222"/>
                </a:solidFill>
                <a:latin typeface="Open Sauce"/>
                <a:ea typeface="Open Sauce"/>
                <a:cs typeface="Open Sauce"/>
                <a:sym typeface="Open Sauce"/>
              </a:rPr>
              <a:t>Alammar</a:t>
            </a:r>
            <a:r>
              <a:rPr lang="en-US" sz="1299" dirty="0">
                <a:solidFill>
                  <a:srgbClr val="222222"/>
                </a:solidFill>
                <a:latin typeface="Open Sauce"/>
                <a:ea typeface="Open Sauce"/>
                <a:cs typeface="Open Sauce"/>
                <a:sym typeface="Open Sauce"/>
              </a:rPr>
              <a:t> Sr, O.A.M. and </a:t>
            </a:r>
            <a:r>
              <a:rPr lang="en-US" sz="1299" dirty="0" err="1">
                <a:solidFill>
                  <a:srgbClr val="222222"/>
                </a:solidFill>
                <a:latin typeface="Open Sauce"/>
                <a:ea typeface="Open Sauce"/>
                <a:cs typeface="Open Sauce"/>
                <a:sym typeface="Open Sauce"/>
              </a:rPr>
              <a:t>Ashqan</a:t>
            </a:r>
            <a:r>
              <a:rPr lang="en-US" sz="1299" dirty="0">
                <a:solidFill>
                  <a:srgbClr val="222222"/>
                </a:solidFill>
                <a:latin typeface="Open Sauce"/>
                <a:ea typeface="Open Sauce"/>
                <a:cs typeface="Open Sauce"/>
                <a:sym typeface="Open Sauce"/>
              </a:rPr>
              <a:t>, M., 2023. The latest advances in the diagnosis and treatment of dementia. </a:t>
            </a:r>
            <a:r>
              <a:rPr lang="en-US" sz="1299" i="1" dirty="0" err="1">
                <a:solidFill>
                  <a:srgbClr val="222222"/>
                </a:solidFill>
                <a:latin typeface="Open Sauce Italics"/>
                <a:ea typeface="Open Sauce Italics"/>
                <a:cs typeface="Open Sauce Italics"/>
                <a:sym typeface="Open Sauce Italics"/>
              </a:rPr>
              <a:t>Cureus</a:t>
            </a:r>
            <a:r>
              <a:rPr lang="en-US" sz="1299" dirty="0">
                <a:solidFill>
                  <a:srgbClr val="222222"/>
                </a:solidFill>
                <a:latin typeface="Open Sauce"/>
                <a:ea typeface="Open Sauce"/>
                <a:cs typeface="Open Sauce"/>
                <a:sym typeface="Open Sauce"/>
              </a:rPr>
              <a:t>, </a:t>
            </a:r>
            <a:r>
              <a:rPr lang="en-US" sz="1299" i="1" dirty="0">
                <a:solidFill>
                  <a:srgbClr val="222222"/>
                </a:solidFill>
                <a:latin typeface="Open Sauce Italics"/>
                <a:ea typeface="Open Sauce Italics"/>
                <a:cs typeface="Open Sauce Italics"/>
                <a:sym typeface="Open Sauce Italics"/>
              </a:rPr>
              <a:t>15</a:t>
            </a:r>
            <a:r>
              <a:rPr lang="en-US" sz="1299" dirty="0">
                <a:solidFill>
                  <a:srgbClr val="222222"/>
                </a:solidFill>
                <a:latin typeface="Open Sauce"/>
                <a:ea typeface="Open Sauce"/>
                <a:cs typeface="Open Sauce"/>
                <a:sym typeface="Open Sauce"/>
              </a:rPr>
              <a:t>(12). </a:t>
            </a:r>
            <a:r>
              <a:rPr lang="en-US" sz="1299" u="sng" dirty="0">
                <a:solidFill>
                  <a:srgbClr val="222222"/>
                </a:solidFill>
                <a:latin typeface="Open Sauce"/>
                <a:ea typeface="Open Sauce"/>
                <a:cs typeface="Open Sauce"/>
                <a:sym typeface="Open Sauce"/>
                <a:hlinkClick r:id="rId3" tooltip="https://www.cureus.com/articles/210259-the-latest-advances-in-the-diagnosis-and-treatment-of-dementia.pdf"/>
              </a:rPr>
              <a:t>https://www.cureus.com/articles/210259-the-latest-advances-in-the-diagnosis-and-treatment-of-dementia.pdf</a:t>
            </a:r>
          </a:p>
          <a:p>
            <a:pPr marL="280669" lvl="1" indent="-140335" algn="just">
              <a:lnSpc>
                <a:spcPts val="1949"/>
              </a:lnSpc>
              <a:buAutoNum type="arabicPeriod"/>
            </a:pPr>
            <a:r>
              <a:rPr lang="en-US" sz="1299" dirty="0">
                <a:solidFill>
                  <a:srgbClr val="222222"/>
                </a:solidFill>
                <a:latin typeface="Open Sauce"/>
                <a:ea typeface="Open Sauce"/>
                <a:cs typeface="Open Sauce"/>
                <a:sym typeface="Open Sauce"/>
              </a:rPr>
              <a:t>Teipel, S., Gustafson, D., </a:t>
            </a:r>
            <a:r>
              <a:rPr lang="en-US" sz="1299" dirty="0" err="1">
                <a:solidFill>
                  <a:srgbClr val="222222"/>
                </a:solidFill>
                <a:latin typeface="Open Sauce"/>
                <a:ea typeface="Open Sauce"/>
                <a:cs typeface="Open Sauce"/>
                <a:sym typeface="Open Sauce"/>
              </a:rPr>
              <a:t>Ossenkoppele</a:t>
            </a:r>
            <a:r>
              <a:rPr lang="en-US" sz="1299" dirty="0">
                <a:solidFill>
                  <a:srgbClr val="222222"/>
                </a:solidFill>
                <a:latin typeface="Open Sauce"/>
                <a:ea typeface="Open Sauce"/>
                <a:cs typeface="Open Sauce"/>
                <a:sym typeface="Open Sauce"/>
              </a:rPr>
              <a:t>, R., Hansson, O., Babiloni, C., Wagner, M., Riedel-Heller, S.G., </a:t>
            </a:r>
            <a:r>
              <a:rPr lang="en-US" sz="1299" dirty="0" err="1">
                <a:solidFill>
                  <a:srgbClr val="222222"/>
                </a:solidFill>
                <a:latin typeface="Open Sauce"/>
                <a:ea typeface="Open Sauce"/>
                <a:cs typeface="Open Sauce"/>
                <a:sym typeface="Open Sauce"/>
              </a:rPr>
              <a:t>Kilimann</a:t>
            </a:r>
            <a:r>
              <a:rPr lang="en-US" sz="1299" dirty="0">
                <a:solidFill>
                  <a:srgbClr val="222222"/>
                </a:solidFill>
                <a:latin typeface="Open Sauce"/>
                <a:ea typeface="Open Sauce"/>
                <a:cs typeface="Open Sauce"/>
                <a:sym typeface="Open Sauce"/>
              </a:rPr>
              <a:t>, I. and Tang, Y., 2022. Alzheimer disease: standard of diagnosis, treatment, care, and prevention. </a:t>
            </a:r>
            <a:r>
              <a:rPr lang="en-US" sz="1299" i="1" dirty="0">
                <a:solidFill>
                  <a:srgbClr val="222222"/>
                </a:solidFill>
                <a:latin typeface="Open Sauce Italics"/>
                <a:ea typeface="Open Sauce Italics"/>
                <a:cs typeface="Open Sauce Italics"/>
                <a:sym typeface="Open Sauce Italics"/>
              </a:rPr>
              <a:t>Journal of Nuclear Medicine</a:t>
            </a:r>
            <a:r>
              <a:rPr lang="en-US" sz="1299" dirty="0">
                <a:solidFill>
                  <a:srgbClr val="222222"/>
                </a:solidFill>
                <a:latin typeface="Open Sauce"/>
                <a:ea typeface="Open Sauce"/>
                <a:cs typeface="Open Sauce"/>
                <a:sym typeface="Open Sauce"/>
              </a:rPr>
              <a:t>, </a:t>
            </a:r>
            <a:r>
              <a:rPr lang="en-US" sz="1299" i="1" dirty="0">
                <a:solidFill>
                  <a:srgbClr val="222222"/>
                </a:solidFill>
                <a:latin typeface="Open Sauce Italics"/>
                <a:ea typeface="Open Sauce Italics"/>
                <a:cs typeface="Open Sauce Italics"/>
                <a:sym typeface="Open Sauce Italics"/>
              </a:rPr>
              <a:t>63</a:t>
            </a:r>
            <a:r>
              <a:rPr lang="en-US" sz="1299" dirty="0">
                <a:solidFill>
                  <a:srgbClr val="222222"/>
                </a:solidFill>
                <a:latin typeface="Open Sauce"/>
                <a:ea typeface="Open Sauce"/>
                <a:cs typeface="Open Sauce"/>
                <a:sym typeface="Open Sauce"/>
              </a:rPr>
              <a:t>(7), pp.981-985. </a:t>
            </a:r>
            <a:r>
              <a:rPr lang="en-US" sz="1299" u="sng" dirty="0">
                <a:solidFill>
                  <a:srgbClr val="222222"/>
                </a:solidFill>
                <a:latin typeface="Open Sauce"/>
                <a:ea typeface="Open Sauce"/>
                <a:cs typeface="Open Sauce"/>
                <a:sym typeface="Open Sauce"/>
                <a:hlinkClick r:id="rId4" tooltip="https://jnm.snmjournals.org/content/63/7/981.abstract"/>
              </a:rPr>
              <a:t>https://jnm.snmjournals.org/content/63/7/981.abstract</a:t>
            </a:r>
          </a:p>
          <a:p>
            <a:pPr marL="280669" lvl="1" indent="-140335" algn="just">
              <a:lnSpc>
                <a:spcPts val="1949"/>
              </a:lnSpc>
              <a:buAutoNum type="arabicPeriod"/>
            </a:pPr>
            <a:r>
              <a:rPr lang="en-US" sz="1299" dirty="0">
                <a:solidFill>
                  <a:srgbClr val="222222"/>
                </a:solidFill>
                <a:latin typeface="Open Sauce"/>
                <a:ea typeface="Open Sauce"/>
                <a:cs typeface="Open Sauce"/>
                <a:sym typeface="Open Sauce"/>
              </a:rPr>
              <a:t>Reiss, A.B., de Levante Raphael, D., Chin, N.A. and Sinha, V., 2022. The physician's Alzheimer's disease management guide: Early detection and diagnosis of cognitive impairment, Alzheimer's disease and related dementia. </a:t>
            </a:r>
            <a:r>
              <a:rPr lang="en-US" sz="1299" i="1" dirty="0">
                <a:solidFill>
                  <a:srgbClr val="222222"/>
                </a:solidFill>
                <a:latin typeface="Open Sauce Italics"/>
                <a:ea typeface="Open Sauce Italics"/>
                <a:cs typeface="Open Sauce Italics"/>
                <a:sym typeface="Open Sauce Italics"/>
              </a:rPr>
              <a:t>AIMS Public Health</a:t>
            </a:r>
            <a:r>
              <a:rPr lang="en-US" sz="1299" dirty="0">
                <a:solidFill>
                  <a:srgbClr val="222222"/>
                </a:solidFill>
                <a:latin typeface="Open Sauce"/>
                <a:ea typeface="Open Sauce"/>
                <a:cs typeface="Open Sauce"/>
                <a:sym typeface="Open Sauce"/>
              </a:rPr>
              <a:t>, </a:t>
            </a:r>
            <a:r>
              <a:rPr lang="en-US" sz="1299" i="1" dirty="0">
                <a:solidFill>
                  <a:srgbClr val="222222"/>
                </a:solidFill>
                <a:latin typeface="Open Sauce Italics"/>
                <a:ea typeface="Open Sauce Italics"/>
                <a:cs typeface="Open Sauce Italics"/>
                <a:sym typeface="Open Sauce Italics"/>
              </a:rPr>
              <a:t>9</a:t>
            </a:r>
            <a:r>
              <a:rPr lang="en-US" sz="1299" dirty="0">
                <a:solidFill>
                  <a:srgbClr val="222222"/>
                </a:solidFill>
                <a:latin typeface="Open Sauce"/>
                <a:ea typeface="Open Sauce"/>
                <a:cs typeface="Open Sauce"/>
                <a:sym typeface="Open Sauce"/>
              </a:rPr>
              <a:t>(4), p.661. </a:t>
            </a:r>
            <a:r>
              <a:rPr lang="en-US" sz="1299" u="sng" dirty="0">
                <a:solidFill>
                  <a:srgbClr val="222222"/>
                </a:solidFill>
                <a:latin typeface="Open Sauce"/>
                <a:ea typeface="Open Sauce"/>
                <a:cs typeface="Open Sauce"/>
                <a:sym typeface="Open Sauce"/>
                <a:hlinkClick r:id="rId5" tooltip="https://pmc.ncbi.nlm.nih.gov/articles/PMC9807411/"/>
              </a:rPr>
              <a:t>https://pmc.ncbi.nlm.nih.gov/articles/PMC9807411/</a:t>
            </a:r>
          </a:p>
          <a:p>
            <a:pPr marL="280669" lvl="1" indent="-140335" algn="just">
              <a:lnSpc>
                <a:spcPts val="1949"/>
              </a:lnSpc>
              <a:buAutoNum type="arabicPeriod"/>
            </a:pPr>
            <a:r>
              <a:rPr lang="en-US" sz="1299" dirty="0">
                <a:solidFill>
                  <a:srgbClr val="222222"/>
                </a:solidFill>
                <a:latin typeface="Open Sauce"/>
                <a:ea typeface="Open Sauce"/>
                <a:cs typeface="Open Sauce"/>
                <a:sym typeface="Open Sauce"/>
              </a:rPr>
              <a:t>Wang, C., Song, P. and Niu, Y., 2022. The management of dementia worldwide: a review on policy practices, clinical guidelines, end-of-life care, and challenge along with aging population. </a:t>
            </a:r>
            <a:r>
              <a:rPr lang="en-US" sz="1299" i="1" dirty="0">
                <a:solidFill>
                  <a:srgbClr val="222222"/>
                </a:solidFill>
                <a:latin typeface="Open Sauce Italics"/>
                <a:ea typeface="Open Sauce Italics"/>
                <a:cs typeface="Open Sauce Italics"/>
                <a:sym typeface="Open Sauce Italics"/>
              </a:rPr>
              <a:t>Bioscience trends</a:t>
            </a:r>
            <a:r>
              <a:rPr lang="en-US" sz="1299" dirty="0">
                <a:solidFill>
                  <a:srgbClr val="222222"/>
                </a:solidFill>
                <a:latin typeface="Open Sauce"/>
                <a:ea typeface="Open Sauce"/>
                <a:cs typeface="Open Sauce"/>
                <a:sym typeface="Open Sauce"/>
              </a:rPr>
              <a:t>, </a:t>
            </a:r>
            <a:r>
              <a:rPr lang="en-US" sz="1299" i="1" dirty="0">
                <a:solidFill>
                  <a:srgbClr val="222222"/>
                </a:solidFill>
                <a:latin typeface="Open Sauce Italics"/>
                <a:ea typeface="Open Sauce Italics"/>
                <a:cs typeface="Open Sauce Italics"/>
                <a:sym typeface="Open Sauce Italics"/>
              </a:rPr>
              <a:t>16</a:t>
            </a:r>
            <a:r>
              <a:rPr lang="en-US" sz="1299" dirty="0">
                <a:solidFill>
                  <a:srgbClr val="222222"/>
                </a:solidFill>
                <a:latin typeface="Open Sauce"/>
                <a:ea typeface="Open Sauce"/>
                <a:cs typeface="Open Sauce"/>
                <a:sym typeface="Open Sauce"/>
              </a:rPr>
              <a:t>(2), pp.119-129. </a:t>
            </a:r>
            <a:r>
              <a:rPr lang="en-US" sz="1299" u="sng" dirty="0">
                <a:solidFill>
                  <a:srgbClr val="222222"/>
                </a:solidFill>
                <a:latin typeface="Open Sauce"/>
                <a:ea typeface="Open Sauce"/>
                <a:cs typeface="Open Sauce"/>
                <a:sym typeface="Open Sauce"/>
                <a:hlinkClick r:id="rId6" tooltip="https://www.jstage.jst.go.jp/article/bst/16/2/16_2022.01042/_article/-char/ja/"/>
              </a:rPr>
              <a:t>https://www.jstage.jst.go.jp/article/bst/16/2/16_2022.01042/_article/-char/ja/</a:t>
            </a:r>
          </a:p>
          <a:p>
            <a:pPr marL="280669" lvl="1" indent="-140335" algn="just">
              <a:lnSpc>
                <a:spcPts val="1949"/>
              </a:lnSpc>
              <a:buAutoNum type="arabicPeriod"/>
            </a:pPr>
            <a:r>
              <a:rPr lang="en-US" sz="1299" dirty="0">
                <a:solidFill>
                  <a:srgbClr val="222222"/>
                </a:solidFill>
                <a:latin typeface="Open Sauce"/>
                <a:ea typeface="Open Sauce"/>
                <a:cs typeface="Open Sauce"/>
                <a:sym typeface="Open Sauce"/>
              </a:rPr>
              <a:t> Atri, A., Dickerson, B.C., Clevenger, C., </a:t>
            </a:r>
            <a:r>
              <a:rPr lang="en-US" sz="1299" dirty="0" err="1">
                <a:solidFill>
                  <a:srgbClr val="222222"/>
                </a:solidFill>
                <a:latin typeface="Open Sauce"/>
                <a:ea typeface="Open Sauce"/>
                <a:cs typeface="Open Sauce"/>
                <a:sym typeface="Open Sauce"/>
              </a:rPr>
              <a:t>Karlawish</a:t>
            </a:r>
            <a:r>
              <a:rPr lang="en-US" sz="1299" dirty="0">
                <a:solidFill>
                  <a:srgbClr val="222222"/>
                </a:solidFill>
                <a:latin typeface="Open Sauce"/>
                <a:ea typeface="Open Sauce"/>
                <a:cs typeface="Open Sauce"/>
                <a:sym typeface="Open Sauce"/>
              </a:rPr>
              <a:t>, J., </a:t>
            </a:r>
            <a:r>
              <a:rPr lang="en-US" sz="1299" dirty="0" err="1">
                <a:solidFill>
                  <a:srgbClr val="222222"/>
                </a:solidFill>
                <a:latin typeface="Open Sauce"/>
                <a:ea typeface="Open Sauce"/>
                <a:cs typeface="Open Sauce"/>
                <a:sym typeface="Open Sauce"/>
              </a:rPr>
              <a:t>Knopman</a:t>
            </a:r>
            <a:r>
              <a:rPr lang="en-US" sz="1299" dirty="0">
                <a:solidFill>
                  <a:srgbClr val="222222"/>
                </a:solidFill>
                <a:latin typeface="Open Sauce"/>
                <a:ea typeface="Open Sauce"/>
                <a:cs typeface="Open Sauce"/>
                <a:sym typeface="Open Sauce"/>
              </a:rPr>
              <a:t>, D., Lin, P.J., Norman, M., </a:t>
            </a:r>
            <a:r>
              <a:rPr lang="en-US" sz="1299" dirty="0" err="1">
                <a:solidFill>
                  <a:srgbClr val="222222"/>
                </a:solidFill>
                <a:latin typeface="Open Sauce"/>
                <a:ea typeface="Open Sauce"/>
                <a:cs typeface="Open Sauce"/>
                <a:sym typeface="Open Sauce"/>
              </a:rPr>
              <a:t>Onyike</a:t>
            </a:r>
            <a:r>
              <a:rPr lang="en-US" sz="1299" dirty="0">
                <a:solidFill>
                  <a:srgbClr val="222222"/>
                </a:solidFill>
                <a:latin typeface="Open Sauce"/>
                <a:ea typeface="Open Sauce"/>
                <a:cs typeface="Open Sauce"/>
                <a:sym typeface="Open Sauce"/>
              </a:rPr>
              <a:t>, C., Sano, M., Scanland, S. and Carrillo, M., 2025. Alzheimer's Association clinical practice guideline for the Diagnostic Evaluation, Testing, Counseling, and Disclosure of Suspected Alzheimer's Disease and Related Disorders (</a:t>
            </a:r>
            <a:r>
              <a:rPr lang="en-US" sz="1299" dirty="0" err="1">
                <a:solidFill>
                  <a:srgbClr val="222222"/>
                </a:solidFill>
                <a:latin typeface="Open Sauce"/>
                <a:ea typeface="Open Sauce"/>
                <a:cs typeface="Open Sauce"/>
                <a:sym typeface="Open Sauce"/>
              </a:rPr>
              <a:t>DETeCD</a:t>
            </a:r>
            <a:r>
              <a:rPr lang="en-US" sz="1299" dirty="0">
                <a:solidFill>
                  <a:srgbClr val="222222"/>
                </a:solidFill>
                <a:latin typeface="Open Sauce"/>
                <a:ea typeface="Open Sauce"/>
                <a:cs typeface="Open Sauce"/>
                <a:sym typeface="Open Sauce"/>
              </a:rPr>
              <a:t>‐ADRD): Executive summary of recommendations for primary care. </a:t>
            </a:r>
            <a:r>
              <a:rPr lang="en-US" sz="1299" i="1" dirty="0">
                <a:solidFill>
                  <a:srgbClr val="222222"/>
                </a:solidFill>
                <a:latin typeface="Open Sauce Italics"/>
                <a:ea typeface="Open Sauce Italics"/>
                <a:cs typeface="Open Sauce Italics"/>
                <a:sym typeface="Open Sauce Italics"/>
              </a:rPr>
              <a:t>Alzheimer's &amp; Dementia</a:t>
            </a:r>
            <a:r>
              <a:rPr lang="en-US" sz="1299" dirty="0">
                <a:solidFill>
                  <a:srgbClr val="222222"/>
                </a:solidFill>
                <a:latin typeface="Open Sauce"/>
                <a:ea typeface="Open Sauce"/>
                <a:cs typeface="Open Sauce"/>
                <a:sym typeface="Open Sauce"/>
              </a:rPr>
              <a:t>, </a:t>
            </a:r>
            <a:r>
              <a:rPr lang="en-US" sz="1299" i="1" dirty="0">
                <a:solidFill>
                  <a:srgbClr val="222222"/>
                </a:solidFill>
                <a:latin typeface="Open Sauce Italics"/>
                <a:ea typeface="Open Sauce Italics"/>
                <a:cs typeface="Open Sauce Italics"/>
                <a:sym typeface="Open Sauce Italics"/>
              </a:rPr>
              <a:t>21</a:t>
            </a:r>
            <a:r>
              <a:rPr lang="en-US" sz="1299" dirty="0">
                <a:solidFill>
                  <a:srgbClr val="222222"/>
                </a:solidFill>
                <a:latin typeface="Open Sauce"/>
                <a:ea typeface="Open Sauce"/>
                <a:cs typeface="Open Sauce"/>
                <a:sym typeface="Open Sauce"/>
              </a:rPr>
              <a:t>(6), p.e14333. </a:t>
            </a:r>
            <a:r>
              <a:rPr lang="en-US" sz="1299" u="sng" dirty="0">
                <a:solidFill>
                  <a:srgbClr val="222222"/>
                </a:solidFill>
                <a:latin typeface="Open Sauce"/>
                <a:ea typeface="Open Sauce"/>
                <a:cs typeface="Open Sauce"/>
                <a:sym typeface="Open Sauce"/>
                <a:hlinkClick r:id="rId7" tooltip="https://alz-journals.onlinelibrary.wiley.com/doi/abs/10.1002/alz.14333"/>
              </a:rPr>
              <a:t>https://alz-journals.onlinelibrary.wiley.com/doi/abs/10.1002/alz.14333</a:t>
            </a:r>
          </a:p>
          <a:p>
            <a:pPr marL="280669" lvl="1" indent="-140335" algn="just">
              <a:lnSpc>
                <a:spcPts val="1949"/>
              </a:lnSpc>
              <a:buAutoNum type="arabicPeriod"/>
            </a:pPr>
            <a:r>
              <a:rPr lang="en-US" sz="1299" dirty="0">
                <a:solidFill>
                  <a:srgbClr val="222222"/>
                </a:solidFill>
                <a:latin typeface="Open Sauce"/>
                <a:ea typeface="Open Sauce"/>
                <a:cs typeface="Open Sauce"/>
                <a:sym typeface="Open Sauce"/>
              </a:rPr>
              <a:t>Safiri, S., Ghaffari </a:t>
            </a:r>
            <a:r>
              <a:rPr lang="en-US" sz="1299" dirty="0" err="1">
                <a:solidFill>
                  <a:srgbClr val="222222"/>
                </a:solidFill>
                <a:latin typeface="Open Sauce"/>
                <a:ea typeface="Open Sauce"/>
                <a:cs typeface="Open Sauce"/>
                <a:sym typeface="Open Sauce"/>
              </a:rPr>
              <a:t>Jolfayi</a:t>
            </a:r>
            <a:r>
              <a:rPr lang="en-US" sz="1299" dirty="0">
                <a:solidFill>
                  <a:srgbClr val="222222"/>
                </a:solidFill>
                <a:latin typeface="Open Sauce"/>
                <a:ea typeface="Open Sauce"/>
                <a:cs typeface="Open Sauce"/>
                <a:sym typeface="Open Sauce"/>
              </a:rPr>
              <a:t>, A., </a:t>
            </a:r>
            <a:r>
              <a:rPr lang="en-US" sz="1299" dirty="0" err="1">
                <a:solidFill>
                  <a:srgbClr val="222222"/>
                </a:solidFill>
                <a:latin typeface="Open Sauce"/>
                <a:ea typeface="Open Sauce"/>
                <a:cs typeface="Open Sauce"/>
                <a:sym typeface="Open Sauce"/>
              </a:rPr>
              <a:t>Fazlollahi</a:t>
            </a:r>
            <a:r>
              <a:rPr lang="en-US" sz="1299" dirty="0">
                <a:solidFill>
                  <a:srgbClr val="222222"/>
                </a:solidFill>
                <a:latin typeface="Open Sauce"/>
                <a:ea typeface="Open Sauce"/>
                <a:cs typeface="Open Sauce"/>
                <a:sym typeface="Open Sauce"/>
              </a:rPr>
              <a:t>, A., </a:t>
            </a:r>
            <a:r>
              <a:rPr lang="en-US" sz="1299" dirty="0" err="1">
                <a:solidFill>
                  <a:srgbClr val="222222"/>
                </a:solidFill>
                <a:latin typeface="Open Sauce"/>
                <a:ea typeface="Open Sauce"/>
                <a:cs typeface="Open Sauce"/>
                <a:sym typeface="Open Sauce"/>
              </a:rPr>
              <a:t>Morsali</a:t>
            </a:r>
            <a:r>
              <a:rPr lang="en-US" sz="1299" dirty="0">
                <a:solidFill>
                  <a:srgbClr val="222222"/>
                </a:solidFill>
                <a:latin typeface="Open Sauce"/>
                <a:ea typeface="Open Sauce"/>
                <a:cs typeface="Open Sauce"/>
                <a:sym typeface="Open Sauce"/>
              </a:rPr>
              <a:t>, S., </a:t>
            </a:r>
            <a:r>
              <a:rPr lang="en-US" sz="1299" dirty="0" err="1">
                <a:solidFill>
                  <a:srgbClr val="222222"/>
                </a:solidFill>
                <a:latin typeface="Open Sauce"/>
                <a:ea typeface="Open Sauce"/>
                <a:cs typeface="Open Sauce"/>
                <a:sym typeface="Open Sauce"/>
              </a:rPr>
              <a:t>Sarkesh</a:t>
            </a:r>
            <a:r>
              <a:rPr lang="en-US" sz="1299" dirty="0">
                <a:solidFill>
                  <a:srgbClr val="222222"/>
                </a:solidFill>
                <a:latin typeface="Open Sauce"/>
                <a:ea typeface="Open Sauce"/>
                <a:cs typeface="Open Sauce"/>
                <a:sym typeface="Open Sauce"/>
              </a:rPr>
              <a:t>, A., Daei </a:t>
            </a:r>
            <a:r>
              <a:rPr lang="en-US" sz="1299" dirty="0" err="1">
                <a:solidFill>
                  <a:srgbClr val="222222"/>
                </a:solidFill>
                <a:latin typeface="Open Sauce"/>
                <a:ea typeface="Open Sauce"/>
                <a:cs typeface="Open Sauce"/>
                <a:sym typeface="Open Sauce"/>
              </a:rPr>
              <a:t>Sorkhabi</a:t>
            </a:r>
            <a:r>
              <a:rPr lang="en-US" sz="1299" dirty="0">
                <a:solidFill>
                  <a:srgbClr val="222222"/>
                </a:solidFill>
                <a:latin typeface="Open Sauce"/>
                <a:ea typeface="Open Sauce"/>
                <a:cs typeface="Open Sauce"/>
                <a:sym typeface="Open Sauce"/>
              </a:rPr>
              <a:t>, A., </a:t>
            </a:r>
            <a:r>
              <a:rPr lang="en-US" sz="1299" dirty="0" err="1">
                <a:solidFill>
                  <a:srgbClr val="222222"/>
                </a:solidFill>
                <a:latin typeface="Open Sauce"/>
                <a:ea typeface="Open Sauce"/>
                <a:cs typeface="Open Sauce"/>
                <a:sym typeface="Open Sauce"/>
              </a:rPr>
              <a:t>Golabi</a:t>
            </a:r>
            <a:r>
              <a:rPr lang="en-US" sz="1299" dirty="0">
                <a:solidFill>
                  <a:srgbClr val="222222"/>
                </a:solidFill>
                <a:latin typeface="Open Sauce"/>
                <a:ea typeface="Open Sauce"/>
                <a:cs typeface="Open Sauce"/>
                <a:sym typeface="Open Sauce"/>
              </a:rPr>
              <a:t>, B., </a:t>
            </a:r>
            <a:r>
              <a:rPr lang="en-US" sz="1299" dirty="0" err="1">
                <a:solidFill>
                  <a:srgbClr val="222222"/>
                </a:solidFill>
                <a:latin typeface="Open Sauce"/>
                <a:ea typeface="Open Sauce"/>
                <a:cs typeface="Open Sauce"/>
                <a:sym typeface="Open Sauce"/>
              </a:rPr>
              <a:t>Aletaha</a:t>
            </a:r>
            <a:r>
              <a:rPr lang="en-US" sz="1299" dirty="0">
                <a:solidFill>
                  <a:srgbClr val="222222"/>
                </a:solidFill>
                <a:latin typeface="Open Sauce"/>
                <a:ea typeface="Open Sauce"/>
                <a:cs typeface="Open Sauce"/>
                <a:sym typeface="Open Sauce"/>
              </a:rPr>
              <a:t>, R., Motlagh Asghari, K., Hamidi, S. and Mousavi, S.E., 2024. Alzheimer's disease: a comprehensive review of epidemiology, risk factors, symptoms diagnosis, management, caregiving, advanced treatments and associated challenges. </a:t>
            </a:r>
            <a:r>
              <a:rPr lang="en-US" sz="1299" i="1" dirty="0">
                <a:solidFill>
                  <a:srgbClr val="222222"/>
                </a:solidFill>
                <a:latin typeface="Open Sauce Italics"/>
                <a:ea typeface="Open Sauce Italics"/>
                <a:cs typeface="Open Sauce Italics"/>
                <a:sym typeface="Open Sauce Italics"/>
              </a:rPr>
              <a:t>Frontiers in Medicine</a:t>
            </a:r>
            <a:r>
              <a:rPr lang="en-US" sz="1299" dirty="0">
                <a:solidFill>
                  <a:srgbClr val="222222"/>
                </a:solidFill>
                <a:latin typeface="Open Sauce"/>
                <a:ea typeface="Open Sauce"/>
                <a:cs typeface="Open Sauce"/>
                <a:sym typeface="Open Sauce"/>
              </a:rPr>
              <a:t>, </a:t>
            </a:r>
            <a:r>
              <a:rPr lang="en-US" sz="1299" i="1" dirty="0">
                <a:solidFill>
                  <a:srgbClr val="222222"/>
                </a:solidFill>
                <a:latin typeface="Open Sauce Italics"/>
                <a:ea typeface="Open Sauce Italics"/>
                <a:cs typeface="Open Sauce Italics"/>
                <a:sym typeface="Open Sauce Italics"/>
              </a:rPr>
              <a:t>11</a:t>
            </a:r>
            <a:r>
              <a:rPr lang="en-US" sz="1299" dirty="0">
                <a:solidFill>
                  <a:srgbClr val="222222"/>
                </a:solidFill>
                <a:latin typeface="Open Sauce"/>
                <a:ea typeface="Open Sauce"/>
                <a:cs typeface="Open Sauce"/>
                <a:sym typeface="Open Sauce"/>
              </a:rPr>
              <a:t>, p.1474043. </a:t>
            </a:r>
            <a:r>
              <a:rPr lang="en-US" sz="1299" u="sng" dirty="0">
                <a:solidFill>
                  <a:srgbClr val="222222"/>
                </a:solidFill>
                <a:latin typeface="Open Sauce"/>
                <a:ea typeface="Open Sauce"/>
                <a:cs typeface="Open Sauce"/>
                <a:sym typeface="Open Sauce"/>
                <a:hlinkClick r:id="rId8" tooltip="https://www.frontiersin.org/journals/medicine/articles/10.3389/fmed.2024.1474043/full"/>
              </a:rPr>
              <a:t>https://www.frontiersin.org/journals/medicine/articles/10.3389/fmed.2024.1474043/full</a:t>
            </a:r>
          </a:p>
          <a:p>
            <a:pPr marL="280669" lvl="1" indent="-140335" algn="just">
              <a:lnSpc>
                <a:spcPts val="1949"/>
              </a:lnSpc>
              <a:buAutoNum type="arabicPeriod"/>
            </a:pPr>
            <a:r>
              <a:rPr lang="en-US" sz="1299" dirty="0">
                <a:solidFill>
                  <a:srgbClr val="222222"/>
                </a:solidFill>
                <a:latin typeface="Open Sauce"/>
                <a:ea typeface="Open Sauce"/>
                <a:cs typeface="Open Sauce"/>
                <a:sym typeface="Open Sauce"/>
              </a:rPr>
              <a:t>Vinay, R. and Biller-</a:t>
            </a:r>
            <a:r>
              <a:rPr lang="en-US" sz="1299" dirty="0" err="1">
                <a:solidFill>
                  <a:srgbClr val="222222"/>
                </a:solidFill>
                <a:latin typeface="Open Sauce"/>
                <a:ea typeface="Open Sauce"/>
                <a:cs typeface="Open Sauce"/>
                <a:sym typeface="Open Sauce"/>
              </a:rPr>
              <a:t>Andorno</a:t>
            </a:r>
            <a:r>
              <a:rPr lang="en-US" sz="1299" dirty="0">
                <a:solidFill>
                  <a:srgbClr val="222222"/>
                </a:solidFill>
                <a:latin typeface="Open Sauce"/>
                <a:ea typeface="Open Sauce"/>
                <a:cs typeface="Open Sauce"/>
                <a:sym typeface="Open Sauce"/>
              </a:rPr>
              <a:t>, N., 2023. A critical analysis of national dementia care </a:t>
            </a:r>
            <a:r>
              <a:rPr lang="en-US" sz="1299" dirty="0" err="1">
                <a:solidFill>
                  <a:srgbClr val="222222"/>
                </a:solidFill>
                <a:latin typeface="Open Sauce"/>
                <a:ea typeface="Open Sauce"/>
                <a:cs typeface="Open Sauce"/>
                <a:sym typeface="Open Sauce"/>
              </a:rPr>
              <a:t>guidances</a:t>
            </a:r>
            <a:r>
              <a:rPr lang="en-US" sz="1299" dirty="0">
                <a:solidFill>
                  <a:srgbClr val="222222"/>
                </a:solidFill>
                <a:latin typeface="Open Sauce"/>
                <a:ea typeface="Open Sauce"/>
                <a:cs typeface="Open Sauce"/>
                <a:sym typeface="Open Sauce"/>
              </a:rPr>
              <a:t>. </a:t>
            </a:r>
            <a:r>
              <a:rPr lang="en-US" sz="1299" i="1" dirty="0">
                <a:solidFill>
                  <a:srgbClr val="222222"/>
                </a:solidFill>
                <a:latin typeface="Open Sauce Italics"/>
                <a:ea typeface="Open Sauce Italics"/>
                <a:cs typeface="Open Sauce Italics"/>
                <a:sym typeface="Open Sauce Italics"/>
              </a:rPr>
              <a:t>Health Policy</a:t>
            </a:r>
            <a:r>
              <a:rPr lang="en-US" sz="1299" dirty="0">
                <a:solidFill>
                  <a:srgbClr val="222222"/>
                </a:solidFill>
                <a:latin typeface="Open Sauce"/>
                <a:ea typeface="Open Sauce"/>
                <a:cs typeface="Open Sauce"/>
                <a:sym typeface="Open Sauce"/>
              </a:rPr>
              <a:t>, </a:t>
            </a:r>
            <a:r>
              <a:rPr lang="en-US" sz="1299" i="1" dirty="0">
                <a:solidFill>
                  <a:srgbClr val="222222"/>
                </a:solidFill>
                <a:latin typeface="Open Sauce Italics"/>
                <a:ea typeface="Open Sauce Italics"/>
                <a:cs typeface="Open Sauce Italics"/>
                <a:sym typeface="Open Sauce Italics"/>
              </a:rPr>
              <a:t>130</a:t>
            </a:r>
            <a:r>
              <a:rPr lang="en-US" sz="1299" dirty="0">
                <a:solidFill>
                  <a:srgbClr val="222222"/>
                </a:solidFill>
                <a:latin typeface="Open Sauce"/>
                <a:ea typeface="Open Sauce"/>
                <a:cs typeface="Open Sauce"/>
                <a:sym typeface="Open Sauce"/>
              </a:rPr>
              <a:t>, p.104736. </a:t>
            </a:r>
            <a:r>
              <a:rPr lang="en-US" sz="1299" u="sng" dirty="0">
                <a:solidFill>
                  <a:srgbClr val="222222"/>
                </a:solidFill>
                <a:latin typeface="Open Sauce"/>
                <a:ea typeface="Open Sauce"/>
                <a:cs typeface="Open Sauce"/>
                <a:sym typeface="Open Sauce"/>
                <a:hlinkClick r:id="rId9" tooltip="https://www.sciencedirect.com/science/article/pii/S0168851023000398"/>
              </a:rPr>
              <a:t>https://www.sciencedirect.com/science/article/pii/S0168851023000398</a:t>
            </a:r>
          </a:p>
          <a:p>
            <a:pPr marL="280669" lvl="1" indent="-140335" algn="just">
              <a:lnSpc>
                <a:spcPts val="1949"/>
              </a:lnSpc>
              <a:buAutoNum type="arabicPeriod"/>
            </a:pPr>
            <a:r>
              <a:rPr lang="en-US" sz="1299" dirty="0">
                <a:solidFill>
                  <a:srgbClr val="222222"/>
                </a:solidFill>
                <a:latin typeface="Open Sauce"/>
                <a:ea typeface="Open Sauce"/>
                <a:cs typeface="Open Sauce"/>
                <a:sym typeface="Open Sauce"/>
              </a:rPr>
              <a:t>Sideman, A.B., Ma, M., Hernandez de Jesus, A., Alagappan, C., Razon, N.A., Dohan, D., Chodos, A., Al-Rousan, T., Alving, L.I., Segal-Gidan, F. and Rosen, H., 2023. Primary care practitioner perspectives on the role of primary care in dementia diagnosis and care. </a:t>
            </a:r>
            <a:r>
              <a:rPr lang="en-US" sz="1299" i="1" dirty="0">
                <a:solidFill>
                  <a:srgbClr val="222222"/>
                </a:solidFill>
                <a:latin typeface="Open Sauce Italics"/>
                <a:ea typeface="Open Sauce Italics"/>
                <a:cs typeface="Open Sauce Italics"/>
                <a:sym typeface="Open Sauce Italics"/>
              </a:rPr>
              <a:t>JAMA Network Open</a:t>
            </a:r>
            <a:r>
              <a:rPr lang="en-US" sz="1299" dirty="0">
                <a:solidFill>
                  <a:srgbClr val="222222"/>
                </a:solidFill>
                <a:latin typeface="Open Sauce"/>
                <a:ea typeface="Open Sauce"/>
                <a:cs typeface="Open Sauce"/>
                <a:sym typeface="Open Sauce"/>
              </a:rPr>
              <a:t>, </a:t>
            </a:r>
            <a:r>
              <a:rPr lang="en-US" sz="1299" i="1" dirty="0">
                <a:solidFill>
                  <a:srgbClr val="222222"/>
                </a:solidFill>
                <a:latin typeface="Open Sauce Italics"/>
                <a:ea typeface="Open Sauce Italics"/>
                <a:cs typeface="Open Sauce Italics"/>
                <a:sym typeface="Open Sauce Italics"/>
              </a:rPr>
              <a:t>6</a:t>
            </a:r>
            <a:r>
              <a:rPr lang="en-US" sz="1299" dirty="0">
                <a:solidFill>
                  <a:srgbClr val="222222"/>
                </a:solidFill>
                <a:latin typeface="Open Sauce"/>
                <a:ea typeface="Open Sauce"/>
                <a:cs typeface="Open Sauce"/>
                <a:sym typeface="Open Sauce"/>
              </a:rPr>
              <a:t>(9), p.e2336030. </a:t>
            </a:r>
            <a:r>
              <a:rPr lang="en-US" sz="1299" u="sng" dirty="0">
                <a:solidFill>
                  <a:srgbClr val="222222"/>
                </a:solidFill>
                <a:latin typeface="Open Sauce"/>
                <a:ea typeface="Open Sauce"/>
                <a:cs typeface="Open Sauce"/>
                <a:sym typeface="Open Sauce"/>
                <a:hlinkClick r:id="rId10" tooltip="https://jamanetwork.com/journals/jamanetworkopen/article-abstract/2809953"/>
              </a:rPr>
              <a:t>https://jamanetwork.com/journals/jamanetworkopen/article-abstract/2809953</a:t>
            </a:r>
          </a:p>
          <a:p>
            <a:pPr marL="280669" lvl="1" indent="-140335" algn="just">
              <a:lnSpc>
                <a:spcPts val="1949"/>
              </a:lnSpc>
              <a:buAutoNum type="arabicPeriod"/>
            </a:pPr>
            <a:r>
              <a:rPr lang="en-US" sz="1299" dirty="0">
                <a:solidFill>
                  <a:srgbClr val="222222"/>
                </a:solidFill>
                <a:latin typeface="Open Sauce"/>
                <a:ea typeface="Open Sauce"/>
                <a:cs typeface="Open Sauce"/>
                <a:sym typeface="Open Sauce"/>
              </a:rPr>
              <a:t>Bernstein Sideman, A., Al-Rousan, T., Tsoy, E., Piña Escudero, S.D., Pintado-</a:t>
            </a:r>
            <a:r>
              <a:rPr lang="en-US" sz="1299" dirty="0" err="1">
                <a:solidFill>
                  <a:srgbClr val="222222"/>
                </a:solidFill>
                <a:latin typeface="Open Sauce"/>
                <a:ea typeface="Open Sauce"/>
                <a:cs typeface="Open Sauce"/>
                <a:sym typeface="Open Sauce"/>
              </a:rPr>
              <a:t>Caipa</a:t>
            </a:r>
            <a:r>
              <a:rPr lang="en-US" sz="1299" dirty="0">
                <a:solidFill>
                  <a:srgbClr val="222222"/>
                </a:solidFill>
                <a:latin typeface="Open Sauce"/>
                <a:ea typeface="Open Sauce"/>
                <a:cs typeface="Open Sauce"/>
                <a:sym typeface="Open Sauce"/>
              </a:rPr>
              <a:t>, M., </a:t>
            </a:r>
            <a:r>
              <a:rPr lang="en-US" sz="1299" dirty="0" err="1">
                <a:solidFill>
                  <a:srgbClr val="222222"/>
                </a:solidFill>
                <a:latin typeface="Open Sauce"/>
                <a:ea typeface="Open Sauce"/>
                <a:cs typeface="Open Sauce"/>
                <a:sym typeface="Open Sauce"/>
              </a:rPr>
              <a:t>Kanjanapong</a:t>
            </a:r>
            <a:r>
              <a:rPr lang="en-US" sz="1299" dirty="0">
                <a:solidFill>
                  <a:srgbClr val="222222"/>
                </a:solidFill>
                <a:latin typeface="Open Sauce"/>
                <a:ea typeface="Open Sauce"/>
                <a:cs typeface="Open Sauce"/>
                <a:sym typeface="Open Sauce"/>
              </a:rPr>
              <a:t>, S., </a:t>
            </a:r>
            <a:r>
              <a:rPr lang="en-US" sz="1299" dirty="0" err="1">
                <a:solidFill>
                  <a:srgbClr val="222222"/>
                </a:solidFill>
                <a:latin typeface="Open Sauce"/>
                <a:ea typeface="Open Sauce"/>
                <a:cs typeface="Open Sauce"/>
                <a:sym typeface="Open Sauce"/>
              </a:rPr>
              <a:t>Mbakile-Mahlanza</a:t>
            </a:r>
            <a:r>
              <a:rPr lang="en-US" sz="1299" dirty="0">
                <a:solidFill>
                  <a:srgbClr val="222222"/>
                </a:solidFill>
                <a:latin typeface="Open Sauce"/>
                <a:ea typeface="Open Sauce"/>
                <a:cs typeface="Open Sauce"/>
                <a:sym typeface="Open Sauce"/>
              </a:rPr>
              <a:t>, L., Okada de Oliveira, M., De la Cruz-Puebla, M., </a:t>
            </a:r>
            <a:r>
              <a:rPr lang="en-US" sz="1299" dirty="0" err="1">
                <a:solidFill>
                  <a:srgbClr val="222222"/>
                </a:solidFill>
                <a:latin typeface="Open Sauce"/>
                <a:ea typeface="Open Sauce"/>
                <a:cs typeface="Open Sauce"/>
                <a:sym typeface="Open Sauce"/>
              </a:rPr>
              <a:t>Zygouris</a:t>
            </a:r>
            <a:r>
              <a:rPr lang="en-US" sz="1299" dirty="0">
                <a:solidFill>
                  <a:srgbClr val="222222"/>
                </a:solidFill>
                <a:latin typeface="Open Sauce"/>
                <a:ea typeface="Open Sauce"/>
                <a:cs typeface="Open Sauce"/>
                <a:sym typeface="Open Sauce"/>
              </a:rPr>
              <a:t>, S. and Ashour Mohamed, A., 2022. Facilitators and barriers to dementia assessment and diagnosis: perspectives from dementia experts within a global health context. </a:t>
            </a:r>
            <a:r>
              <a:rPr lang="en-US" sz="1299" i="1" dirty="0">
                <a:solidFill>
                  <a:srgbClr val="222222"/>
                </a:solidFill>
                <a:latin typeface="Open Sauce Italics"/>
                <a:ea typeface="Open Sauce Italics"/>
                <a:cs typeface="Open Sauce Italics"/>
                <a:sym typeface="Open Sauce Italics"/>
              </a:rPr>
              <a:t>Frontiers in neurology</a:t>
            </a:r>
            <a:r>
              <a:rPr lang="en-US" sz="1299" dirty="0">
                <a:solidFill>
                  <a:srgbClr val="222222"/>
                </a:solidFill>
                <a:latin typeface="Open Sauce"/>
                <a:ea typeface="Open Sauce"/>
                <a:cs typeface="Open Sauce"/>
                <a:sym typeface="Open Sauce"/>
              </a:rPr>
              <a:t>, </a:t>
            </a:r>
            <a:r>
              <a:rPr lang="en-US" sz="1299" i="1" dirty="0">
                <a:solidFill>
                  <a:srgbClr val="222222"/>
                </a:solidFill>
                <a:latin typeface="Open Sauce Italics"/>
                <a:ea typeface="Open Sauce Italics"/>
                <a:cs typeface="Open Sauce Italics"/>
                <a:sym typeface="Open Sauce Italics"/>
              </a:rPr>
              <a:t>13</a:t>
            </a:r>
            <a:r>
              <a:rPr lang="en-US" sz="1299" dirty="0">
                <a:solidFill>
                  <a:srgbClr val="222222"/>
                </a:solidFill>
                <a:latin typeface="Open Sauce"/>
                <a:ea typeface="Open Sauce"/>
                <a:cs typeface="Open Sauce"/>
                <a:sym typeface="Open Sauce"/>
              </a:rPr>
              <a:t>, p.769360. </a:t>
            </a:r>
            <a:r>
              <a:rPr lang="en-US" sz="1299" u="sng" dirty="0">
                <a:solidFill>
                  <a:srgbClr val="222222"/>
                </a:solidFill>
                <a:latin typeface="Open Sauce"/>
                <a:ea typeface="Open Sauce"/>
                <a:cs typeface="Open Sauce"/>
                <a:sym typeface="Open Sauce"/>
                <a:hlinkClick r:id="rId11" tooltip="https://www.frontiersin.org/journals/neurology/articles/10.3389/fneur.2022.769360/full"/>
              </a:rPr>
              <a:t>https://www.frontiersin.org/journals/neurology/articles/10.3389/fneur.2022.769360/full</a:t>
            </a:r>
          </a:p>
          <a:p>
            <a:pPr marL="280669" lvl="1" indent="-140335" algn="just">
              <a:lnSpc>
                <a:spcPts val="1949"/>
              </a:lnSpc>
              <a:buAutoNum type="arabicPeriod"/>
            </a:pPr>
            <a:r>
              <a:rPr lang="en-US" sz="1299" dirty="0" err="1">
                <a:solidFill>
                  <a:srgbClr val="222222"/>
                </a:solidFill>
                <a:latin typeface="Open Sauce"/>
                <a:ea typeface="Open Sauce"/>
                <a:cs typeface="Open Sauce"/>
                <a:sym typeface="Open Sauce"/>
              </a:rPr>
              <a:t>Frisoni</a:t>
            </a:r>
            <a:r>
              <a:rPr lang="en-US" sz="1299" dirty="0">
                <a:solidFill>
                  <a:srgbClr val="222222"/>
                </a:solidFill>
                <a:latin typeface="Open Sauce"/>
                <a:ea typeface="Open Sauce"/>
                <a:cs typeface="Open Sauce"/>
                <a:sym typeface="Open Sauce"/>
              </a:rPr>
              <a:t>, G.B., Altomare, D., </a:t>
            </a:r>
            <a:r>
              <a:rPr lang="en-US" sz="1299" dirty="0" err="1">
                <a:solidFill>
                  <a:srgbClr val="222222"/>
                </a:solidFill>
                <a:latin typeface="Open Sauce"/>
                <a:ea typeface="Open Sauce"/>
                <a:cs typeface="Open Sauce"/>
                <a:sym typeface="Open Sauce"/>
              </a:rPr>
              <a:t>Ribaldi</a:t>
            </a:r>
            <a:r>
              <a:rPr lang="en-US" sz="1299" dirty="0">
                <a:solidFill>
                  <a:srgbClr val="222222"/>
                </a:solidFill>
                <a:latin typeface="Open Sauce"/>
                <a:ea typeface="Open Sauce"/>
                <a:cs typeface="Open Sauce"/>
                <a:sym typeface="Open Sauce"/>
              </a:rPr>
              <a:t>, F., Villain, N., </a:t>
            </a:r>
            <a:r>
              <a:rPr lang="en-US" sz="1299" dirty="0" err="1">
                <a:solidFill>
                  <a:srgbClr val="222222"/>
                </a:solidFill>
                <a:latin typeface="Open Sauce"/>
                <a:ea typeface="Open Sauce"/>
                <a:cs typeface="Open Sauce"/>
                <a:sym typeface="Open Sauce"/>
              </a:rPr>
              <a:t>Brayne</a:t>
            </a:r>
            <a:r>
              <a:rPr lang="en-US" sz="1299" dirty="0">
                <a:solidFill>
                  <a:srgbClr val="222222"/>
                </a:solidFill>
                <a:latin typeface="Open Sauce"/>
                <a:ea typeface="Open Sauce"/>
                <a:cs typeface="Open Sauce"/>
                <a:sym typeface="Open Sauce"/>
              </a:rPr>
              <a:t>, C., Mukadam, N., Abramowicz, M., </a:t>
            </a:r>
            <a:r>
              <a:rPr lang="en-US" sz="1299" dirty="0" err="1">
                <a:solidFill>
                  <a:srgbClr val="222222"/>
                </a:solidFill>
                <a:latin typeface="Open Sauce"/>
                <a:ea typeface="Open Sauce"/>
                <a:cs typeface="Open Sauce"/>
                <a:sym typeface="Open Sauce"/>
              </a:rPr>
              <a:t>Barkhof</a:t>
            </a:r>
            <a:r>
              <a:rPr lang="en-US" sz="1299" dirty="0">
                <a:solidFill>
                  <a:srgbClr val="222222"/>
                </a:solidFill>
                <a:latin typeface="Open Sauce"/>
                <a:ea typeface="Open Sauce"/>
                <a:cs typeface="Open Sauce"/>
                <a:sym typeface="Open Sauce"/>
              </a:rPr>
              <a:t>, F., Berthier, M., Bieler-Aeschlimann, M. and </a:t>
            </a:r>
            <a:r>
              <a:rPr lang="en-US" sz="1299" dirty="0" err="1">
                <a:solidFill>
                  <a:srgbClr val="222222"/>
                </a:solidFill>
                <a:latin typeface="Open Sauce"/>
                <a:ea typeface="Open Sauce"/>
                <a:cs typeface="Open Sauce"/>
                <a:sym typeface="Open Sauce"/>
              </a:rPr>
              <a:t>Blennow</a:t>
            </a:r>
            <a:r>
              <a:rPr lang="en-US" sz="1299" dirty="0">
                <a:solidFill>
                  <a:srgbClr val="222222"/>
                </a:solidFill>
                <a:latin typeface="Open Sauce"/>
                <a:ea typeface="Open Sauce"/>
                <a:cs typeface="Open Sauce"/>
                <a:sym typeface="Open Sauce"/>
              </a:rPr>
              <a:t>, K., 2023. Dementia prevention in memory clinics: recommendations from the European task force for brain health services. </a:t>
            </a:r>
            <a:r>
              <a:rPr lang="en-US" sz="1299" i="1" dirty="0">
                <a:solidFill>
                  <a:srgbClr val="222222"/>
                </a:solidFill>
                <a:latin typeface="Open Sauce Italics"/>
                <a:ea typeface="Open Sauce Italics"/>
                <a:cs typeface="Open Sauce Italics"/>
                <a:sym typeface="Open Sauce Italics"/>
              </a:rPr>
              <a:t>The Lancet Regional Health–Europe</a:t>
            </a:r>
            <a:r>
              <a:rPr lang="en-US" sz="1299" dirty="0">
                <a:solidFill>
                  <a:srgbClr val="222222"/>
                </a:solidFill>
                <a:latin typeface="Open Sauce"/>
                <a:ea typeface="Open Sauce"/>
                <a:cs typeface="Open Sauce"/>
                <a:sym typeface="Open Sauce"/>
              </a:rPr>
              <a:t>, </a:t>
            </a:r>
            <a:r>
              <a:rPr lang="en-US" sz="1299" i="1" dirty="0">
                <a:solidFill>
                  <a:srgbClr val="222222"/>
                </a:solidFill>
                <a:latin typeface="Open Sauce Italics"/>
                <a:ea typeface="Open Sauce Italics"/>
                <a:cs typeface="Open Sauce Italics"/>
                <a:sym typeface="Open Sauce Italics"/>
              </a:rPr>
              <a:t>26</a:t>
            </a:r>
            <a:r>
              <a:rPr lang="en-US" sz="1299" dirty="0">
                <a:solidFill>
                  <a:srgbClr val="222222"/>
                </a:solidFill>
                <a:latin typeface="Open Sauce"/>
                <a:ea typeface="Open Sauce"/>
                <a:cs typeface="Open Sauce"/>
                <a:sym typeface="Open Sauce"/>
              </a:rPr>
              <a:t>. </a:t>
            </a:r>
            <a:r>
              <a:rPr lang="en-US" sz="1299" u="sng" dirty="0">
                <a:solidFill>
                  <a:srgbClr val="222222"/>
                </a:solidFill>
                <a:latin typeface="Open Sauce"/>
                <a:ea typeface="Open Sauce"/>
                <a:cs typeface="Open Sauce"/>
                <a:sym typeface="Open Sauce"/>
                <a:hlinkClick r:id="rId12" tooltip="https://www.thelancet.com/journals/lanepe/article/PIIS2666-7762(22)00272-1/fulltext?trk=organization_guest_main-feed-card_feed-article-content"/>
              </a:rPr>
              <a:t>https://www.thelancet.com/journals/lanepe/article/PIIS2666-7762(22)00272-1/fulltext?trk=organization_guest_main-feed-card_feed-article-content</a:t>
            </a:r>
          </a:p>
          <a:p>
            <a:pPr marL="280669" lvl="1" indent="-140335" algn="just">
              <a:lnSpc>
                <a:spcPts val="1949"/>
              </a:lnSpc>
              <a:buAutoNum type="arabicPeriod"/>
            </a:pPr>
            <a:r>
              <a:rPr lang="en-US" sz="1299" dirty="0">
                <a:solidFill>
                  <a:srgbClr val="222222"/>
                </a:solidFill>
                <a:latin typeface="Open Sauce"/>
                <a:ea typeface="Open Sauce"/>
                <a:cs typeface="Open Sauce"/>
                <a:sym typeface="Open Sauce"/>
              </a:rPr>
              <a:t>Kerwin, D., Abdelnour, C., Caramelli, P., Ogunniyi, A., Shi, J., Zetterberg, H. and Traber, M., 2022. Alzheimer's disease diagnosis and management: perspectives from around the world. </a:t>
            </a:r>
            <a:r>
              <a:rPr lang="en-US" sz="1299" i="1" dirty="0">
                <a:solidFill>
                  <a:srgbClr val="222222"/>
                </a:solidFill>
                <a:latin typeface="Open Sauce Italics"/>
                <a:ea typeface="Open Sauce Italics"/>
                <a:cs typeface="Open Sauce Italics"/>
                <a:sym typeface="Open Sauce Italics"/>
              </a:rPr>
              <a:t>Alzheimer's &amp; Dementia: Diagnosis, Assessment &amp; Disease Monitoring</a:t>
            </a:r>
            <a:r>
              <a:rPr lang="en-US" sz="1299" dirty="0">
                <a:solidFill>
                  <a:srgbClr val="222222"/>
                </a:solidFill>
                <a:latin typeface="Open Sauce"/>
                <a:ea typeface="Open Sauce"/>
                <a:cs typeface="Open Sauce"/>
                <a:sym typeface="Open Sauce"/>
              </a:rPr>
              <a:t>, </a:t>
            </a:r>
            <a:r>
              <a:rPr lang="en-US" sz="1299" i="1" dirty="0">
                <a:solidFill>
                  <a:srgbClr val="222222"/>
                </a:solidFill>
                <a:latin typeface="Open Sauce Italics"/>
                <a:ea typeface="Open Sauce Italics"/>
                <a:cs typeface="Open Sauce Italics"/>
                <a:sym typeface="Open Sauce Italics"/>
              </a:rPr>
              <a:t>14</a:t>
            </a:r>
            <a:r>
              <a:rPr lang="en-US" sz="1299" dirty="0">
                <a:solidFill>
                  <a:srgbClr val="222222"/>
                </a:solidFill>
                <a:latin typeface="Open Sauce"/>
                <a:ea typeface="Open Sauce"/>
                <a:cs typeface="Open Sauce"/>
                <a:sym typeface="Open Sauce"/>
              </a:rPr>
              <a:t>(1), p.e12334.</a:t>
            </a:r>
            <a:r>
              <a:rPr lang="en-US" sz="1299" u="sng" dirty="0">
                <a:solidFill>
                  <a:srgbClr val="222222"/>
                </a:solidFill>
                <a:latin typeface="Open Sauce"/>
                <a:ea typeface="Open Sauce"/>
                <a:cs typeface="Open Sauce"/>
                <a:sym typeface="Open Sauce"/>
                <a:hlinkClick r:id="rId13" tooltip="https://alz-journals.onlinelibrary.wiley.com/doi/abs/10.1002/dad2.12334"/>
              </a:rPr>
              <a:t>https://alz-journals.onlinelibrary.wiley.com/</a:t>
            </a:r>
            <a:r>
              <a:rPr lang="en-US" sz="1299" u="sng" dirty="0" err="1">
                <a:solidFill>
                  <a:srgbClr val="222222"/>
                </a:solidFill>
                <a:latin typeface="Open Sauce"/>
                <a:ea typeface="Open Sauce"/>
                <a:cs typeface="Open Sauce"/>
                <a:sym typeface="Open Sauce"/>
                <a:hlinkClick r:id="rId13" tooltip="https://alz-journals.onlinelibrary.wiley.com/doi/abs/10.1002/dad2.12334"/>
              </a:rPr>
              <a:t>doi</a:t>
            </a:r>
            <a:r>
              <a:rPr lang="en-US" sz="1299" u="sng" dirty="0">
                <a:solidFill>
                  <a:srgbClr val="222222"/>
                </a:solidFill>
                <a:latin typeface="Open Sauce"/>
                <a:ea typeface="Open Sauce"/>
                <a:cs typeface="Open Sauce"/>
                <a:sym typeface="Open Sauce"/>
                <a:hlinkClick r:id="rId13" tooltip="https://alz-journals.onlinelibrary.wiley.com/doi/abs/10.1002/dad2.12334"/>
              </a:rPr>
              <a:t>/abs/10.1002/dad2.12334</a:t>
            </a:r>
          </a:p>
          <a:p>
            <a:pPr marL="280669" lvl="1" indent="-140335" algn="just">
              <a:lnSpc>
                <a:spcPts val="1949"/>
              </a:lnSpc>
              <a:buAutoNum type="arabicPeriod"/>
            </a:pPr>
            <a:r>
              <a:rPr lang="en-US" sz="1299" dirty="0" err="1">
                <a:solidFill>
                  <a:srgbClr val="222222"/>
                </a:solidFill>
                <a:latin typeface="Open Sauce"/>
                <a:ea typeface="Open Sauce"/>
                <a:cs typeface="Open Sauce"/>
                <a:sym typeface="Open Sauce"/>
              </a:rPr>
              <a:t>Alothman</a:t>
            </a:r>
            <a:r>
              <a:rPr lang="en-US" sz="1299" dirty="0">
                <a:solidFill>
                  <a:srgbClr val="222222"/>
                </a:solidFill>
                <a:latin typeface="Open Sauce"/>
                <a:ea typeface="Open Sauce"/>
                <a:cs typeface="Open Sauce"/>
                <a:sym typeface="Open Sauce"/>
              </a:rPr>
              <a:t>, D., Card, T., Lewis, S., Tyrrell, E., Fogarty, A.W. and Marshall, C.R., 2022. Risk of suicide after dementia diagnosis. </a:t>
            </a:r>
            <a:r>
              <a:rPr lang="en-US" sz="1299" i="1" dirty="0">
                <a:solidFill>
                  <a:srgbClr val="222222"/>
                </a:solidFill>
                <a:latin typeface="Open Sauce Italics"/>
                <a:ea typeface="Open Sauce Italics"/>
                <a:cs typeface="Open Sauce Italics"/>
                <a:sym typeface="Open Sauce Italics"/>
              </a:rPr>
              <a:t>JAMA neurology</a:t>
            </a:r>
            <a:r>
              <a:rPr lang="en-US" sz="1299" dirty="0">
                <a:solidFill>
                  <a:srgbClr val="222222"/>
                </a:solidFill>
                <a:latin typeface="Open Sauce"/>
                <a:ea typeface="Open Sauce"/>
                <a:cs typeface="Open Sauce"/>
                <a:sym typeface="Open Sauce"/>
              </a:rPr>
              <a:t>, </a:t>
            </a:r>
            <a:r>
              <a:rPr lang="en-US" sz="1299" i="1" dirty="0">
                <a:solidFill>
                  <a:srgbClr val="222222"/>
                </a:solidFill>
                <a:latin typeface="Open Sauce Italics"/>
                <a:ea typeface="Open Sauce Italics"/>
                <a:cs typeface="Open Sauce Italics"/>
                <a:sym typeface="Open Sauce Italics"/>
              </a:rPr>
              <a:t>79</a:t>
            </a:r>
            <a:r>
              <a:rPr lang="en-US" sz="1299" dirty="0">
                <a:solidFill>
                  <a:srgbClr val="222222"/>
                </a:solidFill>
                <a:latin typeface="Open Sauce"/>
                <a:ea typeface="Open Sauce"/>
                <a:cs typeface="Open Sauce"/>
                <a:sym typeface="Open Sauce"/>
              </a:rPr>
              <a:t>(11), pp.1148-1154.</a:t>
            </a:r>
            <a:r>
              <a:rPr lang="en-US" sz="1299" u="sng" dirty="0">
                <a:solidFill>
                  <a:srgbClr val="222222"/>
                </a:solidFill>
                <a:latin typeface="Open Sauce"/>
                <a:ea typeface="Open Sauce"/>
                <a:cs typeface="Open Sauce"/>
                <a:sym typeface="Open Sauce"/>
                <a:hlinkClick r:id="rId14" tooltip="https://jamanetwork.com/journals/jamaneurology/article-abstract/2796654"/>
              </a:rPr>
              <a:t>https://jamanetwork.com/journals/</a:t>
            </a:r>
            <a:r>
              <a:rPr lang="en-US" sz="1299" u="sng" dirty="0" err="1">
                <a:solidFill>
                  <a:srgbClr val="222222"/>
                </a:solidFill>
                <a:latin typeface="Open Sauce"/>
                <a:ea typeface="Open Sauce"/>
                <a:cs typeface="Open Sauce"/>
                <a:sym typeface="Open Sauce"/>
                <a:hlinkClick r:id="rId14" tooltip="https://jamanetwork.com/journals/jamaneurology/article-abstract/2796654"/>
              </a:rPr>
              <a:t>jamaneurology</a:t>
            </a:r>
            <a:r>
              <a:rPr lang="en-US" sz="1299" u="sng" dirty="0">
                <a:solidFill>
                  <a:srgbClr val="222222"/>
                </a:solidFill>
                <a:latin typeface="Open Sauce"/>
                <a:ea typeface="Open Sauce"/>
                <a:cs typeface="Open Sauce"/>
                <a:sym typeface="Open Sauce"/>
                <a:hlinkClick r:id="rId14" tooltip="https://jamanetwork.com/journals/jamaneurology/article-abstract/2796654"/>
              </a:rPr>
              <a:t>/article-abstract/2796654</a:t>
            </a:r>
          </a:p>
          <a:p>
            <a:pPr marL="280669" lvl="1" indent="-140335" algn="just">
              <a:lnSpc>
                <a:spcPts val="1949"/>
              </a:lnSpc>
              <a:buAutoNum type="arabicPeriod"/>
            </a:pPr>
            <a:r>
              <a:rPr lang="en-US" sz="1299" dirty="0" err="1">
                <a:solidFill>
                  <a:srgbClr val="222222"/>
                </a:solidFill>
                <a:latin typeface="Open Sauce"/>
                <a:ea typeface="Open Sauce"/>
                <a:cs typeface="Open Sauce"/>
                <a:sym typeface="Open Sauce"/>
              </a:rPr>
              <a:t>Tampi</a:t>
            </a:r>
            <a:r>
              <a:rPr lang="en-US" sz="1299" dirty="0">
                <a:solidFill>
                  <a:srgbClr val="222222"/>
                </a:solidFill>
                <a:latin typeface="Open Sauce"/>
                <a:ea typeface="Open Sauce"/>
                <a:cs typeface="Open Sauce"/>
                <a:sym typeface="Open Sauce"/>
              </a:rPr>
              <a:t>, R.R. and </a:t>
            </a:r>
            <a:r>
              <a:rPr lang="en-US" sz="1299" dirty="0" err="1">
                <a:solidFill>
                  <a:srgbClr val="222222"/>
                </a:solidFill>
                <a:latin typeface="Open Sauce"/>
                <a:ea typeface="Open Sauce"/>
                <a:cs typeface="Open Sauce"/>
                <a:sym typeface="Open Sauce"/>
              </a:rPr>
              <a:t>Jeste</a:t>
            </a:r>
            <a:r>
              <a:rPr lang="en-US" sz="1299" dirty="0">
                <a:solidFill>
                  <a:srgbClr val="222222"/>
                </a:solidFill>
                <a:latin typeface="Open Sauce"/>
                <a:ea typeface="Open Sauce"/>
                <a:cs typeface="Open Sauce"/>
                <a:sym typeface="Open Sauce"/>
              </a:rPr>
              <a:t>, D.V., 2022. Dementia is more than memory loss: neuropsychiatric symptoms of dementia and their nonpharmacological and pharmacological management. </a:t>
            </a:r>
            <a:r>
              <a:rPr lang="en-US" sz="1299" i="1" dirty="0">
                <a:solidFill>
                  <a:srgbClr val="222222"/>
                </a:solidFill>
                <a:latin typeface="Open Sauce Italics"/>
                <a:ea typeface="Open Sauce Italics"/>
                <a:cs typeface="Open Sauce Italics"/>
                <a:sym typeface="Open Sauce Italics"/>
              </a:rPr>
              <a:t>American Journal of Psychiatry</a:t>
            </a:r>
            <a:r>
              <a:rPr lang="en-US" sz="1299" dirty="0">
                <a:solidFill>
                  <a:srgbClr val="222222"/>
                </a:solidFill>
                <a:latin typeface="Open Sauce"/>
                <a:ea typeface="Open Sauce"/>
                <a:cs typeface="Open Sauce"/>
                <a:sym typeface="Open Sauce"/>
              </a:rPr>
              <a:t>, </a:t>
            </a:r>
            <a:r>
              <a:rPr lang="en-US" sz="1299" i="1" dirty="0">
                <a:solidFill>
                  <a:srgbClr val="222222"/>
                </a:solidFill>
                <a:latin typeface="Open Sauce Italics"/>
                <a:ea typeface="Open Sauce Italics"/>
                <a:cs typeface="Open Sauce Italics"/>
                <a:sym typeface="Open Sauce Italics"/>
              </a:rPr>
              <a:t>179</a:t>
            </a:r>
            <a:r>
              <a:rPr lang="en-US" sz="1299" dirty="0">
                <a:solidFill>
                  <a:srgbClr val="222222"/>
                </a:solidFill>
                <a:latin typeface="Open Sauce"/>
                <a:ea typeface="Open Sauce"/>
                <a:cs typeface="Open Sauce"/>
                <a:sym typeface="Open Sauce"/>
              </a:rPr>
              <a:t>(8), pp.528-543. </a:t>
            </a:r>
            <a:r>
              <a:rPr lang="en-US" sz="1299" u="sng" dirty="0">
                <a:solidFill>
                  <a:srgbClr val="222222"/>
                </a:solidFill>
                <a:latin typeface="Open Sauce"/>
                <a:ea typeface="Open Sauce"/>
                <a:cs typeface="Open Sauce"/>
                <a:sym typeface="Open Sauce"/>
                <a:hlinkClick r:id="rId15" tooltip="https://psychiatryonline.org/doi/abs/10.1176/appi.ajp.20220508"/>
              </a:rPr>
              <a:t>https://psychiatryonline.org/doi/abs/10.1176/appi.ajp.20220508</a:t>
            </a:r>
          </a:p>
          <a:p>
            <a:pPr marL="280669" lvl="1" indent="-140335" algn="just">
              <a:lnSpc>
                <a:spcPts val="1949"/>
              </a:lnSpc>
              <a:buAutoNum type="arabicPeriod"/>
            </a:pPr>
            <a:r>
              <a:rPr lang="en-US" sz="1299" dirty="0">
                <a:solidFill>
                  <a:srgbClr val="222222"/>
                </a:solidFill>
                <a:latin typeface="Open Sauce"/>
                <a:ea typeface="Open Sauce"/>
                <a:cs typeface="Open Sauce"/>
                <a:sym typeface="Open Sauce"/>
              </a:rPr>
              <a:t>Hampel, H., </a:t>
            </a:r>
            <a:r>
              <a:rPr lang="en-US" sz="1299" dirty="0" err="1">
                <a:solidFill>
                  <a:srgbClr val="222222"/>
                </a:solidFill>
                <a:latin typeface="Open Sauce"/>
                <a:ea typeface="Open Sauce"/>
                <a:cs typeface="Open Sauce"/>
                <a:sym typeface="Open Sauce"/>
              </a:rPr>
              <a:t>Vergallo</a:t>
            </a:r>
            <a:r>
              <a:rPr lang="en-US" sz="1299" dirty="0">
                <a:solidFill>
                  <a:srgbClr val="222222"/>
                </a:solidFill>
                <a:latin typeface="Open Sauce"/>
                <a:ea typeface="Open Sauce"/>
                <a:cs typeface="Open Sauce"/>
                <a:sym typeface="Open Sauce"/>
              </a:rPr>
              <a:t>, A., </a:t>
            </a:r>
            <a:r>
              <a:rPr lang="en-US" sz="1299" dirty="0" err="1">
                <a:solidFill>
                  <a:srgbClr val="222222"/>
                </a:solidFill>
                <a:latin typeface="Open Sauce"/>
                <a:ea typeface="Open Sauce"/>
                <a:cs typeface="Open Sauce"/>
                <a:sym typeface="Open Sauce"/>
              </a:rPr>
              <a:t>Iwatsubo</a:t>
            </a:r>
            <a:r>
              <a:rPr lang="en-US" sz="1299" dirty="0">
                <a:solidFill>
                  <a:srgbClr val="222222"/>
                </a:solidFill>
                <a:latin typeface="Open Sauce"/>
                <a:ea typeface="Open Sauce"/>
                <a:cs typeface="Open Sauce"/>
                <a:sym typeface="Open Sauce"/>
              </a:rPr>
              <a:t>, T., Cho, M., Kurokawa, K., Wang, H., Kurzman, H.R. and Chen, C., 2022. Evaluation of major national dementia policies and health‐care system preparedness for early medical action and implementation. </a:t>
            </a:r>
            <a:r>
              <a:rPr lang="en-US" sz="1299" i="1" dirty="0">
                <a:solidFill>
                  <a:srgbClr val="222222"/>
                </a:solidFill>
                <a:latin typeface="Open Sauce Italics"/>
                <a:ea typeface="Open Sauce Italics"/>
                <a:cs typeface="Open Sauce Italics"/>
                <a:sym typeface="Open Sauce Italics"/>
              </a:rPr>
              <a:t>Alzheimer's &amp; Dementia</a:t>
            </a:r>
            <a:r>
              <a:rPr lang="en-US" sz="1299" dirty="0">
                <a:solidFill>
                  <a:srgbClr val="222222"/>
                </a:solidFill>
                <a:latin typeface="Open Sauce"/>
                <a:ea typeface="Open Sauce"/>
                <a:cs typeface="Open Sauce"/>
                <a:sym typeface="Open Sauce"/>
              </a:rPr>
              <a:t>, </a:t>
            </a:r>
            <a:r>
              <a:rPr lang="en-US" sz="1299" i="1" dirty="0">
                <a:solidFill>
                  <a:srgbClr val="222222"/>
                </a:solidFill>
                <a:latin typeface="Open Sauce Italics"/>
                <a:ea typeface="Open Sauce Italics"/>
                <a:cs typeface="Open Sauce Italics"/>
                <a:sym typeface="Open Sauce Italics"/>
              </a:rPr>
              <a:t>18</a:t>
            </a:r>
            <a:r>
              <a:rPr lang="en-US" sz="1299" dirty="0">
                <a:solidFill>
                  <a:srgbClr val="222222"/>
                </a:solidFill>
                <a:latin typeface="Open Sauce"/>
                <a:ea typeface="Open Sauce"/>
                <a:cs typeface="Open Sauce"/>
                <a:sym typeface="Open Sauce"/>
              </a:rPr>
              <a:t>(10), pp.1993-2002. </a:t>
            </a:r>
            <a:r>
              <a:rPr lang="en-US" sz="1299" u="sng" dirty="0">
                <a:solidFill>
                  <a:srgbClr val="222222"/>
                </a:solidFill>
                <a:latin typeface="Open Sauce"/>
                <a:ea typeface="Open Sauce"/>
                <a:cs typeface="Open Sauce"/>
                <a:sym typeface="Open Sauce"/>
                <a:hlinkClick r:id="rId16" tooltip="https://alz-journals.onlinelibrary.wiley.com/doi/abs/10.1002/alz.12655"/>
              </a:rPr>
              <a:t>https://alz-journals.onlinelibrary.wiley.com/doi/abs/10.1002/alz.12655</a:t>
            </a:r>
          </a:p>
          <a:p>
            <a:pPr marL="0" lvl="0" indent="0" algn="just">
              <a:lnSpc>
                <a:spcPts val="1949"/>
              </a:lnSpc>
            </a:pPr>
            <a:endParaRPr lang="en-US" sz="1299" u="sng" dirty="0">
              <a:solidFill>
                <a:srgbClr val="222222"/>
              </a:solidFill>
              <a:latin typeface="Open Sauce"/>
              <a:ea typeface="Open Sauce"/>
              <a:cs typeface="Open Sauce"/>
              <a:sym typeface="Open Sauce"/>
              <a:hlinkClick r:id="rId16" tooltip="https://alz-journals.onlinelibrary.wiley.com/doi/abs/10.1002/alz.12655"/>
            </a:endParaRPr>
          </a:p>
        </p:txBody>
      </p:sp>
      <p:sp>
        <p:nvSpPr>
          <p:cNvPr id="7" name="TextBox 7"/>
          <p:cNvSpPr txBox="1"/>
          <p:nvPr/>
        </p:nvSpPr>
        <p:spPr>
          <a:xfrm>
            <a:off x="18184635" y="3950832"/>
            <a:ext cx="10766720" cy="691516"/>
          </a:xfrm>
          <a:prstGeom prst="rect">
            <a:avLst/>
          </a:prstGeom>
        </p:spPr>
        <p:txBody>
          <a:bodyPr lIns="0" tIns="0" rIns="0" bIns="0" rtlCol="0" anchor="t">
            <a:spAutoFit/>
          </a:bodyPr>
          <a:lstStyle/>
          <a:p>
            <a:pPr algn="ctr">
              <a:lnSpc>
                <a:spcPts val="5100"/>
              </a:lnSpc>
            </a:pPr>
            <a:r>
              <a:rPr lang="en-US" sz="5100" spc="-224">
                <a:solidFill>
                  <a:srgbClr val="222222"/>
                </a:solidFill>
                <a:latin typeface="Roca Two"/>
                <a:ea typeface="Roca Two"/>
                <a:cs typeface="Roca Two"/>
                <a:sym typeface="Roca Two"/>
              </a:rPr>
              <a:t>Medicine as vocation and service</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rgbClr val="96AADD">
                <a:alpha val="100000"/>
              </a:srgbClr>
            </a:gs>
            <a:gs pos="100000">
              <a:srgbClr val="F7F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298651" y="1234565"/>
            <a:ext cx="17580084" cy="8583563"/>
            <a:chOff x="0" y="0"/>
            <a:chExt cx="4488251" cy="2191411"/>
          </a:xfrm>
        </p:grpSpPr>
        <p:sp>
          <p:nvSpPr>
            <p:cNvPr id="3" name="Freeform 3"/>
            <p:cNvSpPr/>
            <p:nvPr/>
          </p:nvSpPr>
          <p:spPr>
            <a:xfrm>
              <a:off x="0" y="0"/>
              <a:ext cx="4488251" cy="2191411"/>
            </a:xfrm>
            <a:custGeom>
              <a:avLst/>
              <a:gdLst/>
              <a:ahLst/>
              <a:cxnLst/>
              <a:rect l="l" t="t" r="r" b="b"/>
              <a:pathLst>
                <a:path w="4488251" h="2191411">
                  <a:moveTo>
                    <a:pt x="22459" y="0"/>
                  </a:moveTo>
                  <a:lnTo>
                    <a:pt x="4465791" y="0"/>
                  </a:lnTo>
                  <a:cubicBezTo>
                    <a:pt x="4478195" y="0"/>
                    <a:pt x="4488251" y="10055"/>
                    <a:pt x="4488251" y="22459"/>
                  </a:cubicBezTo>
                  <a:lnTo>
                    <a:pt x="4488251" y="2168951"/>
                  </a:lnTo>
                  <a:cubicBezTo>
                    <a:pt x="4488251" y="2181355"/>
                    <a:pt x="4478195" y="2191411"/>
                    <a:pt x="4465791" y="2191411"/>
                  </a:cubicBezTo>
                  <a:lnTo>
                    <a:pt x="22459" y="2191411"/>
                  </a:lnTo>
                  <a:cubicBezTo>
                    <a:pt x="10055" y="2191411"/>
                    <a:pt x="0" y="2181355"/>
                    <a:pt x="0" y="2168951"/>
                  </a:cubicBezTo>
                  <a:lnTo>
                    <a:pt x="0" y="22459"/>
                  </a:lnTo>
                  <a:cubicBezTo>
                    <a:pt x="0" y="10055"/>
                    <a:pt x="10055" y="0"/>
                    <a:pt x="22459" y="0"/>
                  </a:cubicBezTo>
                  <a:close/>
                </a:path>
              </a:pathLst>
            </a:custGeom>
            <a:solidFill>
              <a:srgbClr val="FFFFFF"/>
            </a:solidFill>
          </p:spPr>
        </p:sp>
        <p:sp>
          <p:nvSpPr>
            <p:cNvPr id="4" name="TextBox 4"/>
            <p:cNvSpPr txBox="1"/>
            <p:nvPr/>
          </p:nvSpPr>
          <p:spPr>
            <a:xfrm>
              <a:off x="0" y="-38100"/>
              <a:ext cx="4488251" cy="2229511"/>
            </a:xfrm>
            <a:prstGeom prst="rect">
              <a:avLst/>
            </a:prstGeom>
          </p:spPr>
          <p:txBody>
            <a:bodyPr lIns="50800" tIns="50800" rIns="50800" bIns="50800" rtlCol="0" anchor="ctr"/>
            <a:lstStyle/>
            <a:p>
              <a:pPr algn="r">
                <a:lnSpc>
                  <a:spcPts val="2659"/>
                </a:lnSpc>
              </a:pPr>
              <a:endParaRPr/>
            </a:p>
          </p:txBody>
        </p:sp>
      </p:grpSp>
      <p:sp>
        <p:nvSpPr>
          <p:cNvPr id="5" name="TextBox 5"/>
          <p:cNvSpPr txBox="1"/>
          <p:nvPr/>
        </p:nvSpPr>
        <p:spPr>
          <a:xfrm>
            <a:off x="4323319" y="270635"/>
            <a:ext cx="9641363" cy="963930"/>
          </a:xfrm>
          <a:prstGeom prst="rect">
            <a:avLst/>
          </a:prstGeom>
        </p:spPr>
        <p:txBody>
          <a:bodyPr lIns="0" tIns="0" rIns="0" bIns="0" rtlCol="0" anchor="t">
            <a:spAutoFit/>
          </a:bodyPr>
          <a:lstStyle/>
          <a:p>
            <a:pPr algn="ctr">
              <a:lnSpc>
                <a:spcPts val="7200"/>
              </a:lnSpc>
            </a:pPr>
            <a:r>
              <a:rPr lang="en-US" sz="7200" spc="-316">
                <a:solidFill>
                  <a:srgbClr val="222222"/>
                </a:solidFill>
                <a:latin typeface="Roca Two"/>
                <a:ea typeface="Roca Two"/>
                <a:cs typeface="Roca Two"/>
                <a:sym typeface="Roca Two"/>
              </a:rPr>
              <a:t>Continue References</a:t>
            </a:r>
          </a:p>
        </p:txBody>
      </p:sp>
      <p:sp>
        <p:nvSpPr>
          <p:cNvPr id="6" name="TextBox 6"/>
          <p:cNvSpPr txBox="1"/>
          <p:nvPr/>
        </p:nvSpPr>
        <p:spPr>
          <a:xfrm>
            <a:off x="298651" y="1373447"/>
            <a:ext cx="17425225" cy="8214360"/>
          </a:xfrm>
          <a:prstGeom prst="rect">
            <a:avLst/>
          </a:prstGeom>
        </p:spPr>
        <p:txBody>
          <a:bodyPr lIns="0" tIns="0" rIns="0" bIns="0" rtlCol="0" anchor="t">
            <a:spAutoFit/>
          </a:bodyPr>
          <a:lstStyle/>
          <a:p>
            <a:pPr marL="302259" lvl="1" indent="-151129" algn="just">
              <a:lnSpc>
                <a:spcPts val="2099"/>
              </a:lnSpc>
              <a:buAutoNum type="arabicPeriod"/>
            </a:pPr>
            <a:r>
              <a:rPr lang="en-US" sz="1399" dirty="0" err="1">
                <a:solidFill>
                  <a:srgbClr val="222222"/>
                </a:solidFill>
                <a:latin typeface="Open Sauce"/>
                <a:ea typeface="Open Sauce"/>
                <a:cs typeface="Open Sauce"/>
                <a:sym typeface="Open Sauce"/>
              </a:rPr>
              <a:t>Mahinrad</a:t>
            </a:r>
            <a:r>
              <a:rPr lang="en-US" sz="1399" dirty="0">
                <a:solidFill>
                  <a:srgbClr val="222222"/>
                </a:solidFill>
                <a:latin typeface="Open Sauce"/>
                <a:ea typeface="Open Sauce"/>
                <a:cs typeface="Open Sauce"/>
                <a:sym typeface="Open Sauce"/>
              </a:rPr>
              <a:t>, S., </a:t>
            </a:r>
            <a:r>
              <a:rPr lang="en-US" sz="1399" dirty="0" err="1">
                <a:solidFill>
                  <a:srgbClr val="222222"/>
                </a:solidFill>
                <a:latin typeface="Open Sauce"/>
                <a:ea typeface="Open Sauce"/>
                <a:cs typeface="Open Sauce"/>
                <a:sym typeface="Open Sauce"/>
              </a:rPr>
              <a:t>Sorond</a:t>
            </a:r>
            <a:r>
              <a:rPr lang="en-US" sz="1399" dirty="0">
                <a:solidFill>
                  <a:srgbClr val="222222"/>
                </a:solidFill>
                <a:latin typeface="Open Sauce"/>
                <a:ea typeface="Open Sauce"/>
                <a:cs typeface="Open Sauce"/>
                <a:sym typeface="Open Sauce"/>
              </a:rPr>
              <a:t>, F. and Gorelick, P.B., 2023. The role of vascular risk factors in cognitive impairment and dementia and prospects for prevention. </a:t>
            </a:r>
            <a:r>
              <a:rPr lang="en-US" sz="1399" i="1" dirty="0">
                <a:solidFill>
                  <a:srgbClr val="222222"/>
                </a:solidFill>
                <a:latin typeface="Open Sauce Italics"/>
                <a:ea typeface="Open Sauce Italics"/>
                <a:cs typeface="Open Sauce Italics"/>
                <a:sym typeface="Open Sauce Italics"/>
              </a:rPr>
              <a:t>Clinics in Geriatric Medicine</a:t>
            </a:r>
            <a:r>
              <a:rPr lang="en-US" sz="1399" dirty="0">
                <a:solidFill>
                  <a:srgbClr val="222222"/>
                </a:solidFill>
                <a:latin typeface="Open Sauce"/>
                <a:ea typeface="Open Sauce"/>
                <a:cs typeface="Open Sauce"/>
                <a:sym typeface="Open Sauce"/>
              </a:rPr>
              <a:t>, </a:t>
            </a:r>
            <a:r>
              <a:rPr lang="en-US" sz="1399" i="1" dirty="0">
                <a:solidFill>
                  <a:srgbClr val="222222"/>
                </a:solidFill>
                <a:latin typeface="Open Sauce Italics"/>
                <a:ea typeface="Open Sauce Italics"/>
                <a:cs typeface="Open Sauce Italics"/>
                <a:sym typeface="Open Sauce Italics"/>
              </a:rPr>
              <a:t>39</a:t>
            </a:r>
            <a:r>
              <a:rPr lang="en-US" sz="1399" dirty="0">
                <a:solidFill>
                  <a:srgbClr val="222222"/>
                </a:solidFill>
                <a:latin typeface="Open Sauce"/>
                <a:ea typeface="Open Sauce"/>
                <a:cs typeface="Open Sauce"/>
                <a:sym typeface="Open Sauce"/>
              </a:rPr>
              <a:t>(1), pp.123-134. </a:t>
            </a:r>
            <a:r>
              <a:rPr lang="en-US" sz="1399" u="sng" dirty="0">
                <a:solidFill>
                  <a:srgbClr val="222222"/>
                </a:solidFill>
                <a:latin typeface="Open Sauce"/>
                <a:ea typeface="Open Sauce"/>
                <a:cs typeface="Open Sauce"/>
                <a:sym typeface="Open Sauce"/>
                <a:hlinkClick r:id="rId2" tooltip="https://www.geriatric.theclinics.com/article/S0749-0690(22)00052-0/abstract"/>
              </a:rPr>
              <a:t>https://www.geriatric.theclinics.com/article/S0749-0690(22)00052-0/abstract</a:t>
            </a:r>
          </a:p>
          <a:p>
            <a:pPr marL="302259" lvl="1" indent="-151129" algn="just">
              <a:lnSpc>
                <a:spcPts val="2099"/>
              </a:lnSpc>
              <a:buAutoNum type="arabicPeriod"/>
            </a:pPr>
            <a:r>
              <a:rPr lang="en-US" sz="1399" dirty="0">
                <a:solidFill>
                  <a:srgbClr val="222222"/>
                </a:solidFill>
                <a:latin typeface="Open Sauce"/>
                <a:ea typeface="Open Sauce"/>
                <a:cs typeface="Open Sauce"/>
                <a:sym typeface="Open Sauce"/>
              </a:rPr>
              <a:t>Mok, V.C.T., Cai, Y. and Markus, H.S., 2024. Vascular cognitive impairment and dementia: mechanisms, treatment, and future directions. </a:t>
            </a:r>
            <a:r>
              <a:rPr lang="en-US" sz="1399" i="1" dirty="0">
                <a:solidFill>
                  <a:srgbClr val="222222"/>
                </a:solidFill>
                <a:latin typeface="Open Sauce Italics"/>
                <a:ea typeface="Open Sauce Italics"/>
                <a:cs typeface="Open Sauce Italics"/>
                <a:sym typeface="Open Sauce Italics"/>
              </a:rPr>
              <a:t>International Journal of Stroke</a:t>
            </a:r>
            <a:r>
              <a:rPr lang="en-US" sz="1399" dirty="0">
                <a:solidFill>
                  <a:srgbClr val="222222"/>
                </a:solidFill>
                <a:latin typeface="Open Sauce"/>
                <a:ea typeface="Open Sauce"/>
                <a:cs typeface="Open Sauce"/>
                <a:sym typeface="Open Sauce"/>
              </a:rPr>
              <a:t>, </a:t>
            </a:r>
            <a:r>
              <a:rPr lang="en-US" sz="1399" i="1" dirty="0">
                <a:solidFill>
                  <a:srgbClr val="222222"/>
                </a:solidFill>
                <a:latin typeface="Open Sauce Italics"/>
                <a:ea typeface="Open Sauce Italics"/>
                <a:cs typeface="Open Sauce Italics"/>
                <a:sym typeface="Open Sauce Italics"/>
              </a:rPr>
              <a:t>19</a:t>
            </a:r>
            <a:r>
              <a:rPr lang="en-US" sz="1399" dirty="0">
                <a:solidFill>
                  <a:srgbClr val="222222"/>
                </a:solidFill>
                <a:latin typeface="Open Sauce"/>
                <a:ea typeface="Open Sauce"/>
                <a:cs typeface="Open Sauce"/>
                <a:sym typeface="Open Sauce"/>
              </a:rPr>
              <a:t>(8), pp.838-856. </a:t>
            </a:r>
            <a:r>
              <a:rPr lang="en-US" sz="1399" u="sng" dirty="0">
                <a:solidFill>
                  <a:srgbClr val="222222"/>
                </a:solidFill>
                <a:latin typeface="Open Sauce"/>
                <a:ea typeface="Open Sauce"/>
                <a:cs typeface="Open Sauce"/>
                <a:sym typeface="Open Sauce"/>
                <a:hlinkClick r:id="rId3" tooltip="https://journals.sagepub.com/doi/abs/10.1177/17474930241279888"/>
              </a:rPr>
              <a:t>https://journals.sagepub.com/doi/abs/10.1177/17474930241279888</a:t>
            </a:r>
          </a:p>
          <a:p>
            <a:pPr marL="302259" lvl="1" indent="-151129" algn="just">
              <a:lnSpc>
                <a:spcPts val="2099"/>
              </a:lnSpc>
              <a:buAutoNum type="arabicPeriod"/>
            </a:pPr>
            <a:r>
              <a:rPr lang="en-US" sz="1399" dirty="0">
                <a:solidFill>
                  <a:srgbClr val="222222"/>
                </a:solidFill>
                <a:latin typeface="Open Sauce"/>
                <a:ea typeface="Open Sauce"/>
                <a:cs typeface="Open Sauce"/>
                <a:sym typeface="Open Sauce"/>
              </a:rPr>
              <a:t>Newby, D., Orgeta, V., Marshall, C.R., </a:t>
            </a:r>
            <a:r>
              <a:rPr lang="en-US" sz="1399" dirty="0" err="1">
                <a:solidFill>
                  <a:srgbClr val="222222"/>
                </a:solidFill>
                <a:latin typeface="Open Sauce"/>
                <a:ea typeface="Open Sauce"/>
                <a:cs typeface="Open Sauce"/>
                <a:sym typeface="Open Sauce"/>
              </a:rPr>
              <a:t>Lourida</a:t>
            </a:r>
            <a:r>
              <a:rPr lang="en-US" sz="1399" dirty="0">
                <a:solidFill>
                  <a:srgbClr val="222222"/>
                </a:solidFill>
                <a:latin typeface="Open Sauce"/>
                <a:ea typeface="Open Sauce"/>
                <a:cs typeface="Open Sauce"/>
                <a:sym typeface="Open Sauce"/>
              </a:rPr>
              <a:t>, I., </a:t>
            </a:r>
            <a:r>
              <a:rPr lang="en-US" sz="1399" dirty="0" err="1">
                <a:solidFill>
                  <a:srgbClr val="222222"/>
                </a:solidFill>
                <a:latin typeface="Open Sauce"/>
                <a:ea typeface="Open Sauce"/>
                <a:cs typeface="Open Sauce"/>
                <a:sym typeface="Open Sauce"/>
              </a:rPr>
              <a:t>Albertyn</a:t>
            </a:r>
            <a:r>
              <a:rPr lang="en-US" sz="1399" dirty="0">
                <a:solidFill>
                  <a:srgbClr val="222222"/>
                </a:solidFill>
                <a:latin typeface="Open Sauce"/>
                <a:ea typeface="Open Sauce"/>
                <a:cs typeface="Open Sauce"/>
                <a:sym typeface="Open Sauce"/>
              </a:rPr>
              <a:t>, C.P., </a:t>
            </a:r>
            <a:r>
              <a:rPr lang="en-US" sz="1399" dirty="0" err="1">
                <a:solidFill>
                  <a:srgbClr val="222222"/>
                </a:solidFill>
                <a:latin typeface="Open Sauce"/>
                <a:ea typeface="Open Sauce"/>
                <a:cs typeface="Open Sauce"/>
                <a:sym typeface="Open Sauce"/>
              </a:rPr>
              <a:t>Tamburin</a:t>
            </a:r>
            <a:r>
              <a:rPr lang="en-US" sz="1399" dirty="0">
                <a:solidFill>
                  <a:srgbClr val="222222"/>
                </a:solidFill>
                <a:latin typeface="Open Sauce"/>
                <a:ea typeface="Open Sauce"/>
                <a:cs typeface="Open Sauce"/>
                <a:sym typeface="Open Sauce"/>
              </a:rPr>
              <a:t>, S., Raymont, V., </a:t>
            </a:r>
            <a:r>
              <a:rPr lang="en-US" sz="1399" dirty="0" err="1">
                <a:solidFill>
                  <a:srgbClr val="222222"/>
                </a:solidFill>
                <a:latin typeface="Open Sauce"/>
                <a:ea typeface="Open Sauce"/>
                <a:cs typeface="Open Sauce"/>
                <a:sym typeface="Open Sauce"/>
              </a:rPr>
              <a:t>Veldsman</a:t>
            </a:r>
            <a:r>
              <a:rPr lang="en-US" sz="1399" dirty="0">
                <a:solidFill>
                  <a:srgbClr val="222222"/>
                </a:solidFill>
                <a:latin typeface="Open Sauce"/>
                <a:ea typeface="Open Sauce"/>
                <a:cs typeface="Open Sauce"/>
                <a:sym typeface="Open Sauce"/>
              </a:rPr>
              <a:t>, M., </a:t>
            </a:r>
            <a:r>
              <a:rPr lang="en-US" sz="1399" dirty="0" err="1">
                <a:solidFill>
                  <a:srgbClr val="222222"/>
                </a:solidFill>
                <a:latin typeface="Open Sauce"/>
                <a:ea typeface="Open Sauce"/>
                <a:cs typeface="Open Sauce"/>
                <a:sym typeface="Open Sauce"/>
              </a:rPr>
              <a:t>Koychev</a:t>
            </a:r>
            <a:r>
              <a:rPr lang="en-US" sz="1399" dirty="0">
                <a:solidFill>
                  <a:srgbClr val="222222"/>
                </a:solidFill>
                <a:latin typeface="Open Sauce"/>
                <a:ea typeface="Open Sauce"/>
                <a:cs typeface="Open Sauce"/>
                <a:sym typeface="Open Sauce"/>
              </a:rPr>
              <a:t>, I., Bauermeister, S. and Weisman, D., 2023. Artificial intelligence for dementia prevention. </a:t>
            </a:r>
            <a:r>
              <a:rPr lang="en-US" sz="1399" i="1" dirty="0">
                <a:solidFill>
                  <a:srgbClr val="222222"/>
                </a:solidFill>
                <a:latin typeface="Open Sauce Italics"/>
                <a:ea typeface="Open Sauce Italics"/>
                <a:cs typeface="Open Sauce Italics"/>
                <a:sym typeface="Open Sauce Italics"/>
              </a:rPr>
              <a:t>Alzheimer's &amp; Dementia</a:t>
            </a:r>
            <a:r>
              <a:rPr lang="en-US" sz="1399" dirty="0">
                <a:solidFill>
                  <a:srgbClr val="222222"/>
                </a:solidFill>
                <a:latin typeface="Open Sauce"/>
                <a:ea typeface="Open Sauce"/>
                <a:cs typeface="Open Sauce"/>
                <a:sym typeface="Open Sauce"/>
              </a:rPr>
              <a:t>, </a:t>
            </a:r>
            <a:r>
              <a:rPr lang="en-US" sz="1399" i="1" dirty="0">
                <a:solidFill>
                  <a:srgbClr val="222222"/>
                </a:solidFill>
                <a:latin typeface="Open Sauce Italics"/>
                <a:ea typeface="Open Sauce Italics"/>
                <a:cs typeface="Open Sauce Italics"/>
                <a:sym typeface="Open Sauce Italics"/>
              </a:rPr>
              <a:t>19</a:t>
            </a:r>
            <a:r>
              <a:rPr lang="en-US" sz="1399" dirty="0">
                <a:solidFill>
                  <a:srgbClr val="222222"/>
                </a:solidFill>
                <a:latin typeface="Open Sauce"/>
                <a:ea typeface="Open Sauce"/>
                <a:cs typeface="Open Sauce"/>
                <a:sym typeface="Open Sauce"/>
              </a:rPr>
              <a:t>(12), pp.5952-5969. </a:t>
            </a:r>
            <a:r>
              <a:rPr lang="en-US" sz="1399" u="sng" dirty="0">
                <a:solidFill>
                  <a:srgbClr val="222222"/>
                </a:solidFill>
                <a:latin typeface="Open Sauce"/>
                <a:ea typeface="Open Sauce"/>
                <a:cs typeface="Open Sauce"/>
                <a:sym typeface="Open Sauce"/>
                <a:hlinkClick r:id="rId4" tooltip="https://alz-journals.onlinelibrary.wiley.com/doi/abs/10.1002/alz.13463"/>
              </a:rPr>
              <a:t>https://alz-journals.onlinelibrary.wiley.com/doi/abs/10.1002/alz.13463</a:t>
            </a:r>
          </a:p>
          <a:p>
            <a:pPr marL="302259" lvl="1" indent="-151129" algn="just">
              <a:lnSpc>
                <a:spcPts val="2099"/>
              </a:lnSpc>
              <a:buAutoNum type="arabicPeriod"/>
            </a:pPr>
            <a:r>
              <a:rPr lang="en-US" sz="1399" dirty="0">
                <a:solidFill>
                  <a:srgbClr val="222222"/>
                </a:solidFill>
                <a:latin typeface="Open Sauce"/>
                <a:ea typeface="Open Sauce"/>
                <a:cs typeface="Open Sauce"/>
                <a:sym typeface="Open Sauce"/>
              </a:rPr>
              <a:t>Yaffe, K., Vittinghoff, E., Dublin, S., Peltz, C.B., Fleckenstein, L.E., Rosenberg, D.E., Barnes, D.E., Balderson, B.H. and Larson, E.B., 2024. Effect of personalized risk-reduction strategies on cognition and dementia risk profile among older adults: the SMARRT randomized clinical trial. </a:t>
            </a:r>
            <a:r>
              <a:rPr lang="en-US" sz="1399" i="1" dirty="0">
                <a:solidFill>
                  <a:srgbClr val="222222"/>
                </a:solidFill>
                <a:latin typeface="Open Sauce Italics"/>
                <a:ea typeface="Open Sauce Italics"/>
                <a:cs typeface="Open Sauce Italics"/>
                <a:sym typeface="Open Sauce Italics"/>
              </a:rPr>
              <a:t>JAMA internal medicine</a:t>
            </a:r>
            <a:r>
              <a:rPr lang="en-US" sz="1399" dirty="0">
                <a:solidFill>
                  <a:srgbClr val="222222"/>
                </a:solidFill>
                <a:latin typeface="Open Sauce"/>
                <a:ea typeface="Open Sauce"/>
                <a:cs typeface="Open Sauce"/>
                <a:sym typeface="Open Sauce"/>
              </a:rPr>
              <a:t>, </a:t>
            </a:r>
            <a:r>
              <a:rPr lang="en-US" sz="1399" i="1" dirty="0">
                <a:solidFill>
                  <a:srgbClr val="222222"/>
                </a:solidFill>
                <a:latin typeface="Open Sauce Italics"/>
                <a:ea typeface="Open Sauce Italics"/>
                <a:cs typeface="Open Sauce Italics"/>
                <a:sym typeface="Open Sauce Italics"/>
              </a:rPr>
              <a:t>184</a:t>
            </a:r>
            <a:r>
              <a:rPr lang="en-US" sz="1399" dirty="0">
                <a:solidFill>
                  <a:srgbClr val="222222"/>
                </a:solidFill>
                <a:latin typeface="Open Sauce"/>
                <a:ea typeface="Open Sauce"/>
                <a:cs typeface="Open Sauce"/>
                <a:sym typeface="Open Sauce"/>
              </a:rPr>
              <a:t>(1), pp.54-62. </a:t>
            </a:r>
            <a:r>
              <a:rPr lang="en-US" sz="1399" u="sng" dirty="0">
                <a:solidFill>
                  <a:srgbClr val="222222"/>
                </a:solidFill>
                <a:latin typeface="Open Sauce"/>
                <a:ea typeface="Open Sauce"/>
                <a:cs typeface="Open Sauce"/>
                <a:sym typeface="Open Sauce"/>
                <a:hlinkClick r:id="rId5" tooltip="https://jamanetwork.com/journals/jamainternalmedicine/article-abstract/2811803"/>
              </a:rPr>
              <a:t>https://jamanetwork.com/journals/jamainternalmedicine/article-abstract/2811803</a:t>
            </a:r>
          </a:p>
          <a:p>
            <a:pPr marL="302259" lvl="1" indent="-151129" algn="just">
              <a:lnSpc>
                <a:spcPts val="2099"/>
              </a:lnSpc>
              <a:buAutoNum type="arabicPeriod"/>
            </a:pPr>
            <a:r>
              <a:rPr lang="en-US" sz="1399" dirty="0">
                <a:solidFill>
                  <a:srgbClr val="222222"/>
                </a:solidFill>
                <a:latin typeface="Open Sauce"/>
                <a:ea typeface="Open Sauce"/>
                <a:cs typeface="Open Sauce"/>
                <a:sym typeface="Open Sauce"/>
              </a:rPr>
              <a:t>Livingston, G., Huntley, J., Liu, K.Y., </a:t>
            </a:r>
            <a:r>
              <a:rPr lang="en-US" sz="1399" dirty="0" err="1">
                <a:solidFill>
                  <a:srgbClr val="222222"/>
                </a:solidFill>
                <a:latin typeface="Open Sauce"/>
                <a:ea typeface="Open Sauce"/>
                <a:cs typeface="Open Sauce"/>
                <a:sym typeface="Open Sauce"/>
              </a:rPr>
              <a:t>Costafreda</a:t>
            </a:r>
            <a:r>
              <a:rPr lang="en-US" sz="1399" dirty="0">
                <a:solidFill>
                  <a:srgbClr val="222222"/>
                </a:solidFill>
                <a:latin typeface="Open Sauce"/>
                <a:ea typeface="Open Sauce"/>
                <a:cs typeface="Open Sauce"/>
                <a:sym typeface="Open Sauce"/>
              </a:rPr>
              <a:t>, S.G., </a:t>
            </a:r>
            <a:r>
              <a:rPr lang="en-US" sz="1399" dirty="0" err="1">
                <a:solidFill>
                  <a:srgbClr val="222222"/>
                </a:solidFill>
                <a:latin typeface="Open Sauce"/>
                <a:ea typeface="Open Sauce"/>
                <a:cs typeface="Open Sauce"/>
                <a:sym typeface="Open Sauce"/>
              </a:rPr>
              <a:t>Selbæk</a:t>
            </a:r>
            <a:r>
              <a:rPr lang="en-US" sz="1399" dirty="0">
                <a:solidFill>
                  <a:srgbClr val="222222"/>
                </a:solidFill>
                <a:latin typeface="Open Sauce"/>
                <a:ea typeface="Open Sauce"/>
                <a:cs typeface="Open Sauce"/>
                <a:sym typeface="Open Sauce"/>
              </a:rPr>
              <a:t>, G., Alladi, S., Ames, D., Banerjee, S., Burns, A., </a:t>
            </a:r>
            <a:r>
              <a:rPr lang="en-US" sz="1399" dirty="0" err="1">
                <a:solidFill>
                  <a:srgbClr val="222222"/>
                </a:solidFill>
                <a:latin typeface="Open Sauce"/>
                <a:ea typeface="Open Sauce"/>
                <a:cs typeface="Open Sauce"/>
                <a:sym typeface="Open Sauce"/>
              </a:rPr>
              <a:t>Brayne</a:t>
            </a:r>
            <a:r>
              <a:rPr lang="en-US" sz="1399" dirty="0">
                <a:solidFill>
                  <a:srgbClr val="222222"/>
                </a:solidFill>
                <a:latin typeface="Open Sauce"/>
                <a:ea typeface="Open Sauce"/>
                <a:cs typeface="Open Sauce"/>
                <a:sym typeface="Open Sauce"/>
              </a:rPr>
              <a:t>, C. and Fox, N.C., 2024. Dementia prevention, intervention, and care: 2024 report of the Lancet standing Commission. </a:t>
            </a:r>
            <a:r>
              <a:rPr lang="en-US" sz="1399" i="1" dirty="0">
                <a:solidFill>
                  <a:srgbClr val="222222"/>
                </a:solidFill>
                <a:latin typeface="Open Sauce Italics"/>
                <a:ea typeface="Open Sauce Italics"/>
                <a:cs typeface="Open Sauce Italics"/>
                <a:sym typeface="Open Sauce Italics"/>
              </a:rPr>
              <a:t>The lancet</a:t>
            </a:r>
            <a:r>
              <a:rPr lang="en-US" sz="1399" dirty="0">
                <a:solidFill>
                  <a:srgbClr val="222222"/>
                </a:solidFill>
                <a:latin typeface="Open Sauce"/>
                <a:ea typeface="Open Sauce"/>
                <a:cs typeface="Open Sauce"/>
                <a:sym typeface="Open Sauce"/>
              </a:rPr>
              <a:t>, </a:t>
            </a:r>
            <a:r>
              <a:rPr lang="en-US" sz="1399" i="1" dirty="0">
                <a:solidFill>
                  <a:srgbClr val="222222"/>
                </a:solidFill>
                <a:latin typeface="Open Sauce Italics"/>
                <a:ea typeface="Open Sauce Italics"/>
                <a:cs typeface="Open Sauce Italics"/>
                <a:sym typeface="Open Sauce Italics"/>
              </a:rPr>
              <a:t>404</a:t>
            </a:r>
            <a:r>
              <a:rPr lang="en-US" sz="1399" dirty="0">
                <a:solidFill>
                  <a:srgbClr val="222222"/>
                </a:solidFill>
                <a:latin typeface="Open Sauce"/>
                <a:ea typeface="Open Sauce"/>
                <a:cs typeface="Open Sauce"/>
                <a:sym typeface="Open Sauce"/>
              </a:rPr>
              <a:t>(10452), pp.572-628.</a:t>
            </a:r>
            <a:r>
              <a:rPr lang="en-US" sz="1399" u="sng" dirty="0">
                <a:solidFill>
                  <a:srgbClr val="222222"/>
                </a:solidFill>
                <a:latin typeface="Open Sauce"/>
                <a:ea typeface="Open Sauce"/>
                <a:cs typeface="Open Sauce"/>
                <a:sym typeface="Open Sauce"/>
                <a:hlinkClick r:id="rId6" tooltip="https://www.thelancet.com/journals/lancet/article/PIIS0140-6736(24)01296-0/fulltext?_fsi=0YzsSmVe"/>
              </a:rPr>
              <a:t>https://www.thelancet.com/journals/lancet/article/PIIS0140-6736(24)01296-0/fulltext?_fsi=0YzsSmVe</a:t>
            </a:r>
          </a:p>
          <a:p>
            <a:pPr marL="302259" lvl="1" indent="-151129" algn="just">
              <a:lnSpc>
                <a:spcPts val="2099"/>
              </a:lnSpc>
              <a:buAutoNum type="arabicPeriod"/>
            </a:pPr>
            <a:r>
              <a:rPr lang="en-US" sz="1399" dirty="0" err="1">
                <a:solidFill>
                  <a:srgbClr val="222222"/>
                </a:solidFill>
                <a:latin typeface="Open Sauce"/>
                <a:ea typeface="Open Sauce"/>
                <a:cs typeface="Open Sauce"/>
                <a:sym typeface="Open Sauce"/>
              </a:rPr>
              <a:t>Kornblith</a:t>
            </a:r>
            <a:r>
              <a:rPr lang="en-US" sz="1399" dirty="0">
                <a:solidFill>
                  <a:srgbClr val="222222"/>
                </a:solidFill>
                <a:latin typeface="Open Sauce"/>
                <a:ea typeface="Open Sauce"/>
                <a:cs typeface="Open Sauce"/>
                <a:sym typeface="Open Sauce"/>
              </a:rPr>
              <a:t>, E., </a:t>
            </a:r>
            <a:r>
              <a:rPr lang="en-US" sz="1399" dirty="0" err="1">
                <a:solidFill>
                  <a:srgbClr val="222222"/>
                </a:solidFill>
                <a:latin typeface="Open Sauce"/>
                <a:ea typeface="Open Sauce"/>
                <a:cs typeface="Open Sauce"/>
                <a:sym typeface="Open Sauce"/>
              </a:rPr>
              <a:t>Bahorik</a:t>
            </a:r>
            <a:r>
              <a:rPr lang="en-US" sz="1399" dirty="0">
                <a:solidFill>
                  <a:srgbClr val="222222"/>
                </a:solidFill>
                <a:latin typeface="Open Sauce"/>
                <a:ea typeface="Open Sauce"/>
                <a:cs typeface="Open Sauce"/>
                <a:sym typeface="Open Sauce"/>
              </a:rPr>
              <a:t>, A., Boscardin, W.J., Xia, F., Barnes, D.E. and Yaffe, K., 2022. Association of race and ethnicity with incidence of dementia among older adults. </a:t>
            </a:r>
            <a:r>
              <a:rPr lang="en-US" sz="1399" i="1" dirty="0">
                <a:solidFill>
                  <a:srgbClr val="222222"/>
                </a:solidFill>
                <a:latin typeface="Open Sauce Italics"/>
                <a:ea typeface="Open Sauce Italics"/>
                <a:cs typeface="Open Sauce Italics"/>
                <a:sym typeface="Open Sauce Italics"/>
              </a:rPr>
              <a:t>Jama</a:t>
            </a:r>
            <a:r>
              <a:rPr lang="en-US" sz="1399" dirty="0">
                <a:solidFill>
                  <a:srgbClr val="222222"/>
                </a:solidFill>
                <a:latin typeface="Open Sauce"/>
                <a:ea typeface="Open Sauce"/>
                <a:cs typeface="Open Sauce"/>
                <a:sym typeface="Open Sauce"/>
              </a:rPr>
              <a:t>, </a:t>
            </a:r>
            <a:r>
              <a:rPr lang="en-US" sz="1399" i="1" dirty="0">
                <a:solidFill>
                  <a:srgbClr val="222222"/>
                </a:solidFill>
                <a:latin typeface="Open Sauce Italics"/>
                <a:ea typeface="Open Sauce Italics"/>
                <a:cs typeface="Open Sauce Italics"/>
                <a:sym typeface="Open Sauce Italics"/>
              </a:rPr>
              <a:t>327</a:t>
            </a:r>
            <a:r>
              <a:rPr lang="en-US" sz="1399" dirty="0">
                <a:solidFill>
                  <a:srgbClr val="222222"/>
                </a:solidFill>
                <a:latin typeface="Open Sauce"/>
                <a:ea typeface="Open Sauce"/>
                <a:cs typeface="Open Sauce"/>
                <a:sym typeface="Open Sauce"/>
              </a:rPr>
              <a:t>(15), pp.1488-1495. </a:t>
            </a:r>
            <a:r>
              <a:rPr lang="en-US" sz="1399" u="sng" dirty="0">
                <a:solidFill>
                  <a:srgbClr val="222222"/>
                </a:solidFill>
                <a:latin typeface="Open Sauce"/>
                <a:ea typeface="Open Sauce"/>
                <a:cs typeface="Open Sauce"/>
                <a:sym typeface="Open Sauce"/>
                <a:hlinkClick r:id="rId7" tooltip="https://jamanetwork.com/journals/jama/article-abstract/2791223"/>
              </a:rPr>
              <a:t>https://jamanetwork.com/journals/jama/article-abstract/2791223</a:t>
            </a:r>
          </a:p>
          <a:p>
            <a:pPr marL="302259" lvl="1" indent="-151129" algn="just">
              <a:lnSpc>
                <a:spcPts val="2099"/>
              </a:lnSpc>
              <a:buAutoNum type="arabicPeriod"/>
            </a:pPr>
            <a:r>
              <a:rPr lang="en-US" sz="1399" dirty="0">
                <a:solidFill>
                  <a:srgbClr val="222222"/>
                </a:solidFill>
                <a:latin typeface="Open Sauce"/>
                <a:ea typeface="Open Sauce"/>
                <a:cs typeface="Open Sauce"/>
                <a:sym typeface="Open Sauce"/>
              </a:rPr>
              <a:t>Rost, N.S., Brodtmann, A., </a:t>
            </a:r>
            <a:r>
              <a:rPr lang="en-US" sz="1399" dirty="0" err="1">
                <a:solidFill>
                  <a:srgbClr val="222222"/>
                </a:solidFill>
                <a:latin typeface="Open Sauce"/>
                <a:ea typeface="Open Sauce"/>
                <a:cs typeface="Open Sauce"/>
                <a:sym typeface="Open Sauce"/>
              </a:rPr>
              <a:t>Pase</a:t>
            </a:r>
            <a:r>
              <a:rPr lang="en-US" sz="1399" dirty="0">
                <a:solidFill>
                  <a:srgbClr val="222222"/>
                </a:solidFill>
                <a:latin typeface="Open Sauce"/>
                <a:ea typeface="Open Sauce"/>
                <a:cs typeface="Open Sauce"/>
                <a:sym typeface="Open Sauce"/>
              </a:rPr>
              <a:t>, M.P., van </a:t>
            </a:r>
            <a:r>
              <a:rPr lang="en-US" sz="1399" dirty="0" err="1">
                <a:solidFill>
                  <a:srgbClr val="222222"/>
                </a:solidFill>
                <a:latin typeface="Open Sauce"/>
                <a:ea typeface="Open Sauce"/>
                <a:cs typeface="Open Sauce"/>
                <a:sym typeface="Open Sauce"/>
              </a:rPr>
              <a:t>Veluw</a:t>
            </a:r>
            <a:r>
              <a:rPr lang="en-US" sz="1399" dirty="0">
                <a:solidFill>
                  <a:srgbClr val="222222"/>
                </a:solidFill>
                <a:latin typeface="Open Sauce"/>
                <a:ea typeface="Open Sauce"/>
                <a:cs typeface="Open Sauce"/>
                <a:sym typeface="Open Sauce"/>
              </a:rPr>
              <a:t>, S.J., Biffi, A., Duering, M., Hinman, J.D. and </a:t>
            </a:r>
            <a:r>
              <a:rPr lang="en-US" sz="1399" dirty="0" err="1">
                <a:solidFill>
                  <a:srgbClr val="222222"/>
                </a:solidFill>
                <a:latin typeface="Open Sauce"/>
                <a:ea typeface="Open Sauce"/>
                <a:cs typeface="Open Sauce"/>
                <a:sym typeface="Open Sauce"/>
              </a:rPr>
              <a:t>Dichgans</a:t>
            </a:r>
            <a:r>
              <a:rPr lang="en-US" sz="1399" dirty="0">
                <a:solidFill>
                  <a:srgbClr val="222222"/>
                </a:solidFill>
                <a:latin typeface="Open Sauce"/>
                <a:ea typeface="Open Sauce"/>
                <a:cs typeface="Open Sauce"/>
                <a:sym typeface="Open Sauce"/>
              </a:rPr>
              <a:t>, M., 2022. Post-stroke cognitive impairment and dementia. </a:t>
            </a:r>
            <a:r>
              <a:rPr lang="en-US" sz="1399" i="1" dirty="0">
                <a:solidFill>
                  <a:srgbClr val="222222"/>
                </a:solidFill>
                <a:latin typeface="Open Sauce Italics"/>
                <a:ea typeface="Open Sauce Italics"/>
                <a:cs typeface="Open Sauce Italics"/>
                <a:sym typeface="Open Sauce Italics"/>
              </a:rPr>
              <a:t>Circulation research</a:t>
            </a:r>
            <a:r>
              <a:rPr lang="en-US" sz="1399" dirty="0">
                <a:solidFill>
                  <a:srgbClr val="222222"/>
                </a:solidFill>
                <a:latin typeface="Open Sauce"/>
                <a:ea typeface="Open Sauce"/>
                <a:cs typeface="Open Sauce"/>
                <a:sym typeface="Open Sauce"/>
              </a:rPr>
              <a:t>, </a:t>
            </a:r>
            <a:r>
              <a:rPr lang="en-US" sz="1399" i="1" dirty="0">
                <a:solidFill>
                  <a:srgbClr val="222222"/>
                </a:solidFill>
                <a:latin typeface="Open Sauce Italics"/>
                <a:ea typeface="Open Sauce Italics"/>
                <a:cs typeface="Open Sauce Italics"/>
                <a:sym typeface="Open Sauce Italics"/>
              </a:rPr>
              <a:t>130</a:t>
            </a:r>
            <a:r>
              <a:rPr lang="en-US" sz="1399" dirty="0">
                <a:solidFill>
                  <a:srgbClr val="222222"/>
                </a:solidFill>
                <a:latin typeface="Open Sauce"/>
                <a:ea typeface="Open Sauce"/>
                <a:cs typeface="Open Sauce"/>
                <a:sym typeface="Open Sauce"/>
              </a:rPr>
              <a:t>(8), pp.1252-1271. </a:t>
            </a:r>
            <a:r>
              <a:rPr lang="en-US" sz="1399" u="sng" dirty="0">
                <a:solidFill>
                  <a:srgbClr val="222222"/>
                </a:solidFill>
                <a:latin typeface="Open Sauce"/>
                <a:ea typeface="Open Sauce"/>
                <a:cs typeface="Open Sauce"/>
                <a:sym typeface="Open Sauce"/>
                <a:hlinkClick r:id="rId8" tooltip="https://www.ahajournals.org/doi/abs/10.1161/circresaha.122.319951"/>
              </a:rPr>
              <a:t>https://www.ahajournals.org/doi/abs/10.1161/circresaha.122.319951</a:t>
            </a:r>
          </a:p>
          <a:p>
            <a:pPr marL="302259" lvl="1" indent="-151129" algn="just">
              <a:lnSpc>
                <a:spcPts val="2099"/>
              </a:lnSpc>
              <a:buAutoNum type="arabicPeriod"/>
            </a:pPr>
            <a:r>
              <a:rPr lang="en-US" sz="1399" dirty="0">
                <a:solidFill>
                  <a:srgbClr val="222222"/>
                </a:solidFill>
                <a:latin typeface="Open Sauce"/>
                <a:ea typeface="Open Sauce"/>
                <a:cs typeface="Open Sauce"/>
                <a:sym typeface="Open Sauce"/>
              </a:rPr>
              <a:t>Yassine, H.N., </a:t>
            </a:r>
            <a:r>
              <a:rPr lang="en-US" sz="1399" dirty="0" err="1">
                <a:solidFill>
                  <a:srgbClr val="222222"/>
                </a:solidFill>
                <a:latin typeface="Open Sauce"/>
                <a:ea typeface="Open Sauce"/>
                <a:cs typeface="Open Sauce"/>
                <a:sym typeface="Open Sauce"/>
              </a:rPr>
              <a:t>Samieri</a:t>
            </a:r>
            <a:r>
              <a:rPr lang="en-US" sz="1399" dirty="0">
                <a:solidFill>
                  <a:srgbClr val="222222"/>
                </a:solidFill>
                <a:latin typeface="Open Sauce"/>
                <a:ea typeface="Open Sauce"/>
                <a:cs typeface="Open Sauce"/>
                <a:sym typeface="Open Sauce"/>
              </a:rPr>
              <a:t>, C., Livingston, G., Glass, K., Wagner, M., Tangney, C., Plassman, B.L., Ikram, M.A., Voigt, R.M., Gu, Y. and O'Bryant, S., 2022. Nutrition state of science and dementia prevention: recommendations of the Nutrition for Dementia Prevention Working Group. </a:t>
            </a:r>
            <a:r>
              <a:rPr lang="en-US" sz="1399" i="1" dirty="0">
                <a:solidFill>
                  <a:srgbClr val="222222"/>
                </a:solidFill>
                <a:latin typeface="Open Sauce Italics"/>
                <a:ea typeface="Open Sauce Italics"/>
                <a:cs typeface="Open Sauce Italics"/>
                <a:sym typeface="Open Sauce Italics"/>
              </a:rPr>
              <a:t>The Lancet Healthy Longevity</a:t>
            </a:r>
            <a:r>
              <a:rPr lang="en-US" sz="1399" dirty="0">
                <a:solidFill>
                  <a:srgbClr val="222222"/>
                </a:solidFill>
                <a:latin typeface="Open Sauce"/>
                <a:ea typeface="Open Sauce"/>
                <a:cs typeface="Open Sauce"/>
                <a:sym typeface="Open Sauce"/>
              </a:rPr>
              <a:t>, </a:t>
            </a:r>
            <a:r>
              <a:rPr lang="en-US" sz="1399" i="1" dirty="0">
                <a:solidFill>
                  <a:srgbClr val="222222"/>
                </a:solidFill>
                <a:latin typeface="Open Sauce Italics"/>
                <a:ea typeface="Open Sauce Italics"/>
                <a:cs typeface="Open Sauce Italics"/>
                <a:sym typeface="Open Sauce Italics"/>
              </a:rPr>
              <a:t>3</a:t>
            </a:r>
            <a:r>
              <a:rPr lang="en-US" sz="1399" dirty="0">
                <a:solidFill>
                  <a:srgbClr val="222222"/>
                </a:solidFill>
                <a:latin typeface="Open Sauce"/>
                <a:ea typeface="Open Sauce"/>
                <a:cs typeface="Open Sauce"/>
                <a:sym typeface="Open Sauce"/>
              </a:rPr>
              <a:t>(7), pp.e501-e512. </a:t>
            </a:r>
            <a:r>
              <a:rPr lang="en-US" sz="1399" u="sng" dirty="0">
                <a:solidFill>
                  <a:srgbClr val="222222"/>
                </a:solidFill>
                <a:latin typeface="Open Sauce"/>
                <a:ea typeface="Open Sauce"/>
                <a:cs typeface="Open Sauce"/>
                <a:sym typeface="Open Sauce"/>
                <a:hlinkClick r:id="rId9" tooltip="https://www.thelancet.com/journals/lanhl/article/PIIS2666-7568%2822%2900120-9/fulltext"/>
              </a:rPr>
              <a:t>https://www.thelancet.com/journals/lanhl/article/PIIS2666-7568%2822%2900120-9/fulltext</a:t>
            </a:r>
          </a:p>
          <a:p>
            <a:pPr marL="302259" lvl="1" indent="-151129" algn="just">
              <a:lnSpc>
                <a:spcPts val="2099"/>
              </a:lnSpc>
              <a:buAutoNum type="arabicPeriod"/>
            </a:pPr>
            <a:r>
              <a:rPr lang="en-US" sz="1399" dirty="0" err="1">
                <a:solidFill>
                  <a:srgbClr val="222222"/>
                </a:solidFill>
                <a:latin typeface="Open Sauce"/>
                <a:ea typeface="Open Sauce"/>
                <a:cs typeface="Open Sauce"/>
                <a:sym typeface="Open Sauce"/>
              </a:rPr>
              <a:t>Dintica</a:t>
            </a:r>
            <a:r>
              <a:rPr lang="en-US" sz="1399" dirty="0">
                <a:solidFill>
                  <a:srgbClr val="222222"/>
                </a:solidFill>
                <a:latin typeface="Open Sauce"/>
                <a:ea typeface="Open Sauce"/>
                <a:cs typeface="Open Sauce"/>
                <a:sym typeface="Open Sauce"/>
              </a:rPr>
              <a:t>, C.S. and Yaffe, K., 2022. Epidemiology and risk factors for dementia. </a:t>
            </a:r>
            <a:r>
              <a:rPr lang="en-US" sz="1399" i="1" dirty="0">
                <a:solidFill>
                  <a:srgbClr val="222222"/>
                </a:solidFill>
                <a:latin typeface="Open Sauce Italics"/>
                <a:ea typeface="Open Sauce Italics"/>
                <a:cs typeface="Open Sauce Italics"/>
                <a:sym typeface="Open Sauce Italics"/>
              </a:rPr>
              <a:t>Psychiatric Clinics</a:t>
            </a:r>
            <a:r>
              <a:rPr lang="en-US" sz="1399" dirty="0">
                <a:solidFill>
                  <a:srgbClr val="222222"/>
                </a:solidFill>
                <a:latin typeface="Open Sauce"/>
                <a:ea typeface="Open Sauce"/>
                <a:cs typeface="Open Sauce"/>
                <a:sym typeface="Open Sauce"/>
              </a:rPr>
              <a:t>, </a:t>
            </a:r>
            <a:r>
              <a:rPr lang="en-US" sz="1399" i="1" dirty="0">
                <a:solidFill>
                  <a:srgbClr val="222222"/>
                </a:solidFill>
                <a:latin typeface="Open Sauce Italics"/>
                <a:ea typeface="Open Sauce Italics"/>
                <a:cs typeface="Open Sauce Italics"/>
                <a:sym typeface="Open Sauce Italics"/>
              </a:rPr>
              <a:t>45</a:t>
            </a:r>
            <a:r>
              <a:rPr lang="en-US" sz="1399" dirty="0">
                <a:solidFill>
                  <a:srgbClr val="222222"/>
                </a:solidFill>
                <a:latin typeface="Open Sauce"/>
                <a:ea typeface="Open Sauce"/>
                <a:cs typeface="Open Sauce"/>
                <a:sym typeface="Open Sauce"/>
              </a:rPr>
              <a:t>(4), pp.677-689. </a:t>
            </a:r>
            <a:r>
              <a:rPr lang="en-US" sz="1399" u="sng" dirty="0">
                <a:solidFill>
                  <a:srgbClr val="222222"/>
                </a:solidFill>
                <a:latin typeface="Open Sauce"/>
                <a:ea typeface="Open Sauce"/>
                <a:cs typeface="Open Sauce"/>
                <a:sym typeface="Open Sauce"/>
                <a:hlinkClick r:id="rId10" tooltip="https://www.psych.theclinics.com/article/S0193-953X(22)00067-3/abstract"/>
              </a:rPr>
              <a:t>https://www.psych.theclinics.com/article/S0193-953X(22)00067-3/abstract</a:t>
            </a:r>
          </a:p>
          <a:p>
            <a:pPr marL="302259" lvl="1" indent="-151129" algn="just">
              <a:lnSpc>
                <a:spcPts val="2099"/>
              </a:lnSpc>
              <a:buAutoNum type="arabicPeriod"/>
            </a:pPr>
            <a:r>
              <a:rPr lang="en-US" sz="1399" dirty="0">
                <a:solidFill>
                  <a:srgbClr val="222222"/>
                </a:solidFill>
                <a:latin typeface="Open Sauce"/>
                <a:ea typeface="Open Sauce"/>
                <a:cs typeface="Open Sauce"/>
                <a:sym typeface="Open Sauce"/>
              </a:rPr>
              <a:t>Van Der Flier, W.M., de Vugt, M.E., Smets, E.M., Blom, M. and Teunissen, C.E., 2023. Towards a future where Alzheimer’s disease pathology is stopped before the onset of dementia. </a:t>
            </a:r>
            <a:r>
              <a:rPr lang="en-US" sz="1399" i="1" dirty="0">
                <a:solidFill>
                  <a:srgbClr val="222222"/>
                </a:solidFill>
                <a:latin typeface="Open Sauce Italics"/>
                <a:ea typeface="Open Sauce Italics"/>
                <a:cs typeface="Open Sauce Italics"/>
                <a:sym typeface="Open Sauce Italics"/>
              </a:rPr>
              <a:t>Nature aging</a:t>
            </a:r>
            <a:r>
              <a:rPr lang="en-US" sz="1399" dirty="0">
                <a:solidFill>
                  <a:srgbClr val="222222"/>
                </a:solidFill>
                <a:latin typeface="Open Sauce"/>
                <a:ea typeface="Open Sauce"/>
                <a:cs typeface="Open Sauce"/>
                <a:sym typeface="Open Sauce"/>
              </a:rPr>
              <a:t>, </a:t>
            </a:r>
            <a:r>
              <a:rPr lang="en-US" sz="1399" i="1" dirty="0">
                <a:solidFill>
                  <a:srgbClr val="222222"/>
                </a:solidFill>
                <a:latin typeface="Open Sauce Italics"/>
                <a:ea typeface="Open Sauce Italics"/>
                <a:cs typeface="Open Sauce Italics"/>
                <a:sym typeface="Open Sauce Italics"/>
              </a:rPr>
              <a:t>3</a:t>
            </a:r>
            <a:r>
              <a:rPr lang="en-US" sz="1399" dirty="0">
                <a:solidFill>
                  <a:srgbClr val="222222"/>
                </a:solidFill>
                <a:latin typeface="Open Sauce"/>
                <a:ea typeface="Open Sauce"/>
                <a:cs typeface="Open Sauce"/>
                <a:sym typeface="Open Sauce"/>
              </a:rPr>
              <a:t>(5), pp.494-505. </a:t>
            </a:r>
            <a:r>
              <a:rPr lang="en-US" sz="1399" u="sng" dirty="0">
                <a:solidFill>
                  <a:srgbClr val="222222"/>
                </a:solidFill>
                <a:latin typeface="Open Sauce"/>
                <a:ea typeface="Open Sauce"/>
                <a:cs typeface="Open Sauce"/>
                <a:sym typeface="Open Sauce"/>
                <a:hlinkClick r:id="rId11" tooltip="https://www.nature.com/articles/s43587-023-00404-2"/>
              </a:rPr>
              <a:t>https://www.nature.com/articles/s43587-023-00404-2</a:t>
            </a:r>
          </a:p>
          <a:p>
            <a:pPr marL="302259" lvl="1" indent="-151129" algn="just">
              <a:lnSpc>
                <a:spcPts val="2099"/>
              </a:lnSpc>
              <a:buAutoNum type="arabicPeriod"/>
            </a:pPr>
            <a:r>
              <a:rPr lang="en-US" sz="1399" dirty="0">
                <a:solidFill>
                  <a:srgbClr val="222222"/>
                </a:solidFill>
                <a:latin typeface="Open Sauce"/>
                <a:ea typeface="Open Sauce"/>
                <a:cs typeface="Open Sauce"/>
                <a:sym typeface="Open Sauce"/>
              </a:rPr>
              <a:t>Wu, Z., Phyo, A.Z.Z., Cribb, L., Vishwanath, S., Orchard, S.G., Owen, A., Woods, R., Chong, T.T., Wolfe, R., Shah, R.C. and Sheets, K., 2026. Trajectories of frailty, grip strength and gait speed preceding dementia: a nested case–control study. </a:t>
            </a:r>
            <a:r>
              <a:rPr lang="en-US" sz="1399" i="1" dirty="0">
                <a:solidFill>
                  <a:srgbClr val="222222"/>
                </a:solidFill>
                <a:latin typeface="Open Sauce Italics"/>
                <a:ea typeface="Open Sauce Italics"/>
                <a:cs typeface="Open Sauce Italics"/>
                <a:sym typeface="Open Sauce Italics"/>
              </a:rPr>
              <a:t>Age and Ageing</a:t>
            </a:r>
            <a:r>
              <a:rPr lang="en-US" sz="1399" dirty="0">
                <a:solidFill>
                  <a:srgbClr val="222222"/>
                </a:solidFill>
                <a:latin typeface="Open Sauce"/>
                <a:ea typeface="Open Sauce"/>
                <a:cs typeface="Open Sauce"/>
                <a:sym typeface="Open Sauce"/>
              </a:rPr>
              <a:t>, </a:t>
            </a:r>
            <a:r>
              <a:rPr lang="en-US" sz="1399" i="1" dirty="0">
                <a:solidFill>
                  <a:srgbClr val="222222"/>
                </a:solidFill>
                <a:latin typeface="Open Sauce Italics"/>
                <a:ea typeface="Open Sauce Italics"/>
                <a:cs typeface="Open Sauce Italics"/>
                <a:sym typeface="Open Sauce Italics"/>
              </a:rPr>
              <a:t>55</a:t>
            </a:r>
            <a:r>
              <a:rPr lang="en-US" sz="1399" dirty="0">
                <a:solidFill>
                  <a:srgbClr val="222222"/>
                </a:solidFill>
                <a:latin typeface="Open Sauce"/>
                <a:ea typeface="Open Sauce"/>
                <a:cs typeface="Open Sauce"/>
                <a:sym typeface="Open Sauce"/>
              </a:rPr>
              <a:t>(4), p.afag062. </a:t>
            </a:r>
            <a:r>
              <a:rPr lang="en-US" sz="1399" u="sng" dirty="0">
                <a:solidFill>
                  <a:srgbClr val="222222"/>
                </a:solidFill>
                <a:latin typeface="Open Sauce"/>
                <a:ea typeface="Open Sauce"/>
                <a:cs typeface="Open Sauce"/>
                <a:sym typeface="Open Sauce"/>
                <a:hlinkClick r:id="rId12" tooltip="https://academic.oup.com/ageing/article-abstract/55/4/afag062/8586851"/>
              </a:rPr>
              <a:t>https://academic.oup.com/ageing/article-abstract/55/4/afag062/8586851</a:t>
            </a:r>
          </a:p>
          <a:p>
            <a:pPr marL="302259" lvl="1" indent="-151129" algn="just">
              <a:lnSpc>
                <a:spcPts val="2099"/>
              </a:lnSpc>
              <a:buAutoNum type="arabicPeriod"/>
            </a:pPr>
            <a:r>
              <a:rPr lang="en-US" sz="1399" dirty="0">
                <a:solidFill>
                  <a:srgbClr val="222222"/>
                </a:solidFill>
                <a:latin typeface="Open Sauce"/>
                <a:ea typeface="Open Sauce"/>
                <a:cs typeface="Open Sauce"/>
                <a:sym typeface="Open Sauce"/>
              </a:rPr>
              <a:t>Ornish, D., Madison, C., </a:t>
            </a:r>
            <a:r>
              <a:rPr lang="en-US" sz="1399" dirty="0" err="1">
                <a:solidFill>
                  <a:srgbClr val="222222"/>
                </a:solidFill>
                <a:latin typeface="Open Sauce"/>
                <a:ea typeface="Open Sauce"/>
                <a:cs typeface="Open Sauce"/>
                <a:sym typeface="Open Sauce"/>
              </a:rPr>
              <a:t>Kivipelto</a:t>
            </a:r>
            <a:r>
              <a:rPr lang="en-US" sz="1399" dirty="0">
                <a:solidFill>
                  <a:srgbClr val="222222"/>
                </a:solidFill>
                <a:latin typeface="Open Sauce"/>
                <a:ea typeface="Open Sauce"/>
                <a:cs typeface="Open Sauce"/>
                <a:sym typeface="Open Sauce"/>
              </a:rPr>
              <a:t>, M., Kemp, C., McCulloch, C.E., </a:t>
            </a:r>
            <a:r>
              <a:rPr lang="en-US" sz="1399" dirty="0" err="1">
                <a:solidFill>
                  <a:srgbClr val="222222"/>
                </a:solidFill>
                <a:latin typeface="Open Sauce"/>
                <a:ea typeface="Open Sauce"/>
                <a:cs typeface="Open Sauce"/>
                <a:sym typeface="Open Sauce"/>
              </a:rPr>
              <a:t>Galasko</a:t>
            </a:r>
            <a:r>
              <a:rPr lang="en-US" sz="1399" dirty="0">
                <a:solidFill>
                  <a:srgbClr val="222222"/>
                </a:solidFill>
                <a:latin typeface="Open Sauce"/>
                <a:ea typeface="Open Sauce"/>
                <a:cs typeface="Open Sauce"/>
                <a:sym typeface="Open Sauce"/>
              </a:rPr>
              <a:t>, D., Artz, J., Rentz, D., Lin, J., Norman, K. and Ornish, A., 2024. Effects of intensive lifestyle changes on the progression of mild cognitive impairment or early dementia due to Alzheimer’s disease: a randomized, controlled clinical trial. </a:t>
            </a:r>
            <a:r>
              <a:rPr lang="en-US" sz="1399" i="1" dirty="0">
                <a:solidFill>
                  <a:srgbClr val="222222"/>
                </a:solidFill>
                <a:latin typeface="Open Sauce Italics"/>
                <a:ea typeface="Open Sauce Italics"/>
                <a:cs typeface="Open Sauce Italics"/>
                <a:sym typeface="Open Sauce Italics"/>
              </a:rPr>
              <a:t>Alzheimer's research &amp; therapy</a:t>
            </a:r>
            <a:r>
              <a:rPr lang="en-US" sz="1399" dirty="0">
                <a:solidFill>
                  <a:srgbClr val="222222"/>
                </a:solidFill>
                <a:latin typeface="Open Sauce"/>
                <a:ea typeface="Open Sauce"/>
                <a:cs typeface="Open Sauce"/>
                <a:sym typeface="Open Sauce"/>
              </a:rPr>
              <a:t>, </a:t>
            </a:r>
            <a:r>
              <a:rPr lang="en-US" sz="1399" i="1" dirty="0">
                <a:solidFill>
                  <a:srgbClr val="222222"/>
                </a:solidFill>
                <a:latin typeface="Open Sauce Italics"/>
                <a:ea typeface="Open Sauce Italics"/>
                <a:cs typeface="Open Sauce Italics"/>
                <a:sym typeface="Open Sauce Italics"/>
              </a:rPr>
              <a:t>16</a:t>
            </a:r>
            <a:r>
              <a:rPr lang="en-US" sz="1399" dirty="0">
                <a:solidFill>
                  <a:srgbClr val="222222"/>
                </a:solidFill>
                <a:latin typeface="Open Sauce"/>
                <a:ea typeface="Open Sauce"/>
                <a:cs typeface="Open Sauce"/>
                <a:sym typeface="Open Sauce"/>
              </a:rPr>
              <a:t>(1), p.122. </a:t>
            </a:r>
            <a:r>
              <a:rPr lang="en-US" sz="1399" u="sng" dirty="0">
                <a:solidFill>
                  <a:srgbClr val="222222"/>
                </a:solidFill>
                <a:latin typeface="Open Sauce"/>
                <a:ea typeface="Open Sauce"/>
                <a:cs typeface="Open Sauce"/>
                <a:sym typeface="Open Sauce"/>
                <a:hlinkClick r:id="rId13" tooltip="https://link.springer.com/article/10.1186/s13195-024-01482-z"/>
              </a:rPr>
              <a:t>https://link.springer.com/article/10.1186/s13195-024-01482-z</a:t>
            </a:r>
          </a:p>
          <a:p>
            <a:pPr marL="302259" lvl="1" indent="-151129" algn="just">
              <a:lnSpc>
                <a:spcPts val="2099"/>
              </a:lnSpc>
              <a:buAutoNum type="arabicPeriod"/>
            </a:pPr>
            <a:r>
              <a:rPr lang="en-US" sz="1399" dirty="0">
                <a:solidFill>
                  <a:srgbClr val="222222"/>
                </a:solidFill>
                <a:latin typeface="Open Sauce"/>
                <a:ea typeface="Open Sauce"/>
                <a:cs typeface="Open Sauce"/>
                <a:sym typeface="Open Sauce"/>
              </a:rPr>
              <a:t>Chang Wong, E. and Chang Chui, H., 2022. Vascular cognitive impairment and dementia. </a:t>
            </a:r>
            <a:r>
              <a:rPr lang="en-US" sz="1399" i="1" dirty="0">
                <a:solidFill>
                  <a:srgbClr val="222222"/>
                </a:solidFill>
                <a:latin typeface="Open Sauce Italics"/>
                <a:ea typeface="Open Sauce Italics"/>
                <a:cs typeface="Open Sauce Italics"/>
                <a:sym typeface="Open Sauce Italics"/>
              </a:rPr>
              <a:t>Continuum</a:t>
            </a:r>
            <a:r>
              <a:rPr lang="en-US" sz="1399" dirty="0">
                <a:solidFill>
                  <a:srgbClr val="222222"/>
                </a:solidFill>
                <a:latin typeface="Open Sauce"/>
                <a:ea typeface="Open Sauce"/>
                <a:cs typeface="Open Sauce"/>
                <a:sym typeface="Open Sauce"/>
              </a:rPr>
              <a:t>, </a:t>
            </a:r>
            <a:r>
              <a:rPr lang="en-US" sz="1399" i="1" dirty="0">
                <a:solidFill>
                  <a:srgbClr val="222222"/>
                </a:solidFill>
                <a:latin typeface="Open Sauce Italics"/>
                <a:ea typeface="Open Sauce Italics"/>
                <a:cs typeface="Open Sauce Italics"/>
                <a:sym typeface="Open Sauce Italics"/>
              </a:rPr>
              <a:t>28</a:t>
            </a:r>
            <a:r>
              <a:rPr lang="en-US" sz="1399" dirty="0">
                <a:solidFill>
                  <a:srgbClr val="222222"/>
                </a:solidFill>
                <a:latin typeface="Open Sauce"/>
                <a:ea typeface="Open Sauce"/>
                <a:cs typeface="Open Sauce"/>
                <a:sym typeface="Open Sauce"/>
              </a:rPr>
              <a:t>(3), pp.750-780. </a:t>
            </a:r>
            <a:r>
              <a:rPr lang="en-US" sz="1399" u="sng" dirty="0">
                <a:solidFill>
                  <a:srgbClr val="222222"/>
                </a:solidFill>
                <a:latin typeface="Open Sauce"/>
                <a:ea typeface="Open Sauce"/>
                <a:cs typeface="Open Sauce"/>
                <a:sym typeface="Open Sauce"/>
                <a:hlinkClick r:id="rId14" tooltip="https://continuum.aan.com/doi/abs/10.1212/CON.0000000000001124"/>
              </a:rPr>
              <a:t>https://continuum.aan.com/doi/abs/10.1212/CON.0000000000001124</a:t>
            </a:r>
          </a:p>
          <a:p>
            <a:pPr marL="302259" lvl="1" indent="-151129" algn="just">
              <a:lnSpc>
                <a:spcPts val="2099"/>
              </a:lnSpc>
              <a:buAutoNum type="arabicPeriod"/>
            </a:pPr>
            <a:r>
              <a:rPr lang="en-US" sz="1399" dirty="0">
                <a:solidFill>
                  <a:srgbClr val="222222"/>
                </a:solidFill>
                <a:latin typeface="Open Sauce"/>
                <a:ea typeface="Open Sauce"/>
                <a:cs typeface="Open Sauce"/>
                <a:sym typeface="Open Sauce"/>
              </a:rPr>
              <a:t>Veronese, N., Soysal, P., </a:t>
            </a:r>
            <a:r>
              <a:rPr lang="en-US" sz="1399" dirty="0" err="1">
                <a:solidFill>
                  <a:srgbClr val="222222"/>
                </a:solidFill>
                <a:latin typeface="Open Sauce"/>
                <a:ea typeface="Open Sauce"/>
                <a:cs typeface="Open Sauce"/>
                <a:sym typeface="Open Sauce"/>
              </a:rPr>
              <a:t>Demurtas</a:t>
            </a:r>
            <a:r>
              <a:rPr lang="en-US" sz="1399" dirty="0">
                <a:solidFill>
                  <a:srgbClr val="222222"/>
                </a:solidFill>
                <a:latin typeface="Open Sauce"/>
                <a:ea typeface="Open Sauce"/>
                <a:cs typeface="Open Sauce"/>
                <a:sym typeface="Open Sauce"/>
              </a:rPr>
              <a:t>, J., </a:t>
            </a:r>
            <a:r>
              <a:rPr lang="en-US" sz="1399" dirty="0" err="1">
                <a:solidFill>
                  <a:srgbClr val="222222"/>
                </a:solidFill>
                <a:latin typeface="Open Sauce"/>
                <a:ea typeface="Open Sauce"/>
                <a:cs typeface="Open Sauce"/>
                <a:sym typeface="Open Sauce"/>
              </a:rPr>
              <a:t>Solmi</a:t>
            </a:r>
            <a:r>
              <a:rPr lang="en-US" sz="1399" dirty="0">
                <a:solidFill>
                  <a:srgbClr val="222222"/>
                </a:solidFill>
                <a:latin typeface="Open Sauce"/>
                <a:ea typeface="Open Sauce"/>
                <a:cs typeface="Open Sauce"/>
                <a:sym typeface="Open Sauce"/>
              </a:rPr>
              <a:t>, M., Bruyère, O., Christodoulou, N., Ramalho, R., </a:t>
            </a:r>
            <a:r>
              <a:rPr lang="en-US" sz="1399" dirty="0" err="1">
                <a:solidFill>
                  <a:srgbClr val="222222"/>
                </a:solidFill>
                <a:latin typeface="Open Sauce"/>
                <a:ea typeface="Open Sauce"/>
                <a:cs typeface="Open Sauce"/>
                <a:sym typeface="Open Sauce"/>
              </a:rPr>
              <a:t>Fusar</a:t>
            </a:r>
            <a:r>
              <a:rPr lang="en-US" sz="1399" dirty="0">
                <a:solidFill>
                  <a:srgbClr val="222222"/>
                </a:solidFill>
                <a:latin typeface="Open Sauce"/>
                <a:ea typeface="Open Sauce"/>
                <a:cs typeface="Open Sauce"/>
                <a:sym typeface="Open Sauce"/>
              </a:rPr>
              <a:t>-Poli, P., Lappas, A.S., Pinto, D. and Frederiksen, K.S., 2023. Physical activity and exercise for the prevention and management of mild cognitive impairment and dementia: a collaborative international guideline. </a:t>
            </a:r>
            <a:r>
              <a:rPr lang="en-US" sz="1399" i="1" dirty="0">
                <a:solidFill>
                  <a:srgbClr val="222222"/>
                </a:solidFill>
                <a:latin typeface="Open Sauce Italics"/>
                <a:ea typeface="Open Sauce Italics"/>
                <a:cs typeface="Open Sauce Italics"/>
                <a:sym typeface="Open Sauce Italics"/>
              </a:rPr>
              <a:t>European geriatric medicine</a:t>
            </a:r>
            <a:r>
              <a:rPr lang="en-US" sz="1399" dirty="0">
                <a:solidFill>
                  <a:srgbClr val="222222"/>
                </a:solidFill>
                <a:latin typeface="Open Sauce"/>
                <a:ea typeface="Open Sauce"/>
                <a:cs typeface="Open Sauce"/>
                <a:sym typeface="Open Sauce"/>
              </a:rPr>
              <a:t>, </a:t>
            </a:r>
            <a:r>
              <a:rPr lang="en-US" sz="1399" i="1" dirty="0">
                <a:solidFill>
                  <a:srgbClr val="222222"/>
                </a:solidFill>
                <a:latin typeface="Open Sauce Italics"/>
                <a:ea typeface="Open Sauce Italics"/>
                <a:cs typeface="Open Sauce Italics"/>
                <a:sym typeface="Open Sauce Italics"/>
              </a:rPr>
              <a:t>14</a:t>
            </a:r>
            <a:r>
              <a:rPr lang="en-US" sz="1399" dirty="0">
                <a:solidFill>
                  <a:srgbClr val="222222"/>
                </a:solidFill>
                <a:latin typeface="Open Sauce"/>
                <a:ea typeface="Open Sauce"/>
                <a:cs typeface="Open Sauce"/>
                <a:sym typeface="Open Sauce"/>
              </a:rPr>
              <a:t>(5), pp.925-952. </a:t>
            </a:r>
            <a:r>
              <a:rPr lang="en-US" sz="1399" u="sng" dirty="0">
                <a:solidFill>
                  <a:srgbClr val="222222"/>
                </a:solidFill>
                <a:latin typeface="Open Sauce"/>
                <a:ea typeface="Open Sauce"/>
                <a:cs typeface="Open Sauce"/>
                <a:sym typeface="Open Sauce"/>
                <a:hlinkClick r:id="rId15" tooltip="https://link.springer.com/article/10.1007/s41999-023-00858-y"/>
              </a:rPr>
              <a:t>https://link.springer.com/article/10.1007/s41999-023-00858-y</a:t>
            </a:r>
          </a:p>
          <a:p>
            <a:pPr marL="302259" lvl="1" indent="-151129" algn="just">
              <a:lnSpc>
                <a:spcPts val="2099"/>
              </a:lnSpc>
              <a:buAutoNum type="arabicPeriod"/>
            </a:pPr>
            <a:r>
              <a:rPr lang="en-US" sz="1399" dirty="0">
                <a:solidFill>
                  <a:srgbClr val="222222"/>
                </a:solidFill>
                <a:latin typeface="Open Sauce"/>
                <a:ea typeface="Open Sauce"/>
                <a:cs typeface="Open Sauce"/>
                <a:sym typeface="Open Sauce"/>
              </a:rPr>
              <a:t>Abdulrahman, H., Jansen, E., </a:t>
            </a:r>
            <a:r>
              <a:rPr lang="en-US" sz="1399" dirty="0" err="1">
                <a:solidFill>
                  <a:srgbClr val="222222"/>
                </a:solidFill>
                <a:latin typeface="Open Sauce"/>
                <a:ea typeface="Open Sauce"/>
                <a:cs typeface="Open Sauce"/>
                <a:sym typeface="Open Sauce"/>
              </a:rPr>
              <a:t>Hoevenaar</a:t>
            </a:r>
            <a:r>
              <a:rPr lang="en-US" sz="1399" dirty="0">
                <a:solidFill>
                  <a:srgbClr val="222222"/>
                </a:solidFill>
                <a:latin typeface="Open Sauce"/>
                <a:ea typeface="Open Sauce"/>
                <a:cs typeface="Open Sauce"/>
                <a:sym typeface="Open Sauce"/>
              </a:rPr>
              <a:t>-Blom, M., Van Dalen, J.W., Van </a:t>
            </a:r>
            <a:r>
              <a:rPr lang="en-US" sz="1399" dirty="0" err="1">
                <a:solidFill>
                  <a:srgbClr val="222222"/>
                </a:solidFill>
                <a:latin typeface="Open Sauce"/>
                <a:ea typeface="Open Sauce"/>
                <a:cs typeface="Open Sauce"/>
                <a:sym typeface="Open Sauce"/>
              </a:rPr>
              <a:t>Wanrooij</a:t>
            </a:r>
            <a:r>
              <a:rPr lang="en-US" sz="1399" dirty="0">
                <a:solidFill>
                  <a:srgbClr val="222222"/>
                </a:solidFill>
                <a:latin typeface="Open Sauce"/>
                <a:ea typeface="Open Sauce"/>
                <a:cs typeface="Open Sauce"/>
                <a:sym typeface="Open Sauce"/>
              </a:rPr>
              <a:t>, L.L., Van Bussel, E., Van Gool, W.A., Richard, E. and Moll van </a:t>
            </a:r>
            <a:r>
              <a:rPr lang="en-US" sz="1399" dirty="0" err="1">
                <a:solidFill>
                  <a:srgbClr val="222222"/>
                </a:solidFill>
                <a:latin typeface="Open Sauce"/>
                <a:ea typeface="Open Sauce"/>
                <a:cs typeface="Open Sauce"/>
                <a:sym typeface="Open Sauce"/>
              </a:rPr>
              <a:t>Charante</a:t>
            </a:r>
            <a:r>
              <a:rPr lang="en-US" sz="1399" dirty="0">
                <a:solidFill>
                  <a:srgbClr val="222222"/>
                </a:solidFill>
                <a:latin typeface="Open Sauce"/>
                <a:ea typeface="Open Sauce"/>
                <a:cs typeface="Open Sauce"/>
                <a:sym typeface="Open Sauce"/>
              </a:rPr>
              <a:t>, E.P., 2022. Diagnostic accuracy of the telephone interview for cognitive status for the detection of dementia in primary care. </a:t>
            </a:r>
            <a:r>
              <a:rPr lang="en-US" sz="1399" i="1" dirty="0">
                <a:solidFill>
                  <a:srgbClr val="222222"/>
                </a:solidFill>
                <a:latin typeface="Open Sauce Italics"/>
                <a:ea typeface="Open Sauce Italics"/>
                <a:cs typeface="Open Sauce Italics"/>
                <a:sym typeface="Open Sauce Italics"/>
              </a:rPr>
              <a:t>The Annals of Family Medicine</a:t>
            </a:r>
            <a:r>
              <a:rPr lang="en-US" sz="1399" dirty="0">
                <a:solidFill>
                  <a:srgbClr val="222222"/>
                </a:solidFill>
                <a:latin typeface="Open Sauce"/>
                <a:ea typeface="Open Sauce"/>
                <a:cs typeface="Open Sauce"/>
                <a:sym typeface="Open Sauce"/>
              </a:rPr>
              <a:t>, </a:t>
            </a:r>
            <a:r>
              <a:rPr lang="en-US" sz="1399" i="1" dirty="0">
                <a:solidFill>
                  <a:srgbClr val="222222"/>
                </a:solidFill>
                <a:latin typeface="Open Sauce Italics"/>
                <a:ea typeface="Open Sauce Italics"/>
                <a:cs typeface="Open Sauce Italics"/>
                <a:sym typeface="Open Sauce Italics"/>
              </a:rPr>
              <a:t>20</a:t>
            </a:r>
            <a:r>
              <a:rPr lang="en-US" sz="1399" dirty="0">
                <a:solidFill>
                  <a:srgbClr val="222222"/>
                </a:solidFill>
                <a:latin typeface="Open Sauce"/>
                <a:ea typeface="Open Sauce"/>
                <a:cs typeface="Open Sauce"/>
                <a:sym typeface="Open Sauce"/>
              </a:rPr>
              <a:t>(2), pp.130-136. </a:t>
            </a:r>
            <a:r>
              <a:rPr lang="en-US" sz="1399" u="sng" dirty="0">
                <a:solidFill>
                  <a:srgbClr val="222222"/>
                </a:solidFill>
                <a:latin typeface="Open Sauce"/>
                <a:ea typeface="Open Sauce"/>
                <a:cs typeface="Open Sauce"/>
                <a:sym typeface="Open Sauce"/>
                <a:hlinkClick r:id="rId16" tooltip="https://www.annfammed.org/content/20/2/130.abstract"/>
              </a:rPr>
              <a:t>https://www.annfammed.org/content/20/2/130.abstract</a:t>
            </a:r>
          </a:p>
        </p:txBody>
      </p:sp>
      <p:sp>
        <p:nvSpPr>
          <p:cNvPr id="7" name="TextBox 7"/>
          <p:cNvSpPr txBox="1"/>
          <p:nvPr/>
        </p:nvSpPr>
        <p:spPr>
          <a:xfrm>
            <a:off x="18184635" y="3950832"/>
            <a:ext cx="10766720" cy="691516"/>
          </a:xfrm>
          <a:prstGeom prst="rect">
            <a:avLst/>
          </a:prstGeom>
        </p:spPr>
        <p:txBody>
          <a:bodyPr lIns="0" tIns="0" rIns="0" bIns="0" rtlCol="0" anchor="t">
            <a:spAutoFit/>
          </a:bodyPr>
          <a:lstStyle/>
          <a:p>
            <a:pPr algn="ctr">
              <a:lnSpc>
                <a:spcPts val="5100"/>
              </a:lnSpc>
            </a:pPr>
            <a:r>
              <a:rPr lang="en-US" sz="5100" spc="-224">
                <a:solidFill>
                  <a:srgbClr val="222222"/>
                </a:solidFill>
                <a:latin typeface="Roca Two"/>
                <a:ea typeface="Roca Two"/>
                <a:cs typeface="Roca Two"/>
                <a:sym typeface="Roca Two"/>
              </a:rPr>
              <a:t>Medicine as vocation and service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rotWithShape="1">
          <a:gsLst>
            <a:gs pos="0">
              <a:srgbClr val="96AADD">
                <a:alpha val="100000"/>
              </a:srgbClr>
            </a:gs>
            <a:gs pos="100000">
              <a:srgbClr val="F7F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663719" y="626714"/>
            <a:ext cx="16960561" cy="9033572"/>
            <a:chOff x="0" y="0"/>
            <a:chExt cx="4330085" cy="2306299"/>
          </a:xfrm>
        </p:grpSpPr>
        <p:sp>
          <p:nvSpPr>
            <p:cNvPr id="3" name="Freeform 3"/>
            <p:cNvSpPr/>
            <p:nvPr/>
          </p:nvSpPr>
          <p:spPr>
            <a:xfrm>
              <a:off x="0" y="0"/>
              <a:ext cx="4330085" cy="2306299"/>
            </a:xfrm>
            <a:custGeom>
              <a:avLst/>
              <a:gdLst/>
              <a:ahLst/>
              <a:cxnLst/>
              <a:rect l="l" t="t" r="r" b="b"/>
              <a:pathLst>
                <a:path w="4330085" h="2306299">
                  <a:moveTo>
                    <a:pt x="23280" y="0"/>
                  </a:moveTo>
                  <a:lnTo>
                    <a:pt x="4306805" y="0"/>
                  </a:lnTo>
                  <a:cubicBezTo>
                    <a:pt x="4312979" y="0"/>
                    <a:pt x="4318900" y="2453"/>
                    <a:pt x="4323266" y="6818"/>
                  </a:cubicBezTo>
                  <a:cubicBezTo>
                    <a:pt x="4327632" y="11184"/>
                    <a:pt x="4330085" y="17106"/>
                    <a:pt x="4330085" y="23280"/>
                  </a:cubicBezTo>
                  <a:lnTo>
                    <a:pt x="4330085" y="2283019"/>
                  </a:lnTo>
                  <a:cubicBezTo>
                    <a:pt x="4330085" y="2295877"/>
                    <a:pt x="4319662" y="2306299"/>
                    <a:pt x="4306805" y="2306299"/>
                  </a:cubicBezTo>
                  <a:lnTo>
                    <a:pt x="23280" y="2306299"/>
                  </a:lnTo>
                  <a:cubicBezTo>
                    <a:pt x="17106" y="2306299"/>
                    <a:pt x="11184" y="2303846"/>
                    <a:pt x="6818" y="2299481"/>
                  </a:cubicBezTo>
                  <a:cubicBezTo>
                    <a:pt x="2453" y="2295115"/>
                    <a:pt x="0" y="2289194"/>
                    <a:pt x="0" y="2283019"/>
                  </a:cubicBezTo>
                  <a:lnTo>
                    <a:pt x="0" y="23280"/>
                  </a:lnTo>
                  <a:cubicBezTo>
                    <a:pt x="0" y="10423"/>
                    <a:pt x="10423" y="0"/>
                    <a:pt x="23280" y="0"/>
                  </a:cubicBezTo>
                  <a:close/>
                </a:path>
              </a:pathLst>
            </a:custGeom>
            <a:ln w="38100" cap="rnd">
              <a:solidFill>
                <a:srgbClr val="FFFFFF"/>
              </a:solidFill>
              <a:prstDash val="solid"/>
              <a:round/>
            </a:ln>
          </p:spPr>
        </p:sp>
        <p:sp>
          <p:nvSpPr>
            <p:cNvPr id="4" name="TextBox 4"/>
            <p:cNvSpPr txBox="1"/>
            <p:nvPr/>
          </p:nvSpPr>
          <p:spPr>
            <a:xfrm>
              <a:off x="0" y="-38100"/>
              <a:ext cx="4330085" cy="2344399"/>
            </a:xfrm>
            <a:prstGeom prst="rect">
              <a:avLst/>
            </a:prstGeom>
          </p:spPr>
          <p:txBody>
            <a:bodyPr lIns="50800" tIns="50800" rIns="50800" bIns="50800" rtlCol="0" anchor="ctr"/>
            <a:lstStyle/>
            <a:p>
              <a:pPr algn="r">
                <a:lnSpc>
                  <a:spcPts val="2659"/>
                </a:lnSpc>
              </a:pPr>
              <a:endParaRPr/>
            </a:p>
          </p:txBody>
        </p:sp>
      </p:grpSp>
      <p:sp>
        <p:nvSpPr>
          <p:cNvPr id="5" name="TextBox 5"/>
          <p:cNvSpPr txBox="1"/>
          <p:nvPr/>
        </p:nvSpPr>
        <p:spPr>
          <a:xfrm>
            <a:off x="4395938" y="3498855"/>
            <a:ext cx="9496124" cy="3053653"/>
          </a:xfrm>
          <a:prstGeom prst="rect">
            <a:avLst/>
          </a:prstGeom>
        </p:spPr>
        <p:txBody>
          <a:bodyPr lIns="0" tIns="0" rIns="0" bIns="0" rtlCol="0" anchor="t">
            <a:spAutoFit/>
          </a:bodyPr>
          <a:lstStyle/>
          <a:p>
            <a:pPr algn="ctr">
              <a:lnSpc>
                <a:spcPts val="11624"/>
              </a:lnSpc>
            </a:pPr>
            <a:r>
              <a:rPr lang="en-US" sz="12366" spc="-544">
                <a:solidFill>
                  <a:srgbClr val="222222"/>
                </a:solidFill>
                <a:latin typeface="Roca Two"/>
                <a:ea typeface="Roca Two"/>
                <a:cs typeface="Roca Two"/>
                <a:sym typeface="Roca Two"/>
              </a:rPr>
              <a:t>Thank you very much!</a:t>
            </a:r>
          </a:p>
        </p:txBody>
      </p:sp>
      <p:grpSp>
        <p:nvGrpSpPr>
          <p:cNvPr id="6" name="Group 6"/>
          <p:cNvGrpSpPr/>
          <p:nvPr/>
        </p:nvGrpSpPr>
        <p:grpSpPr>
          <a:xfrm>
            <a:off x="663719" y="8838778"/>
            <a:ext cx="16960561" cy="821508"/>
            <a:chOff x="0" y="0"/>
            <a:chExt cx="4330085" cy="209734"/>
          </a:xfrm>
        </p:grpSpPr>
        <p:sp>
          <p:nvSpPr>
            <p:cNvPr id="7" name="Freeform 7"/>
            <p:cNvSpPr/>
            <p:nvPr/>
          </p:nvSpPr>
          <p:spPr>
            <a:xfrm>
              <a:off x="0" y="0"/>
              <a:ext cx="4330085" cy="209734"/>
            </a:xfrm>
            <a:custGeom>
              <a:avLst/>
              <a:gdLst/>
              <a:ahLst/>
              <a:cxnLst/>
              <a:rect l="l" t="t" r="r" b="b"/>
              <a:pathLst>
                <a:path w="4330085" h="209734">
                  <a:moveTo>
                    <a:pt x="23280" y="0"/>
                  </a:moveTo>
                  <a:lnTo>
                    <a:pt x="4306805" y="0"/>
                  </a:lnTo>
                  <a:cubicBezTo>
                    <a:pt x="4312979" y="0"/>
                    <a:pt x="4318900" y="2453"/>
                    <a:pt x="4323266" y="6818"/>
                  </a:cubicBezTo>
                  <a:cubicBezTo>
                    <a:pt x="4327632" y="11184"/>
                    <a:pt x="4330085" y="17106"/>
                    <a:pt x="4330085" y="23280"/>
                  </a:cubicBezTo>
                  <a:lnTo>
                    <a:pt x="4330085" y="186454"/>
                  </a:lnTo>
                  <a:cubicBezTo>
                    <a:pt x="4330085" y="199311"/>
                    <a:pt x="4319662" y="209734"/>
                    <a:pt x="4306805" y="209734"/>
                  </a:cubicBezTo>
                  <a:lnTo>
                    <a:pt x="23280" y="209734"/>
                  </a:lnTo>
                  <a:cubicBezTo>
                    <a:pt x="17106" y="209734"/>
                    <a:pt x="11184" y="207281"/>
                    <a:pt x="6818" y="202915"/>
                  </a:cubicBezTo>
                  <a:cubicBezTo>
                    <a:pt x="2453" y="198549"/>
                    <a:pt x="0" y="192628"/>
                    <a:pt x="0" y="186454"/>
                  </a:cubicBezTo>
                  <a:lnTo>
                    <a:pt x="0" y="23280"/>
                  </a:lnTo>
                  <a:cubicBezTo>
                    <a:pt x="0" y="10423"/>
                    <a:pt x="10423" y="0"/>
                    <a:pt x="23280" y="0"/>
                  </a:cubicBezTo>
                  <a:close/>
                </a:path>
              </a:pathLst>
            </a:custGeom>
            <a:solidFill>
              <a:srgbClr val="FFFFFF"/>
            </a:solidFill>
          </p:spPr>
        </p:sp>
        <p:sp>
          <p:nvSpPr>
            <p:cNvPr id="8" name="TextBox 8"/>
            <p:cNvSpPr txBox="1"/>
            <p:nvPr/>
          </p:nvSpPr>
          <p:spPr>
            <a:xfrm>
              <a:off x="0" y="-38100"/>
              <a:ext cx="4330085" cy="247834"/>
            </a:xfrm>
            <a:prstGeom prst="rect">
              <a:avLst/>
            </a:prstGeom>
          </p:spPr>
          <p:txBody>
            <a:bodyPr lIns="50800" tIns="50800" rIns="50800" bIns="50800" rtlCol="0" anchor="ctr"/>
            <a:lstStyle/>
            <a:p>
              <a:pPr algn="r">
                <a:lnSpc>
                  <a:spcPts val="2659"/>
                </a:lnSpc>
              </a:pPr>
              <a:endParaR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146</TotalTime>
  <Words>11745</Words>
  <Application>Microsoft Office PowerPoint</Application>
  <PresentationFormat>Custom</PresentationFormat>
  <Paragraphs>298</Paragraphs>
  <Slides>36</Slides>
  <Notes>32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Roca Two Bold</vt:lpstr>
      <vt:lpstr>Open Sauce</vt:lpstr>
      <vt:lpstr>Open Sauce Bold</vt:lpstr>
      <vt:lpstr>Open Sauce Italics</vt:lpstr>
      <vt:lpstr>Arial</vt:lpstr>
      <vt:lpstr>Roca Two</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Dementia</dc:title>
  <dc:creator>Nakul</dc:creator>
  <cp:lastModifiedBy>Nakul Soni</cp:lastModifiedBy>
  <cp:revision>4</cp:revision>
  <dcterms:created xsi:type="dcterms:W3CDTF">2006-08-16T00:00:00Z</dcterms:created>
  <dcterms:modified xsi:type="dcterms:W3CDTF">2026-07-11T11:42:25Z</dcterms:modified>
  <dc:identifier>DAHOWikKyNw</dc:identifier>
</cp:coreProperties>
</file>