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70"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svg"/><Relationship Id="rId1" Type="http://schemas.openxmlformats.org/officeDocument/2006/relationships/hyperlink" Target="https://www.mindtools.com/" TargetMode="Externa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hyperlink" Target="https://www.mindtools.com/" TargetMode="External"/><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BAFA0C2-DF21-446D-947B-A07FB8259766}" type="doc">
      <dgm:prSet loTypeId="urn:microsoft.com/office/officeart/2016/7/layout/RepeatingBendingProcessNew" loCatId="process" qsTypeId="urn:microsoft.com/office/officeart/2005/8/quickstyle/simple5" qsCatId="simple" csTypeId="urn:microsoft.com/office/officeart/2005/8/colors/colorful2" csCatId="colorful"/>
      <dgm:spPr/>
      <dgm:t>
        <a:bodyPr/>
        <a:lstStyle/>
        <a:p>
          <a:endParaRPr lang="en-US"/>
        </a:p>
      </dgm:t>
    </dgm:pt>
    <dgm:pt modelId="{ED1A0DB6-6882-4C50-9D53-1E4259425403}">
      <dgm:prSet/>
      <dgm:spPr/>
      <dgm:t>
        <a:bodyPr/>
        <a:lstStyle/>
        <a:p>
          <a:r>
            <a:rPr lang="en-GB" dirty="0"/>
            <a:t>Basil’s Bakery is an independent artisan bakery located in a retail park in Coventry.</a:t>
          </a:r>
          <a:endParaRPr lang="en-US" dirty="0"/>
        </a:p>
      </dgm:t>
    </dgm:pt>
    <dgm:pt modelId="{0348460E-FFA8-4766-A781-EDE0C12DFC3C}" type="parTrans" cxnId="{CFE35997-3B8C-42B8-8E6B-019EE4E1757B}">
      <dgm:prSet/>
      <dgm:spPr/>
      <dgm:t>
        <a:bodyPr/>
        <a:lstStyle/>
        <a:p>
          <a:endParaRPr lang="en-US"/>
        </a:p>
      </dgm:t>
    </dgm:pt>
    <dgm:pt modelId="{0B400C1C-6D27-4E4A-99D3-F3F76B901857}" type="sibTrans" cxnId="{CFE35997-3B8C-42B8-8E6B-019EE4E1757B}">
      <dgm:prSet/>
      <dgm:spPr/>
      <dgm:t>
        <a:bodyPr/>
        <a:lstStyle/>
        <a:p>
          <a:endParaRPr lang="en-US"/>
        </a:p>
      </dgm:t>
    </dgm:pt>
    <dgm:pt modelId="{858BE6E2-06B4-4C99-988D-546D5EC557AD}">
      <dgm:prSet/>
      <dgm:spPr/>
      <dgm:t>
        <a:bodyPr/>
        <a:lstStyle/>
        <a:p>
          <a:r>
            <a:rPr lang="en-GB"/>
            <a:t>The business:</a:t>
          </a:r>
          <a:endParaRPr lang="en-US"/>
        </a:p>
      </dgm:t>
    </dgm:pt>
    <dgm:pt modelId="{C97C9240-92AA-440B-81AB-2BCA41669CE9}" type="parTrans" cxnId="{FA971347-9E2F-4AEC-B4D2-A9196B08A266}">
      <dgm:prSet/>
      <dgm:spPr/>
      <dgm:t>
        <a:bodyPr/>
        <a:lstStyle/>
        <a:p>
          <a:endParaRPr lang="en-US"/>
        </a:p>
      </dgm:t>
    </dgm:pt>
    <dgm:pt modelId="{4EE55D56-BCC7-468D-8C75-D0C40E3CE884}" type="sibTrans" cxnId="{FA971347-9E2F-4AEC-B4D2-A9196B08A266}">
      <dgm:prSet/>
      <dgm:spPr/>
      <dgm:t>
        <a:bodyPr/>
        <a:lstStyle/>
        <a:p>
          <a:endParaRPr lang="en-US"/>
        </a:p>
      </dgm:t>
    </dgm:pt>
    <dgm:pt modelId="{A08D1DB4-A15F-49C4-8B36-915972FAA7CC}">
      <dgm:prSet/>
      <dgm:spPr/>
      <dgm:t>
        <a:bodyPr/>
        <a:lstStyle/>
        <a:p>
          <a:r>
            <a:rPr lang="en-GB"/>
            <a:t>Uses high-quality organic ingredients</a:t>
          </a:r>
          <a:endParaRPr lang="en-US"/>
        </a:p>
      </dgm:t>
    </dgm:pt>
    <dgm:pt modelId="{CA746E08-BF17-4E5E-A692-AC58E8AB8D54}" type="parTrans" cxnId="{FF472165-0685-4E87-91CE-525CF59E23C4}">
      <dgm:prSet/>
      <dgm:spPr/>
      <dgm:t>
        <a:bodyPr/>
        <a:lstStyle/>
        <a:p>
          <a:endParaRPr lang="en-US"/>
        </a:p>
      </dgm:t>
    </dgm:pt>
    <dgm:pt modelId="{0287318D-D450-4F97-AA9A-F6497033F115}" type="sibTrans" cxnId="{FF472165-0685-4E87-91CE-525CF59E23C4}">
      <dgm:prSet/>
      <dgm:spPr/>
      <dgm:t>
        <a:bodyPr/>
        <a:lstStyle/>
        <a:p>
          <a:endParaRPr lang="en-US"/>
        </a:p>
      </dgm:t>
    </dgm:pt>
    <dgm:pt modelId="{24440DB4-2DF8-425E-AAA4-B5209925479B}">
      <dgm:prSet/>
      <dgm:spPr/>
      <dgm:t>
        <a:bodyPr/>
        <a:lstStyle/>
        <a:p>
          <a:r>
            <a:rPr lang="en-GB"/>
            <a:t>Sells cakes, pastries, and breads</a:t>
          </a:r>
          <a:endParaRPr lang="en-US"/>
        </a:p>
      </dgm:t>
    </dgm:pt>
    <dgm:pt modelId="{19EBB9EE-50D0-4133-8F10-5E9190931D70}" type="parTrans" cxnId="{C086E4B3-084D-4D76-A2BB-9AA4FAEFD7AF}">
      <dgm:prSet/>
      <dgm:spPr/>
      <dgm:t>
        <a:bodyPr/>
        <a:lstStyle/>
        <a:p>
          <a:endParaRPr lang="en-US"/>
        </a:p>
      </dgm:t>
    </dgm:pt>
    <dgm:pt modelId="{3EFD1F67-BDF7-4AD6-B137-FE38E85933B6}" type="sibTrans" cxnId="{C086E4B3-084D-4D76-A2BB-9AA4FAEFD7AF}">
      <dgm:prSet/>
      <dgm:spPr/>
      <dgm:t>
        <a:bodyPr/>
        <a:lstStyle/>
        <a:p>
          <a:endParaRPr lang="en-US"/>
        </a:p>
      </dgm:t>
    </dgm:pt>
    <dgm:pt modelId="{0371E82C-1DD4-4A28-AB92-0C780D370E77}">
      <dgm:prSet/>
      <dgm:spPr/>
      <dgm:t>
        <a:bodyPr/>
        <a:lstStyle/>
        <a:p>
          <a:r>
            <a:rPr lang="en-GB"/>
            <a:t>Serves shoppers, retail workers, office staff, and warehouse employees</a:t>
          </a:r>
          <a:endParaRPr lang="en-US"/>
        </a:p>
      </dgm:t>
    </dgm:pt>
    <dgm:pt modelId="{8FA8F19C-CB13-48E7-88B2-DC006B095F22}" type="parTrans" cxnId="{37430D54-EFA3-4C06-AE12-139D3A3D99C1}">
      <dgm:prSet/>
      <dgm:spPr/>
      <dgm:t>
        <a:bodyPr/>
        <a:lstStyle/>
        <a:p>
          <a:endParaRPr lang="en-US"/>
        </a:p>
      </dgm:t>
    </dgm:pt>
    <dgm:pt modelId="{41E157E3-F6A8-4F32-98E7-6DBE6E48935C}" type="sibTrans" cxnId="{37430D54-EFA3-4C06-AE12-139D3A3D99C1}">
      <dgm:prSet/>
      <dgm:spPr/>
      <dgm:t>
        <a:bodyPr/>
        <a:lstStyle/>
        <a:p>
          <a:endParaRPr lang="en-US"/>
        </a:p>
      </dgm:t>
    </dgm:pt>
    <dgm:pt modelId="{5B117AD5-1191-4B3E-ADB5-B67EB2965E6E}">
      <dgm:prSet/>
      <dgm:spPr/>
      <dgm:t>
        <a:bodyPr/>
        <a:lstStyle/>
        <a:p>
          <a:r>
            <a:rPr lang="en-GB"/>
            <a:t>Key issue:</a:t>
          </a:r>
          <a:endParaRPr lang="en-US"/>
        </a:p>
      </dgm:t>
    </dgm:pt>
    <dgm:pt modelId="{58E3A68A-5B22-4F8F-87DF-8FC5EB9DC674}" type="parTrans" cxnId="{4C338B95-88E5-49D8-AA22-F9691A105660}">
      <dgm:prSet/>
      <dgm:spPr/>
      <dgm:t>
        <a:bodyPr/>
        <a:lstStyle/>
        <a:p>
          <a:endParaRPr lang="en-US"/>
        </a:p>
      </dgm:t>
    </dgm:pt>
    <dgm:pt modelId="{7ED58810-8E7D-450F-81D6-B8D0BFE51CC0}" type="sibTrans" cxnId="{4C338B95-88E5-49D8-AA22-F9691A105660}">
      <dgm:prSet/>
      <dgm:spPr/>
      <dgm:t>
        <a:bodyPr/>
        <a:lstStyle/>
        <a:p>
          <a:endParaRPr lang="en-US"/>
        </a:p>
      </dgm:t>
    </dgm:pt>
    <dgm:pt modelId="{19C29729-FC0E-4170-8FDA-F618BF9FBBEF}">
      <dgm:prSet/>
      <dgm:spPr/>
      <dgm:t>
        <a:bodyPr/>
        <a:lstStyle/>
        <a:p>
          <a:r>
            <a:rPr lang="en-GB" dirty="0"/>
            <a:t>Sales have remained approximately 25% below 2019 levels since 2023 despite the end of COVID-19 restrictions.</a:t>
          </a:r>
          <a:endParaRPr lang="en-US" dirty="0"/>
        </a:p>
      </dgm:t>
    </dgm:pt>
    <dgm:pt modelId="{E5B5A348-8E94-446A-9C7D-A2E7F7E5F16D}" type="parTrans" cxnId="{D8580D5F-C314-4285-9BDC-15F693DF93BE}">
      <dgm:prSet/>
      <dgm:spPr/>
      <dgm:t>
        <a:bodyPr/>
        <a:lstStyle/>
        <a:p>
          <a:endParaRPr lang="en-US"/>
        </a:p>
      </dgm:t>
    </dgm:pt>
    <dgm:pt modelId="{C0C61AE1-C26E-4F38-9B6F-BA348D2729B8}" type="sibTrans" cxnId="{D8580D5F-C314-4285-9BDC-15F693DF93BE}">
      <dgm:prSet/>
      <dgm:spPr/>
      <dgm:t>
        <a:bodyPr/>
        <a:lstStyle/>
        <a:p>
          <a:endParaRPr lang="en-US"/>
        </a:p>
      </dgm:t>
    </dgm:pt>
    <dgm:pt modelId="{2125D956-56CA-445C-B459-BFD5C0C3B6E4}">
      <dgm:prSet/>
      <dgm:spPr/>
      <dgm:t>
        <a:bodyPr/>
        <a:lstStyle/>
        <a:p>
          <a:r>
            <a:rPr lang="en-GB"/>
            <a:t>Purpose of the presentation:</a:t>
          </a:r>
          <a:endParaRPr lang="en-US"/>
        </a:p>
      </dgm:t>
    </dgm:pt>
    <dgm:pt modelId="{DC851943-FE4F-4A0E-A1E9-25CD1AFFB57A}" type="parTrans" cxnId="{D5F0EEFF-BA14-45DF-8C0F-6FB300B93678}">
      <dgm:prSet/>
      <dgm:spPr/>
      <dgm:t>
        <a:bodyPr/>
        <a:lstStyle/>
        <a:p>
          <a:endParaRPr lang="en-US"/>
        </a:p>
      </dgm:t>
    </dgm:pt>
    <dgm:pt modelId="{CF75345B-4000-4A1D-AE9E-CDFC31211DB2}" type="sibTrans" cxnId="{D5F0EEFF-BA14-45DF-8C0F-6FB300B93678}">
      <dgm:prSet/>
      <dgm:spPr/>
      <dgm:t>
        <a:bodyPr/>
        <a:lstStyle/>
        <a:p>
          <a:endParaRPr lang="en-US"/>
        </a:p>
      </dgm:t>
    </dgm:pt>
    <dgm:pt modelId="{7AB69E99-7AFB-4671-AEA7-9F69A3E8147E}">
      <dgm:prSet/>
      <dgm:spPr/>
      <dgm:t>
        <a:bodyPr/>
        <a:lstStyle/>
        <a:p>
          <a:r>
            <a:rPr lang="en-GB" dirty="0"/>
            <a:t>To identify the causes of stagnant sales and evaluate possible solutions using business analysis tools.</a:t>
          </a:r>
          <a:endParaRPr lang="en-US" dirty="0"/>
        </a:p>
      </dgm:t>
    </dgm:pt>
    <dgm:pt modelId="{784C454D-E113-4303-8DE8-1B9DCA023402}" type="parTrans" cxnId="{065B5C4D-A2FD-466E-89A4-2B385949FC10}">
      <dgm:prSet/>
      <dgm:spPr/>
      <dgm:t>
        <a:bodyPr/>
        <a:lstStyle/>
        <a:p>
          <a:endParaRPr lang="en-US"/>
        </a:p>
      </dgm:t>
    </dgm:pt>
    <dgm:pt modelId="{8FC263E1-E581-41D5-8462-45E9AF94E96C}" type="sibTrans" cxnId="{065B5C4D-A2FD-466E-89A4-2B385949FC10}">
      <dgm:prSet/>
      <dgm:spPr/>
      <dgm:t>
        <a:bodyPr/>
        <a:lstStyle/>
        <a:p>
          <a:endParaRPr lang="en-US"/>
        </a:p>
      </dgm:t>
    </dgm:pt>
    <dgm:pt modelId="{143A33AC-7463-4A81-A0E9-09C83FDF59FD}">
      <dgm:prSet/>
      <dgm:spPr/>
      <dgm:t>
        <a:bodyPr/>
        <a:lstStyle/>
        <a:p>
          <a:r>
            <a:rPr lang="en-GB" dirty="0"/>
            <a:t>(Johnson, Scholes and Whittington, 2020)</a:t>
          </a:r>
          <a:endParaRPr lang="en-US" dirty="0"/>
        </a:p>
      </dgm:t>
    </dgm:pt>
    <dgm:pt modelId="{D82E40D3-0C7E-43D5-A19B-585C384CDA13}" type="parTrans" cxnId="{961E3528-74CD-4AFA-B656-D1CDC562EF5E}">
      <dgm:prSet/>
      <dgm:spPr/>
      <dgm:t>
        <a:bodyPr/>
        <a:lstStyle/>
        <a:p>
          <a:endParaRPr lang="en-US"/>
        </a:p>
      </dgm:t>
    </dgm:pt>
    <dgm:pt modelId="{392BA80E-E755-4B13-A9ED-047F5AFF4101}" type="sibTrans" cxnId="{961E3528-74CD-4AFA-B656-D1CDC562EF5E}">
      <dgm:prSet/>
      <dgm:spPr/>
      <dgm:t>
        <a:bodyPr/>
        <a:lstStyle/>
        <a:p>
          <a:endParaRPr lang="en-US"/>
        </a:p>
      </dgm:t>
    </dgm:pt>
    <dgm:pt modelId="{13FF7C10-8F6F-459D-8711-38A5EA075186}" type="pres">
      <dgm:prSet presAssocID="{4BAFA0C2-DF21-446D-947B-A07FB8259766}" presName="Name0" presStyleCnt="0">
        <dgm:presLayoutVars>
          <dgm:dir/>
          <dgm:resizeHandles val="exact"/>
        </dgm:presLayoutVars>
      </dgm:prSet>
      <dgm:spPr/>
    </dgm:pt>
    <dgm:pt modelId="{25E4D23D-E3CB-4AE9-B81F-C1A42F83F9FF}" type="pres">
      <dgm:prSet presAssocID="{ED1A0DB6-6882-4C50-9D53-1E4259425403}" presName="node" presStyleLbl="node1" presStyleIdx="0" presStyleCnt="10">
        <dgm:presLayoutVars>
          <dgm:bulletEnabled val="1"/>
        </dgm:presLayoutVars>
      </dgm:prSet>
      <dgm:spPr/>
    </dgm:pt>
    <dgm:pt modelId="{94A4CD17-5E63-4168-8A44-20DF445FEE83}" type="pres">
      <dgm:prSet presAssocID="{0B400C1C-6D27-4E4A-99D3-F3F76B901857}" presName="sibTrans" presStyleLbl="sibTrans1D1" presStyleIdx="0" presStyleCnt="9"/>
      <dgm:spPr/>
    </dgm:pt>
    <dgm:pt modelId="{3451F132-C0A1-4671-A0F6-5FA68BE52E98}" type="pres">
      <dgm:prSet presAssocID="{0B400C1C-6D27-4E4A-99D3-F3F76B901857}" presName="connectorText" presStyleLbl="sibTrans1D1" presStyleIdx="0" presStyleCnt="9"/>
      <dgm:spPr/>
    </dgm:pt>
    <dgm:pt modelId="{89143BBE-20FA-4725-8CFF-D291DDADBCD8}" type="pres">
      <dgm:prSet presAssocID="{858BE6E2-06B4-4C99-988D-546D5EC557AD}" presName="node" presStyleLbl="node1" presStyleIdx="1" presStyleCnt="10">
        <dgm:presLayoutVars>
          <dgm:bulletEnabled val="1"/>
        </dgm:presLayoutVars>
      </dgm:prSet>
      <dgm:spPr/>
    </dgm:pt>
    <dgm:pt modelId="{B408E67D-30EC-45D4-BC71-514513A2FCF4}" type="pres">
      <dgm:prSet presAssocID="{4EE55D56-BCC7-468D-8C75-D0C40E3CE884}" presName="sibTrans" presStyleLbl="sibTrans1D1" presStyleIdx="1" presStyleCnt="9"/>
      <dgm:spPr/>
    </dgm:pt>
    <dgm:pt modelId="{0CAA47CE-3C77-48B2-9B62-2C84003297FC}" type="pres">
      <dgm:prSet presAssocID="{4EE55D56-BCC7-468D-8C75-D0C40E3CE884}" presName="connectorText" presStyleLbl="sibTrans1D1" presStyleIdx="1" presStyleCnt="9"/>
      <dgm:spPr/>
    </dgm:pt>
    <dgm:pt modelId="{A843A699-DBFE-48DA-8334-5781F08FF8E3}" type="pres">
      <dgm:prSet presAssocID="{A08D1DB4-A15F-49C4-8B36-915972FAA7CC}" presName="node" presStyleLbl="node1" presStyleIdx="2" presStyleCnt="10">
        <dgm:presLayoutVars>
          <dgm:bulletEnabled val="1"/>
        </dgm:presLayoutVars>
      </dgm:prSet>
      <dgm:spPr/>
    </dgm:pt>
    <dgm:pt modelId="{BA7DCC5D-02B7-499D-BD24-9D750CABC26E}" type="pres">
      <dgm:prSet presAssocID="{0287318D-D450-4F97-AA9A-F6497033F115}" presName="sibTrans" presStyleLbl="sibTrans1D1" presStyleIdx="2" presStyleCnt="9"/>
      <dgm:spPr/>
    </dgm:pt>
    <dgm:pt modelId="{0CE415E6-28AD-4C7F-A38A-745414452EDB}" type="pres">
      <dgm:prSet presAssocID="{0287318D-D450-4F97-AA9A-F6497033F115}" presName="connectorText" presStyleLbl="sibTrans1D1" presStyleIdx="2" presStyleCnt="9"/>
      <dgm:spPr/>
    </dgm:pt>
    <dgm:pt modelId="{6A7715A2-0E84-496A-9BC8-230F3DE6B7CC}" type="pres">
      <dgm:prSet presAssocID="{24440DB4-2DF8-425E-AAA4-B5209925479B}" presName="node" presStyleLbl="node1" presStyleIdx="3" presStyleCnt="10">
        <dgm:presLayoutVars>
          <dgm:bulletEnabled val="1"/>
        </dgm:presLayoutVars>
      </dgm:prSet>
      <dgm:spPr/>
    </dgm:pt>
    <dgm:pt modelId="{BBFF3DA9-7FFE-49AD-8587-B1C138C8E066}" type="pres">
      <dgm:prSet presAssocID="{3EFD1F67-BDF7-4AD6-B137-FE38E85933B6}" presName="sibTrans" presStyleLbl="sibTrans1D1" presStyleIdx="3" presStyleCnt="9"/>
      <dgm:spPr/>
    </dgm:pt>
    <dgm:pt modelId="{B7D66F4C-E0E7-4FF6-AC8F-3FE25DD81213}" type="pres">
      <dgm:prSet presAssocID="{3EFD1F67-BDF7-4AD6-B137-FE38E85933B6}" presName="connectorText" presStyleLbl="sibTrans1D1" presStyleIdx="3" presStyleCnt="9"/>
      <dgm:spPr/>
    </dgm:pt>
    <dgm:pt modelId="{47A2F91E-E4CB-431F-BD2D-E04BE63AD35C}" type="pres">
      <dgm:prSet presAssocID="{0371E82C-1DD4-4A28-AB92-0C780D370E77}" presName="node" presStyleLbl="node1" presStyleIdx="4" presStyleCnt="10">
        <dgm:presLayoutVars>
          <dgm:bulletEnabled val="1"/>
        </dgm:presLayoutVars>
      </dgm:prSet>
      <dgm:spPr/>
    </dgm:pt>
    <dgm:pt modelId="{5A18EE64-87C6-4C74-A7ED-88976669A010}" type="pres">
      <dgm:prSet presAssocID="{41E157E3-F6A8-4F32-98E7-6DBE6E48935C}" presName="sibTrans" presStyleLbl="sibTrans1D1" presStyleIdx="4" presStyleCnt="9"/>
      <dgm:spPr/>
    </dgm:pt>
    <dgm:pt modelId="{A4BE6604-9F33-421E-B168-D049EC4168EE}" type="pres">
      <dgm:prSet presAssocID="{41E157E3-F6A8-4F32-98E7-6DBE6E48935C}" presName="connectorText" presStyleLbl="sibTrans1D1" presStyleIdx="4" presStyleCnt="9"/>
      <dgm:spPr/>
    </dgm:pt>
    <dgm:pt modelId="{5346F6BB-42C7-4911-A4FF-F97C15465550}" type="pres">
      <dgm:prSet presAssocID="{5B117AD5-1191-4B3E-ADB5-B67EB2965E6E}" presName="node" presStyleLbl="node1" presStyleIdx="5" presStyleCnt="10">
        <dgm:presLayoutVars>
          <dgm:bulletEnabled val="1"/>
        </dgm:presLayoutVars>
      </dgm:prSet>
      <dgm:spPr/>
    </dgm:pt>
    <dgm:pt modelId="{CCCADDFC-1919-4F6A-9A73-1FC562F9B2D6}" type="pres">
      <dgm:prSet presAssocID="{7ED58810-8E7D-450F-81D6-B8D0BFE51CC0}" presName="sibTrans" presStyleLbl="sibTrans1D1" presStyleIdx="5" presStyleCnt="9"/>
      <dgm:spPr/>
    </dgm:pt>
    <dgm:pt modelId="{B81D8D69-17C0-4C67-A150-914FB2053DCC}" type="pres">
      <dgm:prSet presAssocID="{7ED58810-8E7D-450F-81D6-B8D0BFE51CC0}" presName="connectorText" presStyleLbl="sibTrans1D1" presStyleIdx="5" presStyleCnt="9"/>
      <dgm:spPr/>
    </dgm:pt>
    <dgm:pt modelId="{FCFFAD65-06ED-47CD-AEDF-3297D7C0CFD6}" type="pres">
      <dgm:prSet presAssocID="{19C29729-FC0E-4170-8FDA-F618BF9FBBEF}" presName="node" presStyleLbl="node1" presStyleIdx="6" presStyleCnt="10">
        <dgm:presLayoutVars>
          <dgm:bulletEnabled val="1"/>
        </dgm:presLayoutVars>
      </dgm:prSet>
      <dgm:spPr/>
    </dgm:pt>
    <dgm:pt modelId="{0E8982A5-0315-4BF5-ADBB-F17179559C43}" type="pres">
      <dgm:prSet presAssocID="{C0C61AE1-C26E-4F38-9B6F-BA348D2729B8}" presName="sibTrans" presStyleLbl="sibTrans1D1" presStyleIdx="6" presStyleCnt="9"/>
      <dgm:spPr/>
    </dgm:pt>
    <dgm:pt modelId="{647C9F53-36BD-44E1-959B-AC14D565A3CC}" type="pres">
      <dgm:prSet presAssocID="{C0C61AE1-C26E-4F38-9B6F-BA348D2729B8}" presName="connectorText" presStyleLbl="sibTrans1D1" presStyleIdx="6" presStyleCnt="9"/>
      <dgm:spPr/>
    </dgm:pt>
    <dgm:pt modelId="{3A9A4C5C-4D49-4ED6-9761-69CEB5774CC3}" type="pres">
      <dgm:prSet presAssocID="{2125D956-56CA-445C-B459-BFD5C0C3B6E4}" presName="node" presStyleLbl="node1" presStyleIdx="7" presStyleCnt="10">
        <dgm:presLayoutVars>
          <dgm:bulletEnabled val="1"/>
        </dgm:presLayoutVars>
      </dgm:prSet>
      <dgm:spPr/>
    </dgm:pt>
    <dgm:pt modelId="{02E29FFF-D953-4F89-9826-A755F55C86CE}" type="pres">
      <dgm:prSet presAssocID="{CF75345B-4000-4A1D-AE9E-CDFC31211DB2}" presName="sibTrans" presStyleLbl="sibTrans1D1" presStyleIdx="7" presStyleCnt="9"/>
      <dgm:spPr/>
    </dgm:pt>
    <dgm:pt modelId="{D4D87570-7B69-41AF-A4E9-58DCA0362E83}" type="pres">
      <dgm:prSet presAssocID="{CF75345B-4000-4A1D-AE9E-CDFC31211DB2}" presName="connectorText" presStyleLbl="sibTrans1D1" presStyleIdx="7" presStyleCnt="9"/>
      <dgm:spPr/>
    </dgm:pt>
    <dgm:pt modelId="{C671B71B-731B-4F1C-9F21-61304837E048}" type="pres">
      <dgm:prSet presAssocID="{7AB69E99-7AFB-4671-AEA7-9F69A3E8147E}" presName="node" presStyleLbl="node1" presStyleIdx="8" presStyleCnt="10">
        <dgm:presLayoutVars>
          <dgm:bulletEnabled val="1"/>
        </dgm:presLayoutVars>
      </dgm:prSet>
      <dgm:spPr/>
    </dgm:pt>
    <dgm:pt modelId="{335D0F43-E06A-47EA-899D-2C4F09D3AAEF}" type="pres">
      <dgm:prSet presAssocID="{8FC263E1-E581-41D5-8462-45E9AF94E96C}" presName="sibTrans" presStyleLbl="sibTrans1D1" presStyleIdx="8" presStyleCnt="9"/>
      <dgm:spPr/>
    </dgm:pt>
    <dgm:pt modelId="{6BE28C16-1E91-40EC-9B52-6E4503498CFB}" type="pres">
      <dgm:prSet presAssocID="{8FC263E1-E581-41D5-8462-45E9AF94E96C}" presName="connectorText" presStyleLbl="sibTrans1D1" presStyleIdx="8" presStyleCnt="9"/>
      <dgm:spPr/>
    </dgm:pt>
    <dgm:pt modelId="{90E86C7F-D339-42AA-AA08-E62CAA04C901}" type="pres">
      <dgm:prSet presAssocID="{143A33AC-7463-4A81-A0E9-09C83FDF59FD}" presName="node" presStyleLbl="node1" presStyleIdx="9" presStyleCnt="10">
        <dgm:presLayoutVars>
          <dgm:bulletEnabled val="1"/>
        </dgm:presLayoutVars>
      </dgm:prSet>
      <dgm:spPr/>
    </dgm:pt>
  </dgm:ptLst>
  <dgm:cxnLst>
    <dgm:cxn modelId="{D2FD9902-C105-46E4-9E28-25127AD04FF0}" type="presOf" srcId="{2125D956-56CA-445C-B459-BFD5C0C3B6E4}" destId="{3A9A4C5C-4D49-4ED6-9761-69CEB5774CC3}" srcOrd="0" destOrd="0" presId="urn:microsoft.com/office/officeart/2016/7/layout/RepeatingBendingProcessNew"/>
    <dgm:cxn modelId="{D1663015-1218-4259-B19D-6966A9673EB1}" type="presOf" srcId="{7ED58810-8E7D-450F-81D6-B8D0BFE51CC0}" destId="{CCCADDFC-1919-4F6A-9A73-1FC562F9B2D6}" srcOrd="0" destOrd="0" presId="urn:microsoft.com/office/officeart/2016/7/layout/RepeatingBendingProcessNew"/>
    <dgm:cxn modelId="{AEE14919-7E9A-49BA-8B25-43F17712D2FF}" type="presOf" srcId="{8FC263E1-E581-41D5-8462-45E9AF94E96C}" destId="{6BE28C16-1E91-40EC-9B52-6E4503498CFB}" srcOrd="1" destOrd="0" presId="urn:microsoft.com/office/officeart/2016/7/layout/RepeatingBendingProcessNew"/>
    <dgm:cxn modelId="{ED89131D-A290-4CB9-91E8-73F6FD9319DF}" type="presOf" srcId="{24440DB4-2DF8-425E-AAA4-B5209925479B}" destId="{6A7715A2-0E84-496A-9BC8-230F3DE6B7CC}" srcOrd="0" destOrd="0" presId="urn:microsoft.com/office/officeart/2016/7/layout/RepeatingBendingProcessNew"/>
    <dgm:cxn modelId="{7473DB23-168D-4158-9AFC-4C08D453F503}" type="presOf" srcId="{0371E82C-1DD4-4A28-AB92-0C780D370E77}" destId="{47A2F91E-E4CB-431F-BD2D-E04BE63AD35C}" srcOrd="0" destOrd="0" presId="urn:microsoft.com/office/officeart/2016/7/layout/RepeatingBendingProcessNew"/>
    <dgm:cxn modelId="{961E3528-74CD-4AFA-B656-D1CDC562EF5E}" srcId="{4BAFA0C2-DF21-446D-947B-A07FB8259766}" destId="{143A33AC-7463-4A81-A0E9-09C83FDF59FD}" srcOrd="9" destOrd="0" parTransId="{D82E40D3-0C7E-43D5-A19B-585C384CDA13}" sibTransId="{392BA80E-E755-4B13-A9ED-047F5AFF4101}"/>
    <dgm:cxn modelId="{864DB430-5540-43AC-A8C9-5EFBB131BCC7}" type="presOf" srcId="{0287318D-D450-4F97-AA9A-F6497033F115}" destId="{BA7DCC5D-02B7-499D-BD24-9D750CABC26E}" srcOrd="0" destOrd="0" presId="urn:microsoft.com/office/officeart/2016/7/layout/RepeatingBendingProcessNew"/>
    <dgm:cxn modelId="{5C13C43A-5B78-4C97-B0EE-24EEDBFFA599}" type="presOf" srcId="{41E157E3-F6A8-4F32-98E7-6DBE6E48935C}" destId="{A4BE6604-9F33-421E-B168-D049EC4168EE}" srcOrd="1" destOrd="0" presId="urn:microsoft.com/office/officeart/2016/7/layout/RepeatingBendingProcessNew"/>
    <dgm:cxn modelId="{D934675B-7CFB-4507-9E50-38CF2FEBED44}" type="presOf" srcId="{0B400C1C-6D27-4E4A-99D3-F3F76B901857}" destId="{3451F132-C0A1-4671-A0F6-5FA68BE52E98}" srcOrd="1" destOrd="0" presId="urn:microsoft.com/office/officeart/2016/7/layout/RepeatingBendingProcessNew"/>
    <dgm:cxn modelId="{3886745D-2E2B-4405-8300-EB405EB2B9BC}" type="presOf" srcId="{3EFD1F67-BDF7-4AD6-B137-FE38E85933B6}" destId="{BBFF3DA9-7FFE-49AD-8587-B1C138C8E066}" srcOrd="0" destOrd="0" presId="urn:microsoft.com/office/officeart/2016/7/layout/RepeatingBendingProcessNew"/>
    <dgm:cxn modelId="{D8580D5F-C314-4285-9BDC-15F693DF93BE}" srcId="{4BAFA0C2-DF21-446D-947B-A07FB8259766}" destId="{19C29729-FC0E-4170-8FDA-F618BF9FBBEF}" srcOrd="6" destOrd="0" parTransId="{E5B5A348-8E94-446A-9C7D-A2E7F7E5F16D}" sibTransId="{C0C61AE1-C26E-4F38-9B6F-BA348D2729B8}"/>
    <dgm:cxn modelId="{BB6DDC64-3DF9-42F5-88F6-9BABD1B7F30C}" type="presOf" srcId="{4BAFA0C2-DF21-446D-947B-A07FB8259766}" destId="{13FF7C10-8F6F-459D-8711-38A5EA075186}" srcOrd="0" destOrd="0" presId="urn:microsoft.com/office/officeart/2016/7/layout/RepeatingBendingProcessNew"/>
    <dgm:cxn modelId="{FF472165-0685-4E87-91CE-525CF59E23C4}" srcId="{4BAFA0C2-DF21-446D-947B-A07FB8259766}" destId="{A08D1DB4-A15F-49C4-8B36-915972FAA7CC}" srcOrd="2" destOrd="0" parTransId="{CA746E08-BF17-4E5E-A692-AC58E8AB8D54}" sibTransId="{0287318D-D450-4F97-AA9A-F6497033F115}"/>
    <dgm:cxn modelId="{FA971347-9E2F-4AEC-B4D2-A9196B08A266}" srcId="{4BAFA0C2-DF21-446D-947B-A07FB8259766}" destId="{858BE6E2-06B4-4C99-988D-546D5EC557AD}" srcOrd="1" destOrd="0" parTransId="{C97C9240-92AA-440B-81AB-2BCA41669CE9}" sibTransId="{4EE55D56-BCC7-468D-8C75-D0C40E3CE884}"/>
    <dgm:cxn modelId="{EA48E047-C88F-4928-B4F1-E0BE50E7D8DC}" type="presOf" srcId="{ED1A0DB6-6882-4C50-9D53-1E4259425403}" destId="{25E4D23D-E3CB-4AE9-B81F-C1A42F83F9FF}" srcOrd="0" destOrd="0" presId="urn:microsoft.com/office/officeart/2016/7/layout/RepeatingBendingProcessNew"/>
    <dgm:cxn modelId="{3946646A-5FDC-42F3-A437-DA597600496D}" type="presOf" srcId="{C0C61AE1-C26E-4F38-9B6F-BA348D2729B8}" destId="{647C9F53-36BD-44E1-959B-AC14D565A3CC}" srcOrd="1" destOrd="0" presId="urn:microsoft.com/office/officeart/2016/7/layout/RepeatingBendingProcessNew"/>
    <dgm:cxn modelId="{60CFC26C-1C9A-4F59-82B3-E470290234AE}" type="presOf" srcId="{C0C61AE1-C26E-4F38-9B6F-BA348D2729B8}" destId="{0E8982A5-0315-4BF5-ADBB-F17179559C43}" srcOrd="0" destOrd="0" presId="urn:microsoft.com/office/officeart/2016/7/layout/RepeatingBendingProcessNew"/>
    <dgm:cxn modelId="{065B5C4D-A2FD-466E-89A4-2B385949FC10}" srcId="{4BAFA0C2-DF21-446D-947B-A07FB8259766}" destId="{7AB69E99-7AFB-4671-AEA7-9F69A3E8147E}" srcOrd="8" destOrd="0" parTransId="{784C454D-E113-4303-8DE8-1B9DCA023402}" sibTransId="{8FC263E1-E581-41D5-8462-45E9AF94E96C}"/>
    <dgm:cxn modelId="{4C52E751-83BF-4264-8E5D-83402FEE5946}" type="presOf" srcId="{CF75345B-4000-4A1D-AE9E-CDFC31211DB2}" destId="{02E29FFF-D953-4F89-9826-A755F55C86CE}" srcOrd="0" destOrd="0" presId="urn:microsoft.com/office/officeart/2016/7/layout/RepeatingBendingProcessNew"/>
    <dgm:cxn modelId="{BADBCB72-C731-4B2C-A75D-B2ACE0BCD112}" type="presOf" srcId="{7AB69E99-7AFB-4671-AEA7-9F69A3E8147E}" destId="{C671B71B-731B-4F1C-9F21-61304837E048}" srcOrd="0" destOrd="0" presId="urn:microsoft.com/office/officeart/2016/7/layout/RepeatingBendingProcessNew"/>
    <dgm:cxn modelId="{37430D54-EFA3-4C06-AE12-139D3A3D99C1}" srcId="{4BAFA0C2-DF21-446D-947B-A07FB8259766}" destId="{0371E82C-1DD4-4A28-AB92-0C780D370E77}" srcOrd="4" destOrd="0" parTransId="{8FA8F19C-CB13-48E7-88B2-DC006B095F22}" sibTransId="{41E157E3-F6A8-4F32-98E7-6DBE6E48935C}"/>
    <dgm:cxn modelId="{D2B42055-05DB-414B-808F-0E0ECC105A90}" type="presOf" srcId="{8FC263E1-E581-41D5-8462-45E9AF94E96C}" destId="{335D0F43-E06A-47EA-899D-2C4F09D3AAEF}" srcOrd="0" destOrd="0" presId="urn:microsoft.com/office/officeart/2016/7/layout/RepeatingBendingProcessNew"/>
    <dgm:cxn modelId="{5DE6397D-AB40-45BB-ADC0-FC011F8AFBA6}" type="presOf" srcId="{4EE55D56-BCC7-468D-8C75-D0C40E3CE884}" destId="{B408E67D-30EC-45D4-BC71-514513A2FCF4}" srcOrd="0" destOrd="0" presId="urn:microsoft.com/office/officeart/2016/7/layout/RepeatingBendingProcessNew"/>
    <dgm:cxn modelId="{7535FE85-8396-43E5-A799-9A477A7C9AB3}" type="presOf" srcId="{41E157E3-F6A8-4F32-98E7-6DBE6E48935C}" destId="{5A18EE64-87C6-4C74-A7ED-88976669A010}" srcOrd="0" destOrd="0" presId="urn:microsoft.com/office/officeart/2016/7/layout/RepeatingBendingProcessNew"/>
    <dgm:cxn modelId="{AC2CFC88-D2AB-4DD5-952F-7C77D3F39D3A}" type="presOf" srcId="{4EE55D56-BCC7-468D-8C75-D0C40E3CE884}" destId="{0CAA47CE-3C77-48B2-9B62-2C84003297FC}" srcOrd="1" destOrd="0" presId="urn:microsoft.com/office/officeart/2016/7/layout/RepeatingBendingProcessNew"/>
    <dgm:cxn modelId="{3BDFAE93-589E-4EFD-A804-5CD9D73B5C68}" type="presOf" srcId="{5B117AD5-1191-4B3E-ADB5-B67EB2965E6E}" destId="{5346F6BB-42C7-4911-A4FF-F97C15465550}" srcOrd="0" destOrd="0" presId="urn:microsoft.com/office/officeart/2016/7/layout/RepeatingBendingProcessNew"/>
    <dgm:cxn modelId="{B74D5794-EC20-4427-8EB9-27CCC0F918A2}" type="presOf" srcId="{0B400C1C-6D27-4E4A-99D3-F3F76B901857}" destId="{94A4CD17-5E63-4168-8A44-20DF445FEE83}" srcOrd="0" destOrd="0" presId="urn:microsoft.com/office/officeart/2016/7/layout/RepeatingBendingProcessNew"/>
    <dgm:cxn modelId="{4C338B95-88E5-49D8-AA22-F9691A105660}" srcId="{4BAFA0C2-DF21-446D-947B-A07FB8259766}" destId="{5B117AD5-1191-4B3E-ADB5-B67EB2965E6E}" srcOrd="5" destOrd="0" parTransId="{58E3A68A-5B22-4F8F-87DF-8FC5EB9DC674}" sibTransId="{7ED58810-8E7D-450F-81D6-B8D0BFE51CC0}"/>
    <dgm:cxn modelId="{CFE35997-3B8C-42B8-8E6B-019EE4E1757B}" srcId="{4BAFA0C2-DF21-446D-947B-A07FB8259766}" destId="{ED1A0DB6-6882-4C50-9D53-1E4259425403}" srcOrd="0" destOrd="0" parTransId="{0348460E-FFA8-4766-A781-EDE0C12DFC3C}" sibTransId="{0B400C1C-6D27-4E4A-99D3-F3F76B901857}"/>
    <dgm:cxn modelId="{4478AF98-AAF8-46E3-BFD1-57EEE6860F79}" type="presOf" srcId="{CF75345B-4000-4A1D-AE9E-CDFC31211DB2}" destId="{D4D87570-7B69-41AF-A4E9-58DCA0362E83}" srcOrd="1" destOrd="0" presId="urn:microsoft.com/office/officeart/2016/7/layout/RepeatingBendingProcessNew"/>
    <dgm:cxn modelId="{954E1CB3-A7B6-4EF4-8F5A-1034E3EC62B4}" type="presOf" srcId="{143A33AC-7463-4A81-A0E9-09C83FDF59FD}" destId="{90E86C7F-D339-42AA-AA08-E62CAA04C901}" srcOrd="0" destOrd="0" presId="urn:microsoft.com/office/officeart/2016/7/layout/RepeatingBendingProcessNew"/>
    <dgm:cxn modelId="{C086E4B3-084D-4D76-A2BB-9AA4FAEFD7AF}" srcId="{4BAFA0C2-DF21-446D-947B-A07FB8259766}" destId="{24440DB4-2DF8-425E-AAA4-B5209925479B}" srcOrd="3" destOrd="0" parTransId="{19EBB9EE-50D0-4133-8F10-5E9190931D70}" sibTransId="{3EFD1F67-BDF7-4AD6-B137-FE38E85933B6}"/>
    <dgm:cxn modelId="{0697C3BB-B57B-4470-852D-4ADEB6705A80}" type="presOf" srcId="{A08D1DB4-A15F-49C4-8B36-915972FAA7CC}" destId="{A843A699-DBFE-48DA-8334-5781F08FF8E3}" srcOrd="0" destOrd="0" presId="urn:microsoft.com/office/officeart/2016/7/layout/RepeatingBendingProcessNew"/>
    <dgm:cxn modelId="{9F15ACBD-EF9E-484A-8AD2-2DFE8A6184B3}" type="presOf" srcId="{858BE6E2-06B4-4C99-988D-546D5EC557AD}" destId="{89143BBE-20FA-4725-8CFF-D291DDADBCD8}" srcOrd="0" destOrd="0" presId="urn:microsoft.com/office/officeart/2016/7/layout/RepeatingBendingProcessNew"/>
    <dgm:cxn modelId="{103480C0-88D5-4BB0-B5B7-F0D171D2C60C}" type="presOf" srcId="{0287318D-D450-4F97-AA9A-F6497033F115}" destId="{0CE415E6-28AD-4C7F-A38A-745414452EDB}" srcOrd="1" destOrd="0" presId="urn:microsoft.com/office/officeart/2016/7/layout/RepeatingBendingProcessNew"/>
    <dgm:cxn modelId="{DD43FDCE-3F90-47A3-9A46-AB8BFC765D7D}" type="presOf" srcId="{7ED58810-8E7D-450F-81D6-B8D0BFE51CC0}" destId="{B81D8D69-17C0-4C67-A150-914FB2053DCC}" srcOrd="1" destOrd="0" presId="urn:microsoft.com/office/officeart/2016/7/layout/RepeatingBendingProcessNew"/>
    <dgm:cxn modelId="{218EF2EB-C69B-4B8D-ABCE-AC3254795D29}" type="presOf" srcId="{3EFD1F67-BDF7-4AD6-B137-FE38E85933B6}" destId="{B7D66F4C-E0E7-4FF6-AC8F-3FE25DD81213}" srcOrd="1" destOrd="0" presId="urn:microsoft.com/office/officeart/2016/7/layout/RepeatingBendingProcessNew"/>
    <dgm:cxn modelId="{78CDAEFA-77C8-4DC6-9217-CD38E0B43A70}" type="presOf" srcId="{19C29729-FC0E-4170-8FDA-F618BF9FBBEF}" destId="{FCFFAD65-06ED-47CD-AEDF-3297D7C0CFD6}" srcOrd="0" destOrd="0" presId="urn:microsoft.com/office/officeart/2016/7/layout/RepeatingBendingProcessNew"/>
    <dgm:cxn modelId="{D5F0EEFF-BA14-45DF-8C0F-6FB300B93678}" srcId="{4BAFA0C2-DF21-446D-947B-A07FB8259766}" destId="{2125D956-56CA-445C-B459-BFD5C0C3B6E4}" srcOrd="7" destOrd="0" parTransId="{DC851943-FE4F-4A0E-A1E9-25CD1AFFB57A}" sibTransId="{CF75345B-4000-4A1D-AE9E-CDFC31211DB2}"/>
    <dgm:cxn modelId="{F9B4D199-D413-4A70-BD43-859DF9150AAE}" type="presParOf" srcId="{13FF7C10-8F6F-459D-8711-38A5EA075186}" destId="{25E4D23D-E3CB-4AE9-B81F-C1A42F83F9FF}" srcOrd="0" destOrd="0" presId="urn:microsoft.com/office/officeart/2016/7/layout/RepeatingBendingProcessNew"/>
    <dgm:cxn modelId="{C409DF35-ACA8-4946-9F34-A9DB39375CB2}" type="presParOf" srcId="{13FF7C10-8F6F-459D-8711-38A5EA075186}" destId="{94A4CD17-5E63-4168-8A44-20DF445FEE83}" srcOrd="1" destOrd="0" presId="urn:microsoft.com/office/officeart/2016/7/layout/RepeatingBendingProcessNew"/>
    <dgm:cxn modelId="{225A9A83-0238-4554-859B-3651D2849D9C}" type="presParOf" srcId="{94A4CD17-5E63-4168-8A44-20DF445FEE83}" destId="{3451F132-C0A1-4671-A0F6-5FA68BE52E98}" srcOrd="0" destOrd="0" presId="urn:microsoft.com/office/officeart/2016/7/layout/RepeatingBendingProcessNew"/>
    <dgm:cxn modelId="{989F802E-696E-4133-BD17-560482A47F51}" type="presParOf" srcId="{13FF7C10-8F6F-459D-8711-38A5EA075186}" destId="{89143BBE-20FA-4725-8CFF-D291DDADBCD8}" srcOrd="2" destOrd="0" presId="urn:microsoft.com/office/officeart/2016/7/layout/RepeatingBendingProcessNew"/>
    <dgm:cxn modelId="{5AE9ABF9-340A-44F7-A16B-FD2E6D8F3E54}" type="presParOf" srcId="{13FF7C10-8F6F-459D-8711-38A5EA075186}" destId="{B408E67D-30EC-45D4-BC71-514513A2FCF4}" srcOrd="3" destOrd="0" presId="urn:microsoft.com/office/officeart/2016/7/layout/RepeatingBendingProcessNew"/>
    <dgm:cxn modelId="{7F5CF6F4-82DF-423E-BB32-49AD4480019D}" type="presParOf" srcId="{B408E67D-30EC-45D4-BC71-514513A2FCF4}" destId="{0CAA47CE-3C77-48B2-9B62-2C84003297FC}" srcOrd="0" destOrd="0" presId="urn:microsoft.com/office/officeart/2016/7/layout/RepeatingBendingProcessNew"/>
    <dgm:cxn modelId="{3DA1B98B-D631-4861-9838-DF6A2B7FB1AC}" type="presParOf" srcId="{13FF7C10-8F6F-459D-8711-38A5EA075186}" destId="{A843A699-DBFE-48DA-8334-5781F08FF8E3}" srcOrd="4" destOrd="0" presId="urn:microsoft.com/office/officeart/2016/7/layout/RepeatingBendingProcessNew"/>
    <dgm:cxn modelId="{7B4EE831-2595-4594-9B39-4CEF7CF22C0A}" type="presParOf" srcId="{13FF7C10-8F6F-459D-8711-38A5EA075186}" destId="{BA7DCC5D-02B7-499D-BD24-9D750CABC26E}" srcOrd="5" destOrd="0" presId="urn:microsoft.com/office/officeart/2016/7/layout/RepeatingBendingProcessNew"/>
    <dgm:cxn modelId="{FE8EFAD4-19F9-423C-AE43-970C285AABBE}" type="presParOf" srcId="{BA7DCC5D-02B7-499D-BD24-9D750CABC26E}" destId="{0CE415E6-28AD-4C7F-A38A-745414452EDB}" srcOrd="0" destOrd="0" presId="urn:microsoft.com/office/officeart/2016/7/layout/RepeatingBendingProcessNew"/>
    <dgm:cxn modelId="{167E38B0-4470-4A83-B63D-83B07B2A6B79}" type="presParOf" srcId="{13FF7C10-8F6F-459D-8711-38A5EA075186}" destId="{6A7715A2-0E84-496A-9BC8-230F3DE6B7CC}" srcOrd="6" destOrd="0" presId="urn:microsoft.com/office/officeart/2016/7/layout/RepeatingBendingProcessNew"/>
    <dgm:cxn modelId="{28C4F3B8-48BA-40DF-9B27-45E9A137C8EE}" type="presParOf" srcId="{13FF7C10-8F6F-459D-8711-38A5EA075186}" destId="{BBFF3DA9-7FFE-49AD-8587-B1C138C8E066}" srcOrd="7" destOrd="0" presId="urn:microsoft.com/office/officeart/2016/7/layout/RepeatingBendingProcessNew"/>
    <dgm:cxn modelId="{3B696D29-400A-4DBD-9452-7A99E7C103F7}" type="presParOf" srcId="{BBFF3DA9-7FFE-49AD-8587-B1C138C8E066}" destId="{B7D66F4C-E0E7-4FF6-AC8F-3FE25DD81213}" srcOrd="0" destOrd="0" presId="urn:microsoft.com/office/officeart/2016/7/layout/RepeatingBendingProcessNew"/>
    <dgm:cxn modelId="{E1B2D39E-E05C-4526-830E-E3DAAE173A7F}" type="presParOf" srcId="{13FF7C10-8F6F-459D-8711-38A5EA075186}" destId="{47A2F91E-E4CB-431F-BD2D-E04BE63AD35C}" srcOrd="8" destOrd="0" presId="urn:microsoft.com/office/officeart/2016/7/layout/RepeatingBendingProcessNew"/>
    <dgm:cxn modelId="{E72A98B7-638A-49DB-A420-060E25994E3E}" type="presParOf" srcId="{13FF7C10-8F6F-459D-8711-38A5EA075186}" destId="{5A18EE64-87C6-4C74-A7ED-88976669A010}" srcOrd="9" destOrd="0" presId="urn:microsoft.com/office/officeart/2016/7/layout/RepeatingBendingProcessNew"/>
    <dgm:cxn modelId="{4608A8AE-2E8D-4812-8C58-F496D66657D4}" type="presParOf" srcId="{5A18EE64-87C6-4C74-A7ED-88976669A010}" destId="{A4BE6604-9F33-421E-B168-D049EC4168EE}" srcOrd="0" destOrd="0" presId="urn:microsoft.com/office/officeart/2016/7/layout/RepeatingBendingProcessNew"/>
    <dgm:cxn modelId="{A21A58D8-4644-4B6A-B7F7-450C9B0B3ED9}" type="presParOf" srcId="{13FF7C10-8F6F-459D-8711-38A5EA075186}" destId="{5346F6BB-42C7-4911-A4FF-F97C15465550}" srcOrd="10" destOrd="0" presId="urn:microsoft.com/office/officeart/2016/7/layout/RepeatingBendingProcessNew"/>
    <dgm:cxn modelId="{CEB38E12-A38D-4982-9E00-846A2E4952F3}" type="presParOf" srcId="{13FF7C10-8F6F-459D-8711-38A5EA075186}" destId="{CCCADDFC-1919-4F6A-9A73-1FC562F9B2D6}" srcOrd="11" destOrd="0" presId="urn:microsoft.com/office/officeart/2016/7/layout/RepeatingBendingProcessNew"/>
    <dgm:cxn modelId="{C6C3619A-21BB-45AB-9D58-E318526EF11A}" type="presParOf" srcId="{CCCADDFC-1919-4F6A-9A73-1FC562F9B2D6}" destId="{B81D8D69-17C0-4C67-A150-914FB2053DCC}" srcOrd="0" destOrd="0" presId="urn:microsoft.com/office/officeart/2016/7/layout/RepeatingBendingProcessNew"/>
    <dgm:cxn modelId="{494042F3-06C4-4BC3-A1A5-C3616712EB95}" type="presParOf" srcId="{13FF7C10-8F6F-459D-8711-38A5EA075186}" destId="{FCFFAD65-06ED-47CD-AEDF-3297D7C0CFD6}" srcOrd="12" destOrd="0" presId="urn:microsoft.com/office/officeart/2016/7/layout/RepeatingBendingProcessNew"/>
    <dgm:cxn modelId="{17A08FB7-D09A-47B7-89B6-CECD81AEB01F}" type="presParOf" srcId="{13FF7C10-8F6F-459D-8711-38A5EA075186}" destId="{0E8982A5-0315-4BF5-ADBB-F17179559C43}" srcOrd="13" destOrd="0" presId="urn:microsoft.com/office/officeart/2016/7/layout/RepeatingBendingProcessNew"/>
    <dgm:cxn modelId="{0A1919C2-A590-4A90-920F-C053A27EC6EA}" type="presParOf" srcId="{0E8982A5-0315-4BF5-ADBB-F17179559C43}" destId="{647C9F53-36BD-44E1-959B-AC14D565A3CC}" srcOrd="0" destOrd="0" presId="urn:microsoft.com/office/officeart/2016/7/layout/RepeatingBendingProcessNew"/>
    <dgm:cxn modelId="{92931856-1646-4C46-BD19-F4CDF69B7CC5}" type="presParOf" srcId="{13FF7C10-8F6F-459D-8711-38A5EA075186}" destId="{3A9A4C5C-4D49-4ED6-9761-69CEB5774CC3}" srcOrd="14" destOrd="0" presId="urn:microsoft.com/office/officeart/2016/7/layout/RepeatingBendingProcessNew"/>
    <dgm:cxn modelId="{2FA61C5C-D380-4387-8E59-AB81652B67F0}" type="presParOf" srcId="{13FF7C10-8F6F-459D-8711-38A5EA075186}" destId="{02E29FFF-D953-4F89-9826-A755F55C86CE}" srcOrd="15" destOrd="0" presId="urn:microsoft.com/office/officeart/2016/7/layout/RepeatingBendingProcessNew"/>
    <dgm:cxn modelId="{F48C7731-A0B4-4F4A-B52C-346732F0E3AE}" type="presParOf" srcId="{02E29FFF-D953-4F89-9826-A755F55C86CE}" destId="{D4D87570-7B69-41AF-A4E9-58DCA0362E83}" srcOrd="0" destOrd="0" presId="urn:microsoft.com/office/officeart/2016/7/layout/RepeatingBendingProcessNew"/>
    <dgm:cxn modelId="{D482BDF9-AE1F-45DA-8869-716746A7511D}" type="presParOf" srcId="{13FF7C10-8F6F-459D-8711-38A5EA075186}" destId="{C671B71B-731B-4F1C-9F21-61304837E048}" srcOrd="16" destOrd="0" presId="urn:microsoft.com/office/officeart/2016/7/layout/RepeatingBendingProcessNew"/>
    <dgm:cxn modelId="{49A6147D-5FE0-4636-94DD-404F45AA0D2C}" type="presParOf" srcId="{13FF7C10-8F6F-459D-8711-38A5EA075186}" destId="{335D0F43-E06A-47EA-899D-2C4F09D3AAEF}" srcOrd="17" destOrd="0" presId="urn:microsoft.com/office/officeart/2016/7/layout/RepeatingBendingProcessNew"/>
    <dgm:cxn modelId="{24AB8BFF-8978-46BC-A23B-1C1787DE5F37}" type="presParOf" srcId="{335D0F43-E06A-47EA-899D-2C4F09D3AAEF}" destId="{6BE28C16-1E91-40EC-9B52-6E4503498CFB}" srcOrd="0" destOrd="0" presId="urn:microsoft.com/office/officeart/2016/7/layout/RepeatingBendingProcessNew"/>
    <dgm:cxn modelId="{DF8855CF-FC86-4EAE-A96A-25E064DD4585}" type="presParOf" srcId="{13FF7C10-8F6F-459D-8711-38A5EA075186}" destId="{90E86C7F-D339-42AA-AA08-E62CAA04C901}"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561430-A029-4184-A9EA-B27BBEF16894}"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AD609C19-5BFC-440E-A892-DD9CDE2E6D6D}">
      <dgm:prSet/>
      <dgm:spPr/>
      <dgm:t>
        <a:bodyPr/>
        <a:lstStyle/>
        <a:p>
          <a:r>
            <a:rPr lang="en-GB" b="1"/>
            <a:t>Key Findings</a:t>
          </a:r>
          <a:endParaRPr lang="en-US"/>
        </a:p>
      </dgm:t>
    </dgm:pt>
    <dgm:pt modelId="{A8C6B882-CEBA-413E-9464-5D412B93397C}" type="parTrans" cxnId="{66B4D0D2-5A93-4A1A-BA3A-42899ABBCD3D}">
      <dgm:prSet/>
      <dgm:spPr/>
      <dgm:t>
        <a:bodyPr/>
        <a:lstStyle/>
        <a:p>
          <a:endParaRPr lang="en-US"/>
        </a:p>
      </dgm:t>
    </dgm:pt>
    <dgm:pt modelId="{4ED60858-0CDF-4E5A-8048-695F219044CD}" type="sibTrans" cxnId="{66B4D0D2-5A93-4A1A-BA3A-42899ABBCD3D}">
      <dgm:prSet/>
      <dgm:spPr/>
      <dgm:t>
        <a:bodyPr/>
        <a:lstStyle/>
        <a:p>
          <a:endParaRPr lang="en-US"/>
        </a:p>
      </dgm:t>
    </dgm:pt>
    <dgm:pt modelId="{DF7CF24F-EA52-422A-BD18-C4E285C95C0A}">
      <dgm:prSet/>
      <dgm:spPr/>
      <dgm:t>
        <a:bodyPr/>
        <a:lstStyle/>
        <a:p>
          <a:r>
            <a:rPr lang="en-GB"/>
            <a:t>✔ Sales have remained below pre-pandemic levels.</a:t>
          </a:r>
          <a:endParaRPr lang="en-US"/>
        </a:p>
      </dgm:t>
    </dgm:pt>
    <dgm:pt modelId="{43061E95-A938-4A3D-8613-876489291860}" type="parTrans" cxnId="{C470747C-EC43-414B-927C-FE88329958FF}">
      <dgm:prSet/>
      <dgm:spPr/>
      <dgm:t>
        <a:bodyPr/>
        <a:lstStyle/>
        <a:p>
          <a:endParaRPr lang="en-US"/>
        </a:p>
      </dgm:t>
    </dgm:pt>
    <dgm:pt modelId="{CAD5BEDE-168D-4EDC-8BB5-1BA2B1ADC5DA}" type="sibTrans" cxnId="{C470747C-EC43-414B-927C-FE88329958FF}">
      <dgm:prSet/>
      <dgm:spPr/>
      <dgm:t>
        <a:bodyPr/>
        <a:lstStyle/>
        <a:p>
          <a:endParaRPr lang="en-US"/>
        </a:p>
      </dgm:t>
    </dgm:pt>
    <dgm:pt modelId="{58B440B3-76DA-4937-9417-084514670EB0}">
      <dgm:prSet/>
      <dgm:spPr/>
      <dgm:t>
        <a:bodyPr/>
        <a:lstStyle/>
        <a:p>
          <a:r>
            <a:rPr lang="en-GB"/>
            <a:t>✔ External factors have significantly reduced customer numbers.</a:t>
          </a:r>
          <a:endParaRPr lang="en-US"/>
        </a:p>
      </dgm:t>
    </dgm:pt>
    <dgm:pt modelId="{890B3B43-964F-48D7-8A02-B75C0DCD8BD1}" type="parTrans" cxnId="{4600D9D2-534D-4953-939A-E1993D757645}">
      <dgm:prSet/>
      <dgm:spPr/>
      <dgm:t>
        <a:bodyPr/>
        <a:lstStyle/>
        <a:p>
          <a:endParaRPr lang="en-US"/>
        </a:p>
      </dgm:t>
    </dgm:pt>
    <dgm:pt modelId="{AE54A703-6642-4E24-858E-A3B69ED95201}" type="sibTrans" cxnId="{4600D9D2-534D-4953-939A-E1993D757645}">
      <dgm:prSet/>
      <dgm:spPr/>
      <dgm:t>
        <a:bodyPr/>
        <a:lstStyle/>
        <a:p>
          <a:endParaRPr lang="en-US"/>
        </a:p>
      </dgm:t>
    </dgm:pt>
    <dgm:pt modelId="{1AECEDD0-BEB2-4E2D-9729-BFA9D0A4A56E}">
      <dgm:prSet/>
      <dgm:spPr/>
      <dgm:t>
        <a:bodyPr/>
        <a:lstStyle/>
        <a:p>
          <a:r>
            <a:rPr lang="en-GB"/>
            <a:t>✔ Internal operational limitations restrict business growth.</a:t>
          </a:r>
          <a:endParaRPr lang="en-US"/>
        </a:p>
      </dgm:t>
    </dgm:pt>
    <dgm:pt modelId="{C0FEEE5C-5E0C-406A-8AD8-31D79A2BE968}" type="parTrans" cxnId="{7DF8A7FB-7E38-4A3E-9647-4CDEDAF1A1B1}">
      <dgm:prSet/>
      <dgm:spPr/>
      <dgm:t>
        <a:bodyPr/>
        <a:lstStyle/>
        <a:p>
          <a:endParaRPr lang="en-US"/>
        </a:p>
      </dgm:t>
    </dgm:pt>
    <dgm:pt modelId="{CAFBB973-D2EF-4728-8CC8-DA546BD13CF5}" type="sibTrans" cxnId="{7DF8A7FB-7E38-4A3E-9647-4CDEDAF1A1B1}">
      <dgm:prSet/>
      <dgm:spPr/>
      <dgm:t>
        <a:bodyPr/>
        <a:lstStyle/>
        <a:p>
          <a:endParaRPr lang="en-US"/>
        </a:p>
      </dgm:t>
    </dgm:pt>
    <dgm:pt modelId="{C1310E61-0033-4016-8244-286341C87CF2}">
      <dgm:prSet/>
      <dgm:spPr/>
      <dgm:t>
        <a:bodyPr/>
        <a:lstStyle/>
        <a:p>
          <a:r>
            <a:rPr lang="en-GB"/>
            <a:t>✔ Technology offers the greatest opportunity for improvement.</a:t>
          </a:r>
          <a:endParaRPr lang="en-US"/>
        </a:p>
      </dgm:t>
    </dgm:pt>
    <dgm:pt modelId="{1F373C9C-A414-4923-B9E8-DB575B341254}" type="parTrans" cxnId="{08E3E6D4-BA2E-45E7-8B5B-A19A532B5869}">
      <dgm:prSet/>
      <dgm:spPr/>
      <dgm:t>
        <a:bodyPr/>
        <a:lstStyle/>
        <a:p>
          <a:endParaRPr lang="en-US"/>
        </a:p>
      </dgm:t>
    </dgm:pt>
    <dgm:pt modelId="{6D2D57A0-B2C7-4071-90D3-847CBB6E2857}" type="sibTrans" cxnId="{08E3E6D4-BA2E-45E7-8B5B-A19A532B5869}">
      <dgm:prSet/>
      <dgm:spPr/>
      <dgm:t>
        <a:bodyPr/>
        <a:lstStyle/>
        <a:p>
          <a:endParaRPr lang="en-US"/>
        </a:p>
      </dgm:t>
    </dgm:pt>
    <dgm:pt modelId="{1615F8DC-61A0-4E48-85F4-43100EE00F24}">
      <dgm:prSet/>
      <dgm:spPr/>
      <dgm:t>
        <a:bodyPr/>
        <a:lstStyle/>
        <a:p>
          <a:r>
            <a:rPr lang="en-GB"/>
            <a:t>✔ Delivery and online ordering could increase sales and customer convenience.</a:t>
          </a:r>
          <a:endParaRPr lang="en-US"/>
        </a:p>
      </dgm:t>
    </dgm:pt>
    <dgm:pt modelId="{8B751486-BDBC-4D5D-B3CE-6C5815187C66}" type="parTrans" cxnId="{F9135D99-2475-4407-ACF6-362619845335}">
      <dgm:prSet/>
      <dgm:spPr/>
      <dgm:t>
        <a:bodyPr/>
        <a:lstStyle/>
        <a:p>
          <a:endParaRPr lang="en-US"/>
        </a:p>
      </dgm:t>
    </dgm:pt>
    <dgm:pt modelId="{8CEAA8B9-B13E-42CD-9100-D6F65463FFDE}" type="sibTrans" cxnId="{F9135D99-2475-4407-ACF6-362619845335}">
      <dgm:prSet/>
      <dgm:spPr/>
      <dgm:t>
        <a:bodyPr/>
        <a:lstStyle/>
        <a:p>
          <a:endParaRPr lang="en-US"/>
        </a:p>
      </dgm:t>
    </dgm:pt>
    <dgm:pt modelId="{F8A3B82F-E897-48E6-8C0A-D04D15047C9D}" type="pres">
      <dgm:prSet presAssocID="{8F561430-A029-4184-A9EA-B27BBEF16894}" presName="Name0" presStyleCnt="0">
        <dgm:presLayoutVars>
          <dgm:dir/>
          <dgm:resizeHandles val="exact"/>
        </dgm:presLayoutVars>
      </dgm:prSet>
      <dgm:spPr/>
    </dgm:pt>
    <dgm:pt modelId="{0A149D12-CCC9-445A-B58B-9D45EEEC8567}" type="pres">
      <dgm:prSet presAssocID="{AD609C19-5BFC-440E-A892-DD9CDE2E6D6D}" presName="node" presStyleLbl="node1" presStyleIdx="0" presStyleCnt="6">
        <dgm:presLayoutVars>
          <dgm:bulletEnabled val="1"/>
        </dgm:presLayoutVars>
      </dgm:prSet>
      <dgm:spPr/>
    </dgm:pt>
    <dgm:pt modelId="{8A6C2824-EC0E-445A-8E63-2A18CA96DD70}" type="pres">
      <dgm:prSet presAssocID="{4ED60858-0CDF-4E5A-8048-695F219044CD}" presName="sibTrans" presStyleLbl="sibTrans1D1" presStyleIdx="0" presStyleCnt="5"/>
      <dgm:spPr/>
    </dgm:pt>
    <dgm:pt modelId="{5528EDFC-11EA-49B1-A481-C4ED9757502E}" type="pres">
      <dgm:prSet presAssocID="{4ED60858-0CDF-4E5A-8048-695F219044CD}" presName="connectorText" presStyleLbl="sibTrans1D1" presStyleIdx="0" presStyleCnt="5"/>
      <dgm:spPr/>
    </dgm:pt>
    <dgm:pt modelId="{DB005972-83CA-4C75-9831-5EBA4E3BFA21}" type="pres">
      <dgm:prSet presAssocID="{DF7CF24F-EA52-422A-BD18-C4E285C95C0A}" presName="node" presStyleLbl="node1" presStyleIdx="1" presStyleCnt="6">
        <dgm:presLayoutVars>
          <dgm:bulletEnabled val="1"/>
        </dgm:presLayoutVars>
      </dgm:prSet>
      <dgm:spPr/>
    </dgm:pt>
    <dgm:pt modelId="{E6343FE5-4FEE-4DA6-A9F5-AEEB9E1EF4B0}" type="pres">
      <dgm:prSet presAssocID="{CAD5BEDE-168D-4EDC-8BB5-1BA2B1ADC5DA}" presName="sibTrans" presStyleLbl="sibTrans1D1" presStyleIdx="1" presStyleCnt="5"/>
      <dgm:spPr/>
    </dgm:pt>
    <dgm:pt modelId="{B01BB1B9-C49F-4868-83D8-5A395A38C109}" type="pres">
      <dgm:prSet presAssocID="{CAD5BEDE-168D-4EDC-8BB5-1BA2B1ADC5DA}" presName="connectorText" presStyleLbl="sibTrans1D1" presStyleIdx="1" presStyleCnt="5"/>
      <dgm:spPr/>
    </dgm:pt>
    <dgm:pt modelId="{6DC7CABE-CF60-4CA6-A3EA-EFEB6261C287}" type="pres">
      <dgm:prSet presAssocID="{58B440B3-76DA-4937-9417-084514670EB0}" presName="node" presStyleLbl="node1" presStyleIdx="2" presStyleCnt="6">
        <dgm:presLayoutVars>
          <dgm:bulletEnabled val="1"/>
        </dgm:presLayoutVars>
      </dgm:prSet>
      <dgm:spPr/>
    </dgm:pt>
    <dgm:pt modelId="{9965A170-4E5A-40E4-810F-4677AEF0A207}" type="pres">
      <dgm:prSet presAssocID="{AE54A703-6642-4E24-858E-A3B69ED95201}" presName="sibTrans" presStyleLbl="sibTrans1D1" presStyleIdx="2" presStyleCnt="5"/>
      <dgm:spPr/>
    </dgm:pt>
    <dgm:pt modelId="{0488BB1F-6103-4119-B5C4-D8BF511059CB}" type="pres">
      <dgm:prSet presAssocID="{AE54A703-6642-4E24-858E-A3B69ED95201}" presName="connectorText" presStyleLbl="sibTrans1D1" presStyleIdx="2" presStyleCnt="5"/>
      <dgm:spPr/>
    </dgm:pt>
    <dgm:pt modelId="{CDD939E0-7C4F-4DDE-B8C1-385C1EE29B55}" type="pres">
      <dgm:prSet presAssocID="{1AECEDD0-BEB2-4E2D-9729-BFA9D0A4A56E}" presName="node" presStyleLbl="node1" presStyleIdx="3" presStyleCnt="6">
        <dgm:presLayoutVars>
          <dgm:bulletEnabled val="1"/>
        </dgm:presLayoutVars>
      </dgm:prSet>
      <dgm:spPr/>
    </dgm:pt>
    <dgm:pt modelId="{CAEC790C-7EB1-4E35-9170-2315461FD80A}" type="pres">
      <dgm:prSet presAssocID="{CAFBB973-D2EF-4728-8CC8-DA546BD13CF5}" presName="sibTrans" presStyleLbl="sibTrans1D1" presStyleIdx="3" presStyleCnt="5"/>
      <dgm:spPr/>
    </dgm:pt>
    <dgm:pt modelId="{F16440A9-9517-48A7-946F-74DBA7F2C4AE}" type="pres">
      <dgm:prSet presAssocID="{CAFBB973-D2EF-4728-8CC8-DA546BD13CF5}" presName="connectorText" presStyleLbl="sibTrans1D1" presStyleIdx="3" presStyleCnt="5"/>
      <dgm:spPr/>
    </dgm:pt>
    <dgm:pt modelId="{3E0E3EE2-6D02-48F2-AE5D-ADAEA44D024C}" type="pres">
      <dgm:prSet presAssocID="{C1310E61-0033-4016-8244-286341C87CF2}" presName="node" presStyleLbl="node1" presStyleIdx="4" presStyleCnt="6">
        <dgm:presLayoutVars>
          <dgm:bulletEnabled val="1"/>
        </dgm:presLayoutVars>
      </dgm:prSet>
      <dgm:spPr/>
    </dgm:pt>
    <dgm:pt modelId="{AC87120B-82C3-4A55-ACB0-4A879A66C791}" type="pres">
      <dgm:prSet presAssocID="{6D2D57A0-B2C7-4071-90D3-847CBB6E2857}" presName="sibTrans" presStyleLbl="sibTrans1D1" presStyleIdx="4" presStyleCnt="5"/>
      <dgm:spPr/>
    </dgm:pt>
    <dgm:pt modelId="{87A430A3-5CD8-4A22-88C4-70656D3A1504}" type="pres">
      <dgm:prSet presAssocID="{6D2D57A0-B2C7-4071-90D3-847CBB6E2857}" presName="connectorText" presStyleLbl="sibTrans1D1" presStyleIdx="4" presStyleCnt="5"/>
      <dgm:spPr/>
    </dgm:pt>
    <dgm:pt modelId="{4212FF9C-B81A-4BD5-B58E-819A30DC8738}" type="pres">
      <dgm:prSet presAssocID="{1615F8DC-61A0-4E48-85F4-43100EE00F24}" presName="node" presStyleLbl="node1" presStyleIdx="5" presStyleCnt="6">
        <dgm:presLayoutVars>
          <dgm:bulletEnabled val="1"/>
        </dgm:presLayoutVars>
      </dgm:prSet>
      <dgm:spPr/>
    </dgm:pt>
  </dgm:ptLst>
  <dgm:cxnLst>
    <dgm:cxn modelId="{33395F1C-E42E-447A-8BC8-50E573438A49}" type="presOf" srcId="{C1310E61-0033-4016-8244-286341C87CF2}" destId="{3E0E3EE2-6D02-48F2-AE5D-ADAEA44D024C}" srcOrd="0" destOrd="0" presId="urn:microsoft.com/office/officeart/2016/7/layout/RepeatingBendingProcessNew"/>
    <dgm:cxn modelId="{FA681E2C-26EB-45E3-8131-3D5725D62C8F}" type="presOf" srcId="{AD609C19-5BFC-440E-A892-DD9CDE2E6D6D}" destId="{0A149D12-CCC9-445A-B58B-9D45EEEC8567}" srcOrd="0" destOrd="0" presId="urn:microsoft.com/office/officeart/2016/7/layout/RepeatingBendingProcessNew"/>
    <dgm:cxn modelId="{BE898D40-E051-4AA7-9AD3-AA6E126DA0E7}" type="presOf" srcId="{6D2D57A0-B2C7-4071-90D3-847CBB6E2857}" destId="{87A430A3-5CD8-4A22-88C4-70656D3A1504}" srcOrd="1" destOrd="0" presId="urn:microsoft.com/office/officeart/2016/7/layout/RepeatingBendingProcessNew"/>
    <dgm:cxn modelId="{B610275D-F2CF-4B46-8519-7AE9D62D8EAD}" type="presOf" srcId="{8F561430-A029-4184-A9EA-B27BBEF16894}" destId="{F8A3B82F-E897-48E6-8C0A-D04D15047C9D}" srcOrd="0" destOrd="0" presId="urn:microsoft.com/office/officeart/2016/7/layout/RepeatingBendingProcessNew"/>
    <dgm:cxn modelId="{B51FFA42-178E-462B-9B8A-F942E74ADF8B}" type="presOf" srcId="{DF7CF24F-EA52-422A-BD18-C4E285C95C0A}" destId="{DB005972-83CA-4C75-9831-5EBA4E3BFA21}" srcOrd="0" destOrd="0" presId="urn:microsoft.com/office/officeart/2016/7/layout/RepeatingBendingProcessNew"/>
    <dgm:cxn modelId="{CA530D64-28CA-4494-AA97-25E907CCD2B1}" type="presOf" srcId="{AE54A703-6642-4E24-858E-A3B69ED95201}" destId="{9965A170-4E5A-40E4-810F-4677AEF0A207}" srcOrd="0" destOrd="0" presId="urn:microsoft.com/office/officeart/2016/7/layout/RepeatingBendingProcessNew"/>
    <dgm:cxn modelId="{413AD965-81F8-45B4-ABD8-DB255FE88512}" type="presOf" srcId="{1615F8DC-61A0-4E48-85F4-43100EE00F24}" destId="{4212FF9C-B81A-4BD5-B58E-819A30DC8738}" srcOrd="0" destOrd="0" presId="urn:microsoft.com/office/officeart/2016/7/layout/RepeatingBendingProcessNew"/>
    <dgm:cxn modelId="{3DA3A46A-F79D-4109-844A-218295CFEE2D}" type="presOf" srcId="{CAFBB973-D2EF-4728-8CC8-DA546BD13CF5}" destId="{CAEC790C-7EB1-4E35-9170-2315461FD80A}" srcOrd="0" destOrd="0" presId="urn:microsoft.com/office/officeart/2016/7/layout/RepeatingBendingProcessNew"/>
    <dgm:cxn modelId="{2F96014F-5118-4F9A-AD1D-909F55031652}" type="presOf" srcId="{CAD5BEDE-168D-4EDC-8BB5-1BA2B1ADC5DA}" destId="{B01BB1B9-C49F-4868-83D8-5A395A38C109}" srcOrd="1" destOrd="0" presId="urn:microsoft.com/office/officeart/2016/7/layout/RepeatingBendingProcessNew"/>
    <dgm:cxn modelId="{C470747C-EC43-414B-927C-FE88329958FF}" srcId="{8F561430-A029-4184-A9EA-B27BBEF16894}" destId="{DF7CF24F-EA52-422A-BD18-C4E285C95C0A}" srcOrd="1" destOrd="0" parTransId="{43061E95-A938-4A3D-8613-876489291860}" sibTransId="{CAD5BEDE-168D-4EDC-8BB5-1BA2B1ADC5DA}"/>
    <dgm:cxn modelId="{AA71247E-AD0C-4A29-A448-13E81E656CC2}" type="presOf" srcId="{4ED60858-0CDF-4E5A-8048-695F219044CD}" destId="{5528EDFC-11EA-49B1-A481-C4ED9757502E}" srcOrd="1" destOrd="0" presId="urn:microsoft.com/office/officeart/2016/7/layout/RepeatingBendingProcessNew"/>
    <dgm:cxn modelId="{B18F1E8A-48A8-4913-89FE-6DFF369D5826}" type="presOf" srcId="{58B440B3-76DA-4937-9417-084514670EB0}" destId="{6DC7CABE-CF60-4CA6-A3EA-EFEB6261C287}" srcOrd="0" destOrd="0" presId="urn:microsoft.com/office/officeart/2016/7/layout/RepeatingBendingProcessNew"/>
    <dgm:cxn modelId="{146DC88F-9D61-4C8A-B000-F45E185FC8BB}" type="presOf" srcId="{6D2D57A0-B2C7-4071-90D3-847CBB6E2857}" destId="{AC87120B-82C3-4A55-ACB0-4A879A66C791}" srcOrd="0" destOrd="0" presId="urn:microsoft.com/office/officeart/2016/7/layout/RepeatingBendingProcessNew"/>
    <dgm:cxn modelId="{A4D67A90-FC6C-44C0-A84A-B89AF9E1CC97}" type="presOf" srcId="{AE54A703-6642-4E24-858E-A3B69ED95201}" destId="{0488BB1F-6103-4119-B5C4-D8BF511059CB}" srcOrd="1" destOrd="0" presId="urn:microsoft.com/office/officeart/2016/7/layout/RepeatingBendingProcessNew"/>
    <dgm:cxn modelId="{F9135D99-2475-4407-ACF6-362619845335}" srcId="{8F561430-A029-4184-A9EA-B27BBEF16894}" destId="{1615F8DC-61A0-4E48-85F4-43100EE00F24}" srcOrd="5" destOrd="0" parTransId="{8B751486-BDBC-4D5D-B3CE-6C5815187C66}" sibTransId="{8CEAA8B9-B13E-42CD-9100-D6F65463FFDE}"/>
    <dgm:cxn modelId="{92C79DA3-1390-4314-873E-4B9B360AEA46}" type="presOf" srcId="{CAFBB973-D2EF-4728-8CC8-DA546BD13CF5}" destId="{F16440A9-9517-48A7-946F-74DBA7F2C4AE}" srcOrd="1" destOrd="0" presId="urn:microsoft.com/office/officeart/2016/7/layout/RepeatingBendingProcessNew"/>
    <dgm:cxn modelId="{367BE7BB-FFA4-43E8-AD0C-B76F3C462662}" type="presOf" srcId="{1AECEDD0-BEB2-4E2D-9729-BFA9D0A4A56E}" destId="{CDD939E0-7C4F-4DDE-B8C1-385C1EE29B55}" srcOrd="0" destOrd="0" presId="urn:microsoft.com/office/officeart/2016/7/layout/RepeatingBendingProcessNew"/>
    <dgm:cxn modelId="{1B8B0ED0-D5A8-4418-ADD3-C60B06856413}" type="presOf" srcId="{4ED60858-0CDF-4E5A-8048-695F219044CD}" destId="{8A6C2824-EC0E-445A-8E63-2A18CA96DD70}" srcOrd="0" destOrd="0" presId="urn:microsoft.com/office/officeart/2016/7/layout/RepeatingBendingProcessNew"/>
    <dgm:cxn modelId="{66B4D0D2-5A93-4A1A-BA3A-42899ABBCD3D}" srcId="{8F561430-A029-4184-A9EA-B27BBEF16894}" destId="{AD609C19-5BFC-440E-A892-DD9CDE2E6D6D}" srcOrd="0" destOrd="0" parTransId="{A8C6B882-CEBA-413E-9464-5D412B93397C}" sibTransId="{4ED60858-0CDF-4E5A-8048-695F219044CD}"/>
    <dgm:cxn modelId="{4600D9D2-534D-4953-939A-E1993D757645}" srcId="{8F561430-A029-4184-A9EA-B27BBEF16894}" destId="{58B440B3-76DA-4937-9417-084514670EB0}" srcOrd="2" destOrd="0" parTransId="{890B3B43-964F-48D7-8A02-B75C0DCD8BD1}" sibTransId="{AE54A703-6642-4E24-858E-A3B69ED95201}"/>
    <dgm:cxn modelId="{08E3E6D4-BA2E-45E7-8B5B-A19A532B5869}" srcId="{8F561430-A029-4184-A9EA-B27BBEF16894}" destId="{C1310E61-0033-4016-8244-286341C87CF2}" srcOrd="4" destOrd="0" parTransId="{1F373C9C-A414-4923-B9E8-DB575B341254}" sibTransId="{6D2D57A0-B2C7-4071-90D3-847CBB6E2857}"/>
    <dgm:cxn modelId="{740BBAE2-2227-47EF-A3B5-69396D35BC3D}" type="presOf" srcId="{CAD5BEDE-168D-4EDC-8BB5-1BA2B1ADC5DA}" destId="{E6343FE5-4FEE-4DA6-A9F5-AEEB9E1EF4B0}" srcOrd="0" destOrd="0" presId="urn:microsoft.com/office/officeart/2016/7/layout/RepeatingBendingProcessNew"/>
    <dgm:cxn modelId="{7DF8A7FB-7E38-4A3E-9647-4CDEDAF1A1B1}" srcId="{8F561430-A029-4184-A9EA-B27BBEF16894}" destId="{1AECEDD0-BEB2-4E2D-9729-BFA9D0A4A56E}" srcOrd="3" destOrd="0" parTransId="{C0FEEE5C-5E0C-406A-8AD8-31D79A2BE968}" sibTransId="{CAFBB973-D2EF-4728-8CC8-DA546BD13CF5}"/>
    <dgm:cxn modelId="{CB5C5E0D-D591-4EF1-8F77-3CFFBF8B3D13}" type="presParOf" srcId="{F8A3B82F-E897-48E6-8C0A-D04D15047C9D}" destId="{0A149D12-CCC9-445A-B58B-9D45EEEC8567}" srcOrd="0" destOrd="0" presId="urn:microsoft.com/office/officeart/2016/7/layout/RepeatingBendingProcessNew"/>
    <dgm:cxn modelId="{F10E5674-28B2-400E-9191-95457F865B5D}" type="presParOf" srcId="{F8A3B82F-E897-48E6-8C0A-D04D15047C9D}" destId="{8A6C2824-EC0E-445A-8E63-2A18CA96DD70}" srcOrd="1" destOrd="0" presId="urn:microsoft.com/office/officeart/2016/7/layout/RepeatingBendingProcessNew"/>
    <dgm:cxn modelId="{18E77671-26A6-4D2F-81F1-1E4999953161}" type="presParOf" srcId="{8A6C2824-EC0E-445A-8E63-2A18CA96DD70}" destId="{5528EDFC-11EA-49B1-A481-C4ED9757502E}" srcOrd="0" destOrd="0" presId="urn:microsoft.com/office/officeart/2016/7/layout/RepeatingBendingProcessNew"/>
    <dgm:cxn modelId="{20B6DF29-4CFD-4313-89FE-B10078EF2A7F}" type="presParOf" srcId="{F8A3B82F-E897-48E6-8C0A-D04D15047C9D}" destId="{DB005972-83CA-4C75-9831-5EBA4E3BFA21}" srcOrd="2" destOrd="0" presId="urn:microsoft.com/office/officeart/2016/7/layout/RepeatingBendingProcessNew"/>
    <dgm:cxn modelId="{71A03DEA-F066-41DF-A87B-CD5FAA67CDBF}" type="presParOf" srcId="{F8A3B82F-E897-48E6-8C0A-D04D15047C9D}" destId="{E6343FE5-4FEE-4DA6-A9F5-AEEB9E1EF4B0}" srcOrd="3" destOrd="0" presId="urn:microsoft.com/office/officeart/2016/7/layout/RepeatingBendingProcessNew"/>
    <dgm:cxn modelId="{95B59C2D-9481-4AE7-8D2D-47EC777D711B}" type="presParOf" srcId="{E6343FE5-4FEE-4DA6-A9F5-AEEB9E1EF4B0}" destId="{B01BB1B9-C49F-4868-83D8-5A395A38C109}" srcOrd="0" destOrd="0" presId="urn:microsoft.com/office/officeart/2016/7/layout/RepeatingBendingProcessNew"/>
    <dgm:cxn modelId="{2FD07399-9A7D-40D7-AC5A-7ACE11628A2B}" type="presParOf" srcId="{F8A3B82F-E897-48E6-8C0A-D04D15047C9D}" destId="{6DC7CABE-CF60-4CA6-A3EA-EFEB6261C287}" srcOrd="4" destOrd="0" presId="urn:microsoft.com/office/officeart/2016/7/layout/RepeatingBendingProcessNew"/>
    <dgm:cxn modelId="{E3983A56-EFC1-42FE-BE09-10F9B57C51D7}" type="presParOf" srcId="{F8A3B82F-E897-48E6-8C0A-D04D15047C9D}" destId="{9965A170-4E5A-40E4-810F-4677AEF0A207}" srcOrd="5" destOrd="0" presId="urn:microsoft.com/office/officeart/2016/7/layout/RepeatingBendingProcessNew"/>
    <dgm:cxn modelId="{812D85E8-83FE-4C9B-85A8-F7774E183062}" type="presParOf" srcId="{9965A170-4E5A-40E4-810F-4677AEF0A207}" destId="{0488BB1F-6103-4119-B5C4-D8BF511059CB}" srcOrd="0" destOrd="0" presId="urn:microsoft.com/office/officeart/2016/7/layout/RepeatingBendingProcessNew"/>
    <dgm:cxn modelId="{4C7EC506-2E37-45EB-BF93-854D4F807284}" type="presParOf" srcId="{F8A3B82F-E897-48E6-8C0A-D04D15047C9D}" destId="{CDD939E0-7C4F-4DDE-B8C1-385C1EE29B55}" srcOrd="6" destOrd="0" presId="urn:microsoft.com/office/officeart/2016/7/layout/RepeatingBendingProcessNew"/>
    <dgm:cxn modelId="{64F889E4-5365-4E5F-9707-4D55B011C671}" type="presParOf" srcId="{F8A3B82F-E897-48E6-8C0A-D04D15047C9D}" destId="{CAEC790C-7EB1-4E35-9170-2315461FD80A}" srcOrd="7" destOrd="0" presId="urn:microsoft.com/office/officeart/2016/7/layout/RepeatingBendingProcessNew"/>
    <dgm:cxn modelId="{0157BEF2-6173-4D9E-820F-6B5AD2931A78}" type="presParOf" srcId="{CAEC790C-7EB1-4E35-9170-2315461FD80A}" destId="{F16440A9-9517-48A7-946F-74DBA7F2C4AE}" srcOrd="0" destOrd="0" presId="urn:microsoft.com/office/officeart/2016/7/layout/RepeatingBendingProcessNew"/>
    <dgm:cxn modelId="{15DCBCA8-599A-403D-BB0D-079E82BE1F75}" type="presParOf" srcId="{F8A3B82F-E897-48E6-8C0A-D04D15047C9D}" destId="{3E0E3EE2-6D02-48F2-AE5D-ADAEA44D024C}" srcOrd="8" destOrd="0" presId="urn:microsoft.com/office/officeart/2016/7/layout/RepeatingBendingProcessNew"/>
    <dgm:cxn modelId="{2B06D375-A0EA-4E54-A065-15F093E5DE39}" type="presParOf" srcId="{F8A3B82F-E897-48E6-8C0A-D04D15047C9D}" destId="{AC87120B-82C3-4A55-ACB0-4A879A66C791}" srcOrd="9" destOrd="0" presId="urn:microsoft.com/office/officeart/2016/7/layout/RepeatingBendingProcessNew"/>
    <dgm:cxn modelId="{BC47522D-3447-4F48-8C48-2308D6D26171}" type="presParOf" srcId="{AC87120B-82C3-4A55-ACB0-4A879A66C791}" destId="{87A430A3-5CD8-4A22-88C4-70656D3A1504}" srcOrd="0" destOrd="0" presId="urn:microsoft.com/office/officeart/2016/7/layout/RepeatingBendingProcessNew"/>
    <dgm:cxn modelId="{C8F9C9F0-C8F0-4C26-BCC7-A25A3FA7C7D3}" type="presParOf" srcId="{F8A3B82F-E897-48E6-8C0A-D04D15047C9D}" destId="{4212FF9C-B81A-4BD5-B58E-819A30DC873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DA0303-3AE7-4212-A524-C4342B1572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5D03B0-8223-461E-AE60-5D423D892895}">
      <dgm:prSet/>
      <dgm:spPr/>
      <dgm:t>
        <a:bodyPr/>
        <a:lstStyle/>
        <a:p>
          <a:r>
            <a:rPr lang="en-GB"/>
            <a:t>Bryson, J.M. (2021) </a:t>
          </a:r>
          <a:r>
            <a:rPr lang="en-GB" i="1"/>
            <a:t>Strategic Planning for Public and Nonprofit Organizations.</a:t>
          </a:r>
          <a:r>
            <a:rPr lang="en-GB"/>
            <a:t> 6th edn. Hoboken: Wiley.</a:t>
          </a:r>
          <a:endParaRPr lang="en-US"/>
        </a:p>
      </dgm:t>
    </dgm:pt>
    <dgm:pt modelId="{5EAE372B-3694-4A6A-8C79-A40BF1F3C443}" type="parTrans" cxnId="{F219866B-D541-40A5-9C98-A19149BA7905}">
      <dgm:prSet/>
      <dgm:spPr/>
      <dgm:t>
        <a:bodyPr/>
        <a:lstStyle/>
        <a:p>
          <a:endParaRPr lang="en-US"/>
        </a:p>
      </dgm:t>
    </dgm:pt>
    <dgm:pt modelId="{DC415CA3-ACB2-4053-A746-2C696AA5CED7}" type="sibTrans" cxnId="{F219866B-D541-40A5-9C98-A19149BA7905}">
      <dgm:prSet/>
      <dgm:spPr/>
      <dgm:t>
        <a:bodyPr/>
        <a:lstStyle/>
        <a:p>
          <a:endParaRPr lang="en-US"/>
        </a:p>
      </dgm:t>
    </dgm:pt>
    <dgm:pt modelId="{869A766D-84D3-44C5-9267-DE81ADC2B2AA}">
      <dgm:prSet/>
      <dgm:spPr/>
      <dgm:t>
        <a:bodyPr/>
        <a:lstStyle/>
        <a:p>
          <a:r>
            <a:rPr lang="en-GB"/>
            <a:t>CIPD (2024) </a:t>
          </a:r>
          <a:r>
            <a:rPr lang="en-GB" i="1"/>
            <a:t>People Profession Insights.</a:t>
          </a:r>
          <a:r>
            <a:rPr lang="en-GB"/>
            <a:t> London: Chartered Institute of Personnel and Development.</a:t>
          </a:r>
          <a:endParaRPr lang="en-US"/>
        </a:p>
      </dgm:t>
    </dgm:pt>
    <dgm:pt modelId="{F94B6174-BB32-4F87-A3F7-0A8E7063CA42}" type="parTrans" cxnId="{E7B1D5E7-A31A-442B-B0CC-867EE9A48D70}">
      <dgm:prSet/>
      <dgm:spPr/>
      <dgm:t>
        <a:bodyPr/>
        <a:lstStyle/>
        <a:p>
          <a:endParaRPr lang="en-US"/>
        </a:p>
      </dgm:t>
    </dgm:pt>
    <dgm:pt modelId="{2FCA058E-240F-4990-BE8C-E92B94ABF0E7}" type="sibTrans" cxnId="{E7B1D5E7-A31A-442B-B0CC-867EE9A48D70}">
      <dgm:prSet/>
      <dgm:spPr/>
      <dgm:t>
        <a:bodyPr/>
        <a:lstStyle/>
        <a:p>
          <a:endParaRPr lang="en-US"/>
        </a:p>
      </dgm:t>
    </dgm:pt>
    <dgm:pt modelId="{8D93D2C8-5A0B-4092-BE04-E92CA1294053}">
      <dgm:prSet/>
      <dgm:spPr/>
      <dgm:t>
        <a:bodyPr/>
        <a:lstStyle/>
        <a:p>
          <a:r>
            <a:rPr lang="en-GB"/>
            <a:t>Cottrell, S. (2023) </a:t>
          </a:r>
          <a:r>
            <a:rPr lang="en-GB" i="1"/>
            <a:t>Critical Thinking Skills.</a:t>
          </a:r>
          <a:r>
            <a:rPr lang="en-GB"/>
            <a:t> 4th edn. London: Bloomsbury.</a:t>
          </a:r>
          <a:endParaRPr lang="en-US"/>
        </a:p>
      </dgm:t>
    </dgm:pt>
    <dgm:pt modelId="{15BB07E1-F14E-4F0D-A1AF-89BAF002F9B1}" type="parTrans" cxnId="{DEB1E142-63B6-4C10-A800-6E0C6985B1EB}">
      <dgm:prSet/>
      <dgm:spPr/>
      <dgm:t>
        <a:bodyPr/>
        <a:lstStyle/>
        <a:p>
          <a:endParaRPr lang="en-US"/>
        </a:p>
      </dgm:t>
    </dgm:pt>
    <dgm:pt modelId="{7E91D07F-F81F-464D-A05D-B4CB4DE8CC9B}" type="sibTrans" cxnId="{DEB1E142-63B6-4C10-A800-6E0C6985B1EB}">
      <dgm:prSet/>
      <dgm:spPr/>
      <dgm:t>
        <a:bodyPr/>
        <a:lstStyle/>
        <a:p>
          <a:endParaRPr lang="en-US"/>
        </a:p>
      </dgm:t>
    </dgm:pt>
    <dgm:pt modelId="{4FA50D4D-7F76-4D33-AFCB-6DEF6FCFA318}">
      <dgm:prSet/>
      <dgm:spPr/>
      <dgm:t>
        <a:bodyPr/>
        <a:lstStyle/>
        <a:p>
          <a:r>
            <a:rPr lang="en-GB"/>
            <a:t>Ishikawa, K. (1986) </a:t>
          </a:r>
          <a:r>
            <a:rPr lang="en-GB" i="1"/>
            <a:t>Guide to Quality Control.</a:t>
          </a:r>
          <a:r>
            <a:rPr lang="en-GB"/>
            <a:t> Tokyo: Asian Productivity Organization.</a:t>
          </a:r>
          <a:endParaRPr lang="en-US"/>
        </a:p>
      </dgm:t>
    </dgm:pt>
    <dgm:pt modelId="{AF10F185-C8CC-400C-AC92-15827FC36DFA}" type="parTrans" cxnId="{D626300E-A9FD-4A6E-9A2A-39826F830D38}">
      <dgm:prSet/>
      <dgm:spPr/>
      <dgm:t>
        <a:bodyPr/>
        <a:lstStyle/>
        <a:p>
          <a:endParaRPr lang="en-US"/>
        </a:p>
      </dgm:t>
    </dgm:pt>
    <dgm:pt modelId="{F90AA825-5CAC-4889-91A1-F288CCCA98CE}" type="sibTrans" cxnId="{D626300E-A9FD-4A6E-9A2A-39826F830D38}">
      <dgm:prSet/>
      <dgm:spPr/>
      <dgm:t>
        <a:bodyPr/>
        <a:lstStyle/>
        <a:p>
          <a:endParaRPr lang="en-US"/>
        </a:p>
      </dgm:t>
    </dgm:pt>
    <dgm:pt modelId="{78B5DBF0-0BB9-439E-AAA5-846C039ADAEA}">
      <dgm:prSet/>
      <dgm:spPr/>
      <dgm:t>
        <a:bodyPr/>
        <a:lstStyle/>
        <a:p>
          <a:r>
            <a:rPr lang="en-GB"/>
            <a:t>Johnson, G., Scholes, K. and Whittington, R. (2020) </a:t>
          </a:r>
          <a:r>
            <a:rPr lang="en-GB" i="1"/>
            <a:t>Exploring Strategy.</a:t>
          </a:r>
          <a:r>
            <a:rPr lang="en-GB"/>
            <a:t> 12th edn. Harlow: Pearson.</a:t>
          </a:r>
          <a:endParaRPr lang="en-US"/>
        </a:p>
      </dgm:t>
    </dgm:pt>
    <dgm:pt modelId="{083D4C1F-4FD7-44AF-9ECB-608CA8615E53}" type="parTrans" cxnId="{F58EE5CD-6963-40CE-8880-6613DBE33734}">
      <dgm:prSet/>
      <dgm:spPr/>
      <dgm:t>
        <a:bodyPr/>
        <a:lstStyle/>
        <a:p>
          <a:endParaRPr lang="en-US"/>
        </a:p>
      </dgm:t>
    </dgm:pt>
    <dgm:pt modelId="{5C4CCA1C-AE3D-4381-B506-B5F3ADC451B8}" type="sibTrans" cxnId="{F58EE5CD-6963-40CE-8880-6613DBE33734}">
      <dgm:prSet/>
      <dgm:spPr/>
      <dgm:t>
        <a:bodyPr/>
        <a:lstStyle/>
        <a:p>
          <a:endParaRPr lang="en-US"/>
        </a:p>
      </dgm:t>
    </dgm:pt>
    <dgm:pt modelId="{175B8512-5763-471E-8DD9-293B8ECA054A}">
      <dgm:prSet/>
      <dgm:spPr/>
      <dgm:t>
        <a:bodyPr/>
        <a:lstStyle/>
        <a:p>
          <a:r>
            <a:rPr lang="en-GB"/>
            <a:t>Kotler, P., Keller, K.L. and Chernev, A. (2022) </a:t>
          </a:r>
          <a:r>
            <a:rPr lang="en-GB" i="1"/>
            <a:t>Marketing Management.</a:t>
          </a:r>
          <a:r>
            <a:rPr lang="en-GB"/>
            <a:t> 16th edn. Harlow: Pearson.</a:t>
          </a:r>
          <a:endParaRPr lang="en-US"/>
        </a:p>
      </dgm:t>
    </dgm:pt>
    <dgm:pt modelId="{37E939FB-F4FF-4EA7-9270-98A489B83167}" type="parTrans" cxnId="{A06BA827-004C-45F5-AFF1-20F48F6664B4}">
      <dgm:prSet/>
      <dgm:spPr/>
      <dgm:t>
        <a:bodyPr/>
        <a:lstStyle/>
        <a:p>
          <a:endParaRPr lang="en-US"/>
        </a:p>
      </dgm:t>
    </dgm:pt>
    <dgm:pt modelId="{4AA328CA-9094-4304-ACEC-CE112AEB000C}" type="sibTrans" cxnId="{A06BA827-004C-45F5-AFF1-20F48F6664B4}">
      <dgm:prSet/>
      <dgm:spPr/>
      <dgm:t>
        <a:bodyPr/>
        <a:lstStyle/>
        <a:p>
          <a:endParaRPr lang="en-US"/>
        </a:p>
      </dgm:t>
    </dgm:pt>
    <dgm:pt modelId="{E87868CF-78B0-41DF-BB1D-A570C769FD1C}">
      <dgm:prSet/>
      <dgm:spPr/>
      <dgm:t>
        <a:bodyPr/>
        <a:lstStyle/>
        <a:p>
          <a:r>
            <a:rPr lang="en-GB"/>
            <a:t>Mind Tools (2024) </a:t>
          </a:r>
          <a:r>
            <a:rPr lang="en-GB" i="1"/>
            <a:t>PESTLE Analysis</a:t>
          </a:r>
          <a:r>
            <a:rPr lang="en-GB"/>
            <a:t>. Available at: </a:t>
          </a:r>
          <a:r>
            <a:rPr lang="en-GB">
              <a:hlinkClick xmlns:r="http://schemas.openxmlformats.org/officeDocument/2006/relationships" r:id="rId1"/>
            </a:rPr>
            <a:t>https://www.mindtools.com</a:t>
          </a:r>
          <a:r>
            <a:rPr lang="en-GB"/>
            <a:t> (Accessed: 7 July 2026).</a:t>
          </a:r>
          <a:endParaRPr lang="en-US"/>
        </a:p>
      </dgm:t>
    </dgm:pt>
    <dgm:pt modelId="{504B1385-1F57-437F-A964-387AC65D4207}" type="parTrans" cxnId="{E41B97D3-8220-4AC2-A784-37F778194835}">
      <dgm:prSet/>
      <dgm:spPr/>
      <dgm:t>
        <a:bodyPr/>
        <a:lstStyle/>
        <a:p>
          <a:endParaRPr lang="en-US"/>
        </a:p>
      </dgm:t>
    </dgm:pt>
    <dgm:pt modelId="{C56BF901-56D3-4046-AA4A-37A9B8FF0F3A}" type="sibTrans" cxnId="{E41B97D3-8220-4AC2-A784-37F778194835}">
      <dgm:prSet/>
      <dgm:spPr/>
      <dgm:t>
        <a:bodyPr/>
        <a:lstStyle/>
        <a:p>
          <a:endParaRPr lang="en-US"/>
        </a:p>
      </dgm:t>
    </dgm:pt>
    <dgm:pt modelId="{42668247-FE1D-4FCA-9778-596604B26F5A}" type="pres">
      <dgm:prSet presAssocID="{71DA0303-3AE7-4212-A524-C4342B1572F9}" presName="root" presStyleCnt="0">
        <dgm:presLayoutVars>
          <dgm:dir/>
          <dgm:resizeHandles val="exact"/>
        </dgm:presLayoutVars>
      </dgm:prSet>
      <dgm:spPr/>
    </dgm:pt>
    <dgm:pt modelId="{297FA27B-6ED1-4F00-B2AF-6B762052CD2F}" type="pres">
      <dgm:prSet presAssocID="{D85D03B0-8223-461E-AE60-5D423D892895}" presName="compNode" presStyleCnt="0"/>
      <dgm:spPr/>
    </dgm:pt>
    <dgm:pt modelId="{17CE12E6-EE29-4E0F-9EE8-975FD7C10AB1}" type="pres">
      <dgm:prSet presAssocID="{D85D03B0-8223-461E-AE60-5D423D892895}" presName="bgRect" presStyleLbl="bgShp" presStyleIdx="0" presStyleCnt="7"/>
      <dgm:spPr/>
    </dgm:pt>
    <dgm:pt modelId="{890070D0-3EBF-459F-9975-C8F9C2177187}" type="pres">
      <dgm:prSet presAssocID="{D85D03B0-8223-461E-AE60-5D423D892895}"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CCD9D2DE-0773-446C-ABCD-ACD54F72DFC3}" type="pres">
      <dgm:prSet presAssocID="{D85D03B0-8223-461E-AE60-5D423D892895}" presName="spaceRect" presStyleCnt="0"/>
      <dgm:spPr/>
    </dgm:pt>
    <dgm:pt modelId="{28DF540A-C553-42F4-BA76-AF0B4952D533}" type="pres">
      <dgm:prSet presAssocID="{D85D03B0-8223-461E-AE60-5D423D892895}" presName="parTx" presStyleLbl="revTx" presStyleIdx="0" presStyleCnt="7">
        <dgm:presLayoutVars>
          <dgm:chMax val="0"/>
          <dgm:chPref val="0"/>
        </dgm:presLayoutVars>
      </dgm:prSet>
      <dgm:spPr/>
    </dgm:pt>
    <dgm:pt modelId="{CD23BD76-35BB-4E90-BE8B-D26EBF539402}" type="pres">
      <dgm:prSet presAssocID="{DC415CA3-ACB2-4053-A746-2C696AA5CED7}" presName="sibTrans" presStyleCnt="0"/>
      <dgm:spPr/>
    </dgm:pt>
    <dgm:pt modelId="{6F23F6B4-3175-48F1-BBA1-8F23B565F7EA}" type="pres">
      <dgm:prSet presAssocID="{869A766D-84D3-44C5-9267-DE81ADC2B2AA}" presName="compNode" presStyleCnt="0"/>
      <dgm:spPr/>
    </dgm:pt>
    <dgm:pt modelId="{B662E747-D8EE-42C9-A0F4-1029655D42C5}" type="pres">
      <dgm:prSet presAssocID="{869A766D-84D3-44C5-9267-DE81ADC2B2AA}" presName="bgRect" presStyleLbl="bgShp" presStyleIdx="1" presStyleCnt="7"/>
      <dgm:spPr/>
    </dgm:pt>
    <dgm:pt modelId="{E5D73E4A-C49B-4E98-8DDF-D221F0723A89}" type="pres">
      <dgm:prSet presAssocID="{869A766D-84D3-44C5-9267-DE81ADC2B2A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aduation Cap"/>
        </a:ext>
      </dgm:extLst>
    </dgm:pt>
    <dgm:pt modelId="{88826038-F34E-4E3E-B40E-A520E3F4B8D2}" type="pres">
      <dgm:prSet presAssocID="{869A766D-84D3-44C5-9267-DE81ADC2B2AA}" presName="spaceRect" presStyleCnt="0"/>
      <dgm:spPr/>
    </dgm:pt>
    <dgm:pt modelId="{AED03135-23B4-4303-8967-EC6C9019BD9C}" type="pres">
      <dgm:prSet presAssocID="{869A766D-84D3-44C5-9267-DE81ADC2B2AA}" presName="parTx" presStyleLbl="revTx" presStyleIdx="1" presStyleCnt="7">
        <dgm:presLayoutVars>
          <dgm:chMax val="0"/>
          <dgm:chPref val="0"/>
        </dgm:presLayoutVars>
      </dgm:prSet>
      <dgm:spPr/>
    </dgm:pt>
    <dgm:pt modelId="{A8B8C164-DDB0-491E-8CFC-6A0980F5AD9A}" type="pres">
      <dgm:prSet presAssocID="{2FCA058E-240F-4990-BE8C-E92B94ABF0E7}" presName="sibTrans" presStyleCnt="0"/>
      <dgm:spPr/>
    </dgm:pt>
    <dgm:pt modelId="{5AE6EF0B-4580-45E9-8D95-6C6C05F51938}" type="pres">
      <dgm:prSet presAssocID="{8D93D2C8-5A0B-4092-BE04-E92CA1294053}" presName="compNode" presStyleCnt="0"/>
      <dgm:spPr/>
    </dgm:pt>
    <dgm:pt modelId="{04C0F594-59E4-4FFB-9FA1-E0AE484B058B}" type="pres">
      <dgm:prSet presAssocID="{8D93D2C8-5A0B-4092-BE04-E92CA1294053}" presName="bgRect" presStyleLbl="bgShp" presStyleIdx="2" presStyleCnt="7"/>
      <dgm:spPr/>
    </dgm:pt>
    <dgm:pt modelId="{98487814-7531-4748-A017-551F369D9499}" type="pres">
      <dgm:prSet presAssocID="{8D93D2C8-5A0B-4092-BE04-E92CA1294053}"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23DC7BD8-CECE-447F-AFC2-650763D5E7E3}" type="pres">
      <dgm:prSet presAssocID="{8D93D2C8-5A0B-4092-BE04-E92CA1294053}" presName="spaceRect" presStyleCnt="0"/>
      <dgm:spPr/>
    </dgm:pt>
    <dgm:pt modelId="{EE474CDF-4800-466D-919B-2BCC6B6A3B31}" type="pres">
      <dgm:prSet presAssocID="{8D93D2C8-5A0B-4092-BE04-E92CA1294053}" presName="parTx" presStyleLbl="revTx" presStyleIdx="2" presStyleCnt="7">
        <dgm:presLayoutVars>
          <dgm:chMax val="0"/>
          <dgm:chPref val="0"/>
        </dgm:presLayoutVars>
      </dgm:prSet>
      <dgm:spPr/>
    </dgm:pt>
    <dgm:pt modelId="{7304E125-696F-45C9-97FE-81A320536ACB}" type="pres">
      <dgm:prSet presAssocID="{7E91D07F-F81F-464D-A05D-B4CB4DE8CC9B}" presName="sibTrans" presStyleCnt="0"/>
      <dgm:spPr/>
    </dgm:pt>
    <dgm:pt modelId="{A62A2B78-046A-4BAD-8A9F-BB241EC71A98}" type="pres">
      <dgm:prSet presAssocID="{4FA50D4D-7F76-4D33-AFCB-6DEF6FCFA318}" presName="compNode" presStyleCnt="0"/>
      <dgm:spPr/>
    </dgm:pt>
    <dgm:pt modelId="{86EDE2AE-3A41-4351-8D4F-A021965FAE55}" type="pres">
      <dgm:prSet presAssocID="{4FA50D4D-7F76-4D33-AFCB-6DEF6FCFA318}" presName="bgRect" presStyleLbl="bgShp" presStyleIdx="3" presStyleCnt="7"/>
      <dgm:spPr/>
    </dgm:pt>
    <dgm:pt modelId="{2C244E8B-7FF2-4103-8CF7-DA99FCEC6117}" type="pres">
      <dgm:prSet presAssocID="{4FA50D4D-7F76-4D33-AFCB-6DEF6FCFA318}"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Japanese Dolls"/>
        </a:ext>
      </dgm:extLst>
    </dgm:pt>
    <dgm:pt modelId="{690E88BB-47B2-40BF-9005-A6CB3597E40F}" type="pres">
      <dgm:prSet presAssocID="{4FA50D4D-7F76-4D33-AFCB-6DEF6FCFA318}" presName="spaceRect" presStyleCnt="0"/>
      <dgm:spPr/>
    </dgm:pt>
    <dgm:pt modelId="{B7CE5995-08F3-40D1-BDDA-F25AEDF6ABA3}" type="pres">
      <dgm:prSet presAssocID="{4FA50D4D-7F76-4D33-AFCB-6DEF6FCFA318}" presName="parTx" presStyleLbl="revTx" presStyleIdx="3" presStyleCnt="7">
        <dgm:presLayoutVars>
          <dgm:chMax val="0"/>
          <dgm:chPref val="0"/>
        </dgm:presLayoutVars>
      </dgm:prSet>
      <dgm:spPr/>
    </dgm:pt>
    <dgm:pt modelId="{126919E8-F7B5-4F8F-881F-55ED21779731}" type="pres">
      <dgm:prSet presAssocID="{F90AA825-5CAC-4889-91A1-F288CCCA98CE}" presName="sibTrans" presStyleCnt="0"/>
      <dgm:spPr/>
    </dgm:pt>
    <dgm:pt modelId="{314B5F80-F55E-490E-86AB-D840CB56ADB8}" type="pres">
      <dgm:prSet presAssocID="{78B5DBF0-0BB9-439E-AAA5-846C039ADAEA}" presName="compNode" presStyleCnt="0"/>
      <dgm:spPr/>
    </dgm:pt>
    <dgm:pt modelId="{7ED6BC9E-EAF7-43ED-8C52-107AA47E08F2}" type="pres">
      <dgm:prSet presAssocID="{78B5DBF0-0BB9-439E-AAA5-846C039ADAEA}" presName="bgRect" presStyleLbl="bgShp" presStyleIdx="4" presStyleCnt="7"/>
      <dgm:spPr/>
    </dgm:pt>
    <dgm:pt modelId="{37646692-D1EF-40A2-80DB-78CF574ECFAF}" type="pres">
      <dgm:prSet presAssocID="{78B5DBF0-0BB9-439E-AAA5-846C039ADAEA}"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B4F7934-A3AE-465E-82A9-CB80A539FA5B}" type="pres">
      <dgm:prSet presAssocID="{78B5DBF0-0BB9-439E-AAA5-846C039ADAEA}" presName="spaceRect" presStyleCnt="0"/>
      <dgm:spPr/>
    </dgm:pt>
    <dgm:pt modelId="{A9250A93-1885-4A09-B8D9-97B45ECEEF95}" type="pres">
      <dgm:prSet presAssocID="{78B5DBF0-0BB9-439E-AAA5-846C039ADAEA}" presName="parTx" presStyleLbl="revTx" presStyleIdx="4" presStyleCnt="7">
        <dgm:presLayoutVars>
          <dgm:chMax val="0"/>
          <dgm:chPref val="0"/>
        </dgm:presLayoutVars>
      </dgm:prSet>
      <dgm:spPr/>
    </dgm:pt>
    <dgm:pt modelId="{9BFAE5C0-3C90-4F0F-98E3-4D1A3685DC5E}" type="pres">
      <dgm:prSet presAssocID="{5C4CCA1C-AE3D-4381-B506-B5F3ADC451B8}" presName="sibTrans" presStyleCnt="0"/>
      <dgm:spPr/>
    </dgm:pt>
    <dgm:pt modelId="{350BDA32-CB8A-4EAB-8651-185DC0ADA014}" type="pres">
      <dgm:prSet presAssocID="{175B8512-5763-471E-8DD9-293B8ECA054A}" presName="compNode" presStyleCnt="0"/>
      <dgm:spPr/>
    </dgm:pt>
    <dgm:pt modelId="{03484F26-8937-4967-9BC6-9DA7939A2129}" type="pres">
      <dgm:prSet presAssocID="{175B8512-5763-471E-8DD9-293B8ECA054A}" presName="bgRect" presStyleLbl="bgShp" presStyleIdx="5" presStyleCnt="7"/>
      <dgm:spPr/>
    </dgm:pt>
    <dgm:pt modelId="{A728D369-7E9A-4CDD-AD00-D02897E0AD94}" type="pres">
      <dgm:prSet presAssocID="{175B8512-5763-471E-8DD9-293B8ECA054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roup of People"/>
        </a:ext>
      </dgm:extLst>
    </dgm:pt>
    <dgm:pt modelId="{6E29EF86-1DA0-4D0A-8739-74DD49E7E1EF}" type="pres">
      <dgm:prSet presAssocID="{175B8512-5763-471E-8DD9-293B8ECA054A}" presName="spaceRect" presStyleCnt="0"/>
      <dgm:spPr/>
    </dgm:pt>
    <dgm:pt modelId="{E64A0B39-D8E3-4538-BE2E-7854F1FB63C9}" type="pres">
      <dgm:prSet presAssocID="{175B8512-5763-471E-8DD9-293B8ECA054A}" presName="parTx" presStyleLbl="revTx" presStyleIdx="5" presStyleCnt="7">
        <dgm:presLayoutVars>
          <dgm:chMax val="0"/>
          <dgm:chPref val="0"/>
        </dgm:presLayoutVars>
      </dgm:prSet>
      <dgm:spPr/>
    </dgm:pt>
    <dgm:pt modelId="{6FBFCB72-FB26-4FA4-B71C-981D31FE09B9}" type="pres">
      <dgm:prSet presAssocID="{4AA328CA-9094-4304-ACEC-CE112AEB000C}" presName="sibTrans" presStyleCnt="0"/>
      <dgm:spPr/>
    </dgm:pt>
    <dgm:pt modelId="{0ABD757A-C0AD-4811-985B-6DE000BB771B}" type="pres">
      <dgm:prSet presAssocID="{E87868CF-78B0-41DF-BB1D-A570C769FD1C}" presName="compNode" presStyleCnt="0"/>
      <dgm:spPr/>
    </dgm:pt>
    <dgm:pt modelId="{26EA2FE4-43F3-44FF-BE7A-FEE880E9F53F}" type="pres">
      <dgm:prSet presAssocID="{E87868CF-78B0-41DF-BB1D-A570C769FD1C}" presName="bgRect" presStyleLbl="bgShp" presStyleIdx="6" presStyleCnt="7"/>
      <dgm:spPr/>
    </dgm:pt>
    <dgm:pt modelId="{CF64B5FF-9542-4AA5-8FCE-29825F187E4F}" type="pres">
      <dgm:prSet presAssocID="{E87868CF-78B0-41DF-BB1D-A570C769FD1C}"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g spray"/>
        </a:ext>
      </dgm:extLst>
    </dgm:pt>
    <dgm:pt modelId="{6EA10992-C100-4B3F-8592-B242EBFC4F35}" type="pres">
      <dgm:prSet presAssocID="{E87868CF-78B0-41DF-BB1D-A570C769FD1C}" presName="spaceRect" presStyleCnt="0"/>
      <dgm:spPr/>
    </dgm:pt>
    <dgm:pt modelId="{CA2C5572-BADC-408E-804C-52514895DA8A}" type="pres">
      <dgm:prSet presAssocID="{E87868CF-78B0-41DF-BB1D-A570C769FD1C}" presName="parTx" presStyleLbl="revTx" presStyleIdx="6" presStyleCnt="7">
        <dgm:presLayoutVars>
          <dgm:chMax val="0"/>
          <dgm:chPref val="0"/>
        </dgm:presLayoutVars>
      </dgm:prSet>
      <dgm:spPr/>
    </dgm:pt>
  </dgm:ptLst>
  <dgm:cxnLst>
    <dgm:cxn modelId="{D626300E-A9FD-4A6E-9A2A-39826F830D38}" srcId="{71DA0303-3AE7-4212-A524-C4342B1572F9}" destId="{4FA50D4D-7F76-4D33-AFCB-6DEF6FCFA318}" srcOrd="3" destOrd="0" parTransId="{AF10F185-C8CC-400C-AC92-15827FC36DFA}" sibTransId="{F90AA825-5CAC-4889-91A1-F288CCCA98CE}"/>
    <dgm:cxn modelId="{832DCC0E-03D9-4539-89AE-61358CC1C928}" type="presOf" srcId="{78B5DBF0-0BB9-439E-AAA5-846C039ADAEA}" destId="{A9250A93-1885-4A09-B8D9-97B45ECEEF95}" srcOrd="0" destOrd="0" presId="urn:microsoft.com/office/officeart/2018/2/layout/IconVerticalSolidList"/>
    <dgm:cxn modelId="{35CD1216-2886-4E07-AD1D-4DECC8C32FB7}" type="presOf" srcId="{8D93D2C8-5A0B-4092-BE04-E92CA1294053}" destId="{EE474CDF-4800-466D-919B-2BCC6B6A3B31}" srcOrd="0" destOrd="0" presId="urn:microsoft.com/office/officeart/2018/2/layout/IconVerticalSolidList"/>
    <dgm:cxn modelId="{A06BA827-004C-45F5-AFF1-20F48F6664B4}" srcId="{71DA0303-3AE7-4212-A524-C4342B1572F9}" destId="{175B8512-5763-471E-8DD9-293B8ECA054A}" srcOrd="5" destOrd="0" parTransId="{37E939FB-F4FF-4EA7-9270-98A489B83167}" sibTransId="{4AA328CA-9094-4304-ACEC-CE112AEB000C}"/>
    <dgm:cxn modelId="{6A4B473C-3D1B-403F-AB1A-092B124D03CF}" type="presOf" srcId="{E87868CF-78B0-41DF-BB1D-A570C769FD1C}" destId="{CA2C5572-BADC-408E-804C-52514895DA8A}" srcOrd="0" destOrd="0" presId="urn:microsoft.com/office/officeart/2018/2/layout/IconVerticalSolidList"/>
    <dgm:cxn modelId="{DEB1E142-63B6-4C10-A800-6E0C6985B1EB}" srcId="{71DA0303-3AE7-4212-A524-C4342B1572F9}" destId="{8D93D2C8-5A0B-4092-BE04-E92CA1294053}" srcOrd="2" destOrd="0" parTransId="{15BB07E1-F14E-4F0D-A1AF-89BAF002F9B1}" sibTransId="{7E91D07F-F81F-464D-A05D-B4CB4DE8CC9B}"/>
    <dgm:cxn modelId="{3D3C3C6A-1CBF-462B-9F3F-4E00028518CF}" type="presOf" srcId="{175B8512-5763-471E-8DD9-293B8ECA054A}" destId="{E64A0B39-D8E3-4538-BE2E-7854F1FB63C9}" srcOrd="0" destOrd="0" presId="urn:microsoft.com/office/officeart/2018/2/layout/IconVerticalSolidList"/>
    <dgm:cxn modelId="{F219866B-D541-40A5-9C98-A19149BA7905}" srcId="{71DA0303-3AE7-4212-A524-C4342B1572F9}" destId="{D85D03B0-8223-461E-AE60-5D423D892895}" srcOrd="0" destOrd="0" parTransId="{5EAE372B-3694-4A6A-8C79-A40BF1F3C443}" sibTransId="{DC415CA3-ACB2-4053-A746-2C696AA5CED7}"/>
    <dgm:cxn modelId="{8506068D-57C0-45A4-A002-E485E1CE0D25}" type="presOf" srcId="{71DA0303-3AE7-4212-A524-C4342B1572F9}" destId="{42668247-FE1D-4FCA-9778-596604B26F5A}" srcOrd="0" destOrd="0" presId="urn:microsoft.com/office/officeart/2018/2/layout/IconVerticalSolidList"/>
    <dgm:cxn modelId="{B57643A5-EEAE-45ED-9F8B-86B2A827F0A0}" type="presOf" srcId="{869A766D-84D3-44C5-9267-DE81ADC2B2AA}" destId="{AED03135-23B4-4303-8967-EC6C9019BD9C}" srcOrd="0" destOrd="0" presId="urn:microsoft.com/office/officeart/2018/2/layout/IconVerticalSolidList"/>
    <dgm:cxn modelId="{CAE533B8-DC73-44B4-A5E7-4F89BBDB5D14}" type="presOf" srcId="{4FA50D4D-7F76-4D33-AFCB-6DEF6FCFA318}" destId="{B7CE5995-08F3-40D1-BDDA-F25AEDF6ABA3}" srcOrd="0" destOrd="0" presId="urn:microsoft.com/office/officeart/2018/2/layout/IconVerticalSolidList"/>
    <dgm:cxn modelId="{F58EE5CD-6963-40CE-8880-6613DBE33734}" srcId="{71DA0303-3AE7-4212-A524-C4342B1572F9}" destId="{78B5DBF0-0BB9-439E-AAA5-846C039ADAEA}" srcOrd="4" destOrd="0" parTransId="{083D4C1F-4FD7-44AF-9ECB-608CA8615E53}" sibTransId="{5C4CCA1C-AE3D-4381-B506-B5F3ADC451B8}"/>
    <dgm:cxn modelId="{E41B97D3-8220-4AC2-A784-37F778194835}" srcId="{71DA0303-3AE7-4212-A524-C4342B1572F9}" destId="{E87868CF-78B0-41DF-BB1D-A570C769FD1C}" srcOrd="6" destOrd="0" parTransId="{504B1385-1F57-437F-A964-387AC65D4207}" sibTransId="{C56BF901-56D3-4046-AA4A-37A9B8FF0F3A}"/>
    <dgm:cxn modelId="{E7B1D5E7-A31A-442B-B0CC-867EE9A48D70}" srcId="{71DA0303-3AE7-4212-A524-C4342B1572F9}" destId="{869A766D-84D3-44C5-9267-DE81ADC2B2AA}" srcOrd="1" destOrd="0" parTransId="{F94B6174-BB32-4F87-A3F7-0A8E7063CA42}" sibTransId="{2FCA058E-240F-4990-BE8C-E92B94ABF0E7}"/>
    <dgm:cxn modelId="{CC5E6EF1-D246-4AF1-B4F2-0E91CDAACB1D}" type="presOf" srcId="{D85D03B0-8223-461E-AE60-5D423D892895}" destId="{28DF540A-C553-42F4-BA76-AF0B4952D533}" srcOrd="0" destOrd="0" presId="urn:microsoft.com/office/officeart/2018/2/layout/IconVerticalSolidList"/>
    <dgm:cxn modelId="{02531650-0D9C-4390-9B3D-D63409830B73}" type="presParOf" srcId="{42668247-FE1D-4FCA-9778-596604B26F5A}" destId="{297FA27B-6ED1-4F00-B2AF-6B762052CD2F}" srcOrd="0" destOrd="0" presId="urn:microsoft.com/office/officeart/2018/2/layout/IconVerticalSolidList"/>
    <dgm:cxn modelId="{B258F77E-D4FB-4507-909F-10FC1FE96978}" type="presParOf" srcId="{297FA27B-6ED1-4F00-B2AF-6B762052CD2F}" destId="{17CE12E6-EE29-4E0F-9EE8-975FD7C10AB1}" srcOrd="0" destOrd="0" presId="urn:microsoft.com/office/officeart/2018/2/layout/IconVerticalSolidList"/>
    <dgm:cxn modelId="{089436AA-3E4E-4D4D-8021-E3413269B4A5}" type="presParOf" srcId="{297FA27B-6ED1-4F00-B2AF-6B762052CD2F}" destId="{890070D0-3EBF-459F-9975-C8F9C2177187}" srcOrd="1" destOrd="0" presId="urn:microsoft.com/office/officeart/2018/2/layout/IconVerticalSolidList"/>
    <dgm:cxn modelId="{48600B15-183E-4388-B853-E502E4466CB2}" type="presParOf" srcId="{297FA27B-6ED1-4F00-B2AF-6B762052CD2F}" destId="{CCD9D2DE-0773-446C-ABCD-ACD54F72DFC3}" srcOrd="2" destOrd="0" presId="urn:microsoft.com/office/officeart/2018/2/layout/IconVerticalSolidList"/>
    <dgm:cxn modelId="{8B886221-25C9-46D9-8D38-EAE705476863}" type="presParOf" srcId="{297FA27B-6ED1-4F00-B2AF-6B762052CD2F}" destId="{28DF540A-C553-42F4-BA76-AF0B4952D533}" srcOrd="3" destOrd="0" presId="urn:microsoft.com/office/officeart/2018/2/layout/IconVerticalSolidList"/>
    <dgm:cxn modelId="{9BF79002-F24E-48ED-81B7-AC0790999844}" type="presParOf" srcId="{42668247-FE1D-4FCA-9778-596604B26F5A}" destId="{CD23BD76-35BB-4E90-BE8B-D26EBF539402}" srcOrd="1" destOrd="0" presId="urn:microsoft.com/office/officeart/2018/2/layout/IconVerticalSolidList"/>
    <dgm:cxn modelId="{F3BCEC40-7E5F-4ED9-9D4F-E00C91B5F374}" type="presParOf" srcId="{42668247-FE1D-4FCA-9778-596604B26F5A}" destId="{6F23F6B4-3175-48F1-BBA1-8F23B565F7EA}" srcOrd="2" destOrd="0" presId="urn:microsoft.com/office/officeart/2018/2/layout/IconVerticalSolidList"/>
    <dgm:cxn modelId="{1F151D4F-EDAD-4AEE-8539-41F6501E4FF4}" type="presParOf" srcId="{6F23F6B4-3175-48F1-BBA1-8F23B565F7EA}" destId="{B662E747-D8EE-42C9-A0F4-1029655D42C5}" srcOrd="0" destOrd="0" presId="urn:microsoft.com/office/officeart/2018/2/layout/IconVerticalSolidList"/>
    <dgm:cxn modelId="{7BC0EA36-A38F-4FC1-96CC-7B81BDADEF5D}" type="presParOf" srcId="{6F23F6B4-3175-48F1-BBA1-8F23B565F7EA}" destId="{E5D73E4A-C49B-4E98-8DDF-D221F0723A89}" srcOrd="1" destOrd="0" presId="urn:microsoft.com/office/officeart/2018/2/layout/IconVerticalSolidList"/>
    <dgm:cxn modelId="{1A35BB63-390D-4C7C-BFAA-E33227914F97}" type="presParOf" srcId="{6F23F6B4-3175-48F1-BBA1-8F23B565F7EA}" destId="{88826038-F34E-4E3E-B40E-A520E3F4B8D2}" srcOrd="2" destOrd="0" presId="urn:microsoft.com/office/officeart/2018/2/layout/IconVerticalSolidList"/>
    <dgm:cxn modelId="{DB75321D-205D-4177-9759-D5FF177FA37E}" type="presParOf" srcId="{6F23F6B4-3175-48F1-BBA1-8F23B565F7EA}" destId="{AED03135-23B4-4303-8967-EC6C9019BD9C}" srcOrd="3" destOrd="0" presId="urn:microsoft.com/office/officeart/2018/2/layout/IconVerticalSolidList"/>
    <dgm:cxn modelId="{1F45E741-5CEB-4B81-A8DB-838869F49989}" type="presParOf" srcId="{42668247-FE1D-4FCA-9778-596604B26F5A}" destId="{A8B8C164-DDB0-491E-8CFC-6A0980F5AD9A}" srcOrd="3" destOrd="0" presId="urn:microsoft.com/office/officeart/2018/2/layout/IconVerticalSolidList"/>
    <dgm:cxn modelId="{78370C94-B55B-451A-AC59-325128EFE50D}" type="presParOf" srcId="{42668247-FE1D-4FCA-9778-596604B26F5A}" destId="{5AE6EF0B-4580-45E9-8D95-6C6C05F51938}" srcOrd="4" destOrd="0" presId="urn:microsoft.com/office/officeart/2018/2/layout/IconVerticalSolidList"/>
    <dgm:cxn modelId="{85FCDCAC-35EB-40E0-976D-1513F758EE51}" type="presParOf" srcId="{5AE6EF0B-4580-45E9-8D95-6C6C05F51938}" destId="{04C0F594-59E4-4FFB-9FA1-E0AE484B058B}" srcOrd="0" destOrd="0" presId="urn:microsoft.com/office/officeart/2018/2/layout/IconVerticalSolidList"/>
    <dgm:cxn modelId="{B4FD146A-0838-4B33-A39E-D23DC97DD402}" type="presParOf" srcId="{5AE6EF0B-4580-45E9-8D95-6C6C05F51938}" destId="{98487814-7531-4748-A017-551F369D9499}" srcOrd="1" destOrd="0" presId="urn:microsoft.com/office/officeart/2018/2/layout/IconVerticalSolidList"/>
    <dgm:cxn modelId="{BE108EE8-D4C4-4D36-9730-BADF1479400B}" type="presParOf" srcId="{5AE6EF0B-4580-45E9-8D95-6C6C05F51938}" destId="{23DC7BD8-CECE-447F-AFC2-650763D5E7E3}" srcOrd="2" destOrd="0" presId="urn:microsoft.com/office/officeart/2018/2/layout/IconVerticalSolidList"/>
    <dgm:cxn modelId="{F1293722-C9D9-43BC-A222-4D020495C180}" type="presParOf" srcId="{5AE6EF0B-4580-45E9-8D95-6C6C05F51938}" destId="{EE474CDF-4800-466D-919B-2BCC6B6A3B31}" srcOrd="3" destOrd="0" presId="urn:microsoft.com/office/officeart/2018/2/layout/IconVerticalSolidList"/>
    <dgm:cxn modelId="{1D079B1A-8A80-4878-8B0D-D23B809DE061}" type="presParOf" srcId="{42668247-FE1D-4FCA-9778-596604B26F5A}" destId="{7304E125-696F-45C9-97FE-81A320536ACB}" srcOrd="5" destOrd="0" presId="urn:microsoft.com/office/officeart/2018/2/layout/IconVerticalSolidList"/>
    <dgm:cxn modelId="{747A1FEC-CF49-4409-B5A8-3EB5AB8E8EA7}" type="presParOf" srcId="{42668247-FE1D-4FCA-9778-596604B26F5A}" destId="{A62A2B78-046A-4BAD-8A9F-BB241EC71A98}" srcOrd="6" destOrd="0" presId="urn:microsoft.com/office/officeart/2018/2/layout/IconVerticalSolidList"/>
    <dgm:cxn modelId="{5BB8C53D-A4DC-4A04-98EC-78E67D8E6BC9}" type="presParOf" srcId="{A62A2B78-046A-4BAD-8A9F-BB241EC71A98}" destId="{86EDE2AE-3A41-4351-8D4F-A021965FAE55}" srcOrd="0" destOrd="0" presId="urn:microsoft.com/office/officeart/2018/2/layout/IconVerticalSolidList"/>
    <dgm:cxn modelId="{35010206-E8FB-4CC1-B271-3C5AFC2ED2C3}" type="presParOf" srcId="{A62A2B78-046A-4BAD-8A9F-BB241EC71A98}" destId="{2C244E8B-7FF2-4103-8CF7-DA99FCEC6117}" srcOrd="1" destOrd="0" presId="urn:microsoft.com/office/officeart/2018/2/layout/IconVerticalSolidList"/>
    <dgm:cxn modelId="{202CC9B0-1CB1-4E77-91D3-AB9E1C08FA9E}" type="presParOf" srcId="{A62A2B78-046A-4BAD-8A9F-BB241EC71A98}" destId="{690E88BB-47B2-40BF-9005-A6CB3597E40F}" srcOrd="2" destOrd="0" presId="urn:microsoft.com/office/officeart/2018/2/layout/IconVerticalSolidList"/>
    <dgm:cxn modelId="{E4292434-B8A3-4358-8623-05EE1B5C67FA}" type="presParOf" srcId="{A62A2B78-046A-4BAD-8A9F-BB241EC71A98}" destId="{B7CE5995-08F3-40D1-BDDA-F25AEDF6ABA3}" srcOrd="3" destOrd="0" presId="urn:microsoft.com/office/officeart/2018/2/layout/IconVerticalSolidList"/>
    <dgm:cxn modelId="{F6862586-C200-4330-A897-527CFB2EB2A7}" type="presParOf" srcId="{42668247-FE1D-4FCA-9778-596604B26F5A}" destId="{126919E8-F7B5-4F8F-881F-55ED21779731}" srcOrd="7" destOrd="0" presId="urn:microsoft.com/office/officeart/2018/2/layout/IconVerticalSolidList"/>
    <dgm:cxn modelId="{FE612087-6D4E-4F35-815F-14C51816E42C}" type="presParOf" srcId="{42668247-FE1D-4FCA-9778-596604B26F5A}" destId="{314B5F80-F55E-490E-86AB-D840CB56ADB8}" srcOrd="8" destOrd="0" presId="urn:microsoft.com/office/officeart/2018/2/layout/IconVerticalSolidList"/>
    <dgm:cxn modelId="{F7C2A6F7-7D92-4FDE-8280-4CA3C6305D47}" type="presParOf" srcId="{314B5F80-F55E-490E-86AB-D840CB56ADB8}" destId="{7ED6BC9E-EAF7-43ED-8C52-107AA47E08F2}" srcOrd="0" destOrd="0" presId="urn:microsoft.com/office/officeart/2018/2/layout/IconVerticalSolidList"/>
    <dgm:cxn modelId="{8C303FEF-1686-441F-89C9-3A14A7834844}" type="presParOf" srcId="{314B5F80-F55E-490E-86AB-D840CB56ADB8}" destId="{37646692-D1EF-40A2-80DB-78CF574ECFAF}" srcOrd="1" destOrd="0" presId="urn:microsoft.com/office/officeart/2018/2/layout/IconVerticalSolidList"/>
    <dgm:cxn modelId="{69982C22-9C79-49E2-BDF1-DF4B9D4D7132}" type="presParOf" srcId="{314B5F80-F55E-490E-86AB-D840CB56ADB8}" destId="{BB4F7934-A3AE-465E-82A9-CB80A539FA5B}" srcOrd="2" destOrd="0" presId="urn:microsoft.com/office/officeart/2018/2/layout/IconVerticalSolidList"/>
    <dgm:cxn modelId="{CCAA08E1-4E1B-4C97-8376-1EDCE7833E9F}" type="presParOf" srcId="{314B5F80-F55E-490E-86AB-D840CB56ADB8}" destId="{A9250A93-1885-4A09-B8D9-97B45ECEEF95}" srcOrd="3" destOrd="0" presId="urn:microsoft.com/office/officeart/2018/2/layout/IconVerticalSolidList"/>
    <dgm:cxn modelId="{94D2D793-E3B4-49E6-BC5E-519C16EC191C}" type="presParOf" srcId="{42668247-FE1D-4FCA-9778-596604B26F5A}" destId="{9BFAE5C0-3C90-4F0F-98E3-4D1A3685DC5E}" srcOrd="9" destOrd="0" presId="urn:microsoft.com/office/officeart/2018/2/layout/IconVerticalSolidList"/>
    <dgm:cxn modelId="{F038FC83-BDCA-4FD9-BD6C-C77B4B17CE1F}" type="presParOf" srcId="{42668247-FE1D-4FCA-9778-596604B26F5A}" destId="{350BDA32-CB8A-4EAB-8651-185DC0ADA014}" srcOrd="10" destOrd="0" presId="urn:microsoft.com/office/officeart/2018/2/layout/IconVerticalSolidList"/>
    <dgm:cxn modelId="{9540521C-F212-433E-B3EB-E5BDE9574BF5}" type="presParOf" srcId="{350BDA32-CB8A-4EAB-8651-185DC0ADA014}" destId="{03484F26-8937-4967-9BC6-9DA7939A2129}" srcOrd="0" destOrd="0" presId="urn:microsoft.com/office/officeart/2018/2/layout/IconVerticalSolidList"/>
    <dgm:cxn modelId="{3070EEDE-0D55-491D-BCB8-B9DC722F81A4}" type="presParOf" srcId="{350BDA32-CB8A-4EAB-8651-185DC0ADA014}" destId="{A728D369-7E9A-4CDD-AD00-D02897E0AD94}" srcOrd="1" destOrd="0" presId="urn:microsoft.com/office/officeart/2018/2/layout/IconVerticalSolidList"/>
    <dgm:cxn modelId="{714A5BDB-76DF-402D-AC89-3828E29A8139}" type="presParOf" srcId="{350BDA32-CB8A-4EAB-8651-185DC0ADA014}" destId="{6E29EF86-1DA0-4D0A-8739-74DD49E7E1EF}" srcOrd="2" destOrd="0" presId="urn:microsoft.com/office/officeart/2018/2/layout/IconVerticalSolidList"/>
    <dgm:cxn modelId="{2A058E1A-0102-486A-A527-B0B17BE427EF}" type="presParOf" srcId="{350BDA32-CB8A-4EAB-8651-185DC0ADA014}" destId="{E64A0B39-D8E3-4538-BE2E-7854F1FB63C9}" srcOrd="3" destOrd="0" presId="urn:microsoft.com/office/officeart/2018/2/layout/IconVerticalSolidList"/>
    <dgm:cxn modelId="{0E56AAFD-161C-4303-A395-85496CBA29B4}" type="presParOf" srcId="{42668247-FE1D-4FCA-9778-596604B26F5A}" destId="{6FBFCB72-FB26-4FA4-B71C-981D31FE09B9}" srcOrd="11" destOrd="0" presId="urn:microsoft.com/office/officeart/2018/2/layout/IconVerticalSolidList"/>
    <dgm:cxn modelId="{3152ECB3-D23B-46C0-B100-4B5B77F897B8}" type="presParOf" srcId="{42668247-FE1D-4FCA-9778-596604B26F5A}" destId="{0ABD757A-C0AD-4811-985B-6DE000BB771B}" srcOrd="12" destOrd="0" presId="urn:microsoft.com/office/officeart/2018/2/layout/IconVerticalSolidList"/>
    <dgm:cxn modelId="{DE413A14-C145-41E0-957C-21710EAF9AB2}" type="presParOf" srcId="{0ABD757A-C0AD-4811-985B-6DE000BB771B}" destId="{26EA2FE4-43F3-44FF-BE7A-FEE880E9F53F}" srcOrd="0" destOrd="0" presId="urn:microsoft.com/office/officeart/2018/2/layout/IconVerticalSolidList"/>
    <dgm:cxn modelId="{4099F6DB-A143-464A-9870-CA4EDF4A64DE}" type="presParOf" srcId="{0ABD757A-C0AD-4811-985B-6DE000BB771B}" destId="{CF64B5FF-9542-4AA5-8FCE-29825F187E4F}" srcOrd="1" destOrd="0" presId="urn:microsoft.com/office/officeart/2018/2/layout/IconVerticalSolidList"/>
    <dgm:cxn modelId="{C16918E2-201C-4DA8-ADF5-70CF3892BB5D}" type="presParOf" srcId="{0ABD757A-C0AD-4811-985B-6DE000BB771B}" destId="{6EA10992-C100-4B3F-8592-B242EBFC4F35}" srcOrd="2" destOrd="0" presId="urn:microsoft.com/office/officeart/2018/2/layout/IconVerticalSolidList"/>
    <dgm:cxn modelId="{6733AF9C-3F60-44BE-8573-BE0AD400BCA6}" type="presParOf" srcId="{0ABD757A-C0AD-4811-985B-6DE000BB771B}" destId="{CA2C5572-BADC-408E-804C-52514895DA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4CD17-5E63-4168-8A44-20DF445FEE83}">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25E4D23D-E3CB-4AE9-B81F-C1A42F83F9FF}">
      <dsp:nvSpPr>
        <dsp:cNvPr id="0" name=""/>
        <dsp:cNvSpPr/>
      </dsp:nvSpPr>
      <dsp:spPr>
        <a:xfrm>
          <a:off x="748607" y="2795"/>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Basil’s Bakery is an independent artisan bakery located in a retail park in Coventry.</a:t>
          </a:r>
          <a:endParaRPr lang="en-US" sz="1300" kern="1200" dirty="0"/>
        </a:p>
      </dsp:txBody>
      <dsp:txXfrm>
        <a:off x="748607" y="2795"/>
        <a:ext cx="1922896" cy="1153737"/>
      </dsp:txXfrm>
    </dsp:sp>
    <dsp:sp modelId="{B408E67D-30EC-45D4-BC71-514513A2FCF4}">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805452"/>
              <a:satOff val="-2312"/>
              <a:lumOff val="-370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89143BBE-20FA-4725-8CFF-D291DDADBCD8}">
      <dsp:nvSpPr>
        <dsp:cNvPr id="0" name=""/>
        <dsp:cNvSpPr/>
      </dsp:nvSpPr>
      <dsp:spPr>
        <a:xfrm>
          <a:off x="3113770" y="2795"/>
          <a:ext cx="1922896" cy="1153737"/>
        </a:xfrm>
        <a:prstGeom prst="rect">
          <a:avLst/>
        </a:prstGeom>
        <a:gradFill rotWithShape="0">
          <a:gsLst>
            <a:gs pos="0">
              <a:schemeClr val="accent2">
                <a:hueOff val="715957"/>
                <a:satOff val="-2055"/>
                <a:lumOff val="-3290"/>
                <a:alphaOff val="0"/>
                <a:satMod val="103000"/>
                <a:lumMod val="102000"/>
                <a:tint val="94000"/>
              </a:schemeClr>
            </a:gs>
            <a:gs pos="50000">
              <a:schemeClr val="accent2">
                <a:hueOff val="715957"/>
                <a:satOff val="-2055"/>
                <a:lumOff val="-3290"/>
                <a:alphaOff val="0"/>
                <a:satMod val="110000"/>
                <a:lumMod val="100000"/>
                <a:shade val="100000"/>
              </a:schemeClr>
            </a:gs>
            <a:gs pos="100000">
              <a:schemeClr val="accent2">
                <a:hueOff val="715957"/>
                <a:satOff val="-2055"/>
                <a:lumOff val="-32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The business:</a:t>
          </a:r>
          <a:endParaRPr lang="en-US" sz="1300" kern="1200"/>
        </a:p>
      </dsp:txBody>
      <dsp:txXfrm>
        <a:off x="3113770" y="2795"/>
        <a:ext cx="1922896" cy="1153737"/>
      </dsp:txXfrm>
    </dsp:sp>
    <dsp:sp modelId="{BA7DCC5D-02B7-499D-BD24-9D750CABC26E}">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A843A699-DBFE-48DA-8334-5781F08FF8E3}">
      <dsp:nvSpPr>
        <dsp:cNvPr id="0" name=""/>
        <dsp:cNvSpPr/>
      </dsp:nvSpPr>
      <dsp:spPr>
        <a:xfrm>
          <a:off x="5478933" y="2795"/>
          <a:ext cx="1922896" cy="1153737"/>
        </a:xfrm>
        <a:prstGeom prst="rect">
          <a:avLst/>
        </a:prstGeom>
        <a:gradFill rotWithShape="0">
          <a:gsLst>
            <a:gs pos="0">
              <a:schemeClr val="accent2">
                <a:hueOff val="1431914"/>
                <a:satOff val="-4110"/>
                <a:lumOff val="-6580"/>
                <a:alphaOff val="0"/>
                <a:satMod val="103000"/>
                <a:lumMod val="102000"/>
                <a:tint val="94000"/>
              </a:schemeClr>
            </a:gs>
            <a:gs pos="50000">
              <a:schemeClr val="accent2">
                <a:hueOff val="1431914"/>
                <a:satOff val="-4110"/>
                <a:lumOff val="-6580"/>
                <a:alphaOff val="0"/>
                <a:satMod val="110000"/>
                <a:lumMod val="100000"/>
                <a:shade val="100000"/>
              </a:schemeClr>
            </a:gs>
            <a:gs pos="100000">
              <a:schemeClr val="accent2">
                <a:hueOff val="1431914"/>
                <a:satOff val="-4110"/>
                <a:lumOff val="-65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Uses high-quality organic ingredients</a:t>
          </a:r>
          <a:endParaRPr lang="en-US" sz="1300" kern="1200"/>
        </a:p>
      </dsp:txBody>
      <dsp:txXfrm>
        <a:off x="5478933" y="2795"/>
        <a:ext cx="1922896" cy="1153737"/>
      </dsp:txXfrm>
    </dsp:sp>
    <dsp:sp modelId="{BBFF3DA9-7FFE-49AD-8587-B1C138C8E066}">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2">
              <a:hueOff val="2416355"/>
              <a:satOff val="-6935"/>
              <a:lumOff val="-111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6A7715A2-0E84-496A-9BC8-230F3DE6B7CC}">
      <dsp:nvSpPr>
        <dsp:cNvPr id="0" name=""/>
        <dsp:cNvSpPr/>
      </dsp:nvSpPr>
      <dsp:spPr>
        <a:xfrm>
          <a:off x="7844095" y="2795"/>
          <a:ext cx="1922896" cy="1153737"/>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Sells cakes, pastries, and breads</a:t>
          </a:r>
          <a:endParaRPr lang="en-US" sz="1300" kern="1200"/>
        </a:p>
      </dsp:txBody>
      <dsp:txXfrm>
        <a:off x="7844095" y="2795"/>
        <a:ext cx="1922896" cy="1153737"/>
      </dsp:txXfrm>
    </dsp:sp>
    <dsp:sp modelId="{5A18EE64-87C6-4C74-A7ED-88976669A010}">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47A2F91E-E4CB-431F-BD2D-E04BE63AD35C}">
      <dsp:nvSpPr>
        <dsp:cNvPr id="0" name=""/>
        <dsp:cNvSpPr/>
      </dsp:nvSpPr>
      <dsp:spPr>
        <a:xfrm>
          <a:off x="748607" y="1598800"/>
          <a:ext cx="1922896" cy="1153737"/>
        </a:xfrm>
        <a:prstGeom prst="rect">
          <a:avLst/>
        </a:prstGeom>
        <a:gradFill rotWithShape="0">
          <a:gsLst>
            <a:gs pos="0">
              <a:schemeClr val="accent2">
                <a:hueOff val="2863828"/>
                <a:satOff val="-8219"/>
                <a:lumOff val="-13160"/>
                <a:alphaOff val="0"/>
                <a:satMod val="103000"/>
                <a:lumMod val="102000"/>
                <a:tint val="94000"/>
              </a:schemeClr>
            </a:gs>
            <a:gs pos="50000">
              <a:schemeClr val="accent2">
                <a:hueOff val="2863828"/>
                <a:satOff val="-8219"/>
                <a:lumOff val="-13160"/>
                <a:alphaOff val="0"/>
                <a:satMod val="110000"/>
                <a:lumMod val="100000"/>
                <a:shade val="100000"/>
              </a:schemeClr>
            </a:gs>
            <a:gs pos="100000">
              <a:schemeClr val="accent2">
                <a:hueOff val="2863828"/>
                <a:satOff val="-8219"/>
                <a:lumOff val="-1316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Serves shoppers, retail workers, office staff, and warehouse employees</a:t>
          </a:r>
          <a:endParaRPr lang="en-US" sz="1300" kern="1200"/>
        </a:p>
      </dsp:txBody>
      <dsp:txXfrm>
        <a:off x="748607" y="1598800"/>
        <a:ext cx="1922896" cy="1153737"/>
      </dsp:txXfrm>
    </dsp:sp>
    <dsp:sp modelId="{CCCADDFC-1919-4F6A-9A73-1FC562F9B2D6}">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4027259"/>
              <a:satOff val="-11558"/>
              <a:lumOff val="-185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5346F6BB-42C7-4911-A4FF-F97C15465550}">
      <dsp:nvSpPr>
        <dsp:cNvPr id="0" name=""/>
        <dsp:cNvSpPr/>
      </dsp:nvSpPr>
      <dsp:spPr>
        <a:xfrm>
          <a:off x="3113770" y="1598800"/>
          <a:ext cx="1922896" cy="1153737"/>
        </a:xfrm>
        <a:prstGeom prst="rect">
          <a:avLst/>
        </a:prstGeom>
        <a:gradFill rotWithShape="0">
          <a:gsLst>
            <a:gs pos="0">
              <a:schemeClr val="accent2">
                <a:hueOff val="3579786"/>
                <a:satOff val="-10274"/>
                <a:lumOff val="-16449"/>
                <a:alphaOff val="0"/>
                <a:satMod val="103000"/>
                <a:lumMod val="102000"/>
                <a:tint val="94000"/>
              </a:schemeClr>
            </a:gs>
            <a:gs pos="50000">
              <a:schemeClr val="accent2">
                <a:hueOff val="3579786"/>
                <a:satOff val="-10274"/>
                <a:lumOff val="-16449"/>
                <a:alphaOff val="0"/>
                <a:satMod val="110000"/>
                <a:lumMod val="100000"/>
                <a:shade val="100000"/>
              </a:schemeClr>
            </a:gs>
            <a:gs pos="100000">
              <a:schemeClr val="accent2">
                <a:hueOff val="3579786"/>
                <a:satOff val="-10274"/>
                <a:lumOff val="-1644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Key issue:</a:t>
          </a:r>
          <a:endParaRPr lang="en-US" sz="1300" kern="1200"/>
        </a:p>
      </dsp:txBody>
      <dsp:txXfrm>
        <a:off x="3113770" y="1598800"/>
        <a:ext cx="1922896" cy="1153737"/>
      </dsp:txXfrm>
    </dsp:sp>
    <dsp:sp modelId="{0E8982A5-0315-4BF5-ADBB-F17179559C43}">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FCFFAD65-06ED-47CD-AEDF-3297D7C0CFD6}">
      <dsp:nvSpPr>
        <dsp:cNvPr id="0" name=""/>
        <dsp:cNvSpPr/>
      </dsp:nvSpPr>
      <dsp:spPr>
        <a:xfrm>
          <a:off x="5478933" y="1598800"/>
          <a:ext cx="1922896" cy="1153737"/>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Sales have remained approximately 25% below 2019 levels since 2023 despite the end of COVID-19 restrictions.</a:t>
          </a:r>
          <a:endParaRPr lang="en-US" sz="1300" kern="1200" dirty="0"/>
        </a:p>
      </dsp:txBody>
      <dsp:txXfrm>
        <a:off x="5478933" y="1598800"/>
        <a:ext cx="1922896" cy="1153737"/>
      </dsp:txXfrm>
    </dsp:sp>
    <dsp:sp modelId="{02E29FFF-D953-4F89-9826-A755F55C86CE}">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2">
              <a:hueOff val="5638162"/>
              <a:satOff val="-16181"/>
              <a:lumOff val="-2590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3A9A4C5C-4D49-4ED6-9761-69CEB5774CC3}">
      <dsp:nvSpPr>
        <dsp:cNvPr id="0" name=""/>
        <dsp:cNvSpPr/>
      </dsp:nvSpPr>
      <dsp:spPr>
        <a:xfrm>
          <a:off x="7844095" y="1598800"/>
          <a:ext cx="1922896" cy="1153737"/>
        </a:xfrm>
        <a:prstGeom prst="rect">
          <a:avLst/>
        </a:prstGeom>
        <a:gradFill rotWithShape="0">
          <a:gsLst>
            <a:gs pos="0">
              <a:schemeClr val="accent2">
                <a:hueOff val="5011700"/>
                <a:satOff val="-14383"/>
                <a:lumOff val="-23029"/>
                <a:alphaOff val="0"/>
                <a:satMod val="103000"/>
                <a:lumMod val="102000"/>
                <a:tint val="94000"/>
              </a:schemeClr>
            </a:gs>
            <a:gs pos="50000">
              <a:schemeClr val="accent2">
                <a:hueOff val="5011700"/>
                <a:satOff val="-14383"/>
                <a:lumOff val="-23029"/>
                <a:alphaOff val="0"/>
                <a:satMod val="110000"/>
                <a:lumMod val="100000"/>
                <a:shade val="100000"/>
              </a:schemeClr>
            </a:gs>
            <a:gs pos="100000">
              <a:schemeClr val="accent2">
                <a:hueOff val="5011700"/>
                <a:satOff val="-14383"/>
                <a:lumOff val="-2302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Purpose of the presentation:</a:t>
          </a:r>
          <a:endParaRPr lang="en-US" sz="1300" kern="1200"/>
        </a:p>
      </dsp:txBody>
      <dsp:txXfrm>
        <a:off x="7844095" y="1598800"/>
        <a:ext cx="1922896" cy="1153737"/>
      </dsp:txXfrm>
    </dsp:sp>
    <dsp:sp modelId="{335D0F43-E06A-47EA-899D-2C4F09D3AAEF}">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C671B71B-731B-4F1C-9F21-61304837E048}">
      <dsp:nvSpPr>
        <dsp:cNvPr id="0" name=""/>
        <dsp:cNvSpPr/>
      </dsp:nvSpPr>
      <dsp:spPr>
        <a:xfrm>
          <a:off x="748607" y="3194804"/>
          <a:ext cx="1922896" cy="1153737"/>
        </a:xfrm>
        <a:prstGeom prst="rect">
          <a:avLst/>
        </a:prstGeom>
        <a:gradFill rotWithShape="0">
          <a:gsLst>
            <a:gs pos="0">
              <a:schemeClr val="accent2">
                <a:hueOff val="5727657"/>
                <a:satOff val="-16438"/>
                <a:lumOff val="-26319"/>
                <a:alphaOff val="0"/>
                <a:satMod val="103000"/>
                <a:lumMod val="102000"/>
                <a:tint val="94000"/>
              </a:schemeClr>
            </a:gs>
            <a:gs pos="50000">
              <a:schemeClr val="accent2">
                <a:hueOff val="5727657"/>
                <a:satOff val="-16438"/>
                <a:lumOff val="-26319"/>
                <a:alphaOff val="0"/>
                <a:satMod val="110000"/>
                <a:lumMod val="100000"/>
                <a:shade val="100000"/>
              </a:schemeClr>
            </a:gs>
            <a:gs pos="100000">
              <a:schemeClr val="accent2">
                <a:hueOff val="5727657"/>
                <a:satOff val="-16438"/>
                <a:lumOff val="-2631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To identify the causes of stagnant sales and evaluate possible solutions using business analysis tools.</a:t>
          </a:r>
          <a:endParaRPr lang="en-US" sz="1300" kern="1200" dirty="0"/>
        </a:p>
      </dsp:txBody>
      <dsp:txXfrm>
        <a:off x="748607" y="3194804"/>
        <a:ext cx="1922896" cy="1153737"/>
      </dsp:txXfrm>
    </dsp:sp>
    <dsp:sp modelId="{90E86C7F-D339-42AA-AA08-E62CAA04C901}">
      <dsp:nvSpPr>
        <dsp:cNvPr id="0" name=""/>
        <dsp:cNvSpPr/>
      </dsp:nvSpPr>
      <dsp:spPr>
        <a:xfrm>
          <a:off x="3113770" y="3194804"/>
          <a:ext cx="1922896" cy="1153737"/>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(Johnson, Scholes and Whittington, 2020)</a:t>
          </a:r>
          <a:endParaRPr lang="en-US" sz="1300" kern="1200" dirty="0"/>
        </a:p>
      </dsp:txBody>
      <dsp:txXfrm>
        <a:off x="3113770" y="3194804"/>
        <a:ext cx="1922896" cy="11537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C2824-EC0E-445A-8E63-2A18CA96DD7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0A149D12-CCC9-445A-B58B-9D45EEEC8567}">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b="1" kern="1200"/>
            <a:t>Key Findings</a:t>
          </a:r>
          <a:endParaRPr lang="en-US" sz="2100" kern="1200"/>
        </a:p>
      </dsp:txBody>
      <dsp:txXfrm>
        <a:off x="8061" y="5979"/>
        <a:ext cx="3034531" cy="1820718"/>
      </dsp:txXfrm>
    </dsp:sp>
    <dsp:sp modelId="{E6343FE5-4FEE-4DA6-A9F5-AEEB9E1EF4B0}">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B005972-83CA-4C75-9831-5EBA4E3BFA21}">
      <dsp:nvSpPr>
        <dsp:cNvPr id="0" name=""/>
        <dsp:cNvSpPr/>
      </dsp:nvSpPr>
      <dsp:spPr>
        <a:xfrm>
          <a:off x="3740534" y="5979"/>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 Sales have remained below pre-pandemic levels.</a:t>
          </a:r>
          <a:endParaRPr lang="en-US" sz="2100" kern="1200"/>
        </a:p>
      </dsp:txBody>
      <dsp:txXfrm>
        <a:off x="3740534" y="5979"/>
        <a:ext cx="3034531" cy="1820718"/>
      </dsp:txXfrm>
    </dsp:sp>
    <dsp:sp modelId="{9965A170-4E5A-40E4-810F-4677AEF0A207}">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DC7CABE-CF60-4CA6-A3EA-EFEB6261C287}">
      <dsp:nvSpPr>
        <dsp:cNvPr id="0" name=""/>
        <dsp:cNvSpPr/>
      </dsp:nvSpPr>
      <dsp:spPr>
        <a:xfrm>
          <a:off x="7473007" y="5979"/>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 External factors have significantly reduced customer numbers.</a:t>
          </a:r>
          <a:endParaRPr lang="en-US" sz="2100" kern="1200"/>
        </a:p>
      </dsp:txBody>
      <dsp:txXfrm>
        <a:off x="7473007" y="5979"/>
        <a:ext cx="3034531" cy="1820718"/>
      </dsp:txXfrm>
    </dsp:sp>
    <dsp:sp modelId="{CAEC790C-7EB1-4E35-9170-2315461FD80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CDD939E0-7C4F-4DDE-B8C1-385C1EE29B55}">
      <dsp:nvSpPr>
        <dsp:cNvPr id="0" name=""/>
        <dsp:cNvSpPr/>
      </dsp:nvSpPr>
      <dsp:spPr>
        <a:xfrm>
          <a:off x="8061" y="2524640"/>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 Internal operational limitations restrict business growth.</a:t>
          </a:r>
          <a:endParaRPr lang="en-US" sz="2100" kern="1200"/>
        </a:p>
      </dsp:txBody>
      <dsp:txXfrm>
        <a:off x="8061" y="2524640"/>
        <a:ext cx="3034531" cy="1820718"/>
      </dsp:txXfrm>
    </dsp:sp>
    <dsp:sp modelId="{AC87120B-82C3-4A55-ACB0-4A879A66C791}">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E0E3EE2-6D02-48F2-AE5D-ADAEA44D024C}">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 Technology offers the greatest opportunity for improvement.</a:t>
          </a:r>
          <a:endParaRPr lang="en-US" sz="2100" kern="1200"/>
        </a:p>
      </dsp:txBody>
      <dsp:txXfrm>
        <a:off x="3740534" y="2524640"/>
        <a:ext cx="3034531" cy="1820718"/>
      </dsp:txXfrm>
    </dsp:sp>
    <dsp:sp modelId="{4212FF9C-B81A-4BD5-B58E-819A30DC8738}">
      <dsp:nvSpPr>
        <dsp:cNvPr id="0" name=""/>
        <dsp:cNvSpPr/>
      </dsp:nvSpPr>
      <dsp:spPr>
        <a:xfrm>
          <a:off x="7473007" y="2524640"/>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 Delivery and online ordering could increase sales and customer convenience.</a:t>
          </a:r>
          <a:endParaRPr lang="en-US" sz="2100" kern="1200"/>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E12E6-EE29-4E0F-9EE8-975FD7C10AB1}">
      <dsp:nvSpPr>
        <dsp:cNvPr id="0" name=""/>
        <dsp:cNvSpPr/>
      </dsp:nvSpPr>
      <dsp:spPr>
        <a:xfrm>
          <a:off x="0" y="371"/>
          <a:ext cx="5393361" cy="51183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070D0-3EBF-459F-9975-C8F9C2177187}">
      <dsp:nvSpPr>
        <dsp:cNvPr id="0" name=""/>
        <dsp:cNvSpPr/>
      </dsp:nvSpPr>
      <dsp:spPr>
        <a:xfrm>
          <a:off x="154829" y="11553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DF540A-C553-42F4-BA76-AF0B4952D533}">
      <dsp:nvSpPr>
        <dsp:cNvPr id="0" name=""/>
        <dsp:cNvSpPr/>
      </dsp:nvSpPr>
      <dsp:spPr>
        <a:xfrm>
          <a:off x="591168" y="371"/>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Bryson, J.M. (2021) </a:t>
          </a:r>
          <a:r>
            <a:rPr lang="en-GB" sz="1400" i="1" kern="1200"/>
            <a:t>Strategic Planning for Public and Nonprofit Organizations.</a:t>
          </a:r>
          <a:r>
            <a:rPr lang="en-GB" sz="1400" kern="1200"/>
            <a:t> 6th edn. Hoboken: Wiley.</a:t>
          </a:r>
          <a:endParaRPr lang="en-US" sz="1400" kern="1200"/>
        </a:p>
      </dsp:txBody>
      <dsp:txXfrm>
        <a:off x="591168" y="371"/>
        <a:ext cx="4802192" cy="511834"/>
      </dsp:txXfrm>
    </dsp:sp>
    <dsp:sp modelId="{B662E747-D8EE-42C9-A0F4-1029655D42C5}">
      <dsp:nvSpPr>
        <dsp:cNvPr id="0" name=""/>
        <dsp:cNvSpPr/>
      </dsp:nvSpPr>
      <dsp:spPr>
        <a:xfrm>
          <a:off x="0" y="640165"/>
          <a:ext cx="5393361" cy="51183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73E4A-C49B-4E98-8DDF-D221F0723A89}">
      <dsp:nvSpPr>
        <dsp:cNvPr id="0" name=""/>
        <dsp:cNvSpPr/>
      </dsp:nvSpPr>
      <dsp:spPr>
        <a:xfrm>
          <a:off x="154829" y="75532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03135-23B4-4303-8967-EC6C9019BD9C}">
      <dsp:nvSpPr>
        <dsp:cNvPr id="0" name=""/>
        <dsp:cNvSpPr/>
      </dsp:nvSpPr>
      <dsp:spPr>
        <a:xfrm>
          <a:off x="591168" y="640165"/>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CIPD (2024) </a:t>
          </a:r>
          <a:r>
            <a:rPr lang="en-GB" sz="1400" i="1" kern="1200"/>
            <a:t>People Profession Insights.</a:t>
          </a:r>
          <a:r>
            <a:rPr lang="en-GB" sz="1400" kern="1200"/>
            <a:t> London: Chartered Institute of Personnel and Development.</a:t>
          </a:r>
          <a:endParaRPr lang="en-US" sz="1400" kern="1200"/>
        </a:p>
      </dsp:txBody>
      <dsp:txXfrm>
        <a:off x="591168" y="640165"/>
        <a:ext cx="4802192" cy="511834"/>
      </dsp:txXfrm>
    </dsp:sp>
    <dsp:sp modelId="{04C0F594-59E4-4FFB-9FA1-E0AE484B058B}">
      <dsp:nvSpPr>
        <dsp:cNvPr id="0" name=""/>
        <dsp:cNvSpPr/>
      </dsp:nvSpPr>
      <dsp:spPr>
        <a:xfrm>
          <a:off x="0" y="1279958"/>
          <a:ext cx="5393361" cy="51183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87814-7531-4748-A017-551F369D9499}">
      <dsp:nvSpPr>
        <dsp:cNvPr id="0" name=""/>
        <dsp:cNvSpPr/>
      </dsp:nvSpPr>
      <dsp:spPr>
        <a:xfrm>
          <a:off x="154829" y="139512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74CDF-4800-466D-919B-2BCC6B6A3B31}">
      <dsp:nvSpPr>
        <dsp:cNvPr id="0" name=""/>
        <dsp:cNvSpPr/>
      </dsp:nvSpPr>
      <dsp:spPr>
        <a:xfrm>
          <a:off x="591168" y="1279958"/>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Cottrell, S. (2023) </a:t>
          </a:r>
          <a:r>
            <a:rPr lang="en-GB" sz="1400" i="1" kern="1200"/>
            <a:t>Critical Thinking Skills.</a:t>
          </a:r>
          <a:r>
            <a:rPr lang="en-GB" sz="1400" kern="1200"/>
            <a:t> 4th edn. London: Bloomsbury.</a:t>
          </a:r>
          <a:endParaRPr lang="en-US" sz="1400" kern="1200"/>
        </a:p>
      </dsp:txBody>
      <dsp:txXfrm>
        <a:off x="591168" y="1279958"/>
        <a:ext cx="4802192" cy="511834"/>
      </dsp:txXfrm>
    </dsp:sp>
    <dsp:sp modelId="{86EDE2AE-3A41-4351-8D4F-A021965FAE55}">
      <dsp:nvSpPr>
        <dsp:cNvPr id="0" name=""/>
        <dsp:cNvSpPr/>
      </dsp:nvSpPr>
      <dsp:spPr>
        <a:xfrm>
          <a:off x="0" y="1919751"/>
          <a:ext cx="5393361" cy="51183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44E8B-7FF2-4103-8CF7-DA99FCEC6117}">
      <dsp:nvSpPr>
        <dsp:cNvPr id="0" name=""/>
        <dsp:cNvSpPr/>
      </dsp:nvSpPr>
      <dsp:spPr>
        <a:xfrm>
          <a:off x="154829" y="203491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CE5995-08F3-40D1-BDDA-F25AEDF6ABA3}">
      <dsp:nvSpPr>
        <dsp:cNvPr id="0" name=""/>
        <dsp:cNvSpPr/>
      </dsp:nvSpPr>
      <dsp:spPr>
        <a:xfrm>
          <a:off x="591168" y="1919751"/>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Ishikawa, K. (1986) </a:t>
          </a:r>
          <a:r>
            <a:rPr lang="en-GB" sz="1400" i="1" kern="1200"/>
            <a:t>Guide to Quality Control.</a:t>
          </a:r>
          <a:r>
            <a:rPr lang="en-GB" sz="1400" kern="1200"/>
            <a:t> Tokyo: Asian Productivity Organization.</a:t>
          </a:r>
          <a:endParaRPr lang="en-US" sz="1400" kern="1200"/>
        </a:p>
      </dsp:txBody>
      <dsp:txXfrm>
        <a:off x="591168" y="1919751"/>
        <a:ext cx="4802192" cy="511834"/>
      </dsp:txXfrm>
    </dsp:sp>
    <dsp:sp modelId="{7ED6BC9E-EAF7-43ED-8C52-107AA47E08F2}">
      <dsp:nvSpPr>
        <dsp:cNvPr id="0" name=""/>
        <dsp:cNvSpPr/>
      </dsp:nvSpPr>
      <dsp:spPr>
        <a:xfrm>
          <a:off x="0" y="2559544"/>
          <a:ext cx="5393361" cy="51183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46692-D1EF-40A2-80DB-78CF574ECFAF}">
      <dsp:nvSpPr>
        <dsp:cNvPr id="0" name=""/>
        <dsp:cNvSpPr/>
      </dsp:nvSpPr>
      <dsp:spPr>
        <a:xfrm>
          <a:off x="154829" y="2674707"/>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250A93-1885-4A09-B8D9-97B45ECEEF95}">
      <dsp:nvSpPr>
        <dsp:cNvPr id="0" name=""/>
        <dsp:cNvSpPr/>
      </dsp:nvSpPr>
      <dsp:spPr>
        <a:xfrm>
          <a:off x="591168" y="2559544"/>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Johnson, G., Scholes, K. and Whittington, R. (2020) </a:t>
          </a:r>
          <a:r>
            <a:rPr lang="en-GB" sz="1400" i="1" kern="1200"/>
            <a:t>Exploring Strategy.</a:t>
          </a:r>
          <a:r>
            <a:rPr lang="en-GB" sz="1400" kern="1200"/>
            <a:t> 12th edn. Harlow: Pearson.</a:t>
          </a:r>
          <a:endParaRPr lang="en-US" sz="1400" kern="1200"/>
        </a:p>
      </dsp:txBody>
      <dsp:txXfrm>
        <a:off x="591168" y="2559544"/>
        <a:ext cx="4802192" cy="511834"/>
      </dsp:txXfrm>
    </dsp:sp>
    <dsp:sp modelId="{03484F26-8937-4967-9BC6-9DA7939A2129}">
      <dsp:nvSpPr>
        <dsp:cNvPr id="0" name=""/>
        <dsp:cNvSpPr/>
      </dsp:nvSpPr>
      <dsp:spPr>
        <a:xfrm>
          <a:off x="0" y="3199338"/>
          <a:ext cx="5393361" cy="51183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8D369-7E9A-4CDD-AD00-D02897E0AD94}">
      <dsp:nvSpPr>
        <dsp:cNvPr id="0" name=""/>
        <dsp:cNvSpPr/>
      </dsp:nvSpPr>
      <dsp:spPr>
        <a:xfrm>
          <a:off x="154829" y="3314501"/>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A0B39-D8E3-4538-BE2E-7854F1FB63C9}">
      <dsp:nvSpPr>
        <dsp:cNvPr id="0" name=""/>
        <dsp:cNvSpPr/>
      </dsp:nvSpPr>
      <dsp:spPr>
        <a:xfrm>
          <a:off x="591168" y="3199338"/>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Kotler, P., Keller, K.L. and Chernev, A. (2022) </a:t>
          </a:r>
          <a:r>
            <a:rPr lang="en-GB" sz="1400" i="1" kern="1200"/>
            <a:t>Marketing Management.</a:t>
          </a:r>
          <a:r>
            <a:rPr lang="en-GB" sz="1400" kern="1200"/>
            <a:t> 16th edn. Harlow: Pearson.</a:t>
          </a:r>
          <a:endParaRPr lang="en-US" sz="1400" kern="1200"/>
        </a:p>
      </dsp:txBody>
      <dsp:txXfrm>
        <a:off x="591168" y="3199338"/>
        <a:ext cx="4802192" cy="511834"/>
      </dsp:txXfrm>
    </dsp:sp>
    <dsp:sp modelId="{26EA2FE4-43F3-44FF-BE7A-FEE880E9F53F}">
      <dsp:nvSpPr>
        <dsp:cNvPr id="0" name=""/>
        <dsp:cNvSpPr/>
      </dsp:nvSpPr>
      <dsp:spPr>
        <a:xfrm>
          <a:off x="0" y="3839131"/>
          <a:ext cx="5393361" cy="51183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4B5FF-9542-4AA5-8FCE-29825F187E4F}">
      <dsp:nvSpPr>
        <dsp:cNvPr id="0" name=""/>
        <dsp:cNvSpPr/>
      </dsp:nvSpPr>
      <dsp:spPr>
        <a:xfrm>
          <a:off x="154829" y="3954294"/>
          <a:ext cx="281509" cy="281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2C5572-BADC-408E-804C-52514895DA8A}">
      <dsp:nvSpPr>
        <dsp:cNvPr id="0" name=""/>
        <dsp:cNvSpPr/>
      </dsp:nvSpPr>
      <dsp:spPr>
        <a:xfrm>
          <a:off x="591168" y="3839131"/>
          <a:ext cx="4802192"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90000"/>
            </a:lnSpc>
            <a:spcBef>
              <a:spcPct val="0"/>
            </a:spcBef>
            <a:spcAft>
              <a:spcPct val="35000"/>
            </a:spcAft>
            <a:buNone/>
          </a:pPr>
          <a:r>
            <a:rPr lang="en-GB" sz="1400" kern="1200"/>
            <a:t>Mind Tools (2024) </a:t>
          </a:r>
          <a:r>
            <a:rPr lang="en-GB" sz="1400" i="1" kern="1200"/>
            <a:t>PESTLE Analysis</a:t>
          </a:r>
          <a:r>
            <a:rPr lang="en-GB" sz="1400" kern="1200"/>
            <a:t>. Available at: </a:t>
          </a:r>
          <a:r>
            <a:rPr lang="en-GB" sz="1400" kern="1200">
              <a:hlinkClick xmlns:r="http://schemas.openxmlformats.org/officeDocument/2006/relationships" r:id="rId8"/>
            </a:rPr>
            <a:t>https://www.mindtools.com</a:t>
          </a:r>
          <a:r>
            <a:rPr lang="en-GB" sz="1400" kern="1200"/>
            <a:t> (Accessed: 7 July 2026).</a:t>
          </a:r>
          <a:endParaRPr lang="en-US" sz="1400" kern="1200"/>
        </a:p>
      </dsp:txBody>
      <dsp:txXfrm>
        <a:off x="591168" y="3839131"/>
        <a:ext cx="4802192" cy="51183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2E455A-2AC2-45F0-B985-3DFA8EC61049}"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8F61-59B6-46C7-92FA-1D9999FF2AA3}" type="slidenum">
              <a:rPr lang="en-GB" smtClean="0"/>
              <a:t>‹#›</a:t>
            </a:fld>
            <a:endParaRPr lang="en-GB"/>
          </a:p>
        </p:txBody>
      </p:sp>
    </p:spTree>
    <p:extLst>
      <p:ext uri="{BB962C8B-B14F-4D97-AF65-F5344CB8AC3E}">
        <p14:creationId xmlns:p14="http://schemas.microsoft.com/office/powerpoint/2010/main" val="310475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presentation examines the challenges facing Basil’s Bakery. I will first introduce the business and explain the main problem, then apply the 5W2H model, PESTEL analysis, and a Fishbone diagram to identify the root causes of declining sales. Finally, I will summarise the key findings and provide recommendations for improving the bakery’s future prospects.</a:t>
            </a:r>
          </a:p>
        </p:txBody>
      </p:sp>
      <p:sp>
        <p:nvSpPr>
          <p:cNvPr id="4" name="Slide Number Placeholder 3"/>
          <p:cNvSpPr>
            <a:spLocks noGrp="1"/>
          </p:cNvSpPr>
          <p:nvPr>
            <p:ph type="sldNum" sz="quarter" idx="5"/>
          </p:nvPr>
        </p:nvSpPr>
        <p:spPr/>
        <p:txBody>
          <a:bodyPr/>
          <a:lstStyle/>
          <a:p>
            <a:fld id="{15978F61-59B6-46C7-92FA-1D9999FF2AA3}" type="slidenum">
              <a:rPr lang="en-GB" smtClean="0"/>
              <a:t>2</a:t>
            </a:fld>
            <a:endParaRPr lang="en-GB"/>
          </a:p>
        </p:txBody>
      </p:sp>
    </p:spTree>
    <p:extLst>
      <p:ext uri="{BB962C8B-B14F-4D97-AF65-F5344CB8AC3E}">
        <p14:creationId xmlns:p14="http://schemas.microsoft.com/office/powerpoint/2010/main" val="98864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Basil’s Bakery, a small artisan bakery in Coventry. Although the business recovered somewhat after the pandemic, sales have not returned to pre-2020 levels. The bakery faces lower customer footfall, changing consumer behaviour, and rising operating costs. To understand these issues, I will use several business analysis tools that help identify both external pressures and internal operational problems.</a:t>
            </a:r>
          </a:p>
        </p:txBody>
      </p:sp>
      <p:sp>
        <p:nvSpPr>
          <p:cNvPr id="4" name="Slide Number Placeholder 3"/>
          <p:cNvSpPr>
            <a:spLocks noGrp="1"/>
          </p:cNvSpPr>
          <p:nvPr>
            <p:ph type="sldNum" sz="quarter" idx="5"/>
          </p:nvPr>
        </p:nvSpPr>
        <p:spPr/>
        <p:txBody>
          <a:bodyPr/>
          <a:lstStyle/>
          <a:p>
            <a:fld id="{15978F61-59B6-46C7-92FA-1D9999FF2AA3}" type="slidenum">
              <a:rPr lang="en-GB" smtClean="0"/>
              <a:t>3</a:t>
            </a:fld>
            <a:endParaRPr lang="en-GB"/>
          </a:p>
        </p:txBody>
      </p:sp>
    </p:spTree>
    <p:extLst>
      <p:ext uri="{BB962C8B-B14F-4D97-AF65-F5344CB8AC3E}">
        <p14:creationId xmlns:p14="http://schemas.microsoft.com/office/powerpoint/2010/main" val="3083943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is not simply a temporary fall in sales. The case study shows that customer numbers have permanently changed since the pandemic. Fewer people visit the retail park, some shops have closed, and office workers are no longer present every day. At the same time, Basil faces higher rent, utility bills, insurance costs, and unpredictable ingredient prices. These factors create a serious challenge for the bakery’s profitability and future sustainability.</a:t>
            </a:r>
          </a:p>
        </p:txBody>
      </p:sp>
      <p:sp>
        <p:nvSpPr>
          <p:cNvPr id="4" name="Slide Number Placeholder 3"/>
          <p:cNvSpPr>
            <a:spLocks noGrp="1"/>
          </p:cNvSpPr>
          <p:nvPr>
            <p:ph type="sldNum" sz="quarter" idx="5"/>
          </p:nvPr>
        </p:nvSpPr>
        <p:spPr/>
        <p:txBody>
          <a:bodyPr/>
          <a:lstStyle/>
          <a:p>
            <a:fld id="{15978F61-59B6-46C7-92FA-1D9999FF2AA3}" type="slidenum">
              <a:rPr lang="en-GB" smtClean="0"/>
              <a:t>4</a:t>
            </a:fld>
            <a:endParaRPr lang="en-GB"/>
          </a:p>
        </p:txBody>
      </p:sp>
    </p:spTree>
    <p:extLst>
      <p:ext uri="{BB962C8B-B14F-4D97-AF65-F5344CB8AC3E}">
        <p14:creationId xmlns:p14="http://schemas.microsoft.com/office/powerpoint/2010/main" val="1429273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5W2H model helps organise the problem clearly. It shows that the issue is not limited to one cause. The bakery is affected by external changes, such as fewer shoppers and remote working, as well as internal limitations, including the lack of a reliable delivery and pre-order system. Understanding each aspect of the problem helps Basil make better decisions about future improvements.</a:t>
            </a:r>
          </a:p>
        </p:txBody>
      </p:sp>
      <p:sp>
        <p:nvSpPr>
          <p:cNvPr id="4" name="Slide Number Placeholder 3"/>
          <p:cNvSpPr>
            <a:spLocks noGrp="1"/>
          </p:cNvSpPr>
          <p:nvPr>
            <p:ph type="sldNum" sz="quarter" idx="5"/>
          </p:nvPr>
        </p:nvSpPr>
        <p:spPr/>
        <p:txBody>
          <a:bodyPr/>
          <a:lstStyle/>
          <a:p>
            <a:fld id="{15978F61-59B6-46C7-92FA-1D9999FF2AA3}" type="slidenum">
              <a:rPr lang="en-GB" smtClean="0"/>
              <a:t>5</a:t>
            </a:fld>
            <a:endParaRPr lang="en-GB"/>
          </a:p>
        </p:txBody>
      </p:sp>
    </p:spTree>
    <p:extLst>
      <p:ext uri="{BB962C8B-B14F-4D97-AF65-F5344CB8AC3E}">
        <p14:creationId xmlns:p14="http://schemas.microsoft.com/office/powerpoint/2010/main" val="3479114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analysis examines the external environment affecting an organisation. Political factors include business rates and taxation, which increase operating costs. Economically, inflation has increased the price of flour, butter, eggs and energy while consumers have less disposable income, reducing demand for premium bakery products. Social factors have changed considerably since COVID-19. Many office employees now work from home several days each week, reducing lunchtime customers. Online shopping has also reduced the number of visitors to retail parks. These external pressures explain why Basil's sales have not recovered to pre-pandemic levels.</a:t>
            </a:r>
          </a:p>
        </p:txBody>
      </p:sp>
      <p:sp>
        <p:nvSpPr>
          <p:cNvPr id="4" name="Slide Number Placeholder 3"/>
          <p:cNvSpPr>
            <a:spLocks noGrp="1"/>
          </p:cNvSpPr>
          <p:nvPr>
            <p:ph type="sldNum" sz="quarter" idx="5"/>
          </p:nvPr>
        </p:nvSpPr>
        <p:spPr/>
        <p:txBody>
          <a:bodyPr/>
          <a:lstStyle/>
          <a:p>
            <a:fld id="{15978F61-59B6-46C7-92FA-1D9999FF2AA3}" type="slidenum">
              <a:rPr lang="en-GB" smtClean="0"/>
              <a:t>6</a:t>
            </a:fld>
            <a:endParaRPr lang="en-GB"/>
          </a:p>
        </p:txBody>
      </p:sp>
    </p:spTree>
    <p:extLst>
      <p:ext uri="{BB962C8B-B14F-4D97-AF65-F5344CB8AC3E}">
        <p14:creationId xmlns:p14="http://schemas.microsoft.com/office/powerpoint/2010/main" val="2256471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presents an opportunity rather than simply a challenge. Many customers have requested online ordering and delivery, but Basil cannot currently provide these services because he spends most of his time baking. Legally, the bakery must comply with food safety legislation and employment regulations, increasing operating responsibilities. Environmentally, Basil's commitment to organic ingredients supports sustainability but also exposes the business to supply shortages and fluctuating prices. Although PESTEL is an excellent strategic planning tool, it focuses only on external factors, meaning another model is needed to identify the internal causes of declining sales.</a:t>
            </a:r>
          </a:p>
        </p:txBody>
      </p:sp>
      <p:sp>
        <p:nvSpPr>
          <p:cNvPr id="4" name="Slide Number Placeholder 3"/>
          <p:cNvSpPr>
            <a:spLocks noGrp="1"/>
          </p:cNvSpPr>
          <p:nvPr>
            <p:ph type="sldNum" sz="quarter" idx="5"/>
          </p:nvPr>
        </p:nvSpPr>
        <p:spPr/>
        <p:txBody>
          <a:bodyPr/>
          <a:lstStyle/>
          <a:p>
            <a:fld id="{15978F61-59B6-46C7-92FA-1D9999FF2AA3}" type="slidenum">
              <a:rPr lang="en-GB" smtClean="0"/>
              <a:t>7</a:t>
            </a:fld>
            <a:endParaRPr lang="en-GB"/>
          </a:p>
        </p:txBody>
      </p:sp>
    </p:spTree>
    <p:extLst>
      <p:ext uri="{BB962C8B-B14F-4D97-AF65-F5344CB8AC3E}">
        <p14:creationId xmlns:p14="http://schemas.microsoft.com/office/powerpoint/2010/main" val="3361974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identifies the root causes rather than the symptoms of Basil's declining sales. External issues include reduced retail park traffic and changing customer behaviour. Internal issues include long queues, the absence of online ordering, and limited promotion. These factors combine to reduce customer convenience and competitiveness. The analysis suggests that introducing digital ordering, delivery services and stronger marketing could improve customer satisfaction while attracting new customers without changing Basil's core artisan identity.</a:t>
            </a:r>
          </a:p>
        </p:txBody>
      </p:sp>
      <p:sp>
        <p:nvSpPr>
          <p:cNvPr id="4" name="Slide Number Placeholder 3"/>
          <p:cNvSpPr>
            <a:spLocks noGrp="1"/>
          </p:cNvSpPr>
          <p:nvPr>
            <p:ph type="sldNum" sz="quarter" idx="5"/>
          </p:nvPr>
        </p:nvSpPr>
        <p:spPr/>
        <p:txBody>
          <a:bodyPr/>
          <a:lstStyle/>
          <a:p>
            <a:fld id="{15978F61-59B6-46C7-92FA-1D9999FF2AA3}" type="slidenum">
              <a:rPr lang="en-GB" smtClean="0"/>
              <a:t>8</a:t>
            </a:fld>
            <a:endParaRPr lang="en-GB"/>
          </a:p>
        </p:txBody>
      </p:sp>
    </p:spTree>
    <p:extLst>
      <p:ext uri="{BB962C8B-B14F-4D97-AF65-F5344CB8AC3E}">
        <p14:creationId xmlns:p14="http://schemas.microsoft.com/office/powerpoint/2010/main" val="3251873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conclusion, Basil's Bakery has a strong reputation and high-quality products but must adapt to a changing business environment. External factors such as inflation and changing consumer behaviour cannot be controlled, but Basil can improve customer convenience through digital technology, delivery services and better marketing. Applying business analysis models has identified practical solutions that could help the bakery increase sales and remain competitive.</a:t>
            </a:r>
          </a:p>
          <a:p>
            <a:endParaRPr lang="en-GB" dirty="0"/>
          </a:p>
        </p:txBody>
      </p:sp>
      <p:sp>
        <p:nvSpPr>
          <p:cNvPr id="4" name="Slide Number Placeholder 3"/>
          <p:cNvSpPr>
            <a:spLocks noGrp="1"/>
          </p:cNvSpPr>
          <p:nvPr>
            <p:ph type="sldNum" sz="quarter" idx="5"/>
          </p:nvPr>
        </p:nvSpPr>
        <p:spPr/>
        <p:txBody>
          <a:bodyPr/>
          <a:lstStyle/>
          <a:p>
            <a:fld id="{15978F61-59B6-46C7-92FA-1D9999FF2AA3}" type="slidenum">
              <a:rPr lang="en-GB" smtClean="0"/>
              <a:t>11</a:t>
            </a:fld>
            <a:endParaRPr lang="en-GB"/>
          </a:p>
        </p:txBody>
      </p:sp>
    </p:spTree>
    <p:extLst>
      <p:ext uri="{BB962C8B-B14F-4D97-AF65-F5344CB8AC3E}">
        <p14:creationId xmlns:p14="http://schemas.microsoft.com/office/powerpoint/2010/main" val="2646678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4DE1-8552-F21E-96D6-207E8734A2C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79548CB-15B7-7076-546C-4768C2EE67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0FDF552-23C0-B15F-DC1B-51E00A090AE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8EA63B9B-38A3-8ABF-1B16-CE804BFA4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1778F-8E27-DF87-2F41-8A9474357A98}"/>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26470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83A-2635-AAFF-9DB9-47C3A927EA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5C1E5E-6B28-21EE-3398-DAABF4D1A3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2AAC5-606E-36D4-0065-DEAEE11BADC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CE42A0DB-1534-CAA7-3D03-EA7075731C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DD513A-D6F0-5760-7246-0C2260EF45F3}"/>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007205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3CACC-58CD-DA51-E144-4B2279B791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60099F-D964-E0A6-7160-72F058A965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DA22D0-F1EA-43B6-A27A-A55486C77D6A}"/>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BFB4E219-35FA-FDE8-D45D-BB4250F4C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C07609-0371-AC06-383A-37A4EA09A201}"/>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236388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86A5B-8F20-6E41-1279-E3CFE26CADB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085D41-5148-2FFC-FEEE-E783534B63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0460884-F684-6BFA-FBC3-A0A739BFCE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70780D-C30F-2591-EEC0-989CB1472284}"/>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A8AA4577-3991-91B8-DDB4-D219794461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85B63C-0D56-2388-1D32-ECE84051D651}"/>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354360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B0AEC-8151-951F-9334-3BABA7143A0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1936338-3CC1-8FE4-1C87-103AD83AE7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6D3593-CDE3-5DF7-349D-D3BE998BE3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92F5DA2-6B74-1B15-B671-7A01315667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CE2746-35D5-6796-7066-6F449B95D0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32EA1C6-3AB9-82D3-FBB1-4A987C5C82A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8" name="Footer Placeholder 7">
            <a:extLst>
              <a:ext uri="{FF2B5EF4-FFF2-40B4-BE49-F238E27FC236}">
                <a16:creationId xmlns:a16="http://schemas.microsoft.com/office/drawing/2014/main" id="{BFFF5D81-A5F7-5229-0EE4-9C98D2C889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C1032A-3B22-4B7B-8EC6-B7EB76265CC9}"/>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2555285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A3C2-6EE3-A30C-1EC6-C1001CF116A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4F2C91-B215-AAE4-260E-EA7097576A64}"/>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4" name="Footer Placeholder 3">
            <a:extLst>
              <a:ext uri="{FF2B5EF4-FFF2-40B4-BE49-F238E27FC236}">
                <a16:creationId xmlns:a16="http://schemas.microsoft.com/office/drawing/2014/main" id="{A1DE1755-B83E-5AB4-72BE-650683568E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272A31-7E1C-7927-55B9-160F4F336B92}"/>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046942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3943BD-EBD8-1980-EAC0-B43CD177A97D}"/>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3" name="Footer Placeholder 2">
            <a:extLst>
              <a:ext uri="{FF2B5EF4-FFF2-40B4-BE49-F238E27FC236}">
                <a16:creationId xmlns:a16="http://schemas.microsoft.com/office/drawing/2014/main" id="{9E67759D-6C3B-E5F8-8C00-FD65FA1426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89A8C9-5C38-95D2-44B4-341173BA43B8}"/>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499925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82DCC-5A10-CEC3-408D-132B813607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92BC188-E415-14BC-668D-780538B937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DA5659B-A999-B154-E7BB-CAFA9DB20E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87FBFF-870F-0D32-6F6D-6C82025A4CC1}"/>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A0E2B364-53A4-EC84-D80C-CA6CDBBEAE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58ABE-3E14-6617-30EC-AF9B665FBA87}"/>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4167243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2C6A-EF2A-4EAC-1DE3-034BC94D6B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2881BE-6316-B80B-0A75-B17120E424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9A06F-2D7A-C88B-897B-C9C51E76CC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7A6E8F-EF57-EDD9-8C2F-0DDA5D74719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C834107B-7C8F-2450-5234-0712250E5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3CC6B5-0293-1939-7082-95623A9E7ACB}"/>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33806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593-2BBF-565E-2FCB-33221572D77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7C2C74B-B3B2-234C-275F-14C6EC512F7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FE1BF5-0CCA-E91C-987F-67A1F43E0EDF}"/>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B36BC38D-F9F1-7B61-2758-008B8556C2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F3F13-F818-DBCE-3C73-9913F41249D5}"/>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4194870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AC778-FE50-BA0B-8D56-A2766322602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2B15C1A-D00D-FD68-821B-0FA9AF1C41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BEA5CB-9B59-565F-F1B1-4EFC88B99779}"/>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DF3B8FA3-0804-55D0-2DC1-E4BA803F3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07F4F-DACB-817A-E14D-2A99A1A7FF5A}"/>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3360386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106A57-B199-036C-C502-25A6797A53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C268D9D-1AEF-5694-C200-60A99C824B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5D029A-0C95-31E7-27B9-6C7273DF28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3F725B67-0D21-2A58-CF18-410D58390A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1C3924-2E50-9B9D-CF8F-5A87965839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5BE6EA-CCAF-49FB-B08A-B55648D3BCC0}" type="slidenum">
              <a:rPr lang="en-GB" smtClean="0"/>
              <a:t>‹#›</a:t>
            </a:fld>
            <a:endParaRPr lang="en-GB"/>
          </a:p>
        </p:txBody>
      </p:sp>
    </p:spTree>
    <p:extLst>
      <p:ext uri="{BB962C8B-B14F-4D97-AF65-F5344CB8AC3E}">
        <p14:creationId xmlns:p14="http://schemas.microsoft.com/office/powerpoint/2010/main" val="761990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reads on display">
            <a:extLst>
              <a:ext uri="{FF2B5EF4-FFF2-40B4-BE49-F238E27FC236}">
                <a16:creationId xmlns:a16="http://schemas.microsoft.com/office/drawing/2014/main" id="{87BDB1CC-21D6-3DA8-EFA7-C385C5512466}"/>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B0B5BC-DFFE-DDA7-3FF0-507222B4713B}"/>
              </a:ext>
            </a:extLst>
          </p:cNvPr>
          <p:cNvSpPr>
            <a:spLocks noGrp="1"/>
          </p:cNvSpPr>
          <p:nvPr>
            <p:ph type="ctrTitle"/>
          </p:nvPr>
        </p:nvSpPr>
        <p:spPr>
          <a:xfrm>
            <a:off x="7531610" y="365125"/>
            <a:ext cx="3822189" cy="1899912"/>
          </a:xfrm>
        </p:spPr>
        <p:txBody>
          <a:bodyPr vert="horz" lIns="91440" tIns="45720" rIns="91440" bIns="45720" rtlCol="0" anchor="ctr">
            <a:normAutofit/>
          </a:bodyPr>
          <a:lstStyle/>
          <a:p>
            <a:pPr algn="l"/>
            <a:r>
              <a:rPr lang="en-US" sz="3100"/>
              <a:t>Basil’s Bakery: Problem Solving and Decision-Making Analysis</a:t>
            </a:r>
          </a:p>
        </p:txBody>
      </p:sp>
      <p:sp>
        <p:nvSpPr>
          <p:cNvPr id="3" name="Subtitle 2">
            <a:extLst>
              <a:ext uri="{FF2B5EF4-FFF2-40B4-BE49-F238E27FC236}">
                <a16:creationId xmlns:a16="http://schemas.microsoft.com/office/drawing/2014/main" id="{E79622D2-D756-4E56-9265-DA11A75A1363}"/>
              </a:ext>
            </a:extLst>
          </p:cNvPr>
          <p:cNvSpPr>
            <a:spLocks noGrp="1"/>
          </p:cNvSpPr>
          <p:nvPr>
            <p:ph type="subTitle" idx="1"/>
          </p:nvPr>
        </p:nvSpPr>
        <p:spPr>
          <a:xfrm>
            <a:off x="7531610" y="2434201"/>
            <a:ext cx="3822189" cy="3742762"/>
          </a:xfrm>
        </p:spPr>
        <p:txBody>
          <a:bodyPr vert="horz" lIns="91440" tIns="45720" rIns="91440" bIns="45720" rtlCol="0">
            <a:normAutofit/>
          </a:bodyPr>
          <a:lstStyle/>
          <a:p>
            <a:pPr indent="-228600" algn="l">
              <a:buFont typeface="Arial" panose="020B0604020202020204" pitchFamily="34" charset="0"/>
              <a:buChar char="•"/>
            </a:pPr>
            <a:r>
              <a:rPr lang="en-US" sz="2000" dirty="0"/>
              <a:t>LCLM4004 – Problem Solving and Decision Making</a:t>
            </a:r>
          </a:p>
          <a:p>
            <a:pPr indent="-228600" algn="l">
              <a:buFont typeface="Arial" panose="020B0604020202020204" pitchFamily="34" charset="0"/>
              <a:buChar char="•"/>
            </a:pPr>
            <a:r>
              <a:rPr lang="en-US" sz="2000" dirty="0"/>
              <a:t>Student Name:</a:t>
            </a:r>
          </a:p>
          <a:p>
            <a:pPr indent="-228600" algn="l">
              <a:buFont typeface="Arial" panose="020B0604020202020204" pitchFamily="34" charset="0"/>
              <a:buChar char="•"/>
            </a:pPr>
            <a:r>
              <a:rPr lang="en-US" sz="2000" dirty="0"/>
              <a:t>Danish Mobeen</a:t>
            </a:r>
          </a:p>
          <a:p>
            <a:pPr indent="-228600" algn="l">
              <a:buFont typeface="Arial" panose="020B0604020202020204" pitchFamily="34" charset="0"/>
              <a:buChar char="•"/>
            </a:pPr>
            <a:r>
              <a:rPr lang="en-US" sz="2000" dirty="0"/>
              <a:t>Student ID:</a:t>
            </a:r>
          </a:p>
          <a:p>
            <a:pPr indent="-228600" algn="l">
              <a:buFont typeface="Arial" panose="020B0604020202020204" pitchFamily="34" charset="0"/>
              <a:buChar char="•"/>
            </a:pPr>
            <a:r>
              <a:rPr lang="en-US" sz="2000" dirty="0"/>
              <a:t>2532057</a:t>
            </a:r>
          </a:p>
          <a:p>
            <a:pPr indent="-228600" algn="l">
              <a:buFont typeface="Arial" panose="020B0604020202020204" pitchFamily="34" charset="0"/>
              <a:buChar char="•"/>
            </a:pPr>
            <a:r>
              <a:rPr lang="en-US" sz="2000" dirty="0"/>
              <a:t>Lecturer: Nerys </a:t>
            </a:r>
            <a:r>
              <a:rPr lang="en-US" sz="2000" dirty="0" err="1"/>
              <a:t>Dosseh</a:t>
            </a:r>
            <a:endParaRPr lang="en-US" sz="2000" dirty="0"/>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673729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2EB6107C-F661-4B9E-A5F1-E01B088EED02}"/>
              </a:ext>
            </a:extLst>
          </p:cNvPr>
          <p:cNvPicPr>
            <a:picLocks noChangeAspect="1"/>
          </p:cNvPicPr>
          <p:nvPr/>
        </p:nvPicPr>
        <p:blipFill>
          <a:blip r:embed="rId3"/>
          <a:srcRect t="4950" b="48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3187FA-2301-6444-942D-C31F32CC4521}"/>
              </a:ext>
            </a:extLst>
          </p:cNvPr>
          <p:cNvSpPr>
            <a:spLocks noGrp="1"/>
          </p:cNvSpPr>
          <p:nvPr>
            <p:ph type="title"/>
          </p:nvPr>
        </p:nvSpPr>
        <p:spPr>
          <a:xfrm>
            <a:off x="7531610" y="365125"/>
            <a:ext cx="3822189" cy="1899912"/>
          </a:xfrm>
        </p:spPr>
        <p:txBody>
          <a:bodyPr>
            <a:normAutofit/>
          </a:bodyPr>
          <a:lstStyle/>
          <a:p>
            <a:r>
              <a:rPr lang="en-GB" sz="4000" b="1"/>
              <a:t>Presentation Structure</a:t>
            </a:r>
            <a:br>
              <a:rPr lang="en-GB" sz="4000" b="1"/>
            </a:br>
            <a:endParaRPr lang="en-GB" sz="4000"/>
          </a:p>
        </p:txBody>
      </p:sp>
      <p:sp>
        <p:nvSpPr>
          <p:cNvPr id="3" name="Content Placeholder 2">
            <a:extLst>
              <a:ext uri="{FF2B5EF4-FFF2-40B4-BE49-F238E27FC236}">
                <a16:creationId xmlns:a16="http://schemas.microsoft.com/office/drawing/2014/main" id="{F24408AF-BF46-5123-2D2D-C5EF90D2496D}"/>
              </a:ext>
            </a:extLst>
          </p:cNvPr>
          <p:cNvSpPr>
            <a:spLocks noGrp="1"/>
          </p:cNvSpPr>
          <p:nvPr>
            <p:ph idx="1"/>
          </p:nvPr>
        </p:nvSpPr>
        <p:spPr>
          <a:xfrm>
            <a:off x="7531610" y="2434201"/>
            <a:ext cx="3822189" cy="3742762"/>
          </a:xfrm>
        </p:spPr>
        <p:txBody>
          <a:bodyPr>
            <a:normAutofit/>
          </a:bodyPr>
          <a:lstStyle/>
          <a:p>
            <a:r>
              <a:rPr lang="en-GB" sz="2000"/>
              <a:t>Introduction and case study overview</a:t>
            </a:r>
          </a:p>
          <a:p>
            <a:r>
              <a:rPr lang="en-GB" sz="2000"/>
              <a:t>Nature and scope of the problem</a:t>
            </a:r>
          </a:p>
          <a:p>
            <a:r>
              <a:rPr lang="en-GB" sz="2000"/>
              <a:t>5W2H analysis</a:t>
            </a:r>
          </a:p>
          <a:p>
            <a:r>
              <a:rPr lang="en-GB" sz="2000"/>
              <a:t>PESTEL analysis</a:t>
            </a:r>
          </a:p>
          <a:p>
            <a:r>
              <a:rPr lang="en-GB" sz="2000"/>
              <a:t>Fishbone (Cause-and-Effect) diagram</a:t>
            </a:r>
          </a:p>
          <a:p>
            <a:r>
              <a:rPr lang="en-GB" sz="2000"/>
              <a:t>Key findings and conclusion</a:t>
            </a:r>
          </a:p>
          <a:p>
            <a:r>
              <a:rPr lang="en-GB" sz="2000"/>
              <a:t>References</a:t>
            </a:r>
          </a:p>
          <a:p>
            <a:endParaRPr lang="en-GB" sz="2000"/>
          </a:p>
        </p:txBody>
      </p:sp>
    </p:spTree>
    <p:extLst>
      <p:ext uri="{BB962C8B-B14F-4D97-AF65-F5344CB8AC3E}">
        <p14:creationId xmlns:p14="http://schemas.microsoft.com/office/powerpoint/2010/main" val="881734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F38D636-1109-DDB3-D2C7-D260D8F1400B}"/>
              </a:ext>
            </a:extLst>
          </p:cNvPr>
          <p:cNvPicPr>
            <a:picLocks noChangeAspect="1"/>
          </p:cNvPicPr>
          <p:nvPr/>
        </p:nvPicPr>
        <p:blipFill>
          <a:blip r:embed="rId3">
            <a:duotone>
              <a:schemeClr val="bg2">
                <a:shade val="45000"/>
                <a:satMod val="135000"/>
              </a:schemeClr>
              <a:prstClr val="white"/>
            </a:duotone>
          </a:blip>
          <a:srcRect t="6932" b="879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4CE5C-D742-83FE-D6D0-061FC3595A95}"/>
              </a:ext>
            </a:extLst>
          </p:cNvPr>
          <p:cNvSpPr>
            <a:spLocks noGrp="1"/>
          </p:cNvSpPr>
          <p:nvPr>
            <p:ph type="title"/>
          </p:nvPr>
        </p:nvSpPr>
        <p:spPr>
          <a:xfrm>
            <a:off x="838200" y="365125"/>
            <a:ext cx="10515600" cy="1325563"/>
          </a:xfrm>
        </p:spPr>
        <p:txBody>
          <a:bodyPr>
            <a:normAutofit/>
          </a:bodyPr>
          <a:lstStyle/>
          <a:p>
            <a:r>
              <a:rPr lang="en-GB"/>
              <a:t>Introduction</a:t>
            </a:r>
            <a:endParaRPr lang="en-GB" dirty="0"/>
          </a:p>
        </p:txBody>
      </p:sp>
      <p:graphicFrame>
        <p:nvGraphicFramePr>
          <p:cNvPr id="5" name="Content Placeholder 2">
            <a:extLst>
              <a:ext uri="{FF2B5EF4-FFF2-40B4-BE49-F238E27FC236}">
                <a16:creationId xmlns:a16="http://schemas.microsoft.com/office/drawing/2014/main" id="{D05FE6DB-9841-2DFC-DFCF-5946B3F1D47A}"/>
              </a:ext>
            </a:extLst>
          </p:cNvPr>
          <p:cNvGraphicFramePr>
            <a:graphicFrameLocks noGrp="1"/>
          </p:cNvGraphicFramePr>
          <p:nvPr>
            <p:ph idx="1"/>
            <p:extLst>
              <p:ext uri="{D42A27DB-BD31-4B8C-83A1-F6EECF244321}">
                <p14:modId xmlns:p14="http://schemas.microsoft.com/office/powerpoint/2010/main" val="5438495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408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CBB32-FFB9-9BAE-7C5D-E24F30E38A67}"/>
              </a:ext>
            </a:extLst>
          </p:cNvPr>
          <p:cNvSpPr>
            <a:spLocks noGrp="1"/>
          </p:cNvSpPr>
          <p:nvPr>
            <p:ph type="title"/>
          </p:nvPr>
        </p:nvSpPr>
        <p:spPr>
          <a:xfrm>
            <a:off x="956826" y="1112969"/>
            <a:ext cx="3937298" cy="4166010"/>
          </a:xfrm>
        </p:spPr>
        <p:txBody>
          <a:bodyPr>
            <a:normAutofit/>
          </a:bodyPr>
          <a:lstStyle/>
          <a:p>
            <a:r>
              <a:rPr lang="en-GB">
                <a:solidFill>
                  <a:srgbClr val="FFFFFF"/>
                </a:solidFill>
              </a:rPr>
              <a:t>Nature and Scope of the Problem</a:t>
            </a:r>
            <a:br>
              <a:rPr lang="en-GB" b="1">
                <a:solidFill>
                  <a:srgbClr val="FFFFFF"/>
                </a:solidFill>
              </a:rPr>
            </a:br>
            <a:r>
              <a:rPr lang="en-GB" b="1">
                <a:solidFill>
                  <a:srgbClr val="FFFFFF"/>
                </a:solidFill>
              </a:rPr>
              <a:t>Nature of the Problem</a:t>
            </a:r>
            <a:br>
              <a:rPr lang="en-GB" b="1">
                <a:solidFill>
                  <a:srgbClr val="FFFFFF"/>
                </a:solidFill>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1327A70-D25D-66EF-A575-1329A041CCCB}"/>
              </a:ext>
            </a:extLst>
          </p:cNvPr>
          <p:cNvSpPr>
            <a:spLocks noGrp="1"/>
          </p:cNvSpPr>
          <p:nvPr>
            <p:ph idx="1"/>
          </p:nvPr>
        </p:nvSpPr>
        <p:spPr>
          <a:xfrm>
            <a:off x="6096000" y="820880"/>
            <a:ext cx="5257799" cy="4889350"/>
          </a:xfrm>
        </p:spPr>
        <p:txBody>
          <a:bodyPr anchor="t">
            <a:normAutofit/>
          </a:bodyPr>
          <a:lstStyle/>
          <a:p>
            <a:endParaRPr lang="en-GB" sz="1800"/>
          </a:p>
          <a:p>
            <a:r>
              <a:rPr lang="en-GB" sz="1800"/>
              <a:t>Customer footfall has declined.</a:t>
            </a:r>
          </a:p>
          <a:p>
            <a:r>
              <a:rPr lang="en-GB" sz="1800"/>
              <a:t>Retail park occupancy is falling.</a:t>
            </a:r>
          </a:p>
          <a:p>
            <a:r>
              <a:rPr lang="en-GB" sz="1800"/>
              <a:t>Many office workers now work from home.</a:t>
            </a:r>
          </a:p>
          <a:p>
            <a:r>
              <a:rPr lang="en-GB" sz="1800"/>
              <a:t>Operating costs have increased significantly.</a:t>
            </a:r>
          </a:p>
          <a:p>
            <a:r>
              <a:rPr lang="en-GB" sz="1800"/>
              <a:t>Customers are requesting delivery and pre-order services that are not fully available.</a:t>
            </a:r>
          </a:p>
          <a:p>
            <a:r>
              <a:rPr lang="en-GB" sz="1800" b="1"/>
              <a:t>Scope of the Problem</a:t>
            </a:r>
          </a:p>
          <a:p>
            <a:r>
              <a:rPr lang="en-GB" sz="1800"/>
              <a:t>Sales have stagnated at 25% below 2019 levels.</a:t>
            </a:r>
          </a:p>
          <a:p>
            <a:r>
              <a:rPr lang="en-GB" sz="1800"/>
              <a:t>The problem affects revenue, profitability, and long-term viability.</a:t>
            </a:r>
          </a:p>
          <a:p>
            <a:r>
              <a:rPr lang="en-GB" sz="1800"/>
              <a:t>Both external market changes and internal operational limitations are involved.</a:t>
            </a:r>
          </a:p>
          <a:p>
            <a:r>
              <a:rPr lang="en-GB" sz="1800"/>
              <a:t>(Kotler et al., 2022)</a:t>
            </a:r>
          </a:p>
          <a:p>
            <a:endParaRPr lang="en-GB" sz="18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3819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24" name="Rectangle 23">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942E873-CC3E-5E76-CD89-0D3A64754AA3}"/>
              </a:ext>
            </a:extLst>
          </p:cNvPr>
          <p:cNvSpPr>
            <a:spLocks noGrp="1"/>
          </p:cNvSpPr>
          <p:nvPr>
            <p:ph type="title"/>
          </p:nvPr>
        </p:nvSpPr>
        <p:spPr>
          <a:xfrm>
            <a:off x="876691" y="301843"/>
            <a:ext cx="10477109" cy="1003532"/>
          </a:xfrm>
        </p:spPr>
        <p:txBody>
          <a:bodyPr anchor="ctr">
            <a:normAutofit/>
          </a:bodyPr>
          <a:lstStyle/>
          <a:p>
            <a:r>
              <a:rPr lang="en-GB" sz="3200">
                <a:solidFill>
                  <a:srgbClr val="FFFFFF"/>
                </a:solidFill>
              </a:rPr>
              <a:t>5W2H Analysis</a:t>
            </a:r>
          </a:p>
        </p:txBody>
      </p:sp>
      <p:graphicFrame>
        <p:nvGraphicFramePr>
          <p:cNvPr id="18" name="Content Placeholder 3">
            <a:extLst>
              <a:ext uri="{FF2B5EF4-FFF2-40B4-BE49-F238E27FC236}">
                <a16:creationId xmlns:a16="http://schemas.microsoft.com/office/drawing/2014/main" id="{3246DBAD-9BF1-AA46-ECA0-05336A92375C}"/>
              </a:ext>
            </a:extLst>
          </p:cNvPr>
          <p:cNvGraphicFramePr>
            <a:graphicFrameLocks noGrp="1"/>
          </p:cNvGraphicFramePr>
          <p:nvPr>
            <p:ph idx="1"/>
            <p:extLst>
              <p:ext uri="{D42A27DB-BD31-4B8C-83A1-F6EECF244321}">
                <p14:modId xmlns:p14="http://schemas.microsoft.com/office/powerpoint/2010/main" val="968419177"/>
              </p:ext>
            </p:extLst>
          </p:nvPr>
        </p:nvGraphicFramePr>
        <p:xfrm>
          <a:off x="1066561" y="2184851"/>
          <a:ext cx="10059267" cy="3796850"/>
        </p:xfrm>
        <a:graphic>
          <a:graphicData uri="http://schemas.openxmlformats.org/drawingml/2006/table">
            <a:tbl>
              <a:tblPr/>
              <a:tblGrid>
                <a:gridCol w="2612993">
                  <a:extLst>
                    <a:ext uri="{9D8B030D-6E8A-4147-A177-3AD203B41FA5}">
                      <a16:colId xmlns:a16="http://schemas.microsoft.com/office/drawing/2014/main" val="1332684284"/>
                    </a:ext>
                  </a:extLst>
                </a:gridCol>
                <a:gridCol w="7446274">
                  <a:extLst>
                    <a:ext uri="{9D8B030D-6E8A-4147-A177-3AD203B41FA5}">
                      <a16:colId xmlns:a16="http://schemas.microsoft.com/office/drawing/2014/main" val="1855758571"/>
                    </a:ext>
                  </a:extLst>
                </a:gridCol>
              </a:tblGrid>
              <a:tr h="436964">
                <a:tc>
                  <a:txBody>
                    <a:bodyPr/>
                    <a:lstStyle/>
                    <a:p>
                      <a:pPr>
                        <a:buNone/>
                      </a:pPr>
                      <a:r>
                        <a:rPr lang="en-GB" sz="2000"/>
                        <a:t>Question</a:t>
                      </a:r>
                    </a:p>
                  </a:txBody>
                  <a:tcPr marL="97788" marR="97788" marT="48894" marB="48894" anchor="ctr">
                    <a:lnL>
                      <a:noFill/>
                    </a:lnL>
                    <a:lnR>
                      <a:noFill/>
                    </a:lnR>
                    <a:lnT>
                      <a:noFill/>
                    </a:lnT>
                    <a:lnB>
                      <a:noFill/>
                    </a:lnB>
                    <a:noFill/>
                  </a:tcPr>
                </a:tc>
                <a:tc>
                  <a:txBody>
                    <a:bodyPr/>
                    <a:lstStyle/>
                    <a:p>
                      <a:pPr>
                        <a:buNone/>
                      </a:pPr>
                      <a:r>
                        <a:rPr lang="en-GB" sz="2000"/>
                        <a:t>Answer</a:t>
                      </a:r>
                    </a:p>
                  </a:txBody>
                  <a:tcPr marL="97788" marR="97788" marT="48894" marB="48894" anchor="ctr">
                    <a:lnL>
                      <a:noFill/>
                    </a:lnL>
                    <a:lnR>
                      <a:noFill/>
                    </a:lnR>
                    <a:lnT>
                      <a:noFill/>
                    </a:lnT>
                    <a:lnB>
                      <a:noFill/>
                    </a:lnB>
                    <a:noFill/>
                  </a:tcPr>
                </a:tc>
                <a:extLst>
                  <a:ext uri="{0D108BD9-81ED-4DB2-BD59-A6C34878D82A}">
                    <a16:rowId xmlns:a16="http://schemas.microsoft.com/office/drawing/2014/main" val="2213615416"/>
                  </a:ext>
                </a:extLst>
              </a:tr>
              <a:tr h="436964">
                <a:tc>
                  <a:txBody>
                    <a:bodyPr/>
                    <a:lstStyle/>
                    <a:p>
                      <a:pPr>
                        <a:buNone/>
                      </a:pPr>
                      <a:r>
                        <a:rPr lang="en-GB" sz="2000"/>
                        <a:t>What?</a:t>
                      </a:r>
                    </a:p>
                  </a:txBody>
                  <a:tcPr marL="97788" marR="97788" marT="48894" marB="48894" anchor="ctr">
                    <a:lnL>
                      <a:noFill/>
                    </a:lnL>
                    <a:lnR>
                      <a:noFill/>
                    </a:lnR>
                    <a:lnT>
                      <a:noFill/>
                    </a:lnT>
                    <a:lnB>
                      <a:noFill/>
                    </a:lnB>
                    <a:noFill/>
                  </a:tcPr>
                </a:tc>
                <a:tc>
                  <a:txBody>
                    <a:bodyPr/>
                    <a:lstStyle/>
                    <a:p>
                      <a:pPr>
                        <a:buNone/>
                      </a:pPr>
                      <a:r>
                        <a:rPr lang="en-GB" sz="2000"/>
                        <a:t>Sales have stagnated.</a:t>
                      </a:r>
                    </a:p>
                  </a:txBody>
                  <a:tcPr marL="97788" marR="97788" marT="48894" marB="48894" anchor="ctr">
                    <a:lnL>
                      <a:noFill/>
                    </a:lnL>
                    <a:lnR>
                      <a:noFill/>
                    </a:lnR>
                    <a:lnT>
                      <a:noFill/>
                    </a:lnT>
                    <a:lnB>
                      <a:noFill/>
                    </a:lnB>
                    <a:noFill/>
                  </a:tcPr>
                </a:tc>
                <a:extLst>
                  <a:ext uri="{0D108BD9-81ED-4DB2-BD59-A6C34878D82A}">
                    <a16:rowId xmlns:a16="http://schemas.microsoft.com/office/drawing/2014/main" val="2472479573"/>
                  </a:ext>
                </a:extLst>
              </a:tr>
              <a:tr h="436964">
                <a:tc>
                  <a:txBody>
                    <a:bodyPr/>
                    <a:lstStyle/>
                    <a:p>
                      <a:pPr>
                        <a:buNone/>
                      </a:pPr>
                      <a:r>
                        <a:rPr lang="en-GB" sz="2000"/>
                        <a:t>Why?</a:t>
                      </a:r>
                    </a:p>
                  </a:txBody>
                  <a:tcPr marL="97788" marR="97788" marT="48894" marB="48894" anchor="ctr">
                    <a:lnL>
                      <a:noFill/>
                    </a:lnL>
                    <a:lnR>
                      <a:noFill/>
                    </a:lnR>
                    <a:lnT>
                      <a:noFill/>
                    </a:lnT>
                    <a:lnB>
                      <a:noFill/>
                    </a:lnB>
                    <a:noFill/>
                  </a:tcPr>
                </a:tc>
                <a:tc>
                  <a:txBody>
                    <a:bodyPr/>
                    <a:lstStyle/>
                    <a:p>
                      <a:pPr>
                        <a:buNone/>
                      </a:pPr>
                      <a:r>
                        <a:rPr lang="en-GB" sz="2000"/>
                        <a:t>Lower footfall, changing work patterns, and rising costs.</a:t>
                      </a:r>
                    </a:p>
                  </a:txBody>
                  <a:tcPr marL="97788" marR="97788" marT="48894" marB="48894" anchor="ctr">
                    <a:lnL>
                      <a:noFill/>
                    </a:lnL>
                    <a:lnR>
                      <a:noFill/>
                    </a:lnR>
                    <a:lnT>
                      <a:noFill/>
                    </a:lnT>
                    <a:lnB>
                      <a:noFill/>
                    </a:lnB>
                    <a:noFill/>
                  </a:tcPr>
                </a:tc>
                <a:extLst>
                  <a:ext uri="{0D108BD9-81ED-4DB2-BD59-A6C34878D82A}">
                    <a16:rowId xmlns:a16="http://schemas.microsoft.com/office/drawing/2014/main" val="2050503090"/>
                  </a:ext>
                </a:extLst>
              </a:tr>
              <a:tr h="436964">
                <a:tc>
                  <a:txBody>
                    <a:bodyPr/>
                    <a:lstStyle/>
                    <a:p>
                      <a:pPr>
                        <a:buNone/>
                      </a:pPr>
                      <a:r>
                        <a:rPr lang="en-GB" sz="2000"/>
                        <a:t>Who?</a:t>
                      </a:r>
                    </a:p>
                  </a:txBody>
                  <a:tcPr marL="97788" marR="97788" marT="48894" marB="48894" anchor="ctr">
                    <a:lnL>
                      <a:noFill/>
                    </a:lnL>
                    <a:lnR>
                      <a:noFill/>
                    </a:lnR>
                    <a:lnT>
                      <a:noFill/>
                    </a:lnT>
                    <a:lnB>
                      <a:noFill/>
                    </a:lnB>
                    <a:noFill/>
                  </a:tcPr>
                </a:tc>
                <a:tc>
                  <a:txBody>
                    <a:bodyPr/>
                    <a:lstStyle/>
                    <a:p>
                      <a:pPr>
                        <a:buNone/>
                      </a:pPr>
                      <a:r>
                        <a:rPr lang="en-GB" sz="2000"/>
                        <a:t>Basil, employees, and customers.</a:t>
                      </a:r>
                    </a:p>
                  </a:txBody>
                  <a:tcPr marL="97788" marR="97788" marT="48894" marB="48894" anchor="ctr">
                    <a:lnL>
                      <a:noFill/>
                    </a:lnL>
                    <a:lnR>
                      <a:noFill/>
                    </a:lnR>
                    <a:lnT>
                      <a:noFill/>
                    </a:lnT>
                    <a:lnB>
                      <a:noFill/>
                    </a:lnB>
                    <a:noFill/>
                  </a:tcPr>
                </a:tc>
                <a:extLst>
                  <a:ext uri="{0D108BD9-81ED-4DB2-BD59-A6C34878D82A}">
                    <a16:rowId xmlns:a16="http://schemas.microsoft.com/office/drawing/2014/main" val="155235455"/>
                  </a:ext>
                </a:extLst>
              </a:tr>
              <a:tr h="436964">
                <a:tc>
                  <a:txBody>
                    <a:bodyPr/>
                    <a:lstStyle/>
                    <a:p>
                      <a:pPr>
                        <a:buNone/>
                      </a:pPr>
                      <a:r>
                        <a:rPr lang="en-GB" sz="2000"/>
                        <a:t>Where?</a:t>
                      </a:r>
                    </a:p>
                  </a:txBody>
                  <a:tcPr marL="97788" marR="97788" marT="48894" marB="48894" anchor="ctr">
                    <a:lnL>
                      <a:noFill/>
                    </a:lnL>
                    <a:lnR>
                      <a:noFill/>
                    </a:lnR>
                    <a:lnT>
                      <a:noFill/>
                    </a:lnT>
                    <a:lnB>
                      <a:noFill/>
                    </a:lnB>
                    <a:noFill/>
                  </a:tcPr>
                </a:tc>
                <a:tc>
                  <a:txBody>
                    <a:bodyPr/>
                    <a:lstStyle/>
                    <a:p>
                      <a:pPr>
                        <a:buNone/>
                      </a:pPr>
                      <a:r>
                        <a:rPr lang="en-GB" sz="2000"/>
                        <a:t>Retail park in Coventry.</a:t>
                      </a:r>
                    </a:p>
                  </a:txBody>
                  <a:tcPr marL="97788" marR="97788" marT="48894" marB="48894" anchor="ctr">
                    <a:lnL>
                      <a:noFill/>
                    </a:lnL>
                    <a:lnR>
                      <a:noFill/>
                    </a:lnR>
                    <a:lnT>
                      <a:noFill/>
                    </a:lnT>
                    <a:lnB>
                      <a:noFill/>
                    </a:lnB>
                    <a:noFill/>
                  </a:tcPr>
                </a:tc>
                <a:extLst>
                  <a:ext uri="{0D108BD9-81ED-4DB2-BD59-A6C34878D82A}">
                    <a16:rowId xmlns:a16="http://schemas.microsoft.com/office/drawing/2014/main" val="891624013"/>
                  </a:ext>
                </a:extLst>
              </a:tr>
              <a:tr h="436964">
                <a:tc>
                  <a:txBody>
                    <a:bodyPr/>
                    <a:lstStyle/>
                    <a:p>
                      <a:pPr>
                        <a:buNone/>
                      </a:pPr>
                      <a:r>
                        <a:rPr lang="en-GB" sz="2000"/>
                        <a:t>When?</a:t>
                      </a:r>
                    </a:p>
                  </a:txBody>
                  <a:tcPr marL="97788" marR="97788" marT="48894" marB="48894" anchor="ctr">
                    <a:lnL>
                      <a:noFill/>
                    </a:lnL>
                    <a:lnR>
                      <a:noFill/>
                    </a:lnR>
                    <a:lnT>
                      <a:noFill/>
                    </a:lnT>
                    <a:lnB>
                      <a:noFill/>
                    </a:lnB>
                    <a:noFill/>
                  </a:tcPr>
                </a:tc>
                <a:tc>
                  <a:txBody>
                    <a:bodyPr/>
                    <a:lstStyle/>
                    <a:p>
                      <a:pPr>
                        <a:buNone/>
                      </a:pPr>
                      <a:r>
                        <a:rPr lang="en-GB" sz="2000"/>
                        <a:t>Since 2023.</a:t>
                      </a:r>
                    </a:p>
                  </a:txBody>
                  <a:tcPr marL="97788" marR="97788" marT="48894" marB="48894" anchor="ctr">
                    <a:lnL>
                      <a:noFill/>
                    </a:lnL>
                    <a:lnR>
                      <a:noFill/>
                    </a:lnR>
                    <a:lnT>
                      <a:noFill/>
                    </a:lnT>
                    <a:lnB>
                      <a:noFill/>
                    </a:lnB>
                    <a:noFill/>
                  </a:tcPr>
                </a:tc>
                <a:extLst>
                  <a:ext uri="{0D108BD9-81ED-4DB2-BD59-A6C34878D82A}">
                    <a16:rowId xmlns:a16="http://schemas.microsoft.com/office/drawing/2014/main" val="145771727"/>
                  </a:ext>
                </a:extLst>
              </a:tr>
              <a:tr h="436964">
                <a:tc>
                  <a:txBody>
                    <a:bodyPr/>
                    <a:lstStyle/>
                    <a:p>
                      <a:pPr>
                        <a:buNone/>
                      </a:pPr>
                      <a:r>
                        <a:rPr lang="en-GB" sz="2000"/>
                        <a:t>How?</a:t>
                      </a:r>
                    </a:p>
                  </a:txBody>
                  <a:tcPr marL="97788" marR="97788" marT="48894" marB="48894" anchor="ctr">
                    <a:lnL>
                      <a:noFill/>
                    </a:lnL>
                    <a:lnR>
                      <a:noFill/>
                    </a:lnR>
                    <a:lnT>
                      <a:noFill/>
                    </a:lnT>
                    <a:lnB>
                      <a:noFill/>
                    </a:lnB>
                    <a:noFill/>
                  </a:tcPr>
                </a:tc>
                <a:tc>
                  <a:txBody>
                    <a:bodyPr/>
                    <a:lstStyle/>
                    <a:p>
                      <a:pPr>
                        <a:buNone/>
                      </a:pPr>
                      <a:r>
                        <a:rPr lang="en-GB" sz="2000"/>
                        <a:t>Through reduced customer visits and limited service options.</a:t>
                      </a:r>
                    </a:p>
                  </a:txBody>
                  <a:tcPr marL="97788" marR="97788" marT="48894" marB="48894" anchor="ctr">
                    <a:lnL>
                      <a:noFill/>
                    </a:lnL>
                    <a:lnR>
                      <a:noFill/>
                    </a:lnR>
                    <a:lnT>
                      <a:noFill/>
                    </a:lnT>
                    <a:lnB>
                      <a:noFill/>
                    </a:lnB>
                    <a:noFill/>
                  </a:tcPr>
                </a:tc>
                <a:extLst>
                  <a:ext uri="{0D108BD9-81ED-4DB2-BD59-A6C34878D82A}">
                    <a16:rowId xmlns:a16="http://schemas.microsoft.com/office/drawing/2014/main" val="3187895074"/>
                  </a:ext>
                </a:extLst>
              </a:tr>
              <a:tr h="738102">
                <a:tc>
                  <a:txBody>
                    <a:bodyPr/>
                    <a:lstStyle/>
                    <a:p>
                      <a:pPr>
                        <a:buNone/>
                      </a:pPr>
                      <a:r>
                        <a:rPr lang="en-GB" sz="2000"/>
                        <a:t>How much?</a:t>
                      </a:r>
                    </a:p>
                  </a:txBody>
                  <a:tcPr marL="97788" marR="97788" marT="48894" marB="48894" anchor="ctr">
                    <a:lnL>
                      <a:noFill/>
                    </a:lnL>
                    <a:lnR>
                      <a:noFill/>
                    </a:lnR>
                    <a:lnT>
                      <a:noFill/>
                    </a:lnT>
                    <a:lnB>
                      <a:noFill/>
                    </a:lnB>
                    <a:noFill/>
                  </a:tcPr>
                </a:tc>
                <a:tc>
                  <a:txBody>
                    <a:bodyPr/>
                    <a:lstStyle/>
                    <a:p>
                      <a:pPr>
                        <a:buNone/>
                      </a:pPr>
                      <a:r>
                        <a:rPr lang="en-GB" sz="2000"/>
                        <a:t>Approximately 25% below 2019 sales levels.</a:t>
                      </a:r>
                    </a:p>
                    <a:p>
                      <a:pPr>
                        <a:buNone/>
                      </a:pPr>
                      <a:r>
                        <a:rPr lang="en-GB" sz="2000"/>
                        <a:t>(Cottrell, 2023)</a:t>
                      </a:r>
                    </a:p>
                  </a:txBody>
                  <a:tcPr marL="97788" marR="97788" marT="48894" marB="48894" anchor="ctr">
                    <a:lnL>
                      <a:noFill/>
                    </a:lnL>
                    <a:lnR>
                      <a:noFill/>
                    </a:lnR>
                    <a:lnT>
                      <a:noFill/>
                    </a:lnT>
                    <a:lnB>
                      <a:noFill/>
                    </a:lnB>
                    <a:noFill/>
                  </a:tcPr>
                </a:tc>
                <a:extLst>
                  <a:ext uri="{0D108BD9-81ED-4DB2-BD59-A6C34878D82A}">
                    <a16:rowId xmlns:a16="http://schemas.microsoft.com/office/drawing/2014/main" val="1656837811"/>
                  </a:ext>
                </a:extLst>
              </a:tr>
            </a:tbl>
          </a:graphicData>
        </a:graphic>
      </p:graphicFrame>
    </p:spTree>
    <p:extLst>
      <p:ext uri="{BB962C8B-B14F-4D97-AF65-F5344CB8AC3E}">
        <p14:creationId xmlns:p14="http://schemas.microsoft.com/office/powerpoint/2010/main" val="893518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B69A9-F173-6E1C-A024-0D6DF75CE59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PESTEL Analysis (Political, Economic and Social)</a:t>
            </a:r>
          </a:p>
        </p:txBody>
      </p:sp>
      <p:sp>
        <p:nvSpPr>
          <p:cNvPr id="10" name="TextBox 9">
            <a:extLst>
              <a:ext uri="{FF2B5EF4-FFF2-40B4-BE49-F238E27FC236}">
                <a16:creationId xmlns:a16="http://schemas.microsoft.com/office/drawing/2014/main" id="{E7346297-FD88-338B-B2B2-9B57486C4903}"/>
              </a:ext>
            </a:extLst>
          </p:cNvPr>
          <p:cNvSpPr txBox="1"/>
          <p:nvPr/>
        </p:nvSpPr>
        <p:spPr>
          <a:xfrm>
            <a:off x="8572499" y="390832"/>
            <a:ext cx="3233585" cy="873612"/>
          </a:xfrm>
          <a:prstGeom prst="rect">
            <a:avLst/>
          </a:prstGeom>
        </p:spPr>
        <p:txBody>
          <a:bodyPr vert="horz" lIns="91440" tIns="45720" rIns="91440" bIns="45720" rtlCol="0" anchor="ctr">
            <a:normAutofit/>
          </a:bodyPr>
          <a:lstStyle/>
          <a:p>
            <a:pPr>
              <a:lnSpc>
                <a:spcPct val="90000"/>
              </a:lnSpc>
              <a:spcBef>
                <a:spcPts val="1000"/>
              </a:spcBef>
            </a:pPr>
            <a:r>
              <a:rPr lang="en-US" sz="1700" b="1" kern="1200">
                <a:solidFill>
                  <a:srgbClr val="FFFFFF"/>
                </a:solidFill>
                <a:latin typeface="+mn-lt"/>
                <a:ea typeface="+mn-ea"/>
                <a:cs typeface="+mn-cs"/>
              </a:rPr>
              <a:t>PESTEL Analysis – External Factors Affecting Basil's Bakery</a:t>
            </a:r>
          </a:p>
        </p:txBody>
      </p:sp>
      <p:graphicFrame>
        <p:nvGraphicFramePr>
          <p:cNvPr id="6" name="Table 5">
            <a:extLst>
              <a:ext uri="{FF2B5EF4-FFF2-40B4-BE49-F238E27FC236}">
                <a16:creationId xmlns:a16="http://schemas.microsoft.com/office/drawing/2014/main" id="{03170505-16D7-2A3D-BFFA-5874471DC12C}"/>
              </a:ext>
            </a:extLst>
          </p:cNvPr>
          <p:cNvGraphicFramePr>
            <a:graphicFrameLocks noGrp="1"/>
          </p:cNvGraphicFramePr>
          <p:nvPr>
            <p:extLst>
              <p:ext uri="{D42A27DB-BD31-4B8C-83A1-F6EECF244321}">
                <p14:modId xmlns:p14="http://schemas.microsoft.com/office/powerpoint/2010/main" val="896872977"/>
              </p:ext>
            </p:extLst>
          </p:nvPr>
        </p:nvGraphicFramePr>
        <p:xfrm>
          <a:off x="838200" y="2583974"/>
          <a:ext cx="10515600" cy="2834640"/>
        </p:xfrm>
        <a:graphic>
          <a:graphicData uri="http://schemas.openxmlformats.org/drawingml/2006/table">
            <a:tbl>
              <a:tblPr/>
              <a:tblGrid>
                <a:gridCol w="5257800">
                  <a:extLst>
                    <a:ext uri="{9D8B030D-6E8A-4147-A177-3AD203B41FA5}">
                      <a16:colId xmlns:a16="http://schemas.microsoft.com/office/drawing/2014/main" val="235897340"/>
                    </a:ext>
                  </a:extLst>
                </a:gridCol>
                <a:gridCol w="5257800">
                  <a:extLst>
                    <a:ext uri="{9D8B030D-6E8A-4147-A177-3AD203B41FA5}">
                      <a16:colId xmlns:a16="http://schemas.microsoft.com/office/drawing/2014/main" val="2772072791"/>
                    </a:ext>
                  </a:extLst>
                </a:gridCol>
              </a:tblGrid>
              <a:tr h="0">
                <a:tc>
                  <a:txBody>
                    <a:bodyPr/>
                    <a:lstStyle/>
                    <a:p>
                      <a:pPr>
                        <a:buNone/>
                      </a:pPr>
                      <a:r>
                        <a:rPr lang="en-GB" b="1"/>
                        <a:t>Factor</a:t>
                      </a:r>
                      <a:endParaRPr lang="en-GB"/>
                    </a:p>
                  </a:txBody>
                  <a:tcPr anchor="ctr">
                    <a:lnL>
                      <a:noFill/>
                    </a:lnL>
                    <a:lnR>
                      <a:noFill/>
                    </a:lnR>
                    <a:lnT>
                      <a:noFill/>
                    </a:lnT>
                    <a:lnB>
                      <a:noFill/>
                    </a:lnB>
                    <a:noFill/>
                  </a:tcPr>
                </a:tc>
                <a:tc>
                  <a:txBody>
                    <a:bodyPr/>
                    <a:lstStyle/>
                    <a:p>
                      <a:pPr>
                        <a:buNone/>
                      </a:pPr>
                      <a:r>
                        <a:rPr lang="en-GB" b="1"/>
                        <a:t>Impact on Basil's Bakery</a:t>
                      </a:r>
                      <a:endParaRPr lang="en-GB"/>
                    </a:p>
                  </a:txBody>
                  <a:tcPr anchor="ctr">
                    <a:lnL>
                      <a:noFill/>
                    </a:lnL>
                    <a:lnR>
                      <a:noFill/>
                    </a:lnR>
                    <a:lnT>
                      <a:noFill/>
                    </a:lnT>
                    <a:lnB>
                      <a:noFill/>
                    </a:lnB>
                    <a:noFill/>
                  </a:tcPr>
                </a:tc>
                <a:extLst>
                  <a:ext uri="{0D108BD9-81ED-4DB2-BD59-A6C34878D82A}">
                    <a16:rowId xmlns:a16="http://schemas.microsoft.com/office/drawing/2014/main" val="1607978237"/>
                  </a:ext>
                </a:extLst>
              </a:tr>
              <a:tr h="0">
                <a:tc>
                  <a:txBody>
                    <a:bodyPr/>
                    <a:lstStyle/>
                    <a:p>
                      <a:pPr>
                        <a:buNone/>
                      </a:pPr>
                      <a:r>
                        <a:rPr lang="en-GB" b="1"/>
                        <a:t>Political</a:t>
                      </a:r>
                      <a:endParaRPr lang="en-GB"/>
                    </a:p>
                  </a:txBody>
                  <a:tcPr anchor="ctr">
                    <a:lnL>
                      <a:noFill/>
                    </a:lnL>
                    <a:lnR>
                      <a:noFill/>
                    </a:lnR>
                    <a:lnT>
                      <a:noFill/>
                    </a:lnT>
                    <a:lnB>
                      <a:noFill/>
                    </a:lnB>
                    <a:noFill/>
                  </a:tcPr>
                </a:tc>
                <a:tc>
                  <a:txBody>
                    <a:bodyPr/>
                    <a:lstStyle/>
                    <a:p>
                      <a:pPr>
                        <a:buNone/>
                      </a:pPr>
                      <a:r>
                        <a:rPr lang="en-GB"/>
                        <a:t>Higher business rates and government policies increase operating costs for small businesses.</a:t>
                      </a:r>
                    </a:p>
                  </a:txBody>
                  <a:tcPr anchor="ctr">
                    <a:lnL>
                      <a:noFill/>
                    </a:lnL>
                    <a:lnR>
                      <a:noFill/>
                    </a:lnR>
                    <a:lnT>
                      <a:noFill/>
                    </a:lnT>
                    <a:lnB>
                      <a:noFill/>
                    </a:lnB>
                    <a:noFill/>
                  </a:tcPr>
                </a:tc>
                <a:extLst>
                  <a:ext uri="{0D108BD9-81ED-4DB2-BD59-A6C34878D82A}">
                    <a16:rowId xmlns:a16="http://schemas.microsoft.com/office/drawing/2014/main" val="1574383973"/>
                  </a:ext>
                </a:extLst>
              </a:tr>
              <a:tr h="0">
                <a:tc>
                  <a:txBody>
                    <a:bodyPr/>
                    <a:lstStyle/>
                    <a:p>
                      <a:pPr>
                        <a:buNone/>
                      </a:pPr>
                      <a:r>
                        <a:rPr lang="en-GB" b="1"/>
                        <a:t>Economic</a:t>
                      </a:r>
                      <a:endParaRPr lang="en-GB"/>
                    </a:p>
                  </a:txBody>
                  <a:tcPr anchor="ctr">
                    <a:lnL>
                      <a:noFill/>
                    </a:lnL>
                    <a:lnR>
                      <a:noFill/>
                    </a:lnR>
                    <a:lnT>
                      <a:noFill/>
                    </a:lnT>
                    <a:lnB>
                      <a:noFill/>
                    </a:lnB>
                    <a:noFill/>
                  </a:tcPr>
                </a:tc>
                <a:tc>
                  <a:txBody>
                    <a:bodyPr/>
                    <a:lstStyle/>
                    <a:p>
                      <a:pPr>
                        <a:buNone/>
                      </a:pPr>
                      <a:r>
                        <a:rPr lang="en-GB"/>
                        <a:t>Inflation, rising energy bills and increasing prices of organic ingredients reduce profit margins and customer spending.</a:t>
                      </a:r>
                    </a:p>
                  </a:txBody>
                  <a:tcPr anchor="ctr">
                    <a:lnL>
                      <a:noFill/>
                    </a:lnL>
                    <a:lnR>
                      <a:noFill/>
                    </a:lnR>
                    <a:lnT>
                      <a:noFill/>
                    </a:lnT>
                    <a:lnB>
                      <a:noFill/>
                    </a:lnB>
                    <a:noFill/>
                  </a:tcPr>
                </a:tc>
                <a:extLst>
                  <a:ext uri="{0D108BD9-81ED-4DB2-BD59-A6C34878D82A}">
                    <a16:rowId xmlns:a16="http://schemas.microsoft.com/office/drawing/2014/main" val="3514337641"/>
                  </a:ext>
                </a:extLst>
              </a:tr>
              <a:tr h="0">
                <a:tc>
                  <a:txBody>
                    <a:bodyPr/>
                    <a:lstStyle/>
                    <a:p>
                      <a:pPr>
                        <a:buNone/>
                      </a:pPr>
                      <a:r>
                        <a:rPr lang="en-GB" b="1" dirty="0"/>
                        <a:t>Social</a:t>
                      </a:r>
                      <a:endParaRPr lang="en-GB" dirty="0"/>
                    </a:p>
                  </a:txBody>
                  <a:tcPr anchor="ctr">
                    <a:lnL>
                      <a:noFill/>
                    </a:lnL>
                    <a:lnR>
                      <a:noFill/>
                    </a:lnR>
                    <a:lnT>
                      <a:noFill/>
                    </a:lnT>
                    <a:lnB>
                      <a:noFill/>
                    </a:lnB>
                    <a:noFill/>
                  </a:tcPr>
                </a:tc>
                <a:tc>
                  <a:txBody>
                    <a:bodyPr/>
                    <a:lstStyle/>
                    <a:p>
                      <a:pPr>
                        <a:buNone/>
                      </a:pPr>
                      <a:r>
                        <a:rPr lang="en-GB" dirty="0"/>
                        <a:t>Hybrid working, online shopping and changing lifestyles have reduced customer footfall in the retail park.</a:t>
                      </a:r>
                    </a:p>
                  </a:txBody>
                  <a:tcPr anchor="ctr">
                    <a:lnL>
                      <a:noFill/>
                    </a:lnL>
                    <a:lnR>
                      <a:noFill/>
                    </a:lnR>
                    <a:lnT>
                      <a:noFill/>
                    </a:lnT>
                    <a:lnB>
                      <a:noFill/>
                    </a:lnB>
                    <a:noFill/>
                  </a:tcPr>
                </a:tc>
                <a:extLst>
                  <a:ext uri="{0D108BD9-81ED-4DB2-BD59-A6C34878D82A}">
                    <a16:rowId xmlns:a16="http://schemas.microsoft.com/office/drawing/2014/main" val="3498959072"/>
                  </a:ext>
                </a:extLst>
              </a:tr>
            </a:tbl>
          </a:graphicData>
        </a:graphic>
      </p:graphicFrame>
      <p:sp>
        <p:nvSpPr>
          <p:cNvPr id="14" name="TextBox 13">
            <a:extLst>
              <a:ext uri="{FF2B5EF4-FFF2-40B4-BE49-F238E27FC236}">
                <a16:creationId xmlns:a16="http://schemas.microsoft.com/office/drawing/2014/main" id="{BF7DD0A8-E5F8-E0B4-CDEF-6EBE8D2CA8DA}"/>
              </a:ext>
            </a:extLst>
          </p:cNvPr>
          <p:cNvSpPr txBox="1"/>
          <p:nvPr/>
        </p:nvSpPr>
        <p:spPr>
          <a:xfrm>
            <a:off x="838200" y="5268899"/>
            <a:ext cx="6094324" cy="1477328"/>
          </a:xfrm>
          <a:prstGeom prst="rect">
            <a:avLst/>
          </a:prstGeom>
          <a:noFill/>
        </p:spPr>
        <p:txBody>
          <a:bodyPr wrap="square">
            <a:spAutoFit/>
          </a:bodyPr>
          <a:lstStyle/>
          <a:p>
            <a:pPr>
              <a:buNone/>
            </a:pPr>
            <a:r>
              <a:rPr lang="en-GB" b="1" dirty="0"/>
              <a:t>Key Point</a:t>
            </a:r>
          </a:p>
          <a:p>
            <a:pPr>
              <a:buNone/>
            </a:pPr>
            <a:r>
              <a:rPr lang="en-GB" dirty="0"/>
              <a:t>These external factors are beyond Basil's control but significantly influence business performance.</a:t>
            </a:r>
          </a:p>
          <a:p>
            <a:pPr>
              <a:buNone/>
            </a:pPr>
            <a:r>
              <a:rPr lang="en-GB" b="1" dirty="0"/>
              <a:t>In-text citations:</a:t>
            </a:r>
            <a:r>
              <a:rPr lang="en-GB" dirty="0"/>
              <a:t> (Johnson, Scholes and Whittington, 2020; Kotler et al., 2022)</a:t>
            </a:r>
          </a:p>
        </p:txBody>
      </p:sp>
    </p:spTree>
    <p:extLst>
      <p:ext uri="{BB962C8B-B14F-4D97-AF65-F5344CB8AC3E}">
        <p14:creationId xmlns:p14="http://schemas.microsoft.com/office/powerpoint/2010/main" val="94992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16D7A-31E8-8C77-FA82-15E88E31885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PESTEL Analysis (Technological, Legal and Environmental)</a:t>
            </a:r>
          </a:p>
        </p:txBody>
      </p:sp>
      <p:sp>
        <p:nvSpPr>
          <p:cNvPr id="6" name="TextBox 5">
            <a:extLst>
              <a:ext uri="{FF2B5EF4-FFF2-40B4-BE49-F238E27FC236}">
                <a16:creationId xmlns:a16="http://schemas.microsoft.com/office/drawing/2014/main" id="{C72C6A81-8CCA-D0AA-FA97-0BBA7E658E10}"/>
              </a:ext>
            </a:extLst>
          </p:cNvPr>
          <p:cNvSpPr txBox="1"/>
          <p:nvPr/>
        </p:nvSpPr>
        <p:spPr>
          <a:xfrm>
            <a:off x="8572499" y="390832"/>
            <a:ext cx="3233585" cy="873612"/>
          </a:xfrm>
          <a:prstGeom prst="rect">
            <a:avLst/>
          </a:prstGeom>
        </p:spPr>
        <p:txBody>
          <a:bodyPr vert="horz" lIns="91440" tIns="45720" rIns="91440" bIns="45720" rtlCol="0" anchor="ctr">
            <a:normAutofit/>
          </a:bodyPr>
          <a:lstStyle/>
          <a:p>
            <a:pPr>
              <a:lnSpc>
                <a:spcPct val="90000"/>
              </a:lnSpc>
              <a:spcBef>
                <a:spcPts val="1000"/>
              </a:spcBef>
            </a:pPr>
            <a:r>
              <a:rPr lang="en-US" sz="2000" b="1" kern="1200">
                <a:solidFill>
                  <a:srgbClr val="FFFFFF"/>
                </a:solidFill>
                <a:latin typeface="+mn-lt"/>
                <a:ea typeface="+mn-ea"/>
                <a:cs typeface="+mn-cs"/>
              </a:rPr>
              <a:t>Remaining PESTEL Factors</a:t>
            </a:r>
          </a:p>
        </p:txBody>
      </p:sp>
      <p:graphicFrame>
        <p:nvGraphicFramePr>
          <p:cNvPr id="7" name="Table 6">
            <a:extLst>
              <a:ext uri="{FF2B5EF4-FFF2-40B4-BE49-F238E27FC236}">
                <a16:creationId xmlns:a16="http://schemas.microsoft.com/office/drawing/2014/main" id="{727D6BAB-8F16-7E0A-951D-152651120EA6}"/>
              </a:ext>
            </a:extLst>
          </p:cNvPr>
          <p:cNvGraphicFramePr>
            <a:graphicFrameLocks noGrp="1"/>
          </p:cNvGraphicFramePr>
          <p:nvPr>
            <p:extLst>
              <p:ext uri="{D42A27DB-BD31-4B8C-83A1-F6EECF244321}">
                <p14:modId xmlns:p14="http://schemas.microsoft.com/office/powerpoint/2010/main" val="544864917"/>
              </p:ext>
            </p:extLst>
          </p:nvPr>
        </p:nvGraphicFramePr>
        <p:xfrm>
          <a:off x="838198" y="1905514"/>
          <a:ext cx="10515600" cy="2834640"/>
        </p:xfrm>
        <a:graphic>
          <a:graphicData uri="http://schemas.openxmlformats.org/drawingml/2006/table">
            <a:tbl>
              <a:tblPr/>
              <a:tblGrid>
                <a:gridCol w="5257800">
                  <a:extLst>
                    <a:ext uri="{9D8B030D-6E8A-4147-A177-3AD203B41FA5}">
                      <a16:colId xmlns:a16="http://schemas.microsoft.com/office/drawing/2014/main" val="1451615603"/>
                    </a:ext>
                  </a:extLst>
                </a:gridCol>
                <a:gridCol w="5257800">
                  <a:extLst>
                    <a:ext uri="{9D8B030D-6E8A-4147-A177-3AD203B41FA5}">
                      <a16:colId xmlns:a16="http://schemas.microsoft.com/office/drawing/2014/main" val="4173601252"/>
                    </a:ext>
                  </a:extLst>
                </a:gridCol>
              </a:tblGrid>
              <a:tr h="0">
                <a:tc>
                  <a:txBody>
                    <a:bodyPr/>
                    <a:lstStyle/>
                    <a:p>
                      <a:pPr>
                        <a:buNone/>
                      </a:pPr>
                      <a:r>
                        <a:rPr lang="en-GB" b="1"/>
                        <a:t>Factor</a:t>
                      </a:r>
                      <a:endParaRPr lang="en-GB"/>
                    </a:p>
                  </a:txBody>
                  <a:tcPr anchor="ctr">
                    <a:lnL>
                      <a:noFill/>
                    </a:lnL>
                    <a:lnR>
                      <a:noFill/>
                    </a:lnR>
                    <a:lnT>
                      <a:noFill/>
                    </a:lnT>
                    <a:lnB>
                      <a:noFill/>
                    </a:lnB>
                    <a:noFill/>
                  </a:tcPr>
                </a:tc>
                <a:tc>
                  <a:txBody>
                    <a:bodyPr/>
                    <a:lstStyle/>
                    <a:p>
                      <a:pPr>
                        <a:buNone/>
                      </a:pPr>
                      <a:r>
                        <a:rPr lang="en-GB" b="1"/>
                        <a:t>Impact on Basil's Bakery</a:t>
                      </a:r>
                      <a:endParaRPr lang="en-GB"/>
                    </a:p>
                  </a:txBody>
                  <a:tcPr anchor="ctr">
                    <a:lnL>
                      <a:noFill/>
                    </a:lnL>
                    <a:lnR>
                      <a:noFill/>
                    </a:lnR>
                    <a:lnT>
                      <a:noFill/>
                    </a:lnT>
                    <a:lnB>
                      <a:noFill/>
                    </a:lnB>
                    <a:noFill/>
                  </a:tcPr>
                </a:tc>
                <a:extLst>
                  <a:ext uri="{0D108BD9-81ED-4DB2-BD59-A6C34878D82A}">
                    <a16:rowId xmlns:a16="http://schemas.microsoft.com/office/drawing/2014/main" val="224760131"/>
                  </a:ext>
                </a:extLst>
              </a:tr>
              <a:tr h="0">
                <a:tc>
                  <a:txBody>
                    <a:bodyPr/>
                    <a:lstStyle/>
                    <a:p>
                      <a:pPr>
                        <a:buNone/>
                      </a:pPr>
                      <a:r>
                        <a:rPr lang="en-GB" b="1"/>
                        <a:t>Technological</a:t>
                      </a:r>
                      <a:endParaRPr lang="en-GB"/>
                    </a:p>
                  </a:txBody>
                  <a:tcPr anchor="ctr">
                    <a:lnL>
                      <a:noFill/>
                    </a:lnL>
                    <a:lnR>
                      <a:noFill/>
                    </a:lnR>
                    <a:lnT>
                      <a:noFill/>
                    </a:lnT>
                    <a:lnB>
                      <a:noFill/>
                    </a:lnB>
                    <a:noFill/>
                  </a:tcPr>
                </a:tc>
                <a:tc>
                  <a:txBody>
                    <a:bodyPr/>
                    <a:lstStyle/>
                    <a:p>
                      <a:pPr>
                        <a:buNone/>
                      </a:pPr>
                      <a:r>
                        <a:rPr lang="en-GB" dirty="0"/>
                        <a:t>No online ordering or delivery service limits customer convenience and competitiveness.</a:t>
                      </a:r>
                    </a:p>
                  </a:txBody>
                  <a:tcPr anchor="ctr">
                    <a:lnL>
                      <a:noFill/>
                    </a:lnL>
                    <a:lnR>
                      <a:noFill/>
                    </a:lnR>
                    <a:lnT>
                      <a:noFill/>
                    </a:lnT>
                    <a:lnB>
                      <a:noFill/>
                    </a:lnB>
                    <a:noFill/>
                  </a:tcPr>
                </a:tc>
                <a:extLst>
                  <a:ext uri="{0D108BD9-81ED-4DB2-BD59-A6C34878D82A}">
                    <a16:rowId xmlns:a16="http://schemas.microsoft.com/office/drawing/2014/main" val="26759133"/>
                  </a:ext>
                </a:extLst>
              </a:tr>
              <a:tr h="0">
                <a:tc>
                  <a:txBody>
                    <a:bodyPr/>
                    <a:lstStyle/>
                    <a:p>
                      <a:pPr>
                        <a:buNone/>
                      </a:pPr>
                      <a:r>
                        <a:rPr lang="en-GB" b="1"/>
                        <a:t>Legal</a:t>
                      </a:r>
                      <a:endParaRPr lang="en-GB"/>
                    </a:p>
                  </a:txBody>
                  <a:tcPr anchor="ctr">
                    <a:lnL>
                      <a:noFill/>
                    </a:lnL>
                    <a:lnR>
                      <a:noFill/>
                    </a:lnR>
                    <a:lnT>
                      <a:noFill/>
                    </a:lnT>
                    <a:lnB>
                      <a:noFill/>
                    </a:lnB>
                    <a:noFill/>
                  </a:tcPr>
                </a:tc>
                <a:tc>
                  <a:txBody>
                    <a:bodyPr/>
                    <a:lstStyle/>
                    <a:p>
                      <a:pPr>
                        <a:buNone/>
                      </a:pPr>
                      <a:r>
                        <a:rPr lang="en-GB"/>
                        <a:t>Food hygiene regulations, employment law and health and safety legislation increase compliance responsibilities.</a:t>
                      </a:r>
                    </a:p>
                  </a:txBody>
                  <a:tcPr anchor="ctr">
                    <a:lnL>
                      <a:noFill/>
                    </a:lnL>
                    <a:lnR>
                      <a:noFill/>
                    </a:lnR>
                    <a:lnT>
                      <a:noFill/>
                    </a:lnT>
                    <a:lnB>
                      <a:noFill/>
                    </a:lnB>
                    <a:noFill/>
                  </a:tcPr>
                </a:tc>
                <a:extLst>
                  <a:ext uri="{0D108BD9-81ED-4DB2-BD59-A6C34878D82A}">
                    <a16:rowId xmlns:a16="http://schemas.microsoft.com/office/drawing/2014/main" val="1472045513"/>
                  </a:ext>
                </a:extLst>
              </a:tr>
              <a:tr h="0">
                <a:tc>
                  <a:txBody>
                    <a:bodyPr/>
                    <a:lstStyle/>
                    <a:p>
                      <a:pPr>
                        <a:buNone/>
                      </a:pPr>
                      <a:r>
                        <a:rPr lang="en-GB" b="1" dirty="0"/>
                        <a:t>Environmental</a:t>
                      </a:r>
                      <a:endParaRPr lang="en-GB" dirty="0"/>
                    </a:p>
                  </a:txBody>
                  <a:tcPr anchor="ctr">
                    <a:lnL>
                      <a:noFill/>
                    </a:lnL>
                    <a:lnR>
                      <a:noFill/>
                    </a:lnR>
                    <a:lnT>
                      <a:noFill/>
                    </a:lnT>
                    <a:lnB>
                      <a:noFill/>
                    </a:lnB>
                    <a:noFill/>
                  </a:tcPr>
                </a:tc>
                <a:tc>
                  <a:txBody>
                    <a:bodyPr/>
                    <a:lstStyle/>
                    <a:p>
                      <a:pPr>
                        <a:buNone/>
                      </a:pPr>
                      <a:r>
                        <a:rPr lang="en-GB" dirty="0"/>
                        <a:t>Organic ingredients are vulnerable to poor harvests and climate change, causing unpredictable supply and higher costs.</a:t>
                      </a:r>
                    </a:p>
                  </a:txBody>
                  <a:tcPr anchor="ctr">
                    <a:lnL>
                      <a:noFill/>
                    </a:lnL>
                    <a:lnR>
                      <a:noFill/>
                    </a:lnR>
                    <a:lnT>
                      <a:noFill/>
                    </a:lnT>
                    <a:lnB>
                      <a:noFill/>
                    </a:lnB>
                    <a:noFill/>
                  </a:tcPr>
                </a:tc>
                <a:extLst>
                  <a:ext uri="{0D108BD9-81ED-4DB2-BD59-A6C34878D82A}">
                    <a16:rowId xmlns:a16="http://schemas.microsoft.com/office/drawing/2014/main" val="1419055321"/>
                  </a:ext>
                </a:extLst>
              </a:tr>
            </a:tbl>
          </a:graphicData>
        </a:graphic>
      </p:graphicFrame>
      <p:sp>
        <p:nvSpPr>
          <p:cNvPr id="9" name="TextBox 8">
            <a:extLst>
              <a:ext uri="{FF2B5EF4-FFF2-40B4-BE49-F238E27FC236}">
                <a16:creationId xmlns:a16="http://schemas.microsoft.com/office/drawing/2014/main" id="{EA7B1EE4-C32A-0466-2BAF-8EF3BF5525B9}"/>
              </a:ext>
            </a:extLst>
          </p:cNvPr>
          <p:cNvSpPr txBox="1"/>
          <p:nvPr/>
        </p:nvSpPr>
        <p:spPr>
          <a:xfrm>
            <a:off x="838200" y="5069712"/>
            <a:ext cx="6094324" cy="2308324"/>
          </a:xfrm>
          <a:prstGeom prst="rect">
            <a:avLst/>
          </a:prstGeom>
          <a:noFill/>
        </p:spPr>
        <p:txBody>
          <a:bodyPr wrap="square">
            <a:spAutoFit/>
          </a:bodyPr>
          <a:lstStyle/>
          <a:p>
            <a:pPr>
              <a:buNone/>
            </a:pPr>
            <a:r>
              <a:rPr lang="en-GB" b="1" dirty="0"/>
              <a:t>Evaluation</a:t>
            </a:r>
          </a:p>
          <a:p>
            <a:pPr>
              <a:buNone/>
            </a:pPr>
            <a:r>
              <a:rPr lang="en-GB" b="1" dirty="0"/>
              <a:t>Benefits</a:t>
            </a:r>
          </a:p>
          <a:p>
            <a:pPr>
              <a:buFont typeface="Arial" panose="020B0604020202020204" pitchFamily="34" charset="0"/>
              <a:buChar char="•"/>
            </a:pPr>
            <a:r>
              <a:rPr lang="en-GB" dirty="0"/>
              <a:t>Helps businesses identify external opportunities and threats. </a:t>
            </a:r>
          </a:p>
          <a:p>
            <a:pPr>
              <a:buFont typeface="Arial" panose="020B0604020202020204" pitchFamily="34" charset="0"/>
              <a:buChar char="•"/>
            </a:pPr>
            <a:r>
              <a:rPr lang="en-GB" dirty="0"/>
              <a:t>Supports strategic planning. </a:t>
            </a:r>
          </a:p>
          <a:p>
            <a:pPr>
              <a:buNone/>
            </a:pPr>
            <a:r>
              <a:rPr lang="en-GB" b="1" dirty="0"/>
              <a:t>Limitation</a:t>
            </a:r>
          </a:p>
          <a:p>
            <a:pPr>
              <a:buFont typeface="Arial" panose="020B0604020202020204" pitchFamily="34" charset="0"/>
              <a:buChar char="•"/>
            </a:pPr>
            <a:r>
              <a:rPr lang="en-GB" dirty="0"/>
              <a:t>Does not identify internal business weaknesses. </a:t>
            </a:r>
          </a:p>
          <a:p>
            <a:pPr>
              <a:buNone/>
            </a:pPr>
            <a:r>
              <a:rPr lang="en-GB" b="1" dirty="0"/>
              <a:t>In-text citations:</a:t>
            </a:r>
            <a:r>
              <a:rPr lang="en-GB" dirty="0"/>
              <a:t> (CIPD, 2024; Kotler et al., 2022)</a:t>
            </a:r>
          </a:p>
        </p:txBody>
      </p:sp>
    </p:spTree>
    <p:extLst>
      <p:ext uri="{BB962C8B-B14F-4D97-AF65-F5344CB8AC3E}">
        <p14:creationId xmlns:p14="http://schemas.microsoft.com/office/powerpoint/2010/main" val="155983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Line 45">
            <a:extLst>
              <a:ext uri="{FF2B5EF4-FFF2-40B4-BE49-F238E27FC236}">
                <a16:creationId xmlns:a16="http://schemas.microsoft.com/office/drawing/2014/main" id="{AB303D2D-E7EF-70B7-C4A3-5D9A3858508D}"/>
              </a:ext>
            </a:extLst>
          </p:cNvPr>
          <p:cNvSpPr>
            <a:spLocks noChangeShapeType="1"/>
          </p:cNvSpPr>
          <p:nvPr/>
        </p:nvSpPr>
        <p:spPr bwMode="auto">
          <a:xfrm>
            <a:off x="2563966" y="19431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4">
            <a:extLst>
              <a:ext uri="{FF2B5EF4-FFF2-40B4-BE49-F238E27FC236}">
                <a16:creationId xmlns:a16="http://schemas.microsoft.com/office/drawing/2014/main" id="{93C13677-5B6A-333D-ADD0-620367AFF773}"/>
              </a:ext>
            </a:extLst>
          </p:cNvPr>
          <p:cNvSpPr txBox="1">
            <a:spLocks noChangeArrowheads="1"/>
          </p:cNvSpPr>
          <p:nvPr/>
        </p:nvSpPr>
        <p:spPr bwMode="auto">
          <a:xfrm>
            <a:off x="1490816" y="174783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Fewer retail workers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Line 43">
            <a:extLst>
              <a:ext uri="{FF2B5EF4-FFF2-40B4-BE49-F238E27FC236}">
                <a16:creationId xmlns:a16="http://schemas.microsoft.com/office/drawing/2014/main" id="{7CC035D4-70A5-A290-94B6-69B76DFE2201}"/>
              </a:ext>
            </a:extLst>
          </p:cNvPr>
          <p:cNvSpPr>
            <a:spLocks noChangeShapeType="1"/>
          </p:cNvSpPr>
          <p:nvPr/>
        </p:nvSpPr>
        <p:spPr bwMode="auto">
          <a:xfrm>
            <a:off x="3165629" y="254476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2">
            <a:extLst>
              <a:ext uri="{FF2B5EF4-FFF2-40B4-BE49-F238E27FC236}">
                <a16:creationId xmlns:a16="http://schemas.microsoft.com/office/drawing/2014/main" id="{2F6C3FCC-DD9D-429F-409A-0C0275942DD4}"/>
              </a:ext>
            </a:extLst>
          </p:cNvPr>
          <p:cNvSpPr txBox="1">
            <a:spLocks noChangeArrowheads="1"/>
          </p:cNvSpPr>
          <p:nvPr/>
        </p:nvSpPr>
        <p:spPr bwMode="auto">
          <a:xfrm>
            <a:off x="2090891" y="234791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Hybrid working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41">
            <a:extLst>
              <a:ext uri="{FF2B5EF4-FFF2-40B4-BE49-F238E27FC236}">
                <a16:creationId xmlns:a16="http://schemas.microsoft.com/office/drawing/2014/main" id="{51FB713B-2C86-424F-3EFD-A8C4669DF322}"/>
              </a:ext>
            </a:extLst>
          </p:cNvPr>
          <p:cNvSpPr>
            <a:spLocks noChangeShapeType="1"/>
          </p:cNvSpPr>
          <p:nvPr/>
        </p:nvSpPr>
        <p:spPr bwMode="auto">
          <a:xfrm>
            <a:off x="3718079" y="30972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40">
            <a:extLst>
              <a:ext uri="{FF2B5EF4-FFF2-40B4-BE49-F238E27FC236}">
                <a16:creationId xmlns:a16="http://schemas.microsoft.com/office/drawing/2014/main" id="{5539D8F0-50D6-8EED-FCAD-033055846646}"/>
              </a:ext>
            </a:extLst>
          </p:cNvPr>
          <p:cNvSpPr txBox="1">
            <a:spLocks noChangeArrowheads="1"/>
          </p:cNvSpPr>
          <p:nvPr/>
        </p:nvSpPr>
        <p:spPr bwMode="auto">
          <a:xfrm>
            <a:off x="2643341" y="290036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Line 39">
            <a:extLst>
              <a:ext uri="{FF2B5EF4-FFF2-40B4-BE49-F238E27FC236}">
                <a16:creationId xmlns:a16="http://schemas.microsoft.com/office/drawing/2014/main" id="{84E5DE8A-C4F9-8541-1087-A08C08DEC04D}"/>
              </a:ext>
            </a:extLst>
          </p:cNvPr>
          <p:cNvSpPr>
            <a:spLocks noChangeShapeType="1"/>
          </p:cNvSpPr>
          <p:nvPr/>
        </p:nvSpPr>
        <p:spPr bwMode="auto">
          <a:xfrm>
            <a:off x="4908704" y="195103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8">
            <a:extLst>
              <a:ext uri="{FF2B5EF4-FFF2-40B4-BE49-F238E27FC236}">
                <a16:creationId xmlns:a16="http://schemas.microsoft.com/office/drawing/2014/main" id="{00B2FAAA-5C1D-C30E-20E0-B18016F350C2}"/>
              </a:ext>
            </a:extLst>
          </p:cNvPr>
          <p:cNvSpPr txBox="1">
            <a:spLocks noChangeArrowheads="1"/>
          </p:cNvSpPr>
          <p:nvPr/>
        </p:nvSpPr>
        <p:spPr bwMode="auto">
          <a:xfrm>
            <a:off x="3833966" y="174783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No reliable pre-order system</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Line 37">
            <a:extLst>
              <a:ext uri="{FF2B5EF4-FFF2-40B4-BE49-F238E27FC236}">
                <a16:creationId xmlns:a16="http://schemas.microsoft.com/office/drawing/2014/main" id="{AAA15CF1-6C8E-8409-1056-34D294D49687}"/>
              </a:ext>
            </a:extLst>
          </p:cNvPr>
          <p:cNvSpPr>
            <a:spLocks noChangeShapeType="1"/>
          </p:cNvSpPr>
          <p:nvPr/>
        </p:nvSpPr>
        <p:spPr bwMode="auto">
          <a:xfrm>
            <a:off x="5451629" y="25511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6">
            <a:extLst>
              <a:ext uri="{FF2B5EF4-FFF2-40B4-BE49-F238E27FC236}">
                <a16:creationId xmlns:a16="http://schemas.microsoft.com/office/drawing/2014/main" id="{EAC8F875-217E-3DD6-48E0-991D6B40F014}"/>
              </a:ext>
            </a:extLst>
          </p:cNvPr>
          <p:cNvSpPr txBox="1">
            <a:spLocks noChangeArrowheads="1"/>
          </p:cNvSpPr>
          <p:nvPr/>
        </p:nvSpPr>
        <p:spPr bwMode="auto">
          <a:xfrm>
            <a:off x="4376891" y="234791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Long waiting times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Line 35">
            <a:extLst>
              <a:ext uri="{FF2B5EF4-FFF2-40B4-BE49-F238E27FC236}">
                <a16:creationId xmlns:a16="http://schemas.microsoft.com/office/drawing/2014/main" id="{D71B8B9C-19A0-250B-9AE1-8C3620586CE7}"/>
              </a:ext>
            </a:extLst>
          </p:cNvPr>
          <p:cNvSpPr>
            <a:spLocks noChangeShapeType="1"/>
          </p:cNvSpPr>
          <p:nvPr/>
        </p:nvSpPr>
        <p:spPr bwMode="auto">
          <a:xfrm>
            <a:off x="6004079" y="310356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4">
            <a:extLst>
              <a:ext uri="{FF2B5EF4-FFF2-40B4-BE49-F238E27FC236}">
                <a16:creationId xmlns:a16="http://schemas.microsoft.com/office/drawing/2014/main" id="{D0C546D7-5183-A054-7BDF-BF85FED73259}"/>
              </a:ext>
            </a:extLst>
          </p:cNvPr>
          <p:cNvSpPr txBox="1">
            <a:spLocks noChangeArrowheads="1"/>
          </p:cNvSpPr>
          <p:nvPr/>
        </p:nvSpPr>
        <p:spPr bwMode="auto">
          <a:xfrm>
            <a:off x="4929341" y="290036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Line 33">
            <a:extLst>
              <a:ext uri="{FF2B5EF4-FFF2-40B4-BE49-F238E27FC236}">
                <a16:creationId xmlns:a16="http://schemas.microsoft.com/office/drawing/2014/main" id="{C1091358-7475-BB20-F754-983EC53DD818}"/>
              </a:ext>
            </a:extLst>
          </p:cNvPr>
          <p:cNvSpPr>
            <a:spLocks noChangeShapeType="1"/>
          </p:cNvSpPr>
          <p:nvPr/>
        </p:nvSpPr>
        <p:spPr bwMode="auto">
          <a:xfrm>
            <a:off x="7115329" y="193516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2">
            <a:extLst>
              <a:ext uri="{FF2B5EF4-FFF2-40B4-BE49-F238E27FC236}">
                <a16:creationId xmlns:a16="http://schemas.microsoft.com/office/drawing/2014/main" id="{C5B3B5B4-E262-37D2-B048-A2444433C484}"/>
              </a:ext>
            </a:extLst>
          </p:cNvPr>
          <p:cNvSpPr txBox="1">
            <a:spLocks noChangeArrowheads="1"/>
          </p:cNvSpPr>
          <p:nvPr/>
        </p:nvSpPr>
        <p:spPr bwMode="auto">
          <a:xfrm>
            <a:off x="5865966" y="1747837"/>
            <a:ext cx="1249363" cy="4889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Premium pricing due to organic ingredients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Line 31">
            <a:extLst>
              <a:ext uri="{FF2B5EF4-FFF2-40B4-BE49-F238E27FC236}">
                <a16:creationId xmlns:a16="http://schemas.microsoft.com/office/drawing/2014/main" id="{ACC0989A-AE90-5502-38E1-57FBA2FD27BA}"/>
              </a:ext>
            </a:extLst>
          </p:cNvPr>
          <p:cNvSpPr>
            <a:spLocks noChangeShapeType="1"/>
          </p:cNvSpPr>
          <p:nvPr/>
        </p:nvSpPr>
        <p:spPr bwMode="auto">
          <a:xfrm>
            <a:off x="7885266" y="271145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30">
            <a:extLst>
              <a:ext uri="{FF2B5EF4-FFF2-40B4-BE49-F238E27FC236}">
                <a16:creationId xmlns:a16="http://schemas.microsoft.com/office/drawing/2014/main" id="{F81DFDF8-25A9-0F3E-F2FA-604B1DCB7167}"/>
              </a:ext>
            </a:extLst>
          </p:cNvPr>
          <p:cNvSpPr txBox="1">
            <a:spLocks noChangeArrowheads="1"/>
          </p:cNvSpPr>
          <p:nvPr/>
        </p:nvSpPr>
        <p:spPr bwMode="auto">
          <a:xfrm>
            <a:off x="6824816" y="253841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0" name="Line 29">
            <a:extLst>
              <a:ext uri="{FF2B5EF4-FFF2-40B4-BE49-F238E27FC236}">
                <a16:creationId xmlns:a16="http://schemas.microsoft.com/office/drawing/2014/main" id="{291DA688-E964-F724-990C-F59F05AC6E22}"/>
              </a:ext>
            </a:extLst>
          </p:cNvPr>
          <p:cNvSpPr>
            <a:spLocks noChangeShapeType="1"/>
          </p:cNvSpPr>
          <p:nvPr/>
        </p:nvSpPr>
        <p:spPr bwMode="auto">
          <a:xfrm>
            <a:off x="5121429" y="48498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8">
            <a:extLst>
              <a:ext uri="{FF2B5EF4-FFF2-40B4-BE49-F238E27FC236}">
                <a16:creationId xmlns:a16="http://schemas.microsoft.com/office/drawing/2014/main" id="{4D7F335D-7457-A6F7-92BE-81DCC5C2DED3}"/>
              </a:ext>
            </a:extLst>
          </p:cNvPr>
          <p:cNvSpPr txBox="1">
            <a:spLocks noChangeArrowheads="1"/>
          </p:cNvSpPr>
          <p:nvPr/>
        </p:nvSpPr>
        <p:spPr bwMode="auto">
          <a:xfrm>
            <a:off x="4062566" y="462756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No delivery platform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2" name="Line 27">
            <a:extLst>
              <a:ext uri="{FF2B5EF4-FFF2-40B4-BE49-F238E27FC236}">
                <a16:creationId xmlns:a16="http://schemas.microsoft.com/office/drawing/2014/main" id="{150715A0-F12B-AF60-A11B-A073666266FE}"/>
              </a:ext>
            </a:extLst>
          </p:cNvPr>
          <p:cNvSpPr>
            <a:spLocks noChangeShapeType="1"/>
          </p:cNvSpPr>
          <p:nvPr/>
        </p:nvSpPr>
        <p:spPr bwMode="auto">
          <a:xfrm>
            <a:off x="5591329" y="427831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6">
            <a:extLst>
              <a:ext uri="{FF2B5EF4-FFF2-40B4-BE49-F238E27FC236}">
                <a16:creationId xmlns:a16="http://schemas.microsoft.com/office/drawing/2014/main" id="{27C76EF7-5A55-A8AA-F482-82C7D1C75AE7}"/>
              </a:ext>
            </a:extLst>
          </p:cNvPr>
          <p:cNvSpPr txBox="1">
            <a:spLocks noChangeArrowheads="1"/>
          </p:cNvSpPr>
          <p:nvPr/>
        </p:nvSpPr>
        <p:spPr bwMode="auto">
          <a:xfrm>
            <a:off x="4530879" y="407511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No online ordering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4" name="Line 25">
            <a:extLst>
              <a:ext uri="{FF2B5EF4-FFF2-40B4-BE49-F238E27FC236}">
                <a16:creationId xmlns:a16="http://schemas.microsoft.com/office/drawing/2014/main" id="{1D29BB3C-8C59-BD78-519D-6FC7CFE622CC}"/>
              </a:ext>
            </a:extLst>
          </p:cNvPr>
          <p:cNvSpPr>
            <a:spLocks noChangeShapeType="1"/>
          </p:cNvSpPr>
          <p:nvPr/>
        </p:nvSpPr>
        <p:spPr bwMode="auto">
          <a:xfrm>
            <a:off x="7885266" y="427831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4">
            <a:extLst>
              <a:ext uri="{FF2B5EF4-FFF2-40B4-BE49-F238E27FC236}">
                <a16:creationId xmlns:a16="http://schemas.microsoft.com/office/drawing/2014/main" id="{0814082C-F9F2-DD38-C560-F62D97B253F2}"/>
              </a:ext>
            </a:extLst>
          </p:cNvPr>
          <p:cNvSpPr txBox="1">
            <a:spLocks noChangeArrowheads="1"/>
          </p:cNvSpPr>
          <p:nvPr/>
        </p:nvSpPr>
        <p:spPr bwMode="auto">
          <a:xfrm>
            <a:off x="6824816" y="407511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No loyalty scheme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Line 23">
            <a:extLst>
              <a:ext uri="{FF2B5EF4-FFF2-40B4-BE49-F238E27FC236}">
                <a16:creationId xmlns:a16="http://schemas.microsoft.com/office/drawing/2014/main" id="{0EC9DA07-5A8A-8E34-597C-C27E08272716}"/>
              </a:ext>
            </a:extLst>
          </p:cNvPr>
          <p:cNvSpPr>
            <a:spLocks noChangeShapeType="1"/>
          </p:cNvSpPr>
          <p:nvPr/>
        </p:nvSpPr>
        <p:spPr bwMode="auto">
          <a:xfrm>
            <a:off x="7208991" y="49911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2">
            <a:extLst>
              <a:ext uri="{FF2B5EF4-FFF2-40B4-BE49-F238E27FC236}">
                <a16:creationId xmlns:a16="http://schemas.microsoft.com/office/drawing/2014/main" id="{9120517E-4658-4B8C-AA41-16186E92E31A}"/>
              </a:ext>
            </a:extLst>
          </p:cNvPr>
          <p:cNvSpPr txBox="1">
            <a:spLocks noChangeArrowheads="1"/>
          </p:cNvSpPr>
          <p:nvPr/>
        </p:nvSpPr>
        <p:spPr bwMode="auto">
          <a:xfrm>
            <a:off x="6148541" y="480218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Limited digital marketing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Line 21">
            <a:extLst>
              <a:ext uri="{FF2B5EF4-FFF2-40B4-BE49-F238E27FC236}">
                <a16:creationId xmlns:a16="http://schemas.microsoft.com/office/drawing/2014/main" id="{2BF34405-0AEC-55C4-2C8A-072D43E9BF61}"/>
              </a:ext>
            </a:extLst>
          </p:cNvPr>
          <p:cNvSpPr>
            <a:spLocks noChangeShapeType="1"/>
          </p:cNvSpPr>
          <p:nvPr/>
        </p:nvSpPr>
        <p:spPr bwMode="auto">
          <a:xfrm>
            <a:off x="3718079" y="38227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20">
            <a:extLst>
              <a:ext uri="{FF2B5EF4-FFF2-40B4-BE49-F238E27FC236}">
                <a16:creationId xmlns:a16="http://schemas.microsoft.com/office/drawing/2014/main" id="{A5B264F0-EA6D-3C97-7616-8667C1C901BF}"/>
              </a:ext>
            </a:extLst>
          </p:cNvPr>
          <p:cNvSpPr txBox="1">
            <a:spLocks noChangeArrowheads="1"/>
          </p:cNvSpPr>
          <p:nvPr/>
        </p:nvSpPr>
        <p:spPr bwMode="auto">
          <a:xfrm>
            <a:off x="2643341" y="360203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Line 19">
            <a:extLst>
              <a:ext uri="{FF2B5EF4-FFF2-40B4-BE49-F238E27FC236}">
                <a16:creationId xmlns:a16="http://schemas.microsoft.com/office/drawing/2014/main" id="{08AE66AB-4300-820A-DCB3-6B68D64E25E7}"/>
              </a:ext>
            </a:extLst>
          </p:cNvPr>
          <p:cNvSpPr>
            <a:spLocks noChangeShapeType="1"/>
          </p:cNvSpPr>
          <p:nvPr/>
        </p:nvSpPr>
        <p:spPr bwMode="auto">
          <a:xfrm>
            <a:off x="3306916" y="434657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8">
            <a:extLst>
              <a:ext uri="{FF2B5EF4-FFF2-40B4-BE49-F238E27FC236}">
                <a16:creationId xmlns:a16="http://schemas.microsoft.com/office/drawing/2014/main" id="{13EE6F19-8F2C-8517-AFCB-20450A295B11}"/>
              </a:ext>
            </a:extLst>
          </p:cNvPr>
          <p:cNvSpPr txBox="1">
            <a:spLocks noChangeArrowheads="1"/>
          </p:cNvSpPr>
          <p:nvPr/>
        </p:nvSpPr>
        <p:spPr bwMode="auto">
          <a:xfrm>
            <a:off x="2130579" y="4157662"/>
            <a:ext cx="1176337"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Empty neighboring shops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Line 17">
            <a:extLst>
              <a:ext uri="{FF2B5EF4-FFF2-40B4-BE49-F238E27FC236}">
                <a16:creationId xmlns:a16="http://schemas.microsoft.com/office/drawing/2014/main" id="{EFECB16D-2ADF-7579-356F-BE675791F2A6}"/>
              </a:ext>
            </a:extLst>
          </p:cNvPr>
          <p:cNvSpPr>
            <a:spLocks noChangeShapeType="1"/>
          </p:cNvSpPr>
          <p:nvPr/>
        </p:nvSpPr>
        <p:spPr bwMode="auto">
          <a:xfrm>
            <a:off x="2890991" y="488791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6">
            <a:extLst>
              <a:ext uri="{FF2B5EF4-FFF2-40B4-BE49-F238E27FC236}">
                <a16:creationId xmlns:a16="http://schemas.microsoft.com/office/drawing/2014/main" id="{99B98FE4-E53D-DDA6-B5D5-6CA81E95CAFA}"/>
              </a:ext>
            </a:extLst>
          </p:cNvPr>
          <p:cNvSpPr txBox="1">
            <a:spLocks noChangeArrowheads="1"/>
          </p:cNvSpPr>
          <p:nvPr/>
        </p:nvSpPr>
        <p:spPr bwMode="auto">
          <a:xfrm>
            <a:off x="1830541" y="4737100"/>
            <a:ext cx="1060450" cy="3556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Declining retail park footfall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 name="Rectangle 15">
            <a:extLst>
              <a:ext uri="{FF2B5EF4-FFF2-40B4-BE49-F238E27FC236}">
                <a16:creationId xmlns:a16="http://schemas.microsoft.com/office/drawing/2014/main" id="{6DDEA294-0701-A104-A44B-5662C8596B4F}"/>
              </a:ext>
            </a:extLst>
          </p:cNvPr>
          <p:cNvSpPr>
            <a:spLocks noChangeArrowheads="1"/>
          </p:cNvSpPr>
          <p:nvPr/>
        </p:nvSpPr>
        <p:spPr bwMode="auto">
          <a:xfrm>
            <a:off x="2214716" y="1035050"/>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People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5" name="Rectangle 14">
            <a:extLst>
              <a:ext uri="{FF2B5EF4-FFF2-40B4-BE49-F238E27FC236}">
                <a16:creationId xmlns:a16="http://schemas.microsoft.com/office/drawing/2014/main" id="{38188AC2-8F07-902B-8DFA-58484BACEC26}"/>
              </a:ext>
            </a:extLst>
          </p:cNvPr>
          <p:cNvSpPr>
            <a:spLocks noChangeArrowheads="1"/>
          </p:cNvSpPr>
          <p:nvPr/>
        </p:nvSpPr>
        <p:spPr bwMode="auto">
          <a:xfrm>
            <a:off x="4549929" y="1035050"/>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Process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13">
            <a:extLst>
              <a:ext uri="{FF2B5EF4-FFF2-40B4-BE49-F238E27FC236}">
                <a16:creationId xmlns:a16="http://schemas.microsoft.com/office/drawing/2014/main" id="{586C8068-C59B-1734-D46C-EF02525DD5F7}"/>
              </a:ext>
            </a:extLst>
          </p:cNvPr>
          <p:cNvSpPr>
            <a:spLocks noChangeArrowheads="1"/>
          </p:cNvSpPr>
          <p:nvPr/>
        </p:nvSpPr>
        <p:spPr bwMode="auto">
          <a:xfrm>
            <a:off x="6789891" y="1035050"/>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Products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 name="Line 12">
            <a:extLst>
              <a:ext uri="{FF2B5EF4-FFF2-40B4-BE49-F238E27FC236}">
                <a16:creationId xmlns:a16="http://schemas.microsoft.com/office/drawing/2014/main" id="{C87AD388-475B-3F1B-3F3E-60D1DBA995A6}"/>
              </a:ext>
            </a:extLst>
          </p:cNvPr>
          <p:cNvSpPr>
            <a:spLocks noChangeShapeType="1"/>
          </p:cNvSpPr>
          <p:nvPr/>
        </p:nvSpPr>
        <p:spPr bwMode="auto">
          <a:xfrm>
            <a:off x="1808316" y="342900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11">
            <a:extLst>
              <a:ext uri="{FF2B5EF4-FFF2-40B4-BE49-F238E27FC236}">
                <a16:creationId xmlns:a16="http://schemas.microsoft.com/office/drawing/2014/main" id="{43A9F25E-072B-48B1-4E0A-51A9D9F91A1E}"/>
              </a:ext>
            </a:extLst>
          </p:cNvPr>
          <p:cNvSpPr>
            <a:spLocks noChangeShapeType="1"/>
          </p:cNvSpPr>
          <p:nvPr/>
        </p:nvSpPr>
        <p:spPr bwMode="auto">
          <a:xfrm>
            <a:off x="2713191" y="1527175"/>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10">
            <a:extLst>
              <a:ext uri="{FF2B5EF4-FFF2-40B4-BE49-F238E27FC236}">
                <a16:creationId xmlns:a16="http://schemas.microsoft.com/office/drawing/2014/main" id="{D5DFBCB1-7655-8AFB-EECE-7E6A78111E96}"/>
              </a:ext>
            </a:extLst>
          </p:cNvPr>
          <p:cNvSpPr>
            <a:spLocks noChangeShapeType="1"/>
          </p:cNvSpPr>
          <p:nvPr/>
        </p:nvSpPr>
        <p:spPr bwMode="auto">
          <a:xfrm>
            <a:off x="5049991" y="1527175"/>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9">
            <a:extLst>
              <a:ext uri="{FF2B5EF4-FFF2-40B4-BE49-F238E27FC236}">
                <a16:creationId xmlns:a16="http://schemas.microsoft.com/office/drawing/2014/main" id="{D0B8537F-AFD3-4D50-2606-8A7CF0AC1F79}"/>
              </a:ext>
            </a:extLst>
          </p:cNvPr>
          <p:cNvSpPr>
            <a:spLocks noChangeShapeType="1"/>
          </p:cNvSpPr>
          <p:nvPr/>
        </p:nvSpPr>
        <p:spPr bwMode="auto">
          <a:xfrm>
            <a:off x="7289954" y="1527175"/>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8">
            <a:extLst>
              <a:ext uri="{FF2B5EF4-FFF2-40B4-BE49-F238E27FC236}">
                <a16:creationId xmlns:a16="http://schemas.microsoft.com/office/drawing/2014/main" id="{76E8BE56-62B9-181E-4ABD-80FE5C431982}"/>
              </a:ext>
            </a:extLst>
          </p:cNvPr>
          <p:cNvSpPr>
            <a:spLocks noChangeArrowheads="1"/>
          </p:cNvSpPr>
          <p:nvPr/>
        </p:nvSpPr>
        <p:spPr bwMode="auto">
          <a:xfrm>
            <a:off x="2459191" y="5359400"/>
            <a:ext cx="998538" cy="5000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Place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Line 7">
            <a:extLst>
              <a:ext uri="{FF2B5EF4-FFF2-40B4-BE49-F238E27FC236}">
                <a16:creationId xmlns:a16="http://schemas.microsoft.com/office/drawing/2014/main" id="{185458A0-65D5-AEFA-351B-EC9A112CCF72}"/>
              </a:ext>
            </a:extLst>
          </p:cNvPr>
          <p:cNvSpPr>
            <a:spLocks noChangeShapeType="1"/>
          </p:cNvSpPr>
          <p:nvPr/>
        </p:nvSpPr>
        <p:spPr bwMode="auto">
          <a:xfrm flipV="1">
            <a:off x="2965604" y="3433762"/>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6">
            <a:extLst>
              <a:ext uri="{FF2B5EF4-FFF2-40B4-BE49-F238E27FC236}">
                <a16:creationId xmlns:a16="http://schemas.microsoft.com/office/drawing/2014/main" id="{9DECD12D-428D-490D-E9EB-D33F64396086}"/>
              </a:ext>
            </a:extLst>
          </p:cNvPr>
          <p:cNvSpPr>
            <a:spLocks noChangeArrowheads="1"/>
          </p:cNvSpPr>
          <p:nvPr/>
        </p:nvSpPr>
        <p:spPr bwMode="auto">
          <a:xfrm>
            <a:off x="6847041" y="5364162"/>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Promotion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Line 5">
            <a:extLst>
              <a:ext uri="{FF2B5EF4-FFF2-40B4-BE49-F238E27FC236}">
                <a16:creationId xmlns:a16="http://schemas.microsoft.com/office/drawing/2014/main" id="{B19B5CE7-52F8-F068-A3C6-B70C62EBD9EA}"/>
              </a:ext>
            </a:extLst>
          </p:cNvPr>
          <p:cNvSpPr>
            <a:spLocks noChangeShapeType="1"/>
          </p:cNvSpPr>
          <p:nvPr/>
        </p:nvSpPr>
        <p:spPr bwMode="auto">
          <a:xfrm flipV="1">
            <a:off x="5175404" y="3429000"/>
            <a:ext cx="1671637"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4">
            <a:extLst>
              <a:ext uri="{FF2B5EF4-FFF2-40B4-BE49-F238E27FC236}">
                <a16:creationId xmlns:a16="http://schemas.microsoft.com/office/drawing/2014/main" id="{3969AB46-7537-38A5-7835-E685B0629E1F}"/>
              </a:ext>
            </a:extLst>
          </p:cNvPr>
          <p:cNvSpPr>
            <a:spLocks noChangeArrowheads="1"/>
          </p:cNvSpPr>
          <p:nvPr/>
        </p:nvSpPr>
        <p:spPr bwMode="auto">
          <a:xfrm>
            <a:off x="9783916" y="2947987"/>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3">
            <a:extLst>
              <a:ext uri="{FF2B5EF4-FFF2-40B4-BE49-F238E27FC236}">
                <a16:creationId xmlns:a16="http://schemas.microsoft.com/office/drawing/2014/main" id="{56DA5785-1BF0-DE57-6505-8CBD19236E33}"/>
              </a:ext>
            </a:extLst>
          </p:cNvPr>
          <p:cNvSpPr txBox="1">
            <a:spLocks noChangeArrowheads="1"/>
          </p:cNvSpPr>
          <p:nvPr/>
        </p:nvSpPr>
        <p:spPr bwMode="auto">
          <a:xfrm>
            <a:off x="9829954" y="3041650"/>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Sales remain 25% below 2019 levels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7" name="Line 2">
            <a:extLst>
              <a:ext uri="{FF2B5EF4-FFF2-40B4-BE49-F238E27FC236}">
                <a16:creationId xmlns:a16="http://schemas.microsoft.com/office/drawing/2014/main" id="{1E320E3A-5D2D-AF49-3D3E-6EB3B40D4868}"/>
              </a:ext>
            </a:extLst>
          </p:cNvPr>
          <p:cNvSpPr>
            <a:spLocks noChangeShapeType="1"/>
          </p:cNvSpPr>
          <p:nvPr/>
        </p:nvSpPr>
        <p:spPr bwMode="auto">
          <a:xfrm flipV="1">
            <a:off x="7443941" y="3433762"/>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8" name="Rectangle 1">
            <a:extLst>
              <a:ext uri="{FF2B5EF4-FFF2-40B4-BE49-F238E27FC236}">
                <a16:creationId xmlns:a16="http://schemas.microsoft.com/office/drawing/2014/main" id="{AFB77D30-E3C1-6658-D02B-83A574FCA496}"/>
              </a:ext>
            </a:extLst>
          </p:cNvPr>
          <p:cNvSpPr>
            <a:spLocks noChangeArrowheads="1"/>
          </p:cNvSpPr>
          <p:nvPr/>
        </p:nvSpPr>
        <p:spPr bwMode="auto">
          <a:xfrm>
            <a:off x="4630891" y="5364162"/>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Technology</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9" name="Rectangle 46">
            <a:extLst>
              <a:ext uri="{FF2B5EF4-FFF2-40B4-BE49-F238E27FC236}">
                <a16:creationId xmlns:a16="http://schemas.microsoft.com/office/drawing/2014/main" id="{73716159-61F8-11FD-D7DA-870ED815E14C}"/>
              </a:ext>
            </a:extLst>
          </p:cNvPr>
          <p:cNvSpPr>
            <a:spLocks noChangeArrowheads="1"/>
          </p:cNvSpPr>
          <p:nvPr/>
        </p:nvSpPr>
        <p:spPr bwMode="auto">
          <a:xfrm>
            <a:off x="0" y="3000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0" name="Rectangle 70">
            <a:extLst>
              <a:ext uri="{FF2B5EF4-FFF2-40B4-BE49-F238E27FC236}">
                <a16:creationId xmlns:a16="http://schemas.microsoft.com/office/drawing/2014/main" id="{2277E30D-9527-F795-6725-74C2E236CF6F}"/>
              </a:ext>
            </a:extLst>
          </p:cNvPr>
          <p:cNvSpPr>
            <a:spLocks noChangeArrowheads="1"/>
          </p:cNvSpPr>
          <p:nvPr/>
        </p:nvSpPr>
        <p:spPr bwMode="auto">
          <a:xfrm>
            <a:off x="1986116" y="86518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2" name="TextBox 51">
            <a:extLst>
              <a:ext uri="{FF2B5EF4-FFF2-40B4-BE49-F238E27FC236}">
                <a16:creationId xmlns:a16="http://schemas.microsoft.com/office/drawing/2014/main" id="{37F94337-A78D-4459-CA45-FB6C88189151}"/>
              </a:ext>
            </a:extLst>
          </p:cNvPr>
          <p:cNvSpPr txBox="1"/>
          <p:nvPr/>
        </p:nvSpPr>
        <p:spPr>
          <a:xfrm>
            <a:off x="2073429" y="275466"/>
            <a:ext cx="6096000" cy="400110"/>
          </a:xfrm>
          <a:prstGeom prst="rect">
            <a:avLst/>
          </a:prstGeom>
          <a:noFill/>
        </p:spPr>
        <p:txBody>
          <a:bodyPr wrap="square">
            <a:spAutoFit/>
          </a:bodyPr>
          <a:lstStyle/>
          <a:p>
            <a:r>
              <a:rPr lang="en-GB" sz="2000" b="1" dirty="0">
                <a:solidFill>
                  <a:schemeClr val="tx1">
                    <a:alpha val="80000"/>
                  </a:schemeClr>
                </a:solidFill>
              </a:rPr>
              <a:t>Fishbone Analysis – Root Causes of Falling Sales</a:t>
            </a:r>
          </a:p>
        </p:txBody>
      </p:sp>
    </p:spTree>
    <p:extLst>
      <p:ext uri="{BB962C8B-B14F-4D97-AF65-F5344CB8AC3E}">
        <p14:creationId xmlns:p14="http://schemas.microsoft.com/office/powerpoint/2010/main" val="3487577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Content Placeholder 2">
            <a:extLst>
              <a:ext uri="{FF2B5EF4-FFF2-40B4-BE49-F238E27FC236}">
                <a16:creationId xmlns:a16="http://schemas.microsoft.com/office/drawing/2014/main" id="{391B17EF-5517-D0F8-67E3-62F8B8A5CF0D}"/>
              </a:ext>
            </a:extLst>
          </p:cNvPr>
          <p:cNvSpPr>
            <a:spLocks noGrp="1"/>
          </p:cNvSpPr>
          <p:nvPr>
            <p:ph idx="1"/>
          </p:nvPr>
        </p:nvSpPr>
        <p:spPr>
          <a:xfrm>
            <a:off x="4447308" y="591344"/>
            <a:ext cx="6906491" cy="5585619"/>
          </a:xfrm>
        </p:spPr>
        <p:txBody>
          <a:bodyPr anchor="ctr">
            <a:normAutofit/>
          </a:bodyPr>
          <a:lstStyle/>
          <a:p>
            <a:pPr marL="0" indent="0">
              <a:buNone/>
            </a:pPr>
            <a:endParaRPr lang="en-GB"/>
          </a:p>
          <a:p>
            <a:pPr marL="0" indent="0">
              <a:buNone/>
            </a:pPr>
            <a:endParaRPr lang="en-GB"/>
          </a:p>
          <a:p>
            <a:r>
              <a:rPr lang="en-GB" b="1"/>
              <a:t>Recommendation</a:t>
            </a:r>
          </a:p>
          <a:p>
            <a:r>
              <a:rPr lang="en-GB"/>
              <a:t>Introduce online ordering. </a:t>
            </a:r>
          </a:p>
          <a:p>
            <a:r>
              <a:rPr lang="en-GB"/>
              <a:t>Partner with local delivery services. </a:t>
            </a:r>
          </a:p>
          <a:p>
            <a:r>
              <a:rPr lang="en-GB"/>
              <a:t>Launch loyalty rewards. </a:t>
            </a:r>
          </a:p>
          <a:p>
            <a:r>
              <a:rPr lang="en-GB"/>
              <a:t>Improve social media marketing. </a:t>
            </a:r>
          </a:p>
          <a:p>
            <a:pPr marL="0" indent="0">
              <a:buNone/>
            </a:pPr>
            <a:r>
              <a:rPr lang="en-GB" b="1"/>
              <a:t>    </a:t>
            </a:r>
            <a:r>
              <a:rPr lang="en-GB"/>
              <a:t>(Ishikawa, 1986; Cottrell, 2023)</a:t>
            </a:r>
          </a:p>
          <a:p>
            <a:endParaRPr lang="en-GB"/>
          </a:p>
        </p:txBody>
      </p:sp>
    </p:spTree>
    <p:extLst>
      <p:ext uri="{BB962C8B-B14F-4D97-AF65-F5344CB8AC3E}">
        <p14:creationId xmlns:p14="http://schemas.microsoft.com/office/powerpoint/2010/main" val="2780484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B8F52DA-971D-6A77-83C4-0503DB7C60CE}"/>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E54F2-C718-1C44-3BFD-C47DEDB0D75B}"/>
              </a:ext>
            </a:extLst>
          </p:cNvPr>
          <p:cNvSpPr>
            <a:spLocks noGrp="1"/>
          </p:cNvSpPr>
          <p:nvPr>
            <p:ph type="title"/>
          </p:nvPr>
        </p:nvSpPr>
        <p:spPr>
          <a:xfrm>
            <a:off x="838200" y="365125"/>
            <a:ext cx="10515600" cy="1325563"/>
          </a:xfrm>
        </p:spPr>
        <p:txBody>
          <a:bodyPr>
            <a:normAutofit/>
          </a:bodyPr>
          <a:lstStyle/>
          <a:p>
            <a:r>
              <a:rPr lang="en-GB" dirty="0"/>
              <a:t>Key Findings and Conclusion</a:t>
            </a:r>
          </a:p>
        </p:txBody>
      </p:sp>
      <p:graphicFrame>
        <p:nvGraphicFramePr>
          <p:cNvPr id="5" name="Content Placeholder 2">
            <a:extLst>
              <a:ext uri="{FF2B5EF4-FFF2-40B4-BE49-F238E27FC236}">
                <a16:creationId xmlns:a16="http://schemas.microsoft.com/office/drawing/2014/main" id="{4D1C4CC5-A4D0-2741-FF0B-8F54221FB829}"/>
              </a:ext>
            </a:extLst>
          </p:cNvPr>
          <p:cNvGraphicFramePr>
            <a:graphicFrameLocks noGrp="1"/>
          </p:cNvGraphicFramePr>
          <p:nvPr>
            <p:ph idx="1"/>
            <p:extLst>
              <p:ext uri="{D42A27DB-BD31-4B8C-83A1-F6EECF244321}">
                <p14:modId xmlns:p14="http://schemas.microsoft.com/office/powerpoint/2010/main" val="15074275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1121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9FF7AF-7E24-404E-B556-9E13E64B13E3}"/>
              </a:ext>
            </a:extLst>
          </p:cNvPr>
          <p:cNvSpPr>
            <a:spLocks noGrp="1"/>
          </p:cNvSpPr>
          <p:nvPr>
            <p:ph type="title"/>
          </p:nvPr>
        </p:nvSpPr>
        <p:spPr>
          <a:xfrm>
            <a:off x="838200" y="365125"/>
            <a:ext cx="10515600" cy="1325563"/>
          </a:xfrm>
        </p:spPr>
        <p:txBody>
          <a:bodyPr>
            <a:normAutofit/>
          </a:bodyPr>
          <a:lstStyle/>
          <a:p>
            <a:r>
              <a:rPr lang="en-GB" b="1"/>
              <a:t>Conclusion</a:t>
            </a:r>
            <a:br>
              <a:rPr lang="en-GB" b="1"/>
            </a:br>
            <a:endParaRPr lang="en-GB" dirty="0"/>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5EF03B4-91C4-67BD-B38B-8F11C09F19ED}"/>
              </a:ext>
            </a:extLst>
          </p:cNvPr>
          <p:cNvSpPr>
            <a:spLocks noGrp="1"/>
          </p:cNvSpPr>
          <p:nvPr>
            <p:ph idx="1"/>
          </p:nvPr>
        </p:nvSpPr>
        <p:spPr>
          <a:xfrm>
            <a:off x="838200" y="1825625"/>
            <a:ext cx="10515600" cy="4351338"/>
          </a:xfrm>
        </p:spPr>
        <p:txBody>
          <a:bodyPr>
            <a:normAutofit/>
          </a:bodyPr>
          <a:lstStyle/>
          <a:p>
            <a:r>
              <a:rPr lang="en-GB" dirty="0"/>
              <a:t>The combination of 5W2H, PESTEL and Fishbone analysis demonstrates that Basil's Bakery faces both external and internal challenges. Although economic conditions cannot be controlled, adopting digital services, improving operational efficiency and strengthening marketing could enhance competitiveness and support long-term business sustainability.</a:t>
            </a:r>
          </a:p>
          <a:p>
            <a:pPr marL="0" indent="0">
              <a:buNone/>
            </a:pPr>
            <a:r>
              <a:rPr lang="en-GB" b="1" dirty="0"/>
              <a:t>   </a:t>
            </a:r>
            <a:r>
              <a:rPr lang="en-GB" dirty="0"/>
              <a:t>(Johnson, Scholes and Whittington, 2020)</a:t>
            </a:r>
          </a:p>
          <a:p>
            <a:endParaRPr lang="en-GB" dirty="0"/>
          </a:p>
        </p:txBody>
      </p:sp>
    </p:spTree>
    <p:extLst>
      <p:ext uri="{BB962C8B-B14F-4D97-AF65-F5344CB8AC3E}">
        <p14:creationId xmlns:p14="http://schemas.microsoft.com/office/powerpoint/2010/main" val="3369912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7BF917B-871D-BBF8-0792-99D2EA056EF4}"/>
              </a:ext>
            </a:extLst>
          </p:cNvPr>
          <p:cNvSpPr>
            <a:spLocks noGrp="1"/>
          </p:cNvSpPr>
          <p:nvPr>
            <p:ph type="title"/>
          </p:nvPr>
        </p:nvSpPr>
        <p:spPr>
          <a:xfrm>
            <a:off x="838200" y="365125"/>
            <a:ext cx="10515599" cy="1325563"/>
          </a:xfrm>
        </p:spPr>
        <p:txBody>
          <a:bodyPr>
            <a:normAutofit/>
          </a:bodyPr>
          <a:lstStyle/>
          <a:p>
            <a:r>
              <a:rPr lang="en-GB" dirty="0"/>
              <a:t>Reference List</a:t>
            </a:r>
          </a:p>
        </p:txBody>
      </p:sp>
      <p:pic>
        <p:nvPicPr>
          <p:cNvPr id="6" name="Picture 5">
            <a:extLst>
              <a:ext uri="{FF2B5EF4-FFF2-40B4-BE49-F238E27FC236}">
                <a16:creationId xmlns:a16="http://schemas.microsoft.com/office/drawing/2014/main" id="{28F9F4BA-AF00-A2C2-6C10-D0C0155ACE88}"/>
              </a:ext>
            </a:extLst>
          </p:cNvPr>
          <p:cNvPicPr>
            <a:picLocks noChangeAspect="1"/>
          </p:cNvPicPr>
          <p:nvPr/>
        </p:nvPicPr>
        <p:blipFill>
          <a:blip r:embed="rId2"/>
          <a:srcRect l="31273" r="1976"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13EC90F-3A80-BC45-EA4C-D525B7E29EEA}"/>
              </a:ext>
            </a:extLst>
          </p:cNvPr>
          <p:cNvGraphicFramePr>
            <a:graphicFrameLocks noGrp="1"/>
          </p:cNvGraphicFramePr>
          <p:nvPr>
            <p:ph idx="1"/>
            <p:extLst>
              <p:ext uri="{D42A27DB-BD31-4B8C-83A1-F6EECF244321}">
                <p14:modId xmlns:p14="http://schemas.microsoft.com/office/powerpoint/2010/main" val="41508580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0421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9F4D9-A8A1-AEDE-6B09-71E18BDED507}"/>
              </a:ext>
            </a:extLst>
          </p:cNvPr>
          <p:cNvSpPr>
            <a:spLocks noGrp="1"/>
          </p:cNvSpPr>
          <p:nvPr>
            <p:ph type="title"/>
          </p:nvPr>
        </p:nvSpPr>
        <p:spPr>
          <a:xfrm>
            <a:off x="5297762" y="329184"/>
            <a:ext cx="6251110" cy="1783080"/>
          </a:xfrm>
        </p:spPr>
        <p:txBody>
          <a:bodyPr anchor="b">
            <a:normAutofit/>
          </a:bodyPr>
          <a:lstStyle/>
          <a:p>
            <a:r>
              <a:rPr lang="en-GB" sz="5400" b="1"/>
              <a:t>Thank You</a:t>
            </a:r>
            <a:br>
              <a:rPr lang="en-GB" sz="5400" b="1"/>
            </a:br>
            <a:endParaRPr lang="en-GB" sz="5400"/>
          </a:p>
        </p:txBody>
      </p:sp>
      <p:pic>
        <p:nvPicPr>
          <p:cNvPr id="5" name="Picture 4" descr="Wood human figure">
            <a:extLst>
              <a:ext uri="{FF2B5EF4-FFF2-40B4-BE49-F238E27FC236}">
                <a16:creationId xmlns:a16="http://schemas.microsoft.com/office/drawing/2014/main" id="{47BFD571-6752-69C3-CEEE-823B9F1F88F5}"/>
              </a:ext>
            </a:extLst>
          </p:cNvPr>
          <p:cNvPicPr>
            <a:picLocks noChangeAspect="1"/>
          </p:cNvPicPr>
          <p:nvPr/>
        </p:nvPicPr>
        <p:blipFill>
          <a:blip r:embed="rId2"/>
          <a:srcRect l="2048" r="526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6EDB3A-A0A7-0203-80DC-686E496AE0BA}"/>
              </a:ext>
            </a:extLst>
          </p:cNvPr>
          <p:cNvSpPr>
            <a:spLocks noGrp="1"/>
          </p:cNvSpPr>
          <p:nvPr>
            <p:ph idx="1"/>
          </p:nvPr>
        </p:nvSpPr>
        <p:spPr>
          <a:xfrm>
            <a:off x="5297762" y="2706624"/>
            <a:ext cx="6251110" cy="3483864"/>
          </a:xfrm>
        </p:spPr>
        <p:txBody>
          <a:bodyPr>
            <a:normAutofit/>
          </a:bodyPr>
          <a:lstStyle/>
          <a:p>
            <a:r>
              <a:rPr lang="en-GB" sz="2200" b="1"/>
              <a:t>Any Questions?</a:t>
            </a:r>
            <a:endParaRPr lang="en-GB" sz="2200"/>
          </a:p>
          <a:p>
            <a:endParaRPr lang="en-GB" sz="2200"/>
          </a:p>
        </p:txBody>
      </p:sp>
    </p:spTree>
    <p:extLst>
      <p:ext uri="{BB962C8B-B14F-4D97-AF65-F5344CB8AC3E}">
        <p14:creationId xmlns:p14="http://schemas.microsoft.com/office/powerpoint/2010/main" val="2190655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446</TotalTime>
  <Words>1530</Words>
  <Application>Microsoft Office PowerPoint</Application>
  <PresentationFormat>Widescreen</PresentationFormat>
  <Paragraphs>149</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Basil’s Bakery: Problem Solving and Decision-Making Analysis</vt:lpstr>
      <vt:lpstr>Presentation Structure </vt:lpstr>
      <vt:lpstr>Introduction</vt:lpstr>
      <vt:lpstr>Nature and Scope of the Problem Nature of the Problem </vt:lpstr>
      <vt:lpstr>5W2H Analysis</vt:lpstr>
      <vt:lpstr>PESTEL Analysis (Political, Economic and Social)</vt:lpstr>
      <vt:lpstr>PESTEL Analysis (Technological, Legal and Environmental)</vt:lpstr>
      <vt:lpstr>PowerPoint Presentation</vt:lpstr>
      <vt:lpstr>PowerPoint Presentation</vt:lpstr>
      <vt:lpstr>Key Findings and Conclusion</vt:lpstr>
      <vt:lpstr>Conclusion </vt:lpstr>
      <vt:lpstr>Reference List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Danish Mobeen (2532057)</dc:creator>
  <cp:lastModifiedBy>Danish Mobeen (2532057)</cp:lastModifiedBy>
  <cp:revision>11</cp:revision>
  <dcterms:created xsi:type="dcterms:W3CDTF">2026-07-07T14:38:28Z</dcterms:created>
  <dcterms:modified xsi:type="dcterms:W3CDTF">2026-07-13T03:02:25Z</dcterms:modified>
</cp:coreProperties>
</file>