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4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2" r:id="rId15"/>
    <p:sldId id="271" r:id="rId16"/>
    <p:sldId id="273" r:id="rId17"/>
    <p:sldId id="259" r:id="rId18"/>
    <p:sldId id="267" r:id="rId1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E05285-2F65-E8EB-1BCA-5F321B131B02}" v="350" dt="2026-10-24T19:26:53.51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Medium Style 4 -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6" Type="http://schemas.openxmlformats.org/officeDocument/2006/relationships/image" Target="../media/image12.svg"/><Relationship Id="rId5" Type="http://schemas.openxmlformats.org/officeDocument/2006/relationships/image" Target="../media/image11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5AAAF8-294D-403D-B360-AD713E2350E9}" type="doc">
      <dgm:prSet loTypeId="urn:microsoft.com/office/officeart/2008/layout/LinedLis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4971AA6-6640-4DD4-88B8-AB281803E0BA}">
      <dgm:prSet/>
      <dgm:spPr/>
      <dgm:t>
        <a:bodyPr/>
        <a:lstStyle/>
        <a:p>
          <a:r>
            <a:rPr lang="en-US"/>
            <a:t>Older people are diverse, their needs, culture, resources, health and preferences vary(National Institute on Aging, 2023).</a:t>
          </a:r>
        </a:p>
      </dgm:t>
    </dgm:pt>
    <dgm:pt modelId="{5DFF4827-5D4A-4780-9C95-3D1ED6AECD48}" type="parTrans" cxnId="{BF91DC9B-2E92-47C3-AEDD-29BF1E8FF5E3}">
      <dgm:prSet/>
      <dgm:spPr/>
      <dgm:t>
        <a:bodyPr/>
        <a:lstStyle/>
        <a:p>
          <a:endParaRPr lang="en-US"/>
        </a:p>
      </dgm:t>
    </dgm:pt>
    <dgm:pt modelId="{93C41D56-055B-4783-AB44-323252586D4B}" type="sibTrans" cxnId="{BF91DC9B-2E92-47C3-AEDD-29BF1E8FF5E3}">
      <dgm:prSet/>
      <dgm:spPr/>
      <dgm:t>
        <a:bodyPr/>
        <a:lstStyle/>
        <a:p>
          <a:endParaRPr lang="en-US"/>
        </a:p>
      </dgm:t>
    </dgm:pt>
    <dgm:pt modelId="{99B851DD-92D6-4719-9FDF-A86C27A5BB3C}">
      <dgm:prSet/>
      <dgm:spPr/>
      <dgm:t>
        <a:bodyPr/>
        <a:lstStyle/>
        <a:p>
          <a:r>
            <a:rPr lang="en-US"/>
            <a:t>Support can include personal care, managing conditions, mobility, nutrition, emotional wellbeing, relationships and suitable housing(NHS website, 2023).</a:t>
          </a:r>
        </a:p>
      </dgm:t>
    </dgm:pt>
    <dgm:pt modelId="{BD069949-8480-4DE4-B7F5-3C58FF17B2C0}" type="parTrans" cxnId="{BCD60BE7-12A9-4A30-A721-97685184570D}">
      <dgm:prSet/>
      <dgm:spPr/>
      <dgm:t>
        <a:bodyPr/>
        <a:lstStyle/>
        <a:p>
          <a:endParaRPr lang="en-US"/>
        </a:p>
      </dgm:t>
    </dgm:pt>
    <dgm:pt modelId="{B5082C80-7C36-4F31-A3D8-43C25BA9F379}" type="sibTrans" cxnId="{BCD60BE7-12A9-4A30-A721-97685184570D}">
      <dgm:prSet/>
      <dgm:spPr/>
      <dgm:t>
        <a:bodyPr/>
        <a:lstStyle/>
        <a:p>
          <a:endParaRPr lang="en-US"/>
        </a:p>
      </dgm:t>
    </dgm:pt>
    <dgm:pt modelId="{353B0AA3-745B-4638-8AB4-3C2E73BABA17}">
      <dgm:prSet/>
      <dgm:spPr/>
      <dgm:t>
        <a:bodyPr/>
        <a:lstStyle/>
        <a:p>
          <a:r>
            <a:rPr lang="en-US"/>
            <a:t>The aim is not only to extend life or prevent risk, but to enable a life the individual values,</a:t>
          </a:r>
        </a:p>
      </dgm:t>
    </dgm:pt>
    <dgm:pt modelId="{1B5307A0-6A03-43B5-B6A4-69C0BE404393}" type="parTrans" cxnId="{C7AB0D66-872C-49B1-A9F3-030E672A8956}">
      <dgm:prSet/>
      <dgm:spPr/>
      <dgm:t>
        <a:bodyPr/>
        <a:lstStyle/>
        <a:p>
          <a:endParaRPr lang="en-US"/>
        </a:p>
      </dgm:t>
    </dgm:pt>
    <dgm:pt modelId="{E9FCA607-0371-4B18-989C-5D60EF9097B9}" type="sibTrans" cxnId="{C7AB0D66-872C-49B1-A9F3-030E672A8956}">
      <dgm:prSet/>
      <dgm:spPr/>
      <dgm:t>
        <a:bodyPr/>
        <a:lstStyle/>
        <a:p>
          <a:endParaRPr lang="en-US"/>
        </a:p>
      </dgm:t>
    </dgm:pt>
    <dgm:pt modelId="{924AB9C3-66BA-4B4F-ADBB-6CA30648F008}">
      <dgm:prSet/>
      <dgm:spPr/>
      <dgm:t>
        <a:bodyPr/>
        <a:lstStyle/>
        <a:p>
          <a:r>
            <a:rPr lang="en-US"/>
            <a:t>The WHO describes healthy ageing through functional ability, what people can do in interaction with their physical, social and policy environments(World Health Organisation, 2020).</a:t>
          </a:r>
        </a:p>
      </dgm:t>
    </dgm:pt>
    <dgm:pt modelId="{2242AE93-0039-4BA1-ABD9-2E1F4AFD28DD}" type="parTrans" cxnId="{2661456D-EB23-44CF-BF85-7B2C4ABC6FBA}">
      <dgm:prSet/>
      <dgm:spPr/>
      <dgm:t>
        <a:bodyPr/>
        <a:lstStyle/>
        <a:p>
          <a:endParaRPr lang="en-US"/>
        </a:p>
      </dgm:t>
    </dgm:pt>
    <dgm:pt modelId="{D211D3ED-4733-4171-9929-2804EE7BCD3E}" type="sibTrans" cxnId="{2661456D-EB23-44CF-BF85-7B2C4ABC6FBA}">
      <dgm:prSet/>
      <dgm:spPr/>
      <dgm:t>
        <a:bodyPr/>
        <a:lstStyle/>
        <a:p>
          <a:endParaRPr lang="en-US"/>
        </a:p>
      </dgm:t>
    </dgm:pt>
    <dgm:pt modelId="{71EC225D-96AC-4846-AC1B-135997210B3F}" type="pres">
      <dgm:prSet presAssocID="{B75AAAF8-294D-403D-B360-AD713E2350E9}" presName="vert0" presStyleCnt="0">
        <dgm:presLayoutVars>
          <dgm:dir/>
          <dgm:animOne val="branch"/>
          <dgm:animLvl val="lvl"/>
        </dgm:presLayoutVars>
      </dgm:prSet>
      <dgm:spPr/>
    </dgm:pt>
    <dgm:pt modelId="{A84E7877-9631-49DC-934E-F4AC3F1433CD}" type="pres">
      <dgm:prSet presAssocID="{B4971AA6-6640-4DD4-88B8-AB281803E0BA}" presName="thickLine" presStyleLbl="alignNode1" presStyleIdx="0" presStyleCnt="4"/>
      <dgm:spPr/>
    </dgm:pt>
    <dgm:pt modelId="{83B8A43C-A2C7-4DA1-B434-76FADA6FF761}" type="pres">
      <dgm:prSet presAssocID="{B4971AA6-6640-4DD4-88B8-AB281803E0BA}" presName="horz1" presStyleCnt="0"/>
      <dgm:spPr/>
    </dgm:pt>
    <dgm:pt modelId="{3714CEAF-C445-4993-9D4A-227537678E87}" type="pres">
      <dgm:prSet presAssocID="{B4971AA6-6640-4DD4-88B8-AB281803E0BA}" presName="tx1" presStyleLbl="revTx" presStyleIdx="0" presStyleCnt="4"/>
      <dgm:spPr/>
    </dgm:pt>
    <dgm:pt modelId="{453311E7-0C9A-4673-B5C4-F4F1675A5BA2}" type="pres">
      <dgm:prSet presAssocID="{B4971AA6-6640-4DD4-88B8-AB281803E0BA}" presName="vert1" presStyleCnt="0"/>
      <dgm:spPr/>
    </dgm:pt>
    <dgm:pt modelId="{9F2549AA-74C4-47B7-BE51-F9A292F96E59}" type="pres">
      <dgm:prSet presAssocID="{99B851DD-92D6-4719-9FDF-A86C27A5BB3C}" presName="thickLine" presStyleLbl="alignNode1" presStyleIdx="1" presStyleCnt="4"/>
      <dgm:spPr/>
    </dgm:pt>
    <dgm:pt modelId="{A9B514E7-39AE-4521-8BA6-F51ED8C7FC06}" type="pres">
      <dgm:prSet presAssocID="{99B851DD-92D6-4719-9FDF-A86C27A5BB3C}" presName="horz1" presStyleCnt="0"/>
      <dgm:spPr/>
    </dgm:pt>
    <dgm:pt modelId="{12D3FAC5-DA33-41C4-B1A7-798E5FEEE38E}" type="pres">
      <dgm:prSet presAssocID="{99B851DD-92D6-4719-9FDF-A86C27A5BB3C}" presName="tx1" presStyleLbl="revTx" presStyleIdx="1" presStyleCnt="4"/>
      <dgm:spPr/>
    </dgm:pt>
    <dgm:pt modelId="{D8FA5EA3-0F43-4F54-AF70-15DF98837526}" type="pres">
      <dgm:prSet presAssocID="{99B851DD-92D6-4719-9FDF-A86C27A5BB3C}" presName="vert1" presStyleCnt="0"/>
      <dgm:spPr/>
    </dgm:pt>
    <dgm:pt modelId="{F30B7DC4-5F5B-4375-896B-79C94FA92230}" type="pres">
      <dgm:prSet presAssocID="{353B0AA3-745B-4638-8AB4-3C2E73BABA17}" presName="thickLine" presStyleLbl="alignNode1" presStyleIdx="2" presStyleCnt="4"/>
      <dgm:spPr/>
    </dgm:pt>
    <dgm:pt modelId="{52B44A79-5E9C-4675-9E6D-CBA8D08D5FC0}" type="pres">
      <dgm:prSet presAssocID="{353B0AA3-745B-4638-8AB4-3C2E73BABA17}" presName="horz1" presStyleCnt="0"/>
      <dgm:spPr/>
    </dgm:pt>
    <dgm:pt modelId="{6C10960F-3B00-41EE-8ACA-F31A76446605}" type="pres">
      <dgm:prSet presAssocID="{353B0AA3-745B-4638-8AB4-3C2E73BABA17}" presName="tx1" presStyleLbl="revTx" presStyleIdx="2" presStyleCnt="4"/>
      <dgm:spPr/>
    </dgm:pt>
    <dgm:pt modelId="{03B3FFB0-07B6-4BCF-8915-C1BF1876BFC1}" type="pres">
      <dgm:prSet presAssocID="{353B0AA3-745B-4638-8AB4-3C2E73BABA17}" presName="vert1" presStyleCnt="0"/>
      <dgm:spPr/>
    </dgm:pt>
    <dgm:pt modelId="{28D687F2-0FF7-4A31-9D7A-C33F0993E3AA}" type="pres">
      <dgm:prSet presAssocID="{924AB9C3-66BA-4B4F-ADBB-6CA30648F008}" presName="thickLine" presStyleLbl="alignNode1" presStyleIdx="3" presStyleCnt="4"/>
      <dgm:spPr/>
    </dgm:pt>
    <dgm:pt modelId="{28B4FFB6-CF4F-407B-B206-ACD7440528E7}" type="pres">
      <dgm:prSet presAssocID="{924AB9C3-66BA-4B4F-ADBB-6CA30648F008}" presName="horz1" presStyleCnt="0"/>
      <dgm:spPr/>
    </dgm:pt>
    <dgm:pt modelId="{58893353-DB94-41B4-B53C-A492BF6866D9}" type="pres">
      <dgm:prSet presAssocID="{924AB9C3-66BA-4B4F-ADBB-6CA30648F008}" presName="tx1" presStyleLbl="revTx" presStyleIdx="3" presStyleCnt="4"/>
      <dgm:spPr/>
    </dgm:pt>
    <dgm:pt modelId="{CC93F528-8FF4-4925-AAF2-8E05A9E5E6CD}" type="pres">
      <dgm:prSet presAssocID="{924AB9C3-66BA-4B4F-ADBB-6CA30648F008}" presName="vert1" presStyleCnt="0"/>
      <dgm:spPr/>
    </dgm:pt>
  </dgm:ptLst>
  <dgm:cxnLst>
    <dgm:cxn modelId="{A4231143-458B-4C87-BF74-4FA33DAAA8AC}" type="presOf" srcId="{B4971AA6-6640-4DD4-88B8-AB281803E0BA}" destId="{3714CEAF-C445-4993-9D4A-227537678E87}" srcOrd="0" destOrd="0" presId="urn:microsoft.com/office/officeart/2008/layout/LinedList"/>
    <dgm:cxn modelId="{B2BA3664-A757-4DBC-BD3E-F16CFF47CE1F}" type="presOf" srcId="{924AB9C3-66BA-4B4F-ADBB-6CA30648F008}" destId="{58893353-DB94-41B4-B53C-A492BF6866D9}" srcOrd="0" destOrd="0" presId="urn:microsoft.com/office/officeart/2008/layout/LinedList"/>
    <dgm:cxn modelId="{C7AB0D66-872C-49B1-A9F3-030E672A8956}" srcId="{B75AAAF8-294D-403D-B360-AD713E2350E9}" destId="{353B0AA3-745B-4638-8AB4-3C2E73BABA17}" srcOrd="2" destOrd="0" parTransId="{1B5307A0-6A03-43B5-B6A4-69C0BE404393}" sibTransId="{E9FCA607-0371-4B18-989C-5D60EF9097B9}"/>
    <dgm:cxn modelId="{2661456D-EB23-44CF-BF85-7B2C4ABC6FBA}" srcId="{B75AAAF8-294D-403D-B360-AD713E2350E9}" destId="{924AB9C3-66BA-4B4F-ADBB-6CA30648F008}" srcOrd="3" destOrd="0" parTransId="{2242AE93-0039-4BA1-ABD9-2E1F4AFD28DD}" sibTransId="{D211D3ED-4733-4171-9929-2804EE7BCD3E}"/>
    <dgm:cxn modelId="{BF91DC9B-2E92-47C3-AEDD-29BF1E8FF5E3}" srcId="{B75AAAF8-294D-403D-B360-AD713E2350E9}" destId="{B4971AA6-6640-4DD4-88B8-AB281803E0BA}" srcOrd="0" destOrd="0" parTransId="{5DFF4827-5D4A-4780-9C95-3D1ED6AECD48}" sibTransId="{93C41D56-055B-4783-AB44-323252586D4B}"/>
    <dgm:cxn modelId="{78F407BC-0DCE-49DE-8EFF-A2A5ADD81001}" type="presOf" srcId="{B75AAAF8-294D-403D-B360-AD713E2350E9}" destId="{71EC225D-96AC-4846-AC1B-135997210B3F}" srcOrd="0" destOrd="0" presId="urn:microsoft.com/office/officeart/2008/layout/LinedList"/>
    <dgm:cxn modelId="{4C2518D7-67D3-4EC7-9A7C-ED3EAB63DC57}" type="presOf" srcId="{353B0AA3-745B-4638-8AB4-3C2E73BABA17}" destId="{6C10960F-3B00-41EE-8ACA-F31A76446605}" srcOrd="0" destOrd="0" presId="urn:microsoft.com/office/officeart/2008/layout/LinedList"/>
    <dgm:cxn modelId="{9BEF27DA-25B1-4FB8-86FC-0DBD77C6CC47}" type="presOf" srcId="{99B851DD-92D6-4719-9FDF-A86C27A5BB3C}" destId="{12D3FAC5-DA33-41C4-B1A7-798E5FEEE38E}" srcOrd="0" destOrd="0" presId="urn:microsoft.com/office/officeart/2008/layout/LinedList"/>
    <dgm:cxn modelId="{BCD60BE7-12A9-4A30-A721-97685184570D}" srcId="{B75AAAF8-294D-403D-B360-AD713E2350E9}" destId="{99B851DD-92D6-4719-9FDF-A86C27A5BB3C}" srcOrd="1" destOrd="0" parTransId="{BD069949-8480-4DE4-B7F5-3C58FF17B2C0}" sibTransId="{B5082C80-7C36-4F31-A3D8-43C25BA9F379}"/>
    <dgm:cxn modelId="{12CD6763-A600-4B58-805D-0ADF73EFDB5B}" type="presParOf" srcId="{71EC225D-96AC-4846-AC1B-135997210B3F}" destId="{A84E7877-9631-49DC-934E-F4AC3F1433CD}" srcOrd="0" destOrd="0" presId="urn:microsoft.com/office/officeart/2008/layout/LinedList"/>
    <dgm:cxn modelId="{1EF1A322-A2E4-46E0-BD55-FB9885AD3ECF}" type="presParOf" srcId="{71EC225D-96AC-4846-AC1B-135997210B3F}" destId="{83B8A43C-A2C7-4DA1-B434-76FADA6FF761}" srcOrd="1" destOrd="0" presId="urn:microsoft.com/office/officeart/2008/layout/LinedList"/>
    <dgm:cxn modelId="{4E1ED5B2-07B7-4C77-93CE-A8260EEA956B}" type="presParOf" srcId="{83B8A43C-A2C7-4DA1-B434-76FADA6FF761}" destId="{3714CEAF-C445-4993-9D4A-227537678E87}" srcOrd="0" destOrd="0" presId="urn:microsoft.com/office/officeart/2008/layout/LinedList"/>
    <dgm:cxn modelId="{180965F8-AD99-465A-AA09-BBF8D0D67F92}" type="presParOf" srcId="{83B8A43C-A2C7-4DA1-B434-76FADA6FF761}" destId="{453311E7-0C9A-4673-B5C4-F4F1675A5BA2}" srcOrd="1" destOrd="0" presId="urn:microsoft.com/office/officeart/2008/layout/LinedList"/>
    <dgm:cxn modelId="{CD30056A-CFAD-48E9-8C5D-8A60A14F63CB}" type="presParOf" srcId="{71EC225D-96AC-4846-AC1B-135997210B3F}" destId="{9F2549AA-74C4-47B7-BE51-F9A292F96E59}" srcOrd="2" destOrd="0" presId="urn:microsoft.com/office/officeart/2008/layout/LinedList"/>
    <dgm:cxn modelId="{5ED3251D-D10E-49F6-9424-F6E7C8E0BE17}" type="presParOf" srcId="{71EC225D-96AC-4846-AC1B-135997210B3F}" destId="{A9B514E7-39AE-4521-8BA6-F51ED8C7FC06}" srcOrd="3" destOrd="0" presId="urn:microsoft.com/office/officeart/2008/layout/LinedList"/>
    <dgm:cxn modelId="{09DA5994-108B-4D6D-95D2-E6B22A0A37D4}" type="presParOf" srcId="{A9B514E7-39AE-4521-8BA6-F51ED8C7FC06}" destId="{12D3FAC5-DA33-41C4-B1A7-798E5FEEE38E}" srcOrd="0" destOrd="0" presId="urn:microsoft.com/office/officeart/2008/layout/LinedList"/>
    <dgm:cxn modelId="{07A02119-D0A4-4916-9876-9C8569DFC904}" type="presParOf" srcId="{A9B514E7-39AE-4521-8BA6-F51ED8C7FC06}" destId="{D8FA5EA3-0F43-4F54-AF70-15DF98837526}" srcOrd="1" destOrd="0" presId="urn:microsoft.com/office/officeart/2008/layout/LinedList"/>
    <dgm:cxn modelId="{876158CB-C9AA-4247-9A1E-3CFF881A0DAF}" type="presParOf" srcId="{71EC225D-96AC-4846-AC1B-135997210B3F}" destId="{F30B7DC4-5F5B-4375-896B-79C94FA92230}" srcOrd="4" destOrd="0" presId="urn:microsoft.com/office/officeart/2008/layout/LinedList"/>
    <dgm:cxn modelId="{3E7CBC32-B189-4B07-97A1-C691DE340DA6}" type="presParOf" srcId="{71EC225D-96AC-4846-AC1B-135997210B3F}" destId="{52B44A79-5E9C-4675-9E6D-CBA8D08D5FC0}" srcOrd="5" destOrd="0" presId="urn:microsoft.com/office/officeart/2008/layout/LinedList"/>
    <dgm:cxn modelId="{B9E5B60A-14B8-43DD-8E9C-C611B22BF824}" type="presParOf" srcId="{52B44A79-5E9C-4675-9E6D-CBA8D08D5FC0}" destId="{6C10960F-3B00-41EE-8ACA-F31A76446605}" srcOrd="0" destOrd="0" presId="urn:microsoft.com/office/officeart/2008/layout/LinedList"/>
    <dgm:cxn modelId="{030491BA-95DA-4FA4-A637-75454960C0A1}" type="presParOf" srcId="{52B44A79-5E9C-4675-9E6D-CBA8D08D5FC0}" destId="{03B3FFB0-07B6-4BCF-8915-C1BF1876BFC1}" srcOrd="1" destOrd="0" presId="urn:microsoft.com/office/officeart/2008/layout/LinedList"/>
    <dgm:cxn modelId="{0CA55B45-7275-49AF-A34B-934DE7B2CE47}" type="presParOf" srcId="{71EC225D-96AC-4846-AC1B-135997210B3F}" destId="{28D687F2-0FF7-4A31-9D7A-C33F0993E3AA}" srcOrd="6" destOrd="0" presId="urn:microsoft.com/office/officeart/2008/layout/LinedList"/>
    <dgm:cxn modelId="{F1F354EC-89D7-4C6A-81B4-0CB9872426AC}" type="presParOf" srcId="{71EC225D-96AC-4846-AC1B-135997210B3F}" destId="{28B4FFB6-CF4F-407B-B206-ACD7440528E7}" srcOrd="7" destOrd="0" presId="urn:microsoft.com/office/officeart/2008/layout/LinedList"/>
    <dgm:cxn modelId="{A4D5F0F9-6510-4C15-8233-E4A81B35749B}" type="presParOf" srcId="{28B4FFB6-CF4F-407B-B206-ACD7440528E7}" destId="{58893353-DB94-41B4-B53C-A492BF6866D9}" srcOrd="0" destOrd="0" presId="urn:microsoft.com/office/officeart/2008/layout/LinedList"/>
    <dgm:cxn modelId="{5B1739A4-8016-4228-9E86-5CD3D12D265C}" type="presParOf" srcId="{28B4FFB6-CF4F-407B-B206-ACD7440528E7}" destId="{CC93F528-8FF4-4925-AAF2-8E05A9E5E6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A1F7EAB-174D-4526-B364-FCE02E1316F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A446580-8921-470E-A30C-80E7815F2E1E}">
      <dgm:prSet/>
      <dgm:spPr/>
      <dgm:t>
        <a:bodyPr/>
        <a:lstStyle/>
        <a:p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Physical and Daily Living – Personal care, meals, medication, mobility, continence, pain and home adaptions(Nightingale Homecare, 2026).</a:t>
          </a:r>
          <a:endParaRPr lang="en-US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0A349EBF-E94C-4AD8-91ED-57834CD1BC6A}" type="parTrans" cxnId="{05A6064D-5A58-4523-976B-4135FB54797E}">
      <dgm:prSet/>
      <dgm:spPr/>
      <dgm:t>
        <a:bodyPr/>
        <a:lstStyle/>
        <a:p>
          <a:endParaRPr lang="en-US"/>
        </a:p>
      </dgm:t>
    </dgm:pt>
    <dgm:pt modelId="{C2D73982-503C-4D1E-B8B3-3C63A2E809B0}" type="sibTrans" cxnId="{05A6064D-5A58-4523-976B-4135FB54797E}">
      <dgm:prSet/>
      <dgm:spPr/>
      <dgm:t>
        <a:bodyPr/>
        <a:lstStyle/>
        <a:p>
          <a:endParaRPr lang="en-US"/>
        </a:p>
      </dgm:t>
    </dgm:pt>
    <dgm:pt modelId="{CFD03A9F-85F8-4EDA-B557-CBF4EEFBE6A9}">
      <dgm:prSet/>
      <dgm:spPr/>
      <dgm:t>
        <a:bodyPr/>
        <a:lstStyle/>
        <a:p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Empowerment – Co-produced plans, informed consent, supported decision-making and genuine options(NICE, 2018).</a:t>
          </a:r>
          <a:endParaRPr lang="en-US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A113EC7F-1AC6-4D00-B70A-12F7BA94809E}" type="parTrans" cxnId="{376C2F75-92E2-45BA-976B-7BF2934006C2}">
      <dgm:prSet/>
      <dgm:spPr/>
      <dgm:t>
        <a:bodyPr/>
        <a:lstStyle/>
        <a:p>
          <a:endParaRPr lang="en-US"/>
        </a:p>
      </dgm:t>
    </dgm:pt>
    <dgm:pt modelId="{A869361F-8308-4F4A-9BB5-8D2CF73E3A7E}" type="sibTrans" cxnId="{376C2F75-92E2-45BA-976B-7BF2934006C2}">
      <dgm:prSet/>
      <dgm:spPr/>
      <dgm:t>
        <a:bodyPr/>
        <a:lstStyle/>
        <a:p>
          <a:endParaRPr lang="en-US"/>
        </a:p>
      </dgm:t>
    </dgm:pt>
    <dgm:pt modelId="{AA18490E-4B05-4CB3-8E04-9B6F3122767A}">
      <dgm:prSet/>
      <dgm:spPr/>
      <dgm:t>
        <a:bodyPr/>
        <a:lstStyle/>
        <a:p>
          <a:r>
            <a:rPr lang="en-US" b="1" dirty="0">
              <a:solidFill>
                <a:schemeClr val="tx1">
                  <a:lumMod val="95000"/>
                  <a:lumOff val="5000"/>
                </a:schemeClr>
              </a:solidFill>
            </a:rPr>
            <a:t>Critical tensions – Detailed packages may miss personal priorities, e.g. overprotective care can reduce confidence and choice (Ebrahimi et al., 2020).</a:t>
          </a:r>
        </a:p>
      </dgm:t>
    </dgm:pt>
    <dgm:pt modelId="{E8E58E7B-ECD5-4B38-8D88-D079B5CD2DF3}" type="parTrans" cxnId="{FDD11471-7B12-4509-9C8A-6AA5B83BDEC1}">
      <dgm:prSet/>
      <dgm:spPr/>
      <dgm:t>
        <a:bodyPr/>
        <a:lstStyle/>
        <a:p>
          <a:endParaRPr lang="en-US"/>
        </a:p>
      </dgm:t>
    </dgm:pt>
    <dgm:pt modelId="{BD06EE08-1DC1-480D-ACE2-B765B89B5E82}" type="sibTrans" cxnId="{FDD11471-7B12-4509-9C8A-6AA5B83BDEC1}">
      <dgm:prSet/>
      <dgm:spPr/>
      <dgm:t>
        <a:bodyPr/>
        <a:lstStyle/>
        <a:p>
          <a:endParaRPr lang="en-US"/>
        </a:p>
      </dgm:t>
    </dgm:pt>
    <dgm:pt modelId="{73B2A391-F817-4041-AE27-276DB2E5D3F1}">
      <dgm:prSet/>
      <dgm:spPr/>
      <dgm:t>
        <a:bodyPr/>
        <a:lstStyle/>
        <a:p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Right and Access – Accessible information, advocacy, transport, benefits advice and culturally safe care (Department of Health and Social Care, 2022).</a:t>
          </a:r>
          <a:endParaRPr lang="en-US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C9BC084D-A9BB-4B5D-AF55-B27E5B81092B}" type="parTrans" cxnId="{AAC78C52-5E4B-4154-B48A-9C0593C1C773}">
      <dgm:prSet/>
      <dgm:spPr/>
      <dgm:t>
        <a:bodyPr/>
        <a:lstStyle/>
        <a:p>
          <a:endParaRPr lang="en-US"/>
        </a:p>
      </dgm:t>
    </dgm:pt>
    <dgm:pt modelId="{E08A2858-AE2F-46B7-828C-9EACB9C52439}" type="sibTrans" cxnId="{AAC78C52-5E4B-4154-B48A-9C0593C1C773}">
      <dgm:prSet/>
      <dgm:spPr/>
      <dgm:t>
        <a:bodyPr/>
        <a:lstStyle/>
        <a:p>
          <a:endParaRPr lang="en-US"/>
        </a:p>
      </dgm:t>
    </dgm:pt>
    <dgm:pt modelId="{B2DF0DF6-D39E-4C8E-873E-546BF4F21BF5}">
      <dgm:prSet/>
      <dgm:spPr/>
      <dgm:t>
        <a:bodyPr/>
        <a:lstStyle/>
        <a:p>
          <a:r>
            <a:rPr lang="en-US" b="1">
              <a:solidFill>
                <a:schemeClr val="tx1">
                  <a:lumMod val="95000"/>
                  <a:lumOff val="5000"/>
                </a:schemeClr>
              </a:solidFill>
            </a:rPr>
            <a:t>Psychological and Social – Belonging, grief support, meaningful activity, relationships, identity and loneliness(Davidson and Rossall, 2015).</a:t>
          </a:r>
          <a:endParaRPr lang="en-US" b="1" dirty="0">
            <a:solidFill>
              <a:schemeClr val="tx1">
                <a:lumMod val="95000"/>
                <a:lumOff val="5000"/>
              </a:schemeClr>
            </a:solidFill>
          </a:endParaRPr>
        </a:p>
      </dgm:t>
    </dgm:pt>
    <dgm:pt modelId="{5F8825B3-48D6-4BE3-BFC5-E0B24B17928F}" type="parTrans" cxnId="{84E4CCA7-D7DE-4E5A-9CC1-83F40C2AE621}">
      <dgm:prSet/>
      <dgm:spPr/>
      <dgm:t>
        <a:bodyPr/>
        <a:lstStyle/>
        <a:p>
          <a:endParaRPr lang="en-US"/>
        </a:p>
      </dgm:t>
    </dgm:pt>
    <dgm:pt modelId="{564B99F8-6DF8-469C-B83E-AC3DE60933EB}" type="sibTrans" cxnId="{84E4CCA7-D7DE-4E5A-9CC1-83F40C2AE621}">
      <dgm:prSet/>
      <dgm:spPr/>
      <dgm:t>
        <a:bodyPr/>
        <a:lstStyle/>
        <a:p>
          <a:endParaRPr lang="en-US"/>
        </a:p>
      </dgm:t>
    </dgm:pt>
    <dgm:pt modelId="{C4FA38D1-B07E-4530-873A-19B45581455B}" type="pres">
      <dgm:prSet presAssocID="{EA1F7EAB-174D-4526-B364-FCE02E1316F4}" presName="outerComposite" presStyleCnt="0">
        <dgm:presLayoutVars>
          <dgm:chMax val="5"/>
          <dgm:dir/>
          <dgm:resizeHandles val="exact"/>
        </dgm:presLayoutVars>
      </dgm:prSet>
      <dgm:spPr/>
    </dgm:pt>
    <dgm:pt modelId="{A3F6BEEF-B928-4C85-96A7-BF9B2977B6CE}" type="pres">
      <dgm:prSet presAssocID="{EA1F7EAB-174D-4526-B364-FCE02E1316F4}" presName="dummyMaxCanvas" presStyleCnt="0">
        <dgm:presLayoutVars/>
      </dgm:prSet>
      <dgm:spPr/>
    </dgm:pt>
    <dgm:pt modelId="{DA51DAD8-D128-40FE-B8FE-C5DDBB5EA904}" type="pres">
      <dgm:prSet presAssocID="{EA1F7EAB-174D-4526-B364-FCE02E1316F4}" presName="FiveNodes_1" presStyleLbl="node1" presStyleIdx="0" presStyleCnt="5">
        <dgm:presLayoutVars>
          <dgm:bulletEnabled val="1"/>
        </dgm:presLayoutVars>
      </dgm:prSet>
      <dgm:spPr/>
    </dgm:pt>
    <dgm:pt modelId="{384D49CF-2001-47DA-973D-A724BF8A2E7B}" type="pres">
      <dgm:prSet presAssocID="{EA1F7EAB-174D-4526-B364-FCE02E1316F4}" presName="FiveNodes_2" presStyleLbl="node1" presStyleIdx="1" presStyleCnt="5">
        <dgm:presLayoutVars>
          <dgm:bulletEnabled val="1"/>
        </dgm:presLayoutVars>
      </dgm:prSet>
      <dgm:spPr/>
    </dgm:pt>
    <dgm:pt modelId="{9FD4ECF8-6FDD-4CA7-AD57-BCCB1B718E34}" type="pres">
      <dgm:prSet presAssocID="{EA1F7EAB-174D-4526-B364-FCE02E1316F4}" presName="FiveNodes_3" presStyleLbl="node1" presStyleIdx="2" presStyleCnt="5">
        <dgm:presLayoutVars>
          <dgm:bulletEnabled val="1"/>
        </dgm:presLayoutVars>
      </dgm:prSet>
      <dgm:spPr/>
    </dgm:pt>
    <dgm:pt modelId="{126B0D95-3C5E-406F-9CDA-250AB245E9AA}" type="pres">
      <dgm:prSet presAssocID="{EA1F7EAB-174D-4526-B364-FCE02E1316F4}" presName="FiveNodes_4" presStyleLbl="node1" presStyleIdx="3" presStyleCnt="5">
        <dgm:presLayoutVars>
          <dgm:bulletEnabled val="1"/>
        </dgm:presLayoutVars>
      </dgm:prSet>
      <dgm:spPr/>
    </dgm:pt>
    <dgm:pt modelId="{E9EA587F-EFE2-4F71-97E1-8DDE956065BA}" type="pres">
      <dgm:prSet presAssocID="{EA1F7EAB-174D-4526-B364-FCE02E1316F4}" presName="FiveNodes_5" presStyleLbl="node1" presStyleIdx="4" presStyleCnt="5">
        <dgm:presLayoutVars>
          <dgm:bulletEnabled val="1"/>
        </dgm:presLayoutVars>
      </dgm:prSet>
      <dgm:spPr/>
    </dgm:pt>
    <dgm:pt modelId="{81FCFE44-0A3F-42FE-83C0-0CBBE2B50821}" type="pres">
      <dgm:prSet presAssocID="{EA1F7EAB-174D-4526-B364-FCE02E1316F4}" presName="FiveConn_1-2" presStyleLbl="fgAccFollowNode1" presStyleIdx="0" presStyleCnt="4">
        <dgm:presLayoutVars>
          <dgm:bulletEnabled val="1"/>
        </dgm:presLayoutVars>
      </dgm:prSet>
      <dgm:spPr/>
    </dgm:pt>
    <dgm:pt modelId="{AB326BC9-E38E-4BB1-AD0D-F6C509F94EBC}" type="pres">
      <dgm:prSet presAssocID="{EA1F7EAB-174D-4526-B364-FCE02E1316F4}" presName="FiveConn_2-3" presStyleLbl="fgAccFollowNode1" presStyleIdx="1" presStyleCnt="4">
        <dgm:presLayoutVars>
          <dgm:bulletEnabled val="1"/>
        </dgm:presLayoutVars>
      </dgm:prSet>
      <dgm:spPr/>
    </dgm:pt>
    <dgm:pt modelId="{66A62DC7-453A-4064-BB8F-8466A8C48D7F}" type="pres">
      <dgm:prSet presAssocID="{EA1F7EAB-174D-4526-B364-FCE02E1316F4}" presName="FiveConn_3-4" presStyleLbl="fgAccFollowNode1" presStyleIdx="2" presStyleCnt="4">
        <dgm:presLayoutVars>
          <dgm:bulletEnabled val="1"/>
        </dgm:presLayoutVars>
      </dgm:prSet>
      <dgm:spPr/>
    </dgm:pt>
    <dgm:pt modelId="{8C2AFA15-9EE7-4988-A84C-918E16772C30}" type="pres">
      <dgm:prSet presAssocID="{EA1F7EAB-174D-4526-B364-FCE02E1316F4}" presName="FiveConn_4-5" presStyleLbl="fgAccFollowNode1" presStyleIdx="3" presStyleCnt="4">
        <dgm:presLayoutVars>
          <dgm:bulletEnabled val="1"/>
        </dgm:presLayoutVars>
      </dgm:prSet>
      <dgm:spPr/>
    </dgm:pt>
    <dgm:pt modelId="{8008820D-DDE8-4081-B1DE-AE804C2C8D7C}" type="pres">
      <dgm:prSet presAssocID="{EA1F7EAB-174D-4526-B364-FCE02E1316F4}" presName="FiveNodes_1_text" presStyleLbl="node1" presStyleIdx="4" presStyleCnt="5">
        <dgm:presLayoutVars>
          <dgm:bulletEnabled val="1"/>
        </dgm:presLayoutVars>
      </dgm:prSet>
      <dgm:spPr/>
    </dgm:pt>
    <dgm:pt modelId="{AE6B0105-210B-4B58-85EB-F8545F36F555}" type="pres">
      <dgm:prSet presAssocID="{EA1F7EAB-174D-4526-B364-FCE02E1316F4}" presName="FiveNodes_2_text" presStyleLbl="node1" presStyleIdx="4" presStyleCnt="5">
        <dgm:presLayoutVars>
          <dgm:bulletEnabled val="1"/>
        </dgm:presLayoutVars>
      </dgm:prSet>
      <dgm:spPr/>
    </dgm:pt>
    <dgm:pt modelId="{B16121CE-0A8C-4CD5-8B21-96B52113A4CF}" type="pres">
      <dgm:prSet presAssocID="{EA1F7EAB-174D-4526-B364-FCE02E1316F4}" presName="FiveNodes_3_text" presStyleLbl="node1" presStyleIdx="4" presStyleCnt="5">
        <dgm:presLayoutVars>
          <dgm:bulletEnabled val="1"/>
        </dgm:presLayoutVars>
      </dgm:prSet>
      <dgm:spPr/>
    </dgm:pt>
    <dgm:pt modelId="{D0883017-1274-49BC-B993-79862C16B545}" type="pres">
      <dgm:prSet presAssocID="{EA1F7EAB-174D-4526-B364-FCE02E1316F4}" presName="FiveNodes_4_text" presStyleLbl="node1" presStyleIdx="4" presStyleCnt="5">
        <dgm:presLayoutVars>
          <dgm:bulletEnabled val="1"/>
        </dgm:presLayoutVars>
      </dgm:prSet>
      <dgm:spPr/>
    </dgm:pt>
    <dgm:pt modelId="{A3B2E326-98CE-4179-9C23-C8ABE4BBA380}" type="pres">
      <dgm:prSet presAssocID="{EA1F7EAB-174D-4526-B364-FCE02E1316F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C5309B08-701E-41FD-B7EE-DD642B511AD6}" type="presOf" srcId="{BD06EE08-1DC1-480D-ACE2-B765B89B5E82}" destId="{66A62DC7-453A-4064-BB8F-8466A8C48D7F}" srcOrd="0" destOrd="0" presId="urn:microsoft.com/office/officeart/2005/8/layout/vProcess5"/>
    <dgm:cxn modelId="{BA196C0A-B47E-4130-89B3-AC3F33382DA1}" type="presOf" srcId="{4A446580-8921-470E-A30C-80E7815F2E1E}" destId="{8008820D-DDE8-4081-B1DE-AE804C2C8D7C}" srcOrd="1" destOrd="0" presId="urn:microsoft.com/office/officeart/2005/8/layout/vProcess5"/>
    <dgm:cxn modelId="{21D4D06A-EF38-4F44-8D0B-1854363E1446}" type="presOf" srcId="{B2DF0DF6-D39E-4C8E-873E-546BF4F21BF5}" destId="{E9EA587F-EFE2-4F71-97E1-8DDE956065BA}" srcOrd="0" destOrd="0" presId="urn:microsoft.com/office/officeart/2005/8/layout/vProcess5"/>
    <dgm:cxn modelId="{7E68CF4B-C831-4812-A5F6-E9D2E4C74F56}" type="presOf" srcId="{CFD03A9F-85F8-4EDA-B557-CBF4EEFBE6A9}" destId="{AE6B0105-210B-4B58-85EB-F8545F36F555}" srcOrd="1" destOrd="0" presId="urn:microsoft.com/office/officeart/2005/8/layout/vProcess5"/>
    <dgm:cxn modelId="{05A6064D-5A58-4523-976B-4135FB54797E}" srcId="{EA1F7EAB-174D-4526-B364-FCE02E1316F4}" destId="{4A446580-8921-470E-A30C-80E7815F2E1E}" srcOrd="0" destOrd="0" parTransId="{0A349EBF-E94C-4AD8-91ED-57834CD1BC6A}" sibTransId="{C2D73982-503C-4D1E-B8B3-3C63A2E809B0}"/>
    <dgm:cxn modelId="{DD01484E-7A0A-4ECD-ACF7-2686E2A3710D}" type="presOf" srcId="{AA18490E-4B05-4CB3-8E04-9B6F3122767A}" destId="{9FD4ECF8-6FDD-4CA7-AD57-BCCB1B718E34}" srcOrd="0" destOrd="0" presId="urn:microsoft.com/office/officeart/2005/8/layout/vProcess5"/>
    <dgm:cxn modelId="{FDD11471-7B12-4509-9C8A-6AA5B83BDEC1}" srcId="{EA1F7EAB-174D-4526-B364-FCE02E1316F4}" destId="{AA18490E-4B05-4CB3-8E04-9B6F3122767A}" srcOrd="2" destOrd="0" parTransId="{E8E58E7B-ECD5-4B38-8D88-D079B5CD2DF3}" sibTransId="{BD06EE08-1DC1-480D-ACE2-B765B89B5E82}"/>
    <dgm:cxn modelId="{AAC78C52-5E4B-4154-B48A-9C0593C1C773}" srcId="{EA1F7EAB-174D-4526-B364-FCE02E1316F4}" destId="{73B2A391-F817-4041-AE27-276DB2E5D3F1}" srcOrd="3" destOrd="0" parTransId="{C9BC084D-A9BB-4B5D-AF55-B27E5B81092B}" sibTransId="{E08A2858-AE2F-46B7-828C-9EACB9C52439}"/>
    <dgm:cxn modelId="{376C2F75-92E2-45BA-976B-7BF2934006C2}" srcId="{EA1F7EAB-174D-4526-B364-FCE02E1316F4}" destId="{CFD03A9F-85F8-4EDA-B557-CBF4EEFBE6A9}" srcOrd="1" destOrd="0" parTransId="{A113EC7F-1AC6-4D00-B70A-12F7BA94809E}" sibTransId="{A869361F-8308-4F4A-9BB5-8D2CF73E3A7E}"/>
    <dgm:cxn modelId="{289AC155-0EB0-4265-8846-624A18DE22E1}" type="presOf" srcId="{4A446580-8921-470E-A30C-80E7815F2E1E}" destId="{DA51DAD8-D128-40FE-B8FE-C5DDBB5EA904}" srcOrd="0" destOrd="0" presId="urn:microsoft.com/office/officeart/2005/8/layout/vProcess5"/>
    <dgm:cxn modelId="{B7FA3D87-CF78-4741-8B3A-499025720019}" type="presOf" srcId="{AA18490E-4B05-4CB3-8E04-9B6F3122767A}" destId="{B16121CE-0A8C-4CD5-8B21-96B52113A4CF}" srcOrd="1" destOrd="0" presId="urn:microsoft.com/office/officeart/2005/8/layout/vProcess5"/>
    <dgm:cxn modelId="{EFD2F988-0006-4BD7-B9C2-6882766DE35D}" type="presOf" srcId="{73B2A391-F817-4041-AE27-276DB2E5D3F1}" destId="{126B0D95-3C5E-406F-9CDA-250AB245E9AA}" srcOrd="0" destOrd="0" presId="urn:microsoft.com/office/officeart/2005/8/layout/vProcess5"/>
    <dgm:cxn modelId="{6F45DF9C-FE7A-4B63-A80E-A3E3039B6100}" type="presOf" srcId="{A869361F-8308-4F4A-9BB5-8D2CF73E3A7E}" destId="{AB326BC9-E38E-4BB1-AD0D-F6C509F94EBC}" srcOrd="0" destOrd="0" presId="urn:microsoft.com/office/officeart/2005/8/layout/vProcess5"/>
    <dgm:cxn modelId="{84E4CCA7-D7DE-4E5A-9CC1-83F40C2AE621}" srcId="{EA1F7EAB-174D-4526-B364-FCE02E1316F4}" destId="{B2DF0DF6-D39E-4C8E-873E-546BF4F21BF5}" srcOrd="4" destOrd="0" parTransId="{5F8825B3-48D6-4BE3-BFC5-E0B24B17928F}" sibTransId="{564B99F8-6DF8-469C-B83E-AC3DE60933EB}"/>
    <dgm:cxn modelId="{F823DCB2-2DF3-486C-B555-FDAA2A8AC911}" type="presOf" srcId="{73B2A391-F817-4041-AE27-276DB2E5D3F1}" destId="{D0883017-1274-49BC-B993-79862C16B545}" srcOrd="1" destOrd="0" presId="urn:microsoft.com/office/officeart/2005/8/layout/vProcess5"/>
    <dgm:cxn modelId="{4A3638B7-2B9B-4AE9-AB82-EE04ACDBC0F4}" type="presOf" srcId="{E08A2858-AE2F-46B7-828C-9EACB9C52439}" destId="{8C2AFA15-9EE7-4988-A84C-918E16772C30}" srcOrd="0" destOrd="0" presId="urn:microsoft.com/office/officeart/2005/8/layout/vProcess5"/>
    <dgm:cxn modelId="{0441AFB7-EEF0-4658-87F6-86DB3966728C}" type="presOf" srcId="{C2D73982-503C-4D1E-B8B3-3C63A2E809B0}" destId="{81FCFE44-0A3F-42FE-83C0-0CBBE2B50821}" srcOrd="0" destOrd="0" presId="urn:microsoft.com/office/officeart/2005/8/layout/vProcess5"/>
    <dgm:cxn modelId="{262106B9-953C-40C9-AD36-FB73932B45F7}" type="presOf" srcId="{EA1F7EAB-174D-4526-B364-FCE02E1316F4}" destId="{C4FA38D1-B07E-4530-873A-19B45581455B}" srcOrd="0" destOrd="0" presId="urn:microsoft.com/office/officeart/2005/8/layout/vProcess5"/>
    <dgm:cxn modelId="{525868C4-58A9-4BAF-82C6-BC037466A610}" type="presOf" srcId="{CFD03A9F-85F8-4EDA-B557-CBF4EEFBE6A9}" destId="{384D49CF-2001-47DA-973D-A724BF8A2E7B}" srcOrd="0" destOrd="0" presId="urn:microsoft.com/office/officeart/2005/8/layout/vProcess5"/>
    <dgm:cxn modelId="{8ABB3CF6-E5DF-4B9D-9AB0-B292D2D972F5}" type="presOf" srcId="{B2DF0DF6-D39E-4C8E-873E-546BF4F21BF5}" destId="{A3B2E326-98CE-4179-9C23-C8ABE4BBA380}" srcOrd="1" destOrd="0" presId="urn:microsoft.com/office/officeart/2005/8/layout/vProcess5"/>
    <dgm:cxn modelId="{05E0C70B-5D0B-4F13-A03B-ACFE096BE3B6}" type="presParOf" srcId="{C4FA38D1-B07E-4530-873A-19B45581455B}" destId="{A3F6BEEF-B928-4C85-96A7-BF9B2977B6CE}" srcOrd="0" destOrd="0" presId="urn:microsoft.com/office/officeart/2005/8/layout/vProcess5"/>
    <dgm:cxn modelId="{2A0C1457-33A1-42E1-ABB5-3C87C75894AE}" type="presParOf" srcId="{C4FA38D1-B07E-4530-873A-19B45581455B}" destId="{DA51DAD8-D128-40FE-B8FE-C5DDBB5EA904}" srcOrd="1" destOrd="0" presId="urn:microsoft.com/office/officeart/2005/8/layout/vProcess5"/>
    <dgm:cxn modelId="{B746E9AD-B4C4-4902-8976-A4B9A3DEDB87}" type="presParOf" srcId="{C4FA38D1-B07E-4530-873A-19B45581455B}" destId="{384D49CF-2001-47DA-973D-A724BF8A2E7B}" srcOrd="2" destOrd="0" presId="urn:microsoft.com/office/officeart/2005/8/layout/vProcess5"/>
    <dgm:cxn modelId="{C9433139-98DB-48EE-8F91-E53222DEFDC6}" type="presParOf" srcId="{C4FA38D1-B07E-4530-873A-19B45581455B}" destId="{9FD4ECF8-6FDD-4CA7-AD57-BCCB1B718E34}" srcOrd="3" destOrd="0" presId="urn:microsoft.com/office/officeart/2005/8/layout/vProcess5"/>
    <dgm:cxn modelId="{150781A1-81FA-452F-B0EB-DD3C190E70ED}" type="presParOf" srcId="{C4FA38D1-B07E-4530-873A-19B45581455B}" destId="{126B0D95-3C5E-406F-9CDA-250AB245E9AA}" srcOrd="4" destOrd="0" presId="urn:microsoft.com/office/officeart/2005/8/layout/vProcess5"/>
    <dgm:cxn modelId="{B6789CD0-C047-4EA9-83B1-96D0AF8BAE5D}" type="presParOf" srcId="{C4FA38D1-B07E-4530-873A-19B45581455B}" destId="{E9EA587F-EFE2-4F71-97E1-8DDE956065BA}" srcOrd="5" destOrd="0" presId="urn:microsoft.com/office/officeart/2005/8/layout/vProcess5"/>
    <dgm:cxn modelId="{2326DE01-FC7A-4003-BCD3-F3CE40263A97}" type="presParOf" srcId="{C4FA38D1-B07E-4530-873A-19B45581455B}" destId="{81FCFE44-0A3F-42FE-83C0-0CBBE2B50821}" srcOrd="6" destOrd="0" presId="urn:microsoft.com/office/officeart/2005/8/layout/vProcess5"/>
    <dgm:cxn modelId="{F45E5E6E-56B1-429F-9DFB-470FA37B1870}" type="presParOf" srcId="{C4FA38D1-B07E-4530-873A-19B45581455B}" destId="{AB326BC9-E38E-4BB1-AD0D-F6C509F94EBC}" srcOrd="7" destOrd="0" presId="urn:microsoft.com/office/officeart/2005/8/layout/vProcess5"/>
    <dgm:cxn modelId="{DC62AF41-DA53-4E05-891E-AB21B5F6674D}" type="presParOf" srcId="{C4FA38D1-B07E-4530-873A-19B45581455B}" destId="{66A62DC7-453A-4064-BB8F-8466A8C48D7F}" srcOrd="8" destOrd="0" presId="urn:microsoft.com/office/officeart/2005/8/layout/vProcess5"/>
    <dgm:cxn modelId="{EA6023ED-6F67-4C51-937D-12BA249828AC}" type="presParOf" srcId="{C4FA38D1-B07E-4530-873A-19B45581455B}" destId="{8C2AFA15-9EE7-4988-A84C-918E16772C30}" srcOrd="9" destOrd="0" presId="urn:microsoft.com/office/officeart/2005/8/layout/vProcess5"/>
    <dgm:cxn modelId="{613E5B22-6D89-4E16-BA79-F80964D1CF2D}" type="presParOf" srcId="{C4FA38D1-B07E-4530-873A-19B45581455B}" destId="{8008820D-DDE8-4081-B1DE-AE804C2C8D7C}" srcOrd="10" destOrd="0" presId="urn:microsoft.com/office/officeart/2005/8/layout/vProcess5"/>
    <dgm:cxn modelId="{FB3CE4A6-95B0-4AE1-9205-3F8021270E64}" type="presParOf" srcId="{C4FA38D1-B07E-4530-873A-19B45581455B}" destId="{AE6B0105-210B-4B58-85EB-F8545F36F555}" srcOrd="11" destOrd="0" presId="urn:microsoft.com/office/officeart/2005/8/layout/vProcess5"/>
    <dgm:cxn modelId="{331C1448-FE57-424A-9AFD-7D073BF4A63D}" type="presParOf" srcId="{C4FA38D1-B07E-4530-873A-19B45581455B}" destId="{B16121CE-0A8C-4CD5-8B21-96B52113A4CF}" srcOrd="12" destOrd="0" presId="urn:microsoft.com/office/officeart/2005/8/layout/vProcess5"/>
    <dgm:cxn modelId="{F1F66BC7-3179-4D94-8630-62B9BB00D12E}" type="presParOf" srcId="{C4FA38D1-B07E-4530-873A-19B45581455B}" destId="{D0883017-1274-49BC-B993-79862C16B545}" srcOrd="13" destOrd="0" presId="urn:microsoft.com/office/officeart/2005/8/layout/vProcess5"/>
    <dgm:cxn modelId="{48661C80-E8DA-4E63-8C84-41794AAD0DB6}" type="presParOf" srcId="{C4FA38D1-B07E-4530-873A-19B45581455B}" destId="{A3B2E326-98CE-4179-9C23-C8ABE4BBA380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C986589-5060-422C-958E-9696BDCEBAC9}" type="doc">
      <dgm:prSet loTypeId="urn:microsoft.com/office/officeart/2005/8/layout/process4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5B06AEFC-BB4B-4C45-A6FD-1638FA3BCAA9}">
      <dgm:prSet/>
      <dgm:spPr/>
      <dgm:t>
        <a:bodyPr/>
        <a:lstStyle/>
        <a:p>
          <a:pPr rtl="0"/>
          <a:r>
            <a:rPr lang="en-US" dirty="0">
              <a:latin typeface="Walbaum Display"/>
            </a:rPr>
            <a:t>In the UK, </a:t>
          </a:r>
          <a:r>
            <a:rPr lang="en-US" dirty="0" err="1">
              <a:latin typeface="Walbaum Display"/>
            </a:rPr>
            <a:t>personalised</a:t>
          </a:r>
          <a:r>
            <a:rPr lang="en-US" dirty="0">
              <a:latin typeface="Walbaum Display"/>
            </a:rPr>
            <a:t> care, practical interventions, community-based services and assistive technology enable older people to preserve their independence, dignity and overall wellbeing (</a:t>
          </a:r>
          <a:r>
            <a:rPr lang="en-US" dirty="0"/>
            <a:t>NHS England, 2024).</a:t>
          </a:r>
        </a:p>
      </dgm:t>
    </dgm:pt>
    <dgm:pt modelId="{B08CF0D6-816F-4480-916A-8E844C8932A0}" type="parTrans" cxnId="{16D9D1E2-1519-45F6-9DDB-9F1FE194E758}">
      <dgm:prSet/>
      <dgm:spPr/>
      <dgm:t>
        <a:bodyPr/>
        <a:lstStyle/>
        <a:p>
          <a:endParaRPr lang="en-US"/>
        </a:p>
      </dgm:t>
    </dgm:pt>
    <dgm:pt modelId="{33999D0E-2DC3-470C-BA9C-8813BC9304DF}" type="sibTrans" cxnId="{16D9D1E2-1519-45F6-9DDB-9F1FE194E758}">
      <dgm:prSet/>
      <dgm:spPr/>
      <dgm:t>
        <a:bodyPr/>
        <a:lstStyle/>
        <a:p>
          <a:endParaRPr lang="en-US"/>
        </a:p>
      </dgm:t>
    </dgm:pt>
    <dgm:pt modelId="{70151EFB-9EAC-4181-B829-125AED326E7E}">
      <dgm:prSet/>
      <dgm:spPr/>
      <dgm:t>
        <a:bodyPr/>
        <a:lstStyle/>
        <a:p>
          <a:r>
            <a:rPr lang="en-US"/>
            <a:t>Policies such as the Care Act 2014 promote wellbeing, independence and personal control(Care act 2014, 2014).</a:t>
          </a:r>
        </a:p>
      </dgm:t>
    </dgm:pt>
    <dgm:pt modelId="{E04444EB-62BA-4B54-B200-F030FAD4C388}" type="parTrans" cxnId="{A1ECB0CC-4C4A-495B-86D9-D7E8DB00524C}">
      <dgm:prSet/>
      <dgm:spPr/>
      <dgm:t>
        <a:bodyPr/>
        <a:lstStyle/>
        <a:p>
          <a:endParaRPr lang="en-US"/>
        </a:p>
      </dgm:t>
    </dgm:pt>
    <dgm:pt modelId="{53EA3502-2A22-41D5-9CCB-BEC1F67AA4D0}" type="sibTrans" cxnId="{A1ECB0CC-4C4A-495B-86D9-D7E8DB00524C}">
      <dgm:prSet/>
      <dgm:spPr/>
      <dgm:t>
        <a:bodyPr/>
        <a:lstStyle/>
        <a:p>
          <a:endParaRPr lang="en-US"/>
        </a:p>
      </dgm:t>
    </dgm:pt>
    <dgm:pt modelId="{470C305A-149D-4DF9-99FE-D66388879D2E}" type="pres">
      <dgm:prSet presAssocID="{CC986589-5060-422C-958E-9696BDCEBAC9}" presName="Name0" presStyleCnt="0">
        <dgm:presLayoutVars>
          <dgm:dir/>
          <dgm:animLvl val="lvl"/>
          <dgm:resizeHandles val="exact"/>
        </dgm:presLayoutVars>
      </dgm:prSet>
      <dgm:spPr/>
    </dgm:pt>
    <dgm:pt modelId="{4CCF4DDF-22B8-4D41-A39B-6AB4BF4FD1FE}" type="pres">
      <dgm:prSet presAssocID="{70151EFB-9EAC-4181-B829-125AED326E7E}" presName="boxAndChildren" presStyleCnt="0"/>
      <dgm:spPr/>
    </dgm:pt>
    <dgm:pt modelId="{7C464E72-FAD7-4A9C-BDC3-BBFF88C087DE}" type="pres">
      <dgm:prSet presAssocID="{70151EFB-9EAC-4181-B829-125AED326E7E}" presName="parentTextBox" presStyleLbl="node1" presStyleIdx="0" presStyleCnt="2"/>
      <dgm:spPr/>
    </dgm:pt>
    <dgm:pt modelId="{9E26927D-5B45-4B5D-94CA-07DF3A527F53}" type="pres">
      <dgm:prSet presAssocID="{33999D0E-2DC3-470C-BA9C-8813BC9304DF}" presName="sp" presStyleCnt="0"/>
      <dgm:spPr/>
    </dgm:pt>
    <dgm:pt modelId="{6DA0CA08-4344-4228-BC97-CB9EC7ED338A}" type="pres">
      <dgm:prSet presAssocID="{5B06AEFC-BB4B-4C45-A6FD-1638FA3BCAA9}" presName="arrowAndChildren" presStyleCnt="0"/>
      <dgm:spPr/>
    </dgm:pt>
    <dgm:pt modelId="{71DC17B6-87A3-45D9-A931-58C84E4383E2}" type="pres">
      <dgm:prSet presAssocID="{5B06AEFC-BB4B-4C45-A6FD-1638FA3BCAA9}" presName="parentTextArrow" presStyleLbl="node1" presStyleIdx="1" presStyleCnt="2"/>
      <dgm:spPr/>
    </dgm:pt>
  </dgm:ptLst>
  <dgm:cxnLst>
    <dgm:cxn modelId="{A6A6087D-5CC8-4A0D-A656-90BE50DD9667}" type="presOf" srcId="{70151EFB-9EAC-4181-B829-125AED326E7E}" destId="{7C464E72-FAD7-4A9C-BDC3-BBFF88C087DE}" srcOrd="0" destOrd="0" presId="urn:microsoft.com/office/officeart/2005/8/layout/process4"/>
    <dgm:cxn modelId="{9E4F67B3-C71E-4306-954F-5BAFE959DB8D}" type="presOf" srcId="{CC986589-5060-422C-958E-9696BDCEBAC9}" destId="{470C305A-149D-4DF9-99FE-D66388879D2E}" srcOrd="0" destOrd="0" presId="urn:microsoft.com/office/officeart/2005/8/layout/process4"/>
    <dgm:cxn modelId="{71F8F5BD-C3A9-4818-B136-A58C3F0423C1}" type="presOf" srcId="{5B06AEFC-BB4B-4C45-A6FD-1638FA3BCAA9}" destId="{71DC17B6-87A3-45D9-A931-58C84E4383E2}" srcOrd="0" destOrd="0" presId="urn:microsoft.com/office/officeart/2005/8/layout/process4"/>
    <dgm:cxn modelId="{A1ECB0CC-4C4A-495B-86D9-D7E8DB00524C}" srcId="{CC986589-5060-422C-958E-9696BDCEBAC9}" destId="{70151EFB-9EAC-4181-B829-125AED326E7E}" srcOrd="1" destOrd="0" parTransId="{E04444EB-62BA-4B54-B200-F030FAD4C388}" sibTransId="{53EA3502-2A22-41D5-9CCB-BEC1F67AA4D0}"/>
    <dgm:cxn modelId="{16D9D1E2-1519-45F6-9DDB-9F1FE194E758}" srcId="{CC986589-5060-422C-958E-9696BDCEBAC9}" destId="{5B06AEFC-BB4B-4C45-A6FD-1638FA3BCAA9}" srcOrd="0" destOrd="0" parTransId="{B08CF0D6-816F-4480-916A-8E844C8932A0}" sibTransId="{33999D0E-2DC3-470C-BA9C-8813BC9304DF}"/>
    <dgm:cxn modelId="{E42D0FCA-B2E8-4F4B-BA21-621BE6701334}" type="presParOf" srcId="{470C305A-149D-4DF9-99FE-D66388879D2E}" destId="{4CCF4DDF-22B8-4D41-A39B-6AB4BF4FD1FE}" srcOrd="0" destOrd="0" presId="urn:microsoft.com/office/officeart/2005/8/layout/process4"/>
    <dgm:cxn modelId="{C9C34CA6-F5D1-48F0-9D40-EA04F3871106}" type="presParOf" srcId="{4CCF4DDF-22B8-4D41-A39B-6AB4BF4FD1FE}" destId="{7C464E72-FAD7-4A9C-BDC3-BBFF88C087DE}" srcOrd="0" destOrd="0" presId="urn:microsoft.com/office/officeart/2005/8/layout/process4"/>
    <dgm:cxn modelId="{8EEB73A6-D164-446B-ABBC-5D88699FD850}" type="presParOf" srcId="{470C305A-149D-4DF9-99FE-D66388879D2E}" destId="{9E26927D-5B45-4B5D-94CA-07DF3A527F53}" srcOrd="1" destOrd="0" presId="urn:microsoft.com/office/officeart/2005/8/layout/process4"/>
    <dgm:cxn modelId="{D15088D0-0F8E-4FB0-9999-FA9923E95B8D}" type="presParOf" srcId="{470C305A-149D-4DF9-99FE-D66388879D2E}" destId="{6DA0CA08-4344-4228-BC97-CB9EC7ED338A}" srcOrd="2" destOrd="0" presId="urn:microsoft.com/office/officeart/2005/8/layout/process4"/>
    <dgm:cxn modelId="{861A74E8-1F2B-4369-B658-3878028B86C5}" type="presParOf" srcId="{6DA0CA08-4344-4228-BC97-CB9EC7ED338A}" destId="{71DC17B6-87A3-45D9-A931-58C84E4383E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DBDD269-D710-48B9-BECF-CAB2317EE230}" type="doc">
      <dgm:prSet loTypeId="urn:microsoft.com/office/officeart/2018/5/layout/IconLeafLabel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D7FA93-0179-4B8D-9F95-DA77C11F9418}">
      <dgm:prSet/>
      <dgm:spPr/>
      <dgm:t>
        <a:bodyPr/>
        <a:lstStyle/>
        <a:p>
          <a:pPr>
            <a:defRPr cap="all"/>
          </a:pPr>
          <a:r>
            <a:rPr lang="en-US" b="1">
              <a:latin typeface="Arial"/>
              <a:cs typeface="Arial"/>
            </a:rPr>
            <a:t>Co-produce plans around personal goals, culture, relationship, routines and preferred level of risk.</a:t>
          </a:r>
        </a:p>
      </dgm:t>
    </dgm:pt>
    <dgm:pt modelId="{71013A59-DCB7-4DB5-B662-530CF4F4B218}" type="parTrans" cxnId="{D93100DC-11D1-4695-AC56-AF984E12F09F}">
      <dgm:prSet/>
      <dgm:spPr/>
      <dgm:t>
        <a:bodyPr/>
        <a:lstStyle/>
        <a:p>
          <a:endParaRPr lang="en-US"/>
        </a:p>
      </dgm:t>
    </dgm:pt>
    <dgm:pt modelId="{9F054748-0979-4CBF-8B51-E5D147370DA6}" type="sibTrans" cxnId="{D93100DC-11D1-4695-AC56-AF984E12F09F}">
      <dgm:prSet/>
      <dgm:spPr/>
      <dgm:t>
        <a:bodyPr/>
        <a:lstStyle/>
        <a:p>
          <a:endParaRPr lang="en-US"/>
        </a:p>
      </dgm:t>
    </dgm:pt>
    <dgm:pt modelId="{1B68071D-53CC-4B79-923B-8346C39EC84C}">
      <dgm:prSet/>
      <dgm:spPr/>
      <dgm:t>
        <a:bodyPr/>
        <a:lstStyle/>
        <a:p>
          <a:pPr>
            <a:defRPr cap="all"/>
          </a:pPr>
          <a:r>
            <a:rPr lang="en-US" b="1">
              <a:latin typeface="Arial"/>
              <a:cs typeface="Arial"/>
            </a:rPr>
            <a:t>Invest in prevention: accessible exercise, nutrition support, early assessment, medication review and home adaptions.</a:t>
          </a:r>
        </a:p>
      </dgm:t>
    </dgm:pt>
    <dgm:pt modelId="{954E7E69-3EEF-4C4C-8025-42FAEA779CE7}" type="parTrans" cxnId="{D5AD45D4-ED78-4241-A026-976E7679FFCB}">
      <dgm:prSet/>
      <dgm:spPr/>
      <dgm:t>
        <a:bodyPr/>
        <a:lstStyle/>
        <a:p>
          <a:endParaRPr lang="en-US"/>
        </a:p>
      </dgm:t>
    </dgm:pt>
    <dgm:pt modelId="{2CCC4C4E-1E63-4512-B6EE-21A667EB44D1}" type="sibTrans" cxnId="{D5AD45D4-ED78-4241-A026-976E7679FFCB}">
      <dgm:prSet/>
      <dgm:spPr/>
      <dgm:t>
        <a:bodyPr/>
        <a:lstStyle/>
        <a:p>
          <a:endParaRPr lang="en-US"/>
        </a:p>
      </dgm:t>
    </dgm:pt>
    <dgm:pt modelId="{58300062-501E-41AD-8D75-DF41AE9319A6}">
      <dgm:prSet/>
      <dgm:spPr/>
      <dgm:t>
        <a:bodyPr/>
        <a:lstStyle/>
        <a:p>
          <a:pPr>
            <a:defRPr cap="all"/>
          </a:pPr>
          <a:r>
            <a:rPr lang="en-US" b="1">
              <a:latin typeface="Arial"/>
              <a:cs typeface="Arial"/>
            </a:rPr>
            <a:t>Strengthen locality teams linking primary care, social care, occupational therapy, housing, carers and voluntary groups.</a:t>
          </a:r>
        </a:p>
      </dgm:t>
    </dgm:pt>
    <dgm:pt modelId="{DF776C2F-8C1B-4107-B733-25DCB31A1FB0}" type="parTrans" cxnId="{C6F9AE11-D555-4616-B42F-BEA3C97265BF}">
      <dgm:prSet/>
      <dgm:spPr/>
      <dgm:t>
        <a:bodyPr/>
        <a:lstStyle/>
        <a:p>
          <a:endParaRPr lang="en-US"/>
        </a:p>
      </dgm:t>
    </dgm:pt>
    <dgm:pt modelId="{A7FD5DC3-2D54-4B8E-8F88-6C400BF6E920}" type="sibTrans" cxnId="{C6F9AE11-D555-4616-B42F-BEA3C97265BF}">
      <dgm:prSet/>
      <dgm:spPr/>
      <dgm:t>
        <a:bodyPr/>
        <a:lstStyle/>
        <a:p>
          <a:endParaRPr lang="en-US"/>
        </a:p>
      </dgm:t>
    </dgm:pt>
    <dgm:pt modelId="{16CB340E-FF52-42BE-B717-499D5209FF89}">
      <dgm:prSet/>
      <dgm:spPr/>
      <dgm:t>
        <a:bodyPr/>
        <a:lstStyle/>
        <a:p>
          <a:pPr>
            <a:defRPr cap="all"/>
          </a:pPr>
          <a:r>
            <a:rPr lang="en-US" b="1">
              <a:latin typeface="Arial"/>
              <a:cs typeface="Arial"/>
            </a:rPr>
            <a:t>Improve access through timely assessments, advocacy, interpreters, phone, paper options, clear information about costs and entitlements.</a:t>
          </a:r>
        </a:p>
      </dgm:t>
    </dgm:pt>
    <dgm:pt modelId="{5D3CD394-E5BE-442F-85EC-0FBCA00254F0}" type="parTrans" cxnId="{40DD30A7-1DAD-4085-83AB-48D24841CE05}">
      <dgm:prSet/>
      <dgm:spPr/>
      <dgm:t>
        <a:bodyPr/>
        <a:lstStyle/>
        <a:p>
          <a:endParaRPr lang="en-US"/>
        </a:p>
      </dgm:t>
    </dgm:pt>
    <dgm:pt modelId="{AA122ECE-9432-44D0-8AA0-2E2B9D38BEA1}" type="sibTrans" cxnId="{40DD30A7-1DAD-4085-83AB-48D24841CE05}">
      <dgm:prSet/>
      <dgm:spPr/>
      <dgm:t>
        <a:bodyPr/>
        <a:lstStyle/>
        <a:p>
          <a:endParaRPr lang="en-US"/>
        </a:p>
      </dgm:t>
    </dgm:pt>
    <dgm:pt modelId="{576DD4AD-D642-4901-8DC7-60158228CA16}">
      <dgm:prSet/>
      <dgm:spPr/>
      <dgm:t>
        <a:bodyPr/>
        <a:lstStyle/>
        <a:p>
          <a:pPr>
            <a:defRPr cap="all"/>
          </a:pPr>
          <a:r>
            <a:rPr lang="en-US" b="1">
              <a:latin typeface="Arial"/>
              <a:cs typeface="Arial"/>
            </a:rPr>
            <a:t>Support staff and unpaid carers through training, continuity, fair staffing, respite and practical advice.</a:t>
          </a:r>
        </a:p>
      </dgm:t>
    </dgm:pt>
    <dgm:pt modelId="{838940C5-AE9E-4EC3-9D67-9672C72EC02B}" type="parTrans" cxnId="{7910035A-4029-40C6-A69E-5914238D5DA4}">
      <dgm:prSet/>
      <dgm:spPr/>
      <dgm:t>
        <a:bodyPr/>
        <a:lstStyle/>
        <a:p>
          <a:endParaRPr lang="en-US"/>
        </a:p>
      </dgm:t>
    </dgm:pt>
    <dgm:pt modelId="{37D6A5CB-BD80-4DA7-A8DD-535FF2229C18}" type="sibTrans" cxnId="{7910035A-4029-40C6-A69E-5914238D5DA4}">
      <dgm:prSet/>
      <dgm:spPr/>
      <dgm:t>
        <a:bodyPr/>
        <a:lstStyle/>
        <a:p>
          <a:endParaRPr lang="en-US"/>
        </a:p>
      </dgm:t>
    </dgm:pt>
    <dgm:pt modelId="{3B6520EF-D034-4459-B30B-843A0D9A8EAD}">
      <dgm:prSet/>
      <dgm:spPr/>
      <dgm:t>
        <a:bodyPr/>
        <a:lstStyle/>
        <a:p>
          <a:pPr>
            <a:defRPr cap="all"/>
          </a:pPr>
          <a:r>
            <a:rPr lang="en-US" b="1">
              <a:latin typeface="Arial"/>
              <a:cs typeface="Arial"/>
            </a:rPr>
            <a:t>Measure independence, participation, choice, quality of life and experiences.</a:t>
          </a:r>
        </a:p>
      </dgm:t>
    </dgm:pt>
    <dgm:pt modelId="{1AEEE234-B7EF-408C-8A68-3CC31CEA41D4}" type="parTrans" cxnId="{CBA37705-4816-43CB-9EE8-C235DAA8BE6A}">
      <dgm:prSet/>
      <dgm:spPr/>
      <dgm:t>
        <a:bodyPr/>
        <a:lstStyle/>
        <a:p>
          <a:endParaRPr lang="en-US"/>
        </a:p>
      </dgm:t>
    </dgm:pt>
    <dgm:pt modelId="{05A4A65F-8F08-490A-82D9-207B2B46DFC2}" type="sibTrans" cxnId="{CBA37705-4816-43CB-9EE8-C235DAA8BE6A}">
      <dgm:prSet/>
      <dgm:spPr/>
      <dgm:t>
        <a:bodyPr/>
        <a:lstStyle/>
        <a:p>
          <a:endParaRPr lang="en-US"/>
        </a:p>
      </dgm:t>
    </dgm:pt>
    <dgm:pt modelId="{F9A41D06-60DD-4BC2-BE8D-68C392B592F3}" type="pres">
      <dgm:prSet presAssocID="{6DBDD269-D710-48B9-BECF-CAB2317EE230}" presName="root" presStyleCnt="0">
        <dgm:presLayoutVars>
          <dgm:dir/>
          <dgm:resizeHandles val="exact"/>
        </dgm:presLayoutVars>
      </dgm:prSet>
      <dgm:spPr/>
    </dgm:pt>
    <dgm:pt modelId="{9760BF8E-2017-4CFE-92BC-F8F9A484FC21}" type="pres">
      <dgm:prSet presAssocID="{B2D7FA93-0179-4B8D-9F95-DA77C11F9418}" presName="compNode" presStyleCnt="0"/>
      <dgm:spPr/>
    </dgm:pt>
    <dgm:pt modelId="{F9A29EED-6E2E-45EC-A461-4D01E8744F3E}" type="pres">
      <dgm:prSet presAssocID="{B2D7FA93-0179-4B8D-9F95-DA77C11F9418}" presName="iconBgRect" presStyleLbl="bgShp" presStyleIdx="0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2B55FD6F-B7CE-4556-8C01-700CD0C7E00B}" type="pres">
      <dgm:prSet presAssocID="{B2D7FA93-0179-4B8D-9F95-DA77C11F9418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B2D7F224-EB8C-4941-A6B4-55F786F50E77}" type="pres">
      <dgm:prSet presAssocID="{B2D7FA93-0179-4B8D-9F95-DA77C11F9418}" presName="spaceRect" presStyleCnt="0"/>
      <dgm:spPr/>
    </dgm:pt>
    <dgm:pt modelId="{1B0DC40B-DB42-48BA-A876-86B9A570D528}" type="pres">
      <dgm:prSet presAssocID="{B2D7FA93-0179-4B8D-9F95-DA77C11F9418}" presName="textRect" presStyleLbl="revTx" presStyleIdx="0" presStyleCnt="6">
        <dgm:presLayoutVars>
          <dgm:chMax val="1"/>
          <dgm:chPref val="1"/>
        </dgm:presLayoutVars>
      </dgm:prSet>
      <dgm:spPr/>
    </dgm:pt>
    <dgm:pt modelId="{95B4B74B-E6D8-45A5-BCAA-365E40B54564}" type="pres">
      <dgm:prSet presAssocID="{9F054748-0979-4CBF-8B51-E5D147370DA6}" presName="sibTrans" presStyleCnt="0"/>
      <dgm:spPr/>
    </dgm:pt>
    <dgm:pt modelId="{9EDEF224-4B7F-4CF1-9064-2DF3000E4BBF}" type="pres">
      <dgm:prSet presAssocID="{1B68071D-53CC-4B79-923B-8346C39EC84C}" presName="compNode" presStyleCnt="0"/>
      <dgm:spPr/>
    </dgm:pt>
    <dgm:pt modelId="{0894FDEC-7315-49A3-B0A6-479DD898EF4F}" type="pres">
      <dgm:prSet presAssocID="{1B68071D-53CC-4B79-923B-8346C39EC84C}" presName="iconBgRect" presStyleLbl="bgShp" presStyleIdx="1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FE97D69F-25CE-4201-9137-51FEF562BDF9}" type="pres">
      <dgm:prSet presAssocID="{1B68071D-53CC-4B79-923B-8346C39EC84C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ruit Bowl"/>
        </a:ext>
      </dgm:extLst>
    </dgm:pt>
    <dgm:pt modelId="{1DCF5981-4332-42C7-9AD6-83DA45193702}" type="pres">
      <dgm:prSet presAssocID="{1B68071D-53CC-4B79-923B-8346C39EC84C}" presName="spaceRect" presStyleCnt="0"/>
      <dgm:spPr/>
    </dgm:pt>
    <dgm:pt modelId="{137460B7-B1EE-4299-90C7-361D5F24F739}" type="pres">
      <dgm:prSet presAssocID="{1B68071D-53CC-4B79-923B-8346C39EC84C}" presName="textRect" presStyleLbl="revTx" presStyleIdx="1" presStyleCnt="6">
        <dgm:presLayoutVars>
          <dgm:chMax val="1"/>
          <dgm:chPref val="1"/>
        </dgm:presLayoutVars>
      </dgm:prSet>
      <dgm:spPr/>
    </dgm:pt>
    <dgm:pt modelId="{C467075A-D2FB-490B-AF59-E77F994A0AB2}" type="pres">
      <dgm:prSet presAssocID="{2CCC4C4E-1E63-4512-B6EE-21A667EB44D1}" presName="sibTrans" presStyleCnt="0"/>
      <dgm:spPr/>
    </dgm:pt>
    <dgm:pt modelId="{864160E4-BB9C-4D1B-9BFF-5171BF040E62}" type="pres">
      <dgm:prSet presAssocID="{58300062-501E-41AD-8D75-DF41AE9319A6}" presName="compNode" presStyleCnt="0"/>
      <dgm:spPr/>
    </dgm:pt>
    <dgm:pt modelId="{4CF48247-41D9-4FF9-9A4F-4179C6683B95}" type="pres">
      <dgm:prSet presAssocID="{58300062-501E-41AD-8D75-DF41AE9319A6}" presName="iconBgRect" presStyleLbl="bgShp" presStyleIdx="2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D3EDF471-DED9-4C80-BA8B-CA78C721D6AA}" type="pres">
      <dgm:prSet presAssocID="{58300062-501E-41AD-8D75-DF41AE9319A6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DD24AB0B-7B98-4F87-B1B4-BD46026C7AA9}" type="pres">
      <dgm:prSet presAssocID="{58300062-501E-41AD-8D75-DF41AE9319A6}" presName="spaceRect" presStyleCnt="0"/>
      <dgm:spPr/>
    </dgm:pt>
    <dgm:pt modelId="{7EA33042-C6F2-465F-8E0E-4FD1277CE370}" type="pres">
      <dgm:prSet presAssocID="{58300062-501E-41AD-8D75-DF41AE9319A6}" presName="textRect" presStyleLbl="revTx" presStyleIdx="2" presStyleCnt="6">
        <dgm:presLayoutVars>
          <dgm:chMax val="1"/>
          <dgm:chPref val="1"/>
        </dgm:presLayoutVars>
      </dgm:prSet>
      <dgm:spPr/>
    </dgm:pt>
    <dgm:pt modelId="{655B623B-D819-4ADC-86D1-2CB15A37CB3F}" type="pres">
      <dgm:prSet presAssocID="{A7FD5DC3-2D54-4B8E-8F88-6C400BF6E920}" presName="sibTrans" presStyleCnt="0"/>
      <dgm:spPr/>
    </dgm:pt>
    <dgm:pt modelId="{2C39B316-120F-48EE-AA8F-98C9887471B9}" type="pres">
      <dgm:prSet presAssocID="{16CB340E-FF52-42BE-B717-499D5209FF89}" presName="compNode" presStyleCnt="0"/>
      <dgm:spPr/>
    </dgm:pt>
    <dgm:pt modelId="{23BB98D1-1998-4356-B967-AF14016EB388}" type="pres">
      <dgm:prSet presAssocID="{16CB340E-FF52-42BE-B717-499D5209FF89}" presName="iconBgRect" presStyleLbl="bgShp" presStyleIdx="3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C8F35765-CA63-4ABB-8B5F-2CC7AE3BAAC9}" type="pres">
      <dgm:prSet presAssocID="{16CB340E-FF52-42BE-B717-499D5209FF89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83B5800-57C6-46B0-B4D8-72446DFAE24A}" type="pres">
      <dgm:prSet presAssocID="{16CB340E-FF52-42BE-B717-499D5209FF89}" presName="spaceRect" presStyleCnt="0"/>
      <dgm:spPr/>
    </dgm:pt>
    <dgm:pt modelId="{8F76BB58-FE33-40EF-A195-582C9BDD469D}" type="pres">
      <dgm:prSet presAssocID="{16CB340E-FF52-42BE-B717-499D5209FF89}" presName="textRect" presStyleLbl="revTx" presStyleIdx="3" presStyleCnt="6">
        <dgm:presLayoutVars>
          <dgm:chMax val="1"/>
          <dgm:chPref val="1"/>
        </dgm:presLayoutVars>
      </dgm:prSet>
      <dgm:spPr/>
    </dgm:pt>
    <dgm:pt modelId="{B460D50A-92B4-47D4-8FC9-8E4D71313834}" type="pres">
      <dgm:prSet presAssocID="{AA122ECE-9432-44D0-8AA0-2E2B9D38BEA1}" presName="sibTrans" presStyleCnt="0"/>
      <dgm:spPr/>
    </dgm:pt>
    <dgm:pt modelId="{704A840C-517E-4159-A8B6-8DD0270A0C7B}" type="pres">
      <dgm:prSet presAssocID="{576DD4AD-D642-4901-8DC7-60158228CA16}" presName="compNode" presStyleCnt="0"/>
      <dgm:spPr/>
    </dgm:pt>
    <dgm:pt modelId="{B33A60AC-7281-470B-B662-1EBFE28AACB5}" type="pres">
      <dgm:prSet presAssocID="{576DD4AD-D642-4901-8DC7-60158228CA16}" presName="iconBgRect" presStyleLbl="bgShp" presStyleIdx="4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A4CD6F9E-8C60-45B5-85B0-948076B805D5}" type="pres">
      <dgm:prSet presAssocID="{576DD4AD-D642-4901-8DC7-60158228CA16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C06B028A-71C5-47A6-A29A-78CE7D8A2427}" type="pres">
      <dgm:prSet presAssocID="{576DD4AD-D642-4901-8DC7-60158228CA16}" presName="spaceRect" presStyleCnt="0"/>
      <dgm:spPr/>
    </dgm:pt>
    <dgm:pt modelId="{622670FF-D4BD-4CB3-A876-9174BF93E454}" type="pres">
      <dgm:prSet presAssocID="{576DD4AD-D642-4901-8DC7-60158228CA16}" presName="textRect" presStyleLbl="revTx" presStyleIdx="4" presStyleCnt="6">
        <dgm:presLayoutVars>
          <dgm:chMax val="1"/>
          <dgm:chPref val="1"/>
        </dgm:presLayoutVars>
      </dgm:prSet>
      <dgm:spPr/>
    </dgm:pt>
    <dgm:pt modelId="{C1927DC6-2469-408D-A357-A4F32971D2DB}" type="pres">
      <dgm:prSet presAssocID="{37D6A5CB-BD80-4DA7-A8DD-535FF2229C18}" presName="sibTrans" presStyleCnt="0"/>
      <dgm:spPr/>
    </dgm:pt>
    <dgm:pt modelId="{D97ADD81-F467-4AF3-9CF4-02AA6D5EA1A8}" type="pres">
      <dgm:prSet presAssocID="{3B6520EF-D034-4459-B30B-843A0D9A8EAD}" presName="compNode" presStyleCnt="0"/>
      <dgm:spPr/>
    </dgm:pt>
    <dgm:pt modelId="{DD8C6072-D25E-4B37-8258-2AA40412B7D1}" type="pres">
      <dgm:prSet presAssocID="{3B6520EF-D034-4459-B30B-843A0D9A8EAD}" presName="iconBgRect" presStyleLbl="bgShp" presStyleIdx="5" presStyleCnt="6"/>
      <dgm:spPr>
        <a:prstGeom prst="round2DiagRect">
          <a:avLst>
            <a:gd name="adj1" fmla="val 29727"/>
            <a:gd name="adj2" fmla="val 0"/>
          </a:avLst>
        </a:prstGeom>
      </dgm:spPr>
    </dgm:pt>
    <dgm:pt modelId="{F5B956D2-B353-4835-9720-BA1F9E3716E5}" type="pres">
      <dgm:prSet presAssocID="{3B6520EF-D034-4459-B30B-843A0D9A8EAD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ium"/>
        </a:ext>
      </dgm:extLst>
    </dgm:pt>
    <dgm:pt modelId="{DDF87FD7-C5EF-4B24-A7E3-B2329DC8BDDC}" type="pres">
      <dgm:prSet presAssocID="{3B6520EF-D034-4459-B30B-843A0D9A8EAD}" presName="spaceRect" presStyleCnt="0"/>
      <dgm:spPr/>
    </dgm:pt>
    <dgm:pt modelId="{A81BF993-27E3-467F-9279-43D5E2DCC0D0}" type="pres">
      <dgm:prSet presAssocID="{3B6520EF-D034-4459-B30B-843A0D9A8EAD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BA37705-4816-43CB-9EE8-C235DAA8BE6A}" srcId="{6DBDD269-D710-48B9-BECF-CAB2317EE230}" destId="{3B6520EF-D034-4459-B30B-843A0D9A8EAD}" srcOrd="5" destOrd="0" parTransId="{1AEEE234-B7EF-408C-8A68-3CC31CEA41D4}" sibTransId="{05A4A65F-8F08-490A-82D9-207B2B46DFC2}"/>
    <dgm:cxn modelId="{C6F9AE11-D555-4616-B42F-BEA3C97265BF}" srcId="{6DBDD269-D710-48B9-BECF-CAB2317EE230}" destId="{58300062-501E-41AD-8D75-DF41AE9319A6}" srcOrd="2" destOrd="0" parTransId="{DF776C2F-8C1B-4107-B733-25DCB31A1FB0}" sibTransId="{A7FD5DC3-2D54-4B8E-8F88-6C400BF6E920}"/>
    <dgm:cxn modelId="{50A5AB68-C71A-473E-9FD8-7F48FFC45DBB}" type="presOf" srcId="{58300062-501E-41AD-8D75-DF41AE9319A6}" destId="{7EA33042-C6F2-465F-8E0E-4FD1277CE370}" srcOrd="0" destOrd="0" presId="urn:microsoft.com/office/officeart/2018/5/layout/IconLeafLabelList"/>
    <dgm:cxn modelId="{FCCD284B-A4D2-4483-9298-1960AAA22237}" type="presOf" srcId="{B2D7FA93-0179-4B8D-9F95-DA77C11F9418}" destId="{1B0DC40B-DB42-48BA-A876-86B9A570D528}" srcOrd="0" destOrd="0" presId="urn:microsoft.com/office/officeart/2018/5/layout/IconLeafLabelList"/>
    <dgm:cxn modelId="{7910035A-4029-40C6-A69E-5914238D5DA4}" srcId="{6DBDD269-D710-48B9-BECF-CAB2317EE230}" destId="{576DD4AD-D642-4901-8DC7-60158228CA16}" srcOrd="4" destOrd="0" parTransId="{838940C5-AE9E-4EC3-9D67-9672C72EC02B}" sibTransId="{37D6A5CB-BD80-4DA7-A8DD-535FF2229C18}"/>
    <dgm:cxn modelId="{794946A2-64D2-464B-AEB8-427FBAC9B97E}" type="presOf" srcId="{6DBDD269-D710-48B9-BECF-CAB2317EE230}" destId="{F9A41D06-60DD-4BC2-BE8D-68C392B592F3}" srcOrd="0" destOrd="0" presId="urn:microsoft.com/office/officeart/2018/5/layout/IconLeafLabelList"/>
    <dgm:cxn modelId="{40DD30A7-1DAD-4085-83AB-48D24841CE05}" srcId="{6DBDD269-D710-48B9-BECF-CAB2317EE230}" destId="{16CB340E-FF52-42BE-B717-499D5209FF89}" srcOrd="3" destOrd="0" parTransId="{5D3CD394-E5BE-442F-85EC-0FBCA00254F0}" sibTransId="{AA122ECE-9432-44D0-8AA0-2E2B9D38BEA1}"/>
    <dgm:cxn modelId="{855DBBC4-DDB3-41C4-B369-A1A99FA55CC8}" type="presOf" srcId="{1B68071D-53CC-4B79-923B-8346C39EC84C}" destId="{137460B7-B1EE-4299-90C7-361D5F24F739}" srcOrd="0" destOrd="0" presId="urn:microsoft.com/office/officeart/2018/5/layout/IconLeafLabelList"/>
    <dgm:cxn modelId="{D10037CB-C099-4F5E-85C3-0D97ED439780}" type="presOf" srcId="{16CB340E-FF52-42BE-B717-499D5209FF89}" destId="{8F76BB58-FE33-40EF-A195-582C9BDD469D}" srcOrd="0" destOrd="0" presId="urn:microsoft.com/office/officeart/2018/5/layout/IconLeafLabelList"/>
    <dgm:cxn modelId="{D5AD45D4-ED78-4241-A026-976E7679FFCB}" srcId="{6DBDD269-D710-48B9-BECF-CAB2317EE230}" destId="{1B68071D-53CC-4B79-923B-8346C39EC84C}" srcOrd="1" destOrd="0" parTransId="{954E7E69-3EEF-4C4C-8025-42FAEA779CE7}" sibTransId="{2CCC4C4E-1E63-4512-B6EE-21A667EB44D1}"/>
    <dgm:cxn modelId="{D93100DC-11D1-4695-AC56-AF984E12F09F}" srcId="{6DBDD269-D710-48B9-BECF-CAB2317EE230}" destId="{B2D7FA93-0179-4B8D-9F95-DA77C11F9418}" srcOrd="0" destOrd="0" parTransId="{71013A59-DCB7-4DB5-B662-530CF4F4B218}" sibTransId="{9F054748-0979-4CBF-8B51-E5D147370DA6}"/>
    <dgm:cxn modelId="{EF9217F3-F35E-45EA-ACB1-E2C39FB5D8F1}" type="presOf" srcId="{3B6520EF-D034-4459-B30B-843A0D9A8EAD}" destId="{A81BF993-27E3-467F-9279-43D5E2DCC0D0}" srcOrd="0" destOrd="0" presId="urn:microsoft.com/office/officeart/2018/5/layout/IconLeafLabelList"/>
    <dgm:cxn modelId="{1F84A7FD-D7C5-4A65-B9E8-5E7D85236AC4}" type="presOf" srcId="{576DD4AD-D642-4901-8DC7-60158228CA16}" destId="{622670FF-D4BD-4CB3-A876-9174BF93E454}" srcOrd="0" destOrd="0" presId="urn:microsoft.com/office/officeart/2018/5/layout/IconLeafLabelList"/>
    <dgm:cxn modelId="{FFE01DBB-7A51-4F87-9E67-B3237E2DE0A4}" type="presParOf" srcId="{F9A41D06-60DD-4BC2-BE8D-68C392B592F3}" destId="{9760BF8E-2017-4CFE-92BC-F8F9A484FC21}" srcOrd="0" destOrd="0" presId="urn:microsoft.com/office/officeart/2018/5/layout/IconLeafLabelList"/>
    <dgm:cxn modelId="{D102E96A-2F8C-446F-82FC-F92C787EEE89}" type="presParOf" srcId="{9760BF8E-2017-4CFE-92BC-F8F9A484FC21}" destId="{F9A29EED-6E2E-45EC-A461-4D01E8744F3E}" srcOrd="0" destOrd="0" presId="urn:microsoft.com/office/officeart/2018/5/layout/IconLeafLabelList"/>
    <dgm:cxn modelId="{77C1DEA5-3AFD-4985-9A3A-CB223A6BE255}" type="presParOf" srcId="{9760BF8E-2017-4CFE-92BC-F8F9A484FC21}" destId="{2B55FD6F-B7CE-4556-8C01-700CD0C7E00B}" srcOrd="1" destOrd="0" presId="urn:microsoft.com/office/officeart/2018/5/layout/IconLeafLabelList"/>
    <dgm:cxn modelId="{3CCF335E-0B02-4B46-AC33-FB246F8DAB76}" type="presParOf" srcId="{9760BF8E-2017-4CFE-92BC-F8F9A484FC21}" destId="{B2D7F224-EB8C-4941-A6B4-55F786F50E77}" srcOrd="2" destOrd="0" presId="urn:microsoft.com/office/officeart/2018/5/layout/IconLeafLabelList"/>
    <dgm:cxn modelId="{EFC08D54-D0DB-40FB-A301-4F10AE571795}" type="presParOf" srcId="{9760BF8E-2017-4CFE-92BC-F8F9A484FC21}" destId="{1B0DC40B-DB42-48BA-A876-86B9A570D528}" srcOrd="3" destOrd="0" presId="urn:microsoft.com/office/officeart/2018/5/layout/IconLeafLabelList"/>
    <dgm:cxn modelId="{D59327AA-D6A2-4048-81B3-2A53850A571E}" type="presParOf" srcId="{F9A41D06-60DD-4BC2-BE8D-68C392B592F3}" destId="{95B4B74B-E6D8-45A5-BCAA-365E40B54564}" srcOrd="1" destOrd="0" presId="urn:microsoft.com/office/officeart/2018/5/layout/IconLeafLabelList"/>
    <dgm:cxn modelId="{0CEE3D2E-D13F-4FB8-8E23-F06672205CFB}" type="presParOf" srcId="{F9A41D06-60DD-4BC2-BE8D-68C392B592F3}" destId="{9EDEF224-4B7F-4CF1-9064-2DF3000E4BBF}" srcOrd="2" destOrd="0" presId="urn:microsoft.com/office/officeart/2018/5/layout/IconLeafLabelList"/>
    <dgm:cxn modelId="{500DABD1-2D44-4C43-AC53-AEDAF8960BB2}" type="presParOf" srcId="{9EDEF224-4B7F-4CF1-9064-2DF3000E4BBF}" destId="{0894FDEC-7315-49A3-B0A6-479DD898EF4F}" srcOrd="0" destOrd="0" presId="urn:microsoft.com/office/officeart/2018/5/layout/IconLeafLabelList"/>
    <dgm:cxn modelId="{8DC74D3C-1AB8-4678-A151-3D1864A5F908}" type="presParOf" srcId="{9EDEF224-4B7F-4CF1-9064-2DF3000E4BBF}" destId="{FE97D69F-25CE-4201-9137-51FEF562BDF9}" srcOrd="1" destOrd="0" presId="urn:microsoft.com/office/officeart/2018/5/layout/IconLeafLabelList"/>
    <dgm:cxn modelId="{9F60A02F-9829-4F68-AADD-ADA0DA4F8637}" type="presParOf" srcId="{9EDEF224-4B7F-4CF1-9064-2DF3000E4BBF}" destId="{1DCF5981-4332-42C7-9AD6-83DA45193702}" srcOrd="2" destOrd="0" presId="urn:microsoft.com/office/officeart/2018/5/layout/IconLeafLabelList"/>
    <dgm:cxn modelId="{B27D9649-D167-465D-B0EF-1259660E45AA}" type="presParOf" srcId="{9EDEF224-4B7F-4CF1-9064-2DF3000E4BBF}" destId="{137460B7-B1EE-4299-90C7-361D5F24F739}" srcOrd="3" destOrd="0" presId="urn:microsoft.com/office/officeart/2018/5/layout/IconLeafLabelList"/>
    <dgm:cxn modelId="{C51D0522-25CA-4E55-BAA8-F33E4B1014E8}" type="presParOf" srcId="{F9A41D06-60DD-4BC2-BE8D-68C392B592F3}" destId="{C467075A-D2FB-490B-AF59-E77F994A0AB2}" srcOrd="3" destOrd="0" presId="urn:microsoft.com/office/officeart/2018/5/layout/IconLeafLabelList"/>
    <dgm:cxn modelId="{8C92B9BC-8294-4584-A712-B6479C8BCCBD}" type="presParOf" srcId="{F9A41D06-60DD-4BC2-BE8D-68C392B592F3}" destId="{864160E4-BB9C-4D1B-9BFF-5171BF040E62}" srcOrd="4" destOrd="0" presId="urn:microsoft.com/office/officeart/2018/5/layout/IconLeafLabelList"/>
    <dgm:cxn modelId="{D8B3AB3F-98E2-4E73-8EDA-01AFEFE870EE}" type="presParOf" srcId="{864160E4-BB9C-4D1B-9BFF-5171BF040E62}" destId="{4CF48247-41D9-4FF9-9A4F-4179C6683B95}" srcOrd="0" destOrd="0" presId="urn:microsoft.com/office/officeart/2018/5/layout/IconLeafLabelList"/>
    <dgm:cxn modelId="{A54309E7-6204-44B7-A49C-4F8EB73B1302}" type="presParOf" srcId="{864160E4-BB9C-4D1B-9BFF-5171BF040E62}" destId="{D3EDF471-DED9-4C80-BA8B-CA78C721D6AA}" srcOrd="1" destOrd="0" presId="urn:microsoft.com/office/officeart/2018/5/layout/IconLeafLabelList"/>
    <dgm:cxn modelId="{BDA06C7A-6E46-4F93-B3D5-256ED5A53938}" type="presParOf" srcId="{864160E4-BB9C-4D1B-9BFF-5171BF040E62}" destId="{DD24AB0B-7B98-4F87-B1B4-BD46026C7AA9}" srcOrd="2" destOrd="0" presId="urn:microsoft.com/office/officeart/2018/5/layout/IconLeafLabelList"/>
    <dgm:cxn modelId="{A54B20FE-6CF6-41B5-A44C-C4CB8462D187}" type="presParOf" srcId="{864160E4-BB9C-4D1B-9BFF-5171BF040E62}" destId="{7EA33042-C6F2-465F-8E0E-4FD1277CE370}" srcOrd="3" destOrd="0" presId="urn:microsoft.com/office/officeart/2018/5/layout/IconLeafLabelList"/>
    <dgm:cxn modelId="{54907E0F-2757-4B42-AB51-114C543BA3CA}" type="presParOf" srcId="{F9A41D06-60DD-4BC2-BE8D-68C392B592F3}" destId="{655B623B-D819-4ADC-86D1-2CB15A37CB3F}" srcOrd="5" destOrd="0" presId="urn:microsoft.com/office/officeart/2018/5/layout/IconLeafLabelList"/>
    <dgm:cxn modelId="{D711D02E-787C-46BB-A745-D938D3EBBB31}" type="presParOf" srcId="{F9A41D06-60DD-4BC2-BE8D-68C392B592F3}" destId="{2C39B316-120F-48EE-AA8F-98C9887471B9}" srcOrd="6" destOrd="0" presId="urn:microsoft.com/office/officeart/2018/5/layout/IconLeafLabelList"/>
    <dgm:cxn modelId="{CAFDDCA8-E6B8-41FC-A1C6-85B89D63C65C}" type="presParOf" srcId="{2C39B316-120F-48EE-AA8F-98C9887471B9}" destId="{23BB98D1-1998-4356-B967-AF14016EB388}" srcOrd="0" destOrd="0" presId="urn:microsoft.com/office/officeart/2018/5/layout/IconLeafLabelList"/>
    <dgm:cxn modelId="{97FF152F-E461-4DF9-B13C-6EC509020DE7}" type="presParOf" srcId="{2C39B316-120F-48EE-AA8F-98C9887471B9}" destId="{C8F35765-CA63-4ABB-8B5F-2CC7AE3BAAC9}" srcOrd="1" destOrd="0" presId="urn:microsoft.com/office/officeart/2018/5/layout/IconLeafLabelList"/>
    <dgm:cxn modelId="{5E442C31-FA55-40DC-B6AE-725B90128A3B}" type="presParOf" srcId="{2C39B316-120F-48EE-AA8F-98C9887471B9}" destId="{883B5800-57C6-46B0-B4D8-72446DFAE24A}" srcOrd="2" destOrd="0" presId="urn:microsoft.com/office/officeart/2018/5/layout/IconLeafLabelList"/>
    <dgm:cxn modelId="{A0A1C283-0104-4044-9504-62A68064EE96}" type="presParOf" srcId="{2C39B316-120F-48EE-AA8F-98C9887471B9}" destId="{8F76BB58-FE33-40EF-A195-582C9BDD469D}" srcOrd="3" destOrd="0" presId="urn:microsoft.com/office/officeart/2018/5/layout/IconLeafLabelList"/>
    <dgm:cxn modelId="{BEC7944F-3F14-48FD-8527-DC2B9F78F290}" type="presParOf" srcId="{F9A41D06-60DD-4BC2-BE8D-68C392B592F3}" destId="{B460D50A-92B4-47D4-8FC9-8E4D71313834}" srcOrd="7" destOrd="0" presId="urn:microsoft.com/office/officeart/2018/5/layout/IconLeafLabelList"/>
    <dgm:cxn modelId="{836FAACF-EAE2-4CEF-BEFD-B8B4483DA2C0}" type="presParOf" srcId="{F9A41D06-60DD-4BC2-BE8D-68C392B592F3}" destId="{704A840C-517E-4159-A8B6-8DD0270A0C7B}" srcOrd="8" destOrd="0" presId="urn:microsoft.com/office/officeart/2018/5/layout/IconLeafLabelList"/>
    <dgm:cxn modelId="{6D62D254-24CF-41B5-A779-2C9F280CDCFC}" type="presParOf" srcId="{704A840C-517E-4159-A8B6-8DD0270A0C7B}" destId="{B33A60AC-7281-470B-B662-1EBFE28AACB5}" srcOrd="0" destOrd="0" presId="urn:microsoft.com/office/officeart/2018/5/layout/IconLeafLabelList"/>
    <dgm:cxn modelId="{4842217B-7402-47C1-A8C0-B3A84C60AACF}" type="presParOf" srcId="{704A840C-517E-4159-A8B6-8DD0270A0C7B}" destId="{A4CD6F9E-8C60-45B5-85B0-948076B805D5}" srcOrd="1" destOrd="0" presId="urn:microsoft.com/office/officeart/2018/5/layout/IconLeafLabelList"/>
    <dgm:cxn modelId="{1E9563F7-0C81-425D-9926-BD79C891319C}" type="presParOf" srcId="{704A840C-517E-4159-A8B6-8DD0270A0C7B}" destId="{C06B028A-71C5-47A6-A29A-78CE7D8A2427}" srcOrd="2" destOrd="0" presId="urn:microsoft.com/office/officeart/2018/5/layout/IconLeafLabelList"/>
    <dgm:cxn modelId="{A344B46C-1B90-4783-B80F-D1D46804FB57}" type="presParOf" srcId="{704A840C-517E-4159-A8B6-8DD0270A0C7B}" destId="{622670FF-D4BD-4CB3-A876-9174BF93E454}" srcOrd="3" destOrd="0" presId="urn:microsoft.com/office/officeart/2018/5/layout/IconLeafLabelList"/>
    <dgm:cxn modelId="{4B66467F-D97E-4566-A72F-AACFFB89B7BA}" type="presParOf" srcId="{F9A41D06-60DD-4BC2-BE8D-68C392B592F3}" destId="{C1927DC6-2469-408D-A357-A4F32971D2DB}" srcOrd="9" destOrd="0" presId="urn:microsoft.com/office/officeart/2018/5/layout/IconLeafLabelList"/>
    <dgm:cxn modelId="{00301263-2BF9-4855-B426-278228987B80}" type="presParOf" srcId="{F9A41D06-60DD-4BC2-BE8D-68C392B592F3}" destId="{D97ADD81-F467-4AF3-9CF4-02AA6D5EA1A8}" srcOrd="10" destOrd="0" presId="urn:microsoft.com/office/officeart/2018/5/layout/IconLeafLabelList"/>
    <dgm:cxn modelId="{36CF2F1D-560E-4712-9C24-C5F3F93662AE}" type="presParOf" srcId="{D97ADD81-F467-4AF3-9CF4-02AA6D5EA1A8}" destId="{DD8C6072-D25E-4B37-8258-2AA40412B7D1}" srcOrd="0" destOrd="0" presId="urn:microsoft.com/office/officeart/2018/5/layout/IconLeafLabelList"/>
    <dgm:cxn modelId="{0E4FDC45-5C0A-42E8-BA21-204889D51AE2}" type="presParOf" srcId="{D97ADD81-F467-4AF3-9CF4-02AA6D5EA1A8}" destId="{F5B956D2-B353-4835-9720-BA1F9E3716E5}" srcOrd="1" destOrd="0" presId="urn:microsoft.com/office/officeart/2018/5/layout/IconLeafLabelList"/>
    <dgm:cxn modelId="{045351F0-DAD5-4AD1-8A8A-48F1690D74D1}" type="presParOf" srcId="{D97ADD81-F467-4AF3-9CF4-02AA6D5EA1A8}" destId="{DDF87FD7-C5EF-4B24-A7E3-B2329DC8BDDC}" srcOrd="2" destOrd="0" presId="urn:microsoft.com/office/officeart/2018/5/layout/IconLeafLabelList"/>
    <dgm:cxn modelId="{E524DD1E-35B0-488E-8F2B-EFACDBB16AFC}" type="presParOf" srcId="{D97ADD81-F467-4AF3-9CF4-02AA6D5EA1A8}" destId="{A81BF993-27E3-467F-9279-43D5E2DCC0D0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E7877-9631-49DC-934E-F4AC3F1433CD}">
      <dsp:nvSpPr>
        <dsp:cNvPr id="0" name=""/>
        <dsp:cNvSpPr/>
      </dsp:nvSpPr>
      <dsp:spPr>
        <a:xfrm>
          <a:off x="0" y="0"/>
          <a:ext cx="5707257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14CEAF-C445-4993-9D4A-227537678E87}">
      <dsp:nvSpPr>
        <dsp:cNvPr id="0" name=""/>
        <dsp:cNvSpPr/>
      </dsp:nvSpPr>
      <dsp:spPr>
        <a:xfrm>
          <a:off x="0" y="0"/>
          <a:ext cx="5707257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Older people are diverse, their needs, culture, resources, health and preferences vary(National Institute on Aging, 2023).</a:t>
          </a:r>
        </a:p>
      </dsp:txBody>
      <dsp:txXfrm>
        <a:off x="0" y="0"/>
        <a:ext cx="5707257" cy="1218406"/>
      </dsp:txXfrm>
    </dsp:sp>
    <dsp:sp modelId="{9F2549AA-74C4-47B7-BE51-F9A292F96E59}">
      <dsp:nvSpPr>
        <dsp:cNvPr id="0" name=""/>
        <dsp:cNvSpPr/>
      </dsp:nvSpPr>
      <dsp:spPr>
        <a:xfrm>
          <a:off x="0" y="1218406"/>
          <a:ext cx="5707257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2D3FAC5-DA33-41C4-B1A7-798E5FEEE38E}">
      <dsp:nvSpPr>
        <dsp:cNvPr id="0" name=""/>
        <dsp:cNvSpPr/>
      </dsp:nvSpPr>
      <dsp:spPr>
        <a:xfrm>
          <a:off x="0" y="1218406"/>
          <a:ext cx="5707257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Support can include personal care, managing conditions, mobility, nutrition, emotional wellbeing, relationships and suitable housing(NHS website, 2023).</a:t>
          </a:r>
        </a:p>
      </dsp:txBody>
      <dsp:txXfrm>
        <a:off x="0" y="1218406"/>
        <a:ext cx="5707257" cy="1218406"/>
      </dsp:txXfrm>
    </dsp:sp>
    <dsp:sp modelId="{F30B7DC4-5F5B-4375-896B-79C94FA92230}">
      <dsp:nvSpPr>
        <dsp:cNvPr id="0" name=""/>
        <dsp:cNvSpPr/>
      </dsp:nvSpPr>
      <dsp:spPr>
        <a:xfrm>
          <a:off x="0" y="2436812"/>
          <a:ext cx="5707257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C10960F-3B00-41EE-8ACA-F31A76446605}">
      <dsp:nvSpPr>
        <dsp:cNvPr id="0" name=""/>
        <dsp:cNvSpPr/>
      </dsp:nvSpPr>
      <dsp:spPr>
        <a:xfrm>
          <a:off x="0" y="2436812"/>
          <a:ext cx="5707257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aim is not only to extend life or prevent risk, but to enable a life the individual values,</a:t>
          </a:r>
        </a:p>
      </dsp:txBody>
      <dsp:txXfrm>
        <a:off x="0" y="2436812"/>
        <a:ext cx="5707257" cy="1218406"/>
      </dsp:txXfrm>
    </dsp:sp>
    <dsp:sp modelId="{28D687F2-0FF7-4A31-9D7A-C33F0993E3AA}">
      <dsp:nvSpPr>
        <dsp:cNvPr id="0" name=""/>
        <dsp:cNvSpPr/>
      </dsp:nvSpPr>
      <dsp:spPr>
        <a:xfrm>
          <a:off x="0" y="3655218"/>
          <a:ext cx="5707257" cy="0"/>
        </a:xfrm>
        <a:prstGeom prst="lin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8893353-DB94-41B4-B53C-A492BF6866D9}">
      <dsp:nvSpPr>
        <dsp:cNvPr id="0" name=""/>
        <dsp:cNvSpPr/>
      </dsp:nvSpPr>
      <dsp:spPr>
        <a:xfrm>
          <a:off x="0" y="3655218"/>
          <a:ext cx="5707257" cy="121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The WHO describes healthy ageing through functional ability, what people can do in interaction with their physical, social and policy environments(World Health Organisation, 2020).</a:t>
          </a:r>
        </a:p>
      </dsp:txBody>
      <dsp:txXfrm>
        <a:off x="0" y="3655218"/>
        <a:ext cx="5707257" cy="1218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51DAD8-D128-40FE-B8FE-C5DDBB5EA904}">
      <dsp:nvSpPr>
        <dsp:cNvPr id="0" name=""/>
        <dsp:cNvSpPr/>
      </dsp:nvSpPr>
      <dsp:spPr>
        <a:xfrm>
          <a:off x="0" y="0"/>
          <a:ext cx="8873296" cy="7867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>
                  <a:lumMod val="95000"/>
                  <a:lumOff val="5000"/>
                </a:schemeClr>
              </a:solidFill>
            </a:rPr>
            <a:t>Physical and Daily Living – Personal care, meals, medication, mobility, continence, pain and home adaptions(Nightingale Homecare, 2026).</a:t>
          </a:r>
          <a:endParaRPr lang="en-US" sz="18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3044" y="23044"/>
        <a:ext cx="7932259" cy="740680"/>
      </dsp:txXfrm>
    </dsp:sp>
    <dsp:sp modelId="{384D49CF-2001-47DA-973D-A724BF8A2E7B}">
      <dsp:nvSpPr>
        <dsp:cNvPr id="0" name=""/>
        <dsp:cNvSpPr/>
      </dsp:nvSpPr>
      <dsp:spPr>
        <a:xfrm>
          <a:off x="662616" y="896042"/>
          <a:ext cx="8873296" cy="7867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>
                  <a:lumMod val="95000"/>
                  <a:lumOff val="5000"/>
                </a:schemeClr>
              </a:solidFill>
            </a:rPr>
            <a:t>Empowerment – Co-produced plans, informed consent, supported decision-making and genuine options(NICE, 2018).</a:t>
          </a:r>
          <a:endParaRPr lang="en-US" sz="18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685660" y="919086"/>
        <a:ext cx="7653192" cy="740680"/>
      </dsp:txXfrm>
    </dsp:sp>
    <dsp:sp modelId="{9FD4ECF8-6FDD-4CA7-AD57-BCCB1B718E34}">
      <dsp:nvSpPr>
        <dsp:cNvPr id="0" name=""/>
        <dsp:cNvSpPr/>
      </dsp:nvSpPr>
      <dsp:spPr>
        <a:xfrm>
          <a:off x="1325232" y="1792084"/>
          <a:ext cx="8873296" cy="7867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tx1">
                  <a:lumMod val="95000"/>
                  <a:lumOff val="5000"/>
                </a:schemeClr>
              </a:solidFill>
            </a:rPr>
            <a:t>Critical tensions – Detailed packages may miss personal priorities, e.g. overprotective care can reduce confidence and choice (Ebrahimi et al., 2020).</a:t>
          </a:r>
        </a:p>
      </dsp:txBody>
      <dsp:txXfrm>
        <a:off x="1348276" y="1815128"/>
        <a:ext cx="7653192" cy="740680"/>
      </dsp:txXfrm>
    </dsp:sp>
    <dsp:sp modelId="{126B0D95-3C5E-406F-9CDA-250AB245E9AA}">
      <dsp:nvSpPr>
        <dsp:cNvPr id="0" name=""/>
        <dsp:cNvSpPr/>
      </dsp:nvSpPr>
      <dsp:spPr>
        <a:xfrm>
          <a:off x="1987848" y="2688126"/>
          <a:ext cx="8873296" cy="7867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>
                  <a:lumMod val="95000"/>
                  <a:lumOff val="5000"/>
                </a:schemeClr>
              </a:solidFill>
            </a:rPr>
            <a:t>Right and Access – Accessible information, advocacy, transport, benefits advice and culturally safe care (Department of Health and Social Care, 2022).</a:t>
          </a:r>
          <a:endParaRPr lang="en-US" sz="18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010892" y="2711170"/>
        <a:ext cx="7653192" cy="740680"/>
      </dsp:txXfrm>
    </dsp:sp>
    <dsp:sp modelId="{E9EA587F-EFE2-4F71-97E1-8DDE956065BA}">
      <dsp:nvSpPr>
        <dsp:cNvPr id="0" name=""/>
        <dsp:cNvSpPr/>
      </dsp:nvSpPr>
      <dsp:spPr>
        <a:xfrm>
          <a:off x="2650465" y="3584169"/>
          <a:ext cx="8873296" cy="7867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>
              <a:solidFill>
                <a:schemeClr val="tx1">
                  <a:lumMod val="95000"/>
                  <a:lumOff val="5000"/>
                </a:schemeClr>
              </a:solidFill>
            </a:rPr>
            <a:t>Psychological and Social – Belonging, grief support, meaningful activity, relationships, identity and loneliness(Davidson and Rossall, 2015).</a:t>
          </a:r>
          <a:endParaRPr lang="en-US" sz="1800" b="1" kern="1200" dirty="0">
            <a:solidFill>
              <a:schemeClr val="tx1">
                <a:lumMod val="95000"/>
                <a:lumOff val="5000"/>
              </a:schemeClr>
            </a:solidFill>
          </a:endParaRPr>
        </a:p>
      </dsp:txBody>
      <dsp:txXfrm>
        <a:off x="2673509" y="3607213"/>
        <a:ext cx="7653192" cy="740680"/>
      </dsp:txXfrm>
    </dsp:sp>
    <dsp:sp modelId="{81FCFE44-0A3F-42FE-83C0-0CBBE2B50821}">
      <dsp:nvSpPr>
        <dsp:cNvPr id="0" name=""/>
        <dsp:cNvSpPr/>
      </dsp:nvSpPr>
      <dsp:spPr>
        <a:xfrm>
          <a:off x="8361896" y="574778"/>
          <a:ext cx="511399" cy="51139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476961" y="574778"/>
        <a:ext cx="281269" cy="384828"/>
      </dsp:txXfrm>
    </dsp:sp>
    <dsp:sp modelId="{AB326BC9-E38E-4BB1-AD0D-F6C509F94EBC}">
      <dsp:nvSpPr>
        <dsp:cNvPr id="0" name=""/>
        <dsp:cNvSpPr/>
      </dsp:nvSpPr>
      <dsp:spPr>
        <a:xfrm>
          <a:off x="9024513" y="1470820"/>
          <a:ext cx="511399" cy="51139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139578" y="1470820"/>
        <a:ext cx="281269" cy="384828"/>
      </dsp:txXfrm>
    </dsp:sp>
    <dsp:sp modelId="{66A62DC7-453A-4064-BB8F-8466A8C48D7F}">
      <dsp:nvSpPr>
        <dsp:cNvPr id="0" name=""/>
        <dsp:cNvSpPr/>
      </dsp:nvSpPr>
      <dsp:spPr>
        <a:xfrm>
          <a:off x="9687129" y="2353750"/>
          <a:ext cx="511399" cy="51139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802194" y="2353750"/>
        <a:ext cx="281269" cy="384828"/>
      </dsp:txXfrm>
    </dsp:sp>
    <dsp:sp modelId="{8C2AFA15-9EE7-4988-A84C-918E16772C30}">
      <dsp:nvSpPr>
        <dsp:cNvPr id="0" name=""/>
        <dsp:cNvSpPr/>
      </dsp:nvSpPr>
      <dsp:spPr>
        <a:xfrm>
          <a:off x="10349745" y="3258534"/>
          <a:ext cx="511399" cy="511399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10464810" y="3258534"/>
        <a:ext cx="281269" cy="38482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464E72-FAD7-4A9C-BDC3-BBFF88C087DE}">
      <dsp:nvSpPr>
        <dsp:cNvPr id="0" name=""/>
        <dsp:cNvSpPr/>
      </dsp:nvSpPr>
      <dsp:spPr>
        <a:xfrm>
          <a:off x="0" y="2523741"/>
          <a:ext cx="4975225" cy="165584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Policies such as the Care Act 2014 promote wellbeing, independence and personal control(Care act 2014, 2014).</a:t>
          </a:r>
        </a:p>
      </dsp:txBody>
      <dsp:txXfrm>
        <a:off x="0" y="2523741"/>
        <a:ext cx="4975225" cy="1655847"/>
      </dsp:txXfrm>
    </dsp:sp>
    <dsp:sp modelId="{71DC17B6-87A3-45D9-A931-58C84E4383E2}">
      <dsp:nvSpPr>
        <dsp:cNvPr id="0" name=""/>
        <dsp:cNvSpPr/>
      </dsp:nvSpPr>
      <dsp:spPr>
        <a:xfrm rot="10800000">
          <a:off x="0" y="1885"/>
          <a:ext cx="4975225" cy="2546693"/>
        </a:xfrm>
        <a:prstGeom prst="upArrowCallou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Walbaum Display"/>
            </a:rPr>
            <a:t>In the UK, </a:t>
          </a:r>
          <a:r>
            <a:rPr lang="en-US" sz="1800" kern="1200" dirty="0" err="1">
              <a:latin typeface="Walbaum Display"/>
            </a:rPr>
            <a:t>personalised</a:t>
          </a:r>
          <a:r>
            <a:rPr lang="en-US" sz="1800" kern="1200" dirty="0">
              <a:latin typeface="Walbaum Display"/>
            </a:rPr>
            <a:t> care, practical interventions, community-based services and assistive technology enable older people to preserve their independence, dignity and overall wellbeing (</a:t>
          </a:r>
          <a:r>
            <a:rPr lang="en-US" sz="1800" kern="1200" dirty="0"/>
            <a:t>NHS England, 2024).</a:t>
          </a:r>
        </a:p>
      </dsp:txBody>
      <dsp:txXfrm rot="10800000">
        <a:off x="0" y="1885"/>
        <a:ext cx="4975225" cy="16547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A29EED-6E2E-45EC-A461-4D01E8744F3E}">
      <dsp:nvSpPr>
        <dsp:cNvPr id="0" name=""/>
        <dsp:cNvSpPr/>
      </dsp:nvSpPr>
      <dsp:spPr>
        <a:xfrm>
          <a:off x="291268" y="1180812"/>
          <a:ext cx="904992" cy="90499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55FD6F-B7CE-4556-8C01-700CD0C7E00B}">
      <dsp:nvSpPr>
        <dsp:cNvPr id="0" name=""/>
        <dsp:cNvSpPr/>
      </dsp:nvSpPr>
      <dsp:spPr>
        <a:xfrm>
          <a:off x="484135" y="1373679"/>
          <a:ext cx="519257" cy="519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0DC40B-DB42-48BA-A876-86B9A570D528}">
      <dsp:nvSpPr>
        <dsp:cNvPr id="0" name=""/>
        <dsp:cNvSpPr/>
      </dsp:nvSpPr>
      <dsp:spPr>
        <a:xfrm>
          <a:off x="1967" y="2367687"/>
          <a:ext cx="1483593" cy="109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>
              <a:latin typeface="Arial"/>
              <a:cs typeface="Arial"/>
            </a:rPr>
            <a:t>Co-produce plans around personal goals, culture, relationship, routines and preferred level of risk.</a:t>
          </a:r>
        </a:p>
      </dsp:txBody>
      <dsp:txXfrm>
        <a:off x="1967" y="2367687"/>
        <a:ext cx="1483593" cy="1095309"/>
      </dsp:txXfrm>
    </dsp:sp>
    <dsp:sp modelId="{0894FDEC-7315-49A3-B0A6-479DD898EF4F}">
      <dsp:nvSpPr>
        <dsp:cNvPr id="0" name=""/>
        <dsp:cNvSpPr/>
      </dsp:nvSpPr>
      <dsp:spPr>
        <a:xfrm>
          <a:off x="2034491" y="1180812"/>
          <a:ext cx="904992" cy="90499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97D69F-25CE-4201-9137-51FEF562BDF9}">
      <dsp:nvSpPr>
        <dsp:cNvPr id="0" name=""/>
        <dsp:cNvSpPr/>
      </dsp:nvSpPr>
      <dsp:spPr>
        <a:xfrm>
          <a:off x="2227358" y="1373679"/>
          <a:ext cx="519257" cy="519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7460B7-B1EE-4299-90C7-361D5F24F739}">
      <dsp:nvSpPr>
        <dsp:cNvPr id="0" name=""/>
        <dsp:cNvSpPr/>
      </dsp:nvSpPr>
      <dsp:spPr>
        <a:xfrm>
          <a:off x="1745190" y="2367687"/>
          <a:ext cx="1483593" cy="109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>
              <a:latin typeface="Arial"/>
              <a:cs typeface="Arial"/>
            </a:rPr>
            <a:t>Invest in prevention: accessible exercise, nutrition support, early assessment, medication review and home adaptions.</a:t>
          </a:r>
        </a:p>
      </dsp:txBody>
      <dsp:txXfrm>
        <a:off x="1745190" y="2367687"/>
        <a:ext cx="1483593" cy="1095309"/>
      </dsp:txXfrm>
    </dsp:sp>
    <dsp:sp modelId="{4CF48247-41D9-4FF9-9A4F-4179C6683B95}">
      <dsp:nvSpPr>
        <dsp:cNvPr id="0" name=""/>
        <dsp:cNvSpPr/>
      </dsp:nvSpPr>
      <dsp:spPr>
        <a:xfrm>
          <a:off x="3777714" y="1180812"/>
          <a:ext cx="904992" cy="90499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EDF471-DED9-4C80-BA8B-CA78C721D6AA}">
      <dsp:nvSpPr>
        <dsp:cNvPr id="0" name=""/>
        <dsp:cNvSpPr/>
      </dsp:nvSpPr>
      <dsp:spPr>
        <a:xfrm>
          <a:off x="3970581" y="1373679"/>
          <a:ext cx="519257" cy="519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A33042-C6F2-465F-8E0E-4FD1277CE370}">
      <dsp:nvSpPr>
        <dsp:cNvPr id="0" name=""/>
        <dsp:cNvSpPr/>
      </dsp:nvSpPr>
      <dsp:spPr>
        <a:xfrm>
          <a:off x="3488413" y="2367687"/>
          <a:ext cx="1483593" cy="109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>
              <a:latin typeface="Arial"/>
              <a:cs typeface="Arial"/>
            </a:rPr>
            <a:t>Strengthen locality teams linking primary care, social care, occupational therapy, housing, carers and voluntary groups.</a:t>
          </a:r>
        </a:p>
      </dsp:txBody>
      <dsp:txXfrm>
        <a:off x="3488413" y="2367687"/>
        <a:ext cx="1483593" cy="1095309"/>
      </dsp:txXfrm>
    </dsp:sp>
    <dsp:sp modelId="{23BB98D1-1998-4356-B967-AF14016EB388}">
      <dsp:nvSpPr>
        <dsp:cNvPr id="0" name=""/>
        <dsp:cNvSpPr/>
      </dsp:nvSpPr>
      <dsp:spPr>
        <a:xfrm>
          <a:off x="5520936" y="1180812"/>
          <a:ext cx="904992" cy="90499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F35765-CA63-4ABB-8B5F-2CC7AE3BAAC9}">
      <dsp:nvSpPr>
        <dsp:cNvPr id="0" name=""/>
        <dsp:cNvSpPr/>
      </dsp:nvSpPr>
      <dsp:spPr>
        <a:xfrm>
          <a:off x="5713803" y="1373679"/>
          <a:ext cx="519257" cy="519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76BB58-FE33-40EF-A195-582C9BDD469D}">
      <dsp:nvSpPr>
        <dsp:cNvPr id="0" name=""/>
        <dsp:cNvSpPr/>
      </dsp:nvSpPr>
      <dsp:spPr>
        <a:xfrm>
          <a:off x="5231635" y="2367687"/>
          <a:ext cx="1483593" cy="109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>
              <a:latin typeface="Arial"/>
              <a:cs typeface="Arial"/>
            </a:rPr>
            <a:t>Improve access through timely assessments, advocacy, interpreters, phone, paper options, clear information about costs and entitlements.</a:t>
          </a:r>
        </a:p>
      </dsp:txBody>
      <dsp:txXfrm>
        <a:off x="5231635" y="2367687"/>
        <a:ext cx="1483593" cy="1095309"/>
      </dsp:txXfrm>
    </dsp:sp>
    <dsp:sp modelId="{B33A60AC-7281-470B-B662-1EBFE28AACB5}">
      <dsp:nvSpPr>
        <dsp:cNvPr id="0" name=""/>
        <dsp:cNvSpPr/>
      </dsp:nvSpPr>
      <dsp:spPr>
        <a:xfrm>
          <a:off x="7264159" y="1180812"/>
          <a:ext cx="904992" cy="90499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CD6F9E-8C60-45B5-85B0-948076B805D5}">
      <dsp:nvSpPr>
        <dsp:cNvPr id="0" name=""/>
        <dsp:cNvSpPr/>
      </dsp:nvSpPr>
      <dsp:spPr>
        <a:xfrm>
          <a:off x="7457026" y="1373679"/>
          <a:ext cx="519257" cy="519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22670FF-D4BD-4CB3-A876-9174BF93E454}">
      <dsp:nvSpPr>
        <dsp:cNvPr id="0" name=""/>
        <dsp:cNvSpPr/>
      </dsp:nvSpPr>
      <dsp:spPr>
        <a:xfrm>
          <a:off x="6974858" y="2367687"/>
          <a:ext cx="1483593" cy="109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>
              <a:latin typeface="Arial"/>
              <a:cs typeface="Arial"/>
            </a:rPr>
            <a:t>Support staff and unpaid carers through training, continuity, fair staffing, respite and practical advice.</a:t>
          </a:r>
        </a:p>
      </dsp:txBody>
      <dsp:txXfrm>
        <a:off x="6974858" y="2367687"/>
        <a:ext cx="1483593" cy="1095309"/>
      </dsp:txXfrm>
    </dsp:sp>
    <dsp:sp modelId="{DD8C6072-D25E-4B37-8258-2AA40412B7D1}">
      <dsp:nvSpPr>
        <dsp:cNvPr id="0" name=""/>
        <dsp:cNvSpPr/>
      </dsp:nvSpPr>
      <dsp:spPr>
        <a:xfrm>
          <a:off x="9007382" y="1180812"/>
          <a:ext cx="904992" cy="90499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B956D2-B353-4835-9720-BA1F9E3716E5}">
      <dsp:nvSpPr>
        <dsp:cNvPr id="0" name=""/>
        <dsp:cNvSpPr/>
      </dsp:nvSpPr>
      <dsp:spPr>
        <a:xfrm>
          <a:off x="9200249" y="1373679"/>
          <a:ext cx="519257" cy="519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1BF993-27E3-467F-9279-43D5E2DCC0D0}">
      <dsp:nvSpPr>
        <dsp:cNvPr id="0" name=""/>
        <dsp:cNvSpPr/>
      </dsp:nvSpPr>
      <dsp:spPr>
        <a:xfrm>
          <a:off x="8718081" y="2367687"/>
          <a:ext cx="1483593" cy="1095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b="1" kern="1200">
              <a:latin typeface="Arial"/>
              <a:cs typeface="Arial"/>
            </a:rPr>
            <a:t>Measure independence, participation, choice, quality of life and experiences.</a:t>
          </a:r>
        </a:p>
      </dsp:txBody>
      <dsp:txXfrm>
        <a:off x="8718081" y="2367687"/>
        <a:ext cx="1483593" cy="10953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" y="240410"/>
            <a:ext cx="10813067" cy="7838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" y="998185"/>
            <a:ext cx="10813067" cy="541508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62974" y="1606318"/>
            <a:ext cx="11268845" cy="479145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B12FF42-78AA-43B7-BE38-617D6A986F75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FC4771-5A22-2E68-AB04-0949D0A15B66}"/>
              </a:ext>
            </a:extLst>
          </p:cNvPr>
          <p:cNvCxnSpPr>
            <a:cxnSpLocks/>
          </p:cNvCxnSpPr>
          <p:nvPr/>
        </p:nvCxnSpPr>
        <p:spPr>
          <a:xfrm flipH="1">
            <a:off x="0" y="159971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AA95C5A-6D75-9E1D-C459-7F2022E84F55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0ED5AC1-9F96-A868-7F45-523BF1A45E7C}"/>
              </a:ext>
            </a:extLst>
          </p:cNvPr>
          <p:cNvCxnSpPr>
            <a:cxnSpLocks/>
          </p:cNvCxnSpPr>
          <p:nvPr/>
        </p:nvCxnSpPr>
        <p:spPr>
          <a:xfrm>
            <a:off x="117348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0E1F764-5B01-7711-9CF1-7EA13A629701}"/>
              </a:ext>
            </a:extLst>
          </p:cNvPr>
          <p:cNvCxnSpPr>
            <a:cxnSpLocks/>
          </p:cNvCxnSpPr>
          <p:nvPr/>
        </p:nvCxnSpPr>
        <p:spPr>
          <a:xfrm flipH="1">
            <a:off x="0" y="6396171"/>
            <a:ext cx="12192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10386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360221"/>
            <a:ext cx="10515600" cy="133046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2004291"/>
            <a:ext cx="10515600" cy="41726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88F8D0-0E9B-4650-859F-69E8A62E8B3F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76D044F-5574-D6D7-2A47-5069E411C22F}"/>
              </a:ext>
            </a:extLst>
          </p:cNvPr>
          <p:cNvCxnSpPr>
            <a:cxnSpLocks/>
          </p:cNvCxnSpPr>
          <p:nvPr/>
        </p:nvCxnSpPr>
        <p:spPr>
          <a:xfrm flipH="1">
            <a:off x="0" y="1825625"/>
            <a:ext cx="12210293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3412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72445" y="1480212"/>
            <a:ext cx="3849131" cy="2871351"/>
          </a:xfrm>
        </p:spPr>
        <p:txBody>
          <a:bodyPr anchor="ctr">
            <a:normAutofit/>
          </a:bodyPr>
          <a:lstStyle>
            <a:lvl1pPr algn="ctr">
              <a:defRPr sz="36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46" y="5410440"/>
            <a:ext cx="3849128" cy="106820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569E8996-63F9-282F-EB89-823A9E405F9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7204414" cy="6859634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429501" y="6445997"/>
            <a:ext cx="2955465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226650" y="6445997"/>
            <a:ext cx="1353059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D495F72-74F9-4C7D-96DC-BB7900DFF168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BE003B-9AA9-5AAB-16A3-CC8CD5997AAA}"/>
              </a:ext>
            </a:extLst>
          </p:cNvPr>
          <p:cNvCxnSpPr>
            <a:cxnSpLocks/>
          </p:cNvCxnSpPr>
          <p:nvPr/>
        </p:nvCxnSpPr>
        <p:spPr>
          <a:xfrm flipH="1">
            <a:off x="7206802" y="5031087"/>
            <a:ext cx="4985198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0CBC2A1-BC50-27CD-C764-435FA7A59ABD}"/>
              </a:ext>
            </a:extLst>
          </p:cNvPr>
          <p:cNvCxnSpPr>
            <a:cxnSpLocks/>
          </p:cNvCxnSpPr>
          <p:nvPr/>
        </p:nvCxnSpPr>
        <p:spPr>
          <a:xfrm>
            <a:off x="720680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3479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09CE9-F18C-5020-CF43-5960AFE654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6222" y="1246912"/>
            <a:ext cx="8919556" cy="3050766"/>
          </a:xfrm>
        </p:spPr>
        <p:txBody>
          <a:bodyPr anchor="ctr">
            <a:normAutofit/>
          </a:bodyPr>
          <a:lstStyle>
            <a:lvl1pPr algn="ctr">
              <a:defRPr sz="5400">
                <a:solidFill>
                  <a:schemeClr val="tx2">
                    <a:alpha val="90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B3AA5-F8D6-AB69-241F-6F8F1DD41E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51378" y="5345199"/>
            <a:ext cx="7289245" cy="118403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>
                <a:solidFill>
                  <a:schemeClr val="tx2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E78127-77D8-DF99-4AE0-F322800B0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D04168-7304-004B-C2F6-42E38FDC59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545FD76-1DE6-4A1C-9609-D2819734F8F3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C58464-EE0F-215A-2FA8-F434687B9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7C4A186-7A3C-2849-F4A7-5B5565EB29E6}"/>
              </a:ext>
            </a:extLst>
          </p:cNvPr>
          <p:cNvCxnSpPr>
            <a:cxnSpLocks/>
          </p:cNvCxnSpPr>
          <p:nvPr/>
        </p:nvCxnSpPr>
        <p:spPr>
          <a:xfrm flipH="1">
            <a:off x="0" y="5016433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0C7E87E-EC44-47F9-6172-5EEA03DE5D87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141490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22D6AD5-6168-B411-89A9-90C82303B25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C6DA0-2CB8-AFC5-DB06-AB92359839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838087"/>
            <a:ext cx="8932653" cy="3312544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 cap="all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E16A9F-28B9-2207-66D3-D952EB7EC8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-789870"/>
            <a:ext cx="10515600" cy="638352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3F77F-C41D-1011-B9F4-A5DE814F43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751081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CD507-925C-84B3-8F49-9F3B91209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AC6904D-FBDC-4E1E-863E-C45FAD9DD85B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3B4AE-32E8-CAFF-4A3C-6CBE4FFFA8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BFA0DE8-9E4B-D747-CB64-14B8DEDC02EA}"/>
              </a:ext>
            </a:extLst>
          </p:cNvPr>
          <p:cNvCxnSpPr>
            <a:cxnSpLocks/>
          </p:cNvCxnSpPr>
          <p:nvPr/>
        </p:nvCxnSpPr>
        <p:spPr>
          <a:xfrm flipH="1">
            <a:off x="0" y="1367580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1EB75EB-F27E-271A-C843-4096E1F19057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38000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02D18C4-A1A8-6CA4-B4A2-0E9791DC7F7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63362"/>
            <a:ext cx="11122507" cy="1162632"/>
          </a:xfrm>
        </p:spPr>
        <p:txBody>
          <a:bodyPr anchor="ctr">
            <a:normAutofit/>
          </a:bodyPr>
          <a:lstStyle>
            <a:lvl1pPr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79085" y="2249592"/>
            <a:ext cx="6100623" cy="3787062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>
                <a:solidFill>
                  <a:schemeClr val="tx2"/>
                </a:solidFill>
              </a:defRPr>
            </a:lvl1pPr>
            <a:lvl2pPr marL="571500" indent="-342900">
              <a:buFont typeface="+mj-lt"/>
              <a:buAutoNum type="arabicPeriod"/>
              <a:defRPr lang="en-US" sz="1800" dirty="0">
                <a:solidFill>
                  <a:schemeClr val="tx2"/>
                </a:solidFill>
              </a:defRPr>
            </a:lvl2pPr>
            <a:lvl3pPr marL="800100" indent="-342900">
              <a:buFont typeface="+mj-lt"/>
              <a:buAutoNum type="arabicPeriod"/>
              <a:defRPr lang="en-US" sz="1600" dirty="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4pPr>
            <a:lvl5pPr marL="12573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0A4DEF6-D0A5-424B-A38E-B8028C0E0D08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02278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0D0A563-F018-FFF1-B911-D69E42CEEAA5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63362"/>
            <a:ext cx="11130279" cy="1162632"/>
          </a:xfrm>
        </p:spPr>
        <p:txBody>
          <a:bodyPr anchor="ctr">
            <a:normAutofit/>
          </a:bodyPr>
          <a:lstStyle>
            <a:lvl1pPr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5DA2B1BE-7DDF-C8B4-6A46-21B5A0257D08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-8364" y="1830708"/>
            <a:ext cx="5321063" cy="456392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6552" y="2191025"/>
            <a:ext cx="5733156" cy="3894807"/>
          </a:xfrm>
        </p:spPr>
        <p:txBody>
          <a:bodyPr vert="horz" lIns="91440" tIns="45720" rIns="91440" bIns="45720" rtlCol="0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>
                <a:solidFill>
                  <a:schemeClr val="tx2"/>
                </a:solidFill>
              </a:defRPr>
            </a:lvl1pPr>
            <a:lvl2pPr marL="571500" indent="-342900">
              <a:buFont typeface="+mj-lt"/>
              <a:buAutoNum type="arabicPeriod"/>
              <a:defRPr lang="en-US" sz="1800" dirty="0">
                <a:solidFill>
                  <a:schemeClr val="tx2"/>
                </a:solidFill>
              </a:defRPr>
            </a:lvl2pPr>
            <a:lvl3pPr marL="800100" indent="-342900">
              <a:buFont typeface="+mj-lt"/>
              <a:buAutoNum type="arabicPeriod"/>
              <a:defRPr lang="en-US" sz="1600" dirty="0">
                <a:solidFill>
                  <a:schemeClr val="tx2"/>
                </a:solidFill>
              </a:defRPr>
            </a:lvl3pPr>
            <a:lvl4pPr marL="10287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4pPr>
            <a:lvl5pPr marL="1257300" indent="-342900">
              <a:buFont typeface="+mj-lt"/>
              <a:buAutoNum type="arabicPeriod"/>
              <a:defRPr lang="en-US" sz="1400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B09C6DF-0139-4F07-BF9C-4309D0C9DCA6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06406B2-3637-5849-867E-A0ADC9D9DDA5}"/>
              </a:ext>
            </a:extLst>
          </p:cNvPr>
          <p:cNvCxnSpPr>
            <a:cxnSpLocks/>
          </p:cNvCxnSpPr>
          <p:nvPr/>
        </p:nvCxnSpPr>
        <p:spPr>
          <a:xfrm flipH="1">
            <a:off x="0" y="1822345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40E47964-42E3-09B6-4B3F-96D1060D072B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5DD64E6-257D-65B2-D2A7-6A1002E1E580}"/>
              </a:ext>
            </a:extLst>
          </p:cNvPr>
          <p:cNvCxnSpPr>
            <a:cxnSpLocks/>
          </p:cNvCxnSpPr>
          <p:nvPr/>
        </p:nvCxnSpPr>
        <p:spPr>
          <a:xfrm>
            <a:off x="5321065" y="1822345"/>
            <a:ext cx="0" cy="5035655"/>
          </a:xfrm>
          <a:prstGeom prst="line">
            <a:avLst/>
          </a:prstGeom>
          <a:ln w="9525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14452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1299"/>
            <a:ext cx="3689927" cy="1486906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4515" y="2780147"/>
            <a:ext cx="6567049" cy="335987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2F4876-ABF6-46E9-AABB-9093F4FF9830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BF5C1EC-3A2D-2E51-65A6-6155B3776C4A}"/>
              </a:ext>
            </a:extLst>
          </p:cNvPr>
          <p:cNvCxnSpPr>
            <a:cxnSpLocks/>
          </p:cNvCxnSpPr>
          <p:nvPr/>
        </p:nvCxnSpPr>
        <p:spPr>
          <a:xfrm flipH="1">
            <a:off x="0" y="239797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F797FEE4-9B7E-CE58-4AA3-EC6E3E1861F3}"/>
              </a:ext>
            </a:extLst>
          </p:cNvPr>
          <p:cNvCxnSpPr>
            <a:cxnSpLocks/>
          </p:cNvCxnSpPr>
          <p:nvPr/>
        </p:nvCxnSpPr>
        <p:spPr>
          <a:xfrm>
            <a:off x="4469245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15201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  <p15:guide id="3" pos="3360">
          <p15:clr>
            <a:srgbClr val="FBAE40"/>
          </p15:clr>
        </p15:guide>
        <p15:guide id="4" pos="2928">
          <p15:clr>
            <a:srgbClr val="FBAE40"/>
          </p15:clr>
        </p15:guide>
        <p15:guide id="5" pos="4752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20473"/>
            <a:ext cx="3664107" cy="3864052"/>
          </a:xfrm>
        </p:spPr>
        <p:txBody>
          <a:bodyPr anchor="t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70349" y="720473"/>
            <a:ext cx="6309360" cy="53035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649F7-D424-4C48-9F1A-F9E6A6464624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6AC6891-86BE-FF41-E94E-AB97BFFB2322}"/>
              </a:ext>
            </a:extLst>
          </p:cNvPr>
          <p:cNvCxnSpPr>
            <a:cxnSpLocks/>
          </p:cNvCxnSpPr>
          <p:nvPr/>
        </p:nvCxnSpPr>
        <p:spPr>
          <a:xfrm>
            <a:off x="464346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151E503-5C8D-3CDA-5CC2-A56B4F2A619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04511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1995" y="559483"/>
            <a:ext cx="6825541" cy="100965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421943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1994" y="2083837"/>
            <a:ext cx="6825545" cy="403250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811448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0E1D3-9897-4F62-B20F-820B96903029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423739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4425535" y="1810995"/>
            <a:ext cx="7750205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5865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644" y="669386"/>
            <a:ext cx="7231413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8994" y="-5468"/>
            <a:ext cx="4011836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2644" y="1812385"/>
            <a:ext cx="7231407" cy="44238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408011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DCD3FE-7D00-42C8-AAA1-7B40C480DCD1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009212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8787991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0728"/>
            <a:ext cx="7281067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3728"/>
            <a:ext cx="7281061" cy="442385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95489" y="-6369"/>
            <a:ext cx="3996512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E49B79-F7D7-4EC9-B39C-00EEEABA80A1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8188287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92299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78485"/>
            <a:ext cx="6369370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1484"/>
            <a:ext cx="6360897" cy="429218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277100" y="-8466"/>
            <a:ext cx="4914895" cy="6398066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DCB73-7DFF-41E9-94AE-03DDC0983D5F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727000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31769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8145"/>
            <a:ext cx="4000497" cy="167979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272880"/>
            <a:ext cx="4000497" cy="378949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4853323" y="0"/>
            <a:ext cx="7338676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400050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F4089-B0B8-4924-B485-08424C78200C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254AC9C-312D-B8D1-5D04-C0CE07B464DB}"/>
              </a:ext>
            </a:extLst>
          </p:cNvPr>
          <p:cNvCxnSpPr>
            <a:cxnSpLocks/>
          </p:cNvCxnSpPr>
          <p:nvPr/>
        </p:nvCxnSpPr>
        <p:spPr>
          <a:xfrm>
            <a:off x="4849331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7991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39922" y="458144"/>
            <a:ext cx="3909536" cy="148587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7268396" cy="6396281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39922" y="2463789"/>
            <a:ext cx="3909534" cy="356109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8CB80-2CED-4065-90C6-0999AD9EE7FC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9854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A67EAFE-BA64-2156-9780-AA400F6F3026}"/>
              </a:ext>
            </a:extLst>
          </p:cNvPr>
          <p:cNvCxnSpPr>
            <a:cxnSpLocks/>
          </p:cNvCxnSpPr>
          <p:nvPr/>
        </p:nvCxnSpPr>
        <p:spPr>
          <a:xfrm>
            <a:off x="7271347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F2342-86AA-3EA4-EB3B-2DB8D68315E6}"/>
              </a:ext>
            </a:extLst>
          </p:cNvPr>
          <p:cNvCxnSpPr>
            <a:cxnSpLocks/>
          </p:cNvCxnSpPr>
          <p:nvPr/>
        </p:nvCxnSpPr>
        <p:spPr>
          <a:xfrm flipH="1">
            <a:off x="7227420" y="2212509"/>
            <a:ext cx="493532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44975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959530"/>
            <a:ext cx="3512409" cy="2199864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B441162-7125-E1E0-1B82-FCC1AB84227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857" y="-1"/>
            <a:ext cx="12192000" cy="364897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3613" y="3959529"/>
            <a:ext cx="7011183" cy="236954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1" y="6445997"/>
            <a:ext cx="3543299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C6F935-567A-4AB6-A4C6-B3A3054E8F97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2FF81FBD-8D67-B5E4-E22E-74E98EF89F80}"/>
              </a:ext>
            </a:extLst>
          </p:cNvPr>
          <p:cNvCxnSpPr>
            <a:cxnSpLocks/>
          </p:cNvCxnSpPr>
          <p:nvPr/>
        </p:nvCxnSpPr>
        <p:spPr>
          <a:xfrm>
            <a:off x="4290210" y="3648976"/>
            <a:ext cx="0" cy="3209024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8892870-1B48-2935-21E8-3BC6F474C661}"/>
              </a:ext>
            </a:extLst>
          </p:cNvPr>
          <p:cNvCxnSpPr>
            <a:cxnSpLocks/>
          </p:cNvCxnSpPr>
          <p:nvPr/>
        </p:nvCxnSpPr>
        <p:spPr>
          <a:xfrm flipH="1">
            <a:off x="-857" y="3654706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1293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377072"/>
            <a:ext cx="4958078" cy="1225485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842182"/>
            <a:ext cx="5758172" cy="4546457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6142" y="377072"/>
            <a:ext cx="5558655" cy="579748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A916D-ECC1-407F-9384-347E5A5D7944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5758174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1842182"/>
            <a:ext cx="5758174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890190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8AB8C-6B7B-EBD3-4D71-F5150448D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1" y="4407360"/>
            <a:ext cx="3543299" cy="1732820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FBB1EB8E-9C26-DC32-8498-7F5998392555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1" y="466598"/>
            <a:ext cx="4460008" cy="3601433"/>
          </a:xfrm>
          <a:blipFill dpi="0" rotWithShape="1">
            <a:blip r:embed="rId2">
              <a:alphaModFix amt="8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327223-CF88-A3FD-E8DF-370D7C19B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92635" y="788704"/>
            <a:ext cx="6730614" cy="538585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E38D70-266E-0D00-4BB2-CEF20A35B7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54330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C28223-FDFF-908F-158A-3401127BA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924D50-69B4-493C-AABF-53036A8D79F6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1F0CF0-00B7-2F2A-2E49-88AB87A201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EB92977-9D16-C370-F779-0B9C67993046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0F4F50A3-1136-13EC-E499-F6DDCBFE375F}"/>
              </a:ext>
            </a:extLst>
          </p:cNvPr>
          <p:cNvCxnSpPr>
            <a:cxnSpLocks/>
          </p:cNvCxnSpPr>
          <p:nvPr/>
        </p:nvCxnSpPr>
        <p:spPr>
          <a:xfrm flipH="1">
            <a:off x="0" y="4068031"/>
            <a:ext cx="4460008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B57362BC-3CD1-D6F5-CB9B-B2AAD7EAD176}"/>
              </a:ext>
            </a:extLst>
          </p:cNvPr>
          <p:cNvCxnSpPr>
            <a:cxnSpLocks/>
          </p:cNvCxnSpPr>
          <p:nvPr/>
        </p:nvCxnSpPr>
        <p:spPr>
          <a:xfrm>
            <a:off x="4460008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D58D1-F636-9620-582E-41FBB707092B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14745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91F6A87-CC7B-D4BD-1F6A-C3948971C39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5B8561-D435-07DE-2456-79994CDFB8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88720" y="5264780"/>
            <a:ext cx="9811512" cy="109728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10000"/>
              </a:lnSpc>
              <a:defRPr lang="en-US" sz="2800" cap="all" spc="100" baseline="0" dirty="0">
                <a:solidFill>
                  <a:schemeClr val="tx2">
                    <a:lumMod val="9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Master title styles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42AC33E-6837-F850-DF64-4475DAA059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776" y="676656"/>
            <a:ext cx="11201400" cy="420624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ctr">
              <a:lnSpc>
                <a:spcPct val="90000"/>
              </a:lnSpc>
              <a:spcBef>
                <a:spcPts val="0"/>
              </a:spcBef>
              <a:buNone/>
              <a:defRPr lang="en-US" sz="27800" dirty="0">
                <a:solidFill>
                  <a:schemeClr val="tx2">
                    <a:lumMod val="9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3AE6E7-0083-439C-3FBC-ADE4BE86C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5DF3EE-4BB8-4215-E053-BF3ED1BB9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AC8F0CD-CD54-4D81-AA2E-F53EC757E087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F27A3B-009A-1790-7D93-9A1F6351D8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5ADE133-B5D6-A1C0-6BC9-C723D008EC0E}"/>
              </a:ext>
            </a:extLst>
          </p:cNvPr>
          <p:cNvCxnSpPr>
            <a:cxnSpLocks/>
          </p:cNvCxnSpPr>
          <p:nvPr/>
        </p:nvCxnSpPr>
        <p:spPr>
          <a:xfrm flipH="1">
            <a:off x="0" y="501866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32285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55FB4D75-C478-D736-9A5A-B64DEA24103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93103" y="1493520"/>
            <a:ext cx="8805794" cy="39116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10000"/>
              </a:lnSpc>
              <a:buNone/>
              <a:defRPr sz="5400" b="0">
                <a:solidFill>
                  <a:schemeClr val="tx2"/>
                </a:solidFill>
                <a:latin typeface="+mj-lt"/>
              </a:defRPr>
            </a:lvl1pPr>
            <a:lvl2pPr marL="228600" indent="0" algn="ctr">
              <a:lnSpc>
                <a:spcPct val="110000"/>
              </a:lnSpc>
              <a:buNone/>
              <a:defRPr sz="4800" b="0">
                <a:solidFill>
                  <a:schemeClr val="tx2"/>
                </a:solidFill>
                <a:latin typeface="+mj-lt"/>
              </a:defRPr>
            </a:lvl2pPr>
            <a:lvl3pPr marL="457200" indent="0" algn="ctr">
              <a:lnSpc>
                <a:spcPct val="110000"/>
              </a:lnSpc>
              <a:buNone/>
              <a:defRPr sz="4400" b="0">
                <a:solidFill>
                  <a:schemeClr val="tx2"/>
                </a:solidFill>
                <a:latin typeface="+mj-lt"/>
              </a:defRPr>
            </a:lvl3pPr>
            <a:lvl4pPr marL="685800" indent="0" algn="ctr">
              <a:lnSpc>
                <a:spcPct val="110000"/>
              </a:lnSpc>
              <a:buNone/>
              <a:defRPr sz="4000" b="0">
                <a:solidFill>
                  <a:schemeClr val="tx2"/>
                </a:solidFill>
                <a:latin typeface="+mj-lt"/>
              </a:defRPr>
            </a:lvl4pPr>
            <a:lvl5pPr marL="914400" indent="0" algn="ctr">
              <a:lnSpc>
                <a:spcPct val="110000"/>
              </a:lnSpc>
              <a:buNone/>
              <a:defRPr sz="3600" b="0">
                <a:solidFill>
                  <a:schemeClr val="tx2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036278C-3666-418F-8843-DFD38DB3098D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C547212-589F-3A5C-2FF7-4E576B86E3A3}"/>
              </a:ext>
            </a:extLst>
          </p:cNvPr>
          <p:cNvCxnSpPr>
            <a:cxnSpLocks/>
          </p:cNvCxnSpPr>
          <p:nvPr/>
        </p:nvCxnSpPr>
        <p:spPr>
          <a:xfrm flipH="1">
            <a:off x="0" y="6398068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40E2472-A2D0-B3C4-1592-E709B2EC9AD6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F95E0B8-C6C3-8095-D53F-FB618E39D7CE}"/>
              </a:ext>
            </a:extLst>
          </p:cNvPr>
          <p:cNvCxnSpPr>
            <a:cxnSpLocks/>
          </p:cNvCxnSpPr>
          <p:nvPr/>
        </p:nvCxnSpPr>
        <p:spPr>
          <a:xfrm flipH="1">
            <a:off x="0" y="459932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AD2DF78-237E-1E21-906C-273460F55F55}"/>
              </a:ext>
            </a:extLst>
          </p:cNvPr>
          <p:cNvCxnSpPr>
            <a:cxnSpLocks/>
          </p:cNvCxnSpPr>
          <p:nvPr/>
        </p:nvCxnSpPr>
        <p:spPr>
          <a:xfrm>
            <a:off x="11734800" y="0"/>
            <a:ext cx="0" cy="685800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86441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47DCC75-46A1-9953-9459-89672E9805A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40000"/>
              <a:lumOff val="6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3F0761-EA67-F7D1-62E4-095EADA262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62100" y="5549186"/>
            <a:ext cx="9199563" cy="6531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 cap="all" spc="100" baseline="0">
                <a:solidFill>
                  <a:schemeClr val="accent4">
                    <a:lumMod val="75000"/>
                  </a:schemeClr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636EB602-83B2-B4EE-7805-FB94B7747666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1562100" y="823913"/>
            <a:ext cx="9199563" cy="3614737"/>
          </a:xfrm>
        </p:spPr>
        <p:txBody>
          <a:bodyPr anchor="ctr">
            <a:normAutofit/>
          </a:bodyPr>
          <a:lstStyle>
            <a:lvl1pPr marL="182880" indent="-182880">
              <a:buNone/>
              <a:defRPr sz="4000">
                <a:solidFill>
                  <a:schemeClr val="accent4">
                    <a:lumMod val="7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4C2DF4-76B6-1299-74E1-66F403C01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A78CD0-57A9-DB86-E3A3-40628E6D6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92870C0-88BC-4B78-A088-30393EC7D39C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5CA15-3DFE-125B-C658-77179EDEA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741338F2-C5CE-45A7-7748-138B348BA1E7}"/>
              </a:ext>
            </a:extLst>
          </p:cNvPr>
          <p:cNvCxnSpPr>
            <a:cxnSpLocks/>
          </p:cNvCxnSpPr>
          <p:nvPr/>
        </p:nvCxnSpPr>
        <p:spPr>
          <a:xfrm>
            <a:off x="457200" y="0"/>
            <a:ext cx="0" cy="685800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14CFB94-8AB3-65DB-0B12-EC4F7DAAEBF7}"/>
              </a:ext>
            </a:extLst>
          </p:cNvPr>
          <p:cNvCxnSpPr>
            <a:cxnSpLocks/>
          </p:cNvCxnSpPr>
          <p:nvPr/>
        </p:nvCxnSpPr>
        <p:spPr>
          <a:xfrm flipH="1">
            <a:off x="0" y="5043721"/>
            <a:ext cx="12192000" cy="0"/>
          </a:xfrm>
          <a:prstGeom prst="line">
            <a:avLst/>
          </a:prstGeom>
          <a:ln w="9525">
            <a:solidFill>
              <a:schemeClr val="tx2"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396889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C27BF6-CDFA-AAF4-F7FD-F4F8D06FF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5309"/>
            <a:ext cx="11277600" cy="914400"/>
          </a:xfrm>
        </p:spPr>
        <p:txBody>
          <a:bodyPr anchor="ctr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AB1904-05A3-AF54-90B7-8B4E5E9BFC62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5613" y="1677988"/>
            <a:ext cx="5181600" cy="449897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D15555F-2C1E-04D7-CE37-D06ABFB5685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53200" y="1677988"/>
            <a:ext cx="5180013" cy="44989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108197-F703-726D-4372-C7520052D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5FAA39-5E1E-3A94-5A04-C36BA19E34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0F022F-161E-41B9-A1BC-CC85E43B1AF4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E80595-19B6-01B9-FCF5-F94B0C1BB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2C5098A-8A29-951C-ABCF-B4C329C3A94F}"/>
              </a:ext>
            </a:extLst>
          </p:cNvPr>
          <p:cNvCxnSpPr>
            <a:cxnSpLocks/>
          </p:cNvCxnSpPr>
          <p:nvPr/>
        </p:nvCxnSpPr>
        <p:spPr>
          <a:xfrm>
            <a:off x="6096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4A1D01-2B46-73F0-8DC7-926AA95F7DFC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1220004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425290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F27A1-B3E2-4312-9475-76586DB13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6838"/>
            <a:ext cx="11274552" cy="9144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FD6984-5D8F-6F35-3DC2-352D46E758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199" y="1475623"/>
            <a:ext cx="5184648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800" b="0" cap="all" spc="16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9CD5136-48A0-D788-8CE2-627309A00EC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522538"/>
            <a:ext cx="5178425" cy="38068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07CEA6-7FDB-2A72-485B-D38A79C1826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56248" y="1475622"/>
            <a:ext cx="5184648" cy="676690"/>
          </a:xfrm>
        </p:spPr>
        <p:txBody>
          <a:bodyPr anchor="ctr">
            <a:normAutofit/>
          </a:bodyPr>
          <a:lstStyle>
            <a:lvl1pPr marL="0" indent="0">
              <a:buNone/>
              <a:defRPr sz="1800" b="0" cap="all" spc="16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C4D723F-4492-3B3B-CE74-0959714EEB14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556375" y="2522538"/>
            <a:ext cx="5175249" cy="3806825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FA108E0-63AE-4B5C-404F-AD0FEC4AB8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42E2EB77-3CF8-CDC9-D0D4-1AC07FC53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8F49A-9797-4EFB-8F78-023201B418DD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6918C09E-FCA3-F1F6-7408-40D98FCEA9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54F547E-1AC1-2FFD-3E17-DC3F25B07823}"/>
              </a:ext>
            </a:extLst>
          </p:cNvPr>
          <p:cNvCxnSpPr>
            <a:cxnSpLocks/>
          </p:cNvCxnSpPr>
          <p:nvPr/>
        </p:nvCxnSpPr>
        <p:spPr>
          <a:xfrm>
            <a:off x="6096000" y="1362719"/>
            <a:ext cx="0" cy="5490348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695E25D-D4B1-2002-F8AB-8B987C1683D9}"/>
              </a:ext>
            </a:extLst>
          </p:cNvPr>
          <p:cNvCxnSpPr>
            <a:cxnSpLocks/>
          </p:cNvCxnSpPr>
          <p:nvPr/>
        </p:nvCxnSpPr>
        <p:spPr>
          <a:xfrm flipH="1">
            <a:off x="0" y="2268129"/>
            <a:ext cx="12192000" cy="0"/>
          </a:xfrm>
          <a:prstGeom prst="line">
            <a:avLst/>
          </a:prstGeom>
          <a:ln w="9525">
            <a:solidFill>
              <a:schemeClr val="tx2">
                <a:alpha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335EA16-C700-BA75-F075-2E4BC3EAFBE2}"/>
              </a:ext>
            </a:extLst>
          </p:cNvPr>
          <p:cNvCxnSpPr>
            <a:cxnSpLocks/>
          </p:cNvCxnSpPr>
          <p:nvPr/>
        </p:nvCxnSpPr>
        <p:spPr>
          <a:xfrm flipH="1">
            <a:off x="0" y="1362719"/>
            <a:ext cx="12200040" cy="0"/>
          </a:xfrm>
          <a:prstGeom prst="line">
            <a:avLst/>
          </a:prstGeom>
          <a:ln w="9525">
            <a:solidFill>
              <a:srgbClr val="616867">
                <a:alpha val="45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83168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2C1-DD73-A90F-46E0-33A4D55801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8F8C10-87B8-01D2-2FEE-DAC41B9CF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225E57E-7F73-3825-2158-80859BAD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57D35-FD3E-408B-A06E-7ED09E94C083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A634BF-792D-AC8C-B0E0-492263401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80536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51370D-0A93-44DD-E049-EF3265B73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FF00A2-5853-30A7-62F5-7C7CB5A22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4BC47-E75B-4512-AE58-14F5144E068D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3E97DA-A7DF-E3FF-8937-F6A36D17F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98198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05319627-2791-E32D-91B0-857B27F822FB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34473"/>
            <a:ext cx="11122508" cy="1993399"/>
          </a:xfrm>
        </p:spPr>
        <p:txBody>
          <a:bodyPr anchor="b">
            <a:norm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3528206"/>
            <a:ext cx="11122509" cy="275425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DBA68D7-9D7C-42B8-BD6B-A4B9C6BE522F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245638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7CD7571-736E-B4CB-34E0-C8B31B5A98C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34473"/>
            <a:ext cx="6768193" cy="1993399"/>
          </a:xfrm>
        </p:spPr>
        <p:txBody>
          <a:bodyPr anchor="b">
            <a:normAutofit/>
          </a:bodyPr>
          <a:lstStyle>
            <a:lvl1pPr>
              <a:defRPr sz="6000" cap="all" baseline="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3528206"/>
            <a:ext cx="6768193" cy="1794899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>
                <a:solidFill>
                  <a:schemeClr val="tx2"/>
                </a:solidFill>
              </a:defRPr>
            </a:lvl1pPr>
            <a:lvl2pPr marL="228600" indent="0">
              <a:buNone/>
              <a:defRPr lang="en-US" dirty="0">
                <a:solidFill>
                  <a:schemeClr val="tx2"/>
                </a:solidFill>
              </a:defRPr>
            </a:lvl2pPr>
            <a:lvl3pPr marL="457200" indent="0">
              <a:buNone/>
              <a:defRPr lang="en-US" dirty="0">
                <a:solidFill>
                  <a:schemeClr val="tx2"/>
                </a:solidFill>
              </a:defRPr>
            </a:lvl3pPr>
            <a:lvl4pPr marL="685800" indent="0">
              <a:buNone/>
              <a:defRPr lang="en-US" dirty="0">
                <a:solidFill>
                  <a:schemeClr val="tx2"/>
                </a:solidFill>
              </a:defRPr>
            </a:lvl4pPr>
            <a:lvl5pPr marL="914400" indent="0">
              <a:buNone/>
              <a:defRPr lang="en-US" dirty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57200" y="6445997"/>
            <a:ext cx="3949302" cy="365125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F39104F-A6E3-4FB2-902A-A12FD9746726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2128EF9-7F8A-2F1B-41F7-2CA02A35CCA7}"/>
              </a:ext>
            </a:extLst>
          </p:cNvPr>
          <p:cNvCxnSpPr>
            <a:cxnSpLocks/>
          </p:cNvCxnSpPr>
          <p:nvPr/>
        </p:nvCxnSpPr>
        <p:spPr>
          <a:xfrm flipH="1">
            <a:off x="0" y="3191402"/>
            <a:ext cx="1219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3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3507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E736A0-9F24-45BF-B389-F6478DB45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28700"/>
            <a:ext cx="9144000" cy="2481263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4000" spc="75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3D85EF-076F-4C35-862A-BAFF685DD6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4376"/>
            <a:ext cx="9144000" cy="1433423"/>
          </a:xfrm>
        </p:spPr>
        <p:txBody>
          <a:bodyPr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b="1" cap="all" spc="6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E221EC-BF54-4DDD-8900-F2027CDAD3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8411FB-1606-4EC5-9BCA-2DC04C2243EA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5AB69-7069-48FB-8925-F2BA84129A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29C32A-F7A5-4E3B-A28F-09C82341E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572485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E99D7-1EE5-4262-9359-A0E2B73311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3080"/>
            <a:ext cx="10240903" cy="123348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DA1C5-272A-45C2-A11A-E7769A27D3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114939"/>
            <a:ext cx="10240903" cy="39561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63DA15-1EAB-4524-9BB7-8A7DA82A2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BCAA53-8FBA-45E2-8B10-F7DD55E4E759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EB93B9-7818-489D-AFFB-B6EAD27FF1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528D36-894E-4FCB-B8BB-84DE89949B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7981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432BE-C4E5-4F12-AB53-EBEF2B76B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8755" y="457200"/>
            <a:ext cx="3932237" cy="192143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E7F57-4ABF-4BA4-A892-38857A02F6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8130" y="987425"/>
            <a:ext cx="5707257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32E444-E5BD-443F-AB83-84D7CE0AB7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18755" y="2799184"/>
            <a:ext cx="3932237" cy="306980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1998A4-FD2F-4126-99C5-E2063AE024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C8B19-DE76-4E18-BFC7-EB25B8C421E7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6457D3-F808-4DB2-9C9C-B185E71F26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1BC9B-21D1-4D2D-B02E-C887A02CA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5527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FDAF1-8359-4A0F-91B3-03E77C670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4054" y="457200"/>
            <a:ext cx="10309745" cy="1233488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1E3D3-6B33-4CA0-B06B-A8BB05CAB3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44054" y="1996141"/>
            <a:ext cx="4975746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29C334-815D-47FD-A9B5-E871E28641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96141"/>
            <a:ext cx="5181600" cy="41808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7975F2-7A90-4820-B90F-D28E31A35E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1B3BBE-A1CF-4CC7-B02C-EBCBBE110242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3CFAD5-8AF8-4610-8324-85AA062E27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808CC8-C46E-4A10-8A83-7A251067E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818532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E82B8-F9D9-4F53-A4A6-F12EB5F12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490" y="457200"/>
            <a:ext cx="9986898" cy="1233488"/>
          </a:xfrm>
        </p:spPr>
        <p:txBody>
          <a:bodyPr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070CA-85E9-47C7-8564-FFA1AE34B9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8490" y="1681163"/>
            <a:ext cx="4629085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38D4B1-41B3-4BF5-9076-A16984A81F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68490" y="2505075"/>
            <a:ext cx="4629085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E6A38DC-A016-4CFD-AC19-F24A9E06202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4816" y="1681163"/>
            <a:ext cx="501057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1F930FA-8C00-42AB-B2D1-FE4E4BDB3C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4814" y="2505075"/>
            <a:ext cx="5010573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18B698E-FAE5-4F2C-AE0E-4FD281E8F3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3D63E4-71A5-4C63-9515-748B28B89764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C4BB6C-CAA4-4EA8-8EA1-65ADE056F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BB6A12-0532-47CA-B070-232141CC1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7DE1FC-E54A-4B87-A814-263D1E8654B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2870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C57148D-D60C-3359-4AC2-15A43E221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1"/>
            <a:ext cx="10515600" cy="115728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A8731C-FCAE-A05A-5A11-57005B86AB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952E70-B2DF-717F-6373-70A688FAD82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6445997"/>
            <a:ext cx="39493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215E5-6146-14C5-665E-EF04630DCB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737594" y="6445997"/>
            <a:ext cx="18421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56D64244-A3D4-4B68-87F0-779EEA0C37FE}" type="datetimeFigureOut">
              <a:rPr lang="en-US" dirty="0"/>
              <a:t>10/24/2026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E8FA3A-8706-3F4B-41CC-B024431F620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4800" y="6445997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fld id="{DDF60B60-82CA-4BB9-BA6E-A62FADF2374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8065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5" r:id="rId1"/>
    <p:sldLayoutId id="2147483846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  <p:sldLayoutId id="2147483856" r:id="rId12"/>
    <p:sldLayoutId id="2147483857" r:id="rId13"/>
    <p:sldLayoutId id="2147483858" r:id="rId14"/>
    <p:sldLayoutId id="2147483859" r:id="rId15"/>
    <p:sldLayoutId id="2147483860" r:id="rId16"/>
    <p:sldLayoutId id="2147483861" r:id="rId17"/>
    <p:sldLayoutId id="2147483862" r:id="rId18"/>
    <p:sldLayoutId id="2147483863" r:id="rId19"/>
    <p:sldLayoutId id="2147483864" r:id="rId20"/>
    <p:sldLayoutId id="2147483865" r:id="rId21"/>
    <p:sldLayoutId id="2147483866" r:id="rId22"/>
    <p:sldLayoutId id="2147483867" r:id="rId23"/>
    <p:sldLayoutId id="2147483868" r:id="rId24"/>
    <p:sldLayoutId id="2147483869" r:id="rId25"/>
    <p:sldLayoutId id="2147483870" r:id="rId26"/>
    <p:sldLayoutId id="2147483871" r:id="rId27"/>
    <p:sldLayoutId id="2147483872" r:id="rId28"/>
    <p:sldLayoutId id="2147483873" r:id="rId29"/>
    <p:sldLayoutId id="2147483874" r:id="rId30"/>
    <p:sldLayoutId id="2147483875" r:id="rId31"/>
    <p:sldLayoutId id="2147483876" r:id="rId32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2808">
          <p15:clr>
            <a:srgbClr val="F26B43"/>
          </p15:clr>
        </p15:guide>
        <p15:guide id="3" pos="4872">
          <p15:clr>
            <a:srgbClr val="F26B43"/>
          </p15:clr>
        </p15:guide>
        <p15:guide id="4" pos="5160">
          <p15:clr>
            <a:srgbClr val="F26B43"/>
          </p15:clr>
        </p15:guide>
        <p15:guide id="5" pos="2520">
          <p15:clr>
            <a:srgbClr val="F26B43"/>
          </p15:clr>
        </p15:guide>
        <p15:guide id="6" pos="45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0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9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1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people-at-the-heart-of-care-adult-social-care-reform-white-paper/people-at-the-heart-of-care-adult-social-care-reform" TargetMode="External"/><Relationship Id="rId13" Type="http://schemas.openxmlformats.org/officeDocument/2006/relationships/hyperlink" Target="https://www.highspeedtraining.co.uk/hub/independence-in-health-and-social-care/" TargetMode="External"/><Relationship Id="rId3" Type="http://schemas.openxmlformats.org/officeDocument/2006/relationships/hyperlink" Target="https://www.nhs.uk/social-care-and-support/care-services-equipment-and-care-homes/supported-living-services/" TargetMode="External"/><Relationship Id="rId7" Type="http://schemas.openxmlformats.org/officeDocument/2006/relationships/hyperlink" Target="https://www.sciencedirect.com/science/article/pii/S0197457220302482" TargetMode="External"/><Relationship Id="rId12" Type="http://schemas.openxmlformats.org/officeDocument/2006/relationships/hyperlink" Target="https://www.nia.nih.gov/news/maintaining-mobility-and-preventing-disability-are-key-living-independently-we-age" TargetMode="External"/><Relationship Id="rId2" Type="http://schemas.openxmlformats.org/officeDocument/2006/relationships/hyperlink" Target="https://www.nia.nih.gov/health/health-care-professionals-information/providing-care-diverse-older-adult-population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www.nice.org.uk/guidance/ng108/chapter/recommendations" TargetMode="External"/><Relationship Id="rId11" Type="http://schemas.openxmlformats.org/officeDocument/2006/relationships/hyperlink" Target="https://www.hee.nhs.uk/our-work/person-centred-care" TargetMode="External"/><Relationship Id="rId5" Type="http://schemas.openxmlformats.org/officeDocument/2006/relationships/hyperlink" Target="https://www.rosienightingale.co.uk/blog-posts/what-can-a-home-carer-do-bolton" TargetMode="External"/><Relationship Id="rId15" Type="http://schemas.openxmlformats.org/officeDocument/2006/relationships/hyperlink" Target="https://www.kingsfund.org.uk/insight-and-analysis/long-reads/tackling-health-inequalities-seven-priorities-nhs" TargetMode="External"/><Relationship Id="rId10" Type="http://schemas.openxmlformats.org/officeDocument/2006/relationships/hyperlink" Target="https://www.mdpi.com/1660-4601/20/5/4382" TargetMode="External"/><Relationship Id="rId4" Type="http://schemas.openxmlformats.org/officeDocument/2006/relationships/hyperlink" Target="https://www.who.int/news-room/questions-and-answers/item/healthy-ageing-and-functional-ability" TargetMode="External"/><Relationship Id="rId9" Type="http://schemas.openxmlformats.org/officeDocument/2006/relationships/hyperlink" Target="https://www.ageuk.org.uk/siteassets/documents/reports-and-publications/reports-and-briefings/health--wellbeing/rb_june15_lonelines_in_later_life_evidence_review.pdf" TargetMode="External"/><Relationship Id="rId14" Type="http://schemas.openxmlformats.org/officeDocument/2006/relationships/hyperlink" Target="https://www.legislation.gov.uk/ukpga/2014/23/section/1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.org.uk/co-production/what-how/" TargetMode="External"/><Relationship Id="rId3" Type="http://schemas.openxmlformats.org/officeDocument/2006/relationships/hyperlink" Target="https://www.gov.uk/government/publications/care-act-statutory-guidance/care-and-support-statutory-guidance" TargetMode="External"/><Relationship Id="rId7" Type="http://schemas.openxmlformats.org/officeDocument/2006/relationships/hyperlink" Target="https://commonslibrary.parliament.uk/research-briefings/cdp-2025-0213/" TargetMode="External"/><Relationship Id="rId2" Type="http://schemas.openxmlformats.org/officeDocument/2006/relationships/hyperlink" Target="https://www.nhs.uk/social-care-and-support/making-decisions-for-someone-else/mental-capacity-act/" TargetMode="External"/><Relationship Id="rId1" Type="http://schemas.openxmlformats.org/officeDocument/2006/relationships/slideLayout" Target="../slideLayouts/slideLayout29.xml"/><Relationship Id="rId6" Type="http://schemas.openxmlformats.org/officeDocument/2006/relationships/hyperlink" Target="https://carelearning.org.uk/qualifications/level-2-diploma-care/unit-81-older-people/3-4-outline-barriers-to-social-inclusion-for-older-people/" TargetMode="External"/><Relationship Id="rId11" Type="http://schemas.openxmlformats.org/officeDocument/2006/relationships/hyperlink" Target="https://dccarers.org/oldage/" TargetMode="External"/><Relationship Id="rId5" Type="http://schemas.openxmlformats.org/officeDocument/2006/relationships/hyperlink" Target="https://pmc.ncbi.nlm.nih.gov/articles/PMC6148705/" TargetMode="External"/><Relationship Id="rId10" Type="http://schemas.openxmlformats.org/officeDocument/2006/relationships/hyperlink" Target="https://www.who.int/news-room/fact-sheets/detail/assistive-technology" TargetMode="External"/><Relationship Id="rId4" Type="http://schemas.openxmlformats.org/officeDocument/2006/relationships/hyperlink" Target="https://evidence.nihr.ac.uk/collection/multiple-long-term-conditions-multimorbidity-and-inequality-addressing-the-challenge-insights-from-research/" TargetMode="External"/><Relationship Id="rId9" Type="http://schemas.openxmlformats.org/officeDocument/2006/relationships/hyperlink" Target="https://www.gov.uk/government/publications/equalities-impact-assessment-10-year-health-plan-for-england/equalities-impact-assessment-10-year-health-plan-for-englan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1969" y="-1587"/>
            <a:ext cx="5947537" cy="5697399"/>
          </a:xfrm>
        </p:spPr>
        <p:style>
          <a:lnRef idx="2">
            <a:schemeClr val="accent2">
              <a:shade val="15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 sz="2000" b="1">
                <a:solidFill>
                  <a:srgbClr val="000000"/>
                </a:solidFill>
                <a:latin typeface="Times New Roman"/>
                <a:cs typeface="Times New Roman"/>
              </a:rPr>
              <a:t>BSc (Hons) Health and Social Care </a:t>
            </a:r>
            <a:br>
              <a:rPr lang="en-US" sz="2000" b="1" dirty="0">
                <a:latin typeface="Times New Roman"/>
                <a:cs typeface="Times New Roman"/>
              </a:rPr>
            </a:br>
            <a:r>
              <a:rPr lang="en-US" sz="2000" b="1">
                <a:solidFill>
                  <a:srgbClr val="000000"/>
                </a:solidFill>
                <a:latin typeface="Times New Roman"/>
                <a:cs typeface="Times New Roman"/>
              </a:rPr>
              <a:t>Empowering the Older Person</a:t>
            </a:r>
            <a:br>
              <a:rPr lang="en-US" sz="2000" b="1" dirty="0">
                <a:latin typeface="Times New Roman"/>
                <a:cs typeface="Times New Roman"/>
              </a:rPr>
            </a:br>
            <a:r>
              <a:rPr lang="en-US" sz="2000" b="1">
                <a:solidFill>
                  <a:srgbClr val="000000"/>
                </a:solidFill>
                <a:latin typeface="Times New Roman"/>
                <a:cs typeface="Times New Roman"/>
              </a:rPr>
              <a:t>BMHP6027</a:t>
            </a:r>
            <a:br>
              <a:rPr lang="en-US" sz="2000" b="1" dirty="0">
                <a:latin typeface="Times New Roman"/>
                <a:cs typeface="Times New Roman"/>
              </a:rPr>
            </a:br>
            <a:r>
              <a:rPr lang="en-US" sz="2000" b="1">
                <a:solidFill>
                  <a:srgbClr val="000000"/>
                </a:solidFill>
                <a:latin typeface="Times New Roman"/>
                <a:cs typeface="Times New Roman"/>
              </a:rPr>
              <a:t>Component 1: Individual Presentation</a:t>
            </a:r>
            <a:br>
              <a:rPr lang="en-US" sz="2000" b="1" dirty="0">
                <a:latin typeface="Times New Roman"/>
                <a:cs typeface="Times New Roman"/>
              </a:rPr>
            </a:br>
            <a:r>
              <a:rPr lang="en-US" sz="2000" b="1">
                <a:solidFill>
                  <a:srgbClr val="000000"/>
                </a:solidFill>
                <a:latin typeface="Times New Roman"/>
                <a:cs typeface="Times New Roman"/>
              </a:rPr>
              <a:t>Farah Ahmed </a:t>
            </a:r>
            <a:br>
              <a:rPr lang="en-US" sz="2000" b="1" dirty="0">
                <a:latin typeface="Times New Roman"/>
                <a:cs typeface="Times New Roman"/>
              </a:rPr>
            </a:br>
            <a:r>
              <a:rPr lang="en-US" sz="2000" b="1">
                <a:solidFill>
                  <a:srgbClr val="000000"/>
                </a:solidFill>
                <a:latin typeface="Times New Roman"/>
                <a:cs typeface="Times New Roman"/>
              </a:rPr>
              <a:t>Student ID 2328256</a:t>
            </a:r>
            <a:br>
              <a:rPr lang="en-US" sz="2100" b="1" dirty="0"/>
            </a:br>
            <a:endParaRPr lang="en-US" sz="2100">
              <a:solidFill>
                <a:srgbClr val="000000"/>
              </a:solidFill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86CB7AED-A3E6-2483-41C2-72F2BE3A5934}"/>
              </a:ext>
            </a:extLst>
          </p:cNvPr>
          <p:cNvSpPr/>
          <p:nvPr/>
        </p:nvSpPr>
        <p:spPr>
          <a:xfrm>
            <a:off x="908307" y="381647"/>
            <a:ext cx="10564591" cy="1868987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just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</a:pPr>
            <a:r>
              <a:rPr lang="en-US" sz="3300" b="1">
                <a:solidFill>
                  <a:srgbClr val="000000"/>
                </a:solidFill>
                <a:latin typeface="Sitka Heading"/>
              </a:rPr>
              <a:t>Older People Care, Support &amp; Empowerment</a:t>
            </a:r>
            <a:endParaRPr lang="en-US" sz="3300">
              <a:solidFill>
                <a:srgbClr val="000000"/>
              </a:solidFill>
              <a:latin typeface="Sitka Heading"/>
            </a:endParaRPr>
          </a:p>
          <a:p>
            <a:pPr algn="ctr"/>
            <a:r>
              <a:rPr lang="en-US" dirty="0">
                <a:solidFill>
                  <a:srgbClr val="000000"/>
                </a:solidFill>
              </a:rPr>
              <a:t>Exploring the care and support required by older people to maintain their independence and evaluating </a:t>
            </a:r>
            <a:r>
              <a:rPr lang="en-US">
                <a:solidFill>
                  <a:srgbClr val="000000"/>
                </a:solidFill>
              </a:rPr>
              <a:t>how local and national services support their needs.</a:t>
            </a:r>
            <a:endParaRPr lang="en-US" dirty="0">
              <a:solidFill>
                <a:srgbClr val="000000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31C4A82-F4D6-4D34-4CE7-02E2206D9A59}"/>
              </a:ext>
            </a:extLst>
          </p:cNvPr>
          <p:cNvSpPr txBox="1"/>
          <p:nvPr/>
        </p:nvSpPr>
        <p:spPr>
          <a:xfrm>
            <a:off x="9929732" y="5736252"/>
            <a:ext cx="1845103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ea typeface="+mn-lt"/>
                <a:cs typeface="+mn-lt"/>
              </a:rPr>
              <a:t>(</a:t>
            </a:r>
            <a:r>
              <a:rPr lang="en-US" sz="1100" dirty="0" err="1">
                <a:solidFill>
                  <a:srgbClr val="040102"/>
                </a:solidFill>
                <a:highlight>
                  <a:srgbClr val="FFFFFF"/>
                </a:highlight>
                <a:ea typeface="+mn-lt"/>
                <a:cs typeface="+mn-lt"/>
              </a:rPr>
              <a:t>SharonS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ea typeface="+mn-lt"/>
                <a:cs typeface="+mn-lt"/>
              </a:rPr>
              <a:t>, 2025)</a:t>
            </a:r>
            <a:endParaRPr lang="en-US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C9FB10B-9DA5-B000-25D9-EBC2E91594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8838" y="2249805"/>
            <a:ext cx="5829300" cy="34861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E1066-DC6B-BCC9-B301-7BB9EEE1A449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Presentation Overview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4F73E93-6C67-CD22-A8D4-7F9E72406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BE4DE5AF-2C17-4AB2-AB59-4249DCA5B272}" type="datetime1">
              <a:rPr lang="en-US" smtClean="0"/>
              <a:pPr>
                <a:spcAft>
                  <a:spcPts val="600"/>
                </a:spcAft>
              </a:pPr>
              <a:t>10/24/2026</a:t>
            </a:fld>
            <a:endParaRPr lang="en-US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A49F626-48DA-46FC-5283-C59531B56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CFC680E-74D9-5F11-60AD-3F432C43B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C6EE59-EADF-ADD0-9D44-1432ACBD15FC}"/>
              </a:ext>
            </a:extLst>
          </p:cNvPr>
          <p:cNvSpPr txBox="1"/>
          <p:nvPr/>
        </p:nvSpPr>
        <p:spPr>
          <a:xfrm>
            <a:off x="1374648" y="2270760"/>
            <a:ext cx="9634011" cy="435133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28600" indent="-228600">
              <a:lnSpc>
                <a:spcPct val="150000"/>
              </a:lnSpc>
              <a:spcBef>
                <a:spcPts val="1000"/>
              </a:spcBef>
              <a:spcAft>
                <a:spcPts val="600"/>
              </a:spcAft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2"/>
                </a:solidFill>
              </a:rPr>
              <a:t>This presentation will examine the needs of older people in relation to care, support and empowerment, with </a:t>
            </a:r>
            <a:r>
              <a:rPr lang="en-US" sz="2000">
                <a:solidFill>
                  <a:schemeClr val="tx2"/>
                </a:solidFill>
              </a:rPr>
              <a:t>an attention on promoting independence, preserving dignity, providing everyday abilities and respecting individual choices and rights.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50000"/>
              </a:lnSpc>
              <a:spcBef>
                <a:spcPts val="1000"/>
              </a:spcBef>
              <a:spcAft>
                <a:spcPts val="600"/>
              </a:spcAft>
              <a:buClr>
                <a:srgbClr val="C3BEA5"/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 It will evaluate current UK services, relevant theories, policies and interventions, explore the challenges older people that faced, and recommend improvement to support their wellbeing and quality of life.</a:t>
            </a:r>
            <a:endParaRPr lang="en-US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31094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E1C632-AB1B-58A6-53FE-AFB2CE819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995" y="1178560"/>
            <a:ext cx="3932237" cy="1921434"/>
          </a:xfr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vert="horz" lIns="0" tIns="0" rIns="0" bIns="0" rtlCol="0" anchor="b">
            <a:normAutofit/>
          </a:bodyPr>
          <a:lstStyle/>
          <a:p>
            <a:r>
              <a:rPr lang="en-US" sz="2500" b="1" i="0" kern="1200" cap="all" spc="700" baseline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Introduction </a:t>
            </a:r>
          </a:p>
        </p:txBody>
      </p: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91AE37F5-9DBD-DC6E-0B8D-01F0C1DFD2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0A9501DC-6142-483D-A8E4-3F3F1999FD01}" type="datetime1">
              <a:rPr lang="en-US" smtClean="0"/>
              <a:pPr>
                <a:spcAft>
                  <a:spcPts val="600"/>
                </a:spcAft>
              </a:pPr>
              <a:t>10/24/2026</a:t>
            </a:fld>
            <a:endParaRPr lang="en-US"/>
          </a:p>
        </p:txBody>
      </p:sp>
      <p:sp>
        <p:nvSpPr>
          <p:cNvPr id="43" name="Footer Placeholder 5">
            <a:extLst>
              <a:ext uri="{FF2B5EF4-FFF2-40B4-BE49-F238E27FC236}">
                <a16:creationId xmlns:a16="http://schemas.microsoft.com/office/drawing/2014/main" id="{E8453BE4-913E-F26E-2BD1-DAC7D0CED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5" name="Slide Number Placeholder 6">
            <a:extLst>
              <a:ext uri="{FF2B5EF4-FFF2-40B4-BE49-F238E27FC236}">
                <a16:creationId xmlns:a16="http://schemas.microsoft.com/office/drawing/2014/main" id="{4CC35930-941D-B1DD-D40F-0CCAD3DB5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sp>
        <p:nvSpPr>
          <p:cNvPr id="123" name="Thought Bubble: Cloud 122">
            <a:extLst>
              <a:ext uri="{FF2B5EF4-FFF2-40B4-BE49-F238E27FC236}">
                <a16:creationId xmlns:a16="http://schemas.microsoft.com/office/drawing/2014/main" id="{B6A88EA6-0AB2-F069-EB3D-E167235B9441}"/>
              </a:ext>
            </a:extLst>
          </p:cNvPr>
          <p:cNvSpPr/>
          <p:nvPr/>
        </p:nvSpPr>
        <p:spPr>
          <a:xfrm>
            <a:off x="455155" y="4008224"/>
            <a:ext cx="4917757" cy="139340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0" tIns="0" rIns="0" bIns="0" rtlCol="0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dirty="0">
              <a:solidFill>
                <a:schemeClr val="tx1"/>
              </a:solidFill>
              <a:latin typeface="Sitka Heading"/>
            </a:endParaRPr>
          </a:p>
          <a:p>
            <a:pPr algn="ctr">
              <a:lnSpc>
                <a:spcPct val="120000"/>
              </a:lnSpc>
              <a:spcBef>
                <a:spcPts val="1000"/>
              </a:spcBef>
            </a:pPr>
            <a:r>
              <a:rPr lang="en-US" sz="1600" b="1">
                <a:solidFill>
                  <a:schemeClr val="tx1"/>
                </a:solidFill>
                <a:latin typeface="Sitka Heading"/>
              </a:rPr>
              <a:t>     </a:t>
            </a:r>
            <a:r>
              <a:rPr lang="en-US" sz="1600" b="1" kern="1200">
                <a:solidFill>
                  <a:schemeClr val="tx1"/>
                </a:solidFill>
                <a:latin typeface="Sitka Heading"/>
              </a:rPr>
              <a:t>key question: do services enable people to live well or mainly manage tasks and risks?</a:t>
            </a:r>
            <a:endParaRPr lang="en-US" sz="1600" kern="1200">
              <a:solidFill>
                <a:schemeClr val="tx1"/>
              </a:solidFill>
              <a:latin typeface="Sitka Heading"/>
            </a:endParaRPr>
          </a:p>
          <a:p>
            <a:pPr>
              <a:lnSpc>
                <a:spcPct val="120000"/>
              </a:lnSpc>
              <a:spcBef>
                <a:spcPts val="1000"/>
              </a:spcBef>
            </a:pPr>
            <a:endParaRPr lang="en-US" sz="16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graphicFrame>
        <p:nvGraphicFramePr>
          <p:cNvPr id="36" name="TextBox 28">
            <a:extLst>
              <a:ext uri="{FF2B5EF4-FFF2-40B4-BE49-F238E27FC236}">
                <a16:creationId xmlns:a16="http://schemas.microsoft.com/office/drawing/2014/main" id="{85E950FC-4136-7E33-558B-8387F374E7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1246931"/>
              </p:ext>
            </p:extLst>
          </p:nvPr>
        </p:nvGraphicFramePr>
        <p:xfrm>
          <a:off x="5648130" y="987425"/>
          <a:ext cx="5707257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334280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53CFBF-4344-EF1A-6D7F-31A9ECE65D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461" y="233637"/>
            <a:ext cx="10240903" cy="1233488"/>
          </a:xfrm>
        </p:spPr>
        <p:txBody>
          <a:bodyPr anchor="b">
            <a:normAutofit/>
          </a:bodyPr>
          <a:lstStyle/>
          <a:p>
            <a:r>
              <a:rPr lang="en-US"/>
              <a:t>Care and Support Needs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966A3B-A47B-5C3D-BBBD-C5BC92A1F5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1795228"/>
              </p:ext>
            </p:extLst>
          </p:nvPr>
        </p:nvGraphicFramePr>
        <p:xfrm>
          <a:off x="136968" y="1700180"/>
          <a:ext cx="11523762" cy="4370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8" name="Date Placeholder 3">
            <a:extLst>
              <a:ext uri="{FF2B5EF4-FFF2-40B4-BE49-F238E27FC236}">
                <a16:creationId xmlns:a16="http://schemas.microsoft.com/office/drawing/2014/main" id="{01F98816-7E4F-9678-ECC6-16747FEF3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5E34CAE-9A03-4B11-8EA3-073157C15496}" type="datetime1">
              <a:rPr lang="en-US" smtClean="0"/>
              <a:pPr>
                <a:spcAft>
                  <a:spcPts val="600"/>
                </a:spcAft>
              </a:pPr>
              <a:t>10/24/2026</a:t>
            </a:fld>
            <a:endParaRPr lang="en-US"/>
          </a:p>
        </p:txBody>
      </p:sp>
      <p:sp>
        <p:nvSpPr>
          <p:cNvPr id="20" name="Footer Placeholder 4">
            <a:extLst>
              <a:ext uri="{FF2B5EF4-FFF2-40B4-BE49-F238E27FC236}">
                <a16:creationId xmlns:a16="http://schemas.microsoft.com/office/drawing/2014/main" id="{7BF9F1DB-4795-D351-B12B-0366A2F0BA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73E0DF17-8DEE-3F25-0961-C4E4542E7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5890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3F275-EB53-0B72-F556-7E28957D7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3986"/>
            <a:ext cx="10515600" cy="1325563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US" sz="2800" i="1" dirty="0">
                <a:latin typeface="Arial"/>
                <a:cs typeface="Arial"/>
              </a:rPr>
              <a:t>A critical evaluation of the care approaches to promote older </a:t>
            </a:r>
            <a:r>
              <a:rPr lang="en-US" sz="2800" i="1">
                <a:latin typeface="Arial"/>
                <a:cs typeface="Arial"/>
              </a:rPr>
              <a:t>people independence.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A90C6C7-C165-0136-74E1-6A12ABCCCBEB}"/>
              </a:ext>
            </a:extLst>
          </p:cNvPr>
          <p:cNvSpPr/>
          <p:nvPr/>
        </p:nvSpPr>
        <p:spPr>
          <a:xfrm>
            <a:off x="130456" y="1634631"/>
            <a:ext cx="2788114" cy="324376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Older people have various care, empowerment and assistance including maintaining physical health, emotional wellbeing, functional ability and independence (</a:t>
            </a:r>
            <a:r>
              <a:rPr lang="en-US" sz="2000" dirty="0" err="1">
                <a:solidFill>
                  <a:schemeClr val="tx1"/>
                </a:solidFill>
                <a:latin typeface="Arial"/>
                <a:cs typeface="Arial"/>
              </a:rPr>
              <a:t>Ashikali</a:t>
            </a:r>
            <a:r>
              <a:rPr lang="en-US" sz="2000" dirty="0">
                <a:solidFill>
                  <a:schemeClr val="tx1"/>
                </a:solidFill>
                <a:latin typeface="Arial"/>
                <a:cs typeface="Arial"/>
              </a:rPr>
              <a:t> et al.,2023).</a:t>
            </a:r>
          </a:p>
          <a:p>
            <a:pPr algn="ctr"/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FAA4FD-883C-D9E3-7AAE-548AD08A285D}"/>
              </a:ext>
            </a:extLst>
          </p:cNvPr>
          <p:cNvSpPr/>
          <p:nvPr/>
        </p:nvSpPr>
        <p:spPr>
          <a:xfrm>
            <a:off x="3046978" y="3253045"/>
            <a:ext cx="2784607" cy="3454183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Person-</a:t>
            </a:r>
            <a:r>
              <a:rPr lang="en-US" sz="2000" dirty="0" err="1">
                <a:solidFill>
                  <a:srgbClr val="000000"/>
                </a:solidFill>
                <a:latin typeface="Arial"/>
                <a:cs typeface="Arial"/>
              </a:rPr>
              <a:t>centred</a:t>
            </a: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 care promote dignity, freedom and choice by involving older people indecisions about their daily lives(NHS England, 2024).</a:t>
            </a:r>
          </a:p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E73A68-6C4C-2752-AFE7-721D91F641E2}"/>
              </a:ext>
            </a:extLst>
          </p:cNvPr>
          <p:cNvSpPr/>
          <p:nvPr/>
        </p:nvSpPr>
        <p:spPr>
          <a:xfrm>
            <a:off x="5975694" y="1629784"/>
            <a:ext cx="2876002" cy="30465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Ageing-related conditions, mobility difficulties and limited access to service may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reduce independence</a:t>
            </a:r>
            <a:endParaRPr lang="en-US"/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(National Institute on Aging, </a:t>
            </a: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2020).</a:t>
            </a:r>
            <a:endParaRPr lang="en-US"/>
          </a:p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0F912D3-5190-4823-7425-5646B8FBAB37}"/>
              </a:ext>
            </a:extLst>
          </p:cNvPr>
          <p:cNvSpPr/>
          <p:nvPr/>
        </p:nvSpPr>
        <p:spPr>
          <a:xfrm>
            <a:off x="8984530" y="3140300"/>
            <a:ext cx="3001589" cy="3207453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Effective support should balance safety with personal autonomy by ensuring older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people remain</a:t>
            </a:r>
            <a:r>
              <a:rPr lang="en-US" sz="2000" dirty="0">
                <a:solidFill>
                  <a:srgbClr val="000000"/>
                </a:solidFill>
                <a:latin typeface="Arial"/>
                <a:cs typeface="Arial"/>
              </a:rPr>
              <a:t> respected, empowered and able to maintain quality of life(Petty, 2024).</a:t>
            </a: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827085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2E04F3-AA07-1C29-6A42-8439A2C815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639" y="120502"/>
            <a:ext cx="3932237" cy="19214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Functional ability and healthy ageing 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9AFFD42A-7BF4-F816-AC10-E86A4F0AE4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9290" y="2161230"/>
            <a:ext cx="4508167" cy="39026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40000"/>
              </a:lnSpc>
            </a:pPr>
            <a:r>
              <a:rPr lang="en-US" kern="120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Implications for care</a:t>
            </a:r>
            <a:endParaRPr lang="en-US" kern="1200">
              <a:highlight>
                <a:srgbClr val="FFFF00"/>
              </a:highlight>
              <a:latin typeface="+mn-lt"/>
            </a:endParaRPr>
          </a:p>
          <a:p>
            <a:pPr>
              <a:lnSpc>
                <a:spcPct val="140000"/>
              </a:lnSpc>
            </a:pPr>
            <a:r>
              <a:rPr lang="en-US" kern="1200">
                <a:latin typeface="+mn-lt"/>
                <a:ea typeface="+mn-ea"/>
                <a:cs typeface="+mn-cs"/>
              </a:rPr>
              <a:t>Support should maintain abilities, adapt environments and enable participation. Examples include strength and balance activity, assistive equipment and meaningful social roles.</a:t>
            </a:r>
            <a:endParaRPr lang="en-US" kern="1200" dirty="0">
              <a:latin typeface="+mn-lt"/>
            </a:endParaRPr>
          </a:p>
          <a:p>
            <a:pPr>
              <a:lnSpc>
                <a:spcPct val="140000"/>
              </a:lnSpc>
            </a:pPr>
            <a:endParaRPr lang="en-US" kern="1200" dirty="0">
              <a:latin typeface="+mn-lt"/>
            </a:endParaRPr>
          </a:p>
          <a:p>
            <a:pPr>
              <a:lnSpc>
                <a:spcPct val="140000"/>
              </a:lnSpc>
            </a:pPr>
            <a:r>
              <a:rPr lang="en-US" kern="1200">
                <a:highlight>
                  <a:srgbClr val="FFFF00"/>
                </a:highlight>
                <a:latin typeface="+mn-lt"/>
                <a:ea typeface="+mn-ea"/>
                <a:cs typeface="+mn-cs"/>
              </a:rPr>
              <a:t>Critical point </a:t>
            </a:r>
            <a:endParaRPr lang="en-US" kern="1200">
              <a:highlight>
                <a:srgbClr val="FFFF00"/>
              </a:highlight>
              <a:latin typeface="+mn-lt"/>
            </a:endParaRPr>
          </a:p>
          <a:p>
            <a:pPr>
              <a:lnSpc>
                <a:spcPct val="140000"/>
              </a:lnSpc>
            </a:pPr>
            <a:r>
              <a:rPr lang="en-US" kern="1200">
                <a:latin typeface="+mn-lt"/>
                <a:ea typeface="+mn-ea"/>
                <a:cs typeface="+mn-cs"/>
              </a:rPr>
              <a:t>Individual-focused treatment alone cannot overcome unavailable housing, poverty or poor transport.</a:t>
            </a:r>
            <a:endParaRPr lang="en-US" kern="1200" dirty="0">
              <a:latin typeface="+mn-lt"/>
            </a:endParaRPr>
          </a:p>
          <a:p>
            <a:pPr>
              <a:lnSpc>
                <a:spcPct val="140000"/>
              </a:lnSpc>
            </a:pPr>
            <a:r>
              <a:rPr lang="en-US" kern="1200" dirty="0">
                <a:latin typeface="+mn-lt"/>
                <a:ea typeface="+mn-ea"/>
                <a:cs typeface="+mn-cs"/>
              </a:rPr>
              <a:t>(World Health </a:t>
            </a:r>
            <a:r>
              <a:rPr lang="en-US" kern="1200" dirty="0" err="1">
                <a:latin typeface="+mn-lt"/>
                <a:ea typeface="+mn-ea"/>
                <a:cs typeface="+mn-cs"/>
              </a:rPr>
              <a:t>Organisation</a:t>
            </a:r>
            <a:r>
              <a:rPr lang="en-US" kern="1200" dirty="0">
                <a:latin typeface="+mn-lt"/>
                <a:ea typeface="+mn-ea"/>
                <a:cs typeface="+mn-cs"/>
              </a:rPr>
              <a:t>, 2020)</a:t>
            </a:r>
            <a:endParaRPr lang="en-US" kern="1200" dirty="0">
              <a:latin typeface="+mn-lt"/>
            </a:endParaRPr>
          </a:p>
        </p:txBody>
      </p:sp>
      <p:sp>
        <p:nvSpPr>
          <p:cNvPr id="19" name="Date Placeholder 4">
            <a:extLst>
              <a:ext uri="{FF2B5EF4-FFF2-40B4-BE49-F238E27FC236}">
                <a16:creationId xmlns:a16="http://schemas.microsoft.com/office/drawing/2014/main" id="{409055D3-4836-152D-91BF-7D502A46D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59011A77-A354-4644-9C13-DB381B509276}" type="datetime1">
              <a:rPr lang="en-US" smtClean="0"/>
              <a:pPr>
                <a:spcAft>
                  <a:spcPts val="600"/>
                </a:spcAft>
              </a:pPr>
              <a:t>10/24/2026</a:t>
            </a:fld>
            <a:endParaRPr lang="en-US"/>
          </a:p>
        </p:txBody>
      </p:sp>
      <p:sp>
        <p:nvSpPr>
          <p:cNvPr id="20" name="Footer Placeholder 5">
            <a:extLst>
              <a:ext uri="{FF2B5EF4-FFF2-40B4-BE49-F238E27FC236}">
                <a16:creationId xmlns:a16="http://schemas.microsoft.com/office/drawing/2014/main" id="{505282ED-4934-1749-5728-A7E395970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96FDFDB9-6DB5-7524-9A54-688EA1EB4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4710C595-D755-EF92-9573-287F749AC765}"/>
              </a:ext>
            </a:extLst>
          </p:cNvPr>
          <p:cNvSpPr/>
          <p:nvPr/>
        </p:nvSpPr>
        <p:spPr>
          <a:xfrm>
            <a:off x="5183188" y="457201"/>
            <a:ext cx="5652153" cy="540385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</a:pPr>
            <a:r>
              <a:rPr lang="en-US" sz="2000" b="1">
                <a:solidFill>
                  <a:schemeClr val="tx2"/>
                </a:solidFill>
              </a:rPr>
              <a:t>Functional ability is shaped by</a:t>
            </a: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Underlying capacity (physical and mental abilities)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The environment (home, transport, community and services)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The interaction between person and environment</a:t>
            </a:r>
            <a:endParaRPr lang="en-US" sz="2000" dirty="0">
              <a:solidFill>
                <a:schemeClr val="tx2"/>
              </a:solidFill>
            </a:endParaRP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2"/>
                </a:solidFill>
              </a:rPr>
              <a:t>This challenges the idea that dependence is fixed simply because someone is older.</a:t>
            </a:r>
            <a:endParaRPr lang="en-US" sz="2000" dirty="0">
              <a:solidFill>
                <a:schemeClr val="tx2"/>
              </a:solidFill>
            </a:endParaRPr>
          </a:p>
          <a:p>
            <a:pPr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</a:pPr>
            <a:r>
              <a:rPr lang="en-US" sz="2000" dirty="0">
                <a:solidFill>
                  <a:schemeClr val="tx2"/>
                </a:solidFill>
              </a:rPr>
              <a:t>(World Health </a:t>
            </a:r>
            <a:r>
              <a:rPr lang="en-US" sz="2000" dirty="0" err="1">
                <a:solidFill>
                  <a:schemeClr val="tx2"/>
                </a:solidFill>
              </a:rPr>
              <a:t>Organisation</a:t>
            </a:r>
            <a:r>
              <a:rPr lang="en-US" sz="2000" dirty="0">
                <a:solidFill>
                  <a:schemeClr val="tx2"/>
                </a:solidFill>
              </a:rPr>
              <a:t>, 2020)</a:t>
            </a:r>
          </a:p>
          <a:p>
            <a:pPr marL="228600" indent="-228600">
              <a:lnSpc>
                <a:spcPct val="14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20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6023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2E70E7-163F-E9D2-6C3C-1BA68C1305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tIns="0" rIns="0" bIns="0" rtlCol="0" anchor="b">
            <a:normAutofit/>
          </a:bodyPr>
          <a:lstStyle/>
          <a:p>
            <a:r>
              <a:rPr lang="en-US" sz="2200" b="1" cap="all" spc="700" dirty="0"/>
              <a:t>An evaluation of how effective care practices and interventions are in improving outcomes for older people </a:t>
            </a:r>
            <a:r>
              <a:rPr lang="en-US" sz="2200" b="1" cap="all" spc="700"/>
              <a:t>within the UK.</a:t>
            </a:r>
            <a:endParaRPr lang="en-US" sz="2200" b="1" i="0" kern="1200" cap="all" spc="700" baseline="0">
              <a:latin typeface="+mj-lt"/>
            </a:endParaRPr>
          </a:p>
        </p:txBody>
      </p:sp>
      <p:graphicFrame>
        <p:nvGraphicFramePr>
          <p:cNvPr id="24" name="Text Placeholder 3">
            <a:extLst>
              <a:ext uri="{FF2B5EF4-FFF2-40B4-BE49-F238E27FC236}">
                <a16:creationId xmlns:a16="http://schemas.microsoft.com/office/drawing/2014/main" id="{F2811AC3-9A74-695E-B799-00FB660E20E6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046779239"/>
              </p:ext>
            </p:extLst>
          </p:nvPr>
        </p:nvGraphicFramePr>
        <p:xfrm>
          <a:off x="1044575" y="1995488"/>
          <a:ext cx="4975225" cy="4181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30BCC6F7-74BE-E0CD-8085-54D7513C5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F4F48339-2C5F-49AB-8A96-1716942B9733}" type="datetime1">
              <a:rPr lang="en-US" smtClean="0"/>
              <a:pPr>
                <a:spcAft>
                  <a:spcPts val="600"/>
                </a:spcAft>
              </a:pPr>
              <a:t>10/24/2026</a:t>
            </a:fld>
            <a:endParaRPr lang="en-US"/>
          </a:p>
        </p:txBody>
      </p:sp>
      <p:sp>
        <p:nvSpPr>
          <p:cNvPr id="21" name="Footer Placeholder 5">
            <a:extLst>
              <a:ext uri="{FF2B5EF4-FFF2-40B4-BE49-F238E27FC236}">
                <a16:creationId xmlns:a16="http://schemas.microsoft.com/office/drawing/2014/main" id="{D3A896ED-302E-872C-FFF9-76A3E639A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b="1" kern="1200">
                <a:latin typeface="+mj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22" name="Slide Number Placeholder 6">
            <a:extLst>
              <a:ext uri="{FF2B5EF4-FFF2-40B4-BE49-F238E27FC236}">
                <a16:creationId xmlns:a16="http://schemas.microsoft.com/office/drawing/2014/main" id="{62F8806B-7C7E-7B99-FC72-70BDB07316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4578CCF-2EC4-44CB-A694-F6F6E59A3985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B776899-FF7E-948F-F3CF-3569C9248FCD}"/>
              </a:ext>
            </a:extLst>
          </p:cNvPr>
          <p:cNvSpPr/>
          <p:nvPr/>
        </p:nvSpPr>
        <p:spPr>
          <a:xfrm>
            <a:off x="6172200" y="1996141"/>
            <a:ext cx="5181600" cy="4180822"/>
          </a:xfrm>
          <a:prstGeom prst="rect">
            <a:avLst/>
          </a:prstGeom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vert="horz" lIns="0" tIns="0" rIns="0" bIns="0" rtlCol="0" anchor="t"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</a:pPr>
            <a:r>
              <a:rPr lang="en-US" sz="2000">
                <a:solidFill>
                  <a:schemeClr val="tx1"/>
                </a:solidFill>
              </a:rPr>
              <a:t>However, </a:t>
            </a:r>
            <a:endParaRPr lang="en-US"/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Limited fundings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Staff shortages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Unequal access to services 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2000">
              <a:solidFill>
                <a:schemeClr val="tx1"/>
              </a:solidFill>
            </a:endParaRP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Therefore, care provision should be regularly evaluated to ensure it remains accessible.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(Morris and Robertson, 2024)</a:t>
            </a:r>
          </a:p>
          <a:p>
            <a:pPr marL="228600" indent="-228600">
              <a:lnSpc>
                <a:spcPct val="120000"/>
              </a:lnSpc>
              <a:spcBef>
                <a:spcPts val="1000"/>
              </a:spcBef>
              <a:buClr>
                <a:schemeClr val="bg2">
                  <a:lumMod val="75000"/>
                </a:schemeClr>
              </a:buClr>
              <a:buFont typeface="Arial" panose="020B0604020202020204" pitchFamily="34" charset="0"/>
              <a:buChar char="•"/>
            </a:pPr>
            <a:endParaRPr lang="en-US" sz="2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94170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B615E-2951-EEF9-057B-B415D20AC72C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b">
            <a:normAutofit/>
          </a:bodyPr>
          <a:lstStyle/>
          <a:p>
            <a:r>
              <a:rPr lang="en-US"/>
              <a:t>Person-</a:t>
            </a:r>
            <a:r>
              <a:rPr lang="en-US" err="1"/>
              <a:t>centred</a:t>
            </a:r>
            <a:r>
              <a:rPr lang="en-US"/>
              <a:t> care, autonomy and choice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1CB1B2A8-4B82-9B91-EE64-758461C136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2440" y="2057101"/>
            <a:ext cx="10871200" cy="411986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000" dirty="0">
                <a:solidFill>
                  <a:schemeClr val="tx1"/>
                </a:solidFill>
              </a:rPr>
              <a:t>Person-</a:t>
            </a:r>
            <a:r>
              <a:rPr lang="en-US" sz="2000" dirty="0" err="1">
                <a:solidFill>
                  <a:schemeClr val="tx1"/>
                </a:solidFill>
              </a:rPr>
              <a:t>centred</a:t>
            </a:r>
            <a:r>
              <a:rPr lang="en-US" sz="2000" dirty="0">
                <a:solidFill>
                  <a:schemeClr val="tx1"/>
                </a:solidFill>
              </a:rPr>
              <a:t> begins with the individual's goals, preferences, identity and everyday routines.</a:t>
            </a:r>
          </a:p>
          <a:p>
            <a:pPr>
              <a:lnSpc>
                <a:spcPct val="110000"/>
              </a:lnSpc>
            </a:pPr>
            <a:r>
              <a:rPr lang="en-US" sz="2000">
                <a:solidFill>
                  <a:schemeClr val="tx1"/>
                </a:solidFill>
              </a:rPr>
              <a:t>Strengths-based practice supports people to do what they can do, with help where needed rather than replacing their abilities.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2000">
                <a:solidFill>
                  <a:schemeClr val="tx1"/>
                </a:solidFill>
              </a:rPr>
              <a:t>A capability perspective asks whether an individual has real opportunities to engage and make choices.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2000">
                <a:solidFill>
                  <a:schemeClr val="tx1"/>
                </a:solidFill>
              </a:rPr>
              <a:t>Risk should be assessed collaboratively. </a:t>
            </a:r>
            <a:endParaRPr lang="en-US" sz="2000" dirty="0">
              <a:solidFill>
                <a:schemeClr val="tx1"/>
              </a:solidFill>
            </a:endParaRPr>
          </a:p>
          <a:p>
            <a:pPr>
              <a:lnSpc>
                <a:spcPct val="110000"/>
              </a:lnSpc>
            </a:pPr>
            <a:r>
              <a:rPr lang="en-US" sz="2000" dirty="0">
                <a:solidFill>
                  <a:schemeClr val="tx1"/>
                </a:solidFill>
              </a:rPr>
              <a:t>Limitations – person-</a:t>
            </a:r>
            <a:r>
              <a:rPr lang="en-US" sz="2000" dirty="0" err="1">
                <a:solidFill>
                  <a:schemeClr val="tx1"/>
                </a:solidFill>
              </a:rPr>
              <a:t>centred</a:t>
            </a:r>
            <a:r>
              <a:rPr lang="en-US" sz="2000" dirty="0">
                <a:solidFill>
                  <a:schemeClr val="tx1"/>
                </a:solidFill>
              </a:rPr>
              <a:t> can become shallow when staff shortages, rushed visits or rigid service contracts limit choice.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2000">
                <a:solidFill>
                  <a:schemeClr val="tx1"/>
                </a:solidFill>
              </a:rPr>
              <a:t>(NHS England, 2024)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1A768A32-F808-CB24-33D2-56B144FEE0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9584208-C7E9-4A84-BB56-3B04C3048D34}" type="datetime1">
              <a:rPr lang="en-US" smtClean="0"/>
              <a:pPr>
                <a:spcAft>
                  <a:spcPts val="600"/>
                </a:spcAft>
              </a:pPr>
              <a:t>10/24/2026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E08ED8FA-CEB6-C281-7D40-4CB205CD1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0226DAC0-0B6D-5D96-E590-C8C8716B3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68942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487588-B340-E56A-9457-828940C1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86" y="253409"/>
            <a:ext cx="11156479" cy="1224628"/>
          </a:xfrm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UK Policy: Care Act 2014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702469-5338-164B-D1AF-C7177FB4CA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7885" y="1477372"/>
            <a:ext cx="5364503" cy="823912"/>
          </a:xfrm>
          <a:solidFill>
            <a:schemeClr val="accent1"/>
          </a:solidFill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Core provisions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314F13-BF0E-790F-4158-267DB254F2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7885" y="2301284"/>
            <a:ext cx="5364503" cy="4278239"/>
          </a:xfrm>
          <a:solidFill>
            <a:schemeClr val="accent1">
              <a:lumMod val="40000"/>
              <a:lumOff val="60000"/>
            </a:schemeClr>
          </a:solidFill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sz="1400" dirty="0">
                <a:latin typeface="Arial"/>
                <a:cs typeface="Arial"/>
              </a:rPr>
              <a:t>Local authorities have duties relating to wellbeing, needs assessments, prevention, informati</a:t>
            </a:r>
            <a:r>
              <a:rPr lang="en-US" sz="1400">
                <a:latin typeface="Arial"/>
                <a:cs typeface="Arial"/>
              </a:rPr>
              <a:t>on and advices, carers assessment, eligible care and support needs.</a:t>
            </a:r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>
                <a:latin typeface="Arial"/>
                <a:cs typeface="Arial"/>
              </a:rPr>
              <a:t>The wellbeing principle includes</a:t>
            </a:r>
            <a:endParaRPr lang="en-US" sz="1400" dirty="0">
              <a:latin typeface="Arial"/>
              <a:cs typeface="Arial"/>
            </a:endParaRPr>
          </a:p>
          <a:p>
            <a:pPr marL="457200" indent="-457200"/>
            <a:r>
              <a:rPr lang="en-US" sz="1400">
                <a:latin typeface="Arial"/>
                <a:cs typeface="Arial"/>
              </a:rPr>
              <a:t>Dignity</a:t>
            </a:r>
            <a:endParaRPr lang="en-US" sz="1400" dirty="0">
              <a:latin typeface="Arial"/>
              <a:cs typeface="Arial"/>
            </a:endParaRPr>
          </a:p>
          <a:p>
            <a:pPr marL="457200" indent="-457200"/>
            <a:r>
              <a:rPr lang="en-US" sz="1400">
                <a:latin typeface="Arial"/>
                <a:cs typeface="Arial"/>
              </a:rPr>
              <a:t>Physical </a:t>
            </a:r>
            <a:endParaRPr lang="en-US" sz="1400" dirty="0">
              <a:latin typeface="Arial"/>
              <a:cs typeface="Arial"/>
            </a:endParaRPr>
          </a:p>
          <a:p>
            <a:pPr marL="457200" indent="-457200"/>
            <a:r>
              <a:rPr lang="en-US" sz="1400">
                <a:latin typeface="Arial"/>
                <a:cs typeface="Arial"/>
              </a:rPr>
              <a:t>Mental health </a:t>
            </a:r>
            <a:endParaRPr lang="en-US" sz="1400" dirty="0">
              <a:latin typeface="Arial"/>
              <a:cs typeface="Arial"/>
            </a:endParaRPr>
          </a:p>
          <a:p>
            <a:pPr marL="457200" indent="-457200"/>
            <a:r>
              <a:rPr lang="en-US" sz="1400">
                <a:latin typeface="Arial"/>
                <a:cs typeface="Arial"/>
              </a:rPr>
              <a:t>Control over daily life</a:t>
            </a:r>
            <a:endParaRPr lang="en-US" sz="1400" dirty="0">
              <a:latin typeface="Arial"/>
              <a:cs typeface="Arial"/>
            </a:endParaRPr>
          </a:p>
          <a:p>
            <a:pPr marL="457200" indent="-457200"/>
            <a:r>
              <a:rPr lang="en-US" sz="1400">
                <a:latin typeface="Arial"/>
                <a:cs typeface="Arial"/>
              </a:rPr>
              <a:t>Participation </a:t>
            </a:r>
            <a:endParaRPr lang="en-US" sz="1400" dirty="0">
              <a:latin typeface="Arial"/>
              <a:cs typeface="Arial"/>
            </a:endParaRPr>
          </a:p>
          <a:p>
            <a:pPr marL="457200" indent="-457200"/>
            <a:r>
              <a:rPr lang="en-US" sz="1400">
                <a:latin typeface="Arial"/>
                <a:cs typeface="Arial"/>
              </a:rPr>
              <a:t>Relationships</a:t>
            </a:r>
            <a:endParaRPr lang="en-US" sz="1400" dirty="0">
              <a:latin typeface="Arial"/>
              <a:cs typeface="Arial"/>
            </a:endParaRPr>
          </a:p>
          <a:p>
            <a:pPr marL="457200" indent="-457200"/>
            <a:endParaRPr lang="en-US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400">
                <a:latin typeface="Arial"/>
                <a:cs typeface="Arial"/>
              </a:rPr>
              <a:t>(Care act 2014, 2014). </a:t>
            </a:r>
            <a:endParaRPr lang="en-US" sz="1400" dirty="0">
              <a:latin typeface="Arial"/>
              <a:cs typeface="Arial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CB481D-0B49-03FB-E093-E0F9BCA69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84073" y="1477372"/>
            <a:ext cx="5790292" cy="823912"/>
          </a:xfrm>
          <a:solidFill>
            <a:schemeClr val="accent4"/>
          </a:solidFill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Critical evaluation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44EB71-16BF-9273-EA57-89B396F3F8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84071" y="2301284"/>
            <a:ext cx="5790293" cy="4295960"/>
          </a:xfr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Strength, wellbeing and prevention go beyond </a:t>
            </a:r>
            <a:r>
              <a:rPr lang="en-US">
                <a:latin typeface="Arial"/>
                <a:cs typeface="Arial"/>
              </a:rPr>
              <a:t>basic personal care.</a:t>
            </a: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dirty="0">
                <a:latin typeface="Arial"/>
                <a:cs typeface="Arial"/>
              </a:rPr>
              <a:t>Limitations – </a:t>
            </a:r>
            <a:r>
              <a:rPr lang="en-US">
                <a:latin typeface="Arial"/>
                <a:cs typeface="Arial"/>
              </a:rPr>
              <a:t>elig</a:t>
            </a:r>
            <a:r>
              <a:rPr lang="en-US" dirty="0">
                <a:latin typeface="Arial"/>
                <a:cs typeface="Arial"/>
              </a:rPr>
              <a:t>ibility thresholds, uneven local provision, waiting times and financial pressure can create a gap between ambition and lived experience. A statutory framework cannot guarantee adequate support without capacity and funding.</a:t>
            </a: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cs typeface="Arial"/>
              </a:rPr>
              <a:t>(Care act 2014, 2014). 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5901379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DAA61-1E48-CAF6-FA58-A1E51D7CDE42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</p:spPr>
        <p:txBody>
          <a:bodyPr/>
          <a:lstStyle/>
          <a:p>
            <a:r>
              <a:rPr lang="en-US" sz="4000" dirty="0">
                <a:latin typeface="Arial"/>
                <a:cs typeface="Arial"/>
              </a:rPr>
              <a:t>Mental capacity, consent and </a:t>
            </a:r>
            <a:r>
              <a:rPr lang="en-US" sz="4000">
                <a:latin typeface="Arial"/>
                <a:cs typeface="Arial"/>
              </a:rPr>
              <a:t>safeguarding </a:t>
            </a:r>
            <a:endParaRPr lang="en-US" sz="4000" dirty="0">
              <a:latin typeface="Arial"/>
              <a:cs typeface="Arial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2F7585-2242-01CE-62DA-A83517B410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Mental Capacity Act 2005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5DAC57-ADC1-8DD8-670A-4823D107AD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Key principles include forward capacity, taking practicable steps to support </a:t>
            </a:r>
            <a:r>
              <a:rPr lang="en-US" sz="2400">
                <a:latin typeface="Arial"/>
                <a:cs typeface="Arial"/>
              </a:rPr>
              <a:t>decision-making, knowing that an unwise </a:t>
            </a:r>
            <a:r>
              <a:rPr lang="en-US" sz="2400" dirty="0">
                <a:latin typeface="Arial"/>
                <a:cs typeface="Arial"/>
              </a:rPr>
              <a:t>decision does not prove incapacity.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A4F313-7937-87D9-D0AC-C42E5BE9EA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Critical evaluation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0AA5DF-358E-51DC-0E1C-BCAC5AEEC2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The Act </a:t>
            </a:r>
            <a:r>
              <a:rPr lang="en-US" sz="2400">
                <a:latin typeface="Arial"/>
                <a:cs typeface="Arial"/>
              </a:rPr>
              <a:t>prote</a:t>
            </a:r>
            <a:r>
              <a:rPr lang="en-US" sz="2400" dirty="0">
                <a:latin typeface="Arial"/>
                <a:cs typeface="Arial"/>
              </a:rPr>
              <a:t>cts autonomy </a:t>
            </a:r>
            <a:r>
              <a:rPr lang="en-US" sz="2400">
                <a:latin typeface="Arial"/>
                <a:cs typeface="Arial"/>
              </a:rPr>
              <a:t>while enabling lawful safeguards. 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However, capacity may </a:t>
            </a:r>
            <a:r>
              <a:rPr lang="en-US" sz="2400">
                <a:latin typeface="Arial"/>
                <a:cs typeface="Arial"/>
              </a:rPr>
              <a:t>be wrongly assumed absent because of age, disability or diagnosis.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 dirty="0">
                <a:latin typeface="Arial"/>
                <a:cs typeface="Arial"/>
              </a:rPr>
              <a:t>Decisions should be specific to the </a:t>
            </a:r>
            <a:r>
              <a:rPr lang="en-US" sz="2400">
                <a:latin typeface="Arial"/>
                <a:cs typeface="Arial"/>
              </a:rPr>
              <a:t>issue and time.</a:t>
            </a:r>
            <a:endParaRPr lang="en-US" sz="2400" dirty="0">
              <a:latin typeface="Arial"/>
              <a:cs typeface="Arial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0EB4E87-F9DB-6311-4A0D-646A21037A08}"/>
              </a:ext>
            </a:extLst>
          </p:cNvPr>
          <p:cNvSpPr txBox="1"/>
          <p:nvPr/>
        </p:nvSpPr>
        <p:spPr>
          <a:xfrm>
            <a:off x="-4165" y="6191004"/>
            <a:ext cx="230459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(National Health Service, 2024)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521703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60B0BD-30E4-1C1F-BD46-8F33D2B04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>
                <a:latin typeface="Arial"/>
                <a:cs typeface="Arial"/>
              </a:rPr>
              <a:t>Current UK Health and Social Care </a:t>
            </a:r>
            <a:r>
              <a:rPr lang="en-US" sz="4000">
                <a:latin typeface="Arial"/>
                <a:cs typeface="Arial"/>
              </a:rPr>
              <a:t>Provisions</a:t>
            </a:r>
            <a:endParaRPr lang="en-US" sz="4000" dirty="0">
              <a:latin typeface="Arial"/>
              <a:cs typeface="Arial"/>
            </a:endParaRP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EFF1E9D9-EFAF-7E21-7359-592E813A87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1537009"/>
              </p:ext>
            </p:extLst>
          </p:nvPr>
        </p:nvGraphicFramePr>
        <p:xfrm>
          <a:off x="841744" y="1692349"/>
          <a:ext cx="10512351" cy="3474720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3504117">
                  <a:extLst>
                    <a:ext uri="{9D8B030D-6E8A-4147-A177-3AD203B41FA5}">
                      <a16:colId xmlns:a16="http://schemas.microsoft.com/office/drawing/2014/main" val="1057595773"/>
                    </a:ext>
                  </a:extLst>
                </a:gridCol>
                <a:gridCol w="3504117">
                  <a:extLst>
                    <a:ext uri="{9D8B030D-6E8A-4147-A177-3AD203B41FA5}">
                      <a16:colId xmlns:a16="http://schemas.microsoft.com/office/drawing/2014/main" val="1062532392"/>
                    </a:ext>
                  </a:extLst>
                </a:gridCol>
                <a:gridCol w="3504117">
                  <a:extLst>
                    <a:ext uri="{9D8B030D-6E8A-4147-A177-3AD203B41FA5}">
                      <a16:colId xmlns:a16="http://schemas.microsoft.com/office/drawing/2014/main" val="31199160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2400">
                          <a:latin typeface="Arial"/>
                          <a:cs typeface="Arial"/>
                        </a:rPr>
                        <a:t>Health services</a:t>
                      </a:r>
                      <a:endParaRPr lang="en-US" sz="2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>
                          <a:latin typeface="Arial"/>
                          <a:cs typeface="Arial"/>
                        </a:rPr>
                        <a:t>Social care</a:t>
                      </a:r>
                      <a:endParaRPr lang="en-US" sz="2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>
                          <a:latin typeface="Arial"/>
                          <a:cs typeface="Arial"/>
                        </a:rPr>
                        <a:t>Community support</a:t>
                      </a:r>
                      <a:endParaRPr lang="en-US" sz="2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19765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/>
                          <a:cs typeface="Arial"/>
                        </a:rPr>
                        <a:t>GPs, community nursing, falls clinics, medication review, occupational therapy, rehabilitation and </a:t>
                      </a:r>
                      <a:r>
                        <a:rPr lang="en-US" sz="2400">
                          <a:latin typeface="Arial"/>
                          <a:cs typeface="Arial"/>
                        </a:rPr>
                        <a:t>hospital discharge support</a:t>
                      </a:r>
                      <a:endParaRPr lang="en-US" sz="2400" dirty="0"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en-US" sz="2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/>
                          <a:cs typeface="Arial"/>
                        </a:rPr>
                        <a:t>Needs and carer's assessments, home care, action, day services, budgets where eligible and </a:t>
                      </a:r>
                      <a:r>
                        <a:rPr lang="en-US" sz="2400">
                          <a:latin typeface="Arial"/>
                          <a:cs typeface="Arial"/>
                        </a:rPr>
                        <a:t>residential or nursing care</a:t>
                      </a:r>
                      <a:endParaRPr lang="en-US" sz="2400" dirty="0">
                        <a:latin typeface="Arial"/>
                        <a:cs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>
                          <a:latin typeface="Arial"/>
                          <a:cs typeface="Arial"/>
                        </a:rPr>
                        <a:t>Local Age UK services, befriending, lunch clubs, social prescribing, community transport and voluntary </a:t>
                      </a:r>
                      <a:r>
                        <a:rPr lang="en-US" sz="2400" dirty="0" err="1">
                          <a:latin typeface="Arial"/>
                          <a:cs typeface="Arial"/>
                        </a:rPr>
                        <a:t>organisations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97203779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9697F849-3AD8-0ACE-AC5B-A81A423221B1}"/>
              </a:ext>
            </a:extLst>
          </p:cNvPr>
          <p:cNvSpPr txBox="1"/>
          <p:nvPr/>
        </p:nvSpPr>
        <p:spPr>
          <a:xfrm>
            <a:off x="514248" y="5885285"/>
            <a:ext cx="2818842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highlight>
                  <a:srgbClr val="FFFFFF"/>
                </a:highlight>
                <a:latin typeface="Arial"/>
                <a:ea typeface="+mn-lt"/>
                <a:cs typeface="Arial"/>
              </a:rPr>
              <a:t>(Department of Health &amp; Social Care, 2025)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666555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AD8AD2-46D9-04C6-2DBB-FEB7338C7DC0}"/>
              </a:ext>
            </a:extLst>
          </p:cNvPr>
          <p:cNvSpPr txBox="1"/>
          <p:nvPr/>
        </p:nvSpPr>
        <p:spPr>
          <a:xfrm>
            <a:off x="93768" y="6040096"/>
            <a:ext cx="1424389" cy="369044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600" kern="120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FF"/>
                </a:highlight>
                <a:latin typeface="+mn-lt"/>
                <a:ea typeface="+mn-ea"/>
                <a:cs typeface="+mn-cs"/>
              </a:rPr>
              <a:t>(Roy, 2023)</a:t>
            </a:r>
            <a:endParaRPr lang="en-US" sz="1600" kern="1200">
              <a:solidFill>
                <a:schemeClr val="tx1">
                  <a:lumMod val="95000"/>
                  <a:lumOff val="5000"/>
                </a:schemeClr>
              </a:solidFill>
              <a:latin typeface="+mn-lt"/>
            </a:endParaRP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EB66E30A-8CDC-ACD3-60B7-3706F356F3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47762DA4-3947-4695-BBF4-3F16B88A8699}" type="datetime1">
              <a:rPr lang="en-US" smtClean="0"/>
              <a:pPr>
                <a:spcAft>
                  <a:spcPts val="600"/>
                </a:spcAft>
              </a:pPr>
              <a:t>10/24/2026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AF530605-B744-5A1B-E9F2-12451474A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DF44A312-6251-DFBE-9C35-4B39B8A119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AFE6A84-CFF3-97D9-94A6-CA493D2AD3C0}"/>
              </a:ext>
            </a:extLst>
          </p:cNvPr>
          <p:cNvSpPr/>
          <p:nvPr/>
        </p:nvSpPr>
        <p:spPr>
          <a:xfrm>
            <a:off x="226269" y="1711686"/>
            <a:ext cx="3111500" cy="191364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>
                <a:solidFill>
                  <a:srgbClr val="0D0D0D"/>
                </a:solidFill>
              </a:rPr>
              <a:t>Health </a:t>
            </a:r>
          </a:p>
          <a:p>
            <a:r>
              <a:rPr lang="en-US" sz="1600">
                <a:solidFill>
                  <a:srgbClr val="0D0D0D"/>
                </a:solidFill>
              </a:rPr>
              <a:t>Multimorbidity, pain, frailty, sensory loss, dementia, depression, falls and medication effects.</a:t>
            </a:r>
            <a:endParaRPr lang="en-US" sz="1600">
              <a:solidFill>
                <a:srgbClr val="000000"/>
              </a:solidFill>
            </a:endParaRPr>
          </a:p>
          <a:p>
            <a:endParaRPr lang="en-US" sz="1600" b="1" dirty="0">
              <a:solidFill>
                <a:srgbClr val="0D0D0D"/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D5630B5-33FD-6B0D-FE2D-3B48E9344F62}"/>
              </a:ext>
            </a:extLst>
          </p:cNvPr>
          <p:cNvSpPr/>
          <p:nvPr/>
        </p:nvSpPr>
        <p:spPr>
          <a:xfrm>
            <a:off x="612163" y="4001085"/>
            <a:ext cx="3119051" cy="175636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>
                <a:solidFill>
                  <a:schemeClr val="tx1">
                    <a:lumMod val="95000"/>
                    <a:lumOff val="5000"/>
                  </a:schemeClr>
                </a:solidFill>
              </a:rPr>
              <a:t>Environment </a:t>
            </a:r>
          </a:p>
          <a:p>
            <a:r>
              <a:rPr lang="en-US" sz="1600">
                <a:solidFill>
                  <a:schemeClr val="tx1">
                    <a:lumMod val="95000"/>
                    <a:lumOff val="5000"/>
                  </a:schemeClr>
                </a:solidFill>
              </a:rPr>
              <a:t>Inaccessible homes, stairs, unsafe pavements, poor transport and limited local services.</a:t>
            </a:r>
            <a:endParaRPr lang="en-US" sz="1600">
              <a:solidFill>
                <a:srgbClr val="000000"/>
              </a:solidFill>
            </a:endParaRPr>
          </a:p>
          <a:p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A6773E0-C4EE-0A2E-0C70-7A73A81AA25F}"/>
              </a:ext>
            </a:extLst>
          </p:cNvPr>
          <p:cNvSpPr/>
          <p:nvPr/>
        </p:nvSpPr>
        <p:spPr>
          <a:xfrm>
            <a:off x="8422173" y="3998474"/>
            <a:ext cx="2618856" cy="20075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>
                <a:solidFill>
                  <a:schemeClr val="tx1">
                    <a:lumMod val="95000"/>
                    <a:lumOff val="5000"/>
                  </a:schemeClr>
                </a:solidFill>
              </a:rPr>
              <a:t>Socioeconomic factors</a:t>
            </a:r>
            <a:r>
              <a:rPr lang="en-US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</a:p>
          <a:p>
            <a:r>
              <a:rPr lang="en-US" sz="1600">
                <a:solidFill>
                  <a:schemeClr val="tx1">
                    <a:lumMod val="95000"/>
                    <a:lumOff val="5000"/>
                  </a:schemeClr>
                </a:solidFill>
              </a:rPr>
              <a:t>Low income, fuel, food costs, unsuitable housing and unaffordable care.</a:t>
            </a:r>
            <a:endParaRPr lang="en-US" sz="1600">
              <a:solidFill>
                <a:srgbClr val="000000"/>
              </a:solidFill>
            </a:endParaRPr>
          </a:p>
          <a:p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endParaRPr lang="en-US" dirty="0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5FF1706-4888-70C8-77C8-F51523BBD0AF}"/>
              </a:ext>
            </a:extLst>
          </p:cNvPr>
          <p:cNvSpPr/>
          <p:nvPr/>
        </p:nvSpPr>
        <p:spPr>
          <a:xfrm>
            <a:off x="4329485" y="3996948"/>
            <a:ext cx="3542590" cy="212361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>
                <a:solidFill>
                  <a:schemeClr val="tx1">
                    <a:lumMod val="95000"/>
                    <a:lumOff val="5000"/>
                  </a:schemeClr>
                </a:solidFill>
              </a:rPr>
              <a:t>Social barriers</a:t>
            </a:r>
          </a:p>
          <a:p>
            <a:r>
              <a:rPr lang="en-US" sz="1600">
                <a:solidFill>
                  <a:schemeClr val="tx1">
                    <a:lumMod val="95000"/>
                    <a:lumOff val="5000"/>
                  </a:schemeClr>
                </a:solidFill>
              </a:rPr>
              <a:t>Bereavement, isolation, ageism, discrimination, language barriers and assumptions about older people's abilities.</a:t>
            </a:r>
            <a:endParaRPr lang="en-US" sz="1600">
              <a:solidFill>
                <a:srgbClr val="000000"/>
              </a:solidFill>
            </a:endParaRPr>
          </a:p>
          <a:p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2F985AFF-5008-B726-D774-3285BF379868}"/>
              </a:ext>
            </a:extLst>
          </p:cNvPr>
          <p:cNvSpPr/>
          <p:nvPr/>
        </p:nvSpPr>
        <p:spPr>
          <a:xfrm>
            <a:off x="8610894" y="1531205"/>
            <a:ext cx="3285937" cy="189982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1600" b="1">
                <a:solidFill>
                  <a:schemeClr val="tx1">
                    <a:lumMod val="95000"/>
                    <a:lumOff val="5000"/>
                  </a:schemeClr>
                </a:solidFill>
              </a:rPr>
              <a:t>System barriers </a:t>
            </a:r>
          </a:p>
          <a:p>
            <a:r>
              <a:rPr lang="en-US" sz="1600">
                <a:solidFill>
                  <a:schemeClr val="tx1">
                    <a:lumMod val="95000"/>
                    <a:lumOff val="5000"/>
                  </a:schemeClr>
                </a:solidFill>
              </a:rPr>
              <a:t>Waiting lists, fragmented services, workforce shortages, complex assessments and digital only access.</a:t>
            </a:r>
            <a:endParaRPr lang="en-US" sz="1600">
              <a:solidFill>
                <a:srgbClr val="000000"/>
              </a:solidFill>
            </a:endParaRPr>
          </a:p>
          <a:p>
            <a:endParaRPr lang="en-US" sz="1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endParaRPr lang="en-US" dirty="0"/>
          </a:p>
        </p:txBody>
      </p:sp>
      <p:cxnSp>
        <p:nvCxnSpPr>
          <p:cNvPr id="19" name="Connector: Curved 18">
            <a:extLst>
              <a:ext uri="{FF2B5EF4-FFF2-40B4-BE49-F238E27FC236}">
                <a16:creationId xmlns:a16="http://schemas.microsoft.com/office/drawing/2014/main" id="{F06CCCD5-C9AB-727F-DEF5-2138191C7FD9}"/>
              </a:ext>
            </a:extLst>
          </p:cNvPr>
          <p:cNvCxnSpPr/>
          <p:nvPr/>
        </p:nvCxnSpPr>
        <p:spPr>
          <a:xfrm flipH="1">
            <a:off x="3412450" y="1793520"/>
            <a:ext cx="2253804" cy="1285620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0E638049-A075-8506-538A-954DC92FB5A6}"/>
              </a:ext>
            </a:extLst>
          </p:cNvPr>
          <p:cNvCxnSpPr/>
          <p:nvPr/>
        </p:nvCxnSpPr>
        <p:spPr>
          <a:xfrm flipH="1">
            <a:off x="3856862" y="1777648"/>
            <a:ext cx="1761776" cy="2428394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Connector: Curved 20">
            <a:extLst>
              <a:ext uri="{FF2B5EF4-FFF2-40B4-BE49-F238E27FC236}">
                <a16:creationId xmlns:a16="http://schemas.microsoft.com/office/drawing/2014/main" id="{BAC0DD3A-6E60-C506-A2D5-2515CFDB3DA4}"/>
              </a:ext>
            </a:extLst>
          </p:cNvPr>
          <p:cNvCxnSpPr/>
          <p:nvPr/>
        </p:nvCxnSpPr>
        <p:spPr>
          <a:xfrm>
            <a:off x="5618638" y="1761776"/>
            <a:ext cx="31743" cy="2110957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ctor: Curved 21">
            <a:extLst>
              <a:ext uri="{FF2B5EF4-FFF2-40B4-BE49-F238E27FC236}">
                <a16:creationId xmlns:a16="http://schemas.microsoft.com/office/drawing/2014/main" id="{4733DD38-0218-99AD-2ED3-2DF2FCDFB7D6}"/>
              </a:ext>
            </a:extLst>
          </p:cNvPr>
          <p:cNvCxnSpPr/>
          <p:nvPr/>
        </p:nvCxnSpPr>
        <p:spPr>
          <a:xfrm>
            <a:off x="5602766" y="1761776"/>
            <a:ext cx="2729959" cy="2333163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Connector: Curved 22">
            <a:extLst>
              <a:ext uri="{FF2B5EF4-FFF2-40B4-BE49-F238E27FC236}">
                <a16:creationId xmlns:a16="http://schemas.microsoft.com/office/drawing/2014/main" id="{39D470D6-290F-7FCE-9F09-7C406175D1FC}"/>
              </a:ext>
            </a:extLst>
          </p:cNvPr>
          <p:cNvCxnSpPr/>
          <p:nvPr/>
        </p:nvCxnSpPr>
        <p:spPr>
          <a:xfrm>
            <a:off x="5586894" y="1761776"/>
            <a:ext cx="2761703" cy="1031670"/>
          </a:xfrm>
          <a:prstGeom prst="curvedConnector3">
            <a:avLst/>
          </a:prstGeom>
          <a:ln>
            <a:headEnd type="triangle"/>
            <a:tailEnd type="triangle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25" name="Oval 24">
            <a:extLst>
              <a:ext uri="{FF2B5EF4-FFF2-40B4-BE49-F238E27FC236}">
                <a16:creationId xmlns:a16="http://schemas.microsoft.com/office/drawing/2014/main" id="{B5A644D4-810D-1436-2D47-FD139230D635}"/>
              </a:ext>
            </a:extLst>
          </p:cNvPr>
          <p:cNvSpPr/>
          <p:nvPr/>
        </p:nvSpPr>
        <p:spPr>
          <a:xfrm>
            <a:off x="4193486" y="187042"/>
            <a:ext cx="3809246" cy="3047397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cap="all" dirty="0">
                <a:solidFill>
                  <a:srgbClr val="000000"/>
                </a:solidFill>
                <a:latin typeface="Avenir Next LT Pro"/>
              </a:rPr>
              <a:t>Challenges </a:t>
            </a:r>
            <a:r>
              <a:rPr lang="en-US" sz="2400" b="1" cap="all">
                <a:solidFill>
                  <a:srgbClr val="000000"/>
                </a:solidFill>
                <a:latin typeface="Avenir Next LT Pro"/>
              </a:rPr>
              <a:t>to independen</a:t>
            </a:r>
            <a:r>
              <a:rPr lang="en-US" sz="2400" b="1" cap="all" dirty="0">
                <a:solidFill>
                  <a:srgbClr val="000000"/>
                </a:solidFill>
                <a:latin typeface="Avenir Next LT Pro"/>
              </a:rPr>
              <a:t>ce </a:t>
            </a:r>
            <a:r>
              <a:rPr lang="en-US" sz="2400" b="1" cap="all">
                <a:solidFill>
                  <a:srgbClr val="000000"/>
                </a:solidFill>
                <a:latin typeface="Avenir Next LT Pro"/>
              </a:rPr>
              <a:t>and function</a:t>
            </a:r>
            <a:endParaRPr lang="en-US" sz="2400">
              <a:solidFill>
                <a:srgbClr val="000000"/>
              </a:solidFill>
              <a:latin typeface="Avenir Next LT Pro"/>
            </a:endParaRPr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547752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124D2-986D-6C03-A15A-4617E950E8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8807" y="264289"/>
            <a:ext cx="5022185" cy="2529104"/>
          </a:xfr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vert="horz" lIns="0" tIns="0" rIns="0" bIns="0" rtlCol="0" anchor="b">
            <a:normAutofit/>
          </a:bodyPr>
          <a:lstStyle/>
          <a:p>
            <a:r>
              <a:rPr lang="en-US" sz="2500">
                <a:latin typeface="+mj-lt"/>
                <a:ea typeface="+mj-ea"/>
                <a:cs typeface="+mj-cs"/>
              </a:rPr>
              <a:t>Interventions:      b</a:t>
            </a:r>
            <a:r>
              <a:rPr lang="en-US" sz="2500" dirty="0">
                <a:latin typeface="+mj-lt"/>
                <a:ea typeface="+mj-ea"/>
                <a:cs typeface="+mj-cs"/>
              </a:rPr>
              <a:t>enefits</a:t>
            </a:r>
            <a:r>
              <a:rPr lang="en-US" sz="2500" b="1" i="0" kern="1200" cap="all" spc="700" baseline="0" dirty="0">
                <a:latin typeface="+mj-lt"/>
                <a:ea typeface="+mj-ea"/>
                <a:cs typeface="+mj-cs"/>
              </a:rPr>
              <a:t>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254A0D-CE05-5096-A9EE-097893E02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2000"/>
              <a:t>Action and rehab – support after illness or hospital discharge can rebuild confidence and daily-living skills. Effectiveness may be limited by complex needs and poor follow up.</a:t>
            </a:r>
          </a:p>
          <a:p>
            <a:pPr>
              <a:lnSpc>
                <a:spcPct val="110000"/>
              </a:lnSpc>
            </a:pPr>
            <a:r>
              <a:rPr lang="en-US" sz="2000"/>
              <a:t>Falls prevention – assessment, strength activity, medication review and home hazard reduction address risks. Access transport and  fear of falling can limit participation.</a:t>
            </a:r>
          </a:p>
          <a:p>
            <a:pPr>
              <a:lnSpc>
                <a:spcPct val="110000"/>
              </a:lnSpc>
            </a:pPr>
            <a:r>
              <a:rPr lang="en-US" sz="2000"/>
              <a:t>Assistive technology – rails, alarms and telecare may increase confidence and safety. They can also raise concerns about consents, privacy, digital exclusion and replacing human contact.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438A1B8D-AEE6-521B-E3E8-386E05D02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325B9599-7410-4749-B0BB-9D0EA1BB36E2}" type="datetime1">
              <a:rPr lang="en-US" smtClean="0"/>
              <a:pPr>
                <a:spcAft>
                  <a:spcPts val="600"/>
                </a:spcAft>
              </a:pPr>
              <a:t>10/24/2026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81F5055E-B71C-7E74-766C-7A055F4BF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6E5C46E8-8DB0-D8D9-199F-764EBD1C63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F1D3E4-1803-03D2-7305-F15D37E98CE3}"/>
              </a:ext>
            </a:extLst>
          </p:cNvPr>
          <p:cNvSpPr txBox="1"/>
          <p:nvPr/>
        </p:nvSpPr>
        <p:spPr>
          <a:xfrm>
            <a:off x="9382451" y="5962931"/>
            <a:ext cx="3932237" cy="446209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1600" kern="1200">
                <a:highlight>
                  <a:srgbClr val="FFFFFF"/>
                </a:highlight>
                <a:latin typeface="+mn-lt"/>
                <a:ea typeface="+mn-ea"/>
                <a:cs typeface="+mn-cs"/>
              </a:rPr>
              <a:t>(Cameron et al., 2018)</a:t>
            </a:r>
            <a:endParaRPr lang="en-US" sz="1600" kern="12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687106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6ED47-30B8-8601-BD9C-D1272EEEC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8060" y="3858"/>
            <a:ext cx="9986898" cy="1233488"/>
          </a:xfr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/>
          <a:lstStyle/>
          <a:p>
            <a:r>
              <a:rPr lang="en-US">
                <a:latin typeface="Arial"/>
                <a:cs typeface="Arial"/>
              </a:rPr>
              <a:t>Inequality, inclusion and unpaid carers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43224F-7E83-2428-AD34-2DB8FDF1E0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3730" y="1295340"/>
            <a:ext cx="4629085" cy="823912"/>
          </a:xfrm>
        </p:spPr>
        <p:txBody>
          <a:bodyPr>
            <a:normAutofit/>
          </a:bodyPr>
          <a:lstStyle/>
          <a:p>
            <a:r>
              <a:rPr lang="en-US" sz="2800">
                <a:latin typeface="Arial"/>
                <a:cs typeface="Arial"/>
              </a:rPr>
              <a:t>Unequal experiences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F06AB5-CAA8-02AD-68DE-F8FF9D762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3730" y="2128898"/>
            <a:ext cx="4629085" cy="3684588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1900" dirty="0">
                <a:latin typeface="Arial"/>
                <a:cs typeface="Arial"/>
              </a:rPr>
              <a:t>Older people with low incomes, ethnic backgrounds, </a:t>
            </a:r>
            <a:r>
              <a:rPr lang="en-US" sz="1900">
                <a:latin typeface="Arial"/>
                <a:cs typeface="Arial"/>
              </a:rPr>
              <a:t>limited English. </a:t>
            </a:r>
            <a:endParaRPr lang="en-US" sz="1900" dirty="0">
              <a:latin typeface="Arial"/>
              <a:cs typeface="Arial"/>
            </a:endParaRPr>
          </a:p>
          <a:p>
            <a:r>
              <a:rPr lang="en-US" sz="1900" dirty="0">
                <a:latin typeface="Arial"/>
                <a:cs typeface="Arial"/>
              </a:rPr>
              <a:t>Disabilities or weak social networks may face additional </a:t>
            </a:r>
            <a:r>
              <a:rPr lang="en-US" sz="1900">
                <a:latin typeface="Arial"/>
                <a:cs typeface="Arial"/>
              </a:rPr>
              <a:t>barriers.</a:t>
            </a:r>
            <a:endParaRPr lang="en-US" sz="1900" dirty="0">
              <a:latin typeface="Arial"/>
              <a:cs typeface="Arial"/>
            </a:endParaRPr>
          </a:p>
          <a:p>
            <a:r>
              <a:rPr lang="en-US" sz="1900" dirty="0">
                <a:latin typeface="Arial"/>
                <a:cs typeface="Arial"/>
              </a:rPr>
              <a:t>Service should not assume family support, digital access or a </a:t>
            </a:r>
            <a:r>
              <a:rPr lang="en-US" sz="1900">
                <a:latin typeface="Arial"/>
                <a:cs typeface="Arial"/>
              </a:rPr>
              <a:t>single cultural model of ageing.</a:t>
            </a:r>
            <a:endParaRPr lang="en-US" sz="19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900">
                <a:latin typeface="Arial"/>
                <a:ea typeface="+mn-lt"/>
                <a:cs typeface="Arial"/>
              </a:rPr>
              <a:t>(Care Learning, 2026)</a:t>
            </a:r>
            <a:endParaRPr lang="en-US" sz="1900">
              <a:latin typeface="Arial"/>
              <a:cs typeface="Arial"/>
            </a:endParaRPr>
          </a:p>
          <a:p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55B10D-24E7-2CED-E28E-856FBA148E7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84386" y="1237467"/>
            <a:ext cx="5010572" cy="823912"/>
          </a:xfrm>
        </p:spPr>
        <p:txBody>
          <a:bodyPr>
            <a:normAutofit/>
          </a:bodyPr>
          <a:lstStyle/>
          <a:p>
            <a:r>
              <a:rPr lang="en-US" sz="2800">
                <a:latin typeface="Arial"/>
                <a:cs typeface="Arial"/>
              </a:rPr>
              <a:t>Carers and relationships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D7AAE7-BCA6-F5A3-B50B-5B9C29C06F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675" y="2071024"/>
            <a:ext cx="5010573" cy="3684588"/>
          </a:xfr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dirty="0">
                <a:latin typeface="Arial"/>
                <a:cs typeface="Arial"/>
              </a:rPr>
              <a:t>Family and unpaid carers can sustain dependence but may experience stress, </a:t>
            </a:r>
            <a:r>
              <a:rPr lang="en-US" sz="1800">
                <a:latin typeface="Arial"/>
                <a:cs typeface="Arial"/>
              </a:rPr>
              <a:t>financial pressure and poor health.</a:t>
            </a:r>
            <a:endParaRPr lang="en-US" sz="1800" dirty="0">
              <a:latin typeface="Arial"/>
              <a:cs typeface="Arial"/>
            </a:endParaRPr>
          </a:p>
          <a:p>
            <a:r>
              <a:rPr lang="en-US" sz="1800" dirty="0">
                <a:latin typeface="Arial"/>
                <a:cs typeface="Arial"/>
              </a:rPr>
              <a:t>Carers need </a:t>
            </a:r>
            <a:r>
              <a:rPr lang="en-US" sz="1800">
                <a:latin typeface="Arial"/>
                <a:cs typeface="Arial"/>
              </a:rPr>
              <a:t>recognition, information, assessment where applicable and practical support.</a:t>
            </a:r>
            <a:endParaRPr lang="en-US" sz="18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800">
                <a:latin typeface="Arial"/>
                <a:ea typeface="+mn-lt"/>
                <a:cs typeface="Arial"/>
              </a:rPr>
              <a:t>(Foster, 2025)</a:t>
            </a:r>
            <a:endParaRPr lang="en-US" sz="18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851337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DA014-8DCB-304D-5626-7D56883B6F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0" tIns="0" rIns="0" bIns="0" rtlCol="0" anchor="b">
            <a:normAutofit/>
          </a:bodyPr>
          <a:lstStyle/>
          <a:p>
            <a:r>
              <a:rPr lang="en-US" b="1" i="0" kern="1200" cap="all" spc="700" baseline="0">
                <a:latin typeface="+mj-lt"/>
                <a:ea typeface="+mj-ea"/>
                <a:cs typeface="+mj-cs"/>
              </a:rPr>
              <a:t>Recommendations to empower older people 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87F3D46A-1EAF-6203-6134-F2130813AE80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903432676"/>
              </p:ext>
            </p:extLst>
          </p:nvPr>
        </p:nvGraphicFramePr>
        <p:xfrm>
          <a:off x="995826" y="1359533"/>
          <a:ext cx="10203643" cy="4643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C2C1401F-CA73-DAF2-0DEA-426D07EEB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704C5BD1-91AE-4584-A7D3-7402A62C15A3}" type="datetime1">
              <a:rPr lang="en-US" smtClean="0"/>
              <a:pPr>
                <a:spcAft>
                  <a:spcPts val="600"/>
                </a:spcAft>
              </a:pPr>
              <a:t>10/24/2026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A5E5594A-67FB-F849-9045-4E5705055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5E05A2DE-C76D-B915-0C61-631CA375F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017DE1FC-E54A-4B87-A814-263D1E8654B2}" type="slidenum">
              <a:rPr lang="en-US" smtClean="0"/>
              <a:pPr>
                <a:spcAft>
                  <a:spcPts val="600"/>
                </a:spcAft>
              </a:pPr>
              <a:t>15</a:t>
            </a:fld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1C8681-F94C-2874-F851-1724D549D917}"/>
              </a:ext>
            </a:extLst>
          </p:cNvPr>
          <p:cNvSpPr txBox="1"/>
          <p:nvPr/>
        </p:nvSpPr>
        <p:spPr>
          <a:xfrm>
            <a:off x="9962909" y="5873660"/>
            <a:ext cx="5181600" cy="611962"/>
          </a:xfrm>
          <a:prstGeom prst="rect">
            <a:avLst/>
          </a:prstGeom>
        </p:spPr>
        <p:txBody>
          <a:bodyPr rot="0" spcFirstLastPara="0" vertOverflow="overflow" horzOverflow="overflow" vert="horz" lIns="0" tIns="0" rIns="0" bIns="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0000"/>
              </a:lnSpc>
              <a:spcBef>
                <a:spcPts val="1000"/>
              </a:spcBef>
            </a:pPr>
            <a:r>
              <a:rPr lang="en-US" sz="2000">
                <a:highlight>
                  <a:srgbClr val="FFFFFF"/>
                </a:highlight>
              </a:rPr>
              <a:t>(SCIE, 2022)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7785485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7FDEE-A9A8-112B-FFE3-A0663C2B7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890" y="3858"/>
            <a:ext cx="4088756" cy="1484272"/>
          </a:xfrm>
        </p:spPr>
        <p:txBody>
          <a:bodyPr/>
          <a:lstStyle/>
          <a:p>
            <a:r>
              <a:rPr lang="en-US">
                <a:latin typeface="Arial"/>
                <a:cs typeface="Arial"/>
              </a:rPr>
              <a:t>Conclusion </a:t>
            </a:r>
          </a:p>
        </p:txBody>
      </p:sp>
      <p:sp>
        <p:nvSpPr>
          <p:cNvPr id="3" name="Speech Bubble: Rectangle with Corners Rounded 2">
            <a:extLst>
              <a:ext uri="{FF2B5EF4-FFF2-40B4-BE49-F238E27FC236}">
                <a16:creationId xmlns:a16="http://schemas.microsoft.com/office/drawing/2014/main" id="{99F57326-0526-4A92-292B-42AC9B7F5D81}"/>
              </a:ext>
            </a:extLst>
          </p:cNvPr>
          <p:cNvSpPr/>
          <p:nvPr/>
        </p:nvSpPr>
        <p:spPr>
          <a:xfrm>
            <a:off x="452168" y="1868338"/>
            <a:ext cx="3505200" cy="3429000"/>
          </a:xfrm>
          <a:prstGeom prst="wedgeRoundRect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Older people require person-</a:t>
            </a:r>
            <a:r>
              <a:rPr lang="en-US" dirty="0" err="1">
                <a:solidFill>
                  <a:schemeClr val="tx1"/>
                </a:solidFill>
                <a:latin typeface="Arial"/>
                <a:cs typeface="Arial"/>
              </a:rPr>
              <a:t>centred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 care and appropriate support to maintain their functional ability, independence, dignity, freedom and choice(NHS England, 2024).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E695D0-178C-F976-1934-B45CD3B48080}"/>
              </a:ext>
            </a:extLst>
          </p:cNvPr>
          <p:cNvSpPr txBox="1"/>
          <p:nvPr/>
        </p:nvSpPr>
        <p:spPr>
          <a:xfrm>
            <a:off x="4819650" y="895350"/>
            <a:ext cx="67818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Although UK policies and services promote wellbeing and autonomy, challenges such as physical health difficulties, social isolation, limited resources and unequal access to care can affect </a:t>
            </a:r>
            <a:r>
              <a:rPr lang="en-US">
                <a:latin typeface="Arial"/>
                <a:cs typeface="Arial"/>
              </a:rPr>
              <a:t>their effectiveness</a:t>
            </a:r>
            <a:r>
              <a:rPr lang="en-US">
                <a:highlight>
                  <a:srgbClr val="FFFFFF"/>
                </a:highlight>
                <a:latin typeface="Arial"/>
                <a:ea typeface="+mn-lt"/>
                <a:cs typeface="Arial"/>
              </a:rPr>
              <a:t>(Www.gov.uk, 2026).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cs typeface="Arial"/>
            </a:endParaRPr>
          </a:p>
          <a:p>
            <a:r>
              <a:rPr lang="en-US" dirty="0">
                <a:latin typeface="Arial"/>
                <a:cs typeface="Arial"/>
              </a:rPr>
              <a:t>Services should be improve through better funding, unique support, available community services and assistive technologies</a:t>
            </a:r>
            <a:r>
              <a:rPr lang="en-US" dirty="0">
                <a:highlight>
                  <a:srgbClr val="FFFFFF"/>
                </a:highlight>
                <a:latin typeface="Arial"/>
                <a:ea typeface="+mn-lt"/>
                <a:cs typeface="Arial"/>
              </a:rPr>
              <a:t> (World Health Organization, 2024).</a:t>
            </a:r>
          </a:p>
        </p:txBody>
      </p:sp>
      <p:sp>
        <p:nvSpPr>
          <p:cNvPr id="6" name="Arrow: Left-Right 5">
            <a:extLst>
              <a:ext uri="{FF2B5EF4-FFF2-40B4-BE49-F238E27FC236}">
                <a16:creationId xmlns:a16="http://schemas.microsoft.com/office/drawing/2014/main" id="{DA84E40A-ABEA-9F04-663A-93A2B9107E3B}"/>
              </a:ext>
            </a:extLst>
          </p:cNvPr>
          <p:cNvSpPr/>
          <p:nvPr/>
        </p:nvSpPr>
        <p:spPr>
          <a:xfrm>
            <a:off x="4495800" y="3371850"/>
            <a:ext cx="7124700" cy="2800350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atin typeface="Arial"/>
                <a:cs typeface="Arial"/>
              </a:rPr>
              <a:t>These </a:t>
            </a:r>
            <a:r>
              <a:rPr lang="en-US">
                <a:latin typeface="Arial"/>
                <a:cs typeface="Arial"/>
              </a:rPr>
              <a:t>improvements can</a:t>
            </a:r>
            <a:r>
              <a:rPr lang="en-US" dirty="0">
                <a:latin typeface="Arial"/>
                <a:cs typeface="Arial"/>
              </a:rPr>
              <a:t> empower older people to make informed decisions, maintain independence and enjoy a better quality of life.</a:t>
            </a:r>
          </a:p>
        </p:txBody>
      </p:sp>
    </p:spTree>
    <p:extLst>
      <p:ext uri="{BB962C8B-B14F-4D97-AF65-F5344CB8AC3E}">
        <p14:creationId xmlns:p14="http://schemas.microsoft.com/office/powerpoint/2010/main" val="29282727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76375-934C-E649-63C1-DF8DB10C7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13" y="-161832"/>
            <a:ext cx="10240903" cy="674045"/>
          </a:xfrm>
        </p:spPr>
        <p:txBody>
          <a:bodyPr/>
          <a:lstStyle/>
          <a:p>
            <a:r>
              <a:rPr lang="en-US" sz="2400">
                <a:latin typeface="Arial"/>
                <a:cs typeface="Arial"/>
              </a:rPr>
              <a:t>References 1 of 2</a:t>
            </a:r>
            <a:r>
              <a:rPr lang="en-US" dirty="0">
                <a:latin typeface="Arial"/>
                <a:cs typeface="Arial"/>
              </a:rPr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29B1B1-BADF-403F-46D6-294001F99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719" y="517754"/>
            <a:ext cx="10515600" cy="623233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National Institute on Aging (2023). Available at: 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2"/>
              </a:rPr>
              <a:t>https://www.nia.nih.gov/health/health-care-professionals-information/providing-care-diverse-older-adult-population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(Accessed: 12 October 2026)</a:t>
            </a:r>
            <a:endParaRPr lang="en-US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NHS website (2023).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3"/>
              </a:rPr>
              <a:t>https://www.nhs.uk/social-care-and-support/care-services-equipment-and-care-homes/supported-living-services/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World Health </a:t>
            </a:r>
            <a:r>
              <a:rPr lang="en-US" sz="1100" dirty="0" err="1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Organisation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(2020).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4"/>
              </a:rPr>
              <a:t>https://www.who.int/news-room/questions-and-answers/item/healthy-ageing-and-functional-ability</a:t>
            </a:r>
            <a:r>
              <a:rPr lang="en-US" sz="1100" dirty="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(Accessed: 12 October 2026)</a:t>
            </a:r>
            <a:endParaRPr lang="en-US" sz="1100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Nightingale Homecare (2026).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5"/>
              </a:rPr>
              <a:t>https://www.rosienightingale.co.uk/blog-posts/what-can-a-home-carer-do-bolton</a:t>
            </a:r>
            <a:r>
              <a:rPr lang="en-US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(Accessed: 12 October 2026)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NICE (2018).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6"/>
              </a:rPr>
              <a:t>https://www.nice.org.uk/guidance/ng108/chapter/recommendations</a:t>
            </a:r>
            <a:r>
              <a:rPr lang="en-US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(Accessed: 12 October 2026)</a:t>
            </a:r>
            <a:endParaRPr lang="en-US" sz="11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Ebrahimi et al., (2020).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7"/>
              </a:rPr>
              <a:t>https://www.sciencedirect.com/science/article/pii/S0197457220302482</a:t>
            </a:r>
            <a:r>
              <a:rPr lang="en-US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(Accessed: 12 October 2026)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Department of Health and Social Care (2022).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8"/>
              </a:rPr>
              <a:t>https://www.gov.uk/government/publications/people-at-the-heart-of-care-adult-social-care-reform-white-paper/people-at-the-heart-of-care-adult-social-care-reform</a:t>
            </a:r>
            <a:r>
              <a:rPr lang="en-US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(Accessed: 12 October 2026)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Davidson and Rossall (2015).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9"/>
              </a:rPr>
              <a:t>https://www.ageuk.org.uk/siteassets/documents/reports-and-publications/reports-and-briefings/health--wellbeing/rb_june15_lonelines_in_later_life_evidence_review.pdf</a:t>
            </a:r>
            <a:r>
              <a:rPr lang="en-US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(Accessed: 12 October 2026)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Ashikali et al., (2023).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0"/>
              </a:rPr>
              <a:t>https://www.mdpi.com/1660-4601/20/5/4382</a:t>
            </a:r>
            <a:r>
              <a:rPr lang="en-US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(Accessed: 12 October 2026)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NHS England (2024).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1"/>
              </a:rPr>
              <a:t>https://www.hee.nhs.uk/our-work/person-centred-care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National Institute on Aging (2020).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2"/>
              </a:rPr>
              <a:t>https://www.nia.nih.gov/news/maintaining-mobility-and-preventing-disability-are-key-living-independently-we-age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(Accessed: 12 October 2026)</a:t>
            </a:r>
            <a:endParaRPr lang="en-US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Petty (2024).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3"/>
              </a:rPr>
              <a:t>https://www.highspeedtraining.co.uk/hub/independence-in-health-and-social-care/</a:t>
            </a:r>
            <a:r>
              <a:rPr lang="en-US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(Accessed: 12 October 2026)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World Health </a:t>
            </a:r>
            <a:r>
              <a:rPr lang="en-US" sz="1100" dirty="0" err="1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Organisation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(2020). Available at: 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4"/>
              </a:rPr>
              <a:t>https://www.who.int/news-room/questions-and-answers/item/healthy-ageing-and-functional-ability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Care act 2014 (2014).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4"/>
              </a:rPr>
              <a:t>https://www.legislation.gov.uk/ukpga/2014/23/section/1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(Accessed: 12 October 2026)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Morris and Robertson (2024).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5"/>
              </a:rPr>
              <a:t>https://www.kingsfund.org.uk/insight-and-analysis/long-reads/tackling-health-inequalities-seven-priorities-nhs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(Accessed: 12 October 2026)</a:t>
            </a:r>
            <a:endParaRPr lang="en-US" sz="1100">
              <a:latin typeface="Arial"/>
              <a:cs typeface="Arial"/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  <a:ea typeface="+mn-lt"/>
              <a:cs typeface="+mn-lt"/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7399897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7D704C-8F7C-33FA-0302-E91C686593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5904" y="-827376"/>
            <a:ext cx="10240903" cy="1233488"/>
          </a:xfrm>
        </p:spPr>
        <p:txBody>
          <a:bodyPr/>
          <a:lstStyle/>
          <a:p>
            <a:r>
              <a:rPr lang="en-US" sz="2000">
                <a:latin typeface="Arial"/>
                <a:cs typeface="Arial"/>
              </a:rPr>
              <a:t>References 2 of 2</a:t>
            </a:r>
            <a:r>
              <a:rPr lang="en-US" sz="2000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8C6BCB-5982-0123-FAEB-77C1BCEE5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5904" y="494483"/>
            <a:ext cx="10240903" cy="500754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National Health Service (2024). Available at: 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2"/>
              </a:rPr>
              <a:t>https://www.nhs.uk/social-care-and-support/making-decisions-for-someone-else/mental-capacity-act/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Department of Health &amp; Social Care (2025).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3"/>
              </a:rPr>
              <a:t>https://www.gov.uk/government/publications/care-act-statutory-guidance/care-and-support-statutory-guidance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(Accessed: 12 October 2026)</a:t>
            </a:r>
            <a:endParaRPr lang="en-US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Roy (2023).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4"/>
              </a:rPr>
              <a:t>https://evidence.nihr.ac.uk/collection/multiple-long-term-conditions-multimorbidity-and-inequality-addressing-the-challenge-insights-from-research/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Cameron et al., (2018).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5"/>
              </a:rPr>
              <a:t>https://pmc.ncbi.nlm.nih.gov/articles/PMC6148705/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Care Learning (2026).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6"/>
              </a:rPr>
              <a:t>https://carelearning.org.uk/qualifications/level-2-diploma-care/unit-81-older-people/3-4-outline-barriers-to-social-inclusion-for-older-people/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Foster (2025). Available at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7"/>
              </a:rPr>
              <a:t>https://commonslibrary.parliament.uk/research-briefings/cdp-2025-0213/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 dirty="0">
              <a:solidFill>
                <a:srgbClr val="000000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SCIE (2022).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8"/>
              </a:rPr>
              <a:t>https://www.scie.org.uk/co-production/what-how/</a:t>
            </a:r>
            <a:r>
              <a:rPr lang="en-US" sz="1100">
                <a:solidFill>
                  <a:srgbClr val="000000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(Accessed: 12 October 2026)</a:t>
            </a:r>
          </a:p>
          <a:p>
            <a:pPr>
              <a:buNone/>
            </a:pP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Www.gov.uk (2026). Available at: 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9"/>
              </a:rPr>
              <a:t>https://www.gov.uk/government/publications/equalities-impact-assessment-10-year-health-plan-for-england/equalities-impact-assessment-10-year-health-plan-for-england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>
              <a:latin typeface="Arial"/>
              <a:cs typeface="Arial"/>
            </a:endParaRPr>
          </a:p>
          <a:p>
            <a:pPr>
              <a:buNone/>
            </a:pPr>
            <a:r>
              <a:rPr lang="en-US" sz="1100" dirty="0">
                <a:solidFill>
                  <a:srgbClr val="818181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 </a:t>
            </a:r>
            <a:r>
              <a:rPr lang="en-US" sz="110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World Health Organization (2024).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0"/>
              </a:rPr>
              <a:t>https://www.who.int/news-room/fact-sheets/detail/assistive-technology</a:t>
            </a:r>
            <a:r>
              <a:rPr lang="en-US" sz="110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  <a:endParaRPr lang="en-US" sz="11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1100" dirty="0" err="1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SharonS</a:t>
            </a:r>
            <a:r>
              <a:rPr lang="en-US" sz="1100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FF"/>
                </a:highlight>
                <a:latin typeface="Arial"/>
                <a:ea typeface="+mn-lt"/>
                <a:cs typeface="Arial"/>
              </a:rPr>
              <a:t> (2025). Available at: </a:t>
            </a:r>
            <a:r>
              <a:rPr lang="en-US" sz="1100" dirty="0">
                <a:solidFill>
                  <a:srgbClr val="040102"/>
                </a:solidFill>
                <a:highlight>
                  <a:srgbClr val="FFFFFF"/>
                </a:highlight>
                <a:latin typeface="Arial"/>
                <a:ea typeface="+mn-lt"/>
                <a:cs typeface="Arial"/>
                <a:hlinkClick r:id="rId11"/>
              </a:rPr>
              <a:t>https://dccarers.org/oldage/</a:t>
            </a:r>
            <a:r>
              <a:rPr lang="en-US" sz="1100" dirty="0">
                <a:solidFill>
                  <a:srgbClr val="000000"/>
                </a:solidFill>
                <a:latin typeface="Arial"/>
                <a:ea typeface="+mn-lt"/>
                <a:cs typeface="Arial"/>
              </a:rPr>
              <a:t> (Accessed: 12 October 2026)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</a:endParaRPr>
          </a:p>
          <a:p>
            <a:pPr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</a:endParaRPr>
          </a:p>
          <a:p>
            <a:pPr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</a:endParaRPr>
          </a:p>
          <a:p>
            <a:pPr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</a:endParaRPr>
          </a:p>
          <a:p>
            <a:pPr marL="0" indent="0">
              <a:buNone/>
            </a:pPr>
            <a:endParaRPr lang="en-US" sz="1100" dirty="0">
              <a:solidFill>
                <a:srgbClr val="040102"/>
              </a:solidFill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60801396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hoji">
  <a:themeElements>
    <a:clrScheme name="Shoji">
      <a:dk1>
        <a:srgbClr val="131313"/>
      </a:dk1>
      <a:lt1>
        <a:sysClr val="window" lastClr="FFFFFF"/>
      </a:lt1>
      <a:dk2>
        <a:srgbClr val="1D3433"/>
      </a:dk2>
      <a:lt2>
        <a:srgbClr val="F3F2ED"/>
      </a:lt2>
      <a:accent1>
        <a:srgbClr val="7C5C3E"/>
      </a:accent1>
      <a:accent2>
        <a:srgbClr val="B8A189"/>
      </a:accent2>
      <a:accent3>
        <a:srgbClr val="A1A696"/>
      </a:accent3>
      <a:accent4>
        <a:srgbClr val="566868"/>
      </a:accent4>
      <a:accent5>
        <a:srgbClr val="786F50"/>
      </a:accent5>
      <a:accent6>
        <a:srgbClr val="A9A375"/>
      </a:accent6>
      <a:hlink>
        <a:srgbClr val="B1785F"/>
      </a:hlink>
      <a:folHlink>
        <a:srgbClr val="6C7F7F"/>
      </a:folHlink>
    </a:clrScheme>
    <a:fontScheme name="Shoj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Shoj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Shoji" id="{7C0904FA-0AD1-4483-A5D4-099F50FF4C45}" vid="{404A0E70-4EB4-4278-A584-7A679A276E9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Shoji</vt:lpstr>
      <vt:lpstr>BSc (Hons) Health and Social Care  Empowering the Older Person BMHP6027 Component 1: Individual Presentation Farah Ahmed  Student ID 2328256 </vt:lpstr>
      <vt:lpstr>Presentation Overview</vt:lpstr>
      <vt:lpstr>Introduction </vt:lpstr>
      <vt:lpstr>Care and Support Needs</vt:lpstr>
      <vt:lpstr>A critical evaluation of the care approaches to promote older people independence.</vt:lpstr>
      <vt:lpstr>Functional ability and healthy ageing </vt:lpstr>
      <vt:lpstr>An evaluation of how effective care practices and interventions are in improving outcomes for older people within the UK.</vt:lpstr>
      <vt:lpstr>Person-centred care, autonomy and choice</vt:lpstr>
      <vt:lpstr>UK Policy: Care Act 2014 </vt:lpstr>
      <vt:lpstr>Mental capacity, consent and safeguarding </vt:lpstr>
      <vt:lpstr>Current UK Health and Social Care Provisions</vt:lpstr>
      <vt:lpstr>PowerPoint Presentation</vt:lpstr>
      <vt:lpstr>Interventions:      benefits and limitations</vt:lpstr>
      <vt:lpstr>Inequality, inclusion and unpaid carers</vt:lpstr>
      <vt:lpstr>Recommendations to empower older people </vt:lpstr>
      <vt:lpstr>Conclusion </vt:lpstr>
      <vt:lpstr>References 1 of 2 </vt:lpstr>
      <vt:lpstr>References 2 of 2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1436</cp:revision>
  <dcterms:created xsi:type="dcterms:W3CDTF">2026-10-09T17:34:59Z</dcterms:created>
  <dcterms:modified xsi:type="dcterms:W3CDTF">2026-10-24T19:31:37Z</dcterms:modified>
</cp:coreProperties>
</file>