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49" autoAdjust="0"/>
    <p:restoredTop sz="81818" autoAdjust="0"/>
  </p:normalViewPr>
  <p:slideViewPr>
    <p:cSldViewPr snapToGrid="0" snapToObjects="1" showGuides="1">
      <p:cViewPr varScale="1">
        <p:scale>
          <a:sx n="11" d="100"/>
          <a:sy n="11" d="100"/>
        </p:scale>
        <p:origin x="1996" y="112"/>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7/5/2026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7/5/2026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0" lvl="0" indent="0" algn="just" rtl="0">
              <a:lnSpc>
                <a:spcPct val="150000"/>
              </a:lnSpc>
              <a:spcBef>
                <a:spcPts val="1000"/>
              </a:spcBef>
              <a:spcAft>
                <a:spcPts val="0"/>
              </a:spcAft>
              <a:buClr>
                <a:schemeClr val="dk1"/>
              </a:buClr>
              <a:buSzPts val="1100"/>
              <a:buFont typeface="Arial"/>
              <a:buNone/>
            </a:pPr>
            <a:r>
              <a:rPr lang="en-US" sz="1200" b="1" dirty="0">
                <a:latin typeface="Arial"/>
                <a:ea typeface="Arial"/>
                <a:cs typeface="Arial"/>
                <a:sym typeface="Arial"/>
              </a:rPr>
              <a:t>Introduction and Background</a:t>
            </a:r>
          </a:p>
          <a:p>
            <a:pPr marL="0" lvl="0" indent="0" algn="just" rtl="0">
              <a:lnSpc>
                <a:spcPct val="150000"/>
              </a:lnSpc>
              <a:spcBef>
                <a:spcPts val="1000"/>
              </a:spcBef>
              <a:spcAft>
                <a:spcPts val="0"/>
              </a:spcAft>
              <a:buClr>
                <a:schemeClr val="dk1"/>
              </a:buClr>
              <a:buSzPts val="1100"/>
              <a:buFont typeface="Arial"/>
              <a:buNone/>
            </a:pPr>
            <a:r>
              <a:rPr lang="en-US" sz="1200" dirty="0">
                <a:latin typeface="Arial"/>
                <a:ea typeface="Arial"/>
                <a:cs typeface="Arial"/>
                <a:sym typeface="Arial"/>
              </a:rPr>
              <a:t>In the UK, the NHS provides perinatal care services to support women during pregnancy and after birth. Specialist perinatal mental health services provide support to women who are at the stage in serious risk of developing complex mental health conditions (NHS, 2026). The research will examine existing evidence on the key risk factors for PND among women receiving NHS perinatal care. </a:t>
            </a:r>
          </a:p>
          <a:p>
            <a:pPr marL="0" lvl="0" indent="0" algn="just" rtl="0">
              <a:lnSpc>
                <a:spcPct val="150000"/>
              </a:lnSpc>
              <a:spcBef>
                <a:spcPts val="1000"/>
              </a:spcBef>
              <a:spcAft>
                <a:spcPts val="0"/>
              </a:spcAft>
              <a:buClr>
                <a:schemeClr val="dk1"/>
              </a:buClr>
              <a:buSzPts val="1100"/>
              <a:buFont typeface="Arial"/>
              <a:buNone/>
            </a:pPr>
            <a:r>
              <a:rPr lang="en-US" sz="1200" b="1" dirty="0">
                <a:latin typeface="Arial"/>
                <a:ea typeface="Arial"/>
                <a:cs typeface="Arial"/>
                <a:sym typeface="Arial"/>
              </a:rPr>
              <a:t>Prevalence </a:t>
            </a:r>
          </a:p>
          <a:p>
            <a:pPr marL="0" lvl="0" indent="0" algn="just" rtl="0">
              <a:lnSpc>
                <a:spcPct val="150000"/>
              </a:lnSpc>
              <a:spcBef>
                <a:spcPts val="1000"/>
              </a:spcBef>
              <a:spcAft>
                <a:spcPts val="0"/>
              </a:spcAft>
              <a:buClr>
                <a:schemeClr val="dk1"/>
              </a:buClr>
              <a:buSzPts val="1100"/>
              <a:buFont typeface="Arial"/>
              <a:buNone/>
            </a:pPr>
            <a:r>
              <a:rPr lang="en-US" sz="1200" dirty="0">
                <a:latin typeface="Arial"/>
                <a:ea typeface="Arial"/>
                <a:cs typeface="Arial"/>
                <a:sym typeface="Arial"/>
              </a:rPr>
              <a:t>PND is a significant mental health issue affecting many women in the UK, especially young women. Certain groups are at a greater risk, including women from low-income households, ethnic minority backgrounds and with limited social support. Despite the availability of screening services in the NHS, several cases remain undiagnosed because of stigma, fear and barriers to access mental health services.</a:t>
            </a:r>
          </a:p>
          <a:p>
            <a:pPr marL="0" lvl="0" indent="0" algn="just" rtl="0">
              <a:lnSpc>
                <a:spcPct val="150000"/>
              </a:lnSpc>
              <a:spcBef>
                <a:spcPts val="1000"/>
              </a:spcBef>
              <a:spcAft>
                <a:spcPts val="0"/>
              </a:spcAft>
              <a:buClr>
                <a:schemeClr val="dk1"/>
              </a:buClr>
              <a:buSzPts val="1100"/>
              <a:buFont typeface="Arial"/>
              <a:buNone/>
            </a:pPr>
            <a:r>
              <a:rPr lang="en-US" sz="1200" b="1" dirty="0">
                <a:latin typeface="Arial"/>
                <a:ea typeface="Arial"/>
                <a:cs typeface="Arial"/>
                <a:sym typeface="Arial"/>
              </a:rPr>
              <a:t>Literature review </a:t>
            </a:r>
          </a:p>
          <a:p>
            <a:pPr marL="0" lvl="0" indent="0" algn="just" rtl="0">
              <a:lnSpc>
                <a:spcPct val="150000"/>
              </a:lnSpc>
              <a:spcBef>
                <a:spcPts val="1000"/>
              </a:spcBef>
              <a:spcAft>
                <a:spcPts val="0"/>
              </a:spcAft>
              <a:buClr>
                <a:schemeClr val="dk1"/>
              </a:buClr>
              <a:buSzPts val="1100"/>
              <a:buFont typeface="Arial"/>
              <a:buNone/>
            </a:pPr>
            <a:r>
              <a:rPr lang="en-US" sz="1200" dirty="0">
                <a:latin typeface="Arial"/>
                <a:ea typeface="Arial"/>
                <a:cs typeface="Arial"/>
                <a:sym typeface="Arial"/>
              </a:rPr>
              <a:t>Combination of biological, psychological and social factors has been recorded, influencing PND. As argued by Hellyer et al. (2025), although PND has been defined as depression occurring within the first year after childbirth, the time limit may be arbitrary. Women with a history of depression or anxiety are more likely to develop depressive symptoms after childbirth. Psychological factors involve stress, negative birth experience and others, while women who experienced traumatic </a:t>
            </a:r>
            <a:r>
              <a:rPr lang="en-US" sz="1200" dirty="0" err="1">
                <a:latin typeface="Arial"/>
                <a:ea typeface="Arial"/>
                <a:cs typeface="Arial"/>
                <a:sym typeface="Arial"/>
              </a:rPr>
              <a:t>labour</a:t>
            </a:r>
            <a:r>
              <a:rPr lang="en-US" sz="1200" dirty="0">
                <a:latin typeface="Arial"/>
                <a:ea typeface="Arial"/>
                <a:cs typeface="Arial"/>
                <a:sym typeface="Arial"/>
              </a:rPr>
              <a:t> or complications may have a high risk of developing PND. Social factors play an important role in the development of PND, such as a lack of emotional support from family or friends. Barriers related to stigma, cultural differences and others can delay diagnosis and treatment. </a:t>
            </a:r>
            <a:endParaRPr lang="en-US" sz="800" b="1" dirty="0">
              <a:latin typeface="Arial"/>
              <a:ea typeface="Arial"/>
              <a:cs typeface="Arial"/>
              <a:sym typeface="Arial"/>
            </a:endParaRPr>
          </a:p>
          <a:p>
            <a:pPr marL="0" lvl="0" indent="0" algn="l" rtl="0">
              <a:lnSpc>
                <a:spcPct val="100000"/>
              </a:lnSpc>
              <a:spcBef>
                <a:spcPts val="0"/>
              </a:spcBef>
              <a:spcAft>
                <a:spcPts val="0"/>
              </a:spcAft>
              <a:buClr>
                <a:schemeClr val="dk1"/>
              </a:buClr>
              <a:buSzPts val="1200"/>
              <a:buFont typeface="Calibri"/>
              <a:buNone/>
            </a:pPr>
            <a:r>
              <a:rPr lang="en-US" sz="800" dirty="0"/>
              <a:t>The research is urgent because PND can lead to long-term psychological, social and emotional consequences. Originality of the research comes from its focus on understanding how different factors influence PND. </a:t>
            </a:r>
          </a:p>
          <a:p>
            <a:pPr marL="0" lvl="0" indent="0" algn="just" rtl="0">
              <a:lnSpc>
                <a:spcPct val="150000"/>
              </a:lnSpc>
              <a:spcBef>
                <a:spcPts val="0"/>
              </a:spcBef>
              <a:spcAft>
                <a:spcPts val="0"/>
              </a:spcAft>
              <a:buClr>
                <a:schemeClr val="dk1"/>
              </a:buClr>
              <a:buSzPts val="1100"/>
              <a:buFont typeface="Arial"/>
              <a:buNone/>
            </a:pPr>
            <a:r>
              <a:rPr lang="en-US" sz="800" dirty="0">
                <a:latin typeface="Arial"/>
                <a:ea typeface="Arial"/>
                <a:cs typeface="Arial"/>
                <a:sym typeface="Arial"/>
              </a:rPr>
              <a:t>This research has implications for social and financial health services for mothers and babies in NHS England. Untreated PND negatively affects mother-infant bonding and early child development outcomes. Perinatal mental illness is one of the leading causes of maternal death during the first year after giving birth. The number of mothers affected is estimated to be as high as eighty-five thousand in 2024 alone across the UK.  Additionally, the challenges with bonding and depression are associated with an infant’s long-term cognitive, emotional and </a:t>
            </a:r>
            <a:r>
              <a:rPr lang="en-US" sz="800" dirty="0" err="1">
                <a:latin typeface="Arial"/>
                <a:ea typeface="Arial"/>
                <a:cs typeface="Arial"/>
                <a:sym typeface="Arial"/>
              </a:rPr>
              <a:t>behavioural</a:t>
            </a:r>
            <a:r>
              <a:rPr lang="en-US" sz="800" dirty="0">
                <a:latin typeface="Arial"/>
                <a:ea typeface="Arial"/>
                <a:cs typeface="Arial"/>
                <a:sym typeface="Arial"/>
              </a:rPr>
              <a:t> development. The financial impact of Perinatal mental health services on the NHS is increasing year on year. However, almost two-thirds of the ICB planned for a real-time budget reduction. This funding gap limits the continuous development of specialist perinatal mental health team provision. Moreover, early detection and on-time support can </a:t>
            </a:r>
            <a:r>
              <a:rPr lang="en-US" sz="800" dirty="0" err="1">
                <a:latin typeface="Arial"/>
                <a:ea typeface="Arial"/>
                <a:cs typeface="Arial"/>
                <a:sym typeface="Arial"/>
              </a:rPr>
              <a:t>minimise</a:t>
            </a:r>
            <a:r>
              <a:rPr lang="en-US" sz="800" dirty="0">
                <a:latin typeface="Arial"/>
                <a:ea typeface="Arial"/>
                <a:cs typeface="Arial"/>
                <a:sym typeface="Arial"/>
              </a:rPr>
              <a:t> human and economic costs in perinatal Care in the UK.</a:t>
            </a:r>
          </a:p>
          <a:p>
            <a:pPr marL="457200" marR="0" lvl="0" indent="-342900" algn="just" rtl="0">
              <a:lnSpc>
                <a:spcPct val="150000"/>
              </a:lnSpc>
              <a:spcBef>
                <a:spcPts val="0"/>
              </a:spcBef>
              <a:spcAft>
                <a:spcPts val="0"/>
              </a:spcAft>
              <a:buClr>
                <a:schemeClr val="dk1"/>
              </a:buClr>
              <a:buSzPts val="1800"/>
              <a:buFont typeface="Arial"/>
              <a:buChar char="●"/>
            </a:pPr>
            <a:r>
              <a:rPr lang="en-US" sz="800" b="0" i="0" u="none" strike="noStrike" cap="none" dirty="0">
                <a:solidFill>
                  <a:schemeClr val="dk1"/>
                </a:solidFill>
                <a:latin typeface="Arial"/>
                <a:ea typeface="Arial"/>
                <a:cs typeface="Arial"/>
                <a:sym typeface="Arial"/>
              </a:rPr>
              <a:t>Mother &amp; baby units were funded for £58 million by the NHS in 2023-24 (Parliament of the UK, 2025).</a:t>
            </a:r>
          </a:p>
          <a:p>
            <a:pPr marL="457200" marR="0" lvl="0" indent="-342900" algn="just" rtl="0">
              <a:lnSpc>
                <a:spcPct val="150000"/>
              </a:lnSpc>
              <a:spcBef>
                <a:spcPts val="0"/>
              </a:spcBef>
              <a:spcAft>
                <a:spcPts val="0"/>
              </a:spcAft>
              <a:buClr>
                <a:schemeClr val="dk1"/>
              </a:buClr>
              <a:buSzPts val="1800"/>
              <a:buFont typeface="Arial"/>
              <a:buChar char="●"/>
            </a:pPr>
            <a:r>
              <a:rPr lang="en-US" sz="800" b="0" i="0" u="none" strike="noStrike" cap="none" dirty="0">
                <a:solidFill>
                  <a:schemeClr val="dk1"/>
                </a:solidFill>
                <a:latin typeface="Arial"/>
                <a:ea typeface="Arial"/>
                <a:cs typeface="Arial"/>
                <a:sym typeface="Arial"/>
              </a:rPr>
              <a:t>Almost two-thirds of Integrated Care Boards were expecting funding reductions in 2024–25, in real terms (RCPSYCH.UK</a:t>
            </a:r>
            <a:r>
              <a:rPr lang="en-US" sz="800" dirty="0">
                <a:solidFill>
                  <a:schemeClr val="dk1"/>
                </a:solidFill>
                <a:latin typeface="Arial"/>
                <a:ea typeface="Arial"/>
                <a:cs typeface="Arial"/>
                <a:sym typeface="Arial"/>
              </a:rPr>
              <a:t>, </a:t>
            </a:r>
            <a:r>
              <a:rPr lang="en-US" sz="800" b="0" i="0" u="none" strike="noStrike" cap="none" dirty="0">
                <a:solidFill>
                  <a:schemeClr val="dk1"/>
                </a:solidFill>
                <a:latin typeface="Arial"/>
                <a:ea typeface="Arial"/>
                <a:cs typeface="Arial"/>
                <a:sym typeface="Arial"/>
              </a:rPr>
              <a:t>2025).</a:t>
            </a:r>
          </a:p>
          <a:p>
            <a:pPr marL="457200" marR="0" lvl="0" indent="-342900" algn="just" rtl="0">
              <a:lnSpc>
                <a:spcPct val="150000"/>
              </a:lnSpc>
              <a:spcBef>
                <a:spcPts val="0"/>
              </a:spcBef>
              <a:spcAft>
                <a:spcPts val="0"/>
              </a:spcAft>
              <a:buClr>
                <a:schemeClr val="dk1"/>
              </a:buClr>
              <a:buSzPts val="1800"/>
              <a:buFont typeface="Arial"/>
              <a:buChar char="●"/>
            </a:pPr>
            <a:r>
              <a:rPr lang="en-US" sz="800" b="0" i="0" u="none" strike="noStrike" cap="none" dirty="0">
                <a:solidFill>
                  <a:schemeClr val="dk1"/>
                </a:solidFill>
                <a:latin typeface="Arial"/>
                <a:ea typeface="Arial"/>
                <a:cs typeface="Arial"/>
                <a:sym typeface="Arial"/>
              </a:rPr>
              <a:t>Perinatal mental health specialist teams are now operating throughout England (NHS England, 2024).</a:t>
            </a:r>
          </a:p>
          <a:p>
            <a:pPr marL="0" lvl="0" indent="0" algn="just" rtl="0">
              <a:lnSpc>
                <a:spcPct val="150000"/>
              </a:lnSpc>
              <a:spcBef>
                <a:spcPts val="0"/>
              </a:spcBef>
              <a:spcAft>
                <a:spcPts val="0"/>
              </a:spcAft>
              <a:buClr>
                <a:schemeClr val="dk1"/>
              </a:buClr>
              <a:buSzPts val="1100"/>
              <a:buFont typeface="Arial"/>
              <a:buNone/>
            </a:pPr>
            <a:endParaRPr lang="en-US" sz="800" dirty="0">
              <a:latin typeface="Arial"/>
              <a:ea typeface="Arial"/>
              <a:cs typeface="Arial"/>
              <a:sym typeface="Arial"/>
            </a:endParaRPr>
          </a:p>
          <a:p>
            <a:pPr marL="0" lvl="0" indent="0" algn="l" rtl="0">
              <a:lnSpc>
                <a:spcPct val="100000"/>
              </a:lnSpc>
              <a:spcBef>
                <a:spcPts val="0"/>
              </a:spcBef>
              <a:spcAft>
                <a:spcPts val="0"/>
              </a:spcAft>
              <a:buSzPts val="1400"/>
              <a:buNone/>
            </a:pPr>
            <a:endParaRPr lang="en-US" sz="800"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076850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16/j.mhp.2023.200262" TargetMode="External"/><Relationship Id="rId13" Type="http://schemas.openxmlformats.org/officeDocument/2006/relationships/hyperlink" Target="https://www.sabp.nhs.uk/our-services/mental-health/perinatal/about-our-service" TargetMode="External"/><Relationship Id="rId18" Type="http://schemas.openxmlformats.org/officeDocument/2006/relationships/hyperlink" Target="https://www.rcpsych.ac.uk/news-and-features/latest-news/detail/2025/07/24/postnatal-depression-harming-up-to-85-000-new-mums-in-england--warns-rcpsych" TargetMode="External"/><Relationship Id="rId3" Type="http://schemas.openxmlformats.org/officeDocument/2006/relationships/image" Target="../media/image10.png"/><Relationship Id="rId7" Type="http://schemas.openxmlformats.org/officeDocument/2006/relationships/hyperlink" Target="https://doi.org/10.3389/fpsyt.2022.815822" TargetMode="External"/><Relationship Id="rId12" Type="http://schemas.openxmlformats.org/officeDocument/2006/relationships/hyperlink" Target="https://www.england.nhs.uk/2024/05/record-numbers-of-women-accessing-perinatal-mental-health-support/" TargetMode="External"/><Relationship Id="rId17" Type="http://schemas.openxmlformats.org/officeDocument/2006/relationships/hyperlink" Target="https://doi.org/10.1186/s12884-022-04392-w" TargetMode="External"/><Relationship Id="rId2" Type="http://schemas.openxmlformats.org/officeDocument/2006/relationships/notesSlide" Target="../notesSlides/notesSlide1.xml"/><Relationship Id="rId16" Type="http://schemas.openxmlformats.org/officeDocument/2006/relationships/hyperlink" Target="https://hansard.parliament.uk/Lords/2025-06-25/debates/17164DCF-9A7C-47F1-91DE-B672693EFFE5/PerinatalMentalHealth" TargetMode="External"/><Relationship Id="rId1" Type="http://schemas.openxmlformats.org/officeDocument/2006/relationships/slideLayout" Target="../slideLayouts/slideLayout2.xml"/><Relationship Id="rId6" Type="http://schemas.openxmlformats.org/officeDocument/2006/relationships/hyperlink" Target="https://doi.org/10.1016/j.jad.2021.12.121" TargetMode="External"/><Relationship Id="rId11" Type="http://schemas.openxmlformats.org/officeDocument/2006/relationships/hyperlink" Target="https://doi.org/10.1007/s44192-024-00074-5" TargetMode="External"/><Relationship Id="rId5" Type="http://schemas.openxmlformats.org/officeDocument/2006/relationships/hyperlink" Target="https://doi.org/10.1186/s40359-023-01105-6" TargetMode="External"/><Relationship Id="rId15" Type="http://schemas.openxmlformats.org/officeDocument/2006/relationships/hyperlink" Target="https://committees.parliament.uk/publications/53336/documents/298394/default/" TargetMode="External"/><Relationship Id="rId10" Type="http://schemas.openxmlformats.org/officeDocument/2006/relationships/hyperlink" Target="https://maternalmentalhealthalliance.org/campaign/inequalities/young-mums/" TargetMode="External"/><Relationship Id="rId19" Type="http://schemas.openxmlformats.org/officeDocument/2006/relationships/hyperlink" Target="https://doi.org/10.1192/bjp.2025.38" TargetMode="External"/><Relationship Id="rId4" Type="http://schemas.openxmlformats.org/officeDocument/2006/relationships/image" Target="../media/image11.png"/><Relationship Id="rId9" Type="http://schemas.openxmlformats.org/officeDocument/2006/relationships/hyperlink" Target="https://onlinelibrary.wiley.com/doi/pdf/10.1111/inm.70018" TargetMode="External"/><Relationship Id="rId14" Type="http://schemas.openxmlformats.org/officeDocument/2006/relationships/hyperlink" Target="https://www.npeu.ox.ac.uk/assets/downloads/mbrrace-uk/reports/maternal-report-2025/MBRRACE-UK%20Maternal%20Report%202025%20-%20SON%20v1.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84946" y="19405600"/>
            <a:ext cx="40987579" cy="3226008"/>
          </a:xfrm>
        </p:spPr>
        <p:txBody>
          <a:bodyPr>
            <a:noAutofit/>
          </a:bodyPr>
          <a:lstStyle/>
          <a:p>
            <a:pPr algn="l"/>
            <a:br>
              <a:rPr lang="en-GB" sz="6600" b="1" dirty="0">
                <a:effectLst/>
                <a:ea typeface="Aptos" panose="020B0004020202020204" pitchFamily="34" charset="0"/>
              </a:rPr>
            </a:br>
            <a:br>
              <a:rPr lang="en-GB" sz="6600" dirty="0"/>
            </a:br>
            <a:r>
              <a:rPr lang="en-GB" sz="6600" dirty="0">
                <a:latin typeface="Arial" panose="020B0604020202020204" pitchFamily="34" charset="0"/>
                <a:cs typeface="Arial" panose="020B0604020202020204" pitchFamily="34" charset="0"/>
              </a:rPr>
              <a:t>Student Name:- Kamlesh </a:t>
            </a:r>
            <a:r>
              <a:rPr lang="en-GB" sz="6600" dirty="0" err="1">
                <a:latin typeface="Arial" panose="020B0604020202020204" pitchFamily="34" charset="0"/>
                <a:cs typeface="Arial" panose="020B0604020202020204" pitchFamily="34" charset="0"/>
              </a:rPr>
              <a:t>Nakum</a:t>
            </a:r>
            <a:r>
              <a:rPr lang="en-GB" sz="6600" dirty="0">
                <a:latin typeface="Arial" panose="020B0604020202020204" pitchFamily="34" charset="0"/>
                <a:cs typeface="Arial" panose="020B0604020202020204" pitchFamily="34" charset="0"/>
              </a:rPr>
              <a:t> </a:t>
            </a:r>
            <a:br>
              <a:rPr lang="en-GB" sz="6600" dirty="0">
                <a:latin typeface="Arial" panose="020B0604020202020204" pitchFamily="34" charset="0"/>
                <a:cs typeface="Arial" panose="020B0604020202020204" pitchFamily="34" charset="0"/>
              </a:rPr>
            </a:br>
            <a:r>
              <a:rPr lang="en-GB" sz="6600" dirty="0">
                <a:latin typeface="Arial" panose="020B0604020202020204" pitchFamily="34" charset="0"/>
                <a:cs typeface="Arial" panose="020B0604020202020204" pitchFamily="34" charset="0"/>
              </a:rPr>
              <a:t>Student Number:- 2503810</a:t>
            </a:r>
            <a:br>
              <a:rPr lang="en-GB" sz="6600" dirty="0"/>
            </a:br>
            <a:endParaRPr lang="en-GB" sz="66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103697" y="24496294"/>
            <a:ext cx="40397229" cy="5293895"/>
          </a:xfrm>
        </p:spPr>
        <p:txBody>
          <a:bodyPr>
            <a:normAutofit/>
          </a:bodyPr>
          <a:lstStyle/>
          <a:p>
            <a:pPr marL="571500" indent="-571500" algn="l">
              <a:buFont typeface="Wingdings" panose="05000000000000000000" pitchFamily="2" charset="2"/>
              <a:buChar char="ü"/>
            </a:pPr>
            <a:r>
              <a:rPr lang="en-GB" sz="4400" b="1" dirty="0">
                <a:latin typeface="Arial" panose="020B0604020202020204" pitchFamily="34" charset="0"/>
                <a:cs typeface="Arial" panose="020B0604020202020204" pitchFamily="34" charset="0"/>
              </a:rPr>
              <a:t>Acknowledgement of the use of AI tools</a:t>
            </a:r>
          </a:p>
          <a:p>
            <a:pPr marL="571500" indent="-571500" algn="l">
              <a:buFont typeface="Wingdings" panose="05000000000000000000" pitchFamily="2" charset="2"/>
              <a:buChar char="ü"/>
            </a:pPr>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11352210"/>
          </a:xfrm>
          <a:prstGeom prst="rect">
            <a:avLst/>
          </a:prstGeom>
          <a:noFill/>
        </p:spPr>
        <p:txBody>
          <a:bodyPr wrap="square" rtlCol="0">
            <a:spAutoFit/>
          </a:bodyPr>
          <a:lstStyle/>
          <a:p>
            <a:pPr algn="ctr"/>
            <a:r>
              <a:rPr lang="en-GB" sz="8800" b="1" dirty="0">
                <a:latin typeface="Arial" panose="020B0604020202020204" pitchFamily="34" charset="0"/>
                <a:ea typeface="Arial" panose="020B0604020202020204" pitchFamily="34" charset="0"/>
              </a:rPr>
              <a:t>LCHS7008</a:t>
            </a:r>
            <a:endParaRPr lang="en-GB" sz="8800" b="1" i="0" u="none" strike="noStrike" dirty="0">
              <a:effectLst/>
              <a:latin typeface="Arial" panose="020B0604020202020204" pitchFamily="34" charset="0"/>
              <a:cs typeface="Arial" panose="020B0604020202020204" pitchFamily="34" charset="0"/>
            </a:endParaRPr>
          </a:p>
          <a:p>
            <a:pPr algn="ctr">
              <a:lnSpc>
                <a:spcPct val="150000"/>
              </a:lnSpc>
            </a:pPr>
            <a:r>
              <a:rPr lang="en-GB" sz="8800" b="1" dirty="0">
                <a:latin typeface="Arial" panose="020B0604020202020204" pitchFamily="34" charset="0"/>
                <a:ea typeface="Arial" panose="020B0604020202020204" pitchFamily="34" charset="0"/>
              </a:rPr>
              <a:t>PROGRAMME: MSC PUBLIC HEALTH AND SOCIAL CARE IN PRACTICE</a:t>
            </a:r>
            <a:endParaRPr lang="en-GB" sz="7200" dirty="0">
              <a:latin typeface="Arial" panose="020B0604020202020204" pitchFamily="34" charset="0"/>
              <a:ea typeface="Arial" panose="020B0604020202020204" pitchFamily="34" charset="0"/>
            </a:endParaRPr>
          </a:p>
          <a:p>
            <a:pPr algn="ctr">
              <a:lnSpc>
                <a:spcPct val="150000"/>
              </a:lnSpc>
            </a:pPr>
            <a:r>
              <a:rPr lang="en-GB" sz="8800" b="1" dirty="0">
                <a:latin typeface="Arial" panose="020B0604020202020204" pitchFamily="34" charset="0"/>
                <a:ea typeface="Arial" panose="020B0604020202020204" pitchFamily="34" charset="0"/>
              </a:rPr>
              <a:t>MODULE: PRACTICE-BASED RESEARCH</a:t>
            </a:r>
          </a:p>
          <a:p>
            <a:pPr algn="ctr">
              <a:lnSpc>
                <a:spcPct val="150000"/>
              </a:lnSpc>
            </a:pPr>
            <a:r>
              <a:rPr lang="en-GB" sz="8800" b="1" dirty="0">
                <a:latin typeface="Arial" panose="020B0604020202020204" pitchFamily="34" charset="0"/>
                <a:ea typeface="Arial" panose="020B0604020202020204" pitchFamily="34" charset="0"/>
              </a:rPr>
              <a:t>ASSIGNMENT TITLE: COMPONENT 1 POSTER PRESENTATION</a:t>
            </a: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3697" y="442278"/>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542226" y="5589275"/>
            <a:ext cx="9853178" cy="5147551"/>
          </a:xfrm>
        </p:spPr>
        <p:txBody>
          <a:bodyPr/>
          <a:lstStyle/>
          <a:p>
            <a:pPr marL="457200" lvl="0" indent="-342900" algn="just" rtl="0">
              <a:lnSpc>
                <a:spcPct val="150000"/>
              </a:lnSpc>
              <a:spcBef>
                <a:spcPts val="1000"/>
              </a:spcBef>
              <a:spcAft>
                <a:spcPts val="0"/>
              </a:spcAft>
              <a:buClr>
                <a:schemeClr val="dk1"/>
              </a:buClr>
              <a:buSzPts val="1800"/>
              <a:buChar char="●"/>
            </a:pPr>
            <a:r>
              <a:rPr lang="en-US" sz="3200" dirty="0">
                <a:solidFill>
                  <a:schemeClr val="dk1"/>
                </a:solidFill>
                <a:latin typeface="Arial" panose="020B0604020202020204" pitchFamily="34" charset="0"/>
                <a:cs typeface="Arial" panose="020B0604020202020204" pitchFamily="34" charset="0"/>
              </a:rPr>
              <a:t>Postnatal depression, or PND, is a common mental health condition that affects many women after childbirth. </a:t>
            </a:r>
          </a:p>
          <a:p>
            <a:pPr marL="457200" lvl="0" indent="-342900" algn="just" rtl="0">
              <a:lnSpc>
                <a:spcPct val="150000"/>
              </a:lnSpc>
              <a:spcBef>
                <a:spcPts val="0"/>
              </a:spcBef>
              <a:spcAft>
                <a:spcPts val="0"/>
              </a:spcAft>
              <a:buClr>
                <a:schemeClr val="dk1"/>
              </a:buClr>
              <a:buSzPts val="1800"/>
              <a:buChar char="●"/>
            </a:pPr>
            <a:r>
              <a:rPr lang="en-US" sz="3200" dirty="0" err="1">
                <a:solidFill>
                  <a:schemeClr val="dk1"/>
                </a:solidFill>
                <a:latin typeface="Arial" panose="020B0604020202020204" pitchFamily="34" charset="0"/>
                <a:cs typeface="Arial" panose="020B0604020202020204" pitchFamily="34" charset="0"/>
              </a:rPr>
              <a:t>Schleimann</a:t>
            </a:r>
            <a:r>
              <a:rPr lang="en-US" sz="3200" dirty="0">
                <a:solidFill>
                  <a:schemeClr val="dk1"/>
                </a:solidFill>
                <a:latin typeface="Arial" panose="020B0604020202020204" pitchFamily="34" charset="0"/>
                <a:cs typeface="Arial" panose="020B0604020202020204" pitchFamily="34" charset="0"/>
              </a:rPr>
              <a:t>-Jensen et al. (2025), stated that PND affects 12% to 25% women after childbirth, has a huge impact on the child’s development and health. </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372935" y="4718039"/>
            <a:ext cx="10048875" cy="800211"/>
          </a:xfrm>
        </p:spPr>
        <p:txBody>
          <a:bodyPr/>
          <a:lstStyle/>
          <a:p>
            <a:r>
              <a:rPr lang="en-GB" sz="4000" dirty="0">
                <a:latin typeface="Arial" panose="020B0604020202020204" pitchFamily="34" charset="0"/>
                <a:cs typeface="Arial" panose="020B06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3628" y="10887199"/>
            <a:ext cx="10038660" cy="800211"/>
          </a:xfrm>
        </p:spPr>
        <p:txBody>
          <a:bodyPr/>
          <a:lstStyle/>
          <a:p>
            <a:r>
              <a:rPr lang="en-GB" sz="4000" dirty="0">
                <a:solidFill>
                  <a:prstClr val="black"/>
                </a:solidFill>
                <a:latin typeface="Arial" panose="020B0604020202020204" pitchFamily="34" charset="0"/>
                <a:cs typeface="Arial" panose="020B0604020202020204" pitchFamily="34" charset="0"/>
              </a:rPr>
              <a:t>Background</a:t>
            </a:r>
            <a:endParaRPr lang="en-GB" sz="40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542226" y="24413420"/>
            <a:ext cx="9720135" cy="6378199"/>
          </a:xfrm>
        </p:spPr>
        <p:txBody>
          <a:bodyPr/>
          <a:lstStyle/>
          <a:p>
            <a:pPr marL="388620" lvl="1" indent="-194310" algn="just">
              <a:lnSpc>
                <a:spcPct val="150000"/>
              </a:lnSpc>
              <a:buFont typeface="Arial"/>
              <a:buChar char="•"/>
            </a:pPr>
            <a:r>
              <a:rPr lang="en-GB" sz="3200" noProof="0" dirty="0">
                <a:solidFill>
                  <a:srgbClr val="000000"/>
                </a:solidFill>
                <a:latin typeface="Arial" panose="020B0604020202020204" pitchFamily="34" charset="0"/>
                <a:ea typeface="Arial"/>
                <a:cs typeface="Arial" panose="020B0604020202020204" pitchFamily="34" charset="0"/>
                <a:sym typeface="Arial"/>
              </a:rPr>
              <a:t>Risk factors of postpartum depression involve marital conflict, low self-confidence, stressful life events and negative childbirth experience (</a:t>
            </a:r>
            <a:r>
              <a:rPr lang="en-GB" sz="3200" noProof="0" dirty="0" err="1">
                <a:solidFill>
                  <a:srgbClr val="000000"/>
                </a:solidFill>
                <a:latin typeface="Arial" panose="020B0604020202020204" pitchFamily="34" charset="0"/>
                <a:ea typeface="Arial"/>
                <a:cs typeface="Arial" panose="020B0604020202020204" pitchFamily="34" charset="0"/>
                <a:sym typeface="Arial"/>
              </a:rPr>
              <a:t>Ahmadpour</a:t>
            </a:r>
            <a:r>
              <a:rPr lang="en-GB" sz="3200" noProof="0" dirty="0">
                <a:solidFill>
                  <a:srgbClr val="000000"/>
                </a:solidFill>
                <a:latin typeface="Arial" panose="020B0604020202020204" pitchFamily="34" charset="0"/>
                <a:ea typeface="Arial"/>
                <a:cs typeface="Arial" panose="020B0604020202020204" pitchFamily="34" charset="0"/>
                <a:sym typeface="Arial"/>
              </a:rPr>
              <a:t> et al., 2023).</a:t>
            </a:r>
          </a:p>
          <a:p>
            <a:pPr marL="388620" lvl="1" indent="-194310" algn="just">
              <a:lnSpc>
                <a:spcPct val="150000"/>
              </a:lnSpc>
              <a:buFont typeface="Arial"/>
              <a:buChar char="•"/>
            </a:pPr>
            <a:r>
              <a:rPr lang="en-GB" sz="3200" noProof="0" dirty="0">
                <a:solidFill>
                  <a:srgbClr val="000000"/>
                </a:solidFill>
                <a:latin typeface="Arial" panose="020B0604020202020204" pitchFamily="34" charset="0"/>
                <a:ea typeface="Arial"/>
                <a:cs typeface="Arial" panose="020B0604020202020204" pitchFamily="34" charset="0"/>
                <a:sym typeface="Arial"/>
              </a:rPr>
              <a:t>Genetic vulnerabilities, psychosocial factors and hormonal imbalance have been considered as key risk factors for both postpartum depression and anxiety (</a:t>
            </a:r>
            <a:r>
              <a:rPr lang="en-GB" sz="3200" noProof="0" dirty="0" err="1">
                <a:solidFill>
                  <a:srgbClr val="000000"/>
                </a:solidFill>
                <a:latin typeface="Arial" panose="020B0604020202020204" pitchFamily="34" charset="0"/>
                <a:ea typeface="Arial"/>
                <a:cs typeface="Arial" panose="020B0604020202020204" pitchFamily="34" charset="0"/>
                <a:sym typeface="Arial"/>
              </a:rPr>
              <a:t>Mwita</a:t>
            </a:r>
            <a:r>
              <a:rPr lang="en-GB" sz="3200" noProof="0" dirty="0">
                <a:solidFill>
                  <a:srgbClr val="000000"/>
                </a:solidFill>
                <a:latin typeface="Arial" panose="020B0604020202020204" pitchFamily="34" charset="0"/>
                <a:ea typeface="Arial"/>
                <a:cs typeface="Arial" panose="020B0604020202020204" pitchFamily="34" charset="0"/>
                <a:sym typeface="Arial"/>
              </a:rPr>
              <a:t> et al., 2024)</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619800" y="23227595"/>
            <a:ext cx="9642561" cy="861766"/>
          </a:xfrm>
        </p:spPr>
        <p:txBody>
          <a:bodyPr/>
          <a:lstStyle/>
          <a:p>
            <a:pPr lvl="0"/>
            <a:r>
              <a:rPr lang="en-GB" sz="4400" dirty="0">
                <a:solidFill>
                  <a:prstClr val="black"/>
                </a:solidFill>
                <a:latin typeface="Arial" panose="020B0604020202020204" pitchFamily="34" charset="0"/>
                <a:cs typeface="Arial" panose="020B0604020202020204" pitchFamily="34" charset="0"/>
              </a:rPr>
              <a:t>Literature Review</a:t>
            </a:r>
            <a:endParaRPr lang="en-GB" sz="4400" b="0" dirty="0">
              <a:solidFill>
                <a:prstClr val="black"/>
              </a:solidFill>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11590788" y="5518250"/>
            <a:ext cx="9557758" cy="7993014"/>
          </a:xfrm>
        </p:spPr>
        <p:txBody>
          <a:bodyPr/>
          <a:lstStyle/>
          <a:p>
            <a:pPr marL="342900" marR="0" lvl="0" indent="-342900" algn="just" rtl="0">
              <a:lnSpc>
                <a:spcPct val="150000"/>
              </a:lnSpc>
              <a:spcBef>
                <a:spcPts val="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The research is important because PND prevalence is growing significantly, and women face barriers when seeking support.</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Minor and major depressive symptoms at 6 weeks postpartum was 41.49% (Qi et al., 2022). </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A negative association between postpartum depression and social support has been recorded, reflecting that strong social support acts as a protective factor (</a:t>
            </a:r>
            <a:r>
              <a:rPr lang="en-US" sz="3200" b="0" i="0" u="none" strike="noStrike" cap="none" dirty="0" err="1">
                <a:solidFill>
                  <a:schemeClr val="dk1"/>
                </a:solidFill>
                <a:latin typeface="Arial"/>
                <a:ea typeface="Arial"/>
                <a:cs typeface="Arial"/>
                <a:sym typeface="Arial"/>
              </a:rPr>
              <a:t>Ekpenyong</a:t>
            </a:r>
            <a:r>
              <a:rPr lang="en-US" sz="3200" b="0" i="0" u="none" strike="noStrike" cap="none" dirty="0">
                <a:solidFill>
                  <a:schemeClr val="dk1"/>
                </a:solidFill>
                <a:latin typeface="Arial"/>
                <a:ea typeface="Arial"/>
                <a:cs typeface="Arial"/>
                <a:sym typeface="Arial"/>
              </a:rPr>
              <a:t> and </a:t>
            </a:r>
            <a:r>
              <a:rPr lang="en-US" sz="3200" b="0" i="0" u="none" strike="noStrike" cap="none" dirty="0" err="1">
                <a:solidFill>
                  <a:schemeClr val="dk1"/>
                </a:solidFill>
                <a:latin typeface="Arial"/>
                <a:ea typeface="Arial"/>
                <a:cs typeface="Arial"/>
                <a:sym typeface="Arial"/>
              </a:rPr>
              <a:t>Munshitha</a:t>
            </a:r>
            <a:r>
              <a:rPr lang="en-US" sz="3200" b="0" i="0" u="none" strike="noStrike" cap="none" dirty="0">
                <a:solidFill>
                  <a:schemeClr val="dk1"/>
                </a:solidFill>
                <a:latin typeface="Arial"/>
                <a:ea typeface="Arial"/>
                <a:cs typeface="Arial"/>
                <a:sym typeface="Arial"/>
              </a:rPr>
              <a:t>, 2023).</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2135734" y="4903057"/>
            <a:ext cx="10047018" cy="738656"/>
          </a:xfrm>
        </p:spPr>
        <p:txBody>
          <a:bodyPr/>
          <a:lstStyle/>
          <a:p>
            <a:r>
              <a:rPr lang="en-GB" sz="3600" dirty="0">
                <a:latin typeface="Arial" panose="020B0604020202020204" pitchFamily="34" charset="0"/>
                <a:cs typeface="Arial" panose="020B0604020202020204" pitchFamily="34" charset="0"/>
              </a:rPr>
              <a:t>Research Question and Aim</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419144" y="5716245"/>
            <a:ext cx="9819092" cy="16366574"/>
          </a:xfrm>
        </p:spPr>
        <p:txBody>
          <a:bodyPr/>
          <a:lstStyle/>
          <a:p>
            <a:pPr marL="571500" indent="-571500" algn="just">
              <a:lnSpc>
                <a:spcPct val="150000"/>
              </a:lnSpc>
              <a:buFont typeface="Wingdings" panose="05000000000000000000" pitchFamily="2" charset="2"/>
              <a:buChar char="q"/>
            </a:pPr>
            <a:r>
              <a:rPr lang="en-GB" sz="3200" b="1" u="sng" dirty="0">
                <a:latin typeface="Arial" panose="020B0604020202020204" pitchFamily="34" charset="0"/>
                <a:cs typeface="Arial" panose="020B0604020202020204" pitchFamily="34" charset="0"/>
              </a:rPr>
              <a:t>Aim</a:t>
            </a:r>
            <a:r>
              <a:rPr lang="en-GB" sz="3200" b="1" i="1" dirty="0">
                <a:latin typeface="Arial" panose="020B0604020202020204" pitchFamily="34" charset="0"/>
                <a:cs typeface="Arial" panose="020B0604020202020204" pitchFamily="34" charset="0"/>
              </a:rPr>
              <a:t> </a:t>
            </a:r>
            <a:endParaRPr lang="en-GB" sz="3200" dirty="0">
              <a:latin typeface="Arial" panose="020B0604020202020204" pitchFamily="34" charset="0"/>
              <a:cs typeface="Arial" panose="020B0604020202020204" pitchFamily="34" charset="0"/>
            </a:endParaRPr>
          </a:p>
          <a:p>
            <a:pPr marL="457200" lvl="0" indent="-457200" algn="just">
              <a:lnSpc>
                <a:spcPct val="150000"/>
              </a:lnSpc>
              <a:buFont typeface="Arial" panose="020B0604020202020204" pitchFamily="34" charset="0"/>
              <a:buChar char="•"/>
            </a:pPr>
            <a:r>
              <a:rPr lang="en-US" sz="3200" dirty="0">
                <a:latin typeface="Arial" panose="020B0604020202020204" pitchFamily="34" charset="0"/>
                <a:cs typeface="Arial" panose="020B0604020202020204" pitchFamily="34" charset="0"/>
              </a:rPr>
              <a:t>This research aims to investigate and evaluate risk factors for postnatal depression among women receiving NHS England perinatal care in the UK through a secondary systematic review.</a:t>
            </a:r>
          </a:p>
          <a:p>
            <a:pPr marL="571500" indent="-571500" algn="just">
              <a:lnSpc>
                <a:spcPct val="150000"/>
              </a:lnSpc>
              <a:buFont typeface="Wingdings" panose="05000000000000000000" pitchFamily="2" charset="2"/>
              <a:buChar char="q"/>
            </a:pPr>
            <a:r>
              <a:rPr lang="en-GB" sz="3200" b="1" i="1" u="sng" dirty="0">
                <a:latin typeface="Arial" panose="020B0604020202020204" pitchFamily="34" charset="0"/>
                <a:cs typeface="Arial" panose="020B0604020202020204" pitchFamily="34" charset="0"/>
              </a:rPr>
              <a:t>Objectives </a:t>
            </a:r>
            <a:endParaRPr lang="en-GB" sz="3200" u="sng" dirty="0">
              <a:latin typeface="Arial" panose="020B0604020202020204" pitchFamily="34" charset="0"/>
              <a:cs typeface="Arial" panose="020B0604020202020204" pitchFamily="34" charset="0"/>
            </a:endParaRP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To explore the clinical, psychological, and socio-economic risk factors associated with postnatal depression from existing systematic reviews and secondary data</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To examine the ways in which the risk factors are screened from the NHS England perinatal care pathways and maternal health services</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To illustrate the strengths and limitations of the NHS England perinatal care pathways and maternal health services</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To recommend effective strategies for NHS England healthcare providers and policymakers for improving early risk detection and screening protocols for at-risk women</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01956" y="4710349"/>
            <a:ext cx="10047018" cy="861766"/>
          </a:xfrm>
        </p:spPr>
        <p:txBody>
          <a:bodyPr/>
          <a:lstStyle/>
          <a:p>
            <a:r>
              <a:rPr lang="en-GB" sz="4400" dirty="0">
                <a:latin typeface="Arial" panose="020B0604020202020204" pitchFamily="34" charset="0"/>
                <a:cs typeface="Arial" panose="020B0604020202020204" pitchFamily="34" charset="0"/>
              </a:rPr>
              <a:t>Research Impact</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53350" y="6376780"/>
            <a:ext cx="10052050" cy="5878510"/>
          </a:xfrm>
        </p:spPr>
        <p:txBody>
          <a:bodyPr/>
          <a:lstStyle/>
          <a:p>
            <a:pPr marL="0" marR="0" lvl="0" indent="0" algn="just" rtl="0">
              <a:spcBef>
                <a:spcPts val="0"/>
              </a:spcBef>
              <a:spcAft>
                <a:spcPts val="0"/>
              </a:spcAft>
              <a:buClr>
                <a:srgbClr val="000000"/>
              </a:buClr>
              <a:buSzPts val="1800"/>
              <a:buFont typeface="Arial"/>
              <a:buNone/>
            </a:pPr>
            <a:r>
              <a:rPr lang="en-US" sz="3200" b="1" i="1" u="none" strike="noStrike" cap="none" dirty="0">
                <a:solidFill>
                  <a:schemeClr val="dk1"/>
                </a:solidFill>
                <a:latin typeface="Arial"/>
                <a:ea typeface="Arial"/>
                <a:cs typeface="Arial"/>
                <a:sym typeface="Arial"/>
              </a:rPr>
              <a:t>Social Impact</a:t>
            </a:r>
          </a:p>
          <a:p>
            <a:pPr marL="457200" marR="0" lvl="0" indent="-342900" algn="just" rtl="0">
              <a:spcBef>
                <a:spcPts val="0"/>
              </a:spcBef>
              <a:spcAft>
                <a:spcPts val="0"/>
              </a:spcAft>
              <a:buClr>
                <a:schemeClr val="dk1"/>
              </a:buClr>
              <a:buSzPts val="1800"/>
              <a:buFont typeface="Arial"/>
              <a:buChar char="●"/>
            </a:pPr>
            <a:r>
              <a:rPr lang="en-US" sz="3200" b="0" i="0" u="none" strike="noStrike" cap="none" dirty="0">
                <a:solidFill>
                  <a:schemeClr val="dk1"/>
                </a:solidFill>
                <a:latin typeface="Arial"/>
                <a:ea typeface="Arial"/>
                <a:cs typeface="Arial"/>
                <a:sym typeface="Arial"/>
              </a:rPr>
              <a:t>Untreated PND can lead to poor bonding, poor growth and development, and premature birth (</a:t>
            </a:r>
            <a:r>
              <a:rPr lang="en-US" sz="3200" b="0" i="0" u="none" strike="noStrike" cap="none" dirty="0" err="1">
                <a:solidFill>
                  <a:schemeClr val="dk1"/>
                </a:solidFill>
                <a:latin typeface="Arial"/>
                <a:ea typeface="Arial"/>
                <a:cs typeface="Arial"/>
                <a:sym typeface="Arial"/>
              </a:rPr>
              <a:t>Eitenmüller</a:t>
            </a:r>
            <a:r>
              <a:rPr lang="en-US" sz="3200" b="0" i="0" u="none" strike="noStrike" cap="none" dirty="0">
                <a:solidFill>
                  <a:schemeClr val="dk1"/>
                </a:solidFill>
                <a:latin typeface="Arial"/>
                <a:ea typeface="Arial"/>
                <a:cs typeface="Arial"/>
                <a:sym typeface="Arial"/>
              </a:rPr>
              <a:t> et al.,2022).</a:t>
            </a:r>
          </a:p>
          <a:p>
            <a:pPr marL="457200" marR="0" lvl="0" indent="-342900" algn="just" rtl="0">
              <a:spcBef>
                <a:spcPts val="0"/>
              </a:spcBef>
              <a:spcAft>
                <a:spcPts val="0"/>
              </a:spcAft>
              <a:buClr>
                <a:schemeClr val="dk1"/>
              </a:buClr>
              <a:buSzPts val="1800"/>
              <a:buFont typeface="Arial"/>
              <a:buChar char="●"/>
            </a:pPr>
            <a:r>
              <a:rPr lang="en-US" sz="3200" b="0" i="0" u="none" strike="noStrike" cap="none" dirty="0">
                <a:solidFill>
                  <a:schemeClr val="dk1"/>
                </a:solidFill>
                <a:latin typeface="Arial"/>
                <a:ea typeface="Arial"/>
                <a:cs typeface="Arial"/>
                <a:sym typeface="Arial"/>
              </a:rPr>
              <a:t>Perinatal mental illness is responsible for 34% of the maternal deaths within one year of birth (NPEU, 2025).</a:t>
            </a:r>
          </a:p>
          <a:p>
            <a:pPr marL="0" marR="0" lvl="0" indent="0" algn="just" rtl="0">
              <a:spcBef>
                <a:spcPts val="0"/>
              </a:spcBef>
              <a:spcAft>
                <a:spcPts val="0"/>
              </a:spcAft>
              <a:buClr>
                <a:srgbClr val="000000"/>
              </a:buClr>
              <a:buSzPts val="1800"/>
              <a:buFont typeface="Arial"/>
              <a:buNone/>
            </a:pPr>
            <a:r>
              <a:rPr lang="en-US" sz="3200" b="1" i="1" u="none" strike="noStrike" cap="none" dirty="0">
                <a:solidFill>
                  <a:schemeClr val="dk1"/>
                </a:solidFill>
                <a:latin typeface="Arial"/>
                <a:ea typeface="Arial"/>
                <a:cs typeface="Arial"/>
                <a:sym typeface="Arial"/>
              </a:rPr>
              <a:t>Financial Impact</a:t>
            </a:r>
          </a:p>
          <a:p>
            <a:pPr marL="457200" marR="0" lvl="0" indent="-342900" algn="just" rtl="0">
              <a:spcBef>
                <a:spcPts val="0"/>
              </a:spcBef>
              <a:spcAft>
                <a:spcPts val="0"/>
              </a:spcAft>
              <a:buClr>
                <a:schemeClr val="dk1"/>
              </a:buClr>
              <a:buSzPts val="1800"/>
              <a:buFont typeface="Arial"/>
              <a:buChar char="●"/>
            </a:pPr>
            <a:r>
              <a:rPr lang="en-US" sz="3200" b="0" i="0" u="none" strike="noStrike" cap="none" dirty="0">
                <a:solidFill>
                  <a:schemeClr val="dk1"/>
                </a:solidFill>
                <a:latin typeface="Arial"/>
                <a:ea typeface="Arial"/>
                <a:cs typeface="Arial"/>
                <a:sym typeface="Arial"/>
              </a:rPr>
              <a:t>In 2024–25, ICPHs delivered £212 million worth of specialist perinatal mental health services (Parliament of the UK, 2025).</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33964" y="11449096"/>
            <a:ext cx="10038659" cy="3325055"/>
          </a:xfrm>
        </p:spPr>
        <p:txBody>
          <a:bodyPr/>
          <a:lstStyle/>
          <a:p>
            <a:pPr marL="571500" lvl="0" indent="-571500" algn="just">
              <a:lnSpc>
                <a:spcPct val="150000"/>
              </a:lnSpc>
              <a:buFont typeface="Wingdings" panose="05000000000000000000" pitchFamily="2" charset="2"/>
              <a:buChar char="Ø"/>
            </a:pPr>
            <a:r>
              <a:rPr lang="en-US" sz="3200" dirty="0">
                <a:latin typeface="Arial" panose="020B0604020202020204" pitchFamily="34" charset="0"/>
                <a:cs typeface="Arial" panose="020B0604020202020204" pitchFamily="34" charset="0"/>
              </a:rPr>
              <a:t>Women from low socioeconomic backgrounds are more likely to have limited access to smartphones and are also at a high risk of developing PND (Bradshaw et al., 2022).</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0" y="229448"/>
            <a:ext cx="43402127" cy="3557512"/>
          </a:xfrm>
        </p:spPr>
        <p:txBody>
          <a:bodyPr/>
          <a:lstStyle/>
          <a:p>
            <a:pPr>
              <a:lnSpc>
                <a:spcPct val="150000"/>
              </a:lnSpc>
            </a:pPr>
            <a:r>
              <a:rPr lang="en-US" sz="8000" dirty="0">
                <a:solidFill>
                  <a:schemeClr val="tx1"/>
                </a:solidFill>
                <a:latin typeface="Arial" panose="020B0604020202020204" pitchFamily="34" charset="0"/>
                <a:cs typeface="Arial" panose="020B0604020202020204" pitchFamily="34" charset="0"/>
              </a:rPr>
              <a:t>RISK FACTORS FOR POSTNATAL DEPRESSION AMONG WOMEN RECEIVING NHS ENGLAND PERINATAL CARE IN THE UK: A SECONDARY SYSTEMATIC REVIEW</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1"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11369366" y="23326377"/>
            <a:ext cx="9720135" cy="7671772"/>
          </a:xfrm>
        </p:spPr>
        <p:txBody>
          <a:bodyPr/>
          <a:lstStyle/>
          <a:p>
            <a:pPr marL="388620" lvl="1" indent="-194310" algn="just">
              <a:lnSpc>
                <a:spcPct val="150000"/>
              </a:lnSpc>
              <a:buFont typeface="Arial"/>
              <a:buChar char="•"/>
            </a:pPr>
            <a:r>
              <a:rPr lang="en-US" sz="3600" dirty="0">
                <a:solidFill>
                  <a:srgbClr val="000000"/>
                </a:solidFill>
                <a:latin typeface="Arial"/>
                <a:ea typeface="Arial"/>
                <a:cs typeface="Arial"/>
                <a:sym typeface="Arial"/>
              </a:rPr>
              <a:t>Mothers aged 25 and younger are considered to be at a high risk of developing mental health problems during the perinatal period, with postnatal depression (Maternal Mental Health Alliance, 2026). </a:t>
            </a:r>
          </a:p>
          <a:p>
            <a:pPr marL="388620" lvl="1" indent="-194310" algn="just">
              <a:lnSpc>
                <a:spcPct val="150000"/>
              </a:lnSpc>
              <a:buFont typeface="Arial"/>
              <a:buChar char="•"/>
            </a:pPr>
            <a:r>
              <a:rPr lang="en-US" sz="3600" dirty="0">
                <a:solidFill>
                  <a:srgbClr val="000000"/>
                </a:solidFill>
                <a:latin typeface="Arial"/>
                <a:ea typeface="Arial"/>
                <a:cs typeface="Arial"/>
                <a:sym typeface="Arial"/>
              </a:rPr>
              <a:t>Approximately 56000 to 85000 mothers, which is around 10% to 15% who gave birth, have experienced PND across England (</a:t>
            </a:r>
            <a:r>
              <a:rPr lang="en-US" sz="3600" dirty="0" err="1">
                <a:solidFill>
                  <a:srgbClr val="000000"/>
                </a:solidFill>
                <a:latin typeface="Arial"/>
                <a:ea typeface="Arial"/>
                <a:cs typeface="Arial"/>
                <a:sym typeface="Arial"/>
              </a:rPr>
              <a:t>Rcpsych</a:t>
            </a:r>
            <a:r>
              <a:rPr lang="en-US" sz="3600" dirty="0">
                <a:solidFill>
                  <a:srgbClr val="000000"/>
                </a:solidFill>
                <a:latin typeface="Arial"/>
                <a:ea typeface="Arial"/>
                <a:cs typeface="Arial"/>
                <a:sym typeface="Arial"/>
              </a:rPr>
              <a:t>, 2025).</a:t>
            </a:r>
          </a:p>
        </p:txBody>
      </p:sp>
      <p:sp>
        <p:nvSpPr>
          <p:cNvPr id="30" name="Google Shape;149;p4">
            <a:extLst>
              <a:ext uri="{FF2B5EF4-FFF2-40B4-BE49-F238E27FC236}">
                <a16:creationId xmlns:a16="http://schemas.microsoft.com/office/drawing/2014/main" id="{9C3C3E15-DAE6-4369-A4AD-C8C5957F5D87}"/>
              </a:ext>
            </a:extLst>
          </p:cNvPr>
          <p:cNvSpPr txBox="1"/>
          <p:nvPr/>
        </p:nvSpPr>
        <p:spPr>
          <a:xfrm>
            <a:off x="15266177" y="4718039"/>
            <a:ext cx="5453312" cy="846386"/>
          </a:xfrm>
          <a:prstGeom prst="rect">
            <a:avLst/>
          </a:prstGeom>
          <a:noFill/>
          <a:ln>
            <a:noFill/>
          </a:ln>
        </p:spPr>
        <p:txBody>
          <a:bodyPr spcFirstLastPara="1" wrap="square" lIns="0" tIns="0" rIns="0" bIns="0" anchor="t" anchorCtr="0">
            <a:spAutoFit/>
          </a:bodyPr>
          <a:lstStyle/>
          <a:p>
            <a:pPr marL="0" marR="0" lvl="0" indent="0" algn="l" rtl="0">
              <a:lnSpc>
                <a:spcPct val="125008"/>
              </a:lnSpc>
              <a:spcBef>
                <a:spcPts val="0"/>
              </a:spcBef>
              <a:spcAft>
                <a:spcPts val="0"/>
              </a:spcAft>
              <a:buClr>
                <a:srgbClr val="000000"/>
              </a:buClr>
              <a:buSzPts val="2999"/>
              <a:buFont typeface="Arial"/>
              <a:buNone/>
            </a:pPr>
            <a:r>
              <a:rPr lang="en-US" sz="4400" b="1" i="0" u="sng" strike="noStrike" cap="none" dirty="0">
                <a:latin typeface="Arial" panose="020B0604020202020204" pitchFamily="34" charset="0"/>
                <a:ea typeface="Times"/>
                <a:cs typeface="Arial" panose="020B0604020202020204" pitchFamily="34" charset="0"/>
                <a:sym typeface="Times"/>
              </a:rPr>
              <a:t>Rationale </a:t>
            </a:r>
            <a:endParaRPr lang="en-US" sz="2400" b="1" i="0" u="sng" strike="noStrike" cap="none" dirty="0">
              <a:latin typeface="Arial" panose="020B0604020202020204" pitchFamily="34" charset="0"/>
              <a:ea typeface="Arial"/>
              <a:cs typeface="Arial" panose="020B0604020202020204" pitchFamily="34" charset="0"/>
              <a:sym typeface="Arial"/>
            </a:endParaRPr>
          </a:p>
        </p:txBody>
      </p:sp>
      <p:sp>
        <p:nvSpPr>
          <p:cNvPr id="31" name="TextBox 30">
            <a:extLst>
              <a:ext uri="{FF2B5EF4-FFF2-40B4-BE49-F238E27FC236}">
                <a16:creationId xmlns:a16="http://schemas.microsoft.com/office/drawing/2014/main" id="{1A7AB0EA-6949-4B94-821F-21493FA3D09F}"/>
              </a:ext>
            </a:extLst>
          </p:cNvPr>
          <p:cNvSpPr txBox="1"/>
          <p:nvPr/>
        </p:nvSpPr>
        <p:spPr>
          <a:xfrm>
            <a:off x="22452615" y="22082819"/>
            <a:ext cx="9557758" cy="8895833"/>
          </a:xfrm>
          <a:prstGeom prst="rect">
            <a:avLst/>
          </a:prstGeom>
          <a:noFill/>
        </p:spPr>
        <p:txBody>
          <a:bodyPr wrap="square" rtlCol="0">
            <a:spAutoFit/>
          </a:bodyPr>
          <a:lstStyle/>
          <a:p>
            <a:pPr lvl="0" algn="ctr">
              <a:lnSpc>
                <a:spcPct val="150000"/>
              </a:lnSpc>
            </a:pPr>
            <a:r>
              <a:rPr lang="en-GB" sz="3200" b="1" i="1" u="sng" dirty="0">
                <a:latin typeface="Arial" panose="020B0604020202020204" pitchFamily="34" charset="0"/>
                <a:cs typeface="Arial" panose="020B0604020202020204" pitchFamily="34" charset="0"/>
              </a:rPr>
              <a:t>Questions</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What are the clinical, psychological, and socio-economic risk factors associated with postnatal depression from existing systematic reviews and secondary data?</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What are the ways of screening the risk factors from the NHS England perinatal care pathways and maternal health services?</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What are the strengths and limitations of the NHS England perinatal care pathways and maternal health services?</a:t>
            </a:r>
          </a:p>
        </p:txBody>
      </p:sp>
      <p:sp>
        <p:nvSpPr>
          <p:cNvPr id="36" name="Text Placeholder 3">
            <a:extLst>
              <a:ext uri="{FF2B5EF4-FFF2-40B4-BE49-F238E27FC236}">
                <a16:creationId xmlns:a16="http://schemas.microsoft.com/office/drawing/2014/main" id="{FD40F4E9-D5DD-4D90-A206-3B1152F12C90}"/>
              </a:ext>
            </a:extLst>
          </p:cNvPr>
          <p:cNvSpPr txBox="1">
            <a:spLocks/>
          </p:cNvSpPr>
          <p:nvPr/>
        </p:nvSpPr>
        <p:spPr>
          <a:xfrm>
            <a:off x="11369366" y="22621731"/>
            <a:ext cx="10038660" cy="800211"/>
          </a:xfrm>
          <a:prstGeom prst="rect">
            <a:avLst/>
          </a:prstGeom>
          <a:noFill/>
        </p:spPr>
        <p:txBody>
          <a:bodyPr wrap="square"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4000" dirty="0">
                <a:solidFill>
                  <a:prstClr val="black"/>
                </a:solidFill>
                <a:latin typeface="Arial" panose="020B0604020202020204" pitchFamily="34" charset="0"/>
                <a:cs typeface="Arial" panose="020B0604020202020204" pitchFamily="34" charset="0"/>
              </a:rPr>
              <a:t>Prevalence </a:t>
            </a:r>
          </a:p>
        </p:txBody>
      </p:sp>
      <p:pic>
        <p:nvPicPr>
          <p:cNvPr id="17" name="Picture 16">
            <a:extLst>
              <a:ext uri="{FF2B5EF4-FFF2-40B4-BE49-F238E27FC236}">
                <a16:creationId xmlns:a16="http://schemas.microsoft.com/office/drawing/2014/main" id="{703EB7FE-D551-4420-B607-D7D52FFE1B14}"/>
              </a:ext>
            </a:extLst>
          </p:cNvPr>
          <p:cNvPicPr>
            <a:picLocks noChangeAspect="1"/>
          </p:cNvPicPr>
          <p:nvPr/>
        </p:nvPicPr>
        <p:blipFill>
          <a:blip r:embed="rId3"/>
          <a:stretch>
            <a:fillRect/>
          </a:stretch>
        </p:blipFill>
        <p:spPr>
          <a:xfrm>
            <a:off x="619800" y="14544509"/>
            <a:ext cx="9810122" cy="6686482"/>
          </a:xfrm>
          <a:prstGeom prst="rect">
            <a:avLst/>
          </a:prstGeom>
          <a:ln w="38100">
            <a:solidFill>
              <a:schemeClr val="tx1"/>
            </a:solidFill>
          </a:ln>
        </p:spPr>
      </p:pic>
      <p:sp>
        <p:nvSpPr>
          <p:cNvPr id="29" name="Google Shape;114;p3">
            <a:extLst>
              <a:ext uri="{FF2B5EF4-FFF2-40B4-BE49-F238E27FC236}">
                <a16:creationId xmlns:a16="http://schemas.microsoft.com/office/drawing/2014/main" id="{570CA9C4-650E-4D66-B058-5F446E0321A7}"/>
              </a:ext>
            </a:extLst>
          </p:cNvPr>
          <p:cNvSpPr txBox="1"/>
          <p:nvPr/>
        </p:nvSpPr>
        <p:spPr>
          <a:xfrm>
            <a:off x="848604" y="21262101"/>
            <a:ext cx="9649541" cy="16414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800"/>
              <a:buFont typeface="Arial"/>
              <a:buNone/>
            </a:pPr>
            <a:r>
              <a:rPr lang="en-GB" sz="2800" b="1" i="0" u="none" strike="noStrike" cap="none" dirty="0">
                <a:solidFill>
                  <a:schemeClr val="dk1"/>
                </a:solidFill>
                <a:latin typeface="Arial"/>
                <a:ea typeface="Arial"/>
                <a:cs typeface="Arial"/>
                <a:sym typeface="Arial"/>
              </a:rPr>
              <a:t>Figure 1: PND severity </a:t>
            </a:r>
            <a:endParaRPr sz="2800" b="0" i="0" u="none" strike="noStrike" cap="none" dirty="0">
              <a:solidFill>
                <a:schemeClr val="dk1"/>
              </a:solidFill>
              <a:latin typeface="Arial"/>
              <a:ea typeface="Arial"/>
              <a:cs typeface="Arial"/>
              <a:sym typeface="Arial"/>
            </a:endParaRPr>
          </a:p>
          <a:p>
            <a:pPr marL="0" marR="0" lvl="0" indent="0" algn="ctr" rtl="0">
              <a:lnSpc>
                <a:spcPct val="150000"/>
              </a:lnSpc>
              <a:spcBef>
                <a:spcPts val="2000"/>
              </a:spcBef>
              <a:spcAft>
                <a:spcPts val="0"/>
              </a:spcAft>
              <a:buClr>
                <a:schemeClr val="dk1"/>
              </a:buClr>
              <a:buSzPts val="1800"/>
              <a:buFont typeface="Arial"/>
              <a:buNone/>
            </a:pPr>
            <a:r>
              <a:rPr lang="en-GB" sz="2800" b="0" i="0" u="none" strike="noStrike" cap="none" dirty="0">
                <a:solidFill>
                  <a:schemeClr val="dk1"/>
                </a:solidFill>
                <a:latin typeface="Arial"/>
                <a:ea typeface="Arial"/>
                <a:cs typeface="Arial"/>
                <a:sym typeface="Arial"/>
              </a:rPr>
              <a:t>(Source: Influenced by Schleimann-Jensen et al., 2025)</a:t>
            </a:r>
            <a:endParaRPr sz="2800" b="0" i="0" u="none" strike="noStrike" cap="none" dirty="0">
              <a:solidFill>
                <a:schemeClr val="dk1"/>
              </a:solidFill>
              <a:latin typeface="Arial"/>
              <a:ea typeface="Arial"/>
              <a:cs typeface="Arial"/>
              <a:sym typeface="Arial"/>
            </a:endParaRPr>
          </a:p>
        </p:txBody>
      </p:sp>
      <p:pic>
        <p:nvPicPr>
          <p:cNvPr id="22" name="Picture 21">
            <a:extLst>
              <a:ext uri="{FF2B5EF4-FFF2-40B4-BE49-F238E27FC236}">
                <a16:creationId xmlns:a16="http://schemas.microsoft.com/office/drawing/2014/main" id="{EA32C6A6-3C4E-4899-9F69-A029C26E8C12}"/>
              </a:ext>
            </a:extLst>
          </p:cNvPr>
          <p:cNvPicPr>
            <a:picLocks noChangeAspect="1"/>
          </p:cNvPicPr>
          <p:nvPr/>
        </p:nvPicPr>
        <p:blipFill>
          <a:blip r:embed="rId4"/>
          <a:stretch>
            <a:fillRect/>
          </a:stretch>
        </p:blipFill>
        <p:spPr>
          <a:xfrm>
            <a:off x="11730087" y="13501573"/>
            <a:ext cx="9531593" cy="7188912"/>
          </a:xfrm>
          <a:prstGeom prst="rect">
            <a:avLst/>
          </a:prstGeom>
          <a:ln w="28575">
            <a:solidFill>
              <a:schemeClr val="tx1"/>
            </a:solidFill>
          </a:ln>
        </p:spPr>
      </p:pic>
      <p:sp>
        <p:nvSpPr>
          <p:cNvPr id="40" name="Google Shape;114;p3">
            <a:extLst>
              <a:ext uri="{FF2B5EF4-FFF2-40B4-BE49-F238E27FC236}">
                <a16:creationId xmlns:a16="http://schemas.microsoft.com/office/drawing/2014/main" id="{AB7B6FEC-B5DF-47C9-917F-597238DE83C2}"/>
              </a:ext>
            </a:extLst>
          </p:cNvPr>
          <p:cNvSpPr txBox="1"/>
          <p:nvPr/>
        </p:nvSpPr>
        <p:spPr>
          <a:xfrm>
            <a:off x="11383648" y="20927723"/>
            <a:ext cx="10047018" cy="16414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800"/>
              <a:buFont typeface="Arial"/>
              <a:buNone/>
            </a:pPr>
            <a:r>
              <a:rPr lang="en-GB" sz="2800" b="1" i="0" u="none" strike="noStrike" cap="none" dirty="0">
                <a:solidFill>
                  <a:schemeClr val="dk1"/>
                </a:solidFill>
                <a:latin typeface="Arial"/>
                <a:ea typeface="Arial"/>
                <a:cs typeface="Arial"/>
                <a:sym typeface="Arial"/>
              </a:rPr>
              <a:t>Figure 1: M</a:t>
            </a:r>
            <a:r>
              <a:rPr lang="en-GB" sz="2800" b="1" dirty="0">
                <a:solidFill>
                  <a:schemeClr val="dk1"/>
                </a:solidFill>
                <a:latin typeface="Arial"/>
                <a:ea typeface="Arial"/>
                <a:cs typeface="Arial"/>
                <a:sym typeface="Arial"/>
              </a:rPr>
              <a:t>ental health service for children</a:t>
            </a:r>
            <a:endParaRPr sz="2800" b="0" i="0" u="none" strike="noStrike" cap="none" dirty="0">
              <a:solidFill>
                <a:schemeClr val="dk1"/>
              </a:solidFill>
              <a:latin typeface="Arial"/>
              <a:ea typeface="Arial"/>
              <a:cs typeface="Arial"/>
              <a:sym typeface="Arial"/>
            </a:endParaRPr>
          </a:p>
          <a:p>
            <a:pPr marL="0" marR="0" lvl="0" indent="0" algn="ctr" rtl="0">
              <a:lnSpc>
                <a:spcPct val="150000"/>
              </a:lnSpc>
              <a:spcBef>
                <a:spcPts val="2000"/>
              </a:spcBef>
              <a:spcAft>
                <a:spcPts val="0"/>
              </a:spcAft>
              <a:buClr>
                <a:schemeClr val="dk1"/>
              </a:buClr>
              <a:buSzPts val="1800"/>
              <a:buFont typeface="Arial"/>
              <a:buNone/>
            </a:pPr>
            <a:r>
              <a:rPr lang="en-GB" sz="2800" b="0" i="0" u="none" strike="noStrike" cap="none" dirty="0">
                <a:solidFill>
                  <a:schemeClr val="dk1"/>
                </a:solidFill>
                <a:latin typeface="Arial"/>
                <a:ea typeface="Arial"/>
                <a:cs typeface="Arial"/>
                <a:sym typeface="Arial"/>
              </a:rPr>
              <a:t>(Source: Influenced by Schleimann-Jensen et al., 2025)</a:t>
            </a:r>
            <a:endParaRPr sz="2800" b="0" i="0" u="none" strike="noStrike" cap="none" dirty="0">
              <a:solidFill>
                <a:schemeClr val="dk1"/>
              </a:solidFill>
              <a:latin typeface="Arial"/>
              <a:ea typeface="Arial"/>
              <a:cs typeface="Arial"/>
              <a:sym typeface="Arial"/>
            </a:endParaRPr>
          </a:p>
        </p:txBody>
      </p:sp>
      <p:sp>
        <p:nvSpPr>
          <p:cNvPr id="23" name="TextBox 22">
            <a:extLst>
              <a:ext uri="{FF2B5EF4-FFF2-40B4-BE49-F238E27FC236}">
                <a16:creationId xmlns:a16="http://schemas.microsoft.com/office/drawing/2014/main" id="{DF686BBB-9D85-4467-9787-E5E1148B249E}"/>
              </a:ext>
            </a:extLst>
          </p:cNvPr>
          <p:cNvSpPr txBox="1"/>
          <p:nvPr/>
        </p:nvSpPr>
        <p:spPr>
          <a:xfrm>
            <a:off x="33601350" y="12474892"/>
            <a:ext cx="9893293" cy="18394779"/>
          </a:xfrm>
          <a:prstGeom prst="rect">
            <a:avLst/>
          </a:prstGeom>
          <a:noFill/>
        </p:spPr>
        <p:txBody>
          <a:bodyPr wrap="square" rtlCol="0">
            <a:spAutoFit/>
          </a:bodyPr>
          <a:lstStyle/>
          <a:p>
            <a:pPr algn="ctr">
              <a:lnSpc>
                <a:spcPct val="150000"/>
              </a:lnSpc>
            </a:pPr>
            <a:r>
              <a:rPr lang="en-US" sz="3200" b="1" dirty="0">
                <a:latin typeface="Arial" panose="020B0604020202020204" pitchFamily="34" charset="0"/>
                <a:cs typeface="Arial" panose="020B0604020202020204" pitchFamily="34" charset="0"/>
              </a:rPr>
              <a:t>References</a:t>
            </a:r>
          </a:p>
          <a:p>
            <a:pPr marL="0" marR="0" lvl="0" indent="0" algn="l" rtl="0">
              <a:spcBef>
                <a:spcPts val="1000"/>
              </a:spcBef>
              <a:spcAft>
                <a:spcPts val="0"/>
              </a:spcAft>
              <a:buClr>
                <a:schemeClr val="dk1"/>
              </a:buClr>
              <a:buSzPts val="1100"/>
              <a:buFont typeface="Arial"/>
              <a:buNone/>
            </a:pP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Ahmadpour</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P.,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Faroughi</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F. and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Mirghafourvand</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M., (2023). The relationship of childbirth experience with postpartum depression and anxiety: a cross-sectional study.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BMC psychology</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11</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(1), p.58.</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5">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5">
                  <a:extLst>
                    <a:ext uri="{A12FA001-AC4F-418D-AE19-62706E023703}">
                      <ahyp:hlinkClr xmlns:ahyp="http://schemas.microsoft.com/office/drawing/2018/hyperlinkcolor" val="tx"/>
                    </a:ext>
                  </a:extLst>
                </a:hlinkClick>
              </a:rPr>
              <a:t>https://doi.org/10.1186/s40359-023-01105-6</a:t>
            </a:r>
            <a:endPar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endParaRP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Bradshaw, H., Riddle, J.N.,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Salimgaraev</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R.,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Zhaunova</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L. and Payne, J.L., (2022). Risk factors associated with postpartum depressive symptoms: A multinational study.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Journal of Affective Disorders</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301</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pp.345-351.</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6">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6">
                  <a:extLst>
                    <a:ext uri="{A12FA001-AC4F-418D-AE19-62706E023703}">
                      <ahyp:hlinkClr xmlns:ahyp="http://schemas.microsoft.com/office/drawing/2018/hyperlinkcolor" val="tx"/>
                    </a:ext>
                  </a:extLst>
                </a:hlinkClick>
              </a:rPr>
              <a:t>https://doi.org/10.1016/j.jad.2021.12.121</a:t>
            </a:r>
            <a:endPar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endParaRPr>
          </a:p>
          <a:p>
            <a:pPr marL="0" marR="0" lvl="0" indent="0" algn="l" rtl="0">
              <a:spcBef>
                <a:spcPts val="1000"/>
              </a:spcBef>
              <a:spcAft>
                <a:spcPts val="0"/>
              </a:spcAft>
              <a:buClr>
                <a:schemeClr val="dk1"/>
              </a:buClr>
              <a:buSzPts val="1100"/>
              <a:buFont typeface="Arial"/>
              <a:buNone/>
            </a:pP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Eitenmüller</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P., Köhler, S., Hirsch, O. and Christiansen, H. (2022). The Impact of Prepartum Depression and Birth Experience on Postpartum Mother-Infant Bonding: A Longitudinal Path Analysis.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Frontiers in Psychiatry</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13.</a:t>
            </a:r>
            <a:r>
              <a:rPr lang="en-US" sz="1800" b="0" i="0" u="sng" strike="noStrike" cap="none" dirty="0">
                <a:solidFill>
                  <a:schemeClr val="hlink"/>
                </a:solidFill>
                <a:highlight>
                  <a:srgbClr val="FFFFFF"/>
                </a:highlight>
                <a:latin typeface="Arial" panose="020B0604020202020204" pitchFamily="34" charset="0"/>
                <a:ea typeface="Arial"/>
                <a:cs typeface="Arial" panose="020B0604020202020204" pitchFamily="34" charset="0"/>
                <a:sym typeface="Arial"/>
                <a:hlinkClick r:id="rId7"/>
              </a:rPr>
              <a:t>https://doi.org/10.3389/fpsyt.2022.815822</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p>
          <a:p>
            <a:pPr marL="0" marR="0" lvl="0" indent="0" algn="l" rtl="0">
              <a:spcBef>
                <a:spcPts val="1000"/>
              </a:spcBef>
              <a:spcAft>
                <a:spcPts val="0"/>
              </a:spcAft>
              <a:buClr>
                <a:schemeClr val="dk1"/>
              </a:buClr>
              <a:buSzPts val="1100"/>
              <a:buFont typeface="Arial"/>
              <a:buNone/>
            </a:pP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Ekpenyong</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M.S. and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Munshitha</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M., (2023). The impact of social support on postpartum depression in Asia: A systematic literature review.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Mental health &amp; prevention</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30</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p.200262.</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8">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8">
                  <a:extLst>
                    <a:ext uri="{A12FA001-AC4F-418D-AE19-62706E023703}">
                      <ahyp:hlinkClr xmlns:ahyp="http://schemas.microsoft.com/office/drawing/2018/hyperlinkcolor" val="tx"/>
                    </a:ext>
                  </a:extLst>
                </a:hlinkClick>
              </a:rPr>
              <a:t>https://doi.org/10.1016/j.mhp.2023.200262</a:t>
            </a:r>
            <a:endPar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endParaRP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Hellyer, E., Nash, K., Jones, E.,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Sitch</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 Jankovic, J.,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Berrisford</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G., Casey, A. and MacArthur, C., (2025). Postnatal Depression Beyond 12 Months: A Systematic Review and Meta</a:t>
            </a:r>
            <a:r>
              <a:rPr lang="en-US" sz="1800" b="0" i="0" u="none" strike="noStrike" cap="none" dirty="0">
                <a:solidFill>
                  <a:srgbClr val="222222"/>
                </a:solidFill>
                <a:highlight>
                  <a:srgbClr val="FFFFFF"/>
                </a:highlight>
                <a:latin typeface="Arial" panose="020B0604020202020204" pitchFamily="34" charset="0"/>
                <a:ea typeface="Times New Roman"/>
                <a:cs typeface="Arial" panose="020B0604020202020204" pitchFamily="34" charset="0"/>
                <a:sym typeface="Times New Roman"/>
              </a:rPr>
              <a:t>‐</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Analysis.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International journal of mental health nursing</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34</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(2), p.e70018.</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9">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9">
                  <a:extLst>
                    <a:ext uri="{A12FA001-AC4F-418D-AE19-62706E023703}">
                      <ahyp:hlinkClr xmlns:ahyp="http://schemas.microsoft.com/office/drawing/2018/hyperlinkcolor" val="tx"/>
                    </a:ext>
                  </a:extLst>
                </a:hlinkClick>
              </a:rPr>
              <a:t>https://onlinelibrary.wiley.com/doi/pdf/10.1111/inm.70018</a:t>
            </a:r>
            <a:endPar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endParaRPr>
          </a:p>
          <a:p>
            <a:pPr marL="0" marR="0" lvl="0" indent="0" algn="l" rtl="0">
              <a:spcBef>
                <a:spcPts val="1000"/>
              </a:spcBef>
              <a:spcAft>
                <a:spcPts val="0"/>
              </a:spcAft>
              <a:buClr>
                <a:schemeClr val="dk1"/>
              </a:buClr>
              <a:buSzPts val="1100"/>
              <a:buFont typeface="Arial"/>
              <a:buNone/>
            </a:pPr>
            <a:r>
              <a:rPr lang="en-US" sz="1800" b="0" i="0" u="none" strike="noStrike" cap="none" dirty="0" err="1">
                <a:solidFill>
                  <a:schemeClr val="dk1"/>
                </a:solidFill>
                <a:latin typeface="Arial" panose="020B0604020202020204" pitchFamily="34" charset="0"/>
                <a:ea typeface="Arial"/>
                <a:cs typeface="Arial" panose="020B0604020202020204" pitchFamily="34" charset="0"/>
                <a:sym typeface="Arial"/>
              </a:rPr>
              <a:t>Maternalmentalhealthalliance</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(2026). </a:t>
            </a:r>
            <a:r>
              <a:rPr lang="en-US" sz="1800" b="0" i="1" u="none" strike="noStrike" cap="none" dirty="0">
                <a:solidFill>
                  <a:schemeClr val="dk1"/>
                </a:solidFill>
                <a:latin typeface="Arial" panose="020B0604020202020204" pitchFamily="34" charset="0"/>
                <a:ea typeface="Arial"/>
                <a:cs typeface="Arial" panose="020B0604020202020204" pitchFamily="34" charset="0"/>
                <a:sym typeface="Arial"/>
              </a:rPr>
              <a:t>Young mums. </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Available at:</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10">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10">
                  <a:extLst>
                    <a:ext uri="{A12FA001-AC4F-418D-AE19-62706E023703}">
                      <ahyp:hlinkClr xmlns:ahyp="http://schemas.microsoft.com/office/drawing/2018/hyperlinkcolor" val="tx"/>
                    </a:ext>
                  </a:extLst>
                </a:hlinkClick>
              </a:rPr>
              <a:t>https://maternalmentalhealthalliance.org/campaign/inequalities/young-mums/</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(Accessed on: 20 June 2026)</a:t>
            </a:r>
          </a:p>
          <a:p>
            <a:pPr marL="0" marR="0" lvl="0" indent="0" algn="l" rtl="0">
              <a:spcBef>
                <a:spcPts val="1000"/>
              </a:spcBef>
              <a:spcAft>
                <a:spcPts val="0"/>
              </a:spcAft>
              <a:buClr>
                <a:schemeClr val="dk1"/>
              </a:buClr>
              <a:buSzPts val="1100"/>
              <a:buFont typeface="Arial"/>
              <a:buNone/>
            </a:pP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Mwita</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M., Patten, S. and Dewey, D., (2024). Prevalence and predictors of postpartum depression and generalized anxiety symptoms among women who delivered at a tertiary hospital in Mwanza Tanzania: a cross-sectional study.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Discover mental health</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4</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(1), p.21.</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11">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11">
                  <a:extLst>
                    <a:ext uri="{A12FA001-AC4F-418D-AE19-62706E023703}">
                      <ahyp:hlinkClr xmlns:ahyp="http://schemas.microsoft.com/office/drawing/2018/hyperlinkcolor" val="tx"/>
                    </a:ext>
                  </a:extLst>
                </a:hlinkClick>
              </a:rPr>
              <a:t>https://doi.org/10.1007/s44192-024-00074-5</a:t>
            </a:r>
            <a:endPar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endParaRP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NHS England (2024).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Record numbers of women accessing perinatal mental health support</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Available at:</a:t>
            </a:r>
            <a:r>
              <a:rPr lang="en-US" sz="1800" b="0" i="0" u="sng" strike="noStrike" cap="none" dirty="0">
                <a:solidFill>
                  <a:schemeClr val="hlink"/>
                </a:solidFill>
                <a:highlight>
                  <a:srgbClr val="FFFFFF"/>
                </a:highlight>
                <a:latin typeface="Arial" panose="020B0604020202020204" pitchFamily="34" charset="0"/>
                <a:ea typeface="Arial"/>
                <a:cs typeface="Arial" panose="020B0604020202020204" pitchFamily="34" charset="0"/>
                <a:sym typeface="Arial"/>
                <a:hlinkClick r:id="rId12"/>
              </a:rPr>
              <a:t> https://www.england.nhs.uk/2024/05/record-numbers-of-women-accessing-perinatal-mental-health-support/</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(Accessed on: 20 June 2026) </a:t>
            </a:r>
          </a:p>
          <a:p>
            <a:pPr marL="0" marR="0" lvl="0" indent="0" algn="l" rtl="0">
              <a:spcBef>
                <a:spcPts val="1000"/>
              </a:spcBef>
              <a:spcAft>
                <a:spcPts val="0"/>
              </a:spcAft>
              <a:buClr>
                <a:schemeClr val="dk1"/>
              </a:buClr>
              <a:buSzPts val="1100"/>
              <a:buFont typeface="Arial"/>
              <a:buNone/>
            </a:pP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NHS, (2026). </a:t>
            </a:r>
            <a:r>
              <a:rPr lang="en-US" sz="1800" b="0" i="1" u="none" strike="noStrike" cap="none" dirty="0">
                <a:solidFill>
                  <a:schemeClr val="dk1"/>
                </a:solidFill>
                <a:latin typeface="Arial" panose="020B0604020202020204" pitchFamily="34" charset="0"/>
                <a:ea typeface="Arial"/>
                <a:cs typeface="Arial" panose="020B0604020202020204" pitchFamily="34" charset="0"/>
                <a:sym typeface="Arial"/>
              </a:rPr>
              <a:t>Perinatal Mental Health Service.</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Available at:</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13">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13">
                  <a:extLst>
                    <a:ext uri="{A12FA001-AC4F-418D-AE19-62706E023703}">
                      <ahyp:hlinkClr xmlns:ahyp="http://schemas.microsoft.com/office/drawing/2018/hyperlinkcolor" val="tx"/>
                    </a:ext>
                  </a:extLst>
                </a:hlinkClick>
              </a:rPr>
              <a:t>https://www.sabp.nhs.uk/our-services/mental-health/perinatal/about-our-service</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(Accessed on: 20 June 2026)</a:t>
            </a: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NPEU(2025).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Maternal, Newborn and Infant Clinical Outcome Review </a:t>
            </a:r>
            <a:r>
              <a:rPr lang="en-US" sz="1800" b="0" i="1"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Programme</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State of the Nation Report Saving Lives, Improving Mothers’ Care. </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Available at:</a:t>
            </a:r>
            <a:r>
              <a:rPr lang="en-US" sz="1800" b="0" i="0" u="sng" strike="noStrike" cap="none" dirty="0">
                <a:solidFill>
                  <a:schemeClr val="hlink"/>
                </a:solidFill>
                <a:highlight>
                  <a:srgbClr val="FFFFFF"/>
                </a:highlight>
                <a:latin typeface="Arial" panose="020B0604020202020204" pitchFamily="34" charset="0"/>
                <a:ea typeface="Arial"/>
                <a:cs typeface="Arial" panose="020B0604020202020204" pitchFamily="34" charset="0"/>
                <a:sym typeface="Arial"/>
                <a:hlinkClick r:id="rId14"/>
              </a:rPr>
              <a:t> https://www.npeu.ox.ac.uk/assets/downloads/mbrrace-uk/reports/maternal-report-2025/MBRRACE-UK%20Maternal%20Report%202025%20-%20SON%20v1.0.pdf</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(Accessed on: 20 June 2026) </a:t>
            </a: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Parliament of the UK (2025).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Government response to the </a:t>
            </a:r>
            <a:r>
              <a:rPr lang="en-US" sz="1800" b="0" i="1"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Healthand</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Social Care Committee’s fifth report of session 2024 to 2026 ‘</a:t>
            </a:r>
            <a:r>
              <a:rPr lang="en-US" sz="1800" b="0" i="1"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TheFirst</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1000 Days: a renewed focus’. </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Available at: ‌</a:t>
            </a:r>
            <a:r>
              <a:rPr lang="en-US" sz="1800" b="0" i="0" u="sng" strike="noStrike" cap="none" dirty="0">
                <a:solidFill>
                  <a:schemeClr val="hlink"/>
                </a:solidFill>
                <a:highlight>
                  <a:srgbClr val="FFFFFF"/>
                </a:highlight>
                <a:latin typeface="Arial" panose="020B0604020202020204" pitchFamily="34" charset="0"/>
                <a:ea typeface="Arial"/>
                <a:cs typeface="Arial" panose="020B0604020202020204" pitchFamily="34" charset="0"/>
                <a:sym typeface="Arial"/>
                <a:hlinkClick r:id="rId15"/>
              </a:rPr>
              <a:t>https://committees.parliament.uk/publications/53336/documents/298394/default/</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(Accessed on: 20 June 2026) </a:t>
            </a: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Parliament of the UK (2025).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Perinatal Mental Health - Hansard - UK Parliament</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Available at:</a:t>
            </a:r>
            <a:r>
              <a:rPr lang="en-US" sz="1800" b="0" i="0" u="sng" strike="noStrike" cap="none" dirty="0">
                <a:solidFill>
                  <a:schemeClr val="hlink"/>
                </a:solidFill>
                <a:highlight>
                  <a:srgbClr val="FFFFFF"/>
                </a:highlight>
                <a:latin typeface="Arial" panose="020B0604020202020204" pitchFamily="34" charset="0"/>
                <a:ea typeface="Arial"/>
                <a:cs typeface="Arial" panose="020B0604020202020204" pitchFamily="34" charset="0"/>
                <a:sym typeface="Arial"/>
                <a:hlinkClick r:id="rId16"/>
              </a:rPr>
              <a:t> https://hansard.parliament.uk/Lords/2025-06-25/debates/17164DCF-9A7C-47F1-91DE-B672693EFFE5/PerinatalMentalHealth</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(Accessed on: 20 June 2026) </a:t>
            </a: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Qi, W., Liu, Y.,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Lv</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H., Ge, J., Meng, Y., Zhao, N., Zhao, F., Guo, Q. and Hu, J., (2022). Effects of family relationship and social support on the mental health of Chinese postpartum women.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BMC pregnancy and childbirth</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22</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(1), p.65.</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17">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17">
                  <a:extLst>
                    <a:ext uri="{A12FA001-AC4F-418D-AE19-62706E023703}">
                      <ahyp:hlinkClr xmlns:ahyp="http://schemas.microsoft.com/office/drawing/2018/hyperlinkcolor" val="tx"/>
                    </a:ext>
                  </a:extLst>
                </a:hlinkClick>
              </a:rPr>
              <a:t>https://doi.org/10.1186/s12884-022-04392-w</a:t>
            </a:r>
            <a:endPar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endParaRPr>
          </a:p>
          <a:p>
            <a:pPr marL="0" marR="0" lvl="0" indent="0" algn="l" rtl="0">
              <a:spcBef>
                <a:spcPts val="1000"/>
              </a:spcBef>
              <a:spcAft>
                <a:spcPts val="0"/>
              </a:spcAft>
              <a:buClr>
                <a:schemeClr val="dk1"/>
              </a:buClr>
              <a:buSzPts val="1100"/>
              <a:buFont typeface="Arial"/>
              <a:buNone/>
            </a:pPr>
            <a:r>
              <a:rPr lang="en-US" sz="1800" b="0" i="0" u="none" strike="noStrike" cap="none" dirty="0" err="1">
                <a:solidFill>
                  <a:schemeClr val="dk1"/>
                </a:solidFill>
                <a:latin typeface="Arial" panose="020B0604020202020204" pitchFamily="34" charset="0"/>
                <a:ea typeface="Arial"/>
                <a:cs typeface="Arial" panose="020B0604020202020204" pitchFamily="34" charset="0"/>
                <a:sym typeface="Arial"/>
              </a:rPr>
              <a:t>Rcpsych</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(2025). </a:t>
            </a:r>
            <a:r>
              <a:rPr lang="en-US" sz="1800" b="0" i="1" u="none" strike="noStrike" cap="none" dirty="0">
                <a:solidFill>
                  <a:schemeClr val="dk1"/>
                </a:solidFill>
                <a:latin typeface="Arial" panose="020B0604020202020204" pitchFamily="34" charset="0"/>
                <a:ea typeface="Arial"/>
                <a:cs typeface="Arial" panose="020B0604020202020204" pitchFamily="34" charset="0"/>
                <a:sym typeface="Arial"/>
              </a:rPr>
              <a:t>Postnatal depression harming up to 85,000 new mums in England, warns </a:t>
            </a:r>
            <a:r>
              <a:rPr lang="en-US" sz="1800" b="0" i="1" u="none" strike="noStrike" cap="none" dirty="0" err="1">
                <a:solidFill>
                  <a:schemeClr val="dk1"/>
                </a:solidFill>
                <a:latin typeface="Arial" panose="020B0604020202020204" pitchFamily="34" charset="0"/>
                <a:ea typeface="Arial"/>
                <a:cs typeface="Arial" panose="020B0604020202020204" pitchFamily="34" charset="0"/>
                <a:sym typeface="Arial"/>
              </a:rPr>
              <a:t>RCPsych</a:t>
            </a:r>
            <a:r>
              <a:rPr lang="en-US" sz="1800" b="0" i="1" u="none" strike="noStrike" cap="none" dirty="0">
                <a:solidFill>
                  <a:schemeClr val="dk1"/>
                </a:solidFill>
                <a:latin typeface="Arial" panose="020B0604020202020204" pitchFamily="34" charset="0"/>
                <a:ea typeface="Arial"/>
                <a:cs typeface="Arial" panose="020B0604020202020204" pitchFamily="34" charset="0"/>
                <a:sym typeface="Arial"/>
              </a:rPr>
              <a:t>.</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Available at:</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18">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18">
                  <a:extLst>
                    <a:ext uri="{A12FA001-AC4F-418D-AE19-62706E023703}">
                      <ahyp:hlinkClr xmlns:ahyp="http://schemas.microsoft.com/office/drawing/2018/hyperlinkcolor" val="tx"/>
                    </a:ext>
                  </a:extLst>
                </a:hlinkClick>
              </a:rPr>
              <a:t>https://www.rcpsych.ac.uk/news-and-features/latest-news/detail/2025/07/24/postnatal-depression-harming-up-to-85-000-new-mums-in-england--warns-rcpsych</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(Accessed on: 20 June 2026)</a:t>
            </a: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RCPSYCH.UK. (2025).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Postnatal depression harming up to 85,000 new mums in England, warns </a:t>
            </a:r>
            <a:r>
              <a:rPr lang="en-US" sz="1800" b="0" i="1"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RCPsych</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Available at:</a:t>
            </a:r>
            <a:r>
              <a:rPr lang="en-US" sz="1800" b="0" i="0" u="sng" strike="noStrike" cap="none" dirty="0">
                <a:solidFill>
                  <a:schemeClr val="hlink"/>
                </a:solidFill>
                <a:highlight>
                  <a:srgbClr val="FFFFFF"/>
                </a:highlight>
                <a:latin typeface="Arial" panose="020B0604020202020204" pitchFamily="34" charset="0"/>
                <a:ea typeface="Arial"/>
                <a:cs typeface="Arial" panose="020B0604020202020204" pitchFamily="34" charset="0"/>
                <a:sym typeface="Arial"/>
                <a:hlinkClick r:id="rId18"/>
              </a:rPr>
              <a:t> https://www.rcpsych.ac.uk/news-and-features/latest-news/detail/2025/07/24/postnatal-depression-harming-up-to-85-000-new-mums-in-england--warns-rcpsych</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(Accessed on: 20 June 2026)</a:t>
            </a:r>
          </a:p>
          <a:p>
            <a:pPr marL="0" marR="0" lvl="0" indent="0" algn="l" rtl="0">
              <a:spcBef>
                <a:spcPts val="1000"/>
              </a:spcBef>
              <a:spcAft>
                <a:spcPts val="0"/>
              </a:spcAft>
              <a:buClr>
                <a:schemeClr val="dk1"/>
              </a:buClr>
              <a:buSzPts val="1100"/>
              <a:buFont typeface="Arial"/>
              <a:buNone/>
            </a:pP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Schleimann</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-Jensen, E.,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Sundström-Poromaa</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I., Meltzer-Brody, S.,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Eisenlohr-Moul</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T.A., Papadopoulos, F.C.,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Skalkidou</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 and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Comasco</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E., (2025). Trajectories and dimensional phenotypes of depressive symptoms throughout pregnancy and postpartum in relation to prior premenstrual symptoms.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The British Journal of Psychiatry</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226</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(6), pp.401-409.</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19">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19">
                  <a:extLst>
                    <a:ext uri="{A12FA001-AC4F-418D-AE19-62706E023703}">
                      <ahyp:hlinkClr xmlns:ahyp="http://schemas.microsoft.com/office/drawing/2018/hyperlinkcolor" val="tx"/>
                    </a:ext>
                  </a:extLst>
                </a:hlinkClick>
              </a:rPr>
              <a:t>https://doi.org/10.1192/bjp.2025.38</a:t>
            </a:r>
            <a:endPar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endParaRP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3014</TotalTime>
  <Words>2120</Words>
  <Application>Microsoft Office PowerPoint</Application>
  <PresentationFormat>Custom</PresentationFormat>
  <Paragraphs>74</Paragraphs>
  <Slides>2</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vt:i4>
      </vt:variant>
    </vt:vector>
  </HeadingPairs>
  <TitlesOfParts>
    <vt:vector size="15" baseType="lpstr">
      <vt:lpstr>Aptos</vt:lpstr>
      <vt:lpstr>Aptos Display</vt:lpstr>
      <vt:lpstr>Arial</vt:lpstr>
      <vt:lpstr>Arial Black</vt:lpstr>
      <vt:lpstr>Calibri</vt:lpstr>
      <vt:lpstr>Times New Roman</vt:lpstr>
      <vt:lpstr>Trebuchet MS</vt:lpstr>
      <vt:lpstr>Wingdings</vt:lpstr>
      <vt:lpstr>36x48-Template-V2b</vt:lpstr>
      <vt:lpstr>Without Quick Guides</vt:lpstr>
      <vt:lpstr>Classic 3 Columns</vt:lpstr>
      <vt:lpstr>Trifold - Wide Center</vt:lpstr>
      <vt:lpstr>Office Theme</vt:lpstr>
      <vt:lpstr>  Student Name:- Kamlesh Nakum  Student Number:- 2503810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Student number</dc:title>
  <dc:creator>User</dc:creator>
  <cp:lastModifiedBy>Admin</cp:lastModifiedBy>
  <cp:revision>28</cp:revision>
  <cp:lastPrinted>2015-06-29T17:31:11Z</cp:lastPrinted>
  <dcterms:created xsi:type="dcterms:W3CDTF">2012-02-03T19:11:35Z</dcterms:created>
  <dcterms:modified xsi:type="dcterms:W3CDTF">2026-07-05T01:35:55Z</dcterms:modified>
</cp:coreProperties>
</file>