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7407"/>
    <p:restoredTop sz="94737"/>
  </p:normalViewPr>
  <p:slideViewPr>
    <p:cSldViewPr snapToGrid="0" snapToObjects="1">
      <p:cViewPr varScale="1">
        <p:scale>
          <a:sx n="105" d="100"/>
          <a:sy n="105" d="100"/>
        </p:scale>
        <p:origin x="200" y="7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9/29/19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9/29/19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9/29/19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9/29/19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9/29/19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9/29/19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9/29/19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9/29/19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9/29/19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9/29/19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9/29/19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9/29/19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9/29/19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9/29/19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9/29/19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9/29/19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9/29/19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9/29/19</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G"/><Relationship Id="rId7" Type="http://schemas.openxmlformats.org/officeDocument/2006/relationships/image" Target="../media/image9.tiff"/><Relationship Id="rId2" Type="http://schemas.openxmlformats.org/officeDocument/2006/relationships/image" Target="../media/image4.jpeg"/><Relationship Id="rId1" Type="http://schemas.openxmlformats.org/officeDocument/2006/relationships/slideLayout" Target="../slideLayouts/slideLayout1.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214CDCF-A93D-A748-AB9B-C9436DADE5C3}"/>
              </a:ext>
            </a:extLst>
          </p:cNvPr>
          <p:cNvSpPr txBox="1"/>
          <p:nvPr/>
        </p:nvSpPr>
        <p:spPr>
          <a:xfrm>
            <a:off x="135082" y="94064"/>
            <a:ext cx="2493818" cy="2523768"/>
          </a:xfrm>
          <a:prstGeom prst="rect">
            <a:avLst/>
          </a:prstGeom>
          <a:solidFill>
            <a:schemeClr val="accent1">
              <a:lumMod val="40000"/>
              <a:lumOff val="60000"/>
            </a:schemeClr>
          </a:solidFill>
          <a:ln>
            <a:solidFill>
              <a:schemeClr val="accent1">
                <a:lumMod val="40000"/>
                <a:lumOff val="60000"/>
              </a:schemeClr>
            </a:solidFill>
          </a:ln>
        </p:spPr>
        <p:txBody>
          <a:bodyPr wrap="square" rtlCol="0">
            <a:spAutoFit/>
          </a:bodyPr>
          <a:lstStyle/>
          <a:p>
            <a:r>
              <a:rPr lang="en-US" dirty="0"/>
              <a:t>About me                                  </a:t>
            </a:r>
          </a:p>
          <a:p>
            <a:r>
              <a:rPr lang="en-US" sz="1400" dirty="0"/>
              <a:t>I am Miss Williams and enjoy spending time with my family and friends. I enjoy travelling the world and going on adventures. I enjoy helping my grandfather in his allotment picking vegetables and with his bee hives. My hobby is collecting coins and I love the Harry Potter films. </a:t>
            </a:r>
          </a:p>
        </p:txBody>
      </p:sp>
      <p:sp>
        <p:nvSpPr>
          <p:cNvPr id="5" name="TextBox 4">
            <a:extLst>
              <a:ext uri="{FF2B5EF4-FFF2-40B4-BE49-F238E27FC236}">
                <a16:creationId xmlns:a16="http://schemas.microsoft.com/office/drawing/2014/main" id="{A0A2DA83-A5FB-3743-B31E-2772D570CF36}"/>
              </a:ext>
            </a:extLst>
          </p:cNvPr>
          <p:cNvSpPr txBox="1"/>
          <p:nvPr/>
        </p:nvSpPr>
        <p:spPr>
          <a:xfrm>
            <a:off x="135082" y="4602154"/>
            <a:ext cx="2493818" cy="2154436"/>
          </a:xfrm>
          <a:prstGeom prst="rect">
            <a:avLst/>
          </a:prstGeom>
          <a:solidFill>
            <a:schemeClr val="accent1">
              <a:lumMod val="40000"/>
              <a:lumOff val="60000"/>
            </a:schemeClr>
          </a:solidFill>
        </p:spPr>
        <p:txBody>
          <a:bodyPr wrap="square" rtlCol="0">
            <a:spAutoFit/>
          </a:bodyPr>
          <a:lstStyle/>
          <a:p>
            <a:r>
              <a:rPr lang="en-US" dirty="0"/>
              <a:t>Previous teaching experience</a:t>
            </a:r>
          </a:p>
          <a:p>
            <a:r>
              <a:rPr lang="en-US" sz="1400" dirty="0"/>
              <a:t>I have previous experience in a secondary school and in a primary school at KS2 through a placement module at university.</a:t>
            </a:r>
          </a:p>
          <a:p>
            <a:r>
              <a:rPr lang="en-US" sz="1400" dirty="0"/>
              <a:t>I am looking forward to experiencing foundation phase.</a:t>
            </a:r>
          </a:p>
          <a:p>
            <a:endParaRPr lang="en-US" sz="1400" dirty="0"/>
          </a:p>
        </p:txBody>
      </p:sp>
      <p:sp>
        <p:nvSpPr>
          <p:cNvPr id="6" name="TextBox 5">
            <a:extLst>
              <a:ext uri="{FF2B5EF4-FFF2-40B4-BE49-F238E27FC236}">
                <a16:creationId xmlns:a16="http://schemas.microsoft.com/office/drawing/2014/main" id="{00B0C112-F6FF-1449-9E19-CED7ECE2CC38}"/>
              </a:ext>
            </a:extLst>
          </p:cNvPr>
          <p:cNvSpPr txBox="1"/>
          <p:nvPr/>
        </p:nvSpPr>
        <p:spPr>
          <a:xfrm>
            <a:off x="2847110" y="94064"/>
            <a:ext cx="5049982" cy="2739211"/>
          </a:xfrm>
          <a:prstGeom prst="rect">
            <a:avLst/>
          </a:prstGeom>
          <a:solidFill>
            <a:schemeClr val="accent1">
              <a:lumMod val="40000"/>
              <a:lumOff val="60000"/>
            </a:schemeClr>
          </a:solidFill>
        </p:spPr>
        <p:txBody>
          <a:bodyPr wrap="square" rtlCol="0">
            <a:spAutoFit/>
          </a:bodyPr>
          <a:lstStyle/>
          <a:p>
            <a:r>
              <a:rPr lang="en-US" dirty="0"/>
              <a:t>Academic History                     </a:t>
            </a:r>
          </a:p>
          <a:p>
            <a:r>
              <a:rPr lang="en-US" sz="1400" dirty="0"/>
              <a:t>I Attended </a:t>
            </a:r>
            <a:r>
              <a:rPr lang="en-US" sz="1400" dirty="0" err="1"/>
              <a:t>Darran</a:t>
            </a:r>
            <a:r>
              <a:rPr lang="en-US" sz="1400" dirty="0"/>
              <a:t> Park primary school and Ferndale comprehensive school. </a:t>
            </a:r>
          </a:p>
          <a:p>
            <a:r>
              <a:rPr lang="en-US" sz="1400" dirty="0"/>
              <a:t>GCSE’s                                           A-Level’s</a:t>
            </a:r>
          </a:p>
          <a:p>
            <a:pPr marL="285750" indent="-285750">
              <a:buFont typeface="Arial" panose="020B0604020202020204" pitchFamily="34" charset="0"/>
              <a:buChar char="•"/>
            </a:pPr>
            <a:r>
              <a:rPr lang="en-US" sz="1400" dirty="0"/>
              <a:t>English language B                   </a:t>
            </a:r>
          </a:p>
          <a:p>
            <a:pPr marL="285750" indent="-285750">
              <a:buFont typeface="Arial" panose="020B0604020202020204" pitchFamily="34" charset="0"/>
              <a:buChar char="•"/>
            </a:pPr>
            <a:r>
              <a:rPr lang="en-US" sz="1400" dirty="0" err="1"/>
              <a:t>Maths</a:t>
            </a:r>
            <a:r>
              <a:rPr lang="en-US" sz="1400" dirty="0"/>
              <a:t> B</a:t>
            </a:r>
          </a:p>
          <a:p>
            <a:pPr marL="285750" indent="-285750">
              <a:buFont typeface="Arial" panose="020B0604020202020204" pitchFamily="34" charset="0"/>
              <a:buChar char="•"/>
            </a:pPr>
            <a:r>
              <a:rPr lang="en-US" sz="1400" dirty="0"/>
              <a:t>Science B</a:t>
            </a:r>
          </a:p>
          <a:p>
            <a:pPr marL="285750" indent="-285750">
              <a:buFont typeface="Arial" panose="020B0604020202020204" pitchFamily="34" charset="0"/>
              <a:buChar char="•"/>
            </a:pPr>
            <a:r>
              <a:rPr lang="en-US" sz="1400" dirty="0"/>
              <a:t>Geography B</a:t>
            </a:r>
          </a:p>
          <a:p>
            <a:pPr marL="285750" indent="-285750">
              <a:buFont typeface="Arial" panose="020B0604020202020204" pitchFamily="34" charset="0"/>
              <a:buChar char="•"/>
            </a:pPr>
            <a:r>
              <a:rPr lang="en-US" sz="1400" dirty="0"/>
              <a:t>Religious Studies C</a:t>
            </a:r>
          </a:p>
          <a:p>
            <a:pPr marL="285750" indent="-285750">
              <a:buFont typeface="Arial" panose="020B0604020202020204" pitchFamily="34" charset="0"/>
              <a:buChar char="•"/>
            </a:pPr>
            <a:r>
              <a:rPr lang="en-US" sz="1400" dirty="0"/>
              <a:t>English Literature D</a:t>
            </a:r>
          </a:p>
          <a:p>
            <a:pPr marL="285750" indent="-285750">
              <a:buFont typeface="Arial" panose="020B0604020202020204" pitchFamily="34" charset="0"/>
              <a:buChar char="•"/>
            </a:pPr>
            <a:r>
              <a:rPr lang="en-US" sz="1400" dirty="0"/>
              <a:t>PE D</a:t>
            </a:r>
          </a:p>
          <a:p>
            <a:pPr marL="285750" indent="-285750">
              <a:buFont typeface="Arial" panose="020B0604020202020204" pitchFamily="34" charset="0"/>
              <a:buChar char="•"/>
            </a:pPr>
            <a:r>
              <a:rPr lang="en-US" sz="1400" dirty="0"/>
              <a:t>Music D</a:t>
            </a:r>
          </a:p>
        </p:txBody>
      </p:sp>
      <p:sp>
        <p:nvSpPr>
          <p:cNvPr id="7" name="TextBox 6">
            <a:extLst>
              <a:ext uri="{FF2B5EF4-FFF2-40B4-BE49-F238E27FC236}">
                <a16:creationId xmlns:a16="http://schemas.microsoft.com/office/drawing/2014/main" id="{8122238E-8634-AE4A-9071-95B34EDFB23A}"/>
              </a:ext>
            </a:extLst>
          </p:cNvPr>
          <p:cNvSpPr txBox="1"/>
          <p:nvPr/>
        </p:nvSpPr>
        <p:spPr>
          <a:xfrm>
            <a:off x="8021781" y="94064"/>
            <a:ext cx="4042064" cy="2369880"/>
          </a:xfrm>
          <a:prstGeom prst="rect">
            <a:avLst/>
          </a:prstGeom>
          <a:solidFill>
            <a:schemeClr val="accent1">
              <a:lumMod val="40000"/>
              <a:lumOff val="60000"/>
            </a:schemeClr>
          </a:solidFill>
        </p:spPr>
        <p:txBody>
          <a:bodyPr wrap="square" rtlCol="0">
            <a:spAutoFit/>
          </a:bodyPr>
          <a:lstStyle/>
          <a:p>
            <a:r>
              <a:rPr lang="en-US" dirty="0"/>
              <a:t>Reason for entering the teaching profession </a:t>
            </a:r>
          </a:p>
          <a:p>
            <a:r>
              <a:rPr lang="en-US" sz="1400" dirty="0"/>
              <a:t>I’ve always enjoyed helping people in many different aspects however, there is no better feeling than teaching something to an individual and seeing them get that ‘lightbulb’ moment where you know you have achieved something and helped them to understand. </a:t>
            </a:r>
          </a:p>
          <a:p>
            <a:r>
              <a:rPr lang="en-US" sz="1400" dirty="0"/>
              <a:t>My teachers were always role models and people I looked up to and aspired to be and I would love to be the teacher that the next generation looks up to.</a:t>
            </a:r>
          </a:p>
        </p:txBody>
      </p:sp>
      <p:sp>
        <p:nvSpPr>
          <p:cNvPr id="8" name="TextBox 7">
            <a:extLst>
              <a:ext uri="{FF2B5EF4-FFF2-40B4-BE49-F238E27FC236}">
                <a16:creationId xmlns:a16="http://schemas.microsoft.com/office/drawing/2014/main" id="{C4A4902B-2848-E746-A643-159594DAB217}"/>
              </a:ext>
            </a:extLst>
          </p:cNvPr>
          <p:cNvSpPr txBox="1"/>
          <p:nvPr/>
        </p:nvSpPr>
        <p:spPr>
          <a:xfrm>
            <a:off x="2847110" y="4607859"/>
            <a:ext cx="5049982" cy="2154436"/>
          </a:xfrm>
          <a:prstGeom prst="rect">
            <a:avLst/>
          </a:prstGeom>
          <a:solidFill>
            <a:schemeClr val="accent1">
              <a:lumMod val="40000"/>
              <a:lumOff val="60000"/>
            </a:schemeClr>
          </a:solidFill>
        </p:spPr>
        <p:txBody>
          <a:bodyPr wrap="square" rtlCol="0">
            <a:spAutoFit/>
          </a:bodyPr>
          <a:lstStyle/>
          <a:p>
            <a:r>
              <a:rPr lang="en-US" dirty="0"/>
              <a:t>Areas/ subjects I could teach</a:t>
            </a:r>
          </a:p>
          <a:p>
            <a:r>
              <a:rPr lang="en-US" sz="1400" dirty="0"/>
              <a:t>I’m an enthusiastic person and have interests in all areas of the curriculum however, sport/PE, </a:t>
            </a:r>
            <a:r>
              <a:rPr lang="en-US" sz="1400" dirty="0" err="1"/>
              <a:t>maths</a:t>
            </a:r>
            <a:r>
              <a:rPr lang="en-US" sz="1400" dirty="0"/>
              <a:t> and science are my preferred subjects. </a:t>
            </a:r>
          </a:p>
          <a:p>
            <a:endParaRPr lang="en-US" sz="1400" dirty="0"/>
          </a:p>
          <a:p>
            <a:r>
              <a:rPr lang="en-US" sz="1400" dirty="0"/>
              <a:t>I would love to be involved in extra curricular activities such as sports, I have a wide knowledge of sports from previous experiences, but I love a challenge and will give </a:t>
            </a:r>
            <a:r>
              <a:rPr lang="en-US" sz="1400" dirty="0" err="1"/>
              <a:t>anthing</a:t>
            </a:r>
            <a:r>
              <a:rPr lang="en-US" sz="1400" dirty="0"/>
              <a:t> a try.</a:t>
            </a:r>
          </a:p>
          <a:p>
            <a:endParaRPr lang="en-US" dirty="0"/>
          </a:p>
        </p:txBody>
      </p:sp>
      <p:sp>
        <p:nvSpPr>
          <p:cNvPr id="9" name="TextBox 8">
            <a:extLst>
              <a:ext uri="{FF2B5EF4-FFF2-40B4-BE49-F238E27FC236}">
                <a16:creationId xmlns:a16="http://schemas.microsoft.com/office/drawing/2014/main" id="{FF6517F1-6689-804B-AFF6-00F86B2E647F}"/>
              </a:ext>
            </a:extLst>
          </p:cNvPr>
          <p:cNvSpPr txBox="1"/>
          <p:nvPr/>
        </p:nvSpPr>
        <p:spPr>
          <a:xfrm>
            <a:off x="8042563" y="4607859"/>
            <a:ext cx="4021282" cy="1877437"/>
          </a:xfrm>
          <a:prstGeom prst="rect">
            <a:avLst/>
          </a:prstGeom>
          <a:solidFill>
            <a:schemeClr val="accent1">
              <a:lumMod val="40000"/>
              <a:lumOff val="60000"/>
            </a:schemeClr>
          </a:solidFill>
        </p:spPr>
        <p:txBody>
          <a:bodyPr wrap="square" rtlCol="0">
            <a:spAutoFit/>
          </a:bodyPr>
          <a:lstStyle/>
          <a:p>
            <a:r>
              <a:rPr lang="en-US" dirty="0"/>
              <a:t>The kind of teacher I aspire to be</a:t>
            </a:r>
          </a:p>
          <a:p>
            <a:r>
              <a:rPr lang="en-US" sz="1400" dirty="0"/>
              <a:t>There’s many things I aspire to be in a teacher. I want to be approachable, a role model, engaging, easy to communicate with, fun and fair. I want to be respected as a teacher and will always respect my learners. </a:t>
            </a:r>
          </a:p>
          <a:p>
            <a:r>
              <a:rPr lang="en-US" sz="1400" dirty="0"/>
              <a:t>I aspire to pass on knowledge that I have learnt through my own educational journey, in the best way possible. </a:t>
            </a:r>
          </a:p>
        </p:txBody>
      </p:sp>
      <p:sp>
        <p:nvSpPr>
          <p:cNvPr id="10" name="Rectangle 9">
            <a:extLst>
              <a:ext uri="{FF2B5EF4-FFF2-40B4-BE49-F238E27FC236}">
                <a16:creationId xmlns:a16="http://schemas.microsoft.com/office/drawing/2014/main" id="{5FD67D85-BFDC-1C4F-801B-956A7003C0F4}"/>
              </a:ext>
            </a:extLst>
          </p:cNvPr>
          <p:cNvSpPr/>
          <p:nvPr/>
        </p:nvSpPr>
        <p:spPr>
          <a:xfrm>
            <a:off x="3903898" y="3111135"/>
            <a:ext cx="4251805" cy="923330"/>
          </a:xfrm>
          <a:prstGeom prst="rect">
            <a:avLst/>
          </a:prstGeom>
          <a:noFill/>
        </p:spPr>
        <p:txBody>
          <a:bodyPr wrap="none" lIns="91440" tIns="45720" rIns="91440" bIns="45720">
            <a:spAutoFit/>
          </a:bodyPr>
          <a:lstStyle/>
          <a:p>
            <a:pPr algn="ctr"/>
            <a:r>
              <a:rPr lang="en-US" sz="5400" b="1" cap="none" spc="50" dirty="0">
                <a:ln w="9525" cmpd="sng">
                  <a:solidFill>
                    <a:schemeClr val="accent1"/>
                  </a:solidFill>
                  <a:prstDash val="solid"/>
                </a:ln>
                <a:solidFill>
                  <a:srgbClr val="70AD47">
                    <a:tint val="1000"/>
                  </a:srgbClr>
                </a:solidFill>
                <a:effectLst>
                  <a:glow rad="38100">
                    <a:schemeClr val="accent1">
                      <a:alpha val="40000"/>
                    </a:schemeClr>
                  </a:glow>
                </a:effectLst>
              </a:rPr>
              <a:t>Miss Williams</a:t>
            </a:r>
          </a:p>
        </p:txBody>
      </p:sp>
      <p:sp>
        <p:nvSpPr>
          <p:cNvPr id="11" name="TextBox 10">
            <a:extLst>
              <a:ext uri="{FF2B5EF4-FFF2-40B4-BE49-F238E27FC236}">
                <a16:creationId xmlns:a16="http://schemas.microsoft.com/office/drawing/2014/main" id="{86B52A2D-83DA-1E42-A19E-110E4FEB2A05}"/>
              </a:ext>
            </a:extLst>
          </p:cNvPr>
          <p:cNvSpPr txBox="1"/>
          <p:nvPr/>
        </p:nvSpPr>
        <p:spPr>
          <a:xfrm>
            <a:off x="5140808" y="1046124"/>
            <a:ext cx="2901756" cy="1877437"/>
          </a:xfrm>
          <a:prstGeom prst="rect">
            <a:avLst/>
          </a:prstGeom>
          <a:noFill/>
        </p:spPr>
        <p:txBody>
          <a:bodyPr wrap="square" rtlCol="0">
            <a:spAutoFit/>
          </a:bodyPr>
          <a:lstStyle/>
          <a:p>
            <a:pPr marL="285750" indent="-285750">
              <a:buFont typeface="Arial" panose="020B0604020202020204" pitchFamily="34" charset="0"/>
              <a:buChar char="•"/>
            </a:pPr>
            <a:r>
              <a:rPr lang="en-US" sz="1400" dirty="0" err="1"/>
              <a:t>Btec</a:t>
            </a:r>
            <a:r>
              <a:rPr lang="en-US" sz="1400" dirty="0"/>
              <a:t> Level 3 double diploma in sport D* D*</a:t>
            </a:r>
          </a:p>
          <a:p>
            <a:pPr marL="285750" indent="-285750">
              <a:buFont typeface="Arial" panose="020B0604020202020204" pitchFamily="34" charset="0"/>
              <a:buChar char="•"/>
            </a:pPr>
            <a:r>
              <a:rPr lang="en-US" sz="1400" dirty="0"/>
              <a:t>Welsh baccalaureate  A*</a:t>
            </a:r>
          </a:p>
          <a:p>
            <a:pPr marL="285750" indent="-285750">
              <a:buFont typeface="Arial" panose="020B0604020202020204" pitchFamily="34" charset="0"/>
              <a:buChar char="•"/>
            </a:pPr>
            <a:endParaRPr lang="en-US" sz="1400" dirty="0"/>
          </a:p>
          <a:p>
            <a:r>
              <a:rPr lang="en-US" sz="1400" dirty="0"/>
              <a:t>Degree</a:t>
            </a:r>
          </a:p>
          <a:p>
            <a:pPr marL="285750" indent="-285750">
              <a:buFont typeface="Arial" panose="020B0604020202020204" pitchFamily="34" charset="0"/>
              <a:buChar char="•"/>
            </a:pPr>
            <a:r>
              <a:rPr lang="en-US" sz="1400" dirty="0"/>
              <a:t> </a:t>
            </a:r>
            <a:r>
              <a:rPr lang="en-US" sz="1400" dirty="0" err="1"/>
              <a:t>Bsc</a:t>
            </a:r>
            <a:r>
              <a:rPr lang="en-US" sz="1400" dirty="0"/>
              <a:t> Hons Sport and Exercise science 2:1</a:t>
            </a:r>
          </a:p>
          <a:p>
            <a:endParaRPr lang="en-US" dirty="0"/>
          </a:p>
        </p:txBody>
      </p:sp>
      <p:pic>
        <p:nvPicPr>
          <p:cNvPr id="13" name="Picture 12">
            <a:extLst>
              <a:ext uri="{FF2B5EF4-FFF2-40B4-BE49-F238E27FC236}">
                <a16:creationId xmlns:a16="http://schemas.microsoft.com/office/drawing/2014/main" id="{AB075358-CA9E-1844-835E-8D63FF38AE1A}"/>
              </a:ext>
            </a:extLst>
          </p:cNvPr>
          <p:cNvPicPr>
            <a:picLocks noChangeAspect="1"/>
          </p:cNvPicPr>
          <p:nvPr/>
        </p:nvPicPr>
        <p:blipFill>
          <a:blip r:embed="rId2"/>
          <a:stretch>
            <a:fillRect/>
          </a:stretch>
        </p:blipFill>
        <p:spPr>
          <a:xfrm rot="5400000">
            <a:off x="2382461" y="3084427"/>
            <a:ext cx="1633806" cy="1225354"/>
          </a:xfrm>
          <a:prstGeom prst="rect">
            <a:avLst/>
          </a:prstGeom>
        </p:spPr>
      </p:pic>
      <p:pic>
        <p:nvPicPr>
          <p:cNvPr id="23" name="Picture 22">
            <a:extLst>
              <a:ext uri="{FF2B5EF4-FFF2-40B4-BE49-F238E27FC236}">
                <a16:creationId xmlns:a16="http://schemas.microsoft.com/office/drawing/2014/main" id="{846190CA-2209-5244-BA7F-12401A51F75B}"/>
              </a:ext>
            </a:extLst>
          </p:cNvPr>
          <p:cNvPicPr>
            <a:picLocks noChangeAspect="1"/>
          </p:cNvPicPr>
          <p:nvPr/>
        </p:nvPicPr>
        <p:blipFill>
          <a:blip r:embed="rId3"/>
          <a:stretch>
            <a:fillRect/>
          </a:stretch>
        </p:blipFill>
        <p:spPr>
          <a:xfrm>
            <a:off x="160108" y="2870822"/>
            <a:ext cx="1221883" cy="1629177"/>
          </a:xfrm>
          <a:prstGeom prst="rect">
            <a:avLst/>
          </a:prstGeom>
        </p:spPr>
      </p:pic>
      <p:pic>
        <p:nvPicPr>
          <p:cNvPr id="25" name="Picture 24">
            <a:extLst>
              <a:ext uri="{FF2B5EF4-FFF2-40B4-BE49-F238E27FC236}">
                <a16:creationId xmlns:a16="http://schemas.microsoft.com/office/drawing/2014/main" id="{B72AD575-B53E-F048-9BB4-ECDDE85B9EAB}"/>
              </a:ext>
            </a:extLst>
          </p:cNvPr>
          <p:cNvPicPr>
            <a:picLocks noChangeAspect="1"/>
          </p:cNvPicPr>
          <p:nvPr/>
        </p:nvPicPr>
        <p:blipFill>
          <a:blip r:embed="rId4"/>
          <a:stretch>
            <a:fillRect/>
          </a:stretch>
        </p:blipFill>
        <p:spPr>
          <a:xfrm>
            <a:off x="1544414" y="2870822"/>
            <a:ext cx="910681" cy="1619798"/>
          </a:xfrm>
          <a:prstGeom prst="rect">
            <a:avLst/>
          </a:prstGeom>
        </p:spPr>
      </p:pic>
      <p:pic>
        <p:nvPicPr>
          <p:cNvPr id="27" name="Picture 26">
            <a:extLst>
              <a:ext uri="{FF2B5EF4-FFF2-40B4-BE49-F238E27FC236}">
                <a16:creationId xmlns:a16="http://schemas.microsoft.com/office/drawing/2014/main" id="{AD205C5D-B798-DB4D-A4FC-3076BA7DEEAB}"/>
              </a:ext>
            </a:extLst>
          </p:cNvPr>
          <p:cNvPicPr>
            <a:picLocks noChangeAspect="1"/>
          </p:cNvPicPr>
          <p:nvPr/>
        </p:nvPicPr>
        <p:blipFill>
          <a:blip r:embed="rId5"/>
          <a:stretch>
            <a:fillRect/>
          </a:stretch>
        </p:blipFill>
        <p:spPr>
          <a:xfrm rot="5400000">
            <a:off x="8098502" y="3101268"/>
            <a:ext cx="1606260" cy="1204695"/>
          </a:xfrm>
          <a:prstGeom prst="rect">
            <a:avLst/>
          </a:prstGeom>
        </p:spPr>
      </p:pic>
      <p:pic>
        <p:nvPicPr>
          <p:cNvPr id="29" name="Picture 28">
            <a:extLst>
              <a:ext uri="{FF2B5EF4-FFF2-40B4-BE49-F238E27FC236}">
                <a16:creationId xmlns:a16="http://schemas.microsoft.com/office/drawing/2014/main" id="{6411F836-BB4F-B447-9BA1-5C700CAD34F0}"/>
              </a:ext>
            </a:extLst>
          </p:cNvPr>
          <p:cNvPicPr>
            <a:picLocks noChangeAspect="1"/>
          </p:cNvPicPr>
          <p:nvPr/>
        </p:nvPicPr>
        <p:blipFill>
          <a:blip r:embed="rId6"/>
          <a:stretch>
            <a:fillRect/>
          </a:stretch>
        </p:blipFill>
        <p:spPr>
          <a:xfrm>
            <a:off x="9944776" y="2991814"/>
            <a:ext cx="1849588" cy="1387191"/>
          </a:xfrm>
          <a:prstGeom prst="rect">
            <a:avLst/>
          </a:prstGeom>
        </p:spPr>
      </p:pic>
      <p:sp>
        <p:nvSpPr>
          <p:cNvPr id="2" name="TextBox 1">
            <a:extLst>
              <a:ext uri="{FF2B5EF4-FFF2-40B4-BE49-F238E27FC236}">
                <a16:creationId xmlns:a16="http://schemas.microsoft.com/office/drawing/2014/main" id="{2A8E4641-F4BB-DE4A-BC4B-CF10E4B47DE7}"/>
              </a:ext>
            </a:extLst>
          </p:cNvPr>
          <p:cNvSpPr txBox="1"/>
          <p:nvPr/>
        </p:nvSpPr>
        <p:spPr>
          <a:xfrm>
            <a:off x="10289172" y="6485296"/>
            <a:ext cx="2174498" cy="369332"/>
          </a:xfrm>
          <a:prstGeom prst="rect">
            <a:avLst/>
          </a:prstGeom>
          <a:noFill/>
        </p:spPr>
        <p:txBody>
          <a:bodyPr wrap="square" rtlCol="0">
            <a:spAutoFit/>
          </a:bodyPr>
          <a:lstStyle/>
          <a:p>
            <a:r>
              <a:rPr lang="en-US" dirty="0"/>
              <a:t>@williams19miss</a:t>
            </a:r>
          </a:p>
        </p:txBody>
      </p:sp>
      <p:pic>
        <p:nvPicPr>
          <p:cNvPr id="3" name="Picture 2">
            <a:extLst>
              <a:ext uri="{FF2B5EF4-FFF2-40B4-BE49-F238E27FC236}">
                <a16:creationId xmlns:a16="http://schemas.microsoft.com/office/drawing/2014/main" id="{3437FB16-6A24-E44B-B5EC-1290E9B70629}"/>
              </a:ext>
            </a:extLst>
          </p:cNvPr>
          <p:cNvPicPr>
            <a:picLocks noChangeAspect="1"/>
          </p:cNvPicPr>
          <p:nvPr/>
        </p:nvPicPr>
        <p:blipFill>
          <a:blip r:embed="rId7"/>
          <a:stretch>
            <a:fillRect/>
          </a:stretch>
        </p:blipFill>
        <p:spPr>
          <a:xfrm flipH="1">
            <a:off x="9944776" y="6522899"/>
            <a:ext cx="294126" cy="294126"/>
          </a:xfrm>
          <a:prstGeom prst="rect">
            <a:avLst/>
          </a:prstGeom>
        </p:spPr>
      </p:pic>
    </p:spTree>
    <p:extLst>
      <p:ext uri="{BB962C8B-B14F-4D97-AF65-F5344CB8AC3E}">
        <p14:creationId xmlns:p14="http://schemas.microsoft.com/office/powerpoint/2010/main" val="2049271065"/>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Droplet</Template>
  <TotalTime>56</TotalTime>
  <Words>380</Words>
  <Application>Microsoft Macintosh PowerPoint</Application>
  <PresentationFormat>Widescreen</PresentationFormat>
  <Paragraphs>33</Paragraphs>
  <Slides>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Tw Cen MT</vt:lpstr>
      <vt:lpstr>Droplet</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Amy Williams</dc:creator>
  <cp:lastModifiedBy>Amy Williams</cp:lastModifiedBy>
  <cp:revision>6</cp:revision>
  <dcterms:created xsi:type="dcterms:W3CDTF">2019-09-20T15:26:28Z</dcterms:created>
  <dcterms:modified xsi:type="dcterms:W3CDTF">2019-09-29T11:43:56Z</dcterms:modified>
</cp:coreProperties>
</file>