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2" r:id="rId6"/>
    <p:sldId id="264" r:id="rId7"/>
    <p:sldId id="265" r:id="rId8"/>
    <p:sldId id="266" r:id="rId9"/>
    <p:sldId id="267" r:id="rId10"/>
    <p:sldId id="280" r:id="rId11"/>
    <p:sldId id="276" r:id="rId12"/>
    <p:sldId id="277" r:id="rId13"/>
    <p:sldId id="278" r:id="rId14"/>
    <p:sldId id="279" r:id="rId15"/>
    <p:sldId id="281" r:id="rId16"/>
    <p:sldId id="283" r:id="rId17"/>
    <p:sldId id="282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08999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234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394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490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070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240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569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452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584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749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85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12/12/2019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31442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Warfare: theory, strategy and ethics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6161808"/>
            <a:ext cx="6400800" cy="696191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HPHI4008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331640" y="3002973"/>
            <a:ext cx="7580539" cy="229823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600" dirty="0" smtClean="0">
                <a:solidFill>
                  <a:prstClr val="black"/>
                </a:solidFill>
              </a:rPr>
              <a:t>Ancient Greek Warfare</a:t>
            </a:r>
            <a:r>
              <a:rPr lang="en-GB" sz="3600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28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3785321"/>
            <a:ext cx="4333009" cy="246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84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Warfare in the Greek World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667" y="1535758"/>
            <a:ext cx="6047509" cy="5122719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en-GB" sz="3000" dirty="0">
                <a:solidFill>
                  <a:schemeClr val="bg1"/>
                </a:solidFill>
              </a:rPr>
              <a:t>“For (as he would say) “peace,” as the term is commonly employed, is nothing more than a name, the truth being that every State is, by a law of nature, engaged perpetually in an undeclared war with every other State.” – </a:t>
            </a:r>
            <a:r>
              <a:rPr lang="en-GB" sz="3000" b="1" dirty="0">
                <a:solidFill>
                  <a:schemeClr val="bg1"/>
                </a:solidFill>
              </a:rPr>
              <a:t>Plato </a:t>
            </a:r>
            <a:r>
              <a:rPr lang="en-GB" sz="3000" b="1" i="1" dirty="0">
                <a:solidFill>
                  <a:schemeClr val="bg1"/>
                </a:solidFill>
              </a:rPr>
              <a:t>Laws</a:t>
            </a:r>
            <a:r>
              <a:rPr lang="en-GB" sz="3000" b="1" dirty="0">
                <a:solidFill>
                  <a:schemeClr val="bg1"/>
                </a:solidFill>
              </a:rPr>
              <a:t> 626a</a:t>
            </a:r>
            <a:r>
              <a:rPr lang="en-GB" sz="3000" dirty="0">
                <a:solidFill>
                  <a:schemeClr val="bg1"/>
                </a:solidFill>
              </a:rPr>
              <a:t>.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0781" y="4007989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endParaRPr lang="en-GB" sz="2800" dirty="0">
              <a:solidFill>
                <a:prstClr val="black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6892" y="1535758"/>
            <a:ext cx="2382983" cy="467591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928173" y="6211669"/>
            <a:ext cx="32158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Statue of Peace and Wealth by </a:t>
            </a:r>
            <a:r>
              <a:rPr lang="en-GB" dirty="0" err="1" smtClean="0">
                <a:solidFill>
                  <a:schemeClr val="bg1"/>
                </a:solidFill>
              </a:rPr>
              <a:t>Cephisodotus</a:t>
            </a:r>
            <a:r>
              <a:rPr lang="en-GB" dirty="0" smtClean="0">
                <a:solidFill>
                  <a:schemeClr val="bg1"/>
                </a:solidFill>
              </a:rPr>
              <a:t> (c.370s BC).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20781" y="5351318"/>
            <a:ext cx="5912428" cy="150668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dirty="0" smtClean="0">
                <a:solidFill>
                  <a:schemeClr val="bg1"/>
                </a:solidFill>
              </a:rPr>
              <a:t>Athens, on average, was at war for 2 out of every three years between 490-338 BC.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82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80655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Motives for Warfare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174173"/>
            <a:ext cx="9050482" cy="576695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Honour, Justice and </a:t>
            </a:r>
            <a:r>
              <a:rPr lang="en-GB" b="1" dirty="0" smtClean="0">
                <a:solidFill>
                  <a:schemeClr val="bg1"/>
                </a:solidFill>
              </a:rPr>
              <a:t>Revenge: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“…honour draws all human beings into its hold, for its sake people will suffer and face all dangers...” – </a:t>
            </a:r>
            <a:r>
              <a:rPr lang="en-GB" b="1" dirty="0">
                <a:solidFill>
                  <a:schemeClr val="bg1"/>
                </a:solidFill>
              </a:rPr>
              <a:t>Xenophon </a:t>
            </a:r>
            <a:r>
              <a:rPr lang="en-GB" b="1" i="1" dirty="0" err="1">
                <a:solidFill>
                  <a:schemeClr val="bg1"/>
                </a:solidFill>
              </a:rPr>
              <a:t>Hiero</a:t>
            </a:r>
            <a:r>
              <a:rPr lang="en-GB" b="1" dirty="0">
                <a:solidFill>
                  <a:schemeClr val="bg1"/>
                </a:solidFill>
              </a:rPr>
              <a:t> 7.1-3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Equal states must never submit to each </a:t>
            </a:r>
            <a:r>
              <a:rPr lang="en-GB" dirty="0">
                <a:solidFill>
                  <a:schemeClr val="bg1"/>
                </a:solidFill>
              </a:rPr>
              <a:t>others </a:t>
            </a:r>
            <a:r>
              <a:rPr lang="en-GB" dirty="0" smtClean="0">
                <a:solidFill>
                  <a:schemeClr val="bg1"/>
                </a:solidFill>
              </a:rPr>
              <a:t>demands [speech of Pericles] </a:t>
            </a:r>
            <a:r>
              <a:rPr lang="en-GB" dirty="0">
                <a:solidFill>
                  <a:schemeClr val="bg1"/>
                </a:solidFill>
              </a:rPr>
              <a:t>- </a:t>
            </a:r>
            <a:r>
              <a:rPr lang="en-GB" b="1" dirty="0">
                <a:solidFill>
                  <a:schemeClr val="bg1"/>
                </a:solidFill>
              </a:rPr>
              <a:t>Thucydides </a:t>
            </a:r>
            <a:r>
              <a:rPr lang="en-GB" b="1" dirty="0" smtClean="0">
                <a:solidFill>
                  <a:schemeClr val="bg1"/>
                </a:solidFill>
              </a:rPr>
              <a:t>1.140-41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Aristophanes </a:t>
            </a:r>
            <a:r>
              <a:rPr lang="en-GB" b="1" i="1" dirty="0" err="1">
                <a:solidFill>
                  <a:schemeClr val="bg1"/>
                </a:solidFill>
              </a:rPr>
              <a:t>Acharnians</a:t>
            </a:r>
            <a:r>
              <a:rPr lang="en-GB" b="1" dirty="0">
                <a:solidFill>
                  <a:schemeClr val="bg1"/>
                </a:solidFill>
              </a:rPr>
              <a:t> 410-540</a:t>
            </a:r>
            <a:r>
              <a:rPr lang="en-GB" dirty="0">
                <a:solidFill>
                  <a:schemeClr val="bg1"/>
                </a:solidFill>
              </a:rPr>
              <a:t> – kidnap of Aspasia’s </a:t>
            </a:r>
            <a:r>
              <a:rPr lang="en-GB" dirty="0" smtClean="0">
                <a:solidFill>
                  <a:schemeClr val="bg1"/>
                </a:solidFill>
              </a:rPr>
              <a:t>prostitutes.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Protecting Loved-ones, Property and </a:t>
            </a:r>
            <a:r>
              <a:rPr lang="en-GB" b="1" dirty="0" smtClean="0">
                <a:solidFill>
                  <a:schemeClr val="bg1"/>
                </a:solidFill>
              </a:rPr>
              <a:t>Homeland: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[Speech of </a:t>
            </a:r>
            <a:r>
              <a:rPr lang="en-GB" dirty="0" err="1" smtClean="0">
                <a:solidFill>
                  <a:schemeClr val="bg1"/>
                </a:solidFill>
              </a:rPr>
              <a:t>Archidamus</a:t>
            </a:r>
            <a:r>
              <a:rPr lang="en-GB" dirty="0" smtClean="0">
                <a:solidFill>
                  <a:schemeClr val="bg1"/>
                </a:solidFill>
              </a:rPr>
              <a:t> the </a:t>
            </a:r>
            <a:r>
              <a:rPr lang="en-GB" dirty="0">
                <a:solidFill>
                  <a:schemeClr val="bg1"/>
                </a:solidFill>
              </a:rPr>
              <a:t>Spartan King] </a:t>
            </a:r>
            <a:r>
              <a:rPr lang="en-GB" dirty="0" smtClean="0">
                <a:solidFill>
                  <a:schemeClr val="bg1"/>
                </a:solidFill>
              </a:rPr>
              <a:t>– ravaging the territory </a:t>
            </a:r>
            <a:r>
              <a:rPr lang="en-GB" dirty="0">
                <a:solidFill>
                  <a:schemeClr val="bg1"/>
                </a:solidFill>
              </a:rPr>
              <a:t>of Attica - </a:t>
            </a:r>
            <a:r>
              <a:rPr lang="en-GB" b="1" dirty="0">
                <a:solidFill>
                  <a:schemeClr val="bg1"/>
                </a:solidFill>
              </a:rPr>
              <a:t>Thucydides </a:t>
            </a:r>
            <a:r>
              <a:rPr lang="en-GB" b="1" dirty="0" smtClean="0">
                <a:solidFill>
                  <a:schemeClr val="bg1"/>
                </a:solidFill>
              </a:rPr>
              <a:t>2.11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Economic </a:t>
            </a:r>
            <a:r>
              <a:rPr lang="en-GB" b="1" dirty="0" smtClean="0">
                <a:solidFill>
                  <a:schemeClr val="bg1"/>
                </a:solidFill>
              </a:rPr>
              <a:t>Motives: </a:t>
            </a:r>
            <a:endParaRPr lang="en-GB" b="1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Alcibiades – restoring </a:t>
            </a:r>
            <a:r>
              <a:rPr lang="en-GB" dirty="0">
                <a:solidFill>
                  <a:schemeClr val="bg1"/>
                </a:solidFill>
              </a:rPr>
              <a:t>personal fortune - </a:t>
            </a:r>
            <a:r>
              <a:rPr lang="en-GB" b="1" dirty="0">
                <a:solidFill>
                  <a:schemeClr val="bg1"/>
                </a:solidFill>
              </a:rPr>
              <a:t>Thucydides 6.15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Religion: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Spartan demand to expel Pericles (curse resulting from the murder </a:t>
            </a:r>
            <a:r>
              <a:rPr lang="en-GB" dirty="0">
                <a:solidFill>
                  <a:schemeClr val="bg1"/>
                </a:solidFill>
              </a:rPr>
              <a:t>of conspirators of </a:t>
            </a:r>
            <a:r>
              <a:rPr lang="en-GB" dirty="0" err="1">
                <a:solidFill>
                  <a:schemeClr val="bg1"/>
                </a:solidFill>
              </a:rPr>
              <a:t>Cylon</a:t>
            </a:r>
            <a:r>
              <a:rPr lang="en-GB" dirty="0">
                <a:solidFill>
                  <a:schemeClr val="bg1"/>
                </a:solidFill>
              </a:rPr>
              <a:t> at </a:t>
            </a:r>
            <a:r>
              <a:rPr lang="en-GB" dirty="0" smtClean="0">
                <a:solidFill>
                  <a:schemeClr val="bg1"/>
                </a:solidFill>
              </a:rPr>
              <a:t>a sanctuary </a:t>
            </a:r>
            <a:r>
              <a:rPr lang="en-GB" dirty="0">
                <a:solidFill>
                  <a:schemeClr val="bg1"/>
                </a:solidFill>
              </a:rPr>
              <a:t>on the </a:t>
            </a:r>
            <a:r>
              <a:rPr lang="en-GB" dirty="0" smtClean="0">
                <a:solidFill>
                  <a:schemeClr val="bg1"/>
                </a:solidFill>
              </a:rPr>
              <a:t>Acropolis). 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63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773" y="342901"/>
            <a:ext cx="8427027" cy="5606380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The nature of warfare in the Greek world</a:t>
            </a:r>
            <a:endParaRPr lang="en-GB" sz="6600" b="1" dirty="0">
              <a:solidFill>
                <a:schemeClr val="bg1"/>
              </a:solidFill>
            </a:endParaRPr>
          </a:p>
        </p:txBody>
      </p:sp>
      <p:sp>
        <p:nvSpPr>
          <p:cNvPr id="2050" name="AutoShape 2" descr="data:image/jpeg;base64,/9j/4AAQSkZJRgABAQAAAQABAAD/2wCEAAkGBhISERUUExQWFRUWFxcXFxgVGBQYGBcVHRgXFxcXFxwXHSYeGBojGhUYHy8gIycpLC0sFx4xNTAqNSYrLCkBCQoKDgwOGg8PGiwlHyUuLSw0MCwsLywqLDQsLCwsLDAwLCwsLC4sKSovLC00LywsLCwsLCwsLCwsLC0sLCwsLP/AABEIAN4A4wMBIgACEQEDEQH/xAAcAAABBQEBAQAAAAAAAAAAAAAGAAECBQcEAwj/xABIEAACAQIDBQQHBQUGBQMFAAABAhEAAwQSIQUGIjFBE1FhcQcjMkKBkaEUUmJysTOCwdHwQ1NzkrLhJGPC0vGTorMVFjREVP/EABoBAAIDAQEAAAAAAAAAAAAAAAQFAAEDAgb/xAA0EQABAwIEAggGAgIDAAAAAAABAAIDBBESITFBUfAFEyJhcZHR4RQygaGxwTNCI/EVQ1L/2gAMAwEAAhEDEQA/AMWFPNRBp6tUnppp6aoolNKaUUqitMaY05poqKKakdx+cV0LZ5xqDXhZsMxCqCzHkACSfIDU0V7J9HWIYhrzLYABfK0tdKjmRbXi+cdKyklZHm4rRkbn/KEJGkKP7G7mCtE+qe+6iSL1xbPUDS0k3ObD2o+FW1i9ctgFEsWAcoXsEszJYKJc9oYjMZA9w0O6rH9R55ep+yIFKdys4wuwsTc/Z2Lr/ltuf4V3puLtA/8A6tz4gL+pFG2Mxl4pnZrjDLIz33M6aArZuIBJgcjE8q8cTZtAMWU6doRmzclZsom8jzmQKQcxkt0rL4qQ6Afn9haCmZuT+EJn0f7R/wD5n+dv/urnvbmY5OeFvfBCf9M0Z2bVs2y2TD8Kkz2JObKDJJVwoPCR05eIr3wdoMCQChUss2/tCAkXLqyAt4dEUQCdTVfFSDW3kfVWKVh0v5+yzLEYO5bPGjp+ZWX9RXPNanh9q3CAFuXDoSZfOp4nAhblq43sKrGWAGdRNctxbF4ntcPZc85CtZcjXiD2DcUjTUkKASJia0FU7+zfI8/lcmkH9XLN5pB6MsVuhhmGa3dex3dtluWvLtrRKj97WqLau62Jw4zOk2zyuWzntkfmXT5xRDJ2Oyuh3wPZnZVcdf6+NNNIEinInlW6wTA04NRp5qKKU0pqNIVFE8081GKeaiiiTTUjSqK1OKU0qaKipPSqM04qKJ6VORXVs3ZVy+4t2lzMeQH1J7h41RIAuVYBJsFyAUT7M3KaFbEsbStqttRmvuOpC+4v4mgCind/dRbCq1vJevET2soQkGCthW5sD/aNoOk+yerH4M5yi23JLaswd85IUg3DrnysImNFvZgoKGFslZiOFh+u6Yx0eEXf5Ll2X2aEJYUWFOkpLXHHKTfIhuLKsW9JuLxV0Y1RbTIhlrxZhlGYsqDKZZZuXRmdX1zfs3GvI8ruDLELlU8TuUW2G1GW4xUq/CSpVQzHhnLlFUm3d6cPnPZK15sqoWclbZyqB7Ii5cEieNo15UO2Mvdlz9UQ6QMbmrJmV2KKG0nhXM5HsiCtuQhym4JISMw00r1xe0EXS89pRrK3LpJMhgZWx2rj2m0zpqaBcbt29dGVnIToiAIg/dWBVfmo0UpOpQRqh/UI2vbxYMMDmLEEEFLGaD3hsVec/wDtryXfSyvsW74j7r4W1/8AHh9PnQiLZIJjlz8KZrZAB6GY+Gla/DR75rP4h+2SKzvbZc62bzHxvWmPnxWDXU218Oy52F0EyTw4S4TzJMi2hPI9aDcLmzAJ7TcIGhmTAGunOi2/u12Nk3Gu5ihm5KypkZDkIbignn4fCs3xRsIC3hfI8E62VhsTbmCDQz2gpAEXLV63EAAEBXe3MKBOmldeLsWwzNh2Z7cDjUC+o4UkE2yzqJQatbJnWaG8fufFjtbbMWyi4UIgdmRmzIfwjnPShi3cZSCpKkciCQfgRrWbYGvJcxxVvmfHZr2+C0DD3wWL51jTMyHpJbKxWDoW5NBm0ukGuzC3sreqZkJEtlNsDN3MGItOJFwEtB9WeLUSFYfei5I7UC9HvNK3R+W6kP8APMPCr/Zm2Ec+qaW04HypdkCBkYRbvQNPccjSa5khcNfZaRzNdzmujauwMPezZ1Fi4PauWlYW5771k8Vr86yviaENr7BvYZhnAytqrocyOO9WH6UbLtBi3EW4OENxK1vMBKEE57TEqqanUAwxZyR6pd0ZOFlIkoRmt3uIqOFBKXDlZhctiGVCxURNVHK+PvCkkTJO4rM+dNRPtvdcZTew2ZkGr2zrctA6htNHtno4JEUMxTBkjXi4S6SMxmxUaVKKVaLNSNPFMKlFRRQIpqRNKorU8w7j8/8AalmHd+tQFPlqKk8+VICaQYf+a98FhXvOttAWZiAoHU/wqiQBcqAE5BdOxti3MTdFu2JPMk6KijmzHoorRNn7MSzayWp7NoBfKwOJbpJXVLOhypINwiAdZPLhMKmGtdhbhgf2rxPbODlOmk2VbhCyM7AzChjXu+NuvIaSCSuikl2afVgH35PsEgrkWeFM7KZ5HSnLTnnu8dGsEQi11555zbFXCrKysVYFYaFLKNQrLCyR0W2vC6sVAkFxwY3eAYM9Te59mGMg85xDAmNdeyUzyzsTXFt3eIWWK2ipv6h7iwVtEiGFsgDPdPv3uZOggUHs0gzqT11+PnWsNPiF3afn2Wc1RhNm68/dWO0Nu3MRxXmLFSMqgAIoMyABovTkNetV7WdMw1H1qKuQDBOo18R3V6qcqedMA0NFggC4uNyvNwATGo7+XT+dRLmAOg5UsvUf+Kud3t0sTjD6pYQc3bRR4TGp8ADVPe1gxONgra1zjZoVKXOuvPn49aatOseiIKsvcNxipEKMoVyQFYGZYLzIPODQ3vB6Pr+Gtm5IuW1yyQDmGnEYEwgOkkjppQ8dZC84WuWzqWVoxEKp3XuBcXYLcjcQHwBIHwOvOj30gbss1t74uxbtIsWoJlswUkme4zPOswDEEEaGdPA1eYzfnGXbDWLjh0YAElVzGCD7Q5mQNedczQyOla9h01XcMzGxujffPRHno+2OWweZ7pdX9gCfVhSyukmZBgaDp51k9xYYjpP0q+2TvvicPhzYtZQpLEEglgWiY1jp3czVCFkiOtXBE9j3udoTkqmla9jGjZeuFwJeTKqo5s5AA6+bGByUE+FewwtjX17ad1owfDVxB8x8TRJithWLlq2O0vWjbXKwNsvZzjR2XKc65jrJB0jlyFFd2AfcvWLn5bgQ/wCW8EP0rQStdvZZmMt2urDDbYe3l7Vu2tjhW9bYG5bBB4Zb2lIB9XcBBAIEQaIMP6wq9s2z2jBQVPZ27jEKpUZgewuZVUNaYEEKCmoFCWztkYgOFNt8j8DRqsHSZErp7Q8RXnhcdcwt11EMslHRwclxQYh1+o6joRWb4g6+HVasmLfm0R1hL2Y5hIKmAywHVyzBjkbVg7KQbJ1OTMSLjAGk3j3YFwNdsKA4Ge5bQyrpP7aweqTzXmp0IrusYpLydohzTCccFw50Fu8dCWIkJdBXOAFYqwBHdZvcIcMRDu5bKudHOr3dNX0B7RIClJgDJJEBdG64RlhILFZlE+dNFF29+wJzYi2oBBAv21MhGI4bls9bTjUHxjwAkTTOOQSNuEskjMbrFNUhEeNRK09aLJeZpUiaVRWpE01IU5qKkwFH262xjZt5iD2l1VkjQ27DEKoB9x7rQJPsrJ6UP7o7HF26XuAm1ZGdwPeMwlseLtAjzo3uAlTccgFpYkZohgVnQjhhGUaNwW/ZbOwpfVS54B9fRMKSL+5+ihi1IMEKIWDKsiqFTKAU1ZeG6FCjRw4BFtzNUu8O1/sym2pP2hwc7aTYRtSmmnbPoXI9kQg0FWGMxwwtk3SBmBy2lIXW+NSSBplsknURNxjoMoAz645diSSWYySeZJ1JPxriCLFmdB9/ZdVEmHIaldmyNgYjFMRZts8cyICr5sdBV1e9Gm0FUsbakATAuIT8p51rO7+yhhbKWlUFQBJGhLH2mYHnr1B7tK6L9w3GCr7JGYnw6fHz8+kEKTpSTH2ALLZlA3D2ibr54uWis5hBBIIMggjnNeZNHfpS2Alm6l5DHazKxoGAEsD4zqO+TQKRTqCUSsDxulksZjeWlWu6uxvtWJt2SSAxOYjooBYnzgVumF2etsItuUS2pUIIg8oJ0mRB665jM1lXosVhjJyFhkYFwJCE8pPSYitdvXBGq/DnNIulJHGUM2sm/R8YwYtylbxIEzoo948p7h3/ANc659o4FLiMrLmVgQeYEHQjTwpxlLS3P3RGgPf5/pXuziDryEkdw11+h+VKvlNwmJbx0Xz3t7Z3YYi7a14HIE/d5qfkRXBNE/pCsEY1nJntAG5Rpqg+iChnLXs4XY4w48F5eZuF5A4qIpxpT5anbsljArVZhaZ6OcbcvWbwe4GYXFy9oTzK9QpBI4eU9TRE25FjtC4VQzKyzB0JEEgTHLvrPtkbkY4hb1hGVhqrMRbJH4cxBjx6g1qmHxzgWzdt5TC9oSwGVoAlQBDDMeh0FecrCWSF0ThnsE7ps2We3RA21fRfZtK9yXyqC2kTlGp6amJ+XjQXvHirLuvY5mhQGd5zOQABoeUAATzPWt9xN+3lGYrxaASOLwHf8KC8X6LsLdPDnsxzIIOb9wiB8x5V3S19s5iVzPTYh/jAWU7L2k1h8ygEEZXRtVdDzRh1B+mhGoo2FxHtLcQkqczamS4GUul2ZBuW4kyCHU9oQSpnh3n9Gt3DKblpu2tjVtIdR3kSZHiOXdVNu3tbsXyOxW25EsOdtx7F1fFSdR1UsOtMnFk7ccZug2YoXYJAjlHllKAvmDLkLF+0SCzpJJzKVHMEqtwDUZyAB7ybFFi4ChzWbgz2m71Pun8SnQ0aHEFHYMNXPEBPMZSyqV4mgHMnMKr2yAIYhsbs77VYe37RLO1l4EG+ozMFI0i6nFA0Di4OgoeJ5idfbn8IuVglbbfn8rNQakRSZCDBpKabJOvM01TK01RRPFPTRVruxswYjFWrZ9nNmfwReJ/oD865c4NBcdlbWlxACNdhbPNixaQSHaLzkCSLjKzWlAgyUtJccCPaK6a172We5dCrzzEqSFgXcxGZgBBVcly5Ki3Js8SyZr02lb7TiJILDtCJIALBXgiYOS32A1DRJOUmKqtpYzsME9waPdAspoBGZVe7Ed1sW0nvLnSTSVt357n98+SbuswW2CGN6Nri9ehP2NsdnaB+4PeP4mMsT3mqcGkaktskT5ef9aU5a0NaGhKXOLnXK2Dc7f23ftpaee3ACx/eR7yk6TAkj5TRUoKLEljzOYnU9degrFdxcEz46zl91g5nuXU1tZsliY06Ex+k8/Pl515mvhZDJZm+af0chkZd+yzz0k7Ut3xbs21ZrivJ071jKIJzEyOXdXNsD0U3bgD4luyU+4INz4zon1PgK0q1suxabtAi9oQAXIBcwIAnnyEQKrt5MRjeyJwioGHMMZuR+EexPgSa6jrHBghhyHErOSna55kfn3BVe0dtYLZVrsrYlxqLamWJPvXG6cuZ17hTbA9JWFugrfPYvOmaShHSGA0PgfnWQ4svnYvOeTmmZzdZnWa83bX5fpTL/jY3N7RJcd0Ea54PZFhwW9Xd6cDE/abR66OD9BJNeO3tuC1ZNxz2SSRr+0uGNFQAwJ8Ty1gUBejjdQ37gxF0eqtnhB9+4P8ApXmfGB31T77bbOJxTkGbaEpb7soOrfvGTPlQjKGMzYGm9tfREuq3iLG4a6Lj27t18VdNxgBoFA58I5T0J+HWq9ACQIpsmgMjWdOo/wBqkqz3D4f1P+9PmtDRYaJQ4lxudUiixz1nr3fCjj0absG5dN26k2lEpm5O86ET7QAk90x416bk7hZovYlTHNLZHP8AE47u4fPxNtobUtWELMyALoJOUT90EAyfAAx3UprKzFeKLM8U1pKP/sky7kQo9Vu0cWUaCBkPU9SNSO4aDTy7pKjewtotinuTdnKOSLkCgyIRpz+bEjyFWj2RyAPDoyzrHOdQcx/rnSbqerdZ2qYgFwu1WGy8hLMiBM0ExpJ1Enp7v9Gu7s6p8LikRsymFImBJkaajrMkn9412XNqSODSfeYGB8DqT5wP0rJ7SXLQMeBoukCQY8qwzfbYww2MdFEK0Og6AN0HgGkfCtfv7cS1icPaMk3g4zE9dMs+baDu6VRelHd8XsOL6DjsyT42z7XyMH/NR1BIYZQHaOQNWzrGHiEJ7Bx3b4fIeJ7eRSG5MoacOxnQ5XJtGfdur3Vd2bn7MBmV3yAdpmz5wGa3dyMcwCOoDGAuW6wkhQaA93toC1iFL/s2m3c/w34W+U5h4qKOLgFu7c7UFs09oArMr3BCPMArr2ebjIAGIkERqznZhdYb5oWCTE2/DJC2+uzwt5byrlS+uePu3Act1PMOD86HCKPtsWO3wd2CHayxuqwMhgrdjeII0Mwlwx1c0BGjKZ12WO2SEqW2fcb5rzNKnmmolDJxRt6O8DK4i6QdQtgRz9YeOPEKPrQb2fdr9D8q0vdXZKf/AE1c7Fe0djpHO4fsyzJGgBJ59aCrXhsduJARdGzFJfgCV1bWt2yxYM0XGHaCcp7PLLSEyxCK4GcN7HSg3fnEnPasnnat5nH/ADbnrbnyzAfCjhtjhnRUZIcgFCrWWUFlD5UkJOQuPZzQeZmsz3ixfa4q/c+9cc/CdPpFDUYDn+A9vVEVRszxVZTg1GnApsla0T0R2V7S8x9oIoHfBbX9BWoqax30dbSFrGKpMC4hTwzSGX5kR8a2BXry3SbSJ7ncBehoSDDYbJveOusDQ9B/v/Cq3HbWWwGe6YFvLmPObbNCtA5kNI07ietdza3BzEqdR4Ff515YnZ6XAwucashQggDhOpBjmeVAswg9rREkE/LquK7s/BY1c+W1eH3hBPxI4h5GqHG+irDNdDI7Ik8Se18FYmV+M1m207b4XE3ERmUo7KGUlWgEgGV7x+tdmH36x9ttMQ515Plcf+4GnraOZgvDJl38lKnVUTjaVma0Tfzba4TCCzZhHcZEC+5bAhmHdpwg+M9KyJWIBHf4fH4VcYh8RtHEFgMzZRPRVUchqYA/XWrzA7l2bA7XG3Vyj3QSFPgWiW/KomiIAylZhcbuOZ4rKQPqHYmizRl3Ki3b3UvYx4QZUB4rjDhHgPvN4D4xWnbO2DgsCuYKpZRrceCfEydE8loY2n6R7dtezwtsFQIBIyIPyoNT8T8KDNrbev4kzdckdFGijyH8TJ8a4fFPUntdlvDddNkhpx2e07jsjfeP0lCMmG1PVyOEeQPtH80jwrP8bj7l1s9x2du9iTp3DuHgK8CaY0bDTxwizR6oSWd8p7RRl6M9olMYqycrqyn5ZlPzU/OtZv2Ef21VvMA1kvowwJfF5ultSx8zwqB8ST8K13sjSHpOwny1snXR9+qz4qtxOzV/s+HXuBWfLpPgRXKMMBowKaniWSnmfu/vCPE1eJbPL60NekDahw+DfK0PcItqRzEyWIP5QdfGhYS57gwbo98ojaXcFybZ3M7d1uHEMpVRkyqpC65gwgidTOlE6AvbyXQGJTKzLoHkQTHSe7WsN2ZvNicOfVXWA+6TmQ+anSirZnpWuKIu2lbxQlfoZHyplPRTkAAg202KWx1cDiS64J13BQftXZ5sXrlpuaMV84Oh+I1o6w177RhbTQSYWdC8Og+zs0AHWGstIBOhigneLaxxOIe9lCZo0BnkAok9+lEe6N03MFiLXMqSQB/zLbL/AK1T6UfOHGNrnai3ugIC0SOaNM0U2UJcIxzKZRgWbMLd3tLRlbhLqMy2Wg6TJHOsnxVko7KeakqfMGP4UfYS+EzBNJDlYBVZGe9blcoEr2S9OpoX3xtZcZdjkzZx5OA38a5pbteW885ruqALA7nnJUJFKnJ8P1/nSpglySGtg2BtZbWFsW3QMDZtsZj3+1bWdI4B86x5TWni6USwRAP2fD68egFq6xgI6TOg1Ma0vrmh4a0o+hNi4q9GGw2btrdwhrYuMLcWwJFtgYygSRoZlvZFY3etEanWeo/2rR8JiuC6A0+qxJMTrNtGmS7ljLEzPWKzIGqoWFpdc8P2rrSDht3/AKTE06d1Se78vGDU7d4D3aZJcpXzlbTwiPCtd9H+9v2u32d0+uQc/wC8XTi/MOvmD31kt8qRM+VNgMU9q4r23yMpkMDEH+ulCVVM2oZhOuxRNPOYX32X0QWqQINB26u/6YlhbuAJdiBBGVz+HqD4fWjG1dU8tSeg1ryksL4nYXheiZKx7cTSs09KWxRmS+OZ4G8SNV+gI/dFBGG2M7jO0W7c/tLnCp/L1c+Cg1t23rDNZYAL2gVnSVDDMuo0Mie7zrC9o4m47zccue89B3DuHgK9D0dK58WHglFdGxr8dtUR4fefD4e3ks2y+hlmUAMwUBXgkzxSSCOXdMCo25t58S4LABVkIo90EzqfePIT4CqmnmmDYWNOLdAvme8YTpwT01KlNarFKp2LWYxXmKLPR7sUYjEAsJROJu4x7I8iTWcsgjYXHZaxMMjw0I63H2EMPYUkQ9wBm7wupUfUn40YB65WTWvRRFeNmkMri8r1AY1rQ0bKZFY56SN4xiL/AGafs7JZZ+8+mY+WkD499aq13tE1DIsmVcAFl8deFT46x3TWA468WuMzGSzEk95JkmmnRUIxlx1CXdIPLWBo3XPNMKelXokkT86LfRy8Yi4vfbB79UuI38DQhNF3o6MYoEc+zcR36SJ7tRQ9V/C7wRNL/M3xV42BFt0SB2isoY6NOa5lmSDEowBgj2h4ihTe1T2lknrYt/SV/hR3iLSPda4rKzpdAdSeRF0KvDOsALyjoYM0G77JBsf4RHyu3BQdM+7wjalloyhcrTU5NKmaUplrTediwwknsMMOcCCt1GnhY/ITMVmIrSdl3c2BsNrw2nBEAz2V4GNSB7Lmgqz+p70dRHNw7lPDAnthPE1u8CNTq1o8yQATmtsIAERFZpNadshovcU8TrEh9QTdttqyKPaxKcp75rNsXYyO6HmrMvyJH8KlKe04eCurHZafFeRpClFWNrYxADXmFlT9+c5H4bY4j5mB40YXAaoANJ0XCw0HhIrutbIaA1wiynQ3JBb8igZn84jxFdNvatu2Iw9uGXiF26Fa5PLhX2EHwY/iqrxGIa4xd2LMdSzGST41yC493PPou7Nb3/jnm6Idg4yymIspZthy1xF7S8ATqwHAg4U8zmPiK2u1aEch8hXzzszEdnetv910b5MCa+hsNdBGh8v4Ui6WbYtITfo92Jjk+Itaacxyme8GDPfArHd890Hss1y2C1rmRHFbB1171kxPSINbMahdtgLJGnXrp1nwoClqnU7rjNFTwNlbhK+bqeK0bfj0dlc1/CrI1L215jvZO8d6/LurOn5mOVepgnZO3E1IJYXROwuTTSbzmok0prdZKQE1r/oy2V2WENwghrrE6/cXhX58R+NZdsDZ7XryIObMFnu11PwEmt6w9pUQKugUBQPACB9KTdKzWYIxumvR0N3GQ7L2HOvRm6VXbT2omHtNduGFX5k9FHeTVfujvH9tss7AK6uVKrMRzUideRjzBpD1TiwyWyCbue0PDL5q5e3PX4VgW2MAbV65bOhR2XXuB0Pyrf2td1ZP6Udm5MStwD9qsn868J+mWmnRUtpCzj+kF0izFGHcP2g8OsRFeWnjSNRr0aQKcju+Zos9HLj7XqIC27jc/wAMa/OhEUaejYKr37rcktxrqOJhp8lNDVZ/wu8ERS/ytRg69teb21yXBKG5cEkXCqso1GX1WaIHXWKAt+GHaWo5dkCPAMzN3DvoswV3NcF0RbBcsUUTlIXtHMwAJa2QesMOYNCO+7E310jLatAgCADkDGB0HFQNK20tu5MKl14ie9DRpUiKVNknUaPtxHF3DNbPu3Sp8Ev2zbn/ADAGgGaJ/R/i4xDWv7+2yDwuDjtn/MsfGhqtt4j3ZomkdhlF98kQDNmzAQG0BysOMyU5FwCbhtaMwgACKGd78Oi41mM9ndy3hlicrgExOkzNFm1/w6sR2q6gBO0L5QS4EENm0XOeDkDVPvnYF3DpdTXsnNswCPVuS6cwDCsHt8vdoSB9ng8cvRGTtuwjhmhs7XyaWEFr8c5rv+cjh/cC/GuBmJknUnmTz8z30ytrT8+VMw0BKi4lTtaH6fP/AM1228Mow1x2HH2ltFPcMrs/6LVeTrVxjLcYGyw9+/dJ/dS0v8T865ebWHf7rpg18FUxRdu96R72HRbbqLqLopJKuB3TBBHdI+NB9NP9d1VJEyUWeLq45Xxm7DZb9uzvPbxlvMkgroynmp6TGkHoavwRlI8jXztu9vBdwd4XbZ8GU8nXqp/WelbfsHeOzi7edDqIzIeanuPeO415qtojA7E35fwndNUCcWOqsrdmAR0B4T+HoPhy8gKyr0ibl9kxxFhfVsZdQPYb7wj3T9D56afcxYAYn3QSY5wNTXQcMrCDBBBkHUEH9RQ9PUOp34x/tbzQtkbhcvm5cOT3ADnJ/qaVy2o5HN9PpRZv5uW+Gul7YJsudPwNzyt4dx+HMUNbM2Y99wiAlmMAD+tAO+vWRzMkZ1gOS8++JzXYCM0aejTZ4a4bpGltdI+82n+kH51piDrVVuvu+uDsC2DnaczGObGBA8ABQ36Rt72tj7NaJV2ANxgdQp5KsdTzJ7vOvOy3rKizNP0nzCKWAYuShz0gbz/ab2S2fVWiQPxPyZvLSB4edP6N9uizisjmEvDIZ6PMofmSP3qD2NOGin/wzOp6raySfEO63rV9Hhqz/wBLlgm1Yfud1+agj/TVtuHvP9qsZXPrbYAfvZfdf48j4+Yrm9Ko/wCDQ915f9L156mY6Gqa12t07ncJKcuHBZEajTmo16pecUxRzutbKYNm5NduaEgHhEWgSDoeK6TH4TQPZtlmAGpJAA7yeVaVfw2UW8MsHs1QNAniXMTBGol+2aRrFnTnQdU7IN5yRlI3Mu5zXvs3BRn6cAQALGt1jaBENAgdpoEXnOuhoF3mxufGXmHLOQPyjhH0FH4vmzaNxuguXT7Uxbm1bUlmYkm6zPOY+dZVcYkknmaypBd7nHwWlUbMa36qZCHWY8KVeBpUwQF1GvXCYprbq6mGRgw8wZH1FeUTTVCL5KgbZrWsReVlW+kZGXPr0S4wOWADmy3cyEHSLvMcxxYaypzWbhhLoKHQ6A5eOdVlb8NAZoFx5OlVm4m1A9p8O+uXM6j71thF62PGIceIq0xSQ8SHK5cxiFZWGZmJOrZrbXOiqO1bi0FJSwscYztyE8DsbRJx5KzrG4RrNx7biGRipHiD+leSNGv86M97tnC9aGJSSyALdkQzJJW3dYdG4SjfiQ91BYptDJ1jb77pRNH1brbbJw0f71fYpCdn4Yd96/HPnFv+UfGqDNWibq7BTF7MYEDPavMbZJygErbJB8D49QKzqJBGGudpf2XUDC8lo1sgG0kz00ryopxPo/xQYwbIHSb1sfDn51539zXtQHv4VTE8V9dPIAT8a6FREdHBcmCQahD6kLz1Pd0Hn/KrLY+0bwvKbMi4SAuQnUnoR1HhXR/9tWvex2FH5WvN+lujj0cbp20ZsR2iXh7KFQwAPvHjAMxA5dTWNRUxsjLjn9FrBA9zwNPqi/CK4tqbkZ8ozAcs0agfGgRd/wC5gsVdsPN6yjkLqM6LzAB6gAxB7uYo03j2pbsW+K4LReVVipaDHtZV5x8pIrK72x8BmJbaBJnWLFw69TM6mk9FG14cZBke4/pNayUjCGHMd4Ws/bLV+xn0a06Sc3IrGuYeGs+VUm6u6iYYM3vOWIkarbmUTXrET4+VcG5eIstbOGtXXvIrB8zWygAzSU1J0JUf5mom2ptBbSOzk5UEtGpjuHifoPnQ72viJhaTmf8ASJjLXgSnUclUu+O9X2RAVg3GBW2p+GZz4CAB361j+LxT3HZ3JZmMknmTRZtjebC3n7S9hHuNESb7qoAOgCqNAJqrubfw/uYGyPz3L7/9Yp3SRGFtsBvxy9UmqpOtd8wt9fRUUVLJ/vVo+3wdFw2GXppaJPzdjRR6Ot0lun7TdEop4FPJnHNj3gH5ny1KlnETC94sh44TI8NaVZ+jfdJ7X/E3ZUspVE5Eqfef5CB8e6rL0k3E+yZSRmLqVHXSZPyJ1q62xtZMNZa650UaDqzHko8T/OsU27ty7ibxu3DxHQAaBV6KB3UnpmSVU3Xu0HNk1qHMpouqGZKrrg1MVGlU7VoswVQSSQABqSSYAHxr0CR6og3I2dmvG8QMtkAieRunS2D4Ayx7ghorw9h7jBrT5WYqiMw747MtkIeTnDENnEuZVRrXjZwJw9lLNvmWYMwiGu6C7BIIMAi0NDp2zRpV5uzhYzB3VbYVlUDMGnKCzCdFCI4jLAGduFTpSWeW93+XgnMUWEBn1PihrfjHKlhbaHS5AX/AtcCH958z/KgIirXefbAxGIZ1EIIS2O62oyqP4/GqqaZU8eCMA6pbUPxvKiwpU8eNKiFgvNRUmMnuqM0qipdWAxb2biXUPEhBB6eIPmNPImtLXEJctpiLei5C2uYkBZdkhdS6NmgaSrtqIBrLFNEu5u8K2XNq6Stq4RLD+zuD2Lo7o5HvHlQdVEXDGNR+EbSzBhwO0KI7WL7MwUUrEEEjW2RDBujKVyCRwr2YIZwrmg/eXYX2e4Ckmy8m2x5jWCjdzqdCPCtA2lsa5aRCIZcwCBJyjQlQ0nVSeFRpOdVZso1rrFpTb7G+s2nA9mSwPJXUkD1giNBDAZYkLnEhmDe23TfniOeKKmixDCefZZxFGG6GKc4TGWlPuLc7xlnJc8tCvyqm2/u7dwjhWhkYZrdxfZuL0IPfrqOlWW4WJW3iQLhhLytZM/jEf6gKNmIfFibnv5ZoGC7JbHLbzVFibxBgHXr/ACrmT5V0Y/CG1de2x1R2UnvKsRP0rmNEixFwsHXvmnmt33Mw3YYGyr6HJnadIzEvr5BvpWNbC2S1/EW7YE5mUNGsLzY6aRlmtI9J28HY2Rh7ejXRrHS2NI+J08gaU9INMzmQDfNMaK0bXSu2QLvrvIcZiWYH1a8FsfhB9rzY6/IdKogJ/rpUTRZuHuq2IudqyzatEZgffbmEH0J+A60eSyni7gg2h08ltyjjdbArgMArXIV39Y2bSJEgN4Kup+IGpFWmzHtYizmRhcV5BPfPtBh0Y9R00A0ArPfSZt93xBsgwiBZA0kwGP1j5DuFVu5e9Zwl6GJ7F4FwDWOgceI+o+FKHUT5IjLftHNNG1TYpBHbIZLw3q2QcPddOYVuEn7h1X6VQRWqekjYvb2VxFqGCjiI1zWzqrA9QJJ8mrL2sEc+VNKSbrYgd90vq4urkNtE1q0WYKBJJAAHUnQCt52PhFw+Ht2zoLaAMekxLGfOTWcejLYRu3zeYcNrlP8AeHQfISfOK6/SJvUWJw9puAaXCPfPcD90HQ95oKsBqZRA3bMoykLYIjM7fIKp373r+13Qtv8AZW5C/ibq/wDAeHnQoTSNKKaRRtjaGN0CWSSGRxc5KKMt0dim2PtDwrFSbclRkT2Td4iBmJ4EBOrGeQrg3b3fDAX7w9XqUQnL2pX2iT7tpfeb4DU0S3VZyxLgKCDMOMw0SQoHCZOQLzQALlJuEkWolv2G/X0RlNDbtnXb1T4C96ws6IRAQ22zSqaAKCxiUhmh1/s7jkgmufe3bAs4YWVnPdUan2lsZs0t1z3Xl28IHSuy9ctYe2btxYCjKVJkM8ythByQaK1zLoCuUaCKzvaOPe/da5cOZ3Mk/wAB4dAKxhiEj8WwWs8nVsw7lcxpRSipAU0StQNKpkUqii8RT0gaRqKk4NKaaKnUUR7uJvmqgYXEkG2eFGbUAH3Gn3e4nl5ci3H7GS+YUFDyYMFhSSpbMBqxIAaSYfKBmiQcWUUe7mb9qqrYxPsxlW7qYGsK45ldSJGo+tKaqlLSZYtdx+01palrh1cvmi3A7FN21dsYm2WXNmDGNWPMggDi5cQAB6gGZzverde7hXzCWtAwHHutzhwPZbl9PKtI2xtMqMlvPBE5kkvlJBDWwoOa3HDmWSpiR71U+Fa7af1iHK0qc+koGIbPoQ68SgLylXKlViRaaWRhL9jtzoiZ4o3gN3486oM3tC3WtYpeWIQF+kX0hLo+YDfvUPFfGtFx2xrF2262iLal1ORjCLcAgZHYDsWKwDbuKAdIOgNcmG9Hdh2yfaXtXf7q9aCv+7xw48VJpjHVRsZZ18u70S6Sme52S6vRNsYs9zEk6KOzXlqxgsfgMvzqg9IRu/brvaDUHh5xk9yPhHxmjjYe5uLwYK2MYuUtJV7Mgnl96Rp3EcquNobv/aVH2i3ZdwIzDtF056DWOfeeZ76X/FsbUGW9wRbvHmi/h3OhEdrHVYSGrTfRLvBJbCMBENcVusyoYHv0IPwNQ216KGZgcObaLrIZrh1nSOEwI6VDYXo92hhbwu2nsyJBBZ4ZD7Sn1fUdfKiqiop6iEtxC/fxQ8UM0Ml7Kg9I1nLj73cShHkUXX9RQvFbNtzdV8Vai8EW4PZYHNEjiE5QcpMmPL4jK+iK6x//ACE+KtNXT10TYw15sRkpNSSlxc0ZFdvos2mblq7h34lSCoOvCxIZfKdfiar969xWsBrlris8yPet66T3qO/51d7v+jvEYS4biYlASpU+qZgQddRnHUCiLBYTGLPbXrN1SDoLTIfmGIjzFAvqWxzGSFwsdRnn9kayEyRBkgNxuq7Y2yHsYEWrRAulSc3TtGEzI7tAD4Csn23grlq6UuoUYfe6jvHeD3itxe0wXQqsDUnkPORVJtTbVi4JS3bxDWz+2uALYt68jcYnMY91Jk9KqkqnMeTa9+dV3VwNcxrQbWWPnZ9zJnyNk+9lMeGvKiDY26wHHiByAYWmOWF6PfP9mh6D2m5AUU4jEFnzO4a4MuXMAmTMVUGxZM9kOIetugtGoU15XMCxYKATDZiozE5yBLn3y0OJYkkZ0YQFZQxdUucLaIFlOGm5zULbF3zScgC5iylIgnQgSLSj+zHLRp9YNOq6wthndygtwWZixNslQIGY8d4yQmaWRDxHkA127asr2rlUQQFcKubOAQww4HCWOgkSqZZBZiTQHt7eFsSQAMlpJyWwZAnmzHmznqxrGOMynLTnnnPaSYRDPVQ27ttsQ40y20GW2nRV8e9jzJ6mquKeKQps1oaLBKXOLjcp1FTiogVMCu1yoR5U9PFKrVrmipAVAGnzVyqUqcVGaU1FF7oJHPur19gaczyryw6Tqa9biSKiittg72XMOAjjtLMzlJIZD9+0w1tt5UdYLHW8Que02eNW4AbiH772hyYf3luQfeRqygip4fFvbYOjMrDUMpII8iKDmpWvzbkUVFUuZkcwtEtYFQqsWhvvBhEADN2bA8fdlEsQqKV0Ib0wuMY2wrIGUk8JCG2BrllGhVeUua22tiFBjiAqj2Zv2Cf+JQ5jE3rQUOSORuW2HZ3Y7yJq/wAI63V/4Z7dwQB6vMtxVHL1TMGOXQgZnWQIUUHI1zfnHp5o5jmv+Q+qsMFtRljs7rJrl7N/XpIAMBHK4hdCDwlxBETVrht5Lkw1pbh/5Fxc3xtXsjjy1oQ+wGeyyq0yMg9oQWywlzK40KqQVYcCmTEUwJy5HuMsZjkuMoy65fYvSYC2w0BSPWmOQBHdTsetWyOCOzvVYH7TtbXf2tq6o+eXL9a6MPvThDoMRZPncQH5E0A4a/iFnKcoDMObWydSsAJdtocrI0kD3l01r1t7UuXCVOckGOaNOiaAXLTGQXg66QawNC3b8+y7647o3xG3cP8A39mP8S3/ADrlbejCLzxFryVgx+SyaEXxLkhUHEdQCuH5etnlhsxPqTETOYa17C7iIK5yHJGXIzCIdUeezCSAGY9P2ZqhRtGp+/stBObWA+3uilt67bfs7V+74radV/zXcqj51V4rei60hOytxz1bEuPNbPAn7z0L4mzcDA3CSxH9qQRql06G6NCGtgTmI156V1/ZhckrN1VUyEZWGUkIwDFiqkpccwW5p4SdRSxs55H2WXWvOSV/HC7LMXxEcs47S3m6BbdqLCkmAMzvqRpXndxrSM2hKHK5lmVI9pICi0oEsMiLIQgEzNe+HsZvZ4zxS1uGdZDe8C1tYcq0NdgdmsCuXEbaw2GMtcm4Pds5XcH8wAs2f3FLD71EgDRous3XAu42XWMIGyhQwzSwXKWmQZVElS6wzIXhVIOYuTFcu2N47GHBUxduajs1YFR19e6wG11NtIB94tzoY2tvneuhltjsUb2ghJd/8S43G/xMeFD2aiY6Uuzk8kJJVAZR+a7drbYu4h891sx5AclUdFUclHgK5BUZpA0wADRYIAuJNyp04qE1INVql6LUhUAafNVqJ6aomlVKLnp6vX3Pvjm1v5t/214Pu1dHVPm3/bUVXVRXtbtSK622JcHMr8z/ACqdvZzAe79f5VdirXigivRRXp9kI6inFg1VirXNft6T1rnZYqy7Oue9bkx3T+lRUuM1JGIIImRyjmKdrNIWzUUV1ht88Uq5WcXk+7fVbo+GbUfA1bYbfu2RluWGUf8AJutl/wDTvB0oR7OmyaVg6mjO3lkt21EjdCjm3vFgmOYXbtpiZJNogzzknC3Ekz1iui1tHBgcOKt6xIYYsTAiSGDiY61n2SkFrM0g/wDR+3otBVu4BaINqYUEH7TZkZtc18kyxeSBa5yxiI0Ne2H3lwaElr6PIjhTFEiAwGUsQFHEeQ1mszZKWXWuDRNOrj9vRditcNgjW7vXhVnILjEx7NqxbmNRxPnfn41wYvflm9myngbzPfI8g5yD4LQ01vU+FNlrUU0Y1zWbquQ5aLv2hvBiL+ly6zL0WcqDyVYX6VW05Wny1u1obkAh3OLsyVGaapFKbLXS5UakKaKkBUUSFODSy04WpZRODT0op4q1FGlUitKoov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20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7136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Greek City-States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143000"/>
            <a:ext cx="3826214" cy="5715000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Soldiers = militia in most Greek city-states </a:t>
            </a:r>
            <a:r>
              <a:rPr lang="en-GB" sz="2600" dirty="0" smtClean="0">
                <a:solidFill>
                  <a:schemeClr val="bg1"/>
                </a:solidFill>
              </a:rPr>
              <a:t>(mercenaries </a:t>
            </a:r>
            <a:r>
              <a:rPr lang="en-GB" sz="2600" dirty="0">
                <a:solidFill>
                  <a:schemeClr val="bg1"/>
                </a:solidFill>
              </a:rPr>
              <a:t>become more important by 4th </a:t>
            </a:r>
            <a:r>
              <a:rPr lang="en-GB" sz="2600" dirty="0" smtClean="0">
                <a:solidFill>
                  <a:schemeClr val="bg1"/>
                </a:solidFill>
              </a:rPr>
              <a:t>century </a:t>
            </a:r>
            <a:r>
              <a:rPr lang="en-GB" sz="2600" dirty="0">
                <a:solidFill>
                  <a:schemeClr val="bg1"/>
                </a:solidFill>
              </a:rPr>
              <a:t>BC).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Free </a:t>
            </a:r>
            <a:r>
              <a:rPr lang="en-GB" sz="2600" dirty="0">
                <a:solidFill>
                  <a:schemeClr val="bg1"/>
                </a:solidFill>
              </a:rPr>
              <a:t>men who could afford some level of equipment </a:t>
            </a:r>
            <a:r>
              <a:rPr lang="en-GB" sz="2600" dirty="0" smtClean="0">
                <a:solidFill>
                  <a:schemeClr val="bg1"/>
                </a:solidFill>
              </a:rPr>
              <a:t>– </a:t>
            </a:r>
            <a:r>
              <a:rPr lang="en-GB" sz="2600" dirty="0">
                <a:solidFill>
                  <a:schemeClr val="bg1"/>
                </a:solidFill>
              </a:rPr>
              <a:t>By late </a:t>
            </a:r>
            <a:r>
              <a:rPr lang="en-GB" sz="2600" dirty="0" smtClean="0">
                <a:solidFill>
                  <a:schemeClr val="bg1"/>
                </a:solidFill>
              </a:rPr>
              <a:t>4th </a:t>
            </a:r>
            <a:r>
              <a:rPr lang="en-GB" sz="2600" dirty="0">
                <a:solidFill>
                  <a:schemeClr val="bg1"/>
                </a:solidFill>
              </a:rPr>
              <a:t>century BC some states may have started to issue equipment.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6215" y="1278082"/>
            <a:ext cx="5099576" cy="5388552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72737" y="1143001"/>
            <a:ext cx="6712527" cy="5715000"/>
          </a:xfrm>
          <a:prstGeom prst="rect">
            <a:avLst/>
          </a:prstGeom>
          <a:solidFill>
            <a:srgbClr val="92D050"/>
          </a:solidFill>
        </p:spPr>
        <p:txBody>
          <a:bodyPr vert="horz">
            <a:normAutofit fontScale="92500"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bg1"/>
                </a:solidFill>
              </a:rPr>
              <a:t>Training may be limited, relying on experience of older generation – Athens inducted </a:t>
            </a:r>
            <a:r>
              <a:rPr lang="en-GB" i="1" dirty="0" err="1" smtClean="0">
                <a:solidFill>
                  <a:schemeClr val="bg1"/>
                </a:solidFill>
              </a:rPr>
              <a:t>ephebes</a:t>
            </a:r>
            <a:r>
              <a:rPr lang="en-GB" dirty="0" smtClean="0">
                <a:solidFill>
                  <a:schemeClr val="bg1"/>
                </a:solidFill>
              </a:rPr>
              <a:t> (young men) into military life from ages of 18-20 (not systematic training). – Only Spartans seem to have systematically trained (</a:t>
            </a:r>
            <a:r>
              <a:rPr lang="en-GB" b="1" dirty="0" smtClean="0">
                <a:solidFill>
                  <a:schemeClr val="bg1"/>
                </a:solidFill>
              </a:rPr>
              <a:t>Aristotle </a:t>
            </a:r>
            <a:r>
              <a:rPr lang="en-GB" b="1" i="1" dirty="0" smtClean="0">
                <a:solidFill>
                  <a:schemeClr val="bg1"/>
                </a:solidFill>
              </a:rPr>
              <a:t>Politics</a:t>
            </a:r>
            <a:r>
              <a:rPr lang="en-GB" b="1" dirty="0" smtClean="0">
                <a:solidFill>
                  <a:schemeClr val="bg1"/>
                </a:solidFill>
              </a:rPr>
              <a:t> 8.1338 b27</a:t>
            </a:r>
            <a:r>
              <a:rPr lang="en-GB" dirty="0" smtClean="0">
                <a:solidFill>
                  <a:schemeClr val="bg1"/>
                </a:solidFill>
              </a:rPr>
              <a:t>). </a:t>
            </a:r>
          </a:p>
          <a:p>
            <a:endParaRPr lang="en-GB" sz="6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Age might range from 18-60 years of age.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Slaves accompanied masters in non-combatant roles (e.g. carrying equipment, supplies etc.)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No uniformity imposed but similar types of equipment used. 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17710" t="3181" r="25781"/>
          <a:stretch/>
        </p:blipFill>
        <p:spPr>
          <a:xfrm>
            <a:off x="6750839" y="1143000"/>
            <a:ext cx="2316409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463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Seasonality of War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709160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“While the </a:t>
            </a:r>
            <a:r>
              <a:rPr lang="en-GB" sz="3600" dirty="0" err="1">
                <a:solidFill>
                  <a:schemeClr val="bg1"/>
                </a:solidFill>
              </a:rPr>
              <a:t>Lacedaemonians</a:t>
            </a:r>
            <a:r>
              <a:rPr lang="en-GB" sz="3600" dirty="0">
                <a:solidFill>
                  <a:schemeClr val="bg1"/>
                </a:solidFill>
              </a:rPr>
              <a:t> were still celebrating the </a:t>
            </a:r>
            <a:r>
              <a:rPr lang="en-GB" sz="3600" dirty="0" err="1">
                <a:solidFill>
                  <a:schemeClr val="bg1"/>
                </a:solidFill>
              </a:rPr>
              <a:t>Carnea</a:t>
            </a:r>
            <a:r>
              <a:rPr lang="en-GB" sz="3600" dirty="0">
                <a:solidFill>
                  <a:schemeClr val="bg1"/>
                </a:solidFill>
              </a:rPr>
              <a:t> they [Athens and her allies] marched all together against Epidaurus, and began to surround the city with a wall... In this part of the works a garrison was left, to which all furnished a contingent; they then returned to their several cities. </a:t>
            </a:r>
            <a:r>
              <a:rPr lang="en-GB" sz="3600" b="1" dirty="0">
                <a:solidFill>
                  <a:schemeClr val="bg1"/>
                </a:solidFill>
              </a:rPr>
              <a:t>So the summer ended</a:t>
            </a:r>
            <a:r>
              <a:rPr lang="en-GB" sz="3600" dirty="0">
                <a:solidFill>
                  <a:schemeClr val="bg1"/>
                </a:solidFill>
              </a:rPr>
              <a:t>.” – </a:t>
            </a:r>
            <a:r>
              <a:rPr lang="en-GB" sz="3600" b="1" dirty="0">
                <a:solidFill>
                  <a:schemeClr val="bg1"/>
                </a:solidFill>
              </a:rPr>
              <a:t>Thucydides 5.75. 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63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18308"/>
            <a:ext cx="8424936" cy="493097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Greek </a:t>
            </a:r>
            <a:r>
              <a:rPr lang="en-GB" sz="6000" b="1" dirty="0">
                <a:solidFill>
                  <a:schemeClr val="bg1"/>
                </a:solidFill>
              </a:rPr>
              <a:t>s</a:t>
            </a:r>
            <a:r>
              <a:rPr lang="en-GB" sz="6000" b="1" dirty="0" smtClean="0">
                <a:solidFill>
                  <a:schemeClr val="bg1"/>
                </a:solidFill>
              </a:rPr>
              <a:t>oldiers and combat style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2050" name="AutoShape 2" descr="data:image/jpeg;base64,/9j/4AAQSkZJRgABAQAAAQABAAD/2wCEAAkGBhISERUUExQWFRUWFxcXFxgVGBQYGBcVHRgXFxcXFxwXHSYeGBojGhUYHy8gIycpLC0sFx4xNTAqNSYrLCkBCQoKDgwOGg8PGiwlHyUuLSw0MCwsLywqLDQsLCwsLDAwLCwsLC4sKSovLC00LywsLCwsLCwsLCwsLC0sLCwsLP/AABEIAN4A4wMBIgACEQEDEQH/xAAcAAABBQEBAQAAAAAAAAAAAAAGAAECBQcEAwj/xABIEAACAQIDBQQHBQUGBQMFAAABAhEAAwQSIQUGIjFBE1FhcQcjMkKBkaEUUmJysTOCwdHwQ1NzkrLhJGPC0vGTorMVFjREVP/EABoBAAIDAQEAAAAAAAAAAAAAAAQFAAEDAgb/xAA0EQABAwIEAggGAgIDAAAAAAABAAIDBBESITFBUfAFEyJhcZHR4RQygaGxwTNCI/EVQ1L/2gAMAwEAAhEDEQA/AMWFPNRBp6tUnppp6aoolNKaUUqitMaY05poqKKakdx+cV0LZ5xqDXhZsMxCqCzHkACSfIDU0V7J9HWIYhrzLYABfK0tdKjmRbXi+cdKyklZHm4rRkbn/KEJGkKP7G7mCtE+qe+6iSL1xbPUDS0k3ObD2o+FW1i9ctgFEsWAcoXsEszJYKJc9oYjMZA9w0O6rH9R55ep+yIFKdys4wuwsTc/Z2Lr/ltuf4V3puLtA/8A6tz4gL+pFG2Mxl4pnZrjDLIz33M6aArZuIBJgcjE8q8cTZtAMWU6doRmzclZsom8jzmQKQcxkt0rL4qQ6Afn9haCmZuT+EJn0f7R/wD5n+dv/urnvbmY5OeFvfBCf9M0Z2bVs2y2TD8Kkz2JObKDJJVwoPCR05eIr3wdoMCQChUss2/tCAkXLqyAt4dEUQCdTVfFSDW3kfVWKVh0v5+yzLEYO5bPGjp+ZWX9RXPNanh9q3CAFuXDoSZfOp4nAhblq43sKrGWAGdRNctxbF4ntcPZc85CtZcjXiD2DcUjTUkKASJia0FU7+zfI8/lcmkH9XLN5pB6MsVuhhmGa3dex3dtluWvLtrRKj97WqLau62Jw4zOk2zyuWzntkfmXT5xRDJ2Oyuh3wPZnZVcdf6+NNNIEinInlW6wTA04NRp5qKKU0pqNIVFE8081GKeaiiiTTUjSqK1OKU0qaKipPSqM04qKJ6VORXVs3ZVy+4t2lzMeQH1J7h41RIAuVYBJsFyAUT7M3KaFbEsbStqttRmvuOpC+4v4mgCind/dRbCq1vJevET2soQkGCthW5sD/aNoOk+yerH4M5yi23JLaswd85IUg3DrnysImNFvZgoKGFslZiOFh+u6Yx0eEXf5Ll2X2aEJYUWFOkpLXHHKTfIhuLKsW9JuLxV0Y1RbTIhlrxZhlGYsqDKZZZuXRmdX1zfs3GvI8ruDLELlU8TuUW2G1GW4xUq/CSpVQzHhnLlFUm3d6cPnPZK15sqoWclbZyqB7Ii5cEieNo15UO2Mvdlz9UQ6QMbmrJmV2KKG0nhXM5HsiCtuQhym4JISMw00r1xe0EXS89pRrK3LpJMhgZWx2rj2m0zpqaBcbt29dGVnIToiAIg/dWBVfmo0UpOpQRqh/UI2vbxYMMDmLEEEFLGaD3hsVec/wDtryXfSyvsW74j7r4W1/8AHh9PnQiLZIJjlz8KZrZAB6GY+Gla/DR75rP4h+2SKzvbZc62bzHxvWmPnxWDXU218Oy52F0EyTw4S4TzJMi2hPI9aDcLmzAJ7TcIGhmTAGunOi2/u12Nk3Gu5ihm5KypkZDkIbignn4fCs3xRsIC3hfI8E62VhsTbmCDQz2gpAEXLV63EAAEBXe3MKBOmldeLsWwzNh2Z7cDjUC+o4UkE2yzqJQatbJnWaG8fufFjtbbMWyi4UIgdmRmzIfwjnPShi3cZSCpKkciCQfgRrWbYGvJcxxVvmfHZr2+C0DD3wWL51jTMyHpJbKxWDoW5NBm0ukGuzC3sreqZkJEtlNsDN3MGItOJFwEtB9WeLUSFYfei5I7UC9HvNK3R+W6kP8APMPCr/Zm2Ec+qaW04HypdkCBkYRbvQNPccjSa5khcNfZaRzNdzmujauwMPezZ1Fi4PauWlYW5771k8Vr86yviaENr7BvYZhnAytqrocyOO9WH6UbLtBi3EW4OENxK1vMBKEE57TEqqanUAwxZyR6pd0ZOFlIkoRmt3uIqOFBKXDlZhctiGVCxURNVHK+PvCkkTJO4rM+dNRPtvdcZTew2ZkGr2zrctA6htNHtno4JEUMxTBkjXi4S6SMxmxUaVKKVaLNSNPFMKlFRRQIpqRNKorU8w7j8/8AalmHd+tQFPlqKk8+VICaQYf+a98FhXvOttAWZiAoHU/wqiQBcqAE5BdOxti3MTdFu2JPMk6KijmzHoorRNn7MSzayWp7NoBfKwOJbpJXVLOhypINwiAdZPLhMKmGtdhbhgf2rxPbODlOmk2VbhCyM7AzChjXu+NuvIaSCSuikl2afVgH35PsEgrkWeFM7KZ5HSnLTnnu8dGsEQi11555zbFXCrKysVYFYaFLKNQrLCyR0W2vC6sVAkFxwY3eAYM9Te59mGMg85xDAmNdeyUzyzsTXFt3eIWWK2ipv6h7iwVtEiGFsgDPdPv3uZOggUHs0gzqT11+PnWsNPiF3afn2Wc1RhNm68/dWO0Nu3MRxXmLFSMqgAIoMyABovTkNetV7WdMw1H1qKuQDBOo18R3V6qcqedMA0NFggC4uNyvNwATGo7+XT+dRLmAOg5UsvUf+Kud3t0sTjD6pYQc3bRR4TGp8ADVPe1gxONgra1zjZoVKXOuvPn49aatOseiIKsvcNxipEKMoVyQFYGZYLzIPODQ3vB6Pr+Gtm5IuW1yyQDmGnEYEwgOkkjppQ8dZC84WuWzqWVoxEKp3XuBcXYLcjcQHwBIHwOvOj30gbss1t74uxbtIsWoJlswUkme4zPOswDEEEaGdPA1eYzfnGXbDWLjh0YAElVzGCD7Q5mQNedczQyOla9h01XcMzGxujffPRHno+2OWweZ7pdX9gCfVhSyukmZBgaDp51k9xYYjpP0q+2TvvicPhzYtZQpLEEglgWiY1jp3czVCFkiOtXBE9j3udoTkqmla9jGjZeuFwJeTKqo5s5AA6+bGByUE+FewwtjX17ad1owfDVxB8x8TRJithWLlq2O0vWjbXKwNsvZzjR2XKc65jrJB0jlyFFd2AfcvWLn5bgQ/wCW8EP0rQStdvZZmMt2urDDbYe3l7Vu2tjhW9bYG5bBB4Zb2lIB9XcBBAIEQaIMP6wq9s2z2jBQVPZ27jEKpUZgewuZVUNaYEEKCmoFCWztkYgOFNt8j8DRqsHSZErp7Q8RXnhcdcwt11EMslHRwclxQYh1+o6joRWb4g6+HVasmLfm0R1hL2Y5hIKmAywHVyzBjkbVg7KQbJ1OTMSLjAGk3j3YFwNdsKA4Ge5bQyrpP7aweqTzXmp0IrusYpLydohzTCccFw50Fu8dCWIkJdBXOAFYqwBHdZvcIcMRDu5bKudHOr3dNX0B7RIClJgDJJEBdG64RlhILFZlE+dNFF29+wJzYi2oBBAv21MhGI4bls9bTjUHxjwAkTTOOQSNuEskjMbrFNUhEeNRK09aLJeZpUiaVRWpE01IU5qKkwFH262xjZt5iD2l1VkjQ27DEKoB9x7rQJPsrJ6UP7o7HF26XuAm1ZGdwPeMwlseLtAjzo3uAlTccgFpYkZohgVnQjhhGUaNwW/ZbOwpfVS54B9fRMKSL+5+ihi1IMEKIWDKsiqFTKAU1ZeG6FCjRw4BFtzNUu8O1/sym2pP2hwc7aTYRtSmmnbPoXI9kQg0FWGMxwwtk3SBmBy2lIXW+NSSBplsknURNxjoMoAz645diSSWYySeZJ1JPxriCLFmdB9/ZdVEmHIaldmyNgYjFMRZts8cyICr5sdBV1e9Gm0FUsbakATAuIT8p51rO7+yhhbKWlUFQBJGhLH2mYHnr1B7tK6L9w3GCr7JGYnw6fHz8+kEKTpSTH2ALLZlA3D2ibr54uWis5hBBIIMggjnNeZNHfpS2Alm6l5DHazKxoGAEsD4zqO+TQKRTqCUSsDxulksZjeWlWu6uxvtWJt2SSAxOYjooBYnzgVumF2etsItuUS2pUIIg8oJ0mRB665jM1lXosVhjJyFhkYFwJCE8pPSYitdvXBGq/DnNIulJHGUM2sm/R8YwYtylbxIEzoo948p7h3/ANc659o4FLiMrLmVgQeYEHQjTwpxlLS3P3RGgPf5/pXuziDryEkdw11+h+VKvlNwmJbx0Xz3t7Z3YYi7a14HIE/d5qfkRXBNE/pCsEY1nJntAG5Rpqg+iChnLXs4XY4w48F5eZuF5A4qIpxpT5anbsljArVZhaZ6OcbcvWbwe4GYXFy9oTzK9QpBI4eU9TRE25FjtC4VQzKyzB0JEEgTHLvrPtkbkY4hb1hGVhqrMRbJH4cxBjx6g1qmHxzgWzdt5TC9oSwGVoAlQBDDMeh0FecrCWSF0ThnsE7ps2We3RA21fRfZtK9yXyqC2kTlGp6amJ+XjQXvHirLuvY5mhQGd5zOQABoeUAATzPWt9xN+3lGYrxaASOLwHf8KC8X6LsLdPDnsxzIIOb9wiB8x5V3S19s5iVzPTYh/jAWU7L2k1h8ygEEZXRtVdDzRh1B+mhGoo2FxHtLcQkqczamS4GUul2ZBuW4kyCHU9oQSpnh3n9Gt3DKblpu2tjVtIdR3kSZHiOXdVNu3tbsXyOxW25EsOdtx7F1fFSdR1UsOtMnFk7ccZug2YoXYJAjlHllKAvmDLkLF+0SCzpJJzKVHMEqtwDUZyAB7ybFFi4ChzWbgz2m71Pun8SnQ0aHEFHYMNXPEBPMZSyqV4mgHMnMKr2yAIYhsbs77VYe37RLO1l4EG+ozMFI0i6nFA0Di4OgoeJ5idfbn8IuVglbbfn8rNQakRSZCDBpKabJOvM01TK01RRPFPTRVruxswYjFWrZ9nNmfwReJ/oD865c4NBcdlbWlxACNdhbPNixaQSHaLzkCSLjKzWlAgyUtJccCPaK6a172We5dCrzzEqSFgXcxGZgBBVcly5Ki3Js8SyZr02lb7TiJILDtCJIALBXgiYOS32A1DRJOUmKqtpYzsME9waPdAspoBGZVe7Ed1sW0nvLnSTSVt357n98+SbuswW2CGN6Nri9ehP2NsdnaB+4PeP4mMsT3mqcGkaktskT5ef9aU5a0NaGhKXOLnXK2Dc7f23ftpaee3ACx/eR7yk6TAkj5TRUoKLEljzOYnU9degrFdxcEz46zl91g5nuXU1tZsliY06Ex+k8/Pl515mvhZDJZm+af0chkZd+yzz0k7Ut3xbs21ZrivJ071jKIJzEyOXdXNsD0U3bgD4luyU+4INz4zon1PgK0q1suxabtAi9oQAXIBcwIAnnyEQKrt5MRjeyJwioGHMMZuR+EexPgSa6jrHBghhyHErOSna55kfn3BVe0dtYLZVrsrYlxqLamWJPvXG6cuZ17hTbA9JWFugrfPYvOmaShHSGA0PgfnWQ4svnYvOeTmmZzdZnWa83bX5fpTL/jY3N7RJcd0Ea54PZFhwW9Xd6cDE/abR66OD9BJNeO3tuC1ZNxz2SSRr+0uGNFQAwJ8Ty1gUBejjdQ37gxF0eqtnhB9+4P8ApXmfGB31T77bbOJxTkGbaEpb7soOrfvGTPlQjKGMzYGm9tfREuq3iLG4a6Lj27t18VdNxgBoFA58I5T0J+HWq9ACQIpsmgMjWdOo/wBqkqz3D4f1P+9PmtDRYaJQ4lxudUiixz1nr3fCjj0absG5dN26k2lEpm5O86ET7QAk90x416bk7hZovYlTHNLZHP8AE47u4fPxNtobUtWELMyALoJOUT90EAyfAAx3UprKzFeKLM8U1pKP/sky7kQo9Vu0cWUaCBkPU9SNSO4aDTy7pKjewtotinuTdnKOSLkCgyIRpz+bEjyFWj2RyAPDoyzrHOdQcx/rnSbqerdZ2qYgFwu1WGy8hLMiBM0ExpJ1Enp7v9Gu7s6p8LikRsymFImBJkaajrMkn9412XNqSODSfeYGB8DqT5wP0rJ7SXLQMeBoukCQY8qwzfbYww2MdFEK0Og6AN0HgGkfCtfv7cS1icPaMk3g4zE9dMs+baDu6VRelHd8XsOL6DjsyT42z7XyMH/NR1BIYZQHaOQNWzrGHiEJ7Bx3b4fIeJ7eRSG5MoacOxnQ5XJtGfdur3Vd2bn7MBmV3yAdpmz5wGa3dyMcwCOoDGAuW6wkhQaA93toC1iFL/s2m3c/w34W+U5h4qKOLgFu7c7UFs09oArMr3BCPMArr2ebjIAGIkERqznZhdYb5oWCTE2/DJC2+uzwt5byrlS+uePu3Act1PMOD86HCKPtsWO3wd2CHayxuqwMhgrdjeII0Mwlwx1c0BGjKZ12WO2SEqW2fcb5rzNKnmmolDJxRt6O8DK4i6QdQtgRz9YeOPEKPrQb2fdr9D8q0vdXZKf/AE1c7Fe0djpHO4fsyzJGgBJ59aCrXhsduJARdGzFJfgCV1bWt2yxYM0XGHaCcp7PLLSEyxCK4GcN7HSg3fnEnPasnnat5nH/ADbnrbnyzAfCjhtjhnRUZIcgFCrWWUFlD5UkJOQuPZzQeZmsz3ixfa4q/c+9cc/CdPpFDUYDn+A9vVEVRszxVZTg1GnApsla0T0R2V7S8x9oIoHfBbX9BWoqax30dbSFrGKpMC4hTwzSGX5kR8a2BXry3SbSJ7ncBehoSDDYbJveOusDQ9B/v/Cq3HbWWwGe6YFvLmPObbNCtA5kNI07ietdza3BzEqdR4Ff515YnZ6XAwucashQggDhOpBjmeVAswg9rREkE/LquK7s/BY1c+W1eH3hBPxI4h5GqHG+irDNdDI7Ik8Se18FYmV+M1m207b4XE3ERmUo7KGUlWgEgGV7x+tdmH36x9ttMQ515Plcf+4GnraOZgvDJl38lKnVUTjaVma0Tfzba4TCCzZhHcZEC+5bAhmHdpwg+M9KyJWIBHf4fH4VcYh8RtHEFgMzZRPRVUchqYA/XWrzA7l2bA7XG3Vyj3QSFPgWiW/KomiIAylZhcbuOZ4rKQPqHYmizRl3Ki3b3UvYx4QZUB4rjDhHgPvN4D4xWnbO2DgsCuYKpZRrceCfEydE8loY2n6R7dtezwtsFQIBIyIPyoNT8T8KDNrbev4kzdckdFGijyH8TJ8a4fFPUntdlvDddNkhpx2e07jsjfeP0lCMmG1PVyOEeQPtH80jwrP8bj7l1s9x2du9iTp3DuHgK8CaY0bDTxwizR6oSWd8p7RRl6M9olMYqycrqyn5ZlPzU/OtZv2Ef21VvMA1kvowwJfF5ultSx8zwqB8ST8K13sjSHpOwny1snXR9+qz4qtxOzV/s+HXuBWfLpPgRXKMMBowKaniWSnmfu/vCPE1eJbPL60NekDahw+DfK0PcItqRzEyWIP5QdfGhYS57gwbo98ojaXcFybZ3M7d1uHEMpVRkyqpC65gwgidTOlE6AvbyXQGJTKzLoHkQTHSe7WsN2ZvNicOfVXWA+6TmQ+anSirZnpWuKIu2lbxQlfoZHyplPRTkAAg202KWx1cDiS64J13BQftXZ5sXrlpuaMV84Oh+I1o6w177RhbTQSYWdC8Og+zs0AHWGstIBOhigneLaxxOIe9lCZo0BnkAok9+lEe6N03MFiLXMqSQB/zLbL/AK1T6UfOHGNrnai3ugIC0SOaNM0U2UJcIxzKZRgWbMLd3tLRlbhLqMy2Wg6TJHOsnxVko7KeakqfMGP4UfYS+EzBNJDlYBVZGe9blcoEr2S9OpoX3xtZcZdjkzZx5OA38a5pbteW885ruqALA7nnJUJFKnJ8P1/nSpglySGtg2BtZbWFsW3QMDZtsZj3+1bWdI4B86x5TWni6USwRAP2fD68egFq6xgI6TOg1Ma0vrmh4a0o+hNi4q9GGw2btrdwhrYuMLcWwJFtgYygSRoZlvZFY3etEanWeo/2rR8JiuC6A0+qxJMTrNtGmS7ljLEzPWKzIGqoWFpdc8P2rrSDht3/AKTE06d1Se78vGDU7d4D3aZJcpXzlbTwiPCtd9H+9v2u32d0+uQc/wC8XTi/MOvmD31kt8qRM+VNgMU9q4r23yMpkMDEH+ulCVVM2oZhOuxRNPOYX32X0QWqQINB26u/6YlhbuAJdiBBGVz+HqD4fWjG1dU8tSeg1ryksL4nYXheiZKx7cTSs09KWxRmS+OZ4G8SNV+gI/dFBGG2M7jO0W7c/tLnCp/L1c+Cg1t23rDNZYAL2gVnSVDDMuo0Mie7zrC9o4m47zccue89B3DuHgK9D0dK58WHglFdGxr8dtUR4fefD4e3ks2y+hlmUAMwUBXgkzxSSCOXdMCo25t58S4LABVkIo90EzqfePIT4CqmnmmDYWNOLdAvme8YTpwT01KlNarFKp2LWYxXmKLPR7sUYjEAsJROJu4x7I8iTWcsgjYXHZaxMMjw0I63H2EMPYUkQ9wBm7wupUfUn40YB65WTWvRRFeNmkMri8r1AY1rQ0bKZFY56SN4xiL/AGafs7JZZ+8+mY+WkD499aq13tE1DIsmVcAFl8deFT46x3TWA468WuMzGSzEk95JkmmnRUIxlx1CXdIPLWBo3XPNMKelXokkT86LfRy8Yi4vfbB79UuI38DQhNF3o6MYoEc+zcR36SJ7tRQ9V/C7wRNL/M3xV42BFt0SB2isoY6NOa5lmSDEowBgj2h4ihTe1T2lknrYt/SV/hR3iLSPda4rKzpdAdSeRF0KvDOsALyjoYM0G77JBsf4RHyu3BQdM+7wjalloyhcrTU5NKmaUplrTediwwknsMMOcCCt1GnhY/ITMVmIrSdl3c2BsNrw2nBEAz2V4GNSB7Lmgqz+p70dRHNw7lPDAnthPE1u8CNTq1o8yQATmtsIAERFZpNadshovcU8TrEh9QTdttqyKPaxKcp75rNsXYyO6HmrMvyJH8KlKe04eCurHZafFeRpClFWNrYxADXmFlT9+c5H4bY4j5mB40YXAaoANJ0XCw0HhIrutbIaA1wiynQ3JBb8igZn84jxFdNvatu2Iw9uGXiF26Fa5PLhX2EHwY/iqrxGIa4xd2LMdSzGST41yC493PPou7Nb3/jnm6Idg4yymIspZthy1xF7S8ATqwHAg4U8zmPiK2u1aEch8hXzzszEdnetv910b5MCa+hsNdBGh8v4Ui6WbYtITfo92Jjk+Itaacxyme8GDPfArHd890Hss1y2C1rmRHFbB1171kxPSINbMahdtgLJGnXrp1nwoClqnU7rjNFTwNlbhK+bqeK0bfj0dlc1/CrI1L215jvZO8d6/LurOn5mOVepgnZO3E1IJYXROwuTTSbzmok0prdZKQE1r/oy2V2WENwghrrE6/cXhX58R+NZdsDZ7XryIObMFnu11PwEmt6w9pUQKugUBQPACB9KTdKzWYIxumvR0N3GQ7L2HOvRm6VXbT2omHtNduGFX5k9FHeTVfujvH9tss7AK6uVKrMRzUideRjzBpD1TiwyWyCbue0PDL5q5e3PX4VgW2MAbV65bOhR2XXuB0Pyrf2td1ZP6Udm5MStwD9qsn868J+mWmnRUtpCzj+kF0izFGHcP2g8OsRFeWnjSNRr0aQKcju+Zos9HLj7XqIC27jc/wAMa/OhEUaejYKr37rcktxrqOJhp8lNDVZ/wu8ERS/ytRg69teb21yXBKG5cEkXCqso1GX1WaIHXWKAt+GHaWo5dkCPAMzN3DvoswV3NcF0RbBcsUUTlIXtHMwAJa2QesMOYNCO+7E310jLatAgCADkDGB0HFQNK20tu5MKl14ie9DRpUiKVNknUaPtxHF3DNbPu3Sp8Ev2zbn/ADAGgGaJ/R/i4xDWv7+2yDwuDjtn/MsfGhqtt4j3ZomkdhlF98kQDNmzAQG0BysOMyU5FwCbhtaMwgACKGd78Oi41mM9ndy3hlicrgExOkzNFm1/w6sR2q6gBO0L5QS4EENm0XOeDkDVPvnYF3DpdTXsnNswCPVuS6cwDCsHt8vdoSB9ng8cvRGTtuwjhmhs7XyaWEFr8c5rv+cjh/cC/GuBmJknUnmTz8z30ytrT8+VMw0BKi4lTtaH6fP/AM1228Mow1x2HH2ltFPcMrs/6LVeTrVxjLcYGyw9+/dJ/dS0v8T865ebWHf7rpg18FUxRdu96R72HRbbqLqLopJKuB3TBBHdI+NB9NP9d1VJEyUWeLq45Xxm7DZb9uzvPbxlvMkgroynmp6TGkHoavwRlI8jXztu9vBdwd4XbZ8GU8nXqp/WelbfsHeOzi7edDqIzIeanuPeO415qtojA7E35fwndNUCcWOqsrdmAR0B4T+HoPhy8gKyr0ibl9kxxFhfVsZdQPYb7wj3T9D56afcxYAYn3QSY5wNTXQcMrCDBBBkHUEH9RQ9PUOp34x/tbzQtkbhcvm5cOT3ADnJ/qaVy2o5HN9PpRZv5uW+Gul7YJsudPwNzyt4dx+HMUNbM2Y99wiAlmMAD+tAO+vWRzMkZ1gOS8++JzXYCM0aejTZ4a4bpGltdI+82n+kH51piDrVVuvu+uDsC2DnaczGObGBA8ABQ36Rt72tj7NaJV2ANxgdQp5KsdTzJ7vOvOy3rKizNP0nzCKWAYuShz0gbz/ab2S2fVWiQPxPyZvLSB4edP6N9uizisjmEvDIZ6PMofmSP3qD2NOGin/wzOp6raySfEO63rV9Hhqz/wBLlgm1Yfud1+agj/TVtuHvP9qsZXPrbYAfvZfdf48j4+Yrm9Ko/wCDQ915f9L156mY6Gqa12t07ncJKcuHBZEajTmo16pecUxRzutbKYNm5NduaEgHhEWgSDoeK6TH4TQPZtlmAGpJAA7yeVaVfw2UW8MsHs1QNAniXMTBGol+2aRrFnTnQdU7IN5yRlI3Mu5zXvs3BRn6cAQALGt1jaBENAgdpoEXnOuhoF3mxufGXmHLOQPyjhH0FH4vmzaNxuguXT7Uxbm1bUlmYkm6zPOY+dZVcYkknmaypBd7nHwWlUbMa36qZCHWY8KVeBpUwQF1GvXCYprbq6mGRgw8wZH1FeUTTVCL5KgbZrWsReVlW+kZGXPr0S4wOWADmy3cyEHSLvMcxxYaypzWbhhLoKHQ6A5eOdVlb8NAZoFx5OlVm4m1A9p8O+uXM6j71thF62PGIceIq0xSQ8SHK5cxiFZWGZmJOrZrbXOiqO1bi0FJSwscYztyE8DsbRJx5KzrG4RrNx7biGRipHiD+leSNGv86M97tnC9aGJSSyALdkQzJJW3dYdG4SjfiQ91BYptDJ1jb77pRNH1brbbJw0f71fYpCdn4Yd96/HPnFv+UfGqDNWibq7BTF7MYEDPavMbZJygErbJB8D49QKzqJBGGudpf2XUDC8lo1sgG0kz00ryopxPo/xQYwbIHSb1sfDn51539zXtQHv4VTE8V9dPIAT8a6FREdHBcmCQahD6kLz1Pd0Hn/KrLY+0bwvKbMi4SAuQnUnoR1HhXR/9tWvex2FH5WvN+lujj0cbp20ZsR2iXh7KFQwAPvHjAMxA5dTWNRUxsjLjn9FrBA9zwNPqi/CK4tqbkZ8ozAcs0agfGgRd/wC5gsVdsPN6yjkLqM6LzAB6gAxB7uYo03j2pbsW+K4LReVVipaDHtZV5x8pIrK72x8BmJbaBJnWLFw69TM6mk9FG14cZBke4/pNayUjCGHMd4Ws/bLV+xn0a06Sc3IrGuYeGs+VUm6u6iYYM3vOWIkarbmUTXrET4+VcG5eIstbOGtXXvIrB8zWygAzSU1J0JUf5mom2ptBbSOzk5UEtGpjuHifoPnQ72viJhaTmf8ASJjLXgSnUclUu+O9X2RAVg3GBW2p+GZz4CAB361j+LxT3HZ3JZmMknmTRZtjebC3n7S9hHuNESb7qoAOgCqNAJqrubfw/uYGyPz3L7/9Yp3SRGFtsBvxy9UmqpOtd8wt9fRUUVLJ/vVo+3wdFw2GXppaJPzdjRR6Ot0lun7TdEop4FPJnHNj3gH5ny1KlnETC94sh44TI8NaVZ+jfdJ7X/E3ZUspVE5Eqfef5CB8e6rL0k3E+yZSRmLqVHXSZPyJ1q62xtZMNZa650UaDqzHko8T/OsU27ty7ibxu3DxHQAaBV6KB3UnpmSVU3Xu0HNk1qHMpouqGZKrrg1MVGlU7VoswVQSSQABqSSYAHxr0CR6og3I2dmvG8QMtkAieRunS2D4Ayx7ghorw9h7jBrT5WYqiMw747MtkIeTnDENnEuZVRrXjZwJw9lLNvmWYMwiGu6C7BIIMAi0NDp2zRpV5uzhYzB3VbYVlUDMGnKCzCdFCI4jLAGduFTpSWeW93+XgnMUWEBn1PihrfjHKlhbaHS5AX/AtcCH958z/KgIirXefbAxGIZ1EIIS2O62oyqP4/GqqaZU8eCMA6pbUPxvKiwpU8eNKiFgvNRUmMnuqM0qipdWAxb2biXUPEhBB6eIPmNPImtLXEJctpiLei5C2uYkBZdkhdS6NmgaSrtqIBrLFNEu5u8K2XNq6Stq4RLD+zuD2Lo7o5HvHlQdVEXDGNR+EbSzBhwO0KI7WL7MwUUrEEEjW2RDBujKVyCRwr2YIZwrmg/eXYX2e4Ckmy8m2x5jWCjdzqdCPCtA2lsa5aRCIZcwCBJyjQlQ0nVSeFRpOdVZso1rrFpTb7G+s2nA9mSwPJXUkD1giNBDAZYkLnEhmDe23TfniOeKKmixDCefZZxFGG6GKc4TGWlPuLc7xlnJc8tCvyqm2/u7dwjhWhkYZrdxfZuL0IPfrqOlWW4WJW3iQLhhLytZM/jEf6gKNmIfFibnv5ZoGC7JbHLbzVFibxBgHXr/ACrmT5V0Y/CG1de2x1R2UnvKsRP0rmNEixFwsHXvmnmt33Mw3YYGyr6HJnadIzEvr5BvpWNbC2S1/EW7YE5mUNGsLzY6aRlmtI9J28HY2Rh7ejXRrHS2NI+J08gaU9INMzmQDfNMaK0bXSu2QLvrvIcZiWYH1a8FsfhB9rzY6/IdKogJ/rpUTRZuHuq2IudqyzatEZgffbmEH0J+A60eSyni7gg2h08ltyjjdbArgMArXIV39Y2bSJEgN4Kup+IGpFWmzHtYizmRhcV5BPfPtBh0Y9R00A0ArPfSZt93xBsgwiBZA0kwGP1j5DuFVu5e9Zwl6GJ7F4FwDWOgceI+o+FKHUT5IjLftHNNG1TYpBHbIZLw3q2QcPddOYVuEn7h1X6VQRWqekjYvb2VxFqGCjiI1zWzqrA9QJJ8mrL2sEc+VNKSbrYgd90vq4urkNtE1q0WYKBJJAAHUnQCt52PhFw+Ht2zoLaAMekxLGfOTWcejLYRu3zeYcNrlP8AeHQfISfOK6/SJvUWJw9puAaXCPfPcD90HQ95oKsBqZRA3bMoykLYIjM7fIKp373r+13Qtv8AZW5C/ibq/wDAeHnQoTSNKKaRRtjaGN0CWSSGRxc5KKMt0dim2PtDwrFSbclRkT2Td4iBmJ4EBOrGeQrg3b3fDAX7w9XqUQnL2pX2iT7tpfeb4DU0S3VZyxLgKCDMOMw0SQoHCZOQLzQALlJuEkWolv2G/X0RlNDbtnXb1T4C96ws6IRAQ22zSqaAKCxiUhmh1/s7jkgmufe3bAs4YWVnPdUan2lsZs0t1z3Xl28IHSuy9ctYe2btxYCjKVJkM8ythByQaK1zLoCuUaCKzvaOPe/da5cOZ3Mk/wAB4dAKxhiEj8WwWs8nVsw7lcxpRSipAU0StQNKpkUqii8RT0gaRqKk4NKaaKnUUR7uJvmqgYXEkG2eFGbUAH3Gn3e4nl5ci3H7GS+YUFDyYMFhSSpbMBqxIAaSYfKBmiQcWUUe7mb9qqrYxPsxlW7qYGsK45ldSJGo+tKaqlLSZYtdx+01palrh1cvmi3A7FN21dsYm2WXNmDGNWPMggDi5cQAB6gGZzverde7hXzCWtAwHHutzhwPZbl9PKtI2xtMqMlvPBE5kkvlJBDWwoOa3HDmWSpiR71U+Fa7af1iHK0qc+koGIbPoQ68SgLylXKlViRaaWRhL9jtzoiZ4o3gN3486oM3tC3WtYpeWIQF+kX0hLo+YDfvUPFfGtFx2xrF2262iLal1ORjCLcAgZHYDsWKwDbuKAdIOgNcmG9Hdh2yfaXtXf7q9aCv+7xw48VJpjHVRsZZ18u70S6Sme52S6vRNsYs9zEk6KOzXlqxgsfgMvzqg9IRu/brvaDUHh5xk9yPhHxmjjYe5uLwYK2MYuUtJV7Mgnl96Rp3EcquNobv/aVH2i3ZdwIzDtF056DWOfeeZ76X/FsbUGW9wRbvHmi/h3OhEdrHVYSGrTfRLvBJbCMBENcVusyoYHv0IPwNQ216KGZgcObaLrIZrh1nSOEwI6VDYXo92hhbwu2nsyJBBZ4ZD7Sn1fUdfKiqiop6iEtxC/fxQ8UM0Ml7Kg9I1nLj73cShHkUXX9RQvFbNtzdV8Vai8EW4PZYHNEjiE5QcpMmPL4jK+iK6x//ACE+KtNXT10TYw15sRkpNSSlxc0ZFdvos2mblq7h34lSCoOvCxIZfKdfiar969xWsBrlris8yPet66T3qO/51d7v+jvEYS4biYlASpU+qZgQddRnHUCiLBYTGLPbXrN1SDoLTIfmGIjzFAvqWxzGSFwsdRnn9kayEyRBkgNxuq7Y2yHsYEWrRAulSc3TtGEzI7tAD4Csn23grlq6UuoUYfe6jvHeD3itxe0wXQqsDUnkPORVJtTbVi4JS3bxDWz+2uALYt68jcYnMY91Jk9KqkqnMeTa9+dV3VwNcxrQbWWPnZ9zJnyNk+9lMeGvKiDY26wHHiByAYWmOWF6PfP9mh6D2m5AUU4jEFnzO4a4MuXMAmTMVUGxZM9kOIetugtGoU15XMCxYKATDZiozE5yBLn3y0OJYkkZ0YQFZQxdUucLaIFlOGm5zULbF3zScgC5iylIgnQgSLSj+zHLRp9YNOq6wthndygtwWZixNslQIGY8d4yQmaWRDxHkA127asr2rlUQQFcKubOAQww4HCWOgkSqZZBZiTQHt7eFsSQAMlpJyWwZAnmzHmznqxrGOMynLTnnnPaSYRDPVQ27ttsQ40y20GW2nRV8e9jzJ6mquKeKQps1oaLBKXOLjcp1FTiogVMCu1yoR5U9PFKrVrmipAVAGnzVyqUqcVGaU1FF7oJHPur19gaczyryw6Tqa9biSKiittg72XMOAjjtLMzlJIZD9+0w1tt5UdYLHW8Que02eNW4AbiH772hyYf3luQfeRqygip4fFvbYOjMrDUMpII8iKDmpWvzbkUVFUuZkcwtEtYFQqsWhvvBhEADN2bA8fdlEsQqKV0Ib0wuMY2wrIGUk8JCG2BrllGhVeUua22tiFBjiAqj2Zv2Cf+JQ5jE3rQUOSORuW2HZ3Y7yJq/wAI63V/4Z7dwQB6vMtxVHL1TMGOXQgZnWQIUUHI1zfnHp5o5jmv+Q+qsMFtRljs7rJrl7N/XpIAMBHK4hdCDwlxBETVrht5Lkw1pbh/5Fxc3xtXsjjy1oQ+wGeyyq0yMg9oQWywlzK40KqQVYcCmTEUwJy5HuMsZjkuMoy65fYvSYC2w0BSPWmOQBHdTsetWyOCOzvVYH7TtbXf2tq6o+eXL9a6MPvThDoMRZPncQH5E0A4a/iFnKcoDMObWydSsAJdtocrI0kD3l01r1t7UuXCVOckGOaNOiaAXLTGQXg66QawNC3b8+y7647o3xG3cP8A39mP8S3/ADrlbejCLzxFryVgx+SyaEXxLkhUHEdQCuH5etnlhsxPqTETOYa17C7iIK5yHJGXIzCIdUeezCSAGY9P2ZqhRtGp+/stBObWA+3uilt67bfs7V+74radV/zXcqj51V4rei60hOytxz1bEuPNbPAn7z0L4mzcDA3CSxH9qQRql06G6NCGtgTmI156V1/ZhckrN1VUyEZWGUkIwDFiqkpccwW5p4SdRSxs55H2WXWvOSV/HC7LMXxEcs47S3m6BbdqLCkmAMzvqRpXndxrSM2hKHK5lmVI9pICi0oEsMiLIQgEzNe+HsZvZ4zxS1uGdZDe8C1tYcq0NdgdmsCuXEbaw2GMtcm4Pds5XcH8wAs2f3FLD71EgDRous3XAu42XWMIGyhQwzSwXKWmQZVElS6wzIXhVIOYuTFcu2N47GHBUxduajs1YFR19e6wG11NtIB94tzoY2tvneuhltjsUb2ghJd/8S43G/xMeFD2aiY6Uuzk8kJJVAZR+a7drbYu4h891sx5AclUdFUclHgK5BUZpA0wADRYIAuJNyp04qE1INVql6LUhUAafNVqJ6aomlVKLnp6vX3Pvjm1v5t/214Pu1dHVPm3/bUVXVRXtbtSK622JcHMr8z/ACqdvZzAe79f5VdirXigivRRXp9kI6inFg1VirXNft6T1rnZYqy7Oue9bkx3T+lRUuM1JGIIImRyjmKdrNIWzUUV1ht88Uq5WcXk+7fVbo+GbUfA1bYbfu2RluWGUf8AJutl/wDTvB0oR7OmyaVg6mjO3lkt21EjdCjm3vFgmOYXbtpiZJNogzzknC3Ekz1iui1tHBgcOKt6xIYYsTAiSGDiY61n2SkFrM0g/wDR+3otBVu4BaINqYUEH7TZkZtc18kyxeSBa5yxiI0Ne2H3lwaElr6PIjhTFEiAwGUsQFHEeQ1mszZKWXWuDRNOrj9vRditcNgjW7vXhVnILjEx7NqxbmNRxPnfn41wYvflm9myngbzPfI8g5yD4LQ01vU+FNlrUU0Y1zWbquQ5aLv2hvBiL+ly6zL0WcqDyVYX6VW05Wny1u1obkAh3OLsyVGaapFKbLXS5UakKaKkBUUSFODSy04WpZRODT0op4q1FGlUitKoov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76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362330" y="105308"/>
            <a:ext cx="6781670" cy="271342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Hoplites: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Use spear </a:t>
            </a:r>
            <a:r>
              <a:rPr lang="en-GB" dirty="0">
                <a:solidFill>
                  <a:schemeClr val="bg1"/>
                </a:solidFill>
              </a:rPr>
              <a:t>and sword. </a:t>
            </a:r>
            <a:endParaRPr lang="en-GB" sz="400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Armour </a:t>
            </a:r>
            <a:r>
              <a:rPr lang="en-GB" dirty="0">
                <a:solidFill>
                  <a:schemeClr val="bg1"/>
                </a:solidFill>
              </a:rPr>
              <a:t>bronze greaves, breastplate, and helmet. </a:t>
            </a:r>
            <a:endParaRPr lang="en-GB" sz="400" dirty="0" smtClean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Shield </a:t>
            </a:r>
            <a:r>
              <a:rPr lang="en-GB" dirty="0">
                <a:solidFill>
                  <a:schemeClr val="bg1"/>
                </a:solidFill>
              </a:rPr>
              <a:t>– </a:t>
            </a:r>
            <a:r>
              <a:rPr lang="en-GB" i="1" dirty="0" err="1">
                <a:solidFill>
                  <a:schemeClr val="bg1"/>
                </a:solidFill>
              </a:rPr>
              <a:t>Hoplon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(a </a:t>
            </a:r>
            <a:r>
              <a:rPr lang="en-GB" dirty="0">
                <a:solidFill>
                  <a:schemeClr val="bg1"/>
                </a:solidFill>
              </a:rPr>
              <a:t>slight bowl shape, </a:t>
            </a:r>
            <a:r>
              <a:rPr lang="en-GB" dirty="0" smtClean="0">
                <a:solidFill>
                  <a:schemeClr val="bg1"/>
                </a:solidFill>
              </a:rPr>
              <a:t>3ft/c.1m </a:t>
            </a:r>
            <a:r>
              <a:rPr lang="en-GB" dirty="0">
                <a:solidFill>
                  <a:schemeClr val="bg1"/>
                </a:solidFill>
              </a:rPr>
              <a:t>in diameter, might be plated with bronze</a:t>
            </a:r>
            <a:r>
              <a:rPr lang="en-GB" dirty="0" smtClean="0">
                <a:solidFill>
                  <a:schemeClr val="bg1"/>
                </a:solidFill>
              </a:rPr>
              <a:t>). </a:t>
            </a:r>
            <a:endParaRPr lang="en-GB" sz="500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Weighs c.50-70 pounds.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68" y="140976"/>
            <a:ext cx="2218640" cy="2642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3"/>
          <p:cNvSpPr>
            <a:spLocks noGrp="1"/>
          </p:cNvSpPr>
          <p:nvPr>
            <p:ph sz="half" idx="1"/>
          </p:nvPr>
        </p:nvSpPr>
        <p:spPr>
          <a:xfrm>
            <a:off x="3561398" y="2674913"/>
            <a:ext cx="5582602" cy="2504209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err="1" smtClean="0">
                <a:solidFill>
                  <a:schemeClr val="bg1"/>
                </a:solidFill>
              </a:rPr>
              <a:t>Peltasts</a:t>
            </a:r>
            <a:r>
              <a:rPr lang="en-GB" b="1" dirty="0" smtClean="0">
                <a:solidFill>
                  <a:schemeClr val="bg1"/>
                </a:solidFill>
              </a:rPr>
              <a:t>: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sz="2200" i="1" dirty="0" err="1" smtClean="0">
                <a:solidFill>
                  <a:schemeClr val="bg1"/>
                </a:solidFill>
              </a:rPr>
              <a:t>Pelta</a:t>
            </a:r>
            <a:r>
              <a:rPr lang="en-GB" sz="2200" i="1" dirty="0" smtClean="0">
                <a:solidFill>
                  <a:schemeClr val="bg1"/>
                </a:solidFill>
              </a:rPr>
              <a:t> </a:t>
            </a:r>
            <a:r>
              <a:rPr lang="en-GB" sz="2200" dirty="0">
                <a:solidFill>
                  <a:schemeClr val="bg1"/>
                </a:solidFill>
              </a:rPr>
              <a:t>– A light crescent-shaped </a:t>
            </a:r>
            <a:r>
              <a:rPr lang="en-GB" sz="2200" dirty="0" smtClean="0">
                <a:solidFill>
                  <a:schemeClr val="bg1"/>
                </a:solidFill>
              </a:rPr>
              <a:t>shield - armed </a:t>
            </a:r>
            <a:r>
              <a:rPr lang="en-GB" sz="2200" dirty="0">
                <a:solidFill>
                  <a:schemeClr val="bg1"/>
                </a:solidFill>
              </a:rPr>
              <a:t>with </a:t>
            </a:r>
            <a:r>
              <a:rPr lang="en-GB" sz="2200" dirty="0" smtClean="0">
                <a:solidFill>
                  <a:schemeClr val="bg1"/>
                </a:solidFill>
              </a:rPr>
              <a:t>javelins</a:t>
            </a:r>
            <a:r>
              <a:rPr lang="en-GB" sz="2200" dirty="0">
                <a:solidFill>
                  <a:schemeClr val="bg1"/>
                </a:solidFill>
              </a:rPr>
              <a:t>. </a:t>
            </a:r>
          </a:p>
          <a:p>
            <a:pPr lvl="1"/>
            <a:r>
              <a:rPr lang="en-GB" sz="2200" dirty="0" smtClean="0">
                <a:solidFill>
                  <a:schemeClr val="bg1"/>
                </a:solidFill>
              </a:rPr>
              <a:t>Hit </a:t>
            </a:r>
            <a:r>
              <a:rPr lang="en-GB" sz="2200" dirty="0">
                <a:solidFill>
                  <a:schemeClr val="bg1"/>
                </a:solidFill>
              </a:rPr>
              <a:t>and run </a:t>
            </a:r>
            <a:r>
              <a:rPr lang="en-GB" sz="2200" dirty="0" smtClean="0">
                <a:solidFill>
                  <a:schemeClr val="bg1"/>
                </a:solidFill>
              </a:rPr>
              <a:t>tactics - scouting</a:t>
            </a:r>
            <a:r>
              <a:rPr lang="en-GB" sz="2200" dirty="0">
                <a:solidFill>
                  <a:schemeClr val="bg1"/>
                </a:solidFill>
              </a:rPr>
              <a:t>, ambushes, sieges. </a:t>
            </a:r>
            <a:endParaRPr lang="en-GB" sz="2200" dirty="0" smtClean="0">
              <a:solidFill>
                <a:schemeClr val="bg1"/>
              </a:solidFill>
            </a:endParaRPr>
          </a:p>
          <a:p>
            <a:r>
              <a:rPr lang="en-GB" b="1" dirty="0" err="1">
                <a:solidFill>
                  <a:schemeClr val="bg1"/>
                </a:solidFill>
              </a:rPr>
              <a:t>Psiloi</a:t>
            </a:r>
            <a:r>
              <a:rPr lang="en-GB" dirty="0">
                <a:solidFill>
                  <a:schemeClr val="bg1"/>
                </a:solidFill>
              </a:rPr>
              <a:t> = light armed -skirmishers and missile </a:t>
            </a:r>
            <a:r>
              <a:rPr lang="en-GB" dirty="0" smtClean="0">
                <a:solidFill>
                  <a:schemeClr val="bg1"/>
                </a:solidFill>
              </a:rPr>
              <a:t>troops:</a:t>
            </a:r>
          </a:p>
          <a:p>
            <a:pPr lvl="1"/>
            <a:r>
              <a:rPr lang="en-GB" sz="2200" dirty="0" smtClean="0">
                <a:solidFill>
                  <a:schemeClr val="bg1"/>
                </a:solidFill>
              </a:rPr>
              <a:t>May initially fight in van. </a:t>
            </a:r>
            <a:endParaRPr lang="en-GB" sz="2200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545" y="4291446"/>
            <a:ext cx="1491072" cy="247173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051" y="2930236"/>
            <a:ext cx="1583532" cy="191783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3142" y="2930236"/>
            <a:ext cx="1580760" cy="1917833"/>
          </a:xfrm>
          <a:prstGeom prst="rect">
            <a:avLst/>
          </a:prstGeom>
        </p:spPr>
      </p:pic>
      <p:sp>
        <p:nvSpPr>
          <p:cNvPr id="12" name="Content Placeholder 4"/>
          <p:cNvSpPr>
            <a:spLocks noGrp="1"/>
          </p:cNvSpPr>
          <p:nvPr>
            <p:ph sz="half" idx="1"/>
          </p:nvPr>
        </p:nvSpPr>
        <p:spPr>
          <a:xfrm>
            <a:off x="1631373" y="4959569"/>
            <a:ext cx="7512627" cy="1898431"/>
          </a:xfrm>
        </p:spPr>
        <p:txBody>
          <a:bodyPr>
            <a:normAutofit fontScale="92500" lnSpcReduction="10000"/>
          </a:bodyPr>
          <a:lstStyle/>
          <a:p>
            <a:r>
              <a:rPr lang="en-GB" sz="2200" b="1" i="1" dirty="0" err="1">
                <a:solidFill>
                  <a:schemeClr val="bg1"/>
                </a:solidFill>
              </a:rPr>
              <a:t>Hippeis</a:t>
            </a:r>
            <a:r>
              <a:rPr lang="en-GB" sz="2200" i="1" dirty="0">
                <a:solidFill>
                  <a:schemeClr val="bg1"/>
                </a:solidFill>
              </a:rPr>
              <a:t> </a:t>
            </a:r>
            <a:r>
              <a:rPr lang="en-GB" sz="2200" dirty="0">
                <a:solidFill>
                  <a:schemeClr val="bg1"/>
                </a:solidFill>
              </a:rPr>
              <a:t>= </a:t>
            </a:r>
            <a:r>
              <a:rPr lang="en-GB" sz="2200" dirty="0" smtClean="0">
                <a:solidFill>
                  <a:schemeClr val="bg1"/>
                </a:solidFill>
              </a:rPr>
              <a:t>“Horsemen”: </a:t>
            </a:r>
            <a:endParaRPr lang="en-GB" sz="2200" dirty="0">
              <a:solidFill>
                <a:schemeClr val="bg1"/>
              </a:solidFill>
            </a:endParaRPr>
          </a:p>
          <a:p>
            <a:pPr lvl="1"/>
            <a:r>
              <a:rPr lang="en-GB" sz="1900" dirty="0" smtClean="0">
                <a:solidFill>
                  <a:schemeClr val="bg1"/>
                </a:solidFill>
              </a:rPr>
              <a:t>Need to afford to maintain </a:t>
            </a:r>
            <a:r>
              <a:rPr lang="en-GB" sz="1900" dirty="0">
                <a:solidFill>
                  <a:schemeClr val="bg1"/>
                </a:solidFill>
              </a:rPr>
              <a:t>a horse. </a:t>
            </a:r>
          </a:p>
          <a:p>
            <a:pPr lvl="1"/>
            <a:r>
              <a:rPr lang="en-GB" sz="1900" dirty="0" smtClean="0">
                <a:solidFill>
                  <a:schemeClr val="bg1"/>
                </a:solidFill>
              </a:rPr>
              <a:t>Light </a:t>
            </a:r>
            <a:r>
              <a:rPr lang="en-GB" sz="1900" dirty="0">
                <a:solidFill>
                  <a:schemeClr val="bg1"/>
                </a:solidFill>
              </a:rPr>
              <a:t>cavalry armed with javelins (harass and </a:t>
            </a:r>
            <a:r>
              <a:rPr lang="en-GB" sz="1900" dirty="0" smtClean="0">
                <a:solidFill>
                  <a:schemeClr val="bg1"/>
                </a:solidFill>
              </a:rPr>
              <a:t>skirmish) - heavy </a:t>
            </a:r>
            <a:r>
              <a:rPr lang="en-GB" sz="1900" dirty="0">
                <a:solidFill>
                  <a:schemeClr val="bg1"/>
                </a:solidFill>
              </a:rPr>
              <a:t>cavalry </a:t>
            </a:r>
            <a:r>
              <a:rPr lang="en-GB" sz="1900" dirty="0" smtClean="0">
                <a:solidFill>
                  <a:schemeClr val="bg1"/>
                </a:solidFill>
              </a:rPr>
              <a:t>(lances </a:t>
            </a:r>
            <a:r>
              <a:rPr lang="en-GB" sz="1900" dirty="0">
                <a:solidFill>
                  <a:schemeClr val="bg1"/>
                </a:solidFill>
              </a:rPr>
              <a:t>to close with their </a:t>
            </a:r>
            <a:r>
              <a:rPr lang="en-GB" sz="1900" dirty="0" smtClean="0">
                <a:solidFill>
                  <a:schemeClr val="bg1"/>
                </a:solidFill>
              </a:rPr>
              <a:t>opponents). </a:t>
            </a:r>
            <a:endParaRPr lang="en-GB" sz="1900" dirty="0">
              <a:solidFill>
                <a:schemeClr val="bg1"/>
              </a:solidFill>
            </a:endParaRPr>
          </a:p>
          <a:p>
            <a:pPr lvl="1"/>
            <a:r>
              <a:rPr lang="en-GB" sz="1900" dirty="0" smtClean="0">
                <a:solidFill>
                  <a:schemeClr val="bg1"/>
                </a:solidFill>
              </a:rPr>
              <a:t>“</a:t>
            </a:r>
            <a:r>
              <a:rPr lang="en-GB" sz="1900" dirty="0">
                <a:solidFill>
                  <a:schemeClr val="bg1"/>
                </a:solidFill>
              </a:rPr>
              <a:t>Dragoons” </a:t>
            </a:r>
            <a:r>
              <a:rPr lang="en-GB" sz="1900" dirty="0" smtClean="0">
                <a:solidFill>
                  <a:schemeClr val="bg1"/>
                </a:solidFill>
              </a:rPr>
              <a:t>–fight </a:t>
            </a:r>
            <a:r>
              <a:rPr lang="en-GB" sz="1900" dirty="0">
                <a:solidFill>
                  <a:schemeClr val="bg1"/>
                </a:solidFill>
              </a:rPr>
              <a:t>on horseback and foot. </a:t>
            </a:r>
          </a:p>
          <a:p>
            <a:pPr lvl="1"/>
            <a:r>
              <a:rPr lang="en-GB" sz="1900" dirty="0" smtClean="0">
                <a:solidFill>
                  <a:schemeClr val="bg1"/>
                </a:solidFill>
              </a:rPr>
              <a:t>Attack</a:t>
            </a:r>
            <a:r>
              <a:rPr lang="en-GB" sz="1900" dirty="0">
                <a:solidFill>
                  <a:schemeClr val="bg1"/>
                </a:solidFill>
              </a:rPr>
              <a:t>, scout, harass, screen, pursue enemies. 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8313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3909"/>
            <a:ext cx="8229600" cy="1059873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Phalanx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5112327" cy="5440362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Hoplites formed in Phalanx – massed infantry formation usually rectangular in shape.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Head </a:t>
            </a:r>
            <a:r>
              <a:rPr lang="en-GB" dirty="0">
                <a:solidFill>
                  <a:schemeClr val="bg1"/>
                </a:solidFill>
              </a:rPr>
              <a:t>on collision of </a:t>
            </a:r>
            <a:r>
              <a:rPr lang="en-GB" dirty="0" smtClean="0">
                <a:solidFill>
                  <a:schemeClr val="bg1"/>
                </a:solidFill>
              </a:rPr>
              <a:t>hoplites?</a:t>
            </a:r>
            <a:endParaRPr lang="en-GB" dirty="0">
              <a:solidFill>
                <a:schemeClr val="bg1"/>
              </a:solidFill>
            </a:endParaRP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Columns </a:t>
            </a:r>
            <a:r>
              <a:rPr lang="en-GB" dirty="0">
                <a:solidFill>
                  <a:schemeClr val="bg1"/>
                </a:solidFill>
              </a:rPr>
              <a:t>of men, depth can vary but eight deep fairly common.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Depth vs. </a:t>
            </a:r>
            <a:r>
              <a:rPr lang="en-GB" dirty="0">
                <a:solidFill>
                  <a:schemeClr val="bg1"/>
                </a:solidFill>
              </a:rPr>
              <a:t>Breadth.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Tendency </a:t>
            </a:r>
            <a:r>
              <a:rPr lang="en-GB" dirty="0">
                <a:solidFill>
                  <a:schemeClr val="bg1"/>
                </a:solidFill>
              </a:rPr>
              <a:t>to drift rightward to protect exposed side.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Most </a:t>
            </a:r>
            <a:r>
              <a:rPr lang="en-GB" dirty="0">
                <a:solidFill>
                  <a:schemeClr val="bg1"/>
                </a:solidFill>
              </a:rPr>
              <a:t>advantageous on flat, level terrain.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Spartan flute-players </a:t>
            </a:r>
            <a:r>
              <a:rPr lang="en-GB" dirty="0">
                <a:solidFill>
                  <a:schemeClr val="bg1"/>
                </a:solidFill>
              </a:rPr>
              <a:t>provided rhythm for marching.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Eventually </a:t>
            </a:r>
            <a:r>
              <a:rPr lang="en-GB" dirty="0">
                <a:solidFill>
                  <a:schemeClr val="bg1"/>
                </a:solidFill>
              </a:rPr>
              <a:t>one side starts to get </a:t>
            </a:r>
            <a:r>
              <a:rPr lang="en-GB" dirty="0" smtClean="0">
                <a:solidFill>
                  <a:schemeClr val="bg1"/>
                </a:solidFill>
              </a:rPr>
              <a:t>“pushed back” </a:t>
            </a:r>
            <a:r>
              <a:rPr lang="en-GB" dirty="0">
                <a:solidFill>
                  <a:schemeClr val="bg1"/>
                </a:solidFill>
              </a:rPr>
              <a:t>and losses formation – retreat. </a:t>
            </a:r>
          </a:p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327" y="1567943"/>
            <a:ext cx="3884743" cy="4921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209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Macedonian phalanx: late Classical to Hellenistic warfare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4229100"/>
            <a:ext cx="4218708" cy="2628900"/>
          </a:xfrm>
        </p:spPr>
        <p:txBody>
          <a:bodyPr>
            <a:normAutofit/>
          </a:bodyPr>
          <a:lstStyle/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Greater use of siege warfare.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More varied tactics with light infantry and cavalry.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8709" y="4726719"/>
            <a:ext cx="4739553" cy="20057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0159" y="1745133"/>
            <a:ext cx="3178103" cy="283665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1" y="1745133"/>
            <a:ext cx="5780159" cy="2560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800" dirty="0" err="1">
                <a:solidFill>
                  <a:prstClr val="black"/>
                </a:solidFill>
              </a:rPr>
              <a:t>sarrisa</a:t>
            </a:r>
            <a:r>
              <a:rPr lang="en-GB" sz="2800" dirty="0">
                <a:solidFill>
                  <a:prstClr val="black"/>
                </a:solidFill>
              </a:rPr>
              <a:t>, longer spears, to overcome the other side – rows of spears more tightly packed (as smaller shield).</a:t>
            </a:r>
          </a:p>
          <a:p>
            <a:pPr marL="868680" lvl="1" indent="-283464">
              <a:spcBef>
                <a:spcPct val="20000"/>
              </a:spcBef>
              <a:buClr>
                <a:prstClr val="white"/>
              </a:buClr>
              <a:buSzPct val="80000"/>
              <a:buFont typeface="Wingdings 2"/>
              <a:buChar char=""/>
            </a:pPr>
            <a:r>
              <a:rPr lang="en-GB" sz="2200" dirty="0">
                <a:solidFill>
                  <a:prstClr val="black"/>
                </a:solidFill>
              </a:rPr>
              <a:t>“</a:t>
            </a:r>
            <a:r>
              <a:rPr lang="en-GB" sz="2200" i="1" dirty="0" err="1">
                <a:solidFill>
                  <a:prstClr val="black"/>
                </a:solidFill>
              </a:rPr>
              <a:t>Dekas</a:t>
            </a:r>
            <a:r>
              <a:rPr lang="en-GB" sz="2200" dirty="0">
                <a:solidFill>
                  <a:prstClr val="black"/>
                </a:solidFill>
              </a:rPr>
              <a:t>” (though this increases to 16 men deep, 8 across). </a:t>
            </a:r>
            <a:r>
              <a:rPr lang="en-GB" sz="2200" i="1" dirty="0" err="1">
                <a:solidFill>
                  <a:prstClr val="black"/>
                </a:solidFill>
              </a:rPr>
              <a:t>Taxeis</a:t>
            </a:r>
            <a:r>
              <a:rPr lang="en-GB" sz="2200" dirty="0">
                <a:solidFill>
                  <a:prstClr val="black"/>
                </a:solidFill>
              </a:rPr>
              <a:t> -128 men.</a:t>
            </a:r>
          </a:p>
        </p:txBody>
      </p:sp>
    </p:spTree>
    <p:extLst>
      <p:ext uri="{BB962C8B-B14F-4D97-AF65-F5344CB8AC3E}">
        <p14:creationId xmlns:p14="http://schemas.microsoft.com/office/powerpoint/2010/main" val="384800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836712"/>
            <a:ext cx="8424936" cy="5112568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Leadership, Moral and Fighting with Allies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2050" name="AutoShape 2" descr="data:image/jpeg;base64,/9j/4AAQSkZJRgABAQAAAQABAAD/2wCEAAkGBhISERUUExQWFRUWFxcXFxgVGBQYGBcVHRgXFxcXFxwXHSYeGBojGhUYHy8gIycpLC0sFx4xNTAqNSYrLCkBCQoKDgwOGg8PGiwlHyUuLSw0MCwsLywqLDQsLCwsLDAwLCwsLC4sKSovLC00LywsLCwsLCwsLCwsLC0sLCwsLP/AABEIAN4A4wMBIgACEQEDEQH/xAAcAAABBQEBAQAAAAAAAAAAAAAGAAECBQcEAwj/xABIEAACAQIDBQQHBQUGBQMFAAABAhEAAwQSIQUGIjFBE1FhcQcjMkKBkaEUUmJysTOCwdHwQ1NzkrLhJGPC0vGTorMVFjREVP/EABoBAAIDAQEAAAAAAAAAAAAAAAQFAAEDAgb/xAA0EQABAwIEAggGAgIDAAAAAAABAAIDBBESITFBUfAFEyJhcZHR4RQygaGxwTNCI/EVQ1L/2gAMAwEAAhEDEQA/AMWFPNRBp6tUnppp6aoolNKaUUqitMaY05poqKKakdx+cV0LZ5xqDXhZsMxCqCzHkACSfIDU0V7J9HWIYhrzLYABfK0tdKjmRbXi+cdKyklZHm4rRkbn/KEJGkKP7G7mCtE+qe+6iSL1xbPUDS0k3ObD2o+FW1i9ctgFEsWAcoXsEszJYKJc9oYjMZA9w0O6rH9R55ep+yIFKdys4wuwsTc/Z2Lr/ltuf4V3puLtA/8A6tz4gL+pFG2Mxl4pnZrjDLIz33M6aArZuIBJgcjE8q8cTZtAMWU6doRmzclZsom8jzmQKQcxkt0rL4qQ6Afn9haCmZuT+EJn0f7R/wD5n+dv/urnvbmY5OeFvfBCf9M0Z2bVs2y2TD8Kkz2JObKDJJVwoPCR05eIr3wdoMCQChUss2/tCAkXLqyAt4dEUQCdTVfFSDW3kfVWKVh0v5+yzLEYO5bPGjp+ZWX9RXPNanh9q3CAFuXDoSZfOp4nAhblq43sKrGWAGdRNctxbF4ntcPZc85CtZcjXiD2DcUjTUkKASJia0FU7+zfI8/lcmkH9XLN5pB6MsVuhhmGa3dex3dtluWvLtrRKj97WqLau62Jw4zOk2zyuWzntkfmXT5xRDJ2Oyuh3wPZnZVcdf6+NNNIEinInlW6wTA04NRp5qKKU0pqNIVFE8081GKeaiiiTTUjSqK1OKU0qaKipPSqM04qKJ6VORXVs3ZVy+4t2lzMeQH1J7h41RIAuVYBJsFyAUT7M3KaFbEsbStqttRmvuOpC+4v4mgCind/dRbCq1vJevET2soQkGCthW5sD/aNoOk+yerH4M5yi23JLaswd85IUg3DrnysImNFvZgoKGFslZiOFh+u6Yx0eEXf5Ll2X2aEJYUWFOkpLXHHKTfIhuLKsW9JuLxV0Y1RbTIhlrxZhlGYsqDKZZZuXRmdX1zfs3GvI8ruDLELlU8TuUW2G1GW4xUq/CSpVQzHhnLlFUm3d6cPnPZK15sqoWclbZyqB7Ii5cEieNo15UO2Mvdlz9UQ6QMbmrJmV2KKG0nhXM5HsiCtuQhym4JISMw00r1xe0EXS89pRrK3LpJMhgZWx2rj2m0zpqaBcbt29dGVnIToiAIg/dWBVfmo0UpOpQRqh/UI2vbxYMMDmLEEEFLGaD3hsVec/wDtryXfSyvsW74j7r4W1/8AHh9PnQiLZIJjlz8KZrZAB6GY+Gla/DR75rP4h+2SKzvbZc62bzHxvWmPnxWDXU218Oy52F0EyTw4S4TzJMi2hPI9aDcLmzAJ7TcIGhmTAGunOi2/u12Nk3Gu5ihm5KypkZDkIbignn4fCs3xRsIC3hfI8E62VhsTbmCDQz2gpAEXLV63EAAEBXe3MKBOmldeLsWwzNh2Z7cDjUC+o4UkE2yzqJQatbJnWaG8fufFjtbbMWyi4UIgdmRmzIfwjnPShi3cZSCpKkciCQfgRrWbYGvJcxxVvmfHZr2+C0DD3wWL51jTMyHpJbKxWDoW5NBm0ukGuzC3sreqZkJEtlNsDN3MGItOJFwEtB9WeLUSFYfei5I7UC9HvNK3R+W6kP8APMPCr/Zm2Ec+qaW04HypdkCBkYRbvQNPccjSa5khcNfZaRzNdzmujauwMPezZ1Fi4PauWlYW5771k8Vr86yviaENr7BvYZhnAytqrocyOO9WH6UbLtBi3EW4OENxK1vMBKEE57TEqqanUAwxZyR6pd0ZOFlIkoRmt3uIqOFBKXDlZhctiGVCxURNVHK+PvCkkTJO4rM+dNRPtvdcZTew2ZkGr2zrctA6htNHtno4JEUMxTBkjXi4S6SMxmxUaVKKVaLNSNPFMKlFRRQIpqRNKorU8w7j8/8AalmHd+tQFPlqKk8+VICaQYf+a98FhXvOttAWZiAoHU/wqiQBcqAE5BdOxti3MTdFu2JPMk6KijmzHoorRNn7MSzayWp7NoBfKwOJbpJXVLOhypINwiAdZPLhMKmGtdhbhgf2rxPbODlOmk2VbhCyM7AzChjXu+NuvIaSCSuikl2afVgH35PsEgrkWeFM7KZ5HSnLTnnu8dGsEQi11555zbFXCrKysVYFYaFLKNQrLCyR0W2vC6sVAkFxwY3eAYM9Te59mGMg85xDAmNdeyUzyzsTXFt3eIWWK2ipv6h7iwVtEiGFsgDPdPv3uZOggUHs0gzqT11+PnWsNPiF3afn2Wc1RhNm68/dWO0Nu3MRxXmLFSMqgAIoMyABovTkNetV7WdMw1H1qKuQDBOo18R3V6qcqedMA0NFggC4uNyvNwATGo7+XT+dRLmAOg5UsvUf+Kud3t0sTjD6pYQc3bRR4TGp8ADVPe1gxONgra1zjZoVKXOuvPn49aatOseiIKsvcNxipEKMoVyQFYGZYLzIPODQ3vB6Pr+Gtm5IuW1yyQDmGnEYEwgOkkjppQ8dZC84WuWzqWVoxEKp3XuBcXYLcjcQHwBIHwOvOj30gbss1t74uxbtIsWoJlswUkme4zPOswDEEEaGdPA1eYzfnGXbDWLjh0YAElVzGCD7Q5mQNedczQyOla9h01XcMzGxujffPRHno+2OWweZ7pdX9gCfVhSyukmZBgaDp51k9xYYjpP0q+2TvvicPhzYtZQpLEEglgWiY1jp3czVCFkiOtXBE9j3udoTkqmla9jGjZeuFwJeTKqo5s5AA6+bGByUE+FewwtjX17ad1owfDVxB8x8TRJithWLlq2O0vWjbXKwNsvZzjR2XKc65jrJB0jlyFFd2AfcvWLn5bgQ/wCW8EP0rQStdvZZmMt2urDDbYe3l7Vu2tjhW9bYG5bBB4Zb2lIB9XcBBAIEQaIMP6wq9s2z2jBQVPZ27jEKpUZgewuZVUNaYEEKCmoFCWztkYgOFNt8j8DRqsHSZErp7Q8RXnhcdcwt11EMslHRwclxQYh1+o6joRWb4g6+HVasmLfm0R1hL2Y5hIKmAywHVyzBjkbVg7KQbJ1OTMSLjAGk3j3YFwNdsKA4Ge5bQyrpP7aweqTzXmp0IrusYpLydohzTCccFw50Fu8dCWIkJdBXOAFYqwBHdZvcIcMRDu5bKudHOr3dNX0B7RIClJgDJJEBdG64RlhILFZlE+dNFF29+wJzYi2oBBAv21MhGI4bls9bTjUHxjwAkTTOOQSNuEskjMbrFNUhEeNRK09aLJeZpUiaVRWpE01IU5qKkwFH262xjZt5iD2l1VkjQ27DEKoB9x7rQJPsrJ6UP7o7HF26XuAm1ZGdwPeMwlseLtAjzo3uAlTccgFpYkZohgVnQjhhGUaNwW/ZbOwpfVS54B9fRMKSL+5+ihi1IMEKIWDKsiqFTKAU1ZeG6FCjRw4BFtzNUu8O1/sym2pP2hwc7aTYRtSmmnbPoXI9kQg0FWGMxwwtk3SBmBy2lIXW+NSSBplsknURNxjoMoAz645diSSWYySeZJ1JPxriCLFmdB9/ZdVEmHIaldmyNgYjFMRZts8cyICr5sdBV1e9Gm0FUsbakATAuIT8p51rO7+yhhbKWlUFQBJGhLH2mYHnr1B7tK6L9w3GCr7JGYnw6fHz8+kEKTpSTH2ALLZlA3D2ibr54uWis5hBBIIMggjnNeZNHfpS2Alm6l5DHazKxoGAEsD4zqO+TQKRTqCUSsDxulksZjeWlWu6uxvtWJt2SSAxOYjooBYnzgVumF2etsItuUS2pUIIg8oJ0mRB665jM1lXosVhjJyFhkYFwJCE8pPSYitdvXBGq/DnNIulJHGUM2sm/R8YwYtylbxIEzoo948p7h3/ANc659o4FLiMrLmVgQeYEHQjTwpxlLS3P3RGgPf5/pXuziDryEkdw11+h+VKvlNwmJbx0Xz3t7Z3YYi7a14HIE/d5qfkRXBNE/pCsEY1nJntAG5Rpqg+iChnLXs4XY4w48F5eZuF5A4qIpxpT5anbsljArVZhaZ6OcbcvWbwe4GYXFy9oTzK9QpBI4eU9TRE25FjtC4VQzKyzB0JEEgTHLvrPtkbkY4hb1hGVhqrMRbJH4cxBjx6g1qmHxzgWzdt5TC9oSwGVoAlQBDDMeh0FecrCWSF0ThnsE7ps2We3RA21fRfZtK9yXyqC2kTlGp6amJ+XjQXvHirLuvY5mhQGd5zOQABoeUAATzPWt9xN+3lGYrxaASOLwHf8KC8X6LsLdPDnsxzIIOb9wiB8x5V3S19s5iVzPTYh/jAWU7L2k1h8ygEEZXRtVdDzRh1B+mhGoo2FxHtLcQkqczamS4GUul2ZBuW4kyCHU9oQSpnh3n9Gt3DKblpu2tjVtIdR3kSZHiOXdVNu3tbsXyOxW25EsOdtx7F1fFSdR1UsOtMnFk7ccZug2YoXYJAjlHllKAvmDLkLF+0SCzpJJzKVHMEqtwDUZyAB7ybFFi4ChzWbgz2m71Pun8SnQ0aHEFHYMNXPEBPMZSyqV4mgHMnMKr2yAIYhsbs77VYe37RLO1l4EG+ozMFI0i6nFA0Di4OgoeJ5idfbn8IuVglbbfn8rNQakRSZCDBpKabJOvM01TK01RRPFPTRVruxswYjFWrZ9nNmfwReJ/oD865c4NBcdlbWlxACNdhbPNixaQSHaLzkCSLjKzWlAgyUtJccCPaK6a172We5dCrzzEqSFgXcxGZgBBVcly5Ki3Js8SyZr02lb7TiJILDtCJIALBXgiYOS32A1DRJOUmKqtpYzsME9waPdAspoBGZVe7Ed1sW0nvLnSTSVt357n98+SbuswW2CGN6Nri9ehP2NsdnaB+4PeP4mMsT3mqcGkaktskT5ef9aU5a0NaGhKXOLnXK2Dc7f23ftpaee3ACx/eR7yk6TAkj5TRUoKLEljzOYnU9degrFdxcEz46zl91g5nuXU1tZsliY06Ex+k8/Pl515mvhZDJZm+af0chkZd+yzz0k7Ut3xbs21ZrivJ071jKIJzEyOXdXNsD0U3bgD4luyU+4INz4zon1PgK0q1suxabtAi9oQAXIBcwIAnnyEQKrt5MRjeyJwioGHMMZuR+EexPgSa6jrHBghhyHErOSna55kfn3BVe0dtYLZVrsrYlxqLamWJPvXG6cuZ17hTbA9JWFugrfPYvOmaShHSGA0PgfnWQ4svnYvOeTmmZzdZnWa83bX5fpTL/jY3N7RJcd0Ea54PZFhwW9Xd6cDE/abR66OD9BJNeO3tuC1ZNxz2SSRr+0uGNFQAwJ8Ty1gUBejjdQ37gxF0eqtnhB9+4P8ApXmfGB31T77bbOJxTkGbaEpb7soOrfvGTPlQjKGMzYGm9tfREuq3iLG4a6Lj27t18VdNxgBoFA58I5T0J+HWq9ACQIpsmgMjWdOo/wBqkqz3D4f1P+9PmtDRYaJQ4lxudUiixz1nr3fCjj0absG5dN26k2lEpm5O86ET7QAk90x416bk7hZovYlTHNLZHP8AE47u4fPxNtobUtWELMyALoJOUT90EAyfAAx3UprKzFeKLM8U1pKP/sky7kQo9Vu0cWUaCBkPU9SNSO4aDTy7pKjewtotinuTdnKOSLkCgyIRpz+bEjyFWj2RyAPDoyzrHOdQcx/rnSbqerdZ2qYgFwu1WGy8hLMiBM0ExpJ1Enp7v9Gu7s6p8LikRsymFImBJkaajrMkn9412XNqSODSfeYGB8DqT5wP0rJ7SXLQMeBoukCQY8qwzfbYww2MdFEK0Og6AN0HgGkfCtfv7cS1icPaMk3g4zE9dMs+baDu6VRelHd8XsOL6DjsyT42z7XyMH/NR1BIYZQHaOQNWzrGHiEJ7Bx3b4fIeJ7eRSG5MoacOxnQ5XJtGfdur3Vd2bn7MBmV3yAdpmz5wGa3dyMcwCOoDGAuW6wkhQaA93toC1iFL/s2m3c/w34W+U5h4qKOLgFu7c7UFs09oArMr3BCPMArr2ebjIAGIkERqznZhdYb5oWCTE2/DJC2+uzwt5byrlS+uePu3Act1PMOD86HCKPtsWO3wd2CHayxuqwMhgrdjeII0Mwlwx1c0BGjKZ12WO2SEqW2fcb5rzNKnmmolDJxRt6O8DK4i6QdQtgRz9YeOPEKPrQb2fdr9D8q0vdXZKf/AE1c7Fe0djpHO4fsyzJGgBJ59aCrXhsduJARdGzFJfgCV1bWt2yxYM0XGHaCcp7PLLSEyxCK4GcN7HSg3fnEnPasnnat5nH/ADbnrbnyzAfCjhtjhnRUZIcgFCrWWUFlD5UkJOQuPZzQeZmsz3ixfa4q/c+9cc/CdPpFDUYDn+A9vVEVRszxVZTg1GnApsla0T0R2V7S8x9oIoHfBbX9BWoqax30dbSFrGKpMC4hTwzSGX5kR8a2BXry3SbSJ7ncBehoSDDYbJveOusDQ9B/v/Cq3HbWWwGe6YFvLmPObbNCtA5kNI07ietdza3BzEqdR4Ff515YnZ6XAwucashQggDhOpBjmeVAswg9rREkE/LquK7s/BY1c+W1eH3hBPxI4h5GqHG+irDNdDI7Ik8Se18FYmV+M1m207b4XE3ERmUo7KGUlWgEgGV7x+tdmH36x9ttMQ515Plcf+4GnraOZgvDJl38lKnVUTjaVma0Tfzba4TCCzZhHcZEC+5bAhmHdpwg+M9KyJWIBHf4fH4VcYh8RtHEFgMzZRPRVUchqYA/XWrzA7l2bA7XG3Vyj3QSFPgWiW/KomiIAylZhcbuOZ4rKQPqHYmizRl3Ki3b3UvYx4QZUB4rjDhHgPvN4D4xWnbO2DgsCuYKpZRrceCfEydE8loY2n6R7dtezwtsFQIBIyIPyoNT8T8KDNrbev4kzdckdFGijyH8TJ8a4fFPUntdlvDddNkhpx2e07jsjfeP0lCMmG1PVyOEeQPtH80jwrP8bj7l1s9x2du9iTp3DuHgK8CaY0bDTxwizR6oSWd8p7RRl6M9olMYqycrqyn5ZlPzU/OtZv2Ef21VvMA1kvowwJfF5ultSx8zwqB8ST8K13sjSHpOwny1snXR9+qz4qtxOzV/s+HXuBWfLpPgRXKMMBowKaniWSnmfu/vCPE1eJbPL60NekDahw+DfK0PcItqRzEyWIP5QdfGhYS57gwbo98ojaXcFybZ3M7d1uHEMpVRkyqpC65gwgidTOlE6AvbyXQGJTKzLoHkQTHSe7WsN2ZvNicOfVXWA+6TmQ+anSirZnpWuKIu2lbxQlfoZHyplPRTkAAg202KWx1cDiS64J13BQftXZ5sXrlpuaMV84Oh+I1o6w177RhbTQSYWdC8Og+zs0AHWGstIBOhigneLaxxOIe9lCZo0BnkAok9+lEe6N03MFiLXMqSQB/zLbL/AK1T6UfOHGNrnai3ugIC0SOaNM0U2UJcIxzKZRgWbMLd3tLRlbhLqMy2Wg6TJHOsnxVko7KeakqfMGP4UfYS+EzBNJDlYBVZGe9blcoEr2S9OpoX3xtZcZdjkzZx5OA38a5pbteW885ruqALA7nnJUJFKnJ8P1/nSpglySGtg2BtZbWFsW3QMDZtsZj3+1bWdI4B86x5TWni6USwRAP2fD68egFq6xgI6TOg1Ma0vrmh4a0o+hNi4q9GGw2btrdwhrYuMLcWwJFtgYygSRoZlvZFY3etEanWeo/2rR8JiuC6A0+qxJMTrNtGmS7ljLEzPWKzIGqoWFpdc8P2rrSDht3/AKTE06d1Se78vGDU7d4D3aZJcpXzlbTwiPCtd9H+9v2u32d0+uQc/wC8XTi/MOvmD31kt8qRM+VNgMU9q4r23yMpkMDEH+ulCVVM2oZhOuxRNPOYX32X0QWqQINB26u/6YlhbuAJdiBBGVz+HqD4fWjG1dU8tSeg1ryksL4nYXheiZKx7cTSs09KWxRmS+OZ4G8SNV+gI/dFBGG2M7jO0W7c/tLnCp/L1c+Cg1t23rDNZYAL2gVnSVDDMuo0Mie7zrC9o4m47zccue89B3DuHgK9D0dK58WHglFdGxr8dtUR4fefD4e3ks2y+hlmUAMwUBXgkzxSSCOXdMCo25t58S4LABVkIo90EzqfePIT4CqmnmmDYWNOLdAvme8YTpwT01KlNarFKp2LWYxXmKLPR7sUYjEAsJROJu4x7I8iTWcsgjYXHZaxMMjw0I63H2EMPYUkQ9wBm7wupUfUn40YB65WTWvRRFeNmkMri8r1AY1rQ0bKZFY56SN4xiL/AGafs7JZZ+8+mY+WkD499aq13tE1DIsmVcAFl8deFT46x3TWA468WuMzGSzEk95JkmmnRUIxlx1CXdIPLWBo3XPNMKelXokkT86LfRy8Yi4vfbB79UuI38DQhNF3o6MYoEc+zcR36SJ7tRQ9V/C7wRNL/M3xV42BFt0SB2isoY6NOa5lmSDEowBgj2h4ihTe1T2lknrYt/SV/hR3iLSPda4rKzpdAdSeRF0KvDOsALyjoYM0G77JBsf4RHyu3BQdM+7wjalloyhcrTU5NKmaUplrTediwwknsMMOcCCt1GnhY/ITMVmIrSdl3c2BsNrw2nBEAz2V4GNSB7Lmgqz+p70dRHNw7lPDAnthPE1u8CNTq1o8yQATmtsIAERFZpNadshovcU8TrEh9QTdttqyKPaxKcp75rNsXYyO6HmrMvyJH8KlKe04eCurHZafFeRpClFWNrYxADXmFlT9+c5H4bY4j5mB40YXAaoANJ0XCw0HhIrutbIaA1wiynQ3JBb8igZn84jxFdNvatu2Iw9uGXiF26Fa5PLhX2EHwY/iqrxGIa4xd2LMdSzGST41yC493PPou7Nb3/jnm6Idg4yymIspZthy1xF7S8ATqwHAg4U8zmPiK2u1aEch8hXzzszEdnetv910b5MCa+hsNdBGh8v4Ui6WbYtITfo92Jjk+Itaacxyme8GDPfArHd890Hss1y2C1rmRHFbB1171kxPSINbMahdtgLJGnXrp1nwoClqnU7rjNFTwNlbhK+bqeK0bfj0dlc1/CrI1L215jvZO8d6/LurOn5mOVepgnZO3E1IJYXROwuTTSbzmok0prdZKQE1r/oy2V2WENwghrrE6/cXhX58R+NZdsDZ7XryIObMFnu11PwEmt6w9pUQKugUBQPACB9KTdKzWYIxumvR0N3GQ7L2HOvRm6VXbT2omHtNduGFX5k9FHeTVfujvH9tss7AK6uVKrMRzUideRjzBpD1TiwyWyCbue0PDL5q5e3PX4VgW2MAbV65bOhR2XXuB0Pyrf2td1ZP6Udm5MStwD9qsn868J+mWmnRUtpCzj+kF0izFGHcP2g8OsRFeWnjSNRr0aQKcju+Zos9HLj7XqIC27jc/wAMa/OhEUaejYKr37rcktxrqOJhp8lNDVZ/wu8ERS/ytRg69teb21yXBKG5cEkXCqso1GX1WaIHXWKAt+GHaWo5dkCPAMzN3DvoswV3NcF0RbBcsUUTlIXtHMwAJa2QesMOYNCO+7E310jLatAgCADkDGB0HFQNK20tu5MKl14ie9DRpUiKVNknUaPtxHF3DNbPu3Sp8Ev2zbn/ADAGgGaJ/R/i4xDWv7+2yDwuDjtn/MsfGhqtt4j3ZomkdhlF98kQDNmzAQG0BysOMyU5FwCbhtaMwgACKGd78Oi41mM9ndy3hlicrgExOkzNFm1/w6sR2q6gBO0L5QS4EENm0XOeDkDVPvnYF3DpdTXsnNswCPVuS6cwDCsHt8vdoSB9ng8cvRGTtuwjhmhs7XyaWEFr8c5rv+cjh/cC/GuBmJknUnmTz8z30ytrT8+VMw0BKi4lTtaH6fP/AM1228Mow1x2HH2ltFPcMrs/6LVeTrVxjLcYGyw9+/dJ/dS0v8T865ebWHf7rpg18FUxRdu96R72HRbbqLqLopJKuB3TBBHdI+NB9NP9d1VJEyUWeLq45Xxm7DZb9uzvPbxlvMkgroynmp6TGkHoavwRlI8jXztu9vBdwd4XbZ8GU8nXqp/WelbfsHeOzi7edDqIzIeanuPeO415qtojA7E35fwndNUCcWOqsrdmAR0B4T+HoPhy8gKyr0ibl9kxxFhfVsZdQPYb7wj3T9D56afcxYAYn3QSY5wNTXQcMrCDBBBkHUEH9RQ9PUOp34x/tbzQtkbhcvm5cOT3ADnJ/qaVy2o5HN9PpRZv5uW+Gul7YJsudPwNzyt4dx+HMUNbM2Y99wiAlmMAD+tAO+vWRzMkZ1gOS8++JzXYCM0aejTZ4a4bpGltdI+82n+kH51piDrVVuvu+uDsC2DnaczGObGBA8ABQ36Rt72tj7NaJV2ANxgdQp5KsdTzJ7vOvOy3rKizNP0nzCKWAYuShz0gbz/ab2S2fVWiQPxPyZvLSB4edP6N9uizisjmEvDIZ6PMofmSP3qD2NOGin/wzOp6raySfEO63rV9Hhqz/wBLlgm1Yfud1+agj/TVtuHvP9qsZXPrbYAfvZfdf48j4+Yrm9Ko/wCDQ915f9L156mY6Gqa12t07ncJKcuHBZEajTmo16pecUxRzutbKYNm5NduaEgHhEWgSDoeK6TH4TQPZtlmAGpJAA7yeVaVfw2UW8MsHs1QNAniXMTBGol+2aRrFnTnQdU7IN5yRlI3Mu5zXvs3BRn6cAQALGt1jaBENAgdpoEXnOuhoF3mxufGXmHLOQPyjhH0FH4vmzaNxuguXT7Uxbm1bUlmYkm6zPOY+dZVcYkknmaypBd7nHwWlUbMa36qZCHWY8KVeBpUwQF1GvXCYprbq6mGRgw8wZH1FeUTTVCL5KgbZrWsReVlW+kZGXPr0S4wOWADmy3cyEHSLvMcxxYaypzWbhhLoKHQ6A5eOdVlb8NAZoFx5OlVm4m1A9p8O+uXM6j71thF62PGIceIq0xSQ8SHK5cxiFZWGZmJOrZrbXOiqO1bi0FJSwscYztyE8DsbRJx5KzrG4RrNx7biGRipHiD+leSNGv86M97tnC9aGJSSyALdkQzJJW3dYdG4SjfiQ91BYptDJ1jb77pRNH1brbbJw0f71fYpCdn4Yd96/HPnFv+UfGqDNWibq7BTF7MYEDPavMbZJygErbJB8D49QKzqJBGGudpf2XUDC8lo1sgG0kz00ryopxPo/xQYwbIHSb1sfDn51539zXtQHv4VTE8V9dPIAT8a6FREdHBcmCQahD6kLz1Pd0Hn/KrLY+0bwvKbMi4SAuQnUnoR1HhXR/9tWvex2FH5WvN+lujj0cbp20ZsR2iXh7KFQwAPvHjAMxA5dTWNRUxsjLjn9FrBA9zwNPqi/CK4tqbkZ8ozAcs0agfGgRd/wC5gsVdsPN6yjkLqM6LzAB6gAxB7uYo03j2pbsW+K4LReVVipaDHtZV5x8pIrK72x8BmJbaBJnWLFw69TM6mk9FG14cZBke4/pNayUjCGHMd4Ws/bLV+xn0a06Sc3IrGuYeGs+VUm6u6iYYM3vOWIkarbmUTXrET4+VcG5eIstbOGtXXvIrB8zWygAzSU1J0JUf5mom2ptBbSOzk5UEtGpjuHifoPnQ72viJhaTmf8ASJjLXgSnUclUu+O9X2RAVg3GBW2p+GZz4CAB361j+LxT3HZ3JZmMknmTRZtjebC3n7S9hHuNESb7qoAOgCqNAJqrubfw/uYGyPz3L7/9Yp3SRGFtsBvxy9UmqpOtd8wt9fRUUVLJ/vVo+3wdFw2GXppaJPzdjRR6Ot0lun7TdEop4FPJnHNj3gH5ny1KlnETC94sh44TI8NaVZ+jfdJ7X/E3ZUspVE5Eqfef5CB8e6rL0k3E+yZSRmLqVHXSZPyJ1q62xtZMNZa650UaDqzHko8T/OsU27ty7ibxu3DxHQAaBV6KB3UnpmSVU3Xu0HNk1qHMpouqGZKrrg1MVGlU7VoswVQSSQABqSSYAHxr0CR6og3I2dmvG8QMtkAieRunS2D4Ayx7ghorw9h7jBrT5WYqiMw747MtkIeTnDENnEuZVRrXjZwJw9lLNvmWYMwiGu6C7BIIMAi0NDp2zRpV5uzhYzB3VbYVlUDMGnKCzCdFCI4jLAGduFTpSWeW93+XgnMUWEBn1PihrfjHKlhbaHS5AX/AtcCH958z/KgIirXefbAxGIZ1EIIS2O62oyqP4/GqqaZU8eCMA6pbUPxvKiwpU8eNKiFgvNRUmMnuqM0qipdWAxb2biXUPEhBB6eIPmNPImtLXEJctpiLei5C2uYkBZdkhdS6NmgaSrtqIBrLFNEu5u8K2XNq6Stq4RLD+zuD2Lo7o5HvHlQdVEXDGNR+EbSzBhwO0KI7WL7MwUUrEEEjW2RDBujKVyCRwr2YIZwrmg/eXYX2e4Ckmy8m2x5jWCjdzqdCPCtA2lsa5aRCIZcwCBJyjQlQ0nVSeFRpOdVZso1rrFpTb7G+s2nA9mSwPJXUkD1giNBDAZYkLnEhmDe23TfniOeKKmixDCefZZxFGG6GKc4TGWlPuLc7xlnJc8tCvyqm2/u7dwjhWhkYZrdxfZuL0IPfrqOlWW4WJW3iQLhhLytZM/jEf6gKNmIfFibnv5ZoGC7JbHLbzVFibxBgHXr/ACrmT5V0Y/CG1de2x1R2UnvKsRP0rmNEixFwsHXvmnmt33Mw3YYGyr6HJnadIzEvr5BvpWNbC2S1/EW7YE5mUNGsLzY6aRlmtI9J28HY2Rh7ejXRrHS2NI+J08gaU9INMzmQDfNMaK0bXSu2QLvrvIcZiWYH1a8FsfhB9rzY6/IdKogJ/rpUTRZuHuq2IudqyzatEZgffbmEH0J+A60eSyni7gg2h08ltyjjdbArgMArXIV39Y2bSJEgN4Kup+IGpFWmzHtYizmRhcV5BPfPtBh0Y9R00A0ArPfSZt93xBsgwiBZA0kwGP1j5DuFVu5e9Zwl6GJ7F4FwDWOgceI+o+FKHUT5IjLftHNNG1TYpBHbIZLw3q2QcPddOYVuEn7h1X6VQRWqekjYvb2VxFqGCjiI1zWzqrA9QJJ8mrL2sEc+VNKSbrYgd90vq4urkNtE1q0WYKBJJAAHUnQCt52PhFw+Ht2zoLaAMekxLGfOTWcejLYRu3zeYcNrlP8AeHQfISfOK6/SJvUWJw9puAaXCPfPcD90HQ95oKsBqZRA3bMoykLYIjM7fIKp373r+13Qtv8AZW5C/ibq/wDAeHnQoTSNKKaRRtjaGN0CWSSGRxc5KKMt0dim2PtDwrFSbclRkT2Td4iBmJ4EBOrGeQrg3b3fDAX7w9XqUQnL2pX2iT7tpfeb4DU0S3VZyxLgKCDMOMw0SQoHCZOQLzQALlJuEkWolv2G/X0RlNDbtnXb1T4C96ws6IRAQ22zSqaAKCxiUhmh1/s7jkgmufe3bAs4YWVnPdUan2lsZs0t1z3Xl28IHSuy9ctYe2btxYCjKVJkM8ythByQaK1zLoCuUaCKzvaOPe/da5cOZ3Mk/wAB4dAKxhiEj8WwWs8nVsw7lcxpRSipAU0StQNKpkUqii8RT0gaRqKk4NKaaKnUUR7uJvmqgYXEkG2eFGbUAH3Gn3e4nl5ci3H7GS+YUFDyYMFhSSpbMBqxIAaSYfKBmiQcWUUe7mb9qqrYxPsxlW7qYGsK45ldSJGo+tKaqlLSZYtdx+01palrh1cvmi3A7FN21dsYm2WXNmDGNWPMggDi5cQAB6gGZzverde7hXzCWtAwHHutzhwPZbl9PKtI2xtMqMlvPBE5kkvlJBDWwoOa3HDmWSpiR71U+Fa7af1iHK0qc+koGIbPoQ68SgLylXKlViRaaWRhL9jtzoiZ4o3gN3486oM3tC3WtYpeWIQF+kX0hLo+YDfvUPFfGtFx2xrF2262iLal1ORjCLcAgZHYDsWKwDbuKAdIOgNcmG9Hdh2yfaXtXf7q9aCv+7xw48VJpjHVRsZZ18u70S6Sme52S6vRNsYs9zEk6KOzXlqxgsfgMvzqg9IRu/brvaDUHh5xk9yPhHxmjjYe5uLwYK2MYuUtJV7Mgnl96Rp3EcquNobv/aVH2i3ZdwIzDtF056DWOfeeZ76X/FsbUGW9wRbvHmi/h3OhEdrHVYSGrTfRLvBJbCMBENcVusyoYHv0IPwNQ216KGZgcObaLrIZrh1nSOEwI6VDYXo92hhbwu2nsyJBBZ4ZD7Sn1fUdfKiqiop6iEtxC/fxQ8UM0Ml7Kg9I1nLj73cShHkUXX9RQvFbNtzdV8Vai8EW4PZYHNEjiE5QcpMmPL4jK+iK6x//ACE+KtNXT10TYw15sRkpNSSlxc0ZFdvos2mblq7h34lSCoOvCxIZfKdfiar969xWsBrlris8yPet66T3qO/51d7v+jvEYS4biYlASpU+qZgQddRnHUCiLBYTGLPbXrN1SDoLTIfmGIjzFAvqWxzGSFwsdRnn9kayEyRBkgNxuq7Y2yHsYEWrRAulSc3TtGEzI7tAD4Csn23grlq6UuoUYfe6jvHeD3itxe0wXQqsDUnkPORVJtTbVi4JS3bxDWz+2uALYt68jcYnMY91Jk9KqkqnMeTa9+dV3VwNcxrQbWWPnZ9zJnyNk+9lMeGvKiDY26wHHiByAYWmOWF6PfP9mh6D2m5AUU4jEFnzO4a4MuXMAmTMVUGxZM9kOIetugtGoU15XMCxYKATDZiozE5yBLn3y0OJYkkZ0YQFZQxdUucLaIFlOGm5zULbF3zScgC5iylIgnQgSLSj+zHLRp9YNOq6wthndygtwWZixNslQIGY8d4yQmaWRDxHkA127asr2rlUQQFcKubOAQww4HCWOgkSqZZBZiTQHt7eFsSQAMlpJyWwZAnmzHmznqxrGOMynLTnnnPaSYRDPVQ27ttsQ40y20GW2nRV8e9jzJ6mquKeKQps1oaLBKXOLjcp1FTiogVMCu1yoR5U9PFKrVrmipAVAGnzVyqUqcVGaU1FF7oJHPur19gaczyryw6Tqa9biSKiittg72XMOAjjtLMzlJIZD9+0w1tt5UdYLHW8Que02eNW4AbiH772hyYf3luQfeRqygip4fFvbYOjMrDUMpII8iKDmpWvzbkUVFUuZkcwtEtYFQqsWhvvBhEADN2bA8fdlEsQqKV0Ib0wuMY2wrIGUk8JCG2BrllGhVeUua22tiFBjiAqj2Zv2Cf+JQ5jE3rQUOSORuW2HZ3Y7yJq/wAI63V/4Z7dwQB6vMtxVHL1TMGOXQgZnWQIUUHI1zfnHp5o5jmv+Q+qsMFtRljs7rJrl7N/XpIAMBHK4hdCDwlxBETVrht5Lkw1pbh/5Fxc3xtXsjjy1oQ+wGeyyq0yMg9oQWywlzK40KqQVYcCmTEUwJy5HuMsZjkuMoy65fYvSYC2w0BSPWmOQBHdTsetWyOCOzvVYH7TtbXf2tq6o+eXL9a6MPvThDoMRZPncQH5E0A4a/iFnKcoDMObWydSsAJdtocrI0kD3l01r1t7UuXCVOckGOaNOiaAXLTGQXg66QawNC3b8+y7647o3xG3cP8A39mP8S3/ADrlbejCLzxFryVgx+SyaEXxLkhUHEdQCuH5etnlhsxPqTETOYa17C7iIK5yHJGXIzCIdUeezCSAGY9P2ZqhRtGp+/stBObWA+3uilt67bfs7V+74radV/zXcqj51V4rei60hOytxz1bEuPNbPAn7z0L4mzcDA3CSxH9qQRql06G6NCGtgTmI156V1/ZhckrN1VUyEZWGUkIwDFiqkpccwW5p4SdRSxs55H2WXWvOSV/HC7LMXxEcs47S3m6BbdqLCkmAMzvqRpXndxrSM2hKHK5lmVI9pICi0oEsMiLIQgEzNe+HsZvZ4zxS1uGdZDe8C1tYcq0NdgdmsCuXEbaw2GMtcm4Pds5XcH8wAs2f3FLD71EgDRous3XAu42XWMIGyhQwzSwXKWmQZVElS6wzIXhVIOYuTFcu2N47GHBUxduajs1YFR19e6wG11NtIB94tzoY2tvneuhltjsUb2ghJd/8S43G/xMeFD2aiY6Uuzk8kJJVAZR+a7drbYu4h891sx5AclUdFUclHgK5BUZpA0wADRYIAuJNyp04qE1INVql6LUhUAafNVqJ6aomlVKLnp6vX3Pvjm1v5t/214Pu1dHVPm3/bUVXVRXtbtSK622JcHMr8z/ACqdvZzAe79f5VdirXigivRRXp9kI6inFg1VirXNft6T1rnZYqy7Oue9bkx3T+lRUuM1JGIIImRyjmKdrNIWzUUV1ht88Uq5WcXk+7fVbo+GbUfA1bYbfu2RluWGUf8AJutl/wDTvB0oR7OmyaVg6mjO3lkt21EjdCjm3vFgmOYXbtpiZJNogzzknC3Ekz1iui1tHBgcOKt6xIYYsTAiSGDiY61n2SkFrM0g/wDR+3otBVu4BaINqYUEH7TZkZtc18kyxeSBa5yxiI0Ne2H3lwaElr6PIjhTFEiAwGUsQFHEeQ1mszZKWXWuDRNOrj9vRditcNgjW7vXhVnILjEx7NqxbmNRxPnfn41wYvflm9myngbzPfI8g5yD4LQ01vU+FNlrUU0Y1zWbquQ5aLv2hvBiL+ly6zL0WcqDyVYX6VW05Wny1u1obkAh3OLsyVGaapFKbLXS5UakKaKkBUUSFODSy04WpZRODT0op4q1FGlUitKoov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41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1402772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Military Leadership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17073"/>
            <a:ext cx="9050482" cy="5340928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“[</a:t>
            </a:r>
            <a:r>
              <a:rPr lang="en-GB" dirty="0" err="1">
                <a:solidFill>
                  <a:schemeClr val="bg1"/>
                </a:solidFill>
              </a:rPr>
              <a:t>Lamachus</a:t>
            </a:r>
            <a:r>
              <a:rPr lang="en-GB" dirty="0">
                <a:solidFill>
                  <a:schemeClr val="bg1"/>
                </a:solidFill>
              </a:rPr>
              <a:t>] </a:t>
            </a:r>
            <a:r>
              <a:rPr lang="en-GB" dirty="0" smtClean="0">
                <a:solidFill>
                  <a:schemeClr val="bg1"/>
                </a:solidFill>
              </a:rPr>
              <a:t>Ah</a:t>
            </a:r>
            <a:r>
              <a:rPr lang="en-GB" dirty="0">
                <a:solidFill>
                  <a:schemeClr val="bg1"/>
                </a:solidFill>
              </a:rPr>
              <a:t>! the generals! They are numerous but not good for much</a:t>
            </a:r>
            <a:r>
              <a:rPr lang="en-GB" dirty="0" smtClean="0">
                <a:solidFill>
                  <a:schemeClr val="bg1"/>
                </a:solidFill>
              </a:rPr>
              <a:t>!” </a:t>
            </a:r>
            <a:r>
              <a:rPr lang="en-GB" dirty="0">
                <a:solidFill>
                  <a:schemeClr val="bg1"/>
                </a:solidFill>
              </a:rPr>
              <a:t>– </a:t>
            </a:r>
            <a:r>
              <a:rPr lang="en-GB" b="1" dirty="0">
                <a:solidFill>
                  <a:schemeClr val="bg1"/>
                </a:solidFill>
              </a:rPr>
              <a:t>Aristophanes </a:t>
            </a:r>
            <a:r>
              <a:rPr lang="en-GB" b="1" i="1" dirty="0" err="1">
                <a:solidFill>
                  <a:schemeClr val="bg1"/>
                </a:solidFill>
              </a:rPr>
              <a:t>Acharnians</a:t>
            </a:r>
            <a:r>
              <a:rPr lang="en-GB" b="1" dirty="0">
                <a:solidFill>
                  <a:schemeClr val="bg1"/>
                </a:solidFill>
              </a:rPr>
              <a:t> lines 500-01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sz="6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Levels </a:t>
            </a:r>
            <a:r>
              <a:rPr lang="en-GB" dirty="0">
                <a:solidFill>
                  <a:schemeClr val="bg1"/>
                </a:solidFill>
              </a:rPr>
              <a:t>of competence may </a:t>
            </a:r>
            <a:r>
              <a:rPr lang="en-GB" dirty="0" smtClean="0">
                <a:solidFill>
                  <a:schemeClr val="bg1"/>
                </a:solidFill>
              </a:rPr>
              <a:t>vary: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Athens </a:t>
            </a:r>
            <a:r>
              <a:rPr lang="en-GB" dirty="0">
                <a:solidFill>
                  <a:schemeClr val="bg1"/>
                </a:solidFill>
              </a:rPr>
              <a:t>- elected ten generals. </a:t>
            </a:r>
            <a:endParaRPr lang="en-GB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Levels of tactical flexibility: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Hoplite armies - choice </a:t>
            </a:r>
            <a:r>
              <a:rPr lang="en-GB" dirty="0">
                <a:solidFill>
                  <a:schemeClr val="bg1"/>
                </a:solidFill>
              </a:rPr>
              <a:t>in </a:t>
            </a:r>
            <a:r>
              <a:rPr lang="en-GB" dirty="0" smtClean="0">
                <a:solidFill>
                  <a:schemeClr val="bg1"/>
                </a:solidFill>
              </a:rPr>
              <a:t>deployment limited, as is </a:t>
            </a:r>
            <a:r>
              <a:rPr lang="en-GB" dirty="0">
                <a:solidFill>
                  <a:schemeClr val="bg1"/>
                </a:solidFill>
              </a:rPr>
              <a:t>ability to direct battle </a:t>
            </a:r>
            <a:r>
              <a:rPr lang="en-GB" dirty="0" smtClean="0">
                <a:solidFill>
                  <a:schemeClr val="bg1"/>
                </a:solidFill>
              </a:rPr>
              <a:t>once it is commenced.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High </a:t>
            </a:r>
            <a:r>
              <a:rPr lang="en-GB" dirty="0">
                <a:solidFill>
                  <a:schemeClr val="bg1"/>
                </a:solidFill>
              </a:rPr>
              <a:t>mortality rate </a:t>
            </a:r>
            <a:r>
              <a:rPr lang="en-GB" dirty="0" smtClean="0">
                <a:solidFill>
                  <a:schemeClr val="bg1"/>
                </a:solidFill>
              </a:rPr>
              <a:t>of generals: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Athens – may die in battle, be put to death by </a:t>
            </a:r>
            <a:r>
              <a:rPr lang="en-GB" i="1" dirty="0" err="1" smtClean="0">
                <a:solidFill>
                  <a:schemeClr val="bg1"/>
                </a:solidFill>
              </a:rPr>
              <a:t>ekklesia</a:t>
            </a:r>
            <a:r>
              <a:rPr lang="en-GB" dirty="0" smtClean="0">
                <a:solidFill>
                  <a:schemeClr val="bg1"/>
                </a:solidFill>
              </a:rPr>
              <a:t> for “poor</a:t>
            </a:r>
            <a:r>
              <a:rPr lang="en-GB" dirty="0">
                <a:solidFill>
                  <a:schemeClr val="bg1"/>
                </a:solidFill>
              </a:rPr>
              <a:t>” decisions (Battle of </a:t>
            </a:r>
            <a:r>
              <a:rPr lang="en-GB" dirty="0" err="1" smtClean="0">
                <a:solidFill>
                  <a:schemeClr val="bg1"/>
                </a:solidFill>
              </a:rPr>
              <a:t>Arginusae</a:t>
            </a:r>
            <a:r>
              <a:rPr lang="en-GB" dirty="0" smtClean="0">
                <a:solidFill>
                  <a:schemeClr val="bg1"/>
                </a:solidFill>
              </a:rPr>
              <a:t>) – may be exiled, </a:t>
            </a:r>
            <a:r>
              <a:rPr lang="en-GB" dirty="0" err="1" smtClean="0">
                <a:solidFill>
                  <a:schemeClr val="bg1"/>
                </a:solidFill>
              </a:rPr>
              <a:t>eg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r>
              <a:rPr lang="en-GB" dirty="0">
                <a:solidFill>
                  <a:schemeClr val="bg1"/>
                </a:solidFill>
              </a:rPr>
              <a:t>Thucydides (</a:t>
            </a:r>
            <a:r>
              <a:rPr lang="en-GB" b="1" dirty="0" smtClean="0">
                <a:solidFill>
                  <a:schemeClr val="bg1"/>
                </a:solidFill>
              </a:rPr>
              <a:t>5.26.5</a:t>
            </a:r>
            <a:r>
              <a:rPr lang="en-GB" dirty="0" smtClean="0">
                <a:solidFill>
                  <a:schemeClr val="bg1"/>
                </a:solidFill>
              </a:rPr>
              <a:t>). </a:t>
            </a:r>
          </a:p>
          <a:p>
            <a:pPr marL="13716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24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Morale and Casualties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722318"/>
            <a:ext cx="5457605" cy="513568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Casualties varied depending upon victory or defeat.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Many </a:t>
            </a:r>
            <a:r>
              <a:rPr lang="en-GB" dirty="0">
                <a:solidFill>
                  <a:schemeClr val="bg1"/>
                </a:solidFill>
              </a:rPr>
              <a:t>of casualties sustained during retreat.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Severe </a:t>
            </a:r>
            <a:r>
              <a:rPr lang="en-GB" dirty="0">
                <a:solidFill>
                  <a:schemeClr val="bg1"/>
                </a:solidFill>
              </a:rPr>
              <a:t>losses possible, can be devastating for small communities.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Often </a:t>
            </a:r>
            <a:r>
              <a:rPr lang="en-GB" dirty="0">
                <a:solidFill>
                  <a:schemeClr val="bg1"/>
                </a:solidFill>
              </a:rPr>
              <a:t>fighting alongside kin and friends.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Morale </a:t>
            </a:r>
            <a:r>
              <a:rPr lang="en-GB" dirty="0">
                <a:solidFill>
                  <a:schemeClr val="bg1"/>
                </a:solidFill>
              </a:rPr>
              <a:t>can be issues, especially after serious </a:t>
            </a:r>
            <a:r>
              <a:rPr lang="en-GB" dirty="0" smtClean="0">
                <a:solidFill>
                  <a:schemeClr val="bg1"/>
                </a:solidFill>
              </a:rPr>
              <a:t>disasters:</a:t>
            </a:r>
          </a:p>
          <a:p>
            <a:pPr lvl="1"/>
            <a:r>
              <a:rPr lang="en-GB" sz="2200" dirty="0" smtClean="0">
                <a:solidFill>
                  <a:schemeClr val="bg1"/>
                </a:solidFill>
              </a:rPr>
              <a:t>Athens - Sicilian expedition. </a:t>
            </a:r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1722318"/>
            <a:ext cx="360974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451520" y="5934027"/>
            <a:ext cx="352839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Inscription - </a:t>
            </a:r>
            <a:r>
              <a:rPr lang="en-GB" i="1" dirty="0" smtClean="0">
                <a:solidFill>
                  <a:schemeClr val="bg1"/>
                </a:solidFill>
              </a:rPr>
              <a:t>IGI</a:t>
            </a:r>
            <a:r>
              <a:rPr lang="en-GB" baseline="30000" dirty="0" smtClean="0">
                <a:solidFill>
                  <a:schemeClr val="bg1"/>
                </a:solidFill>
              </a:rPr>
              <a:t>2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928 </a:t>
            </a:r>
          </a:p>
          <a:p>
            <a:r>
              <a:rPr lang="en-GB" dirty="0">
                <a:solidFill>
                  <a:schemeClr val="bg1"/>
                </a:solidFill>
              </a:rPr>
              <a:t>Athenian casualty list of 464 BC. </a:t>
            </a:r>
          </a:p>
        </p:txBody>
      </p:sp>
    </p:spTree>
    <p:extLst>
      <p:ext uri="{BB962C8B-B14F-4D97-AF65-F5344CB8AC3E}">
        <p14:creationId xmlns:p14="http://schemas.microsoft.com/office/powerpoint/2010/main" val="296428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11826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Alliances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11826"/>
            <a:ext cx="9144000" cy="5746173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Alliances (</a:t>
            </a:r>
            <a:r>
              <a:rPr lang="en-GB" i="1" dirty="0" err="1">
                <a:solidFill>
                  <a:schemeClr val="bg1"/>
                </a:solidFill>
              </a:rPr>
              <a:t>symmachia</a:t>
            </a:r>
            <a:r>
              <a:rPr lang="en-GB" dirty="0">
                <a:solidFill>
                  <a:schemeClr val="bg1"/>
                </a:solidFill>
              </a:rPr>
              <a:t>) often based on some real kinship or mythical connection – e.g. Peloponnesian League mostly “</a:t>
            </a:r>
            <a:r>
              <a:rPr lang="en-GB" dirty="0" err="1">
                <a:solidFill>
                  <a:schemeClr val="bg1"/>
                </a:solidFill>
              </a:rPr>
              <a:t>Dorians</a:t>
            </a:r>
            <a:r>
              <a:rPr lang="en-GB" dirty="0">
                <a:solidFill>
                  <a:schemeClr val="bg1"/>
                </a:solidFill>
              </a:rPr>
              <a:t>”.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Often </a:t>
            </a:r>
            <a:r>
              <a:rPr lang="en-GB" dirty="0">
                <a:solidFill>
                  <a:schemeClr val="bg1"/>
                </a:solidFill>
              </a:rPr>
              <a:t>spoken of in terms of friendship, more than simple </a:t>
            </a:r>
            <a:r>
              <a:rPr lang="en-GB" i="1" dirty="0">
                <a:solidFill>
                  <a:schemeClr val="bg1"/>
                </a:solidFill>
              </a:rPr>
              <a:t>realpolitik </a:t>
            </a:r>
            <a:r>
              <a:rPr lang="en-GB" dirty="0">
                <a:solidFill>
                  <a:schemeClr val="bg1"/>
                </a:solidFill>
              </a:rPr>
              <a:t>(though see debate between </a:t>
            </a:r>
            <a:r>
              <a:rPr lang="en-GB" dirty="0" err="1">
                <a:solidFill>
                  <a:schemeClr val="bg1"/>
                </a:solidFill>
              </a:rPr>
              <a:t>Plataeans</a:t>
            </a:r>
            <a:r>
              <a:rPr lang="en-GB" dirty="0">
                <a:solidFill>
                  <a:schemeClr val="bg1"/>
                </a:solidFill>
              </a:rPr>
              <a:t> and </a:t>
            </a:r>
            <a:r>
              <a:rPr lang="en-GB" dirty="0" err="1">
                <a:solidFill>
                  <a:schemeClr val="bg1"/>
                </a:solidFill>
              </a:rPr>
              <a:t>Archidamus</a:t>
            </a:r>
            <a:r>
              <a:rPr lang="en-GB" dirty="0">
                <a:solidFill>
                  <a:schemeClr val="bg1"/>
                </a:solidFill>
              </a:rPr>
              <a:t> one of the Spartan kings) – </a:t>
            </a:r>
            <a:r>
              <a:rPr lang="en-GB" b="1" dirty="0">
                <a:solidFill>
                  <a:schemeClr val="bg1"/>
                </a:solidFill>
              </a:rPr>
              <a:t>Thucydides 2.71-72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Sharing </a:t>
            </a:r>
            <a:r>
              <a:rPr lang="en-GB" dirty="0">
                <a:solidFill>
                  <a:schemeClr val="bg1"/>
                </a:solidFill>
              </a:rPr>
              <a:t>friends and enemies, though not always equal.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By </a:t>
            </a:r>
            <a:r>
              <a:rPr lang="en-GB" dirty="0">
                <a:solidFill>
                  <a:schemeClr val="bg1"/>
                </a:solidFill>
              </a:rPr>
              <a:t>time of Peloponnesian War most states in mainland Greece are part of a larger Alliance or under the influence of one – primarily </a:t>
            </a:r>
            <a:r>
              <a:rPr lang="en-GB" dirty="0" err="1">
                <a:solidFill>
                  <a:schemeClr val="bg1"/>
                </a:solidFill>
              </a:rPr>
              <a:t>Delian</a:t>
            </a:r>
            <a:r>
              <a:rPr lang="en-GB" dirty="0">
                <a:solidFill>
                  <a:schemeClr val="bg1"/>
                </a:solidFill>
              </a:rPr>
              <a:t> or Peloponnesian League.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Neutrality </a:t>
            </a:r>
            <a:r>
              <a:rPr lang="en-GB" dirty="0">
                <a:solidFill>
                  <a:schemeClr val="bg1"/>
                </a:solidFill>
              </a:rPr>
              <a:t>not always possible – Melian Dialogue – </a:t>
            </a:r>
            <a:r>
              <a:rPr lang="en-GB" b="1" dirty="0">
                <a:solidFill>
                  <a:schemeClr val="bg1"/>
                </a:solidFill>
              </a:rPr>
              <a:t>Thucydides 5.85-111. </a:t>
            </a:r>
            <a:endParaRPr lang="en-GB" b="1" dirty="0" smtClean="0">
              <a:solidFill>
                <a:schemeClr val="bg1"/>
              </a:solidFill>
            </a:endParaRPr>
          </a:p>
          <a:p>
            <a:endParaRPr lang="en-GB" sz="600" b="1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[Demosthenes failed night attack] For </a:t>
            </a:r>
            <a:r>
              <a:rPr lang="en-GB" dirty="0">
                <a:solidFill>
                  <a:schemeClr val="bg1"/>
                </a:solidFill>
              </a:rPr>
              <a:t>there were in the battle Argives, </a:t>
            </a:r>
            <a:r>
              <a:rPr lang="en-GB" dirty="0" err="1">
                <a:solidFill>
                  <a:schemeClr val="bg1"/>
                </a:solidFill>
              </a:rPr>
              <a:t>Corcyraeans</a:t>
            </a:r>
            <a:r>
              <a:rPr lang="en-GB" dirty="0">
                <a:solidFill>
                  <a:schemeClr val="bg1"/>
                </a:solidFill>
              </a:rPr>
              <a:t>, and other Dorian allies of the Athenians, and when they raised the Paean they inspired as much alarm as the enemy themselves; so that in many parts of the army, when the confusion had once begun, not only did friends terrify friends and citizens their fellow-citizens whom they had encountered, but they attacked one another, and were with difficulty disentangled.” – </a:t>
            </a:r>
            <a:r>
              <a:rPr lang="en-GB" b="1" dirty="0">
                <a:solidFill>
                  <a:schemeClr val="bg1"/>
                </a:solidFill>
              </a:rPr>
              <a:t>Thucydides 7.43-44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pPr marL="13716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55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836712"/>
            <a:ext cx="8424936" cy="5112568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Naval warfare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2050" name="AutoShape 2" descr="data:image/jpeg;base64,/9j/4AAQSkZJRgABAQAAAQABAAD/2wCEAAkGBhISERUUExQWFRUWFxcXFxgVGBQYGBcVHRgXFxcXFxwXHSYeGBojGhUYHy8gIycpLC0sFx4xNTAqNSYrLCkBCQoKDgwOGg8PGiwlHyUuLSw0MCwsLywqLDQsLCwsLDAwLCwsLC4sKSovLC00LywsLCwsLCwsLCwsLC0sLCwsLP/AABEIAN4A4wMBIgACEQEDEQH/xAAcAAABBQEBAQAAAAAAAAAAAAAGAAECBQcEAwj/xABIEAACAQIDBQQHBQUGBQMFAAABAhEAAwQSIQUGIjFBE1FhcQcjMkKBkaEUUmJysTOCwdHwQ1NzkrLhJGPC0vGTorMVFjREVP/EABoBAAIDAQEAAAAAAAAAAAAAAAQFAAEDAgb/xAA0EQABAwIEAggGAgIDAAAAAAABAAIDBBESITFBUfAFEyJhcZHR4RQygaGxwTNCI/EVQ1L/2gAMAwEAAhEDEQA/AMWFPNRBp6tUnppp6aoolNKaUUqitMaY05poqKKakdx+cV0LZ5xqDXhZsMxCqCzHkACSfIDU0V7J9HWIYhrzLYABfK0tdKjmRbXi+cdKyklZHm4rRkbn/KEJGkKP7G7mCtE+qe+6iSL1xbPUDS0k3ObD2o+FW1i9ctgFEsWAcoXsEszJYKJc9oYjMZA9w0O6rH9R55ep+yIFKdys4wuwsTc/Z2Lr/ltuf4V3puLtA/8A6tz4gL+pFG2Mxl4pnZrjDLIz33M6aArZuIBJgcjE8q8cTZtAMWU6doRmzclZsom8jzmQKQcxkt0rL4qQ6Afn9haCmZuT+EJn0f7R/wD5n+dv/urnvbmY5OeFvfBCf9M0Z2bVs2y2TD8Kkz2JObKDJJVwoPCR05eIr3wdoMCQChUss2/tCAkXLqyAt4dEUQCdTVfFSDW3kfVWKVh0v5+yzLEYO5bPGjp+ZWX9RXPNanh9q3CAFuXDoSZfOp4nAhblq43sKrGWAGdRNctxbF4ntcPZc85CtZcjXiD2DcUjTUkKASJia0FU7+zfI8/lcmkH9XLN5pB6MsVuhhmGa3dex3dtluWvLtrRKj97WqLau62Jw4zOk2zyuWzntkfmXT5xRDJ2Oyuh3wPZnZVcdf6+NNNIEinInlW6wTA04NRp5qKKU0pqNIVFE8081GKeaiiiTTUjSqK1OKU0qaKipPSqM04qKJ6VORXVs3ZVy+4t2lzMeQH1J7h41RIAuVYBJsFyAUT7M3KaFbEsbStqttRmvuOpC+4v4mgCind/dRbCq1vJevET2soQkGCthW5sD/aNoOk+yerH4M5yi23JLaswd85IUg3DrnysImNFvZgoKGFslZiOFh+u6Yx0eEXf5Ll2X2aEJYUWFOkpLXHHKTfIhuLKsW9JuLxV0Y1RbTIhlrxZhlGYsqDKZZZuXRmdX1zfs3GvI8ruDLELlU8TuUW2G1GW4xUq/CSpVQzHhnLlFUm3d6cPnPZK15sqoWclbZyqB7Ii5cEieNo15UO2Mvdlz9UQ6QMbmrJmV2KKG0nhXM5HsiCtuQhym4JISMw00r1xe0EXS89pRrK3LpJMhgZWx2rj2m0zpqaBcbt29dGVnIToiAIg/dWBVfmo0UpOpQRqh/UI2vbxYMMDmLEEEFLGaD3hsVec/wDtryXfSyvsW74j7r4W1/8AHh9PnQiLZIJjlz8KZrZAB6GY+Gla/DR75rP4h+2SKzvbZc62bzHxvWmPnxWDXU218Oy52F0EyTw4S4TzJMi2hPI9aDcLmzAJ7TcIGhmTAGunOi2/u12Nk3Gu5ihm5KypkZDkIbignn4fCs3xRsIC3hfI8E62VhsTbmCDQz2gpAEXLV63EAAEBXe3MKBOmldeLsWwzNh2Z7cDjUC+o4UkE2yzqJQatbJnWaG8fufFjtbbMWyi4UIgdmRmzIfwjnPShi3cZSCpKkciCQfgRrWbYGvJcxxVvmfHZr2+C0DD3wWL51jTMyHpJbKxWDoW5NBm0ukGuzC3sreqZkJEtlNsDN3MGItOJFwEtB9WeLUSFYfei5I7UC9HvNK3R+W6kP8APMPCr/Zm2Ec+qaW04HypdkCBkYRbvQNPccjSa5khcNfZaRzNdzmujauwMPezZ1Fi4PauWlYW5771k8Vr86yviaENr7BvYZhnAytqrocyOO9WH6UbLtBi3EW4OENxK1vMBKEE57TEqqanUAwxZyR6pd0ZOFlIkoRmt3uIqOFBKXDlZhctiGVCxURNVHK+PvCkkTJO4rM+dNRPtvdcZTew2ZkGr2zrctA6htNHtno4JEUMxTBkjXi4S6SMxmxUaVKKVaLNSNPFMKlFRRQIpqRNKorU8w7j8/8AalmHd+tQFPlqKk8+VICaQYf+a98FhXvOttAWZiAoHU/wqiQBcqAE5BdOxti3MTdFu2JPMk6KijmzHoorRNn7MSzayWp7NoBfKwOJbpJXVLOhypINwiAdZPLhMKmGtdhbhgf2rxPbODlOmk2VbhCyM7AzChjXu+NuvIaSCSuikl2afVgH35PsEgrkWeFM7KZ5HSnLTnnu8dGsEQi11555zbFXCrKysVYFYaFLKNQrLCyR0W2vC6sVAkFxwY3eAYM9Te59mGMg85xDAmNdeyUzyzsTXFt3eIWWK2ipv6h7iwVtEiGFsgDPdPv3uZOggUHs0gzqT11+PnWsNPiF3afn2Wc1RhNm68/dWO0Nu3MRxXmLFSMqgAIoMyABovTkNetV7WdMw1H1qKuQDBOo18R3V6qcqedMA0NFggC4uNyvNwATGo7+XT+dRLmAOg5UsvUf+Kud3t0sTjD6pYQc3bRR4TGp8ADVPe1gxONgra1zjZoVKXOuvPn49aatOseiIKsvcNxipEKMoVyQFYGZYLzIPODQ3vB6Pr+Gtm5IuW1yyQDmGnEYEwgOkkjppQ8dZC84WuWzqWVoxEKp3XuBcXYLcjcQHwBIHwOvOj30gbss1t74uxbtIsWoJlswUkme4zPOswDEEEaGdPA1eYzfnGXbDWLjh0YAElVzGCD7Q5mQNedczQyOla9h01XcMzGxujffPRHno+2OWweZ7pdX9gCfVhSyukmZBgaDp51k9xYYjpP0q+2TvvicPhzYtZQpLEEglgWiY1jp3czVCFkiOtXBE9j3udoTkqmla9jGjZeuFwJeTKqo5s5AA6+bGByUE+FewwtjX17ad1owfDVxB8x8TRJithWLlq2O0vWjbXKwNsvZzjR2XKc65jrJB0jlyFFd2AfcvWLn5bgQ/wCW8EP0rQStdvZZmMt2urDDbYe3l7Vu2tjhW9bYG5bBB4Zb2lIB9XcBBAIEQaIMP6wq9s2z2jBQVPZ27jEKpUZgewuZVUNaYEEKCmoFCWztkYgOFNt8j8DRqsHSZErp7Q8RXnhcdcwt11EMslHRwclxQYh1+o6joRWb4g6+HVasmLfm0R1hL2Y5hIKmAywHVyzBjkbVg7KQbJ1OTMSLjAGk3j3YFwNdsKA4Ge5bQyrpP7aweqTzXmp0IrusYpLydohzTCccFw50Fu8dCWIkJdBXOAFYqwBHdZvcIcMRDu5bKudHOr3dNX0B7RIClJgDJJEBdG64RlhILFZlE+dNFF29+wJzYi2oBBAv21MhGI4bls9bTjUHxjwAkTTOOQSNuEskjMbrFNUhEeNRK09aLJeZpUiaVRWpE01IU5qKkwFH262xjZt5iD2l1VkjQ27DEKoB9x7rQJPsrJ6UP7o7HF26XuAm1ZGdwPeMwlseLtAjzo3uAlTccgFpYkZohgVnQjhhGUaNwW/ZbOwpfVS54B9fRMKSL+5+ihi1IMEKIWDKsiqFTKAU1ZeG6FCjRw4BFtzNUu8O1/sym2pP2hwc7aTYRtSmmnbPoXI9kQg0FWGMxwwtk3SBmBy2lIXW+NSSBplsknURNxjoMoAz645diSSWYySeZJ1JPxriCLFmdB9/ZdVEmHIaldmyNgYjFMRZts8cyICr5sdBV1e9Gm0FUsbakATAuIT8p51rO7+yhhbKWlUFQBJGhLH2mYHnr1B7tK6L9w3GCr7JGYnw6fHz8+kEKTpSTH2ALLZlA3D2ibr54uWis5hBBIIMggjnNeZNHfpS2Alm6l5DHazKxoGAEsD4zqO+TQKRTqCUSsDxulksZjeWlWu6uxvtWJt2SSAxOYjooBYnzgVumF2etsItuUS2pUIIg8oJ0mRB665jM1lXosVhjJyFhkYFwJCE8pPSYitdvXBGq/DnNIulJHGUM2sm/R8YwYtylbxIEzoo948p7h3/ANc659o4FLiMrLmVgQeYEHQjTwpxlLS3P3RGgPf5/pXuziDryEkdw11+h+VKvlNwmJbx0Xz3t7Z3YYi7a14HIE/d5qfkRXBNE/pCsEY1nJntAG5Rpqg+iChnLXs4XY4w48F5eZuF5A4qIpxpT5anbsljArVZhaZ6OcbcvWbwe4GYXFy9oTzK9QpBI4eU9TRE25FjtC4VQzKyzB0JEEgTHLvrPtkbkY4hb1hGVhqrMRbJH4cxBjx6g1qmHxzgWzdt5TC9oSwGVoAlQBDDMeh0FecrCWSF0ThnsE7ps2We3RA21fRfZtK9yXyqC2kTlGp6amJ+XjQXvHirLuvY5mhQGd5zOQABoeUAATzPWt9xN+3lGYrxaASOLwHf8KC8X6LsLdPDnsxzIIOb9wiB8x5V3S19s5iVzPTYh/jAWU7L2k1h8ygEEZXRtVdDzRh1B+mhGoo2FxHtLcQkqczamS4GUul2ZBuW4kyCHU9oQSpnh3n9Gt3DKblpu2tjVtIdR3kSZHiOXdVNu3tbsXyOxW25EsOdtx7F1fFSdR1UsOtMnFk7ccZug2YoXYJAjlHllKAvmDLkLF+0SCzpJJzKVHMEqtwDUZyAB7ybFFi4ChzWbgz2m71Pun8SnQ0aHEFHYMNXPEBPMZSyqV4mgHMnMKr2yAIYhsbs77VYe37RLO1l4EG+ozMFI0i6nFA0Di4OgoeJ5idfbn8IuVglbbfn8rNQakRSZCDBpKabJOvM01TK01RRPFPTRVruxswYjFWrZ9nNmfwReJ/oD865c4NBcdlbWlxACNdhbPNixaQSHaLzkCSLjKzWlAgyUtJccCPaK6a172We5dCrzzEqSFgXcxGZgBBVcly5Ki3Js8SyZr02lb7TiJILDtCJIALBXgiYOS32A1DRJOUmKqtpYzsME9waPdAspoBGZVe7Ed1sW0nvLnSTSVt357n98+SbuswW2CGN6Nri9ehP2NsdnaB+4PeP4mMsT3mqcGkaktskT5ef9aU5a0NaGhKXOLnXK2Dc7f23ftpaee3ACx/eR7yk6TAkj5TRUoKLEljzOYnU9degrFdxcEz46zl91g5nuXU1tZsliY06Ex+k8/Pl515mvhZDJZm+af0chkZd+yzz0k7Ut3xbs21ZrivJ071jKIJzEyOXdXNsD0U3bgD4luyU+4INz4zon1PgK0q1suxabtAi9oQAXIBcwIAnnyEQKrt5MRjeyJwioGHMMZuR+EexPgSa6jrHBghhyHErOSna55kfn3BVe0dtYLZVrsrYlxqLamWJPvXG6cuZ17hTbA9JWFugrfPYvOmaShHSGA0PgfnWQ4svnYvOeTmmZzdZnWa83bX5fpTL/jY3N7RJcd0Ea54PZFhwW9Xd6cDE/abR66OD9BJNeO3tuC1ZNxz2SSRr+0uGNFQAwJ8Ty1gUBejjdQ37gxF0eqtnhB9+4P8ApXmfGB31T77bbOJxTkGbaEpb7soOrfvGTPlQjKGMzYGm9tfREuq3iLG4a6Lj27t18VdNxgBoFA58I5T0J+HWq9ACQIpsmgMjWdOo/wBqkqz3D4f1P+9PmtDRYaJQ4lxudUiixz1nr3fCjj0absG5dN26k2lEpm5O86ET7QAk90x416bk7hZovYlTHNLZHP8AE47u4fPxNtobUtWELMyALoJOUT90EAyfAAx3UprKzFeKLM8U1pKP/sky7kQo9Vu0cWUaCBkPU9SNSO4aDTy7pKjewtotinuTdnKOSLkCgyIRpz+bEjyFWj2RyAPDoyzrHOdQcx/rnSbqerdZ2qYgFwu1WGy8hLMiBM0ExpJ1Enp7v9Gu7s6p8LikRsymFImBJkaajrMkn9412XNqSODSfeYGB8DqT5wP0rJ7SXLQMeBoukCQY8qwzfbYww2MdFEK0Og6AN0HgGkfCtfv7cS1icPaMk3g4zE9dMs+baDu6VRelHd8XsOL6DjsyT42z7XyMH/NR1BIYZQHaOQNWzrGHiEJ7Bx3b4fIeJ7eRSG5MoacOxnQ5XJtGfdur3Vd2bn7MBmV3yAdpmz5wGa3dyMcwCOoDGAuW6wkhQaA93toC1iFL/s2m3c/w34W+U5h4qKOLgFu7c7UFs09oArMr3BCPMArr2ebjIAGIkERqznZhdYb5oWCTE2/DJC2+uzwt5byrlS+uePu3Act1PMOD86HCKPtsWO3wd2CHayxuqwMhgrdjeII0Mwlwx1c0BGjKZ12WO2SEqW2fcb5rzNKnmmolDJxRt6O8DK4i6QdQtgRz9YeOPEKPrQb2fdr9D8q0vdXZKf/AE1c7Fe0djpHO4fsyzJGgBJ59aCrXhsduJARdGzFJfgCV1bWt2yxYM0XGHaCcp7PLLSEyxCK4GcN7HSg3fnEnPasnnat5nH/ADbnrbnyzAfCjhtjhnRUZIcgFCrWWUFlD5UkJOQuPZzQeZmsz3ixfa4q/c+9cc/CdPpFDUYDn+A9vVEVRszxVZTg1GnApsla0T0R2V7S8x9oIoHfBbX9BWoqax30dbSFrGKpMC4hTwzSGX5kR8a2BXry3SbSJ7ncBehoSDDYbJveOusDQ9B/v/Cq3HbWWwGe6YFvLmPObbNCtA5kNI07ietdza3BzEqdR4Ff515YnZ6XAwucashQggDhOpBjmeVAswg9rREkE/LquK7s/BY1c+W1eH3hBPxI4h5GqHG+irDNdDI7Ik8Se18FYmV+M1m207b4XE3ERmUo7KGUlWgEgGV7x+tdmH36x9ttMQ515Plcf+4GnraOZgvDJl38lKnVUTjaVma0Tfzba4TCCzZhHcZEC+5bAhmHdpwg+M9KyJWIBHf4fH4VcYh8RtHEFgMzZRPRVUchqYA/XWrzA7l2bA7XG3Vyj3QSFPgWiW/KomiIAylZhcbuOZ4rKQPqHYmizRl3Ki3b3UvYx4QZUB4rjDhHgPvN4D4xWnbO2DgsCuYKpZRrceCfEydE8loY2n6R7dtezwtsFQIBIyIPyoNT8T8KDNrbev4kzdckdFGijyH8TJ8a4fFPUntdlvDddNkhpx2e07jsjfeP0lCMmG1PVyOEeQPtH80jwrP8bj7l1s9x2du9iTp3DuHgK8CaY0bDTxwizR6oSWd8p7RRl6M9olMYqycrqyn5ZlPzU/OtZv2Ef21VvMA1kvowwJfF5ultSx8zwqB8ST8K13sjSHpOwny1snXR9+qz4qtxOzV/s+HXuBWfLpPgRXKMMBowKaniWSnmfu/vCPE1eJbPL60NekDahw+DfK0PcItqRzEyWIP5QdfGhYS57gwbo98ojaXcFybZ3M7d1uHEMpVRkyqpC65gwgidTOlE6AvbyXQGJTKzLoHkQTHSe7WsN2ZvNicOfVXWA+6TmQ+anSirZnpWuKIu2lbxQlfoZHyplPRTkAAg202KWx1cDiS64J13BQftXZ5sXrlpuaMV84Oh+I1o6w177RhbTQSYWdC8Og+zs0AHWGstIBOhigneLaxxOIe9lCZo0BnkAok9+lEe6N03MFiLXMqSQB/zLbL/AK1T6UfOHGNrnai3ugIC0SOaNM0U2UJcIxzKZRgWbMLd3tLRlbhLqMy2Wg6TJHOsnxVko7KeakqfMGP4UfYS+EzBNJDlYBVZGe9blcoEr2S9OpoX3xtZcZdjkzZx5OA38a5pbteW885ruqALA7nnJUJFKnJ8P1/nSpglySGtg2BtZbWFsW3QMDZtsZj3+1bWdI4B86x5TWni6USwRAP2fD68egFq6xgI6TOg1Ma0vrmh4a0o+hNi4q9GGw2btrdwhrYuMLcWwJFtgYygSRoZlvZFY3etEanWeo/2rR8JiuC6A0+qxJMTrNtGmS7ljLEzPWKzIGqoWFpdc8P2rrSDht3/AKTE06d1Se78vGDU7d4D3aZJcpXzlbTwiPCtd9H+9v2u32d0+uQc/wC8XTi/MOvmD31kt8qRM+VNgMU9q4r23yMpkMDEH+ulCVVM2oZhOuxRNPOYX32X0QWqQINB26u/6YlhbuAJdiBBGVz+HqD4fWjG1dU8tSeg1ryksL4nYXheiZKx7cTSs09KWxRmS+OZ4G8SNV+gI/dFBGG2M7jO0W7c/tLnCp/L1c+Cg1t23rDNZYAL2gVnSVDDMuo0Mie7zrC9o4m47zccue89B3DuHgK9D0dK58WHglFdGxr8dtUR4fefD4e3ks2y+hlmUAMwUBXgkzxSSCOXdMCo25t58S4LABVkIo90EzqfePIT4CqmnmmDYWNOLdAvme8YTpwT01KlNarFKp2LWYxXmKLPR7sUYjEAsJROJu4x7I8iTWcsgjYXHZaxMMjw0I63H2EMPYUkQ9wBm7wupUfUn40YB65WTWvRRFeNmkMri8r1AY1rQ0bKZFY56SN4xiL/AGafs7JZZ+8+mY+WkD499aq13tE1DIsmVcAFl8deFT46x3TWA468WuMzGSzEk95JkmmnRUIxlx1CXdIPLWBo3XPNMKelXokkT86LfRy8Yi4vfbB79UuI38DQhNF3o6MYoEc+zcR36SJ7tRQ9V/C7wRNL/M3xV42BFt0SB2isoY6NOa5lmSDEowBgj2h4ihTe1T2lknrYt/SV/hR3iLSPda4rKzpdAdSeRF0KvDOsALyjoYM0G77JBsf4RHyu3BQdM+7wjalloyhcrTU5NKmaUplrTediwwknsMMOcCCt1GnhY/ITMVmIrSdl3c2BsNrw2nBEAz2V4GNSB7Lmgqz+p70dRHNw7lPDAnthPE1u8CNTq1o8yQATmtsIAERFZpNadshovcU8TrEh9QTdttqyKPaxKcp75rNsXYyO6HmrMvyJH8KlKe04eCurHZafFeRpClFWNrYxADXmFlT9+c5H4bY4j5mB40YXAaoANJ0XCw0HhIrutbIaA1wiynQ3JBb8igZn84jxFdNvatu2Iw9uGXiF26Fa5PLhX2EHwY/iqrxGIa4xd2LMdSzGST41yC493PPou7Nb3/jnm6Idg4yymIspZthy1xF7S8ATqwHAg4U8zmPiK2u1aEch8hXzzszEdnetv910b5MCa+hsNdBGh8v4Ui6WbYtITfo92Jjk+Itaacxyme8GDPfArHd890Hss1y2C1rmRHFbB1171kxPSINbMahdtgLJGnXrp1nwoClqnU7rjNFTwNlbhK+bqeK0bfj0dlc1/CrI1L215jvZO8d6/LurOn5mOVepgnZO3E1IJYXROwuTTSbzmok0prdZKQE1r/oy2V2WENwghrrE6/cXhX58R+NZdsDZ7XryIObMFnu11PwEmt6w9pUQKugUBQPACB9KTdKzWYIxumvR0N3GQ7L2HOvRm6VXbT2omHtNduGFX5k9FHeTVfujvH9tss7AK6uVKrMRzUideRjzBpD1TiwyWyCbue0PDL5q5e3PX4VgW2MAbV65bOhR2XXuB0Pyrf2td1ZP6Udm5MStwD9qsn868J+mWmnRUtpCzj+kF0izFGHcP2g8OsRFeWnjSNRr0aQKcju+Zos9HLj7XqIC27jc/wAMa/OhEUaejYKr37rcktxrqOJhp8lNDVZ/wu8ERS/ytRg69teb21yXBKG5cEkXCqso1GX1WaIHXWKAt+GHaWo5dkCPAMzN3DvoswV3NcF0RbBcsUUTlIXtHMwAJa2QesMOYNCO+7E310jLatAgCADkDGB0HFQNK20tu5MKl14ie9DRpUiKVNknUaPtxHF3DNbPu3Sp8Ev2zbn/ADAGgGaJ/R/i4xDWv7+2yDwuDjtn/MsfGhqtt4j3ZomkdhlF98kQDNmzAQG0BysOMyU5FwCbhtaMwgACKGd78Oi41mM9ndy3hlicrgExOkzNFm1/w6sR2q6gBO0L5QS4EENm0XOeDkDVPvnYF3DpdTXsnNswCPVuS6cwDCsHt8vdoSB9ng8cvRGTtuwjhmhs7XyaWEFr8c5rv+cjh/cC/GuBmJknUnmTz8z30ytrT8+VMw0BKi4lTtaH6fP/AM1228Mow1x2HH2ltFPcMrs/6LVeTrVxjLcYGyw9+/dJ/dS0v8T865ebWHf7rpg18FUxRdu96R72HRbbqLqLopJKuB3TBBHdI+NB9NP9d1VJEyUWeLq45Xxm7DZb9uzvPbxlvMkgroynmp6TGkHoavwRlI8jXztu9vBdwd4XbZ8GU8nXqp/WelbfsHeOzi7edDqIzIeanuPeO415qtojA7E35fwndNUCcWOqsrdmAR0B4T+HoPhy8gKyr0ibl9kxxFhfVsZdQPYb7wj3T9D56afcxYAYn3QSY5wNTXQcMrCDBBBkHUEH9RQ9PUOp34x/tbzQtkbhcvm5cOT3ADnJ/qaVy2o5HN9PpRZv5uW+Gul7YJsudPwNzyt4dx+HMUNbM2Y99wiAlmMAD+tAO+vWRzMkZ1gOS8++JzXYCM0aejTZ4a4bpGltdI+82n+kH51piDrVVuvu+uDsC2DnaczGObGBA8ABQ36Rt72tj7NaJV2ANxgdQp5KsdTzJ7vOvOy3rKizNP0nzCKWAYuShz0gbz/ab2S2fVWiQPxPyZvLSB4edP6N9uizisjmEvDIZ6PMofmSP3qD2NOGin/wzOp6raySfEO63rV9Hhqz/wBLlgm1Yfud1+agj/TVtuHvP9qsZXPrbYAfvZfdf48j4+Yrm9Ko/wCDQ915f9L156mY6Gqa12t07ncJKcuHBZEajTmo16pecUxRzutbKYNm5NduaEgHhEWgSDoeK6TH4TQPZtlmAGpJAA7yeVaVfw2UW8MsHs1QNAniXMTBGol+2aRrFnTnQdU7IN5yRlI3Mu5zXvs3BRn6cAQALGt1jaBENAgdpoEXnOuhoF3mxufGXmHLOQPyjhH0FH4vmzaNxuguXT7Uxbm1bUlmYkm6zPOY+dZVcYkknmaypBd7nHwWlUbMa36qZCHWY8KVeBpUwQF1GvXCYprbq6mGRgw8wZH1FeUTTVCL5KgbZrWsReVlW+kZGXPr0S4wOWADmy3cyEHSLvMcxxYaypzWbhhLoKHQ6A5eOdVlb8NAZoFx5OlVm4m1A9p8O+uXM6j71thF62PGIceIq0xSQ8SHK5cxiFZWGZmJOrZrbXOiqO1bi0FJSwscYztyE8DsbRJx5KzrG4RrNx7biGRipHiD+leSNGv86M97tnC9aGJSSyALdkQzJJW3dYdG4SjfiQ91BYptDJ1jb77pRNH1brbbJw0f71fYpCdn4Yd96/HPnFv+UfGqDNWibq7BTF7MYEDPavMbZJygErbJB8D49QKzqJBGGudpf2XUDC8lo1sgG0kz00ryopxPo/xQYwbIHSb1sfDn51539zXtQHv4VTE8V9dPIAT8a6FREdHBcmCQahD6kLz1Pd0Hn/KrLY+0bwvKbMi4SAuQnUnoR1HhXR/9tWvex2FH5WvN+lujj0cbp20ZsR2iXh7KFQwAPvHjAMxA5dTWNRUxsjLjn9FrBA9zwNPqi/CK4tqbkZ8ozAcs0agfGgRd/wC5gsVdsPN6yjkLqM6LzAB6gAxB7uYo03j2pbsW+K4LReVVipaDHtZV5x8pIrK72x8BmJbaBJnWLFw69TM6mk9FG14cZBke4/pNayUjCGHMd4Ws/bLV+xn0a06Sc3IrGuYeGs+VUm6u6iYYM3vOWIkarbmUTXrET4+VcG5eIstbOGtXXvIrB8zWygAzSU1J0JUf5mom2ptBbSOzk5UEtGpjuHifoPnQ72viJhaTmf8ASJjLXgSnUclUu+O9X2RAVg3GBW2p+GZz4CAB361j+LxT3HZ3JZmMknmTRZtjebC3n7S9hHuNESb7qoAOgCqNAJqrubfw/uYGyPz3L7/9Yp3SRGFtsBvxy9UmqpOtd8wt9fRUUVLJ/vVo+3wdFw2GXppaJPzdjRR6Ot0lun7TdEop4FPJnHNj3gH5ny1KlnETC94sh44TI8NaVZ+jfdJ7X/E3ZUspVE5Eqfef5CB8e6rL0k3E+yZSRmLqVHXSZPyJ1q62xtZMNZa650UaDqzHko8T/OsU27ty7ibxu3DxHQAaBV6KB3UnpmSVU3Xu0HNk1qHMpouqGZKrrg1MVGlU7VoswVQSSQABqSSYAHxr0CR6og3I2dmvG8QMtkAieRunS2D4Ayx7ghorw9h7jBrT5WYqiMw747MtkIeTnDENnEuZVRrXjZwJw9lLNvmWYMwiGu6C7BIIMAi0NDp2zRpV5uzhYzB3VbYVlUDMGnKCzCdFCI4jLAGduFTpSWeW93+XgnMUWEBn1PihrfjHKlhbaHS5AX/AtcCH958z/KgIirXefbAxGIZ1EIIS2O62oyqP4/GqqaZU8eCMA6pbUPxvKiwpU8eNKiFgvNRUmMnuqM0qipdWAxb2biXUPEhBB6eIPmNPImtLXEJctpiLei5C2uYkBZdkhdS6NmgaSrtqIBrLFNEu5u8K2XNq6Stq4RLD+zuD2Lo7o5HvHlQdVEXDGNR+EbSzBhwO0KI7WL7MwUUrEEEjW2RDBujKVyCRwr2YIZwrmg/eXYX2e4Ckmy8m2x5jWCjdzqdCPCtA2lsa5aRCIZcwCBJyjQlQ0nVSeFRpOdVZso1rrFpTb7G+s2nA9mSwPJXUkD1giNBDAZYkLnEhmDe23TfniOeKKmixDCefZZxFGG6GKc4TGWlPuLc7xlnJc8tCvyqm2/u7dwjhWhkYZrdxfZuL0IPfrqOlWW4WJW3iQLhhLytZM/jEf6gKNmIfFibnv5ZoGC7JbHLbzVFibxBgHXr/ACrmT5V0Y/CG1de2x1R2UnvKsRP0rmNEixFwsHXvmnmt33Mw3YYGyr6HJnadIzEvr5BvpWNbC2S1/EW7YE5mUNGsLzY6aRlmtI9J28HY2Rh7ejXRrHS2NI+J08gaU9INMzmQDfNMaK0bXSu2QLvrvIcZiWYH1a8FsfhB9rzY6/IdKogJ/rpUTRZuHuq2IudqyzatEZgffbmEH0J+A60eSyni7gg2h08ltyjjdbArgMArXIV39Y2bSJEgN4Kup+IGpFWmzHtYizmRhcV5BPfPtBh0Y9R00A0ArPfSZt93xBsgwiBZA0kwGP1j5DuFVu5e9Zwl6GJ7F4FwDWOgceI+o+FKHUT5IjLftHNNG1TYpBHbIZLw3q2QcPddOYVuEn7h1X6VQRWqekjYvb2VxFqGCjiI1zWzqrA9QJJ8mrL2sEc+VNKSbrYgd90vq4urkNtE1q0WYKBJJAAHUnQCt52PhFw+Ht2zoLaAMekxLGfOTWcejLYRu3zeYcNrlP8AeHQfISfOK6/SJvUWJw9puAaXCPfPcD90HQ95oKsBqZRA3bMoykLYIjM7fIKp373r+13Qtv8AZW5C/ibq/wDAeHnQoTSNKKaRRtjaGN0CWSSGRxc5KKMt0dim2PtDwrFSbclRkT2Td4iBmJ4EBOrGeQrg3b3fDAX7w9XqUQnL2pX2iT7tpfeb4DU0S3VZyxLgKCDMOMw0SQoHCZOQLzQALlJuEkWolv2G/X0RlNDbtnXb1T4C96ws6IRAQ22zSqaAKCxiUhmh1/s7jkgmufe3bAs4YWVnPdUan2lsZs0t1z3Xl28IHSuy9ctYe2btxYCjKVJkM8ythByQaK1zLoCuUaCKzvaOPe/da5cOZ3Mk/wAB4dAKxhiEj8WwWs8nVsw7lcxpRSipAU0StQNKpkUqii8RT0gaRqKk4NKaaKnUUR7uJvmqgYXEkG2eFGbUAH3Gn3e4nl5ci3H7GS+YUFDyYMFhSSpbMBqxIAaSYfKBmiQcWUUe7mb9qqrYxPsxlW7qYGsK45ldSJGo+tKaqlLSZYtdx+01palrh1cvmi3A7FN21dsYm2WXNmDGNWPMggDi5cQAB6gGZzverde7hXzCWtAwHHutzhwPZbl9PKtI2xtMqMlvPBE5kkvlJBDWwoOa3HDmWSpiR71U+Fa7af1iHK0qc+koGIbPoQ68SgLylXKlViRaaWRhL9jtzoiZ4o3gN3486oM3tC3WtYpeWIQF+kX0hLo+YDfvUPFfGtFx2xrF2262iLal1ORjCLcAgZHYDsWKwDbuKAdIOgNcmG9Hdh2yfaXtXf7q9aCv+7xw48VJpjHVRsZZ18u70S6Sme52S6vRNsYs9zEk6KOzXlqxgsfgMvzqg9IRu/brvaDUHh5xk9yPhHxmjjYe5uLwYK2MYuUtJV7Mgnl96Rp3EcquNobv/aVH2i3ZdwIzDtF056DWOfeeZ76X/FsbUGW9wRbvHmi/h3OhEdrHVYSGrTfRLvBJbCMBENcVusyoYHv0IPwNQ216KGZgcObaLrIZrh1nSOEwI6VDYXo92hhbwu2nsyJBBZ4ZD7Sn1fUdfKiqiop6iEtxC/fxQ8UM0Ml7Kg9I1nLj73cShHkUXX9RQvFbNtzdV8Vai8EW4PZYHNEjiE5QcpMmPL4jK+iK6x//ACE+KtNXT10TYw15sRkpNSSlxc0ZFdvos2mblq7h34lSCoOvCxIZfKdfiar969xWsBrlris8yPet66T3qO/51d7v+jvEYS4biYlASpU+qZgQddRnHUCiLBYTGLPbXrN1SDoLTIfmGIjzFAvqWxzGSFwsdRnn9kayEyRBkgNxuq7Y2yHsYEWrRAulSc3TtGEzI7tAD4Csn23grlq6UuoUYfe6jvHeD3itxe0wXQqsDUnkPORVJtTbVi4JS3bxDWz+2uALYt68jcYnMY91Jk9KqkqnMeTa9+dV3VwNcxrQbWWPnZ9zJnyNk+9lMeGvKiDY26wHHiByAYWmOWF6PfP9mh6D2m5AUU4jEFnzO4a4MuXMAmTMVUGxZM9kOIetugtGoU15XMCxYKATDZiozE5yBLn3y0OJYkkZ0YQFZQxdUucLaIFlOGm5zULbF3zScgC5iylIgnQgSLSj+zHLRp9YNOq6wthndygtwWZixNslQIGY8d4yQmaWRDxHkA127asr2rlUQQFcKubOAQww4HCWOgkSqZZBZiTQHt7eFsSQAMlpJyWwZAnmzHmznqxrGOMynLTnnnPaSYRDPVQ27ttsQ40y20GW2nRV8e9jzJ6mquKeKQps1oaLBKXOLjcp1FTiogVMCu1yoR5U9PFKrVrmipAVAGnzVyqUqcVGaU1FF7oJHPur19gaczyryw6Tqa9biSKiittg72XMOAjjtLMzlJIZD9+0w1tt5UdYLHW8Que02eNW4AbiH772hyYf3luQfeRqygip4fFvbYOjMrDUMpII8iKDmpWvzbkUVFUuZkcwtEtYFQqsWhvvBhEADN2bA8fdlEsQqKV0Ib0wuMY2wrIGUk8JCG2BrllGhVeUua22tiFBjiAqj2Zv2Cf+JQ5jE3rQUOSORuW2HZ3Y7yJq/wAI63V/4Z7dwQB6vMtxVHL1TMGOXQgZnWQIUUHI1zfnHp5o5jmv+Q+qsMFtRljs7rJrl7N/XpIAMBHK4hdCDwlxBETVrht5Lkw1pbh/5Fxc3xtXsjjy1oQ+wGeyyq0yMg9oQWywlzK40KqQVYcCmTEUwJy5HuMsZjkuMoy65fYvSYC2w0BSPWmOQBHdTsetWyOCOzvVYH7TtbXf2tq6o+eXL9a6MPvThDoMRZPncQH5E0A4a/iFnKcoDMObWydSsAJdtocrI0kD3l01r1t7UuXCVOckGOaNOiaAXLTGQXg66QawNC3b8+y7647o3xG3cP8A39mP8S3/ADrlbejCLzxFryVgx+SyaEXxLkhUHEdQCuH5etnlhsxPqTETOYa17C7iIK5yHJGXIzCIdUeezCSAGY9P2ZqhRtGp+/stBObWA+3uilt67bfs7V+74radV/zXcqj51V4rei60hOytxz1bEuPNbPAn7z0L4mzcDA3CSxH9qQRql06G6NCGtgTmI156V1/ZhckrN1VUyEZWGUkIwDFiqkpccwW5p4SdRSxs55H2WXWvOSV/HC7LMXxEcs47S3m6BbdqLCkmAMzvqRpXndxrSM2hKHK5lmVI9pICi0oEsMiLIQgEzNe+HsZvZ4zxS1uGdZDe8C1tYcq0NdgdmsCuXEbaw2GMtcm4Pds5XcH8wAs2f3FLD71EgDRous3XAu42XWMIGyhQwzSwXKWmQZVElS6wzIXhVIOYuTFcu2N47GHBUxduajs1YFR19e6wG11NtIB94tzoY2tvneuhltjsUb2ghJd/8S43G/xMeFD2aiY6Uuzk8kJJVAZR+a7drbYu4h891sx5AclUdFUclHgK5BUZpA0wADRYIAuJNyp04qE1INVql6LUhUAafNVqJ6aomlVKLnp6vX3Pvjm1v5t/214Pu1dHVPm3/bUVXVRXtbtSK622JcHMr8z/ACqdvZzAe79f5VdirXigivRRXp9kI6inFg1VirXNft6T1rnZYqy7Oue9bkx3T+lRUuM1JGIIImRyjmKdrNIWzUUV1ht88Uq5WcXk+7fVbo+GbUfA1bYbfu2RluWGUf8AJutl/wDTvB0oR7OmyaVg6mjO3lkt21EjdCjm3vFgmOYXbtpiZJNogzzknC3Ekz1iui1tHBgcOKt6xIYYsTAiSGDiY61n2SkFrM0g/wDR+3otBVu4BaINqYUEH7TZkZtc18kyxeSBa5yxiI0Ne2H3lwaElr6PIjhTFEiAwGUsQFHEeQ1mszZKWXWuDRNOrj9vRditcNgjW7vXhVnILjEx7NqxbmNRxPnfn41wYvflm9myngbzPfI8g5yD4LQ01vU+FNlrUU0Y1zWbquQ5aLv2hvBiL+ly6zL0WcqDyVYX6VW05Wny1u1obkAh3OLsyVGaapFKbLXS5UakKaKkBUUSFODSy04WpZRODT0op4q1FGlUitKoov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67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Trireme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7692"/>
            <a:ext cx="8988136" cy="3103422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were usually around 120 feet in length. </a:t>
            </a:r>
            <a:r>
              <a:rPr lang="en-GB" dirty="0" smtClean="0">
                <a:solidFill>
                  <a:schemeClr val="bg1"/>
                </a:solidFill>
              </a:rPr>
              <a:t>Overall </a:t>
            </a:r>
            <a:r>
              <a:rPr lang="en-GB" dirty="0">
                <a:solidFill>
                  <a:schemeClr val="bg1"/>
                </a:solidFill>
              </a:rPr>
              <a:t>beam (width) of just under 20 feet.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Oarsmen </a:t>
            </a:r>
            <a:r>
              <a:rPr lang="en-GB" dirty="0">
                <a:solidFill>
                  <a:schemeClr val="bg1"/>
                </a:solidFill>
              </a:rPr>
              <a:t>were spaced just under 3 </a:t>
            </a:r>
            <a:r>
              <a:rPr lang="en-GB" dirty="0" smtClean="0">
                <a:solidFill>
                  <a:schemeClr val="bg1"/>
                </a:solidFill>
              </a:rPr>
              <a:t>feet - one </a:t>
            </a:r>
            <a:r>
              <a:rPr lang="en-GB" dirty="0">
                <a:solidFill>
                  <a:schemeClr val="bg1"/>
                </a:solidFill>
              </a:rPr>
              <a:t>man per oar.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Length </a:t>
            </a:r>
            <a:r>
              <a:rPr lang="en-GB" dirty="0">
                <a:solidFill>
                  <a:schemeClr val="bg1"/>
                </a:solidFill>
              </a:rPr>
              <a:t>of the oars were between 13-14 feet (longer oars for higher banks).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Speed </a:t>
            </a:r>
            <a:r>
              <a:rPr lang="en-GB" dirty="0">
                <a:solidFill>
                  <a:schemeClr val="bg1"/>
                </a:solidFill>
              </a:rPr>
              <a:t>varied depending on us of sail or oars, and whether in battle conditions – 6-10 knots.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3891" y="4371113"/>
            <a:ext cx="3834245" cy="205633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070764" y="6519446"/>
            <a:ext cx="399010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Modern reconstruction of a trireme – The </a:t>
            </a:r>
            <a:r>
              <a:rPr lang="en-GB" sz="1200" b="1" dirty="0" err="1" smtClean="0">
                <a:solidFill>
                  <a:schemeClr val="bg1"/>
                </a:solidFill>
              </a:rPr>
              <a:t>Olympias</a:t>
            </a:r>
            <a:r>
              <a:rPr lang="en-GB" sz="1200" b="1" dirty="0" smtClean="0">
                <a:solidFill>
                  <a:schemeClr val="bg1"/>
                </a:solidFill>
              </a:rPr>
              <a:t>. </a:t>
            </a:r>
            <a:endParaRPr lang="en-GB" sz="1200" b="1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090" y="4567478"/>
            <a:ext cx="1745673" cy="2150299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83127" y="4567479"/>
            <a:ext cx="3156877" cy="2228966"/>
          </a:xfrm>
          <a:prstGeom prst="rect">
            <a:avLst/>
          </a:prstGeom>
          <a:solidFill>
            <a:srgbClr val="FF6600"/>
          </a:solidFill>
        </p:spPr>
        <p:txBody>
          <a:bodyPr vert="horz">
            <a:normAutofit fontScale="92500"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2400" dirty="0" smtClean="0">
                <a:solidFill>
                  <a:schemeClr val="bg1"/>
                </a:solidFill>
              </a:rPr>
              <a:t>Use of the ram to hit vessels side on, emphasis on speed and manoeuvrability. </a:t>
            </a:r>
          </a:p>
          <a:p>
            <a:pPr marL="137160" indent="0">
              <a:buFont typeface="Wingdings 2"/>
              <a:buNone/>
            </a:pPr>
            <a:endParaRPr lang="en-GB" sz="400" dirty="0" smtClean="0">
              <a:solidFill>
                <a:schemeClr val="bg1"/>
              </a:solidFill>
            </a:endParaRPr>
          </a:p>
          <a:p>
            <a:pPr marL="137160" indent="0">
              <a:buFont typeface="Wingdings 2"/>
              <a:buNone/>
            </a:pPr>
            <a:r>
              <a:rPr lang="en-GB" sz="2400" dirty="0" smtClean="0">
                <a:solidFill>
                  <a:schemeClr val="bg1"/>
                </a:solidFill>
              </a:rPr>
              <a:t>Also break the enemies oars. </a:t>
            </a:r>
          </a:p>
          <a:p>
            <a:pPr marL="137160" indent="0">
              <a:buFont typeface="Wingdings 2"/>
              <a:buNone/>
            </a:pPr>
            <a:endParaRPr lang="en-GB" sz="2400" dirty="0" smtClean="0"/>
          </a:p>
          <a:p>
            <a:pPr marL="137160" indent="0">
              <a:buFont typeface="Wingdings 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74123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Polyremes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6792"/>
            <a:ext cx="3672408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“Naval arms race” in Early </a:t>
            </a:r>
            <a:r>
              <a:rPr lang="en-GB" dirty="0">
                <a:solidFill>
                  <a:schemeClr val="bg1"/>
                </a:solidFill>
              </a:rPr>
              <a:t>Hellenistic </a:t>
            </a:r>
            <a:r>
              <a:rPr lang="en-GB" dirty="0" smtClean="0">
                <a:solidFill>
                  <a:schemeClr val="bg1"/>
                </a:solidFill>
              </a:rPr>
              <a:t>period. </a:t>
            </a:r>
            <a:endParaRPr lang="en-GB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System </a:t>
            </a:r>
            <a:r>
              <a:rPr lang="en-GB" dirty="0">
                <a:solidFill>
                  <a:schemeClr val="bg1"/>
                </a:solidFill>
              </a:rPr>
              <a:t>of superimposed banks (as seen with trireme) more implausible for ship sizes above “fours” or “fives”.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Larger </a:t>
            </a:r>
            <a:r>
              <a:rPr lang="en-GB" dirty="0">
                <a:solidFill>
                  <a:schemeClr val="bg1"/>
                </a:solidFill>
              </a:rPr>
              <a:t>sizes must have had multiple rowers per oar. </a:t>
            </a:r>
          </a:p>
          <a:p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628799"/>
            <a:ext cx="5053689" cy="4859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406382" y="6488667"/>
            <a:ext cx="194476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Image from </a:t>
            </a:r>
            <a:r>
              <a:rPr lang="en-GB" sz="1200" dirty="0" err="1">
                <a:solidFill>
                  <a:schemeClr val="bg1"/>
                </a:solidFill>
              </a:rPr>
              <a:t>Pitassi</a:t>
            </a:r>
            <a:r>
              <a:rPr lang="en-GB" sz="1200" dirty="0">
                <a:solidFill>
                  <a:schemeClr val="bg1"/>
                </a:solidFill>
              </a:rPr>
              <a:t> (2009) </a:t>
            </a:r>
          </a:p>
        </p:txBody>
      </p:sp>
    </p:spTree>
    <p:extLst>
      <p:ext uri="{BB962C8B-B14F-4D97-AF65-F5344CB8AC3E}">
        <p14:creationId xmlns:p14="http://schemas.microsoft.com/office/powerpoint/2010/main" val="425200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27" y="1556792"/>
            <a:ext cx="8881361" cy="53012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Casson, L. 1971. </a:t>
            </a:r>
            <a:r>
              <a:rPr lang="en-GB" i="1" dirty="0">
                <a:solidFill>
                  <a:schemeClr val="bg1"/>
                </a:solidFill>
              </a:rPr>
              <a:t>Ships and Seamanship in the Ancient World</a:t>
            </a:r>
            <a:r>
              <a:rPr lang="en-GB" dirty="0">
                <a:solidFill>
                  <a:schemeClr val="bg1"/>
                </a:solidFill>
              </a:rPr>
              <a:t>. London: The John Hopkins University Press.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Everson</a:t>
            </a:r>
            <a:r>
              <a:rPr lang="en-GB" dirty="0">
                <a:solidFill>
                  <a:schemeClr val="bg1"/>
                </a:solidFill>
              </a:rPr>
              <a:t>, T. </a:t>
            </a:r>
            <a:r>
              <a:rPr lang="en-GB" dirty="0" smtClean="0">
                <a:solidFill>
                  <a:schemeClr val="bg1"/>
                </a:solidFill>
              </a:rPr>
              <a:t>2004</a:t>
            </a:r>
            <a:r>
              <a:rPr lang="en-GB" dirty="0">
                <a:solidFill>
                  <a:schemeClr val="bg1"/>
                </a:solidFill>
              </a:rPr>
              <a:t>.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i="1" dirty="0">
                <a:solidFill>
                  <a:schemeClr val="bg1"/>
                </a:solidFill>
              </a:rPr>
              <a:t>Warfare in Ancient Greece: Arms and Armour from the Heroes of Homer to Alexander the Great </a:t>
            </a:r>
            <a:r>
              <a:rPr lang="en-GB" dirty="0">
                <a:solidFill>
                  <a:schemeClr val="bg1"/>
                </a:solidFill>
              </a:rPr>
              <a:t>(chapters 4 and 5 esp.).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Hanson, V. D. 2000. </a:t>
            </a:r>
            <a:r>
              <a:rPr lang="en-GB" i="1" dirty="0">
                <a:solidFill>
                  <a:schemeClr val="bg1"/>
                </a:solidFill>
              </a:rPr>
              <a:t>The Western Way of War. </a:t>
            </a:r>
            <a:endParaRPr lang="en-GB" dirty="0">
              <a:solidFill>
                <a:schemeClr val="bg1"/>
              </a:solidFill>
            </a:endParaRP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Van </a:t>
            </a:r>
            <a:r>
              <a:rPr lang="en-GB" dirty="0">
                <a:solidFill>
                  <a:schemeClr val="bg1"/>
                </a:solidFill>
              </a:rPr>
              <a:t>Wees, H. 2004. </a:t>
            </a:r>
            <a:r>
              <a:rPr lang="en-GB" i="1" dirty="0">
                <a:solidFill>
                  <a:schemeClr val="bg1"/>
                </a:solidFill>
              </a:rPr>
              <a:t>Greek Warfare: Myths and Realities </a:t>
            </a:r>
            <a:r>
              <a:rPr lang="en-GB" dirty="0">
                <a:solidFill>
                  <a:schemeClr val="bg1"/>
                </a:solidFill>
              </a:rPr>
              <a:t>(chapters 7, 9, 13 esp.).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Worley</a:t>
            </a:r>
            <a:r>
              <a:rPr lang="en-GB" dirty="0">
                <a:solidFill>
                  <a:schemeClr val="bg1"/>
                </a:solidFill>
              </a:rPr>
              <a:t>, L. J. </a:t>
            </a:r>
            <a:r>
              <a:rPr lang="en-GB" dirty="0" smtClean="0">
                <a:solidFill>
                  <a:schemeClr val="bg1"/>
                </a:solidFill>
              </a:rPr>
              <a:t>1994</a:t>
            </a:r>
            <a:r>
              <a:rPr lang="en-GB" dirty="0">
                <a:solidFill>
                  <a:schemeClr val="bg1"/>
                </a:solidFill>
              </a:rPr>
              <a:t>.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Hippeis</a:t>
            </a:r>
            <a:r>
              <a:rPr lang="en-GB" i="1" dirty="0">
                <a:solidFill>
                  <a:schemeClr val="bg1"/>
                </a:solidFill>
              </a:rPr>
              <a:t>: The Cavalry of Ancient Greece </a:t>
            </a:r>
            <a:r>
              <a:rPr lang="en-GB" dirty="0">
                <a:solidFill>
                  <a:schemeClr val="bg1"/>
                </a:solidFill>
              </a:rPr>
              <a:t>(chapters 3, 4, and 5 esp.).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20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355</TotalTime>
  <Words>1331</Words>
  <Application>Microsoft Office PowerPoint</Application>
  <PresentationFormat>On-screen Show (4:3)</PresentationFormat>
  <Paragraphs>155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Book Antiqua</vt:lpstr>
      <vt:lpstr>Lucida Sans</vt:lpstr>
      <vt:lpstr>Wingdings</vt:lpstr>
      <vt:lpstr>Wingdings 2</vt:lpstr>
      <vt:lpstr>Wingdings 3</vt:lpstr>
      <vt:lpstr>Apex</vt:lpstr>
      <vt:lpstr>Warfare: theory, strategy and ethics</vt:lpstr>
      <vt:lpstr>Warfare in the Greek World</vt:lpstr>
      <vt:lpstr>Motives for Warfare</vt:lpstr>
      <vt:lpstr>PowerPoint Presentation</vt:lpstr>
      <vt:lpstr>Greek City-States</vt:lpstr>
      <vt:lpstr>Seasonality of War</vt:lpstr>
      <vt:lpstr>PowerPoint Presentation</vt:lpstr>
      <vt:lpstr>PowerPoint Presentation</vt:lpstr>
      <vt:lpstr>Phalanx</vt:lpstr>
      <vt:lpstr>Macedonian phalanx: late Classical to Hellenistic warfare</vt:lpstr>
      <vt:lpstr>PowerPoint Presentation</vt:lpstr>
      <vt:lpstr>Military Leadership</vt:lpstr>
      <vt:lpstr>Morale and Casualties</vt:lpstr>
      <vt:lpstr>Alliances</vt:lpstr>
      <vt:lpstr>PowerPoint Presentation</vt:lpstr>
      <vt:lpstr>Trireme</vt:lpstr>
      <vt:lpstr>Polyremes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Matthew Cobb</cp:lastModifiedBy>
  <cp:revision>104</cp:revision>
  <dcterms:created xsi:type="dcterms:W3CDTF">2016-02-07T16:08:07Z</dcterms:created>
  <dcterms:modified xsi:type="dcterms:W3CDTF">2019-12-12T15:00:50Z</dcterms:modified>
</cp:coreProperties>
</file>