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notesMasterIdLst>
    <p:notesMasterId r:id="rId22"/>
  </p:notesMasterIdLst>
  <p:sldIdLst>
    <p:sldId id="256" r:id="rId2"/>
    <p:sldId id="257" r:id="rId3"/>
    <p:sldId id="260" r:id="rId4"/>
    <p:sldId id="261" r:id="rId5"/>
    <p:sldId id="267" r:id="rId6"/>
    <p:sldId id="268" r:id="rId7"/>
    <p:sldId id="270" r:id="rId8"/>
    <p:sldId id="258" r:id="rId9"/>
    <p:sldId id="262" r:id="rId10"/>
    <p:sldId id="275" r:id="rId11"/>
    <p:sldId id="276" r:id="rId12"/>
    <p:sldId id="277" r:id="rId13"/>
    <p:sldId id="278" r:id="rId14"/>
    <p:sldId id="263" r:id="rId15"/>
    <p:sldId id="272" r:id="rId16"/>
    <p:sldId id="274" r:id="rId17"/>
    <p:sldId id="259" r:id="rId18"/>
    <p:sldId id="264" r:id="rId19"/>
    <p:sldId id="265" r:id="rId20"/>
    <p:sldId id="266" r:id="rId2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66234" autoAdjust="0"/>
  </p:normalViewPr>
  <p:slideViewPr>
    <p:cSldViewPr snapToGrid="0">
      <p:cViewPr varScale="1">
        <p:scale>
          <a:sx n="53" d="100"/>
          <a:sy n="53" d="100"/>
        </p:scale>
        <p:origin x="84" y="486"/>
      </p:cViewPr>
      <p:guideLst/>
    </p:cSldViewPr>
  </p:slideViewPr>
  <p:notesTextViewPr>
    <p:cViewPr>
      <p:scale>
        <a:sx n="75" d="100"/>
        <a:sy n="75"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4" Type="http://schemas.openxmlformats.org/officeDocument/2006/relationships/image" Target="../media/image21.svg"/></Relationships>
</file>

<file path=ppt/diagrams/_rels/data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2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4" Type="http://schemas.openxmlformats.org/officeDocument/2006/relationships/image" Target="../media/image21.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66E5F0-0487-4820-9901-9532F5CB927D}"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270AC520-B3A9-44EF-ADE4-F395F2CCFA65}">
      <dgm:prSet custT="1"/>
      <dgm:spPr/>
      <dgm:t>
        <a:bodyPr/>
        <a:lstStyle/>
        <a:p>
          <a:pPr>
            <a:lnSpc>
              <a:spcPct val="100000"/>
            </a:lnSpc>
            <a:defRPr cap="all"/>
          </a:pPr>
          <a:r>
            <a:rPr lang="en-US" sz="1800"/>
            <a:t>Point of research</a:t>
          </a:r>
        </a:p>
      </dgm:t>
    </dgm:pt>
    <dgm:pt modelId="{2C5C1868-00DA-436D-83D7-1CE77AC670D0}" type="parTrans" cxnId="{7EBE9A2F-5FD3-479C-B8F7-7F76369609A3}">
      <dgm:prSet/>
      <dgm:spPr/>
      <dgm:t>
        <a:bodyPr/>
        <a:lstStyle/>
        <a:p>
          <a:endParaRPr lang="en-US"/>
        </a:p>
      </dgm:t>
    </dgm:pt>
    <dgm:pt modelId="{5E836074-98A4-4E6F-A7A1-2DA23932BDCA}" type="sibTrans" cxnId="{7EBE9A2F-5FD3-479C-B8F7-7F76369609A3}">
      <dgm:prSet/>
      <dgm:spPr/>
      <dgm:t>
        <a:bodyPr/>
        <a:lstStyle/>
        <a:p>
          <a:endParaRPr lang="en-US"/>
        </a:p>
      </dgm:t>
    </dgm:pt>
    <dgm:pt modelId="{FD177A13-B429-4DF4-80FB-72A4907EF730}">
      <dgm:prSet custT="1"/>
      <dgm:spPr/>
      <dgm:t>
        <a:bodyPr/>
        <a:lstStyle/>
        <a:p>
          <a:pPr>
            <a:lnSpc>
              <a:spcPct val="100000"/>
            </a:lnSpc>
            <a:defRPr cap="all"/>
          </a:pPr>
          <a:r>
            <a:rPr lang="en-US" sz="1800" dirty="0"/>
            <a:t>Overall argument</a:t>
          </a:r>
        </a:p>
      </dgm:t>
    </dgm:pt>
    <dgm:pt modelId="{65AD005D-EAC3-4F2F-9167-658014EF2722}" type="parTrans" cxnId="{E4AD1DFF-E112-489D-B882-B65171C3823C}">
      <dgm:prSet/>
      <dgm:spPr/>
      <dgm:t>
        <a:bodyPr/>
        <a:lstStyle/>
        <a:p>
          <a:endParaRPr lang="en-US"/>
        </a:p>
      </dgm:t>
    </dgm:pt>
    <dgm:pt modelId="{958C987F-E9C1-4853-8E98-A6A94ACD1B48}" type="sibTrans" cxnId="{E4AD1DFF-E112-489D-B882-B65171C3823C}">
      <dgm:prSet/>
      <dgm:spPr/>
      <dgm:t>
        <a:bodyPr/>
        <a:lstStyle/>
        <a:p>
          <a:endParaRPr lang="en-US"/>
        </a:p>
      </dgm:t>
    </dgm:pt>
    <dgm:pt modelId="{B7820919-8E31-4403-B12C-4421E6828D38}">
      <dgm:prSet custT="1"/>
      <dgm:spPr/>
      <dgm:t>
        <a:bodyPr/>
        <a:lstStyle/>
        <a:p>
          <a:pPr>
            <a:lnSpc>
              <a:spcPct val="100000"/>
            </a:lnSpc>
            <a:defRPr cap="all"/>
          </a:pPr>
          <a:r>
            <a:rPr lang="en-US" sz="1800" dirty="0"/>
            <a:t>Key sources</a:t>
          </a:r>
        </a:p>
      </dgm:t>
    </dgm:pt>
    <dgm:pt modelId="{066E1E7D-3594-4EE5-AF8D-3256FF786D2D}" type="parTrans" cxnId="{E881B200-714D-45E2-813A-03BE090DD60D}">
      <dgm:prSet/>
      <dgm:spPr/>
      <dgm:t>
        <a:bodyPr/>
        <a:lstStyle/>
        <a:p>
          <a:endParaRPr lang="en-US"/>
        </a:p>
      </dgm:t>
    </dgm:pt>
    <dgm:pt modelId="{6A3756F3-49BB-4ECD-9B9B-CCADDEB4CBE0}" type="sibTrans" cxnId="{E881B200-714D-45E2-813A-03BE090DD60D}">
      <dgm:prSet/>
      <dgm:spPr/>
      <dgm:t>
        <a:bodyPr/>
        <a:lstStyle/>
        <a:p>
          <a:endParaRPr lang="en-US"/>
        </a:p>
      </dgm:t>
    </dgm:pt>
    <dgm:pt modelId="{FAA6B26E-FB6F-46BB-AA1E-B82F2227DEEF}">
      <dgm:prSet custT="1"/>
      <dgm:spPr/>
      <dgm:t>
        <a:bodyPr/>
        <a:lstStyle/>
        <a:p>
          <a:pPr>
            <a:lnSpc>
              <a:spcPct val="100000"/>
            </a:lnSpc>
            <a:defRPr cap="all"/>
          </a:pPr>
          <a:r>
            <a:rPr lang="en-US" sz="1800"/>
            <a:t>Issues, problems and obstacles encountered during research</a:t>
          </a:r>
        </a:p>
      </dgm:t>
    </dgm:pt>
    <dgm:pt modelId="{6FF81211-2B7F-45AB-9E33-9F51182A07F6}" type="parTrans" cxnId="{3E7232A4-5CC6-49B1-BB8B-EE4C6E52EB1E}">
      <dgm:prSet/>
      <dgm:spPr/>
      <dgm:t>
        <a:bodyPr/>
        <a:lstStyle/>
        <a:p>
          <a:endParaRPr lang="en-US"/>
        </a:p>
      </dgm:t>
    </dgm:pt>
    <dgm:pt modelId="{09BDBC73-04D8-412F-976E-B9F46D132A6C}" type="sibTrans" cxnId="{3E7232A4-5CC6-49B1-BB8B-EE4C6E52EB1E}">
      <dgm:prSet/>
      <dgm:spPr/>
      <dgm:t>
        <a:bodyPr/>
        <a:lstStyle/>
        <a:p>
          <a:endParaRPr lang="en-US"/>
        </a:p>
      </dgm:t>
    </dgm:pt>
    <dgm:pt modelId="{5288CE3E-B06A-4A0D-B5D2-53900B13A1CA}" type="pres">
      <dgm:prSet presAssocID="{8566E5F0-0487-4820-9901-9532F5CB927D}" presName="root" presStyleCnt="0">
        <dgm:presLayoutVars>
          <dgm:dir/>
          <dgm:resizeHandles val="exact"/>
        </dgm:presLayoutVars>
      </dgm:prSet>
      <dgm:spPr/>
    </dgm:pt>
    <dgm:pt modelId="{F88B1C7C-32BF-4ADD-971F-CFCAECF9ADA0}" type="pres">
      <dgm:prSet presAssocID="{270AC520-B3A9-44EF-ADE4-F395F2CCFA65}" presName="compNode" presStyleCnt="0"/>
      <dgm:spPr/>
    </dgm:pt>
    <dgm:pt modelId="{59B12571-72F3-4218-9BB2-206E7484D9AF}" type="pres">
      <dgm:prSet presAssocID="{270AC520-B3A9-44EF-ADE4-F395F2CCFA65}" presName="iconBgRect" presStyleLbl="bgShp" presStyleIdx="0" presStyleCnt="4"/>
      <dgm:spPr>
        <a:ln>
          <a:noFill/>
        </a:ln>
      </dgm:spPr>
    </dgm:pt>
    <dgm:pt modelId="{0A75F6FB-DFD3-4635-B062-2644D444E98A}" type="pres">
      <dgm:prSet presAssocID="{270AC520-B3A9-44EF-ADE4-F395F2CCFA6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BD398872-7D0F-404C-A659-097AB9FCE107}" type="pres">
      <dgm:prSet presAssocID="{270AC520-B3A9-44EF-ADE4-F395F2CCFA65}" presName="spaceRect" presStyleCnt="0"/>
      <dgm:spPr/>
    </dgm:pt>
    <dgm:pt modelId="{C643BA0E-7E8E-44AD-8076-F14FEB3EDBED}" type="pres">
      <dgm:prSet presAssocID="{270AC520-B3A9-44EF-ADE4-F395F2CCFA65}" presName="textRect" presStyleLbl="revTx" presStyleIdx="0" presStyleCnt="4">
        <dgm:presLayoutVars>
          <dgm:chMax val="1"/>
          <dgm:chPref val="1"/>
        </dgm:presLayoutVars>
      </dgm:prSet>
      <dgm:spPr/>
    </dgm:pt>
    <dgm:pt modelId="{9D12D75E-77FC-4090-98FF-8969A5026F76}" type="pres">
      <dgm:prSet presAssocID="{5E836074-98A4-4E6F-A7A1-2DA23932BDCA}" presName="sibTrans" presStyleCnt="0"/>
      <dgm:spPr/>
    </dgm:pt>
    <dgm:pt modelId="{EA7F733F-100C-4F37-B9DC-E43031FE9119}" type="pres">
      <dgm:prSet presAssocID="{FD177A13-B429-4DF4-80FB-72A4907EF730}" presName="compNode" presStyleCnt="0"/>
      <dgm:spPr/>
    </dgm:pt>
    <dgm:pt modelId="{45981A4C-26D5-439A-B568-448D9B7EE440}" type="pres">
      <dgm:prSet presAssocID="{FD177A13-B429-4DF4-80FB-72A4907EF730}" presName="iconBgRect" presStyleLbl="bgShp" presStyleIdx="1" presStyleCnt="4"/>
      <dgm:spPr/>
    </dgm:pt>
    <dgm:pt modelId="{33342D85-A420-4702-911A-26ACE69F4B89}" type="pres">
      <dgm:prSet presAssocID="{FD177A13-B429-4DF4-80FB-72A4907EF73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uzzle"/>
        </a:ext>
      </dgm:extLst>
    </dgm:pt>
    <dgm:pt modelId="{C9490154-5D84-4F7D-A3E7-E15B54C5D2A8}" type="pres">
      <dgm:prSet presAssocID="{FD177A13-B429-4DF4-80FB-72A4907EF730}" presName="spaceRect" presStyleCnt="0"/>
      <dgm:spPr/>
    </dgm:pt>
    <dgm:pt modelId="{67721C87-90D8-4D94-A889-E987E22F832A}" type="pres">
      <dgm:prSet presAssocID="{FD177A13-B429-4DF4-80FB-72A4907EF730}" presName="textRect" presStyleLbl="revTx" presStyleIdx="1" presStyleCnt="4">
        <dgm:presLayoutVars>
          <dgm:chMax val="1"/>
          <dgm:chPref val="1"/>
        </dgm:presLayoutVars>
      </dgm:prSet>
      <dgm:spPr/>
    </dgm:pt>
    <dgm:pt modelId="{0BAC260E-F2C8-4DAF-B9D9-3EC4EF6560E1}" type="pres">
      <dgm:prSet presAssocID="{958C987F-E9C1-4853-8E98-A6A94ACD1B48}" presName="sibTrans" presStyleCnt="0"/>
      <dgm:spPr/>
    </dgm:pt>
    <dgm:pt modelId="{7C3C18FE-FD1A-416E-9B79-7C073D915E4F}" type="pres">
      <dgm:prSet presAssocID="{B7820919-8E31-4403-B12C-4421E6828D38}" presName="compNode" presStyleCnt="0"/>
      <dgm:spPr/>
    </dgm:pt>
    <dgm:pt modelId="{718FF082-F277-46CA-BDA7-FB8B470FBD7D}" type="pres">
      <dgm:prSet presAssocID="{B7820919-8E31-4403-B12C-4421E6828D38}" presName="iconBgRect" presStyleLbl="bgShp" presStyleIdx="2" presStyleCnt="4"/>
      <dgm:spPr/>
    </dgm:pt>
    <dgm:pt modelId="{837CFEB3-C546-498A-B0FF-873D05749A20}" type="pres">
      <dgm:prSet presAssocID="{B7820919-8E31-4403-B12C-4421E6828D3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Document"/>
        </a:ext>
      </dgm:extLst>
    </dgm:pt>
    <dgm:pt modelId="{F47436A0-7345-420B-A95B-3260E9D7B146}" type="pres">
      <dgm:prSet presAssocID="{B7820919-8E31-4403-B12C-4421E6828D38}" presName="spaceRect" presStyleCnt="0"/>
      <dgm:spPr/>
    </dgm:pt>
    <dgm:pt modelId="{78FCB8D5-CFC0-4A2B-83CD-952C497CE37D}" type="pres">
      <dgm:prSet presAssocID="{B7820919-8E31-4403-B12C-4421E6828D38}" presName="textRect" presStyleLbl="revTx" presStyleIdx="2" presStyleCnt="4">
        <dgm:presLayoutVars>
          <dgm:chMax val="1"/>
          <dgm:chPref val="1"/>
        </dgm:presLayoutVars>
      </dgm:prSet>
      <dgm:spPr/>
    </dgm:pt>
    <dgm:pt modelId="{5984FC3D-E30A-4B1F-83CA-84CFC6EEC8A0}" type="pres">
      <dgm:prSet presAssocID="{6A3756F3-49BB-4ECD-9B9B-CCADDEB4CBE0}" presName="sibTrans" presStyleCnt="0"/>
      <dgm:spPr/>
    </dgm:pt>
    <dgm:pt modelId="{E7C10953-9F9B-4434-AD21-18EC01B9E6DB}" type="pres">
      <dgm:prSet presAssocID="{FAA6B26E-FB6F-46BB-AA1E-B82F2227DEEF}" presName="compNode" presStyleCnt="0"/>
      <dgm:spPr/>
    </dgm:pt>
    <dgm:pt modelId="{D7EB88A8-5719-4E8A-AB15-8A63F4CE0603}" type="pres">
      <dgm:prSet presAssocID="{FAA6B26E-FB6F-46BB-AA1E-B82F2227DEEF}" presName="iconBgRect" presStyleLbl="bgShp" presStyleIdx="3" presStyleCnt="4"/>
      <dgm:spPr/>
    </dgm:pt>
    <dgm:pt modelId="{C91C9A4F-2FA3-4FB0-9E01-0EF7C2CA0832}" type="pres">
      <dgm:prSet presAssocID="{FAA6B26E-FB6F-46BB-AA1E-B82F2227DEE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arning"/>
        </a:ext>
      </dgm:extLst>
    </dgm:pt>
    <dgm:pt modelId="{5AC43FCD-84DA-44C2-99DE-A0DC41462510}" type="pres">
      <dgm:prSet presAssocID="{FAA6B26E-FB6F-46BB-AA1E-B82F2227DEEF}" presName="spaceRect" presStyleCnt="0"/>
      <dgm:spPr/>
    </dgm:pt>
    <dgm:pt modelId="{630117FC-ECE0-4829-88F5-AC3FDCB74BBC}" type="pres">
      <dgm:prSet presAssocID="{FAA6B26E-FB6F-46BB-AA1E-B82F2227DEEF}" presName="textRect" presStyleLbl="revTx" presStyleIdx="3" presStyleCnt="4">
        <dgm:presLayoutVars>
          <dgm:chMax val="1"/>
          <dgm:chPref val="1"/>
        </dgm:presLayoutVars>
      </dgm:prSet>
      <dgm:spPr/>
    </dgm:pt>
  </dgm:ptLst>
  <dgm:cxnLst>
    <dgm:cxn modelId="{E881B200-714D-45E2-813A-03BE090DD60D}" srcId="{8566E5F0-0487-4820-9901-9532F5CB927D}" destId="{B7820919-8E31-4403-B12C-4421E6828D38}" srcOrd="2" destOrd="0" parTransId="{066E1E7D-3594-4EE5-AF8D-3256FF786D2D}" sibTransId="{6A3756F3-49BB-4ECD-9B9B-CCADDEB4CBE0}"/>
    <dgm:cxn modelId="{00C24704-6760-4A60-8594-BA02B9EE6ED2}" type="presOf" srcId="{B7820919-8E31-4403-B12C-4421E6828D38}" destId="{78FCB8D5-CFC0-4A2B-83CD-952C497CE37D}" srcOrd="0" destOrd="0" presId="urn:microsoft.com/office/officeart/2018/5/layout/IconCircleLabelList"/>
    <dgm:cxn modelId="{7EBE9A2F-5FD3-479C-B8F7-7F76369609A3}" srcId="{8566E5F0-0487-4820-9901-9532F5CB927D}" destId="{270AC520-B3A9-44EF-ADE4-F395F2CCFA65}" srcOrd="0" destOrd="0" parTransId="{2C5C1868-00DA-436D-83D7-1CE77AC670D0}" sibTransId="{5E836074-98A4-4E6F-A7A1-2DA23932BDCA}"/>
    <dgm:cxn modelId="{AF4C5C65-7483-445B-893D-BD7D019154C8}" type="presOf" srcId="{FD177A13-B429-4DF4-80FB-72A4907EF730}" destId="{67721C87-90D8-4D94-A889-E987E22F832A}" srcOrd="0" destOrd="0" presId="urn:microsoft.com/office/officeart/2018/5/layout/IconCircleLabelList"/>
    <dgm:cxn modelId="{8D12F772-1FD8-47AD-8B4D-C3FEECF34D95}" type="presOf" srcId="{FAA6B26E-FB6F-46BB-AA1E-B82F2227DEEF}" destId="{630117FC-ECE0-4829-88F5-AC3FDCB74BBC}" srcOrd="0" destOrd="0" presId="urn:microsoft.com/office/officeart/2018/5/layout/IconCircleLabelList"/>
    <dgm:cxn modelId="{3E7232A4-5CC6-49B1-BB8B-EE4C6E52EB1E}" srcId="{8566E5F0-0487-4820-9901-9532F5CB927D}" destId="{FAA6B26E-FB6F-46BB-AA1E-B82F2227DEEF}" srcOrd="3" destOrd="0" parTransId="{6FF81211-2B7F-45AB-9E33-9F51182A07F6}" sibTransId="{09BDBC73-04D8-412F-976E-B9F46D132A6C}"/>
    <dgm:cxn modelId="{9607D2AC-4CD5-40D1-8198-0329121A4B53}" type="presOf" srcId="{8566E5F0-0487-4820-9901-9532F5CB927D}" destId="{5288CE3E-B06A-4A0D-B5D2-53900B13A1CA}" srcOrd="0" destOrd="0" presId="urn:microsoft.com/office/officeart/2018/5/layout/IconCircleLabelList"/>
    <dgm:cxn modelId="{9F17E6C0-A0EC-4786-8AFC-D40F8FEB59F6}" type="presOf" srcId="{270AC520-B3A9-44EF-ADE4-F395F2CCFA65}" destId="{C643BA0E-7E8E-44AD-8076-F14FEB3EDBED}" srcOrd="0" destOrd="0" presId="urn:microsoft.com/office/officeart/2018/5/layout/IconCircleLabelList"/>
    <dgm:cxn modelId="{E4AD1DFF-E112-489D-B882-B65171C3823C}" srcId="{8566E5F0-0487-4820-9901-9532F5CB927D}" destId="{FD177A13-B429-4DF4-80FB-72A4907EF730}" srcOrd="1" destOrd="0" parTransId="{65AD005D-EAC3-4F2F-9167-658014EF2722}" sibTransId="{958C987F-E9C1-4853-8E98-A6A94ACD1B48}"/>
    <dgm:cxn modelId="{0CA225A9-E7C7-4407-AFA4-567861504289}" type="presParOf" srcId="{5288CE3E-B06A-4A0D-B5D2-53900B13A1CA}" destId="{F88B1C7C-32BF-4ADD-971F-CFCAECF9ADA0}" srcOrd="0" destOrd="0" presId="urn:microsoft.com/office/officeart/2018/5/layout/IconCircleLabelList"/>
    <dgm:cxn modelId="{C5CF8A6B-B4B7-424A-A892-4B6FB522692D}" type="presParOf" srcId="{F88B1C7C-32BF-4ADD-971F-CFCAECF9ADA0}" destId="{59B12571-72F3-4218-9BB2-206E7484D9AF}" srcOrd="0" destOrd="0" presId="urn:microsoft.com/office/officeart/2018/5/layout/IconCircleLabelList"/>
    <dgm:cxn modelId="{85F1BEF7-7539-4058-B7C9-41366359357B}" type="presParOf" srcId="{F88B1C7C-32BF-4ADD-971F-CFCAECF9ADA0}" destId="{0A75F6FB-DFD3-4635-B062-2644D444E98A}" srcOrd="1" destOrd="0" presId="urn:microsoft.com/office/officeart/2018/5/layout/IconCircleLabelList"/>
    <dgm:cxn modelId="{295981C8-68B9-431E-9534-AAEB258FF60C}" type="presParOf" srcId="{F88B1C7C-32BF-4ADD-971F-CFCAECF9ADA0}" destId="{BD398872-7D0F-404C-A659-097AB9FCE107}" srcOrd="2" destOrd="0" presId="urn:microsoft.com/office/officeart/2018/5/layout/IconCircleLabelList"/>
    <dgm:cxn modelId="{AE787EE4-682F-4D46-A859-5C81628117DF}" type="presParOf" srcId="{F88B1C7C-32BF-4ADD-971F-CFCAECF9ADA0}" destId="{C643BA0E-7E8E-44AD-8076-F14FEB3EDBED}" srcOrd="3" destOrd="0" presId="urn:microsoft.com/office/officeart/2018/5/layout/IconCircleLabelList"/>
    <dgm:cxn modelId="{52F0EFF6-1139-4930-B5C3-E4F93FC33BCA}" type="presParOf" srcId="{5288CE3E-B06A-4A0D-B5D2-53900B13A1CA}" destId="{9D12D75E-77FC-4090-98FF-8969A5026F76}" srcOrd="1" destOrd="0" presId="urn:microsoft.com/office/officeart/2018/5/layout/IconCircleLabelList"/>
    <dgm:cxn modelId="{F4A97C71-D484-45B7-870C-7E710815948C}" type="presParOf" srcId="{5288CE3E-B06A-4A0D-B5D2-53900B13A1CA}" destId="{EA7F733F-100C-4F37-B9DC-E43031FE9119}" srcOrd="2" destOrd="0" presId="urn:microsoft.com/office/officeart/2018/5/layout/IconCircleLabelList"/>
    <dgm:cxn modelId="{351407B7-EC6E-48FA-B222-6B739EBA567D}" type="presParOf" srcId="{EA7F733F-100C-4F37-B9DC-E43031FE9119}" destId="{45981A4C-26D5-439A-B568-448D9B7EE440}" srcOrd="0" destOrd="0" presId="urn:microsoft.com/office/officeart/2018/5/layout/IconCircleLabelList"/>
    <dgm:cxn modelId="{EA9CFF2A-87B6-4C93-9BBD-1739DC23B6E6}" type="presParOf" srcId="{EA7F733F-100C-4F37-B9DC-E43031FE9119}" destId="{33342D85-A420-4702-911A-26ACE69F4B89}" srcOrd="1" destOrd="0" presId="urn:microsoft.com/office/officeart/2018/5/layout/IconCircleLabelList"/>
    <dgm:cxn modelId="{CAAB3656-029B-4D86-8749-EF8891385BDA}" type="presParOf" srcId="{EA7F733F-100C-4F37-B9DC-E43031FE9119}" destId="{C9490154-5D84-4F7D-A3E7-E15B54C5D2A8}" srcOrd="2" destOrd="0" presId="urn:microsoft.com/office/officeart/2018/5/layout/IconCircleLabelList"/>
    <dgm:cxn modelId="{F864B77A-3FF9-478A-BEFA-6239003E10C8}" type="presParOf" srcId="{EA7F733F-100C-4F37-B9DC-E43031FE9119}" destId="{67721C87-90D8-4D94-A889-E987E22F832A}" srcOrd="3" destOrd="0" presId="urn:microsoft.com/office/officeart/2018/5/layout/IconCircleLabelList"/>
    <dgm:cxn modelId="{C44FFF92-E31C-4B50-B24D-B4D5694AC396}" type="presParOf" srcId="{5288CE3E-B06A-4A0D-B5D2-53900B13A1CA}" destId="{0BAC260E-F2C8-4DAF-B9D9-3EC4EF6560E1}" srcOrd="3" destOrd="0" presId="urn:microsoft.com/office/officeart/2018/5/layout/IconCircleLabelList"/>
    <dgm:cxn modelId="{64CB4DF1-FEB7-4153-AAF9-DA08E7C3DEBE}" type="presParOf" srcId="{5288CE3E-B06A-4A0D-B5D2-53900B13A1CA}" destId="{7C3C18FE-FD1A-416E-9B79-7C073D915E4F}" srcOrd="4" destOrd="0" presId="urn:microsoft.com/office/officeart/2018/5/layout/IconCircleLabelList"/>
    <dgm:cxn modelId="{07936631-AE03-4C23-8E17-7CA5621BEE20}" type="presParOf" srcId="{7C3C18FE-FD1A-416E-9B79-7C073D915E4F}" destId="{718FF082-F277-46CA-BDA7-FB8B470FBD7D}" srcOrd="0" destOrd="0" presId="urn:microsoft.com/office/officeart/2018/5/layout/IconCircleLabelList"/>
    <dgm:cxn modelId="{F1AF7D95-F228-42A7-8667-6905BDB9BB99}" type="presParOf" srcId="{7C3C18FE-FD1A-416E-9B79-7C073D915E4F}" destId="{837CFEB3-C546-498A-B0FF-873D05749A20}" srcOrd="1" destOrd="0" presId="urn:microsoft.com/office/officeart/2018/5/layout/IconCircleLabelList"/>
    <dgm:cxn modelId="{0BEA8B22-6C74-4DA6-8141-208F11671A15}" type="presParOf" srcId="{7C3C18FE-FD1A-416E-9B79-7C073D915E4F}" destId="{F47436A0-7345-420B-A95B-3260E9D7B146}" srcOrd="2" destOrd="0" presId="urn:microsoft.com/office/officeart/2018/5/layout/IconCircleLabelList"/>
    <dgm:cxn modelId="{6A6C6699-1468-4720-9B3B-52B03C8AE7F3}" type="presParOf" srcId="{7C3C18FE-FD1A-416E-9B79-7C073D915E4F}" destId="{78FCB8D5-CFC0-4A2B-83CD-952C497CE37D}" srcOrd="3" destOrd="0" presId="urn:microsoft.com/office/officeart/2018/5/layout/IconCircleLabelList"/>
    <dgm:cxn modelId="{A45D865C-F664-47D0-8CA9-2C01B574F2BA}" type="presParOf" srcId="{5288CE3E-B06A-4A0D-B5D2-53900B13A1CA}" destId="{5984FC3D-E30A-4B1F-83CA-84CFC6EEC8A0}" srcOrd="5" destOrd="0" presId="urn:microsoft.com/office/officeart/2018/5/layout/IconCircleLabelList"/>
    <dgm:cxn modelId="{52BED6B7-C752-4AEB-A789-0026753640F1}" type="presParOf" srcId="{5288CE3E-B06A-4A0D-B5D2-53900B13A1CA}" destId="{E7C10953-9F9B-4434-AD21-18EC01B9E6DB}" srcOrd="6" destOrd="0" presId="urn:microsoft.com/office/officeart/2018/5/layout/IconCircleLabelList"/>
    <dgm:cxn modelId="{2BE3374E-EA2E-422F-B20B-6765092F57F2}" type="presParOf" srcId="{E7C10953-9F9B-4434-AD21-18EC01B9E6DB}" destId="{D7EB88A8-5719-4E8A-AB15-8A63F4CE0603}" srcOrd="0" destOrd="0" presId="urn:microsoft.com/office/officeart/2018/5/layout/IconCircleLabelList"/>
    <dgm:cxn modelId="{1BE49747-8750-4258-A1E6-CF560065097B}" type="presParOf" srcId="{E7C10953-9F9B-4434-AD21-18EC01B9E6DB}" destId="{C91C9A4F-2FA3-4FB0-9E01-0EF7C2CA0832}" srcOrd="1" destOrd="0" presId="urn:microsoft.com/office/officeart/2018/5/layout/IconCircleLabelList"/>
    <dgm:cxn modelId="{D8BF20E4-5381-4BA7-A408-14629FBD1E86}" type="presParOf" srcId="{E7C10953-9F9B-4434-AD21-18EC01B9E6DB}" destId="{5AC43FCD-84DA-44C2-99DE-A0DC41462510}" srcOrd="2" destOrd="0" presId="urn:microsoft.com/office/officeart/2018/5/layout/IconCircleLabelList"/>
    <dgm:cxn modelId="{971C4DC0-A36F-4566-B367-8270619B15C1}" type="presParOf" srcId="{E7C10953-9F9B-4434-AD21-18EC01B9E6DB}" destId="{630117FC-ECE0-4829-88F5-AC3FDCB74BBC}"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93E917C-4637-4560-B672-6C1D33EF1765}" type="doc">
      <dgm:prSet loTypeId="urn:microsoft.com/office/officeart/2018/2/layout/IconVerticalSolidList" loCatId="icon" qsTypeId="urn:microsoft.com/office/officeart/2005/8/quickstyle/simple4" qsCatId="simple" csTypeId="urn:microsoft.com/office/officeart/2005/8/colors/accent1_2" csCatId="accent1" phldr="1"/>
      <dgm:spPr/>
      <dgm:t>
        <a:bodyPr/>
        <a:lstStyle/>
        <a:p>
          <a:endParaRPr lang="en-US"/>
        </a:p>
      </dgm:t>
    </dgm:pt>
    <dgm:pt modelId="{F28279C7-225E-4E94-9B31-83539DAF7D46}">
      <dgm:prSet/>
      <dgm:spPr/>
      <dgm:t>
        <a:bodyPr/>
        <a:lstStyle/>
        <a:p>
          <a:pPr>
            <a:lnSpc>
              <a:spcPct val="100000"/>
            </a:lnSpc>
          </a:pPr>
          <a:r>
            <a:rPr lang="en-US">
              <a:solidFill>
                <a:schemeClr val="bg1"/>
              </a:solidFill>
            </a:rPr>
            <a:t>The Spartan society as a model for professional forces</a:t>
          </a:r>
        </a:p>
      </dgm:t>
    </dgm:pt>
    <dgm:pt modelId="{E3E27E3F-CAC5-4464-8032-BFC274562623}" type="parTrans" cxnId="{0887D7D9-8F99-4A78-9529-E8654347869F}">
      <dgm:prSet/>
      <dgm:spPr/>
      <dgm:t>
        <a:bodyPr/>
        <a:lstStyle/>
        <a:p>
          <a:endParaRPr lang="en-US">
            <a:solidFill>
              <a:schemeClr val="bg1"/>
            </a:solidFill>
          </a:endParaRPr>
        </a:p>
      </dgm:t>
    </dgm:pt>
    <dgm:pt modelId="{E88002FE-4E48-4B5F-BCED-B7AE29E34A88}" type="sibTrans" cxnId="{0887D7D9-8F99-4A78-9529-E8654347869F}">
      <dgm:prSet/>
      <dgm:spPr/>
      <dgm:t>
        <a:bodyPr/>
        <a:lstStyle/>
        <a:p>
          <a:endParaRPr lang="en-US">
            <a:solidFill>
              <a:schemeClr val="bg1"/>
            </a:solidFill>
          </a:endParaRPr>
        </a:p>
      </dgm:t>
    </dgm:pt>
    <dgm:pt modelId="{41BF9A98-4F81-480B-A9E0-965FBA3D3815}">
      <dgm:prSet/>
      <dgm:spPr/>
      <dgm:t>
        <a:bodyPr/>
        <a:lstStyle/>
        <a:p>
          <a:pPr>
            <a:lnSpc>
              <a:spcPct val="100000"/>
            </a:lnSpc>
          </a:pPr>
          <a:r>
            <a:rPr lang="en-US">
              <a:solidFill>
                <a:schemeClr val="bg1"/>
              </a:solidFill>
            </a:rPr>
            <a:t>Professional forces outside of Sparta, discussing whether they based their forces on the Spartan model or were innovative.</a:t>
          </a:r>
        </a:p>
      </dgm:t>
    </dgm:pt>
    <dgm:pt modelId="{04E39583-0878-4D06-92D8-11A7C367AD6E}" type="parTrans" cxnId="{60752259-2487-4D80-8541-591C314D1827}">
      <dgm:prSet/>
      <dgm:spPr/>
      <dgm:t>
        <a:bodyPr/>
        <a:lstStyle/>
        <a:p>
          <a:endParaRPr lang="en-US">
            <a:solidFill>
              <a:schemeClr val="bg1"/>
            </a:solidFill>
          </a:endParaRPr>
        </a:p>
      </dgm:t>
    </dgm:pt>
    <dgm:pt modelId="{2FF6BEF5-7C01-43E5-8EBE-1E5001BB78C1}" type="sibTrans" cxnId="{60752259-2487-4D80-8541-591C314D1827}">
      <dgm:prSet/>
      <dgm:spPr/>
      <dgm:t>
        <a:bodyPr/>
        <a:lstStyle/>
        <a:p>
          <a:endParaRPr lang="en-US">
            <a:solidFill>
              <a:schemeClr val="bg1"/>
            </a:solidFill>
          </a:endParaRPr>
        </a:p>
      </dgm:t>
    </dgm:pt>
    <dgm:pt modelId="{7FCEFFBC-ED3B-47EF-9824-8837367AF64C}">
      <dgm:prSet/>
      <dgm:spPr/>
      <dgm:t>
        <a:bodyPr/>
        <a:lstStyle/>
        <a:p>
          <a:pPr>
            <a:lnSpc>
              <a:spcPct val="100000"/>
            </a:lnSpc>
          </a:pPr>
          <a:r>
            <a:rPr lang="en-US">
              <a:solidFill>
                <a:schemeClr val="bg1"/>
              </a:solidFill>
            </a:rPr>
            <a:t>Evidence and issues encountered so far</a:t>
          </a:r>
          <a:endParaRPr lang="en-US" dirty="0">
            <a:solidFill>
              <a:schemeClr val="bg1"/>
            </a:solidFill>
          </a:endParaRPr>
        </a:p>
      </dgm:t>
    </dgm:pt>
    <dgm:pt modelId="{7C0BECB1-303F-4E4B-9DB3-1CF05A1922BB}" type="parTrans" cxnId="{5D0B0523-DBD0-4829-910E-E848ABBFCF1B}">
      <dgm:prSet/>
      <dgm:spPr/>
      <dgm:t>
        <a:bodyPr/>
        <a:lstStyle/>
        <a:p>
          <a:endParaRPr lang="en-US">
            <a:solidFill>
              <a:schemeClr val="bg1"/>
            </a:solidFill>
          </a:endParaRPr>
        </a:p>
      </dgm:t>
    </dgm:pt>
    <dgm:pt modelId="{F41F3905-FB83-4B63-9A2C-6A22C9A71525}" type="sibTrans" cxnId="{5D0B0523-DBD0-4829-910E-E848ABBFCF1B}">
      <dgm:prSet/>
      <dgm:spPr/>
      <dgm:t>
        <a:bodyPr/>
        <a:lstStyle/>
        <a:p>
          <a:endParaRPr lang="en-US">
            <a:solidFill>
              <a:schemeClr val="bg1"/>
            </a:solidFill>
          </a:endParaRPr>
        </a:p>
      </dgm:t>
    </dgm:pt>
    <dgm:pt modelId="{ABC0E4F6-18A7-4073-A3CB-30F2C363CF51}" type="pres">
      <dgm:prSet presAssocID="{F93E917C-4637-4560-B672-6C1D33EF1765}" presName="root" presStyleCnt="0">
        <dgm:presLayoutVars>
          <dgm:dir/>
          <dgm:resizeHandles val="exact"/>
        </dgm:presLayoutVars>
      </dgm:prSet>
      <dgm:spPr/>
    </dgm:pt>
    <dgm:pt modelId="{5B0DC5EA-D34D-4FC5-9026-EA40C5637EC0}" type="pres">
      <dgm:prSet presAssocID="{F28279C7-225E-4E94-9B31-83539DAF7D46}" presName="compNode" presStyleCnt="0"/>
      <dgm:spPr/>
    </dgm:pt>
    <dgm:pt modelId="{E52BAA3D-7CDB-4516-BC53-4EB3701BEDA7}" type="pres">
      <dgm:prSet presAssocID="{F28279C7-225E-4E94-9B31-83539DAF7D46}" presName="bgRect" presStyleLbl="bgShp" presStyleIdx="0" presStyleCnt="3"/>
      <dgm:spPr/>
    </dgm:pt>
    <dgm:pt modelId="{60037A3B-231A-49D0-B1DD-78D415AF9DFB}" type="pres">
      <dgm:prSet presAssocID="{F28279C7-225E-4E94-9B31-83539DAF7D4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cales of Justice"/>
        </a:ext>
      </dgm:extLst>
    </dgm:pt>
    <dgm:pt modelId="{6D655178-D67E-4B73-A247-BE3B6C3BB0B5}" type="pres">
      <dgm:prSet presAssocID="{F28279C7-225E-4E94-9B31-83539DAF7D46}" presName="spaceRect" presStyleCnt="0"/>
      <dgm:spPr/>
    </dgm:pt>
    <dgm:pt modelId="{7F01CA37-0BFC-4829-B270-71C011A3989C}" type="pres">
      <dgm:prSet presAssocID="{F28279C7-225E-4E94-9B31-83539DAF7D46}" presName="parTx" presStyleLbl="revTx" presStyleIdx="0" presStyleCnt="3">
        <dgm:presLayoutVars>
          <dgm:chMax val="0"/>
          <dgm:chPref val="0"/>
        </dgm:presLayoutVars>
      </dgm:prSet>
      <dgm:spPr/>
    </dgm:pt>
    <dgm:pt modelId="{4A3037F5-0EAD-492B-A24E-E3BCB2370A8D}" type="pres">
      <dgm:prSet presAssocID="{E88002FE-4E48-4B5F-BCED-B7AE29E34A88}" presName="sibTrans" presStyleCnt="0"/>
      <dgm:spPr/>
    </dgm:pt>
    <dgm:pt modelId="{C4C1D5CD-D5FF-4E4E-8F52-49464FE0ECF7}" type="pres">
      <dgm:prSet presAssocID="{41BF9A98-4F81-480B-A9E0-965FBA3D3815}" presName="compNode" presStyleCnt="0"/>
      <dgm:spPr/>
    </dgm:pt>
    <dgm:pt modelId="{0CBD9833-2070-4283-8BBE-07D88FCE4B78}" type="pres">
      <dgm:prSet presAssocID="{41BF9A98-4F81-480B-A9E0-965FBA3D3815}" presName="bgRect" presStyleLbl="bgShp" presStyleIdx="1" presStyleCnt="3"/>
      <dgm:spPr/>
    </dgm:pt>
    <dgm:pt modelId="{354D4122-A1DE-4DE5-BA43-175AFF41E447}" type="pres">
      <dgm:prSet presAssocID="{41BF9A98-4F81-480B-A9E0-965FBA3D381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Puzzle"/>
        </a:ext>
      </dgm:extLst>
    </dgm:pt>
    <dgm:pt modelId="{78B35D73-E9C9-4E49-A43F-0432A9747784}" type="pres">
      <dgm:prSet presAssocID="{41BF9A98-4F81-480B-A9E0-965FBA3D3815}" presName="spaceRect" presStyleCnt="0"/>
      <dgm:spPr/>
    </dgm:pt>
    <dgm:pt modelId="{382121E0-36E1-4803-B633-D62A193199DC}" type="pres">
      <dgm:prSet presAssocID="{41BF9A98-4F81-480B-A9E0-965FBA3D3815}" presName="parTx" presStyleLbl="revTx" presStyleIdx="1" presStyleCnt="3">
        <dgm:presLayoutVars>
          <dgm:chMax val="0"/>
          <dgm:chPref val="0"/>
        </dgm:presLayoutVars>
      </dgm:prSet>
      <dgm:spPr/>
    </dgm:pt>
    <dgm:pt modelId="{3A752B75-B124-45D1-A2C7-6AD41D93E391}" type="pres">
      <dgm:prSet presAssocID="{2FF6BEF5-7C01-43E5-8EBE-1E5001BB78C1}" presName="sibTrans" presStyleCnt="0"/>
      <dgm:spPr/>
    </dgm:pt>
    <dgm:pt modelId="{E68DEA5B-BF7C-41DF-BB42-EF44D8E6E5A1}" type="pres">
      <dgm:prSet presAssocID="{7FCEFFBC-ED3B-47EF-9824-8837367AF64C}" presName="compNode" presStyleCnt="0"/>
      <dgm:spPr/>
    </dgm:pt>
    <dgm:pt modelId="{55B92391-E82B-497D-AD99-41A88F8A554F}" type="pres">
      <dgm:prSet presAssocID="{7FCEFFBC-ED3B-47EF-9824-8837367AF64C}" presName="bgRect" presStyleLbl="bgShp" presStyleIdx="2" presStyleCnt="3"/>
      <dgm:spPr/>
    </dgm:pt>
    <dgm:pt modelId="{34126EA1-238D-4795-A1D2-949FE1AAF392}" type="pres">
      <dgm:prSet presAssocID="{7FCEFFBC-ED3B-47EF-9824-8837367AF64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mark"/>
        </a:ext>
      </dgm:extLst>
    </dgm:pt>
    <dgm:pt modelId="{A87B42C9-700D-43D8-91A8-1868F2475586}" type="pres">
      <dgm:prSet presAssocID="{7FCEFFBC-ED3B-47EF-9824-8837367AF64C}" presName="spaceRect" presStyleCnt="0"/>
      <dgm:spPr/>
    </dgm:pt>
    <dgm:pt modelId="{6D240E4D-EA28-45A2-9704-C69091F48B03}" type="pres">
      <dgm:prSet presAssocID="{7FCEFFBC-ED3B-47EF-9824-8837367AF64C}" presName="parTx" presStyleLbl="revTx" presStyleIdx="2" presStyleCnt="3">
        <dgm:presLayoutVars>
          <dgm:chMax val="0"/>
          <dgm:chPref val="0"/>
        </dgm:presLayoutVars>
      </dgm:prSet>
      <dgm:spPr/>
    </dgm:pt>
  </dgm:ptLst>
  <dgm:cxnLst>
    <dgm:cxn modelId="{5D0B0523-DBD0-4829-910E-E848ABBFCF1B}" srcId="{F93E917C-4637-4560-B672-6C1D33EF1765}" destId="{7FCEFFBC-ED3B-47EF-9824-8837367AF64C}" srcOrd="2" destOrd="0" parTransId="{7C0BECB1-303F-4E4B-9DB3-1CF05A1922BB}" sibTransId="{F41F3905-FB83-4B63-9A2C-6A22C9A71525}"/>
    <dgm:cxn modelId="{8694B03B-7348-4F62-86E2-E8E7570BBF6E}" type="presOf" srcId="{41BF9A98-4F81-480B-A9E0-965FBA3D3815}" destId="{382121E0-36E1-4803-B633-D62A193199DC}" srcOrd="0" destOrd="0" presId="urn:microsoft.com/office/officeart/2018/2/layout/IconVerticalSolidList"/>
    <dgm:cxn modelId="{FE287F5C-0B94-451C-99F3-4AB3380D1E41}" type="presOf" srcId="{F28279C7-225E-4E94-9B31-83539DAF7D46}" destId="{7F01CA37-0BFC-4829-B270-71C011A3989C}" srcOrd="0" destOrd="0" presId="urn:microsoft.com/office/officeart/2018/2/layout/IconVerticalSolidList"/>
    <dgm:cxn modelId="{FF717370-A011-48AF-88C9-2B7A10E61397}" type="presOf" srcId="{F93E917C-4637-4560-B672-6C1D33EF1765}" destId="{ABC0E4F6-18A7-4073-A3CB-30F2C363CF51}" srcOrd="0" destOrd="0" presId="urn:microsoft.com/office/officeart/2018/2/layout/IconVerticalSolidList"/>
    <dgm:cxn modelId="{60752259-2487-4D80-8541-591C314D1827}" srcId="{F93E917C-4637-4560-B672-6C1D33EF1765}" destId="{41BF9A98-4F81-480B-A9E0-965FBA3D3815}" srcOrd="1" destOrd="0" parTransId="{04E39583-0878-4D06-92D8-11A7C367AD6E}" sibTransId="{2FF6BEF5-7C01-43E5-8EBE-1E5001BB78C1}"/>
    <dgm:cxn modelId="{93055AAC-B5FF-40F6-B783-B7817A017825}" type="presOf" srcId="{7FCEFFBC-ED3B-47EF-9824-8837367AF64C}" destId="{6D240E4D-EA28-45A2-9704-C69091F48B03}" srcOrd="0" destOrd="0" presId="urn:microsoft.com/office/officeart/2018/2/layout/IconVerticalSolidList"/>
    <dgm:cxn modelId="{0887D7D9-8F99-4A78-9529-E8654347869F}" srcId="{F93E917C-4637-4560-B672-6C1D33EF1765}" destId="{F28279C7-225E-4E94-9B31-83539DAF7D46}" srcOrd="0" destOrd="0" parTransId="{E3E27E3F-CAC5-4464-8032-BFC274562623}" sibTransId="{E88002FE-4E48-4B5F-BCED-B7AE29E34A88}"/>
    <dgm:cxn modelId="{233D84BE-8D93-4E4B-B1E1-1A93EF67BDE3}" type="presParOf" srcId="{ABC0E4F6-18A7-4073-A3CB-30F2C363CF51}" destId="{5B0DC5EA-D34D-4FC5-9026-EA40C5637EC0}" srcOrd="0" destOrd="0" presId="urn:microsoft.com/office/officeart/2018/2/layout/IconVerticalSolidList"/>
    <dgm:cxn modelId="{78AE23C7-BCE0-43EB-BB25-B6734536FD47}" type="presParOf" srcId="{5B0DC5EA-D34D-4FC5-9026-EA40C5637EC0}" destId="{E52BAA3D-7CDB-4516-BC53-4EB3701BEDA7}" srcOrd="0" destOrd="0" presId="urn:microsoft.com/office/officeart/2018/2/layout/IconVerticalSolidList"/>
    <dgm:cxn modelId="{0461D376-E253-4FC7-8678-186BCA881762}" type="presParOf" srcId="{5B0DC5EA-D34D-4FC5-9026-EA40C5637EC0}" destId="{60037A3B-231A-49D0-B1DD-78D415AF9DFB}" srcOrd="1" destOrd="0" presId="urn:microsoft.com/office/officeart/2018/2/layout/IconVerticalSolidList"/>
    <dgm:cxn modelId="{FE57B9CD-2E2B-48C3-8210-62E28648BD9E}" type="presParOf" srcId="{5B0DC5EA-D34D-4FC5-9026-EA40C5637EC0}" destId="{6D655178-D67E-4B73-A247-BE3B6C3BB0B5}" srcOrd="2" destOrd="0" presId="urn:microsoft.com/office/officeart/2018/2/layout/IconVerticalSolidList"/>
    <dgm:cxn modelId="{CEF9FC9B-BA5C-4227-973B-48D2C76B7739}" type="presParOf" srcId="{5B0DC5EA-D34D-4FC5-9026-EA40C5637EC0}" destId="{7F01CA37-0BFC-4829-B270-71C011A3989C}" srcOrd="3" destOrd="0" presId="urn:microsoft.com/office/officeart/2018/2/layout/IconVerticalSolidList"/>
    <dgm:cxn modelId="{5B0D81EF-13AA-4F17-ABDF-B235CB84C8E1}" type="presParOf" srcId="{ABC0E4F6-18A7-4073-A3CB-30F2C363CF51}" destId="{4A3037F5-0EAD-492B-A24E-E3BCB2370A8D}" srcOrd="1" destOrd="0" presId="urn:microsoft.com/office/officeart/2018/2/layout/IconVerticalSolidList"/>
    <dgm:cxn modelId="{4346734E-9AF6-40D8-8364-6C3FBE280F67}" type="presParOf" srcId="{ABC0E4F6-18A7-4073-A3CB-30F2C363CF51}" destId="{C4C1D5CD-D5FF-4E4E-8F52-49464FE0ECF7}" srcOrd="2" destOrd="0" presId="urn:microsoft.com/office/officeart/2018/2/layout/IconVerticalSolidList"/>
    <dgm:cxn modelId="{7EAD5673-533B-44CB-8F0C-97EF829B82FE}" type="presParOf" srcId="{C4C1D5CD-D5FF-4E4E-8F52-49464FE0ECF7}" destId="{0CBD9833-2070-4283-8BBE-07D88FCE4B78}" srcOrd="0" destOrd="0" presId="urn:microsoft.com/office/officeart/2018/2/layout/IconVerticalSolidList"/>
    <dgm:cxn modelId="{FC3284D0-BEBD-46F7-9FBF-6C48EEE9A0F0}" type="presParOf" srcId="{C4C1D5CD-D5FF-4E4E-8F52-49464FE0ECF7}" destId="{354D4122-A1DE-4DE5-BA43-175AFF41E447}" srcOrd="1" destOrd="0" presId="urn:microsoft.com/office/officeart/2018/2/layout/IconVerticalSolidList"/>
    <dgm:cxn modelId="{0B83B0BE-8D5A-48BA-81A9-6968794355C5}" type="presParOf" srcId="{C4C1D5CD-D5FF-4E4E-8F52-49464FE0ECF7}" destId="{78B35D73-E9C9-4E49-A43F-0432A9747784}" srcOrd="2" destOrd="0" presId="urn:microsoft.com/office/officeart/2018/2/layout/IconVerticalSolidList"/>
    <dgm:cxn modelId="{6CD7A9E6-3937-4E0D-8B74-A397594A6F87}" type="presParOf" srcId="{C4C1D5CD-D5FF-4E4E-8F52-49464FE0ECF7}" destId="{382121E0-36E1-4803-B633-D62A193199DC}" srcOrd="3" destOrd="0" presId="urn:microsoft.com/office/officeart/2018/2/layout/IconVerticalSolidList"/>
    <dgm:cxn modelId="{B3815C37-4005-4171-86EA-D4F3AEA6B79C}" type="presParOf" srcId="{ABC0E4F6-18A7-4073-A3CB-30F2C363CF51}" destId="{3A752B75-B124-45D1-A2C7-6AD41D93E391}" srcOrd="3" destOrd="0" presId="urn:microsoft.com/office/officeart/2018/2/layout/IconVerticalSolidList"/>
    <dgm:cxn modelId="{0EEBC0BD-A6A9-48DD-846B-EB96FDBC470E}" type="presParOf" srcId="{ABC0E4F6-18A7-4073-A3CB-30F2C363CF51}" destId="{E68DEA5B-BF7C-41DF-BB42-EF44D8E6E5A1}" srcOrd="4" destOrd="0" presId="urn:microsoft.com/office/officeart/2018/2/layout/IconVerticalSolidList"/>
    <dgm:cxn modelId="{C6038F21-0657-4CC1-B4E9-7D2983B04271}" type="presParOf" srcId="{E68DEA5B-BF7C-41DF-BB42-EF44D8E6E5A1}" destId="{55B92391-E82B-497D-AD99-41A88F8A554F}" srcOrd="0" destOrd="0" presId="urn:microsoft.com/office/officeart/2018/2/layout/IconVerticalSolidList"/>
    <dgm:cxn modelId="{0C8C6C3A-1411-46E4-913A-9F7DE476A035}" type="presParOf" srcId="{E68DEA5B-BF7C-41DF-BB42-EF44D8E6E5A1}" destId="{34126EA1-238D-4795-A1D2-949FE1AAF392}" srcOrd="1" destOrd="0" presId="urn:microsoft.com/office/officeart/2018/2/layout/IconVerticalSolidList"/>
    <dgm:cxn modelId="{C6BBED6F-9737-4C55-81CE-0753C0EEE90D}" type="presParOf" srcId="{E68DEA5B-BF7C-41DF-BB42-EF44D8E6E5A1}" destId="{A87B42C9-700D-43D8-91A8-1868F2475586}" srcOrd="2" destOrd="0" presId="urn:microsoft.com/office/officeart/2018/2/layout/IconVerticalSolidList"/>
    <dgm:cxn modelId="{FFF0497F-506D-4C3A-85BE-185E6C588828}" type="presParOf" srcId="{E68DEA5B-BF7C-41DF-BB42-EF44D8E6E5A1}" destId="{6D240E4D-EA28-45A2-9704-C69091F48B0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E86D2AE-A062-47DF-BA59-C77CA4DEB47F}" type="doc">
      <dgm:prSet loTypeId="urn:microsoft.com/office/officeart/2018/5/layout/IconCircleLabelList" loCatId="icon" qsTypeId="urn:microsoft.com/office/officeart/2005/8/quickstyle/simple4" qsCatId="simple" csTypeId="urn:microsoft.com/office/officeart/2005/8/colors/accent1_2" csCatId="accent1" phldr="1"/>
      <dgm:spPr/>
      <dgm:t>
        <a:bodyPr/>
        <a:lstStyle/>
        <a:p>
          <a:endParaRPr lang="en-US"/>
        </a:p>
      </dgm:t>
    </dgm:pt>
    <dgm:pt modelId="{E1B5F3B6-02EF-449B-8554-6B6A1189D41A}">
      <dgm:prSet/>
      <dgm:spPr/>
      <dgm:t>
        <a:bodyPr/>
        <a:lstStyle/>
        <a:p>
          <a:pPr>
            <a:lnSpc>
              <a:spcPct val="100000"/>
            </a:lnSpc>
            <a:defRPr cap="all"/>
          </a:pPr>
          <a:r>
            <a:rPr lang="en-US"/>
            <a:t>The Sacred Band of Thebes</a:t>
          </a:r>
        </a:p>
      </dgm:t>
    </dgm:pt>
    <dgm:pt modelId="{A2DD588F-4F4E-44F6-8192-375D477235B1}" type="parTrans" cxnId="{48E8E833-C673-4045-803B-5361269CB562}">
      <dgm:prSet/>
      <dgm:spPr/>
      <dgm:t>
        <a:bodyPr/>
        <a:lstStyle/>
        <a:p>
          <a:endParaRPr lang="en-US"/>
        </a:p>
      </dgm:t>
    </dgm:pt>
    <dgm:pt modelId="{5757C378-D0C1-4B96-BD0A-30EAEA251F87}" type="sibTrans" cxnId="{48E8E833-C673-4045-803B-5361269CB562}">
      <dgm:prSet/>
      <dgm:spPr/>
      <dgm:t>
        <a:bodyPr/>
        <a:lstStyle/>
        <a:p>
          <a:endParaRPr lang="en-US"/>
        </a:p>
      </dgm:t>
    </dgm:pt>
    <dgm:pt modelId="{8A15711B-0083-4078-885F-F7CA773C60FD}">
      <dgm:prSet/>
      <dgm:spPr/>
      <dgm:t>
        <a:bodyPr/>
        <a:lstStyle/>
        <a:p>
          <a:pPr>
            <a:lnSpc>
              <a:spcPct val="100000"/>
            </a:lnSpc>
            <a:defRPr cap="all"/>
          </a:pPr>
          <a:r>
            <a:rPr lang="en-US"/>
            <a:t>The Argive 1,000</a:t>
          </a:r>
        </a:p>
      </dgm:t>
    </dgm:pt>
    <dgm:pt modelId="{A625690F-CFD3-4230-8358-2B1AAC7CC51B}" type="parTrans" cxnId="{CCEC6D15-181B-47C3-AF55-02A814257CEB}">
      <dgm:prSet/>
      <dgm:spPr/>
      <dgm:t>
        <a:bodyPr/>
        <a:lstStyle/>
        <a:p>
          <a:endParaRPr lang="en-US"/>
        </a:p>
      </dgm:t>
    </dgm:pt>
    <dgm:pt modelId="{7456FF83-70BF-40D5-A29B-5E577573F849}" type="sibTrans" cxnId="{CCEC6D15-181B-47C3-AF55-02A814257CEB}">
      <dgm:prSet/>
      <dgm:spPr/>
      <dgm:t>
        <a:bodyPr/>
        <a:lstStyle/>
        <a:p>
          <a:endParaRPr lang="en-US"/>
        </a:p>
      </dgm:t>
    </dgm:pt>
    <dgm:pt modelId="{A41A63AA-0B3E-4EB9-889A-C6778457E8B7}" type="pres">
      <dgm:prSet presAssocID="{EE86D2AE-A062-47DF-BA59-C77CA4DEB47F}" presName="root" presStyleCnt="0">
        <dgm:presLayoutVars>
          <dgm:dir/>
          <dgm:resizeHandles val="exact"/>
        </dgm:presLayoutVars>
      </dgm:prSet>
      <dgm:spPr/>
    </dgm:pt>
    <dgm:pt modelId="{583DD9FF-74CA-442C-9C87-584D55BC8EAD}" type="pres">
      <dgm:prSet presAssocID="{E1B5F3B6-02EF-449B-8554-6B6A1189D41A}" presName="compNode" presStyleCnt="0"/>
      <dgm:spPr/>
    </dgm:pt>
    <dgm:pt modelId="{7BF9882F-6184-464D-9AC9-0B5CE8ACD34C}" type="pres">
      <dgm:prSet presAssocID="{E1B5F3B6-02EF-449B-8554-6B6A1189D41A}" presName="iconBgRect" presStyleLbl="bgShp" presStyleIdx="0" presStyleCnt="2"/>
      <dgm:spPr/>
    </dgm:pt>
    <dgm:pt modelId="{0C8D0F07-38A2-4F94-9DFD-4EA9AAD0C1DA}" type="pres">
      <dgm:prSet presAssocID="{E1B5F3B6-02EF-449B-8554-6B6A1189D41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Two Men"/>
        </a:ext>
      </dgm:extLst>
    </dgm:pt>
    <dgm:pt modelId="{4261567F-BB71-4375-A4AF-9A476E656A37}" type="pres">
      <dgm:prSet presAssocID="{E1B5F3B6-02EF-449B-8554-6B6A1189D41A}" presName="spaceRect" presStyleCnt="0"/>
      <dgm:spPr/>
    </dgm:pt>
    <dgm:pt modelId="{95D91F89-90DE-4C5C-AD2F-AF03C6B933EB}" type="pres">
      <dgm:prSet presAssocID="{E1B5F3B6-02EF-449B-8554-6B6A1189D41A}" presName="textRect" presStyleLbl="revTx" presStyleIdx="0" presStyleCnt="2">
        <dgm:presLayoutVars>
          <dgm:chMax val="1"/>
          <dgm:chPref val="1"/>
        </dgm:presLayoutVars>
      </dgm:prSet>
      <dgm:spPr/>
    </dgm:pt>
    <dgm:pt modelId="{49DF898A-A643-41C4-828F-25F04A81D828}" type="pres">
      <dgm:prSet presAssocID="{5757C378-D0C1-4B96-BD0A-30EAEA251F87}" presName="sibTrans" presStyleCnt="0"/>
      <dgm:spPr/>
    </dgm:pt>
    <dgm:pt modelId="{D03F635B-5478-4133-815A-59BC9AB4078D}" type="pres">
      <dgm:prSet presAssocID="{8A15711B-0083-4078-885F-F7CA773C60FD}" presName="compNode" presStyleCnt="0"/>
      <dgm:spPr/>
    </dgm:pt>
    <dgm:pt modelId="{F685A3BC-7924-4AA4-942C-5DBB6E48A554}" type="pres">
      <dgm:prSet presAssocID="{8A15711B-0083-4078-885F-F7CA773C60FD}" presName="iconBgRect" presStyleLbl="bgShp" presStyleIdx="1" presStyleCnt="2"/>
      <dgm:spPr/>
    </dgm:pt>
    <dgm:pt modelId="{F1094978-22AA-405D-AF2A-65E437BB5145}" type="pres">
      <dgm:prSet presAssocID="{8A15711B-0083-4078-885F-F7CA773C60F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Team"/>
        </a:ext>
      </dgm:extLst>
    </dgm:pt>
    <dgm:pt modelId="{58D6672B-BBC7-4C89-AB6F-2EC27C8C1058}" type="pres">
      <dgm:prSet presAssocID="{8A15711B-0083-4078-885F-F7CA773C60FD}" presName="spaceRect" presStyleCnt="0"/>
      <dgm:spPr/>
    </dgm:pt>
    <dgm:pt modelId="{4EBC86F9-95D5-4601-A521-73F18A203BA4}" type="pres">
      <dgm:prSet presAssocID="{8A15711B-0083-4078-885F-F7CA773C60FD}" presName="textRect" presStyleLbl="revTx" presStyleIdx="1" presStyleCnt="2">
        <dgm:presLayoutVars>
          <dgm:chMax val="1"/>
          <dgm:chPref val="1"/>
        </dgm:presLayoutVars>
      </dgm:prSet>
      <dgm:spPr/>
    </dgm:pt>
  </dgm:ptLst>
  <dgm:cxnLst>
    <dgm:cxn modelId="{CCEC6D15-181B-47C3-AF55-02A814257CEB}" srcId="{EE86D2AE-A062-47DF-BA59-C77CA4DEB47F}" destId="{8A15711B-0083-4078-885F-F7CA773C60FD}" srcOrd="1" destOrd="0" parTransId="{A625690F-CFD3-4230-8358-2B1AAC7CC51B}" sibTransId="{7456FF83-70BF-40D5-A29B-5E577573F849}"/>
    <dgm:cxn modelId="{48E8E833-C673-4045-803B-5361269CB562}" srcId="{EE86D2AE-A062-47DF-BA59-C77CA4DEB47F}" destId="{E1B5F3B6-02EF-449B-8554-6B6A1189D41A}" srcOrd="0" destOrd="0" parTransId="{A2DD588F-4F4E-44F6-8192-375D477235B1}" sibTransId="{5757C378-D0C1-4B96-BD0A-30EAEA251F87}"/>
    <dgm:cxn modelId="{DD9DE637-5DBA-4E6F-BE7F-254DD0BC51C5}" type="presOf" srcId="{E1B5F3B6-02EF-449B-8554-6B6A1189D41A}" destId="{95D91F89-90DE-4C5C-AD2F-AF03C6B933EB}" srcOrd="0" destOrd="0" presId="urn:microsoft.com/office/officeart/2018/5/layout/IconCircleLabelList"/>
    <dgm:cxn modelId="{C358B9D4-CCFD-4076-B446-D76C3D86C420}" type="presOf" srcId="{8A15711B-0083-4078-885F-F7CA773C60FD}" destId="{4EBC86F9-95D5-4601-A521-73F18A203BA4}" srcOrd="0" destOrd="0" presId="urn:microsoft.com/office/officeart/2018/5/layout/IconCircleLabelList"/>
    <dgm:cxn modelId="{D7026AE0-6793-4C68-B5AC-FD53BFAA5BA5}" type="presOf" srcId="{EE86D2AE-A062-47DF-BA59-C77CA4DEB47F}" destId="{A41A63AA-0B3E-4EB9-889A-C6778457E8B7}" srcOrd="0" destOrd="0" presId="urn:microsoft.com/office/officeart/2018/5/layout/IconCircleLabelList"/>
    <dgm:cxn modelId="{E0B4373E-141D-4F1F-8DD2-A8D2B67E57E2}" type="presParOf" srcId="{A41A63AA-0B3E-4EB9-889A-C6778457E8B7}" destId="{583DD9FF-74CA-442C-9C87-584D55BC8EAD}" srcOrd="0" destOrd="0" presId="urn:microsoft.com/office/officeart/2018/5/layout/IconCircleLabelList"/>
    <dgm:cxn modelId="{F0B032DE-CC92-481C-A660-A36ADB30EF5B}" type="presParOf" srcId="{583DD9FF-74CA-442C-9C87-584D55BC8EAD}" destId="{7BF9882F-6184-464D-9AC9-0B5CE8ACD34C}" srcOrd="0" destOrd="0" presId="urn:microsoft.com/office/officeart/2018/5/layout/IconCircleLabelList"/>
    <dgm:cxn modelId="{CFAEC925-F3B9-4913-B29A-0A3792359588}" type="presParOf" srcId="{583DD9FF-74CA-442C-9C87-584D55BC8EAD}" destId="{0C8D0F07-38A2-4F94-9DFD-4EA9AAD0C1DA}" srcOrd="1" destOrd="0" presId="urn:microsoft.com/office/officeart/2018/5/layout/IconCircleLabelList"/>
    <dgm:cxn modelId="{C3114C8A-1863-4692-8D87-9BC9D0D4DBCC}" type="presParOf" srcId="{583DD9FF-74CA-442C-9C87-584D55BC8EAD}" destId="{4261567F-BB71-4375-A4AF-9A476E656A37}" srcOrd="2" destOrd="0" presId="urn:microsoft.com/office/officeart/2018/5/layout/IconCircleLabelList"/>
    <dgm:cxn modelId="{4666EF6C-FF07-4E45-BCB4-043A387D6812}" type="presParOf" srcId="{583DD9FF-74CA-442C-9C87-584D55BC8EAD}" destId="{95D91F89-90DE-4C5C-AD2F-AF03C6B933EB}" srcOrd="3" destOrd="0" presId="urn:microsoft.com/office/officeart/2018/5/layout/IconCircleLabelList"/>
    <dgm:cxn modelId="{4D50D385-DD09-4F87-8C39-B0DCE822DFC0}" type="presParOf" srcId="{A41A63AA-0B3E-4EB9-889A-C6778457E8B7}" destId="{49DF898A-A643-41C4-828F-25F04A81D828}" srcOrd="1" destOrd="0" presId="urn:microsoft.com/office/officeart/2018/5/layout/IconCircleLabelList"/>
    <dgm:cxn modelId="{703E21CF-61AA-4BB6-8E3F-96B51A130079}" type="presParOf" srcId="{A41A63AA-0B3E-4EB9-889A-C6778457E8B7}" destId="{D03F635B-5478-4133-815A-59BC9AB4078D}" srcOrd="2" destOrd="0" presId="urn:microsoft.com/office/officeart/2018/5/layout/IconCircleLabelList"/>
    <dgm:cxn modelId="{63965ECB-FD9B-41AB-88BA-1A9898E85AAA}" type="presParOf" srcId="{D03F635B-5478-4133-815A-59BC9AB4078D}" destId="{F685A3BC-7924-4AA4-942C-5DBB6E48A554}" srcOrd="0" destOrd="0" presId="urn:microsoft.com/office/officeart/2018/5/layout/IconCircleLabelList"/>
    <dgm:cxn modelId="{BD7D3BED-8214-4876-A049-570261D041D0}" type="presParOf" srcId="{D03F635B-5478-4133-815A-59BC9AB4078D}" destId="{F1094978-22AA-405D-AF2A-65E437BB5145}" srcOrd="1" destOrd="0" presId="urn:microsoft.com/office/officeart/2018/5/layout/IconCircleLabelList"/>
    <dgm:cxn modelId="{D563B993-3D30-4B09-A504-76E1F3B114C3}" type="presParOf" srcId="{D03F635B-5478-4133-815A-59BC9AB4078D}" destId="{58D6672B-BBC7-4C89-AB6F-2EC27C8C1058}" srcOrd="2" destOrd="0" presId="urn:microsoft.com/office/officeart/2018/5/layout/IconCircleLabelList"/>
    <dgm:cxn modelId="{A4077FF2-8A64-42F0-A1EF-FDC8FE45DFE3}" type="presParOf" srcId="{D03F635B-5478-4133-815A-59BC9AB4078D}" destId="{4EBC86F9-95D5-4601-A521-73F18A203BA4}"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62BAE85-A4BE-4646-8DA1-142952E5E53B}" type="doc">
      <dgm:prSet loTypeId="urn:microsoft.com/office/officeart/2018/2/layout/IconVerticalSolidList" loCatId="icon" qsTypeId="urn:microsoft.com/office/officeart/2005/8/quickstyle/simple4" qsCatId="simple" csTypeId="urn:microsoft.com/office/officeart/2005/8/colors/accent1_2" csCatId="accent1" phldr="1"/>
      <dgm:spPr/>
      <dgm:t>
        <a:bodyPr/>
        <a:lstStyle/>
        <a:p>
          <a:endParaRPr lang="en-US"/>
        </a:p>
      </dgm:t>
    </dgm:pt>
    <dgm:pt modelId="{03E73041-17B8-437F-8299-D016F86B43F5}">
      <dgm:prSet/>
      <dgm:spPr/>
      <dgm:t>
        <a:bodyPr/>
        <a:lstStyle/>
        <a:p>
          <a:pPr>
            <a:lnSpc>
              <a:spcPct val="100000"/>
            </a:lnSpc>
          </a:pPr>
          <a:r>
            <a:rPr lang="en-US">
              <a:solidFill>
                <a:schemeClr val="bg1"/>
              </a:solidFill>
            </a:rPr>
            <a:t>How does this research fit into my overall argument?</a:t>
          </a:r>
        </a:p>
      </dgm:t>
    </dgm:pt>
    <dgm:pt modelId="{EE32A69C-5087-4EF3-A4E1-BCB14AA381FB}" type="parTrans" cxnId="{281A9C7C-599B-43E1-8EFE-0AF5DEB616D1}">
      <dgm:prSet/>
      <dgm:spPr/>
      <dgm:t>
        <a:bodyPr/>
        <a:lstStyle/>
        <a:p>
          <a:endParaRPr lang="en-US"/>
        </a:p>
      </dgm:t>
    </dgm:pt>
    <dgm:pt modelId="{C00F00FF-BA0B-421D-A408-F0D2FE286852}" type="sibTrans" cxnId="{281A9C7C-599B-43E1-8EFE-0AF5DEB616D1}">
      <dgm:prSet/>
      <dgm:spPr/>
      <dgm:t>
        <a:bodyPr/>
        <a:lstStyle/>
        <a:p>
          <a:endParaRPr lang="en-US"/>
        </a:p>
      </dgm:t>
    </dgm:pt>
    <dgm:pt modelId="{FE4FBE4E-0440-48A1-813A-CB36FE858C5F}">
      <dgm:prSet/>
      <dgm:spPr/>
      <dgm:t>
        <a:bodyPr/>
        <a:lstStyle/>
        <a:p>
          <a:pPr>
            <a:lnSpc>
              <a:spcPct val="100000"/>
            </a:lnSpc>
          </a:pPr>
          <a:r>
            <a:rPr lang="en-US" dirty="0">
              <a:solidFill>
                <a:schemeClr val="bg1"/>
              </a:solidFill>
            </a:rPr>
            <a:t>Future research points; the Argive 1000, the origins and utilization of mercenary forces, Thracian Peltasts.</a:t>
          </a:r>
        </a:p>
      </dgm:t>
    </dgm:pt>
    <dgm:pt modelId="{A4F07534-3915-4F75-981A-1E9BD9B8953E}" type="parTrans" cxnId="{7B80DEDF-925B-4A28-B45D-4B4E4EA7C369}">
      <dgm:prSet/>
      <dgm:spPr/>
      <dgm:t>
        <a:bodyPr/>
        <a:lstStyle/>
        <a:p>
          <a:endParaRPr lang="en-US"/>
        </a:p>
      </dgm:t>
    </dgm:pt>
    <dgm:pt modelId="{4ED1EECB-39F8-4A6F-BB58-F9A64A9C3914}" type="sibTrans" cxnId="{7B80DEDF-925B-4A28-B45D-4B4E4EA7C369}">
      <dgm:prSet/>
      <dgm:spPr/>
      <dgm:t>
        <a:bodyPr/>
        <a:lstStyle/>
        <a:p>
          <a:endParaRPr lang="en-US"/>
        </a:p>
      </dgm:t>
    </dgm:pt>
    <dgm:pt modelId="{14EA0408-6CF3-43E4-A99B-D938540B1F0A}" type="pres">
      <dgm:prSet presAssocID="{F62BAE85-A4BE-4646-8DA1-142952E5E53B}" presName="root" presStyleCnt="0">
        <dgm:presLayoutVars>
          <dgm:dir/>
          <dgm:resizeHandles val="exact"/>
        </dgm:presLayoutVars>
      </dgm:prSet>
      <dgm:spPr/>
    </dgm:pt>
    <dgm:pt modelId="{1BB27B9E-5971-4D88-9AA3-5EEF6B93F683}" type="pres">
      <dgm:prSet presAssocID="{03E73041-17B8-437F-8299-D016F86B43F5}" presName="compNode" presStyleCnt="0"/>
      <dgm:spPr/>
    </dgm:pt>
    <dgm:pt modelId="{C4B47025-EF6F-4059-AD08-297E9A1808B5}" type="pres">
      <dgm:prSet presAssocID="{03E73041-17B8-437F-8299-D016F86B43F5}" presName="bgRect" presStyleLbl="bgShp" presStyleIdx="0" presStyleCnt="2"/>
      <dgm:spPr/>
    </dgm:pt>
    <dgm:pt modelId="{BFBE24CE-C044-4654-A69F-3F874F56E1EB}" type="pres">
      <dgm:prSet presAssocID="{03E73041-17B8-437F-8299-D016F86B43F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uzzle"/>
        </a:ext>
      </dgm:extLst>
    </dgm:pt>
    <dgm:pt modelId="{DA62B551-9387-4C4E-8D06-9F0F8E59BAF8}" type="pres">
      <dgm:prSet presAssocID="{03E73041-17B8-437F-8299-D016F86B43F5}" presName="spaceRect" presStyleCnt="0"/>
      <dgm:spPr/>
    </dgm:pt>
    <dgm:pt modelId="{018EA6E5-DB77-452E-96AD-F24A27678929}" type="pres">
      <dgm:prSet presAssocID="{03E73041-17B8-437F-8299-D016F86B43F5}" presName="parTx" presStyleLbl="revTx" presStyleIdx="0" presStyleCnt="2">
        <dgm:presLayoutVars>
          <dgm:chMax val="0"/>
          <dgm:chPref val="0"/>
        </dgm:presLayoutVars>
      </dgm:prSet>
      <dgm:spPr/>
    </dgm:pt>
    <dgm:pt modelId="{671F8FCC-42E0-4E29-8EDD-4D28CF143B1A}" type="pres">
      <dgm:prSet presAssocID="{C00F00FF-BA0B-421D-A408-F0D2FE286852}" presName="sibTrans" presStyleCnt="0"/>
      <dgm:spPr/>
    </dgm:pt>
    <dgm:pt modelId="{C1FD414E-2180-41D7-95A8-17E5150DCF16}" type="pres">
      <dgm:prSet presAssocID="{FE4FBE4E-0440-48A1-813A-CB36FE858C5F}" presName="compNode" presStyleCnt="0"/>
      <dgm:spPr/>
    </dgm:pt>
    <dgm:pt modelId="{EE0136DF-B42F-4BA4-9CCB-647D14F6BF3A}" type="pres">
      <dgm:prSet presAssocID="{FE4FBE4E-0440-48A1-813A-CB36FE858C5F}" presName="bgRect" presStyleLbl="bgShp" presStyleIdx="1" presStyleCnt="2"/>
      <dgm:spPr/>
    </dgm:pt>
    <dgm:pt modelId="{B611C271-32B2-452A-8486-D5AD3131AF1D}" type="pres">
      <dgm:prSet presAssocID="{FE4FBE4E-0440-48A1-813A-CB36FE858C5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23446653-875A-4879-89E9-12B11EEB0F8D}" type="pres">
      <dgm:prSet presAssocID="{FE4FBE4E-0440-48A1-813A-CB36FE858C5F}" presName="spaceRect" presStyleCnt="0"/>
      <dgm:spPr/>
    </dgm:pt>
    <dgm:pt modelId="{0A929C4F-7AD3-46C2-B98B-52ECE3A1E8EF}" type="pres">
      <dgm:prSet presAssocID="{FE4FBE4E-0440-48A1-813A-CB36FE858C5F}" presName="parTx" presStyleLbl="revTx" presStyleIdx="1" presStyleCnt="2">
        <dgm:presLayoutVars>
          <dgm:chMax val="0"/>
          <dgm:chPref val="0"/>
        </dgm:presLayoutVars>
      </dgm:prSet>
      <dgm:spPr/>
    </dgm:pt>
  </dgm:ptLst>
  <dgm:cxnLst>
    <dgm:cxn modelId="{6FA04A5B-4D2D-498A-860F-104048DE6FC1}" type="presOf" srcId="{03E73041-17B8-437F-8299-D016F86B43F5}" destId="{018EA6E5-DB77-452E-96AD-F24A27678929}" srcOrd="0" destOrd="0" presId="urn:microsoft.com/office/officeart/2018/2/layout/IconVerticalSolidList"/>
    <dgm:cxn modelId="{281A9C7C-599B-43E1-8EFE-0AF5DEB616D1}" srcId="{F62BAE85-A4BE-4646-8DA1-142952E5E53B}" destId="{03E73041-17B8-437F-8299-D016F86B43F5}" srcOrd="0" destOrd="0" parTransId="{EE32A69C-5087-4EF3-A4E1-BCB14AA381FB}" sibTransId="{C00F00FF-BA0B-421D-A408-F0D2FE286852}"/>
    <dgm:cxn modelId="{7B80DEDF-925B-4A28-B45D-4B4E4EA7C369}" srcId="{F62BAE85-A4BE-4646-8DA1-142952E5E53B}" destId="{FE4FBE4E-0440-48A1-813A-CB36FE858C5F}" srcOrd="1" destOrd="0" parTransId="{A4F07534-3915-4F75-981A-1E9BD9B8953E}" sibTransId="{4ED1EECB-39F8-4A6F-BB58-F9A64A9C3914}"/>
    <dgm:cxn modelId="{720BDFE2-8799-4C9F-BF97-B7B9C1FB393B}" type="presOf" srcId="{F62BAE85-A4BE-4646-8DA1-142952E5E53B}" destId="{14EA0408-6CF3-43E4-A99B-D938540B1F0A}" srcOrd="0" destOrd="0" presId="urn:microsoft.com/office/officeart/2018/2/layout/IconVerticalSolidList"/>
    <dgm:cxn modelId="{EF3C2EF5-8E28-42DA-9FBC-C583941543CF}" type="presOf" srcId="{FE4FBE4E-0440-48A1-813A-CB36FE858C5F}" destId="{0A929C4F-7AD3-46C2-B98B-52ECE3A1E8EF}" srcOrd="0" destOrd="0" presId="urn:microsoft.com/office/officeart/2018/2/layout/IconVerticalSolidList"/>
    <dgm:cxn modelId="{62447F36-9481-42EA-8875-D043D53083F0}" type="presParOf" srcId="{14EA0408-6CF3-43E4-A99B-D938540B1F0A}" destId="{1BB27B9E-5971-4D88-9AA3-5EEF6B93F683}" srcOrd="0" destOrd="0" presId="urn:microsoft.com/office/officeart/2018/2/layout/IconVerticalSolidList"/>
    <dgm:cxn modelId="{20C4AFEA-5C5F-4454-814B-BC3BDF30F763}" type="presParOf" srcId="{1BB27B9E-5971-4D88-9AA3-5EEF6B93F683}" destId="{C4B47025-EF6F-4059-AD08-297E9A1808B5}" srcOrd="0" destOrd="0" presId="urn:microsoft.com/office/officeart/2018/2/layout/IconVerticalSolidList"/>
    <dgm:cxn modelId="{01EF0734-DBDA-4A68-B7D8-C5EDE4561D42}" type="presParOf" srcId="{1BB27B9E-5971-4D88-9AA3-5EEF6B93F683}" destId="{BFBE24CE-C044-4654-A69F-3F874F56E1EB}" srcOrd="1" destOrd="0" presId="urn:microsoft.com/office/officeart/2018/2/layout/IconVerticalSolidList"/>
    <dgm:cxn modelId="{BB96B477-47A5-46B4-818D-ADB951C6C72B}" type="presParOf" srcId="{1BB27B9E-5971-4D88-9AA3-5EEF6B93F683}" destId="{DA62B551-9387-4C4E-8D06-9F0F8E59BAF8}" srcOrd="2" destOrd="0" presId="urn:microsoft.com/office/officeart/2018/2/layout/IconVerticalSolidList"/>
    <dgm:cxn modelId="{49AFB8F7-22F3-4E30-B6B6-C8A21E59E660}" type="presParOf" srcId="{1BB27B9E-5971-4D88-9AA3-5EEF6B93F683}" destId="{018EA6E5-DB77-452E-96AD-F24A27678929}" srcOrd="3" destOrd="0" presId="urn:microsoft.com/office/officeart/2018/2/layout/IconVerticalSolidList"/>
    <dgm:cxn modelId="{C7215E3D-D881-46FC-BB48-1BCF9266BD7B}" type="presParOf" srcId="{14EA0408-6CF3-43E4-A99B-D938540B1F0A}" destId="{671F8FCC-42E0-4E29-8EDD-4D28CF143B1A}" srcOrd="1" destOrd="0" presId="urn:microsoft.com/office/officeart/2018/2/layout/IconVerticalSolidList"/>
    <dgm:cxn modelId="{7FA1903F-AE96-4F02-85F8-AF1E65BB7948}" type="presParOf" srcId="{14EA0408-6CF3-43E4-A99B-D938540B1F0A}" destId="{C1FD414E-2180-41D7-95A8-17E5150DCF16}" srcOrd="2" destOrd="0" presId="urn:microsoft.com/office/officeart/2018/2/layout/IconVerticalSolidList"/>
    <dgm:cxn modelId="{6EC25D1E-EB4B-4E76-9457-03A332718485}" type="presParOf" srcId="{C1FD414E-2180-41D7-95A8-17E5150DCF16}" destId="{EE0136DF-B42F-4BA4-9CCB-647D14F6BF3A}" srcOrd="0" destOrd="0" presId="urn:microsoft.com/office/officeart/2018/2/layout/IconVerticalSolidList"/>
    <dgm:cxn modelId="{271E68D4-1429-48CB-870E-0C8D44686E5D}" type="presParOf" srcId="{C1FD414E-2180-41D7-95A8-17E5150DCF16}" destId="{B611C271-32B2-452A-8486-D5AD3131AF1D}" srcOrd="1" destOrd="0" presId="urn:microsoft.com/office/officeart/2018/2/layout/IconVerticalSolidList"/>
    <dgm:cxn modelId="{FC282046-C797-4E7C-A909-267BC5FACBF2}" type="presParOf" srcId="{C1FD414E-2180-41D7-95A8-17E5150DCF16}" destId="{23446653-875A-4879-89E9-12B11EEB0F8D}" srcOrd="2" destOrd="0" presId="urn:microsoft.com/office/officeart/2018/2/layout/IconVerticalSolidList"/>
    <dgm:cxn modelId="{28E284FD-CB2A-4D38-BF3F-31CC456D8928}" type="presParOf" srcId="{C1FD414E-2180-41D7-95A8-17E5150DCF16}" destId="{0A929C4F-7AD3-46C2-B98B-52ECE3A1E8E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B12571-72F3-4218-9BB2-206E7484D9AF}">
      <dsp:nvSpPr>
        <dsp:cNvPr id="0" name=""/>
        <dsp:cNvSpPr/>
      </dsp:nvSpPr>
      <dsp:spPr>
        <a:xfrm>
          <a:off x="333929" y="307930"/>
          <a:ext cx="1037953" cy="103795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75F6FB-DFD3-4635-B062-2644D444E98A}">
      <dsp:nvSpPr>
        <dsp:cNvPr id="0" name=""/>
        <dsp:cNvSpPr/>
      </dsp:nvSpPr>
      <dsp:spPr>
        <a:xfrm>
          <a:off x="555132" y="529133"/>
          <a:ext cx="595546" cy="5955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43BA0E-7E8E-44AD-8076-F14FEB3EDBED}">
      <dsp:nvSpPr>
        <dsp:cNvPr id="0" name=""/>
        <dsp:cNvSpPr/>
      </dsp:nvSpPr>
      <dsp:spPr>
        <a:xfrm>
          <a:off x="2124" y="1669180"/>
          <a:ext cx="1701562" cy="1616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US" sz="1800" kern="1200"/>
            <a:t>Point of research</a:t>
          </a:r>
        </a:p>
      </dsp:txBody>
      <dsp:txXfrm>
        <a:off x="2124" y="1669180"/>
        <a:ext cx="1701562" cy="1616484"/>
      </dsp:txXfrm>
    </dsp:sp>
    <dsp:sp modelId="{45981A4C-26D5-439A-B568-448D9B7EE440}">
      <dsp:nvSpPr>
        <dsp:cNvPr id="0" name=""/>
        <dsp:cNvSpPr/>
      </dsp:nvSpPr>
      <dsp:spPr>
        <a:xfrm>
          <a:off x="2333265" y="307930"/>
          <a:ext cx="1037953" cy="103795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342D85-A420-4702-911A-26ACE69F4B89}">
      <dsp:nvSpPr>
        <dsp:cNvPr id="0" name=""/>
        <dsp:cNvSpPr/>
      </dsp:nvSpPr>
      <dsp:spPr>
        <a:xfrm>
          <a:off x="2554468" y="529133"/>
          <a:ext cx="595546" cy="5955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721C87-90D8-4D94-A889-E987E22F832A}">
      <dsp:nvSpPr>
        <dsp:cNvPr id="0" name=""/>
        <dsp:cNvSpPr/>
      </dsp:nvSpPr>
      <dsp:spPr>
        <a:xfrm>
          <a:off x="2001460" y="1669180"/>
          <a:ext cx="1701562" cy="1616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US" sz="1800" kern="1200" dirty="0"/>
            <a:t>Overall argument</a:t>
          </a:r>
        </a:p>
      </dsp:txBody>
      <dsp:txXfrm>
        <a:off x="2001460" y="1669180"/>
        <a:ext cx="1701562" cy="1616484"/>
      </dsp:txXfrm>
    </dsp:sp>
    <dsp:sp modelId="{718FF082-F277-46CA-BDA7-FB8B470FBD7D}">
      <dsp:nvSpPr>
        <dsp:cNvPr id="0" name=""/>
        <dsp:cNvSpPr/>
      </dsp:nvSpPr>
      <dsp:spPr>
        <a:xfrm>
          <a:off x="4332601" y="307930"/>
          <a:ext cx="1037953" cy="103795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7CFEB3-C546-498A-B0FF-873D05749A20}">
      <dsp:nvSpPr>
        <dsp:cNvPr id="0" name=""/>
        <dsp:cNvSpPr/>
      </dsp:nvSpPr>
      <dsp:spPr>
        <a:xfrm>
          <a:off x="4553804" y="529133"/>
          <a:ext cx="595546" cy="5955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FCB8D5-CFC0-4A2B-83CD-952C497CE37D}">
      <dsp:nvSpPr>
        <dsp:cNvPr id="0" name=""/>
        <dsp:cNvSpPr/>
      </dsp:nvSpPr>
      <dsp:spPr>
        <a:xfrm>
          <a:off x="4000796" y="1669180"/>
          <a:ext cx="1701562" cy="1616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US" sz="1800" kern="1200" dirty="0"/>
            <a:t>Key sources</a:t>
          </a:r>
        </a:p>
      </dsp:txBody>
      <dsp:txXfrm>
        <a:off x="4000796" y="1669180"/>
        <a:ext cx="1701562" cy="1616484"/>
      </dsp:txXfrm>
    </dsp:sp>
    <dsp:sp modelId="{D7EB88A8-5719-4E8A-AB15-8A63F4CE0603}">
      <dsp:nvSpPr>
        <dsp:cNvPr id="0" name=""/>
        <dsp:cNvSpPr/>
      </dsp:nvSpPr>
      <dsp:spPr>
        <a:xfrm>
          <a:off x="6331937" y="307930"/>
          <a:ext cx="1037953" cy="103795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1C9A4F-2FA3-4FB0-9E01-0EF7C2CA0832}">
      <dsp:nvSpPr>
        <dsp:cNvPr id="0" name=""/>
        <dsp:cNvSpPr/>
      </dsp:nvSpPr>
      <dsp:spPr>
        <a:xfrm>
          <a:off x="6553140" y="529133"/>
          <a:ext cx="595546" cy="59554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0117FC-ECE0-4829-88F5-AC3FDCB74BBC}">
      <dsp:nvSpPr>
        <dsp:cNvPr id="0" name=""/>
        <dsp:cNvSpPr/>
      </dsp:nvSpPr>
      <dsp:spPr>
        <a:xfrm>
          <a:off x="6000132" y="1669180"/>
          <a:ext cx="1701562" cy="1616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US" sz="1800" kern="1200"/>
            <a:t>Issues, problems and obstacles encountered during research</a:t>
          </a:r>
        </a:p>
      </dsp:txBody>
      <dsp:txXfrm>
        <a:off x="6000132" y="1669180"/>
        <a:ext cx="1701562" cy="16164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2BAA3D-7CDB-4516-BC53-4EB3701BEDA7}">
      <dsp:nvSpPr>
        <dsp:cNvPr id="0" name=""/>
        <dsp:cNvSpPr/>
      </dsp:nvSpPr>
      <dsp:spPr>
        <a:xfrm>
          <a:off x="0" y="531"/>
          <a:ext cx="7674768"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60037A3B-231A-49D0-B1DD-78D415AF9DFB}">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7F01CA37-0BFC-4829-B270-71C011A3989C}">
      <dsp:nvSpPr>
        <dsp:cNvPr id="0" name=""/>
        <dsp:cNvSpPr/>
      </dsp:nvSpPr>
      <dsp:spPr>
        <a:xfrm>
          <a:off x="1435590" y="531"/>
          <a:ext cx="6239177"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US" sz="2100" kern="1200">
              <a:solidFill>
                <a:schemeClr val="bg1"/>
              </a:solidFill>
            </a:rPr>
            <a:t>The Spartan society as a model for professional forces</a:t>
          </a:r>
        </a:p>
      </dsp:txBody>
      <dsp:txXfrm>
        <a:off x="1435590" y="531"/>
        <a:ext cx="6239177" cy="1242935"/>
      </dsp:txXfrm>
    </dsp:sp>
    <dsp:sp modelId="{0CBD9833-2070-4283-8BBE-07D88FCE4B78}">
      <dsp:nvSpPr>
        <dsp:cNvPr id="0" name=""/>
        <dsp:cNvSpPr/>
      </dsp:nvSpPr>
      <dsp:spPr>
        <a:xfrm>
          <a:off x="0" y="1554201"/>
          <a:ext cx="7674768"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354D4122-A1DE-4DE5-BA43-175AFF41E447}">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382121E0-36E1-4803-B633-D62A193199DC}">
      <dsp:nvSpPr>
        <dsp:cNvPr id="0" name=""/>
        <dsp:cNvSpPr/>
      </dsp:nvSpPr>
      <dsp:spPr>
        <a:xfrm>
          <a:off x="1435590" y="1554201"/>
          <a:ext cx="6239177"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US" sz="2100" kern="1200">
              <a:solidFill>
                <a:schemeClr val="bg1"/>
              </a:solidFill>
            </a:rPr>
            <a:t>Professional forces outside of Sparta, discussing whether they based their forces on the Spartan model or were innovative.</a:t>
          </a:r>
        </a:p>
      </dsp:txBody>
      <dsp:txXfrm>
        <a:off x="1435590" y="1554201"/>
        <a:ext cx="6239177" cy="1242935"/>
      </dsp:txXfrm>
    </dsp:sp>
    <dsp:sp modelId="{55B92391-E82B-497D-AD99-41A88F8A554F}">
      <dsp:nvSpPr>
        <dsp:cNvPr id="0" name=""/>
        <dsp:cNvSpPr/>
      </dsp:nvSpPr>
      <dsp:spPr>
        <a:xfrm>
          <a:off x="0" y="3107870"/>
          <a:ext cx="7674768"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34126EA1-238D-4795-A1D2-949FE1AAF392}">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6D240E4D-EA28-45A2-9704-C69091F48B03}">
      <dsp:nvSpPr>
        <dsp:cNvPr id="0" name=""/>
        <dsp:cNvSpPr/>
      </dsp:nvSpPr>
      <dsp:spPr>
        <a:xfrm>
          <a:off x="1435590" y="3107870"/>
          <a:ext cx="6239177"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US" sz="2100" kern="1200">
              <a:solidFill>
                <a:schemeClr val="bg1"/>
              </a:solidFill>
            </a:rPr>
            <a:t>Evidence and issues encountered so far</a:t>
          </a:r>
          <a:endParaRPr lang="en-US" sz="2100" kern="1200" dirty="0">
            <a:solidFill>
              <a:schemeClr val="bg1"/>
            </a:solidFill>
          </a:endParaRPr>
        </a:p>
      </dsp:txBody>
      <dsp:txXfrm>
        <a:off x="1435590" y="3107870"/>
        <a:ext cx="6239177" cy="12429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F9882F-6184-464D-9AC9-0B5CE8ACD34C}">
      <dsp:nvSpPr>
        <dsp:cNvPr id="0" name=""/>
        <dsp:cNvSpPr/>
      </dsp:nvSpPr>
      <dsp:spPr>
        <a:xfrm>
          <a:off x="724790" y="420668"/>
          <a:ext cx="2127375" cy="212737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0C8D0F07-38A2-4F94-9DFD-4EA9AAD0C1DA}">
      <dsp:nvSpPr>
        <dsp:cNvPr id="0" name=""/>
        <dsp:cNvSpPr/>
      </dsp:nvSpPr>
      <dsp:spPr>
        <a:xfrm>
          <a:off x="1178165" y="874044"/>
          <a:ext cx="1220625" cy="12206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95D91F89-90DE-4C5C-AD2F-AF03C6B933EB}">
      <dsp:nvSpPr>
        <dsp:cNvPr id="0" name=""/>
        <dsp:cNvSpPr/>
      </dsp:nvSpPr>
      <dsp:spPr>
        <a:xfrm>
          <a:off x="44727" y="3210669"/>
          <a:ext cx="348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a:t>The Sacred Band of Thebes</a:t>
          </a:r>
        </a:p>
      </dsp:txBody>
      <dsp:txXfrm>
        <a:off x="44727" y="3210669"/>
        <a:ext cx="3487500" cy="720000"/>
      </dsp:txXfrm>
    </dsp:sp>
    <dsp:sp modelId="{F685A3BC-7924-4AA4-942C-5DBB6E48A554}">
      <dsp:nvSpPr>
        <dsp:cNvPr id="0" name=""/>
        <dsp:cNvSpPr/>
      </dsp:nvSpPr>
      <dsp:spPr>
        <a:xfrm>
          <a:off x="4822602" y="420668"/>
          <a:ext cx="2127375" cy="212737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F1094978-22AA-405D-AF2A-65E437BB5145}">
      <dsp:nvSpPr>
        <dsp:cNvPr id="0" name=""/>
        <dsp:cNvSpPr/>
      </dsp:nvSpPr>
      <dsp:spPr>
        <a:xfrm>
          <a:off x="5275977" y="874044"/>
          <a:ext cx="1220625" cy="12206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4EBC86F9-95D5-4601-A521-73F18A203BA4}">
      <dsp:nvSpPr>
        <dsp:cNvPr id="0" name=""/>
        <dsp:cNvSpPr/>
      </dsp:nvSpPr>
      <dsp:spPr>
        <a:xfrm>
          <a:off x="4142540" y="3210669"/>
          <a:ext cx="348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a:t>The Argive 1,000</a:t>
          </a:r>
        </a:p>
      </dsp:txBody>
      <dsp:txXfrm>
        <a:off x="4142540" y="3210669"/>
        <a:ext cx="34875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B47025-EF6F-4059-AD08-297E9A1808B5}">
      <dsp:nvSpPr>
        <dsp:cNvPr id="0" name=""/>
        <dsp:cNvSpPr/>
      </dsp:nvSpPr>
      <dsp:spPr>
        <a:xfrm>
          <a:off x="0" y="707092"/>
          <a:ext cx="7674768"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BFBE24CE-C044-4654-A69F-3F874F56E1EB}">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018EA6E5-DB77-452E-96AD-F24A27678929}">
      <dsp:nvSpPr>
        <dsp:cNvPr id="0" name=""/>
        <dsp:cNvSpPr/>
      </dsp:nvSpPr>
      <dsp:spPr>
        <a:xfrm>
          <a:off x="1507738" y="707092"/>
          <a:ext cx="6167029"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977900">
            <a:lnSpc>
              <a:spcPct val="100000"/>
            </a:lnSpc>
            <a:spcBef>
              <a:spcPct val="0"/>
            </a:spcBef>
            <a:spcAft>
              <a:spcPct val="35000"/>
            </a:spcAft>
            <a:buNone/>
          </a:pPr>
          <a:r>
            <a:rPr lang="en-US" sz="2200" kern="1200">
              <a:solidFill>
                <a:schemeClr val="bg1"/>
              </a:solidFill>
            </a:rPr>
            <a:t>How does this research fit into my overall argument?</a:t>
          </a:r>
        </a:p>
      </dsp:txBody>
      <dsp:txXfrm>
        <a:off x="1507738" y="707092"/>
        <a:ext cx="6167029" cy="1305401"/>
      </dsp:txXfrm>
    </dsp:sp>
    <dsp:sp modelId="{EE0136DF-B42F-4BA4-9CCB-647D14F6BF3A}">
      <dsp:nvSpPr>
        <dsp:cNvPr id="0" name=""/>
        <dsp:cNvSpPr/>
      </dsp:nvSpPr>
      <dsp:spPr>
        <a:xfrm>
          <a:off x="0" y="2338844"/>
          <a:ext cx="7674768"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B611C271-32B2-452A-8486-D5AD3131AF1D}">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0A929C4F-7AD3-46C2-B98B-52ECE3A1E8EF}">
      <dsp:nvSpPr>
        <dsp:cNvPr id="0" name=""/>
        <dsp:cNvSpPr/>
      </dsp:nvSpPr>
      <dsp:spPr>
        <a:xfrm>
          <a:off x="1507738" y="2338844"/>
          <a:ext cx="6167029"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977900">
            <a:lnSpc>
              <a:spcPct val="100000"/>
            </a:lnSpc>
            <a:spcBef>
              <a:spcPct val="0"/>
            </a:spcBef>
            <a:spcAft>
              <a:spcPct val="35000"/>
            </a:spcAft>
            <a:buNone/>
          </a:pPr>
          <a:r>
            <a:rPr lang="en-US" sz="2200" kern="1200" dirty="0">
              <a:solidFill>
                <a:schemeClr val="bg1"/>
              </a:solidFill>
            </a:rPr>
            <a:t>Future research points; the Argive 1000, the origins and utilization of mercenary forces, Thracian Peltasts.</a:t>
          </a:r>
        </a:p>
      </dsp:txBody>
      <dsp:txXfrm>
        <a:off x="1507738" y="2338844"/>
        <a:ext cx="6167029" cy="1305401"/>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151EDC-E040-4F1B-AB2A-0EF9641312EE}" type="datetimeFigureOut">
              <a:rPr lang="en-US" smtClean="0"/>
              <a:t>2/3/2019</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D1A952-A333-4754-8E47-089E7F2026B1}" type="slidenum">
              <a:rPr lang="en-US" smtClean="0"/>
              <a:t>‹#›</a:t>
            </a:fld>
            <a:endParaRPr lang="en-US"/>
          </a:p>
        </p:txBody>
      </p:sp>
    </p:spTree>
    <p:extLst>
      <p:ext uri="{BB962C8B-B14F-4D97-AF65-F5344CB8AC3E}">
        <p14:creationId xmlns:p14="http://schemas.microsoft.com/office/powerpoint/2010/main" val="38017969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he laws of Lycurgus changed the Spartan society to resemble the one recognizable today. Lycurgus was the younger brother of a Spartan King, who when his brother died, was favored to take his place however his brother had an unborn child and Lysander refused to take the throne from a potential male heir. Upon the birth of his nephew he served as regent over his brothers’ heir, however the queen mother and her supporters took issue with his treatment of her and this drove him to travel around Greece.</a:t>
            </a:r>
          </a:p>
          <a:p>
            <a:r>
              <a:rPr lang="en-US" sz="1200" kern="1200" dirty="0">
                <a:solidFill>
                  <a:schemeClr val="tx1"/>
                </a:solidFill>
                <a:effectLst/>
                <a:latin typeface="+mn-lt"/>
                <a:ea typeface="+mn-ea"/>
                <a:cs typeface="+mn-cs"/>
              </a:rPr>
              <a:t>On his travels Lysander encountered many different cultures who all ran their society differently to the next and Lysander made note of these aspects to apply to Sparta back home. Upon his return, he instituted several society changes that aimed to remove unsavory aspects of their citizenry, chiefly the greed and envy each spartan showed towards his neighbor, which he resolved by redistributing the lands of Sparta so all citizens stood equal. </a:t>
            </a:r>
          </a:p>
          <a:p>
            <a:r>
              <a:rPr lang="en-US" sz="1200" kern="1200" dirty="0" err="1">
                <a:solidFill>
                  <a:schemeClr val="tx1"/>
                </a:solidFill>
                <a:effectLst/>
                <a:latin typeface="+mn-lt"/>
                <a:ea typeface="+mn-ea"/>
                <a:cs typeface="+mn-cs"/>
              </a:rPr>
              <a:t>Plut</a:t>
            </a:r>
            <a:r>
              <a:rPr lang="en-US" sz="1200" kern="1200" dirty="0">
                <a:solidFill>
                  <a:schemeClr val="tx1"/>
                </a:solidFill>
                <a:effectLst/>
                <a:latin typeface="+mn-lt"/>
                <a:ea typeface="+mn-ea"/>
                <a:cs typeface="+mn-cs"/>
              </a:rPr>
              <a:t>. Lyc. 3.1</a:t>
            </a:r>
          </a:p>
          <a:p>
            <a:r>
              <a:rPr lang="en-US" sz="1200" kern="1200" dirty="0" err="1">
                <a:solidFill>
                  <a:schemeClr val="tx1"/>
                </a:solidFill>
                <a:effectLst/>
                <a:latin typeface="+mn-lt"/>
                <a:ea typeface="+mn-ea"/>
                <a:cs typeface="+mn-cs"/>
              </a:rPr>
              <a:t>Plut</a:t>
            </a:r>
            <a:r>
              <a:rPr lang="en-US" sz="1200" kern="1200" dirty="0">
                <a:solidFill>
                  <a:schemeClr val="tx1"/>
                </a:solidFill>
                <a:effectLst/>
                <a:latin typeface="+mn-lt"/>
                <a:ea typeface="+mn-ea"/>
                <a:cs typeface="+mn-cs"/>
              </a:rPr>
              <a:t>. Lyc. 3.2</a:t>
            </a:r>
          </a:p>
          <a:p>
            <a:r>
              <a:rPr lang="en-US" sz="1200" kern="1200" dirty="0" err="1">
                <a:solidFill>
                  <a:schemeClr val="tx1"/>
                </a:solidFill>
                <a:effectLst/>
                <a:latin typeface="+mn-lt"/>
                <a:ea typeface="+mn-ea"/>
                <a:cs typeface="+mn-cs"/>
              </a:rPr>
              <a:t>Plut</a:t>
            </a:r>
            <a:r>
              <a:rPr lang="en-US" sz="1200" kern="1200" dirty="0">
                <a:solidFill>
                  <a:schemeClr val="tx1"/>
                </a:solidFill>
                <a:effectLst/>
                <a:latin typeface="+mn-lt"/>
                <a:ea typeface="+mn-ea"/>
                <a:cs typeface="+mn-cs"/>
              </a:rPr>
              <a:t>. Lyc. 3.5</a:t>
            </a:r>
          </a:p>
          <a:p>
            <a:r>
              <a:rPr lang="en-US" sz="1200" kern="1200" dirty="0" err="1">
                <a:solidFill>
                  <a:schemeClr val="tx1"/>
                </a:solidFill>
                <a:effectLst/>
                <a:latin typeface="+mn-lt"/>
                <a:ea typeface="+mn-ea"/>
                <a:cs typeface="+mn-cs"/>
              </a:rPr>
              <a:t>Plut</a:t>
            </a:r>
            <a:r>
              <a:rPr lang="en-US" sz="1200" kern="1200" dirty="0">
                <a:solidFill>
                  <a:schemeClr val="tx1"/>
                </a:solidFill>
                <a:effectLst/>
                <a:latin typeface="+mn-lt"/>
                <a:ea typeface="+mn-ea"/>
                <a:cs typeface="+mn-cs"/>
              </a:rPr>
              <a:t>. Lyc. 4.1</a:t>
            </a:r>
          </a:p>
          <a:p>
            <a:r>
              <a:rPr lang="en-US" sz="1200" kern="1200" dirty="0" err="1">
                <a:solidFill>
                  <a:schemeClr val="tx1"/>
                </a:solidFill>
                <a:effectLst/>
                <a:latin typeface="+mn-lt"/>
                <a:ea typeface="+mn-ea"/>
                <a:cs typeface="+mn-cs"/>
              </a:rPr>
              <a:t>Plut</a:t>
            </a:r>
            <a:r>
              <a:rPr lang="en-US" sz="1200" kern="1200" dirty="0">
                <a:solidFill>
                  <a:schemeClr val="tx1"/>
                </a:solidFill>
                <a:effectLst/>
                <a:latin typeface="+mn-lt"/>
                <a:ea typeface="+mn-ea"/>
                <a:cs typeface="+mn-cs"/>
              </a:rPr>
              <a:t>. Lyc. 5.1</a:t>
            </a:r>
          </a:p>
          <a:p>
            <a:r>
              <a:rPr lang="en-US" sz="1200" kern="1200" dirty="0" err="1">
                <a:solidFill>
                  <a:schemeClr val="tx1"/>
                </a:solidFill>
                <a:effectLst/>
                <a:latin typeface="+mn-lt"/>
                <a:ea typeface="+mn-ea"/>
                <a:cs typeface="+mn-cs"/>
              </a:rPr>
              <a:t>Plut</a:t>
            </a:r>
            <a:r>
              <a:rPr lang="en-US" sz="1200" kern="1200" dirty="0">
                <a:solidFill>
                  <a:schemeClr val="tx1"/>
                </a:solidFill>
                <a:effectLst/>
                <a:latin typeface="+mn-lt"/>
                <a:ea typeface="+mn-ea"/>
                <a:cs typeface="+mn-cs"/>
              </a:rPr>
              <a:t>. Lyc. 7.1</a:t>
            </a:r>
          </a:p>
          <a:p>
            <a:endParaRPr lang="en-US" dirty="0"/>
          </a:p>
        </p:txBody>
      </p:sp>
      <p:sp>
        <p:nvSpPr>
          <p:cNvPr id="4" name="Slide Number Placeholder 3"/>
          <p:cNvSpPr>
            <a:spLocks noGrp="1"/>
          </p:cNvSpPr>
          <p:nvPr>
            <p:ph type="sldNum" sz="quarter" idx="5"/>
          </p:nvPr>
        </p:nvSpPr>
        <p:spPr/>
        <p:txBody>
          <a:bodyPr/>
          <a:lstStyle/>
          <a:p>
            <a:fld id="{D4D1A952-A333-4754-8E47-089E7F2026B1}" type="slidenum">
              <a:rPr lang="en-US" smtClean="0"/>
              <a:t>10</a:t>
            </a:fld>
            <a:endParaRPr lang="en-US"/>
          </a:p>
        </p:txBody>
      </p:sp>
    </p:spTree>
    <p:extLst>
      <p:ext uri="{BB962C8B-B14F-4D97-AF65-F5344CB8AC3E}">
        <p14:creationId xmlns:p14="http://schemas.microsoft.com/office/powerpoint/2010/main" val="5505019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Sparta was a unique polis by all accounts, including its rigorous military training which will be discussed in more detail shortly, the polis was heavily reliant on a large slave population known as the Helots. Cartledge discusses the Helot system to be one of seven defective aspects of the Spartan society, not based on moral implications but on the practical management of them, primarily the sheer number of them in comparison to what Cartledge refers to as the ‘master class’. The helots were properly dedicated as slaves of the state as opposed to the individual slave belonging too and working for an individual Spartan citizen. This meant they could be responsible for, under supervision, all aspects of production in the city. From growing food to construction, the helots enabled the Spartan citizenry to focus on another aspect of the state, its military. The helot revolt of 464BC, recorded in the works of </a:t>
            </a:r>
            <a:r>
              <a:rPr lang="en-US" sz="1200" kern="1200" dirty="0" err="1">
                <a:solidFill>
                  <a:schemeClr val="tx1"/>
                </a:solidFill>
                <a:effectLst/>
                <a:latin typeface="+mn-lt"/>
                <a:ea typeface="+mn-ea"/>
                <a:cs typeface="+mn-cs"/>
              </a:rPr>
              <a:t>Diodorus</a:t>
            </a:r>
            <a:r>
              <a:rPr lang="en-US" sz="1200" kern="1200" dirty="0">
                <a:solidFill>
                  <a:schemeClr val="tx1"/>
                </a:solidFill>
                <a:effectLst/>
                <a:latin typeface="+mn-lt"/>
                <a:ea typeface="+mn-ea"/>
                <a:cs typeface="+mn-cs"/>
              </a:rPr>
              <a:t> discusses the Helots taking advantage of the situation of the Greek world during the Third </a:t>
            </a:r>
            <a:r>
              <a:rPr lang="en-US" sz="1200" kern="1200" dirty="0" err="1">
                <a:solidFill>
                  <a:schemeClr val="tx1"/>
                </a:solidFill>
                <a:effectLst/>
                <a:latin typeface="+mn-lt"/>
                <a:ea typeface="+mn-ea"/>
                <a:cs typeface="+mn-cs"/>
              </a:rPr>
              <a:t>Messanian</a:t>
            </a:r>
            <a:r>
              <a:rPr lang="en-US" sz="1200" kern="1200" dirty="0">
                <a:solidFill>
                  <a:schemeClr val="tx1"/>
                </a:solidFill>
                <a:effectLst/>
                <a:latin typeface="+mn-lt"/>
                <a:ea typeface="+mn-ea"/>
                <a:cs typeface="+mn-cs"/>
              </a:rPr>
              <a:t> War to take Mt </a:t>
            </a:r>
            <a:r>
              <a:rPr lang="en-US" sz="1200" kern="1200" dirty="0" err="1">
                <a:solidFill>
                  <a:schemeClr val="tx1"/>
                </a:solidFill>
                <a:effectLst/>
                <a:latin typeface="+mn-lt"/>
                <a:ea typeface="+mn-ea"/>
                <a:cs typeface="+mn-cs"/>
              </a:rPr>
              <a:t>Ithome</a:t>
            </a:r>
            <a:r>
              <a:rPr lang="en-US" sz="1200" kern="1200" dirty="0">
                <a:solidFill>
                  <a:schemeClr val="tx1"/>
                </a:solidFill>
                <a:effectLst/>
                <a:latin typeface="+mn-lt"/>
                <a:ea typeface="+mn-ea"/>
                <a:cs typeface="+mn-cs"/>
              </a:rPr>
              <a:t> as a strategic position, leading the Spartans to seek aid from their allies (Athens among others) in order to end the revolt. The revolts of the Helots led the Spartan citizens to have young men currently in the Agoge patrol the Helot living areas, enforcing a curfew with orders to hunt and kill any breaking that curfew. This worked as a sort of population control, by removing those brave enough to attempt to flee or disobey the Spartans while also instilling fear into those who remained. There have been instances where large numbers of helots were put to death and the results of the revolts meant catastrophic losses for the Helots.</a:t>
            </a:r>
          </a:p>
          <a:p>
            <a:r>
              <a:rPr lang="en-US" sz="1200" kern="1200" dirty="0">
                <a:solidFill>
                  <a:schemeClr val="tx1"/>
                </a:solidFill>
                <a:effectLst/>
                <a:latin typeface="+mn-lt"/>
                <a:ea typeface="+mn-ea"/>
                <a:cs typeface="+mn-cs"/>
              </a:rPr>
              <a:t>Interestingly, these instances did not stop the Spartan citizenry from having the Helots serve as hoplites or baggage carriers during times of war. The difference here being that as slaves, while it is argued they enjoyed more civil liberties than other slaves, they were not paid, restricting the Spartan professional force for the purpose of this work to only include the Spartan citizenry. However, Cartledge makes the argument that in instances of civil unrest for the Spartans, their chief concern was another potential revolt of the Helots so by providing arms and </a:t>
            </a:r>
            <a:r>
              <a:rPr lang="en-US" sz="1200" kern="1200" dirty="0" err="1">
                <a:solidFill>
                  <a:schemeClr val="tx1"/>
                </a:solidFill>
                <a:effectLst/>
                <a:latin typeface="+mn-lt"/>
                <a:ea typeface="+mn-ea"/>
                <a:cs typeface="+mn-cs"/>
              </a:rPr>
              <a:t>armour</a:t>
            </a:r>
            <a:r>
              <a:rPr lang="en-US" sz="1200" kern="1200" dirty="0">
                <a:solidFill>
                  <a:schemeClr val="tx1"/>
                </a:solidFill>
                <a:effectLst/>
                <a:latin typeface="+mn-lt"/>
                <a:ea typeface="+mn-ea"/>
                <a:cs typeface="+mn-cs"/>
              </a:rPr>
              <a:t> at the cost to the state it reduced the number of Helots in Sparta as well as increased their numbers in battle due to the Helot experience as </a:t>
            </a:r>
            <a:r>
              <a:rPr lang="en-US" sz="1200" kern="1200" dirty="0" err="1">
                <a:solidFill>
                  <a:schemeClr val="tx1"/>
                </a:solidFill>
                <a:effectLst/>
                <a:latin typeface="+mn-lt"/>
                <a:ea typeface="+mn-ea"/>
                <a:cs typeface="+mn-cs"/>
              </a:rPr>
              <a:t>armour</a:t>
            </a:r>
            <a:r>
              <a:rPr lang="en-US" sz="1200" kern="1200" dirty="0">
                <a:solidFill>
                  <a:schemeClr val="tx1"/>
                </a:solidFill>
                <a:effectLst/>
                <a:latin typeface="+mn-lt"/>
                <a:ea typeface="+mn-ea"/>
                <a:cs typeface="+mn-cs"/>
              </a:rPr>
              <a:t> bearers, this is seen in the number of Helots that served in </a:t>
            </a:r>
            <a:r>
              <a:rPr lang="en-US" sz="1200" kern="1200" dirty="0" err="1">
                <a:solidFill>
                  <a:schemeClr val="tx1"/>
                </a:solidFill>
                <a:effectLst/>
                <a:latin typeface="+mn-lt"/>
                <a:ea typeface="+mn-ea"/>
                <a:cs typeface="+mn-cs"/>
              </a:rPr>
              <a:t>Brasidas</a:t>
            </a:r>
            <a:r>
              <a:rPr lang="en-US" sz="1200" kern="1200" dirty="0">
                <a:solidFill>
                  <a:schemeClr val="tx1"/>
                </a:solidFill>
                <a:effectLst/>
                <a:latin typeface="+mn-lt"/>
                <a:ea typeface="+mn-ea"/>
                <a:cs typeface="+mn-cs"/>
              </a:rPr>
              <a:t>’ army. The issue with this discussion is that the works of Thucydides number the Helot contribution at seven hundred, Cartledge however numbers them at one thousand, and this presents a number of data issues as although the Helots supposedly outnumbered the Spartan citizenry, the discrepancy between these figures is substantial.</a:t>
            </a:r>
          </a:p>
          <a:p>
            <a:r>
              <a:rPr lang="en-GB" sz="1200" kern="1200" dirty="0">
                <a:solidFill>
                  <a:schemeClr val="tx1"/>
                </a:solidFill>
                <a:effectLst/>
                <a:latin typeface="+mn-lt"/>
                <a:ea typeface="+mn-ea"/>
                <a:cs typeface="+mn-cs"/>
              </a:rPr>
              <a:t>Cartledge, 1979 139</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Cart 140</a:t>
            </a:r>
          </a:p>
          <a:p>
            <a:r>
              <a:rPr lang="en-US" sz="1200" kern="1200" dirty="0" err="1">
                <a:solidFill>
                  <a:schemeClr val="tx1"/>
                </a:solidFill>
                <a:effectLst/>
                <a:latin typeface="+mn-lt"/>
                <a:ea typeface="+mn-ea"/>
                <a:cs typeface="+mn-cs"/>
              </a:rPr>
              <a:t>Diod</a:t>
            </a:r>
            <a:r>
              <a:rPr lang="en-US" sz="1200" kern="1200" dirty="0">
                <a:solidFill>
                  <a:schemeClr val="tx1"/>
                </a:solidFill>
                <a:effectLst/>
                <a:latin typeface="+mn-lt"/>
                <a:ea typeface="+mn-ea"/>
                <a:cs typeface="+mn-cs"/>
              </a:rPr>
              <a:t>. 11.64</a:t>
            </a:r>
          </a:p>
          <a:p>
            <a:r>
              <a:rPr lang="en-GB" sz="1200" kern="1200" dirty="0" err="1">
                <a:solidFill>
                  <a:schemeClr val="tx1"/>
                </a:solidFill>
                <a:effectLst/>
                <a:latin typeface="+mn-lt"/>
                <a:ea typeface="+mn-ea"/>
                <a:cs typeface="+mn-cs"/>
              </a:rPr>
              <a:t>Welwei</a:t>
            </a:r>
            <a:r>
              <a:rPr lang="en-GB" sz="1200" kern="1200" dirty="0">
                <a:solidFill>
                  <a:schemeClr val="tx1"/>
                </a:solidFill>
                <a:effectLst/>
                <a:latin typeface="+mn-lt"/>
                <a:ea typeface="+mn-ea"/>
                <a:cs typeface="+mn-cs"/>
              </a:rPr>
              <a:t>, 1974, 63, 120-6</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Cart, 140</a:t>
            </a:r>
          </a:p>
          <a:p>
            <a:r>
              <a:rPr lang="en-GB" sz="1200" kern="1200" dirty="0" err="1">
                <a:solidFill>
                  <a:schemeClr val="tx1"/>
                </a:solidFill>
                <a:effectLst/>
                <a:latin typeface="+mn-lt"/>
                <a:ea typeface="+mn-ea"/>
                <a:cs typeface="+mn-cs"/>
              </a:rPr>
              <a:t>Welwei</a:t>
            </a:r>
            <a:r>
              <a:rPr lang="en-GB" sz="1200" kern="1200" dirty="0">
                <a:solidFill>
                  <a:schemeClr val="tx1"/>
                </a:solidFill>
                <a:effectLst/>
                <a:latin typeface="+mn-lt"/>
                <a:ea typeface="+mn-ea"/>
                <a:cs typeface="+mn-cs"/>
              </a:rPr>
              <a:t>, 1974, 63, 120-6</a:t>
            </a:r>
            <a:endParaRPr lang="en-US"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Thuc</a:t>
            </a:r>
            <a:r>
              <a:rPr lang="en-US" sz="1200" kern="1200" dirty="0">
                <a:solidFill>
                  <a:schemeClr val="tx1"/>
                </a:solidFill>
                <a:effectLst/>
                <a:latin typeface="+mn-lt"/>
                <a:ea typeface="+mn-ea"/>
                <a:cs typeface="+mn-cs"/>
              </a:rPr>
              <a:t>. 4.80</a:t>
            </a:r>
          </a:p>
          <a:p>
            <a:r>
              <a:rPr lang="en-GB" sz="1200" kern="1200" dirty="0" err="1">
                <a:solidFill>
                  <a:schemeClr val="tx1"/>
                </a:solidFill>
                <a:effectLst/>
                <a:latin typeface="+mn-lt"/>
                <a:ea typeface="+mn-ea"/>
                <a:cs typeface="+mn-cs"/>
              </a:rPr>
              <a:t>Carltedge</a:t>
            </a:r>
            <a:r>
              <a:rPr lang="en-GB" sz="1200" kern="1200" dirty="0">
                <a:solidFill>
                  <a:schemeClr val="tx1"/>
                </a:solidFill>
                <a:effectLst/>
                <a:latin typeface="+mn-lt"/>
                <a:ea typeface="+mn-ea"/>
                <a:cs typeface="+mn-cs"/>
              </a:rPr>
              <a:t> 210</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4D1A952-A333-4754-8E47-089E7F2026B1}" type="slidenum">
              <a:rPr lang="en-US" smtClean="0"/>
              <a:t>11</a:t>
            </a:fld>
            <a:endParaRPr lang="en-US"/>
          </a:p>
        </p:txBody>
      </p:sp>
    </p:spTree>
    <p:extLst>
      <p:ext uri="{BB962C8B-B14F-4D97-AF65-F5344CB8AC3E}">
        <p14:creationId xmlns:p14="http://schemas.microsoft.com/office/powerpoint/2010/main" val="17129567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To focus more on the professional force of Sparta, boys and girls, Spartan citizens, were trained together from young ages with the understanding that strong girls would grow to give birth to strong Spartan citizen children later in life. The boys however entered the Agoge, the spartan educational system where they lived and trained together. This system was not perfect, several boys would not survive the Agoge, from the exposure training, to injuries, there were several things that could threaten their lives, however, upon turning eighteen, the men would ‘graduate’ from the Agoge but would be assigned to a Hoplite garrison L. The reason for this was the Agoge was aimed at training elite soldiers, their hoplite assignments would train them further to become elite units who work together perfectly through the sheer extensity of their training and in the period, the Spartan hoplites were considered the elite force when encountered in battle. </a:t>
            </a:r>
          </a:p>
          <a:p>
            <a:r>
              <a:rPr lang="en-US" sz="1200" kern="1200" dirty="0">
                <a:solidFill>
                  <a:schemeClr val="tx1"/>
                </a:solidFill>
                <a:effectLst/>
                <a:latin typeface="+mn-lt"/>
                <a:ea typeface="+mn-ea"/>
                <a:cs typeface="+mn-cs"/>
              </a:rPr>
              <a:t>Xen. Const. Lac. 1.3</a:t>
            </a:r>
          </a:p>
          <a:p>
            <a:r>
              <a:rPr lang="en-US" sz="1200" kern="1200" dirty="0">
                <a:solidFill>
                  <a:schemeClr val="tx1"/>
                </a:solidFill>
                <a:effectLst/>
                <a:latin typeface="+mn-lt"/>
                <a:ea typeface="+mn-ea"/>
                <a:cs typeface="+mn-cs"/>
              </a:rPr>
              <a:t>Xen. Const. Lac. 5.2</a:t>
            </a:r>
          </a:p>
          <a:p>
            <a:endParaRPr lang="en-US" dirty="0"/>
          </a:p>
        </p:txBody>
      </p:sp>
      <p:sp>
        <p:nvSpPr>
          <p:cNvPr id="4" name="Slide Number Placeholder 3"/>
          <p:cNvSpPr>
            <a:spLocks noGrp="1"/>
          </p:cNvSpPr>
          <p:nvPr>
            <p:ph type="sldNum" sz="quarter" idx="5"/>
          </p:nvPr>
        </p:nvSpPr>
        <p:spPr/>
        <p:txBody>
          <a:bodyPr/>
          <a:lstStyle/>
          <a:p>
            <a:fld id="{D4D1A952-A333-4754-8E47-089E7F2026B1}" type="slidenum">
              <a:rPr lang="en-US" smtClean="0"/>
              <a:t>12</a:t>
            </a:fld>
            <a:endParaRPr lang="en-US"/>
          </a:p>
        </p:txBody>
      </p:sp>
    </p:spTree>
    <p:extLst>
      <p:ext uri="{BB962C8B-B14F-4D97-AF65-F5344CB8AC3E}">
        <p14:creationId xmlns:p14="http://schemas.microsoft.com/office/powerpoint/2010/main" val="29825759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Spartan society did not run on a currency like other polis’ while they had coinage they used goods to trade to ensure their citizenry did not hoard wealth out of greed. This system worked for a time however in the case of this discussion complicates the matter of professionalism. By definition, a professional requires a wage or income for the role they perform, in this instance the Spartan hoplites would need to be paid to be considered professional, but the argument would be whether this pay can be in the form of goods or if it is specifically limited to coinage. For the purpose of this discussion, this work will function on the understanding that payment could be made in the form of goods or coinage. </a:t>
            </a:r>
          </a:p>
          <a:p>
            <a:r>
              <a:rPr lang="en-US" sz="1200" kern="1200" dirty="0" err="1">
                <a:solidFill>
                  <a:schemeClr val="tx1"/>
                </a:solidFill>
                <a:effectLst/>
                <a:latin typeface="+mn-lt"/>
                <a:ea typeface="+mn-ea"/>
                <a:cs typeface="+mn-cs"/>
              </a:rPr>
              <a:t>Plut</a:t>
            </a:r>
            <a:r>
              <a:rPr lang="en-US" sz="1200" kern="1200" dirty="0">
                <a:solidFill>
                  <a:schemeClr val="tx1"/>
                </a:solidFill>
                <a:effectLst/>
                <a:latin typeface="+mn-lt"/>
                <a:ea typeface="+mn-ea"/>
                <a:cs typeface="+mn-cs"/>
              </a:rPr>
              <a:t>. Lyc. 5.1, Xen. Const. Lac. 7.3</a:t>
            </a:r>
          </a:p>
          <a:p>
            <a:r>
              <a:rPr lang="en-US" sz="1200" kern="1200" dirty="0">
                <a:solidFill>
                  <a:schemeClr val="tx1"/>
                </a:solidFill>
                <a:effectLst/>
                <a:latin typeface="+mn-lt"/>
                <a:ea typeface="+mn-ea"/>
                <a:cs typeface="+mn-cs"/>
              </a:rPr>
              <a:t>https://www.thefreedictionary.com/professionalism</a:t>
            </a:r>
          </a:p>
          <a:p>
            <a:endParaRPr lang="en-US" dirty="0"/>
          </a:p>
        </p:txBody>
      </p:sp>
      <p:sp>
        <p:nvSpPr>
          <p:cNvPr id="4" name="Slide Number Placeholder 3"/>
          <p:cNvSpPr>
            <a:spLocks noGrp="1"/>
          </p:cNvSpPr>
          <p:nvPr>
            <p:ph type="sldNum" sz="quarter" idx="5"/>
          </p:nvPr>
        </p:nvSpPr>
        <p:spPr/>
        <p:txBody>
          <a:bodyPr/>
          <a:lstStyle/>
          <a:p>
            <a:fld id="{D4D1A952-A333-4754-8E47-089E7F2026B1}" type="slidenum">
              <a:rPr lang="en-US" smtClean="0"/>
              <a:t>13</a:t>
            </a:fld>
            <a:endParaRPr lang="en-US"/>
          </a:p>
        </p:txBody>
      </p:sp>
    </p:spTree>
    <p:extLst>
      <p:ext uri="{BB962C8B-B14F-4D97-AF65-F5344CB8AC3E}">
        <p14:creationId xmlns:p14="http://schemas.microsoft.com/office/powerpoint/2010/main" val="23591538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57350" y="4464028"/>
            <a:ext cx="6858000" cy="1194650"/>
          </a:xfrm>
        </p:spPr>
        <p:txBody>
          <a:bodyPr wrap="none" anchor="t">
            <a:normAutofit/>
          </a:bodyPr>
          <a:lstStyle>
            <a:lvl1pPr algn="r">
              <a:defRPr sz="7200" b="0" spc="-225">
                <a:gradFill flip="none" rotWithShape="1">
                  <a:gsLst>
                    <a:gs pos="32000">
                      <a:schemeClr val="tx1">
                        <a:lumMod val="89000"/>
                      </a:schemeClr>
                    </a:gs>
                    <a:gs pos="100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1657349" y="3829878"/>
            <a:ext cx="6858000" cy="618523"/>
          </a:xfrm>
        </p:spPr>
        <p:txBody>
          <a:bodyPr anchor="b">
            <a:normAutofit/>
          </a:bodyPr>
          <a:lstStyle>
            <a:lvl1pPr marL="0" indent="0" algn="r">
              <a:buNone/>
              <a:defRPr sz="24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5B98A4D5-41A2-45C6-839D-42A140B619BD}" type="datetimeFigureOut">
              <a:rPr lang="en-US" smtClean="0"/>
              <a:t>2/3/2019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74058B5-AFAC-4A17-8EA9-7A188ED9A7DB}" type="slidenum">
              <a:rPr lang="en-US" smtClean="0"/>
              <a:t>‹#›</a:t>
            </a:fld>
            <a:endParaRPr lang="en-US"/>
          </a:p>
        </p:txBody>
      </p:sp>
    </p:spTree>
    <p:extLst>
      <p:ext uri="{BB962C8B-B14F-4D97-AF65-F5344CB8AC3E}">
        <p14:creationId xmlns:p14="http://schemas.microsoft.com/office/powerpoint/2010/main" val="7140793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98A4D5-41A2-45C6-839D-42A140B619BD}" type="datetimeFigureOut">
              <a:rPr lang="en-US" smtClean="0"/>
              <a:t>2/3/2019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74058B5-AFAC-4A17-8EA9-7A188ED9A7DB}" type="slidenum">
              <a:rPr lang="en-US" smtClean="0"/>
              <a:t>‹#›</a:t>
            </a:fld>
            <a:endParaRPr lang="en-US"/>
          </a:p>
        </p:txBody>
      </p:sp>
    </p:spTree>
    <p:extLst>
      <p:ext uri="{BB962C8B-B14F-4D97-AF65-F5344CB8AC3E}">
        <p14:creationId xmlns:p14="http://schemas.microsoft.com/office/powerpoint/2010/main" val="11205616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640899" y="4464028"/>
            <a:ext cx="6858000" cy="1194650"/>
          </a:xfrm>
        </p:spPr>
        <p:txBody>
          <a:bodyPr wrap="none" anchor="t">
            <a:normAutofit/>
          </a:bodyPr>
          <a:lstStyle>
            <a:lvl1pPr algn="l">
              <a:defRPr sz="7200" b="0" spc="-225">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640899" y="3829878"/>
            <a:ext cx="6858000" cy="617822"/>
          </a:xfrm>
        </p:spPr>
        <p:txBody>
          <a:bodyPr anchor="b">
            <a:normAutofit/>
          </a:bodyPr>
          <a:lstStyle>
            <a:lvl1pPr marL="0" indent="0" algn="l">
              <a:buNone/>
              <a:defRPr sz="24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98A4D5-41A2-45C6-839D-42A140B619BD}" type="datetimeFigureOut">
              <a:rPr lang="en-US" smtClean="0"/>
              <a:t>2/3/2019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74058B5-AFAC-4A17-8EA9-7A188ED9A7DB}" type="slidenum">
              <a:rPr lang="en-US" smtClean="0"/>
              <a:t>‹#›</a:t>
            </a:fld>
            <a:endParaRPr lang="en-US"/>
          </a:p>
        </p:txBody>
      </p:sp>
    </p:spTree>
    <p:extLst>
      <p:ext uri="{BB962C8B-B14F-4D97-AF65-F5344CB8AC3E}">
        <p14:creationId xmlns:p14="http://schemas.microsoft.com/office/powerpoint/2010/main" val="16118411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40000" y="1825625"/>
            <a:ext cx="3768912"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39880" y="1825625"/>
            <a:ext cx="377547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98A4D5-41A2-45C6-839D-42A140B619BD}" type="datetimeFigureOut">
              <a:rPr lang="en-US" smtClean="0"/>
              <a:t>2/3/2019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74058B5-AFAC-4A17-8EA9-7A188ED9A7DB}" type="slidenum">
              <a:rPr lang="en-US" smtClean="0"/>
              <a:t>‹#›</a:t>
            </a:fld>
            <a:endParaRPr lang="en-US"/>
          </a:p>
        </p:txBody>
      </p:sp>
    </p:spTree>
    <p:extLst>
      <p:ext uri="{BB962C8B-B14F-4D97-AF65-F5344CB8AC3E}">
        <p14:creationId xmlns:p14="http://schemas.microsoft.com/office/powerpoint/2010/main" val="24272102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40000" y="1681163"/>
            <a:ext cx="3768912" cy="823912"/>
          </a:xfrm>
        </p:spPr>
        <p:txBody>
          <a:bodyPr anchor="b">
            <a:normAutofit/>
          </a:bodyPr>
          <a:lstStyle>
            <a:lvl1pPr marL="0" indent="0">
              <a:buNone/>
              <a:defRPr sz="20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840000" y="2505075"/>
            <a:ext cx="3768912"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39880" y="1681163"/>
            <a:ext cx="3776661" cy="823912"/>
          </a:xfrm>
        </p:spPr>
        <p:txBody>
          <a:bodyPr vert="horz" lIns="91440" tIns="45720" rIns="91440" bIns="45720" rtlCol="0" anchor="b">
            <a:normAutofit/>
          </a:bodyPr>
          <a:lstStyle>
            <a:lvl1pPr>
              <a:buNone/>
              <a:defRPr lang="en-US" sz="20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Edit Master text styles</a:t>
            </a:r>
          </a:p>
        </p:txBody>
      </p:sp>
      <p:sp>
        <p:nvSpPr>
          <p:cNvPr id="6" name="Content Placeholder 5"/>
          <p:cNvSpPr>
            <a:spLocks noGrp="1"/>
          </p:cNvSpPr>
          <p:nvPr>
            <p:ph sz="quarter" idx="4"/>
          </p:nvPr>
        </p:nvSpPr>
        <p:spPr>
          <a:xfrm>
            <a:off x="4739880" y="2505075"/>
            <a:ext cx="377666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98A4D5-41A2-45C6-839D-42A140B619BD}" type="datetimeFigureOut">
              <a:rPr lang="en-US" smtClean="0"/>
              <a:t>2/3/2019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74058B5-AFAC-4A17-8EA9-7A188ED9A7DB}" type="slidenum">
              <a:rPr lang="en-US" smtClean="0"/>
              <a:t>‹#›</a:t>
            </a:fld>
            <a:endParaRPr lang="en-US"/>
          </a:p>
        </p:txBody>
      </p:sp>
    </p:spTree>
    <p:extLst>
      <p:ext uri="{BB962C8B-B14F-4D97-AF65-F5344CB8AC3E}">
        <p14:creationId xmlns:p14="http://schemas.microsoft.com/office/powerpoint/2010/main" val="935787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98A4D5-41A2-45C6-839D-42A140B619BD}" type="datetimeFigureOut">
              <a:rPr lang="en-US" smtClean="0"/>
              <a:t>2/3/2019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74058B5-AFAC-4A17-8EA9-7A188ED9A7DB}" type="slidenum">
              <a:rPr lang="en-US" smtClean="0"/>
              <a:t>‹#›</a:t>
            </a:fld>
            <a:endParaRPr lang="en-US"/>
          </a:p>
        </p:txBody>
      </p:sp>
    </p:spTree>
    <p:extLst>
      <p:ext uri="{BB962C8B-B14F-4D97-AF65-F5344CB8AC3E}">
        <p14:creationId xmlns:p14="http://schemas.microsoft.com/office/powerpoint/2010/main" val="30186954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98A4D5-41A2-45C6-839D-42A140B619BD}" type="datetimeFigureOut">
              <a:rPr lang="en-US" smtClean="0"/>
              <a:t>2/3/2019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74058B5-AFAC-4A17-8EA9-7A188ED9A7DB}" type="slidenum">
              <a:rPr lang="en-US" smtClean="0"/>
              <a:t>‹#›</a:t>
            </a:fld>
            <a:endParaRPr lang="en-US"/>
          </a:p>
        </p:txBody>
      </p:sp>
    </p:spTree>
    <p:extLst>
      <p:ext uri="{BB962C8B-B14F-4D97-AF65-F5344CB8AC3E}">
        <p14:creationId xmlns:p14="http://schemas.microsoft.com/office/powerpoint/2010/main" val="4297305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0000" y="2057400"/>
            <a:ext cx="2739019" cy="3811588"/>
          </a:xfrm>
        </p:spPr>
        <p:txBody>
          <a:bodyPr>
            <a:normAutofit/>
          </a:bodyPr>
          <a:lstStyle>
            <a:lvl1pPr marL="0" indent="0">
              <a:buNone/>
              <a:defRPr sz="14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5B98A4D5-41A2-45C6-839D-42A140B619BD}" type="datetimeFigureOut">
              <a:rPr lang="en-US" smtClean="0"/>
              <a:t>2/3/2019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74058B5-AFAC-4A17-8EA9-7A188ED9A7DB}" type="slidenum">
              <a:rPr lang="en-US" smtClean="0"/>
              <a:t>‹#›</a:t>
            </a:fld>
            <a:endParaRPr lang="en-US"/>
          </a:p>
        </p:txBody>
      </p:sp>
    </p:spTree>
    <p:extLst>
      <p:ext uri="{BB962C8B-B14F-4D97-AF65-F5344CB8AC3E}">
        <p14:creationId xmlns:p14="http://schemas.microsoft.com/office/powerpoint/2010/main" val="24757482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840000" y="2057400"/>
            <a:ext cx="2739019" cy="3811588"/>
          </a:xfrm>
        </p:spPr>
        <p:txBody>
          <a:bodyPr>
            <a:normAutofit/>
          </a:bodyPr>
          <a:lstStyle>
            <a:lvl1pPr marL="0" indent="0">
              <a:buNone/>
              <a:defRPr sz="14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5B98A4D5-41A2-45C6-839D-42A140B619BD}" type="datetimeFigureOut">
              <a:rPr lang="en-US" smtClean="0"/>
              <a:t>2/3/2019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74058B5-AFAC-4A17-8EA9-7A188ED9A7DB}" type="slidenum">
              <a:rPr lang="en-US" smtClean="0"/>
              <a:t>‹#›</a:t>
            </a:fld>
            <a:endParaRPr lang="en-US"/>
          </a:p>
        </p:txBody>
      </p:sp>
    </p:spTree>
    <p:extLst>
      <p:ext uri="{BB962C8B-B14F-4D97-AF65-F5344CB8AC3E}">
        <p14:creationId xmlns:p14="http://schemas.microsoft.com/office/powerpoint/2010/main" val="35181378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367161"/>
            <a:ext cx="7886700" cy="819355"/>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29841" y="987426"/>
            <a:ext cx="7886700" cy="337973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29841" y="5186516"/>
            <a:ext cx="7885509" cy="682472"/>
          </a:xfrm>
        </p:spPr>
        <p:txBody>
          <a:bodyPr/>
          <a:lstStyle>
            <a:lvl1pPr marL="0" indent="0">
              <a:buNone/>
              <a:defRPr sz="12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5B98A4D5-41A2-45C6-839D-42A140B619BD}" type="datetimeFigureOut">
              <a:rPr lang="en-US" smtClean="0"/>
              <a:t>2/3/2019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74058B5-AFAC-4A17-8EA9-7A188ED9A7DB}" type="slidenum">
              <a:rPr lang="en-US" smtClean="0"/>
              <a:t>‹#›</a:t>
            </a:fld>
            <a:endParaRPr lang="en-US"/>
          </a:p>
        </p:txBody>
      </p:sp>
    </p:spTree>
    <p:extLst>
      <p:ext uri="{BB962C8B-B14F-4D97-AF65-F5344CB8AC3E}">
        <p14:creationId xmlns:p14="http://schemas.microsoft.com/office/powerpoint/2010/main" val="17333886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5"/>
            <a:ext cx="7886700" cy="3534344"/>
          </a:xfrm>
        </p:spPr>
        <p:txBody>
          <a:bodyPr anchor="ctr"/>
          <a:lstStyle>
            <a:lvl1pPr>
              <a:defRPr sz="2400"/>
            </a:lvl1pPr>
          </a:lstStyle>
          <a:p>
            <a:r>
              <a:rPr lang="en-US"/>
              <a:t>Click to edit Master title style</a:t>
            </a:r>
            <a:endParaRPr lang="en-US" dirty="0"/>
          </a:p>
        </p:txBody>
      </p:sp>
      <p:sp>
        <p:nvSpPr>
          <p:cNvPr id="4" name="Text Placeholder 3"/>
          <p:cNvSpPr>
            <a:spLocks noGrp="1"/>
          </p:cNvSpPr>
          <p:nvPr>
            <p:ph type="body" sz="half" idx="2"/>
          </p:nvPr>
        </p:nvSpPr>
        <p:spPr>
          <a:xfrm>
            <a:off x="629841" y="4489399"/>
            <a:ext cx="7885509" cy="1501826"/>
          </a:xfrm>
        </p:spPr>
        <p:txBody>
          <a:bodyPr anchor="ct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5B98A4D5-41A2-45C6-839D-42A140B619BD}" type="datetimeFigureOut">
              <a:rPr lang="en-US" smtClean="0"/>
              <a:t>2/3/2019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74058B5-AFAC-4A17-8EA9-7A188ED9A7DB}" type="slidenum">
              <a:rPr lang="en-US" smtClean="0"/>
              <a:t>‹#›</a:t>
            </a:fld>
            <a:endParaRPr lang="en-US"/>
          </a:p>
        </p:txBody>
      </p:sp>
    </p:spTree>
    <p:extLst>
      <p:ext uri="{BB962C8B-B14F-4D97-AF65-F5344CB8AC3E}">
        <p14:creationId xmlns:p14="http://schemas.microsoft.com/office/powerpoint/2010/main" val="18481052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365125"/>
            <a:ext cx="6977064" cy="2992904"/>
          </a:xfrm>
        </p:spPr>
        <p:txBody>
          <a:bodyPr anchor="ctr"/>
          <a:lstStyle>
            <a:lvl1pPr>
              <a:defRPr sz="3300"/>
            </a:lvl1pPr>
          </a:lstStyle>
          <a:p>
            <a:r>
              <a:rPr lang="en-US"/>
              <a:t>Click to edit Master title style</a:t>
            </a:r>
            <a:endParaRPr lang="en-US" dirty="0"/>
          </a:p>
        </p:txBody>
      </p:sp>
      <p:sp>
        <p:nvSpPr>
          <p:cNvPr id="12" name="Text Placeholder 3"/>
          <p:cNvSpPr>
            <a:spLocks noGrp="1"/>
          </p:cNvSpPr>
          <p:nvPr>
            <p:ph type="body" sz="half" idx="13"/>
          </p:nvPr>
        </p:nvSpPr>
        <p:spPr>
          <a:xfrm>
            <a:off x="1290484" y="3365557"/>
            <a:ext cx="6564224" cy="548968"/>
          </a:xfrm>
        </p:spPr>
        <p:txBody>
          <a:bodyPr anchor="t">
            <a:normAutofit/>
          </a:bodyPr>
          <a:lstStyle>
            <a:lvl1pPr marL="0" indent="0">
              <a:buNone/>
              <a:defRPr sz="10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4" name="Text Placeholder 3"/>
          <p:cNvSpPr>
            <a:spLocks noGrp="1"/>
          </p:cNvSpPr>
          <p:nvPr>
            <p:ph type="body" sz="half" idx="2"/>
          </p:nvPr>
        </p:nvSpPr>
        <p:spPr>
          <a:xfrm>
            <a:off x="628650" y="4501729"/>
            <a:ext cx="7884318" cy="1489496"/>
          </a:xfrm>
        </p:spPr>
        <p:txBody>
          <a:bodyPr anchor="ctr">
            <a:normAutofit/>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5B98A4D5-41A2-45C6-839D-42A140B619BD}" type="datetimeFigureOut">
              <a:rPr lang="en-US" smtClean="0"/>
              <a:t>2/3/2019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74058B5-AFAC-4A17-8EA9-7A188ED9A7DB}" type="slidenum">
              <a:rPr lang="en-US" smtClean="0"/>
              <a:t>‹#›</a:t>
            </a:fld>
            <a:endParaRPr lang="en-US"/>
          </a:p>
        </p:txBody>
      </p:sp>
      <p:sp>
        <p:nvSpPr>
          <p:cNvPr id="9" name="TextBox 8"/>
          <p:cNvSpPr txBox="1"/>
          <p:nvPr/>
        </p:nvSpPr>
        <p:spPr>
          <a:xfrm>
            <a:off x="833283" y="786824"/>
            <a:ext cx="457200" cy="5847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6000" dirty="0">
                <a:solidFill>
                  <a:schemeClr val="tx1"/>
                </a:solidFill>
                <a:effectLst/>
              </a:rPr>
              <a:t>“</a:t>
            </a:r>
          </a:p>
        </p:txBody>
      </p:sp>
      <p:sp>
        <p:nvSpPr>
          <p:cNvPr id="10" name="TextBox 9"/>
          <p:cNvSpPr txBox="1"/>
          <p:nvPr/>
        </p:nvSpPr>
        <p:spPr>
          <a:xfrm>
            <a:off x="7828359" y="2743200"/>
            <a:ext cx="457200" cy="5847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tx1"/>
                </a:solidFill>
                <a:effectLst/>
              </a:rPr>
              <a:t>”</a:t>
            </a:r>
          </a:p>
        </p:txBody>
      </p:sp>
    </p:spTree>
    <p:extLst>
      <p:ext uri="{BB962C8B-B14F-4D97-AF65-F5344CB8AC3E}">
        <p14:creationId xmlns:p14="http://schemas.microsoft.com/office/powerpoint/2010/main" val="15854000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29841" y="2326968"/>
            <a:ext cx="7886700" cy="2511835"/>
          </a:xfrm>
        </p:spPr>
        <p:txBody>
          <a:bodyPr anchor="b">
            <a:normAutofit/>
          </a:bodyPr>
          <a:lstStyle>
            <a:lvl1pPr>
              <a:defRPr sz="4050"/>
            </a:lvl1pPr>
          </a:lstStyle>
          <a:p>
            <a:r>
              <a:rPr lang="en-US"/>
              <a:t>Click to edit Master title style</a:t>
            </a:r>
            <a:endParaRPr lang="en-US" dirty="0"/>
          </a:p>
        </p:txBody>
      </p:sp>
      <p:sp>
        <p:nvSpPr>
          <p:cNvPr id="4" name="Text Placeholder 3"/>
          <p:cNvSpPr>
            <a:spLocks noGrp="1"/>
          </p:cNvSpPr>
          <p:nvPr>
            <p:ph type="body" sz="half" idx="2"/>
          </p:nvPr>
        </p:nvSpPr>
        <p:spPr>
          <a:xfrm>
            <a:off x="629841" y="4850581"/>
            <a:ext cx="7885509" cy="1140644"/>
          </a:xfrm>
        </p:spPr>
        <p:txBody>
          <a:bodyPr anchor="t"/>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5B98A4D5-41A2-45C6-839D-42A140B619BD}" type="datetimeFigureOut">
              <a:rPr lang="en-US" smtClean="0"/>
              <a:t>2/3/2019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74058B5-AFAC-4A17-8EA9-7A188ED9A7DB}" type="slidenum">
              <a:rPr lang="en-US" smtClean="0"/>
              <a:t>‹#›</a:t>
            </a:fld>
            <a:endParaRPr lang="en-US"/>
          </a:p>
        </p:txBody>
      </p:sp>
    </p:spTree>
    <p:extLst>
      <p:ext uri="{BB962C8B-B14F-4D97-AF65-F5344CB8AC3E}">
        <p14:creationId xmlns:p14="http://schemas.microsoft.com/office/powerpoint/2010/main" val="15162994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28650" y="365126"/>
            <a:ext cx="78867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002961" y="1885950"/>
            <a:ext cx="2210150" cy="576262"/>
          </a:xfrm>
        </p:spPr>
        <p:txBody>
          <a:bodyPr anchor="b">
            <a:noAutofit/>
          </a:bodyPr>
          <a:lstStyle>
            <a:lvl1pPr marL="0" indent="0">
              <a:buNone/>
              <a:defRPr sz="18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8" name="Text Placeholder 3"/>
          <p:cNvSpPr>
            <a:spLocks noGrp="1"/>
          </p:cNvSpPr>
          <p:nvPr>
            <p:ph type="body" sz="half" idx="15"/>
          </p:nvPr>
        </p:nvSpPr>
        <p:spPr>
          <a:xfrm>
            <a:off x="1017598" y="2571750"/>
            <a:ext cx="2195513" cy="3589338"/>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9" name="Text Placeholder 4"/>
          <p:cNvSpPr>
            <a:spLocks noGrp="1"/>
          </p:cNvSpPr>
          <p:nvPr>
            <p:ph type="body" sz="quarter" idx="3"/>
          </p:nvPr>
        </p:nvSpPr>
        <p:spPr>
          <a:xfrm>
            <a:off x="3440996" y="1885950"/>
            <a:ext cx="2202181" cy="576262"/>
          </a:xfrm>
        </p:spPr>
        <p:txBody>
          <a:bodyPr vert="horz" lIns="91440" tIns="45720" rIns="91440" bIns="45720" rtlCol="0" anchor="b">
            <a:noAutofit/>
          </a:bodyPr>
          <a:lstStyle>
            <a:lvl1pPr>
              <a:buNone/>
              <a:defRPr lang="en-US" sz="18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Edit Master text styles</a:t>
            </a:r>
          </a:p>
        </p:txBody>
      </p:sp>
      <p:sp>
        <p:nvSpPr>
          <p:cNvPr id="10" name="Text Placeholder 3"/>
          <p:cNvSpPr>
            <a:spLocks noGrp="1"/>
          </p:cNvSpPr>
          <p:nvPr>
            <p:ph type="body" sz="half" idx="16"/>
          </p:nvPr>
        </p:nvSpPr>
        <p:spPr>
          <a:xfrm>
            <a:off x="3433081" y="2571750"/>
            <a:ext cx="2210096" cy="3589338"/>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11" name="Text Placeholder 4"/>
          <p:cNvSpPr>
            <a:spLocks noGrp="1"/>
          </p:cNvSpPr>
          <p:nvPr>
            <p:ph type="body" sz="quarter" idx="13"/>
          </p:nvPr>
        </p:nvSpPr>
        <p:spPr>
          <a:xfrm>
            <a:off x="5871777" y="1885950"/>
            <a:ext cx="2199085" cy="576262"/>
          </a:xfrm>
        </p:spPr>
        <p:txBody>
          <a:bodyPr vert="horz" lIns="91440" tIns="45720" rIns="91440" bIns="45720" rtlCol="0" anchor="b">
            <a:noAutofit/>
          </a:bodyPr>
          <a:lstStyle>
            <a:lvl1pPr>
              <a:buNone/>
              <a:defRPr lang="en-US" sz="18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Edit Master text styles</a:t>
            </a:r>
          </a:p>
        </p:txBody>
      </p:sp>
      <p:sp>
        <p:nvSpPr>
          <p:cNvPr id="12" name="Text Placeholder 3"/>
          <p:cNvSpPr>
            <a:spLocks noGrp="1"/>
          </p:cNvSpPr>
          <p:nvPr>
            <p:ph type="body" sz="half" idx="17"/>
          </p:nvPr>
        </p:nvSpPr>
        <p:spPr>
          <a:xfrm>
            <a:off x="5871777" y="2571750"/>
            <a:ext cx="2199085" cy="3589338"/>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3" name="Date Placeholder 2"/>
          <p:cNvSpPr>
            <a:spLocks noGrp="1"/>
          </p:cNvSpPr>
          <p:nvPr>
            <p:ph type="dt" sz="half" idx="10"/>
          </p:nvPr>
        </p:nvSpPr>
        <p:spPr/>
        <p:txBody>
          <a:bodyPr/>
          <a:lstStyle/>
          <a:p>
            <a:fld id="{5B98A4D5-41A2-45C6-839D-42A140B619BD}" type="datetimeFigureOut">
              <a:rPr lang="en-US" smtClean="0"/>
              <a:t>2/3/2019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74058B5-AFAC-4A17-8EA9-7A188ED9A7DB}" type="slidenum">
              <a:rPr lang="en-US" smtClean="0"/>
              <a:t>‹#›</a:t>
            </a:fld>
            <a:endParaRPr lang="en-US"/>
          </a:p>
        </p:txBody>
      </p:sp>
    </p:spTree>
    <p:extLst>
      <p:ext uri="{BB962C8B-B14F-4D97-AF65-F5344CB8AC3E}">
        <p14:creationId xmlns:p14="http://schemas.microsoft.com/office/powerpoint/2010/main" val="13408952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28650" y="365126"/>
            <a:ext cx="78867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99064" y="4297503"/>
            <a:ext cx="2205038" cy="576262"/>
          </a:xfrm>
        </p:spPr>
        <p:txBody>
          <a:bodyPr anchor="b">
            <a:noAutofit/>
          </a:bodyPr>
          <a:lstStyle>
            <a:lvl1pPr marL="0" indent="0">
              <a:buNone/>
              <a:defRPr sz="18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20" name="Picture Placeholder 2"/>
          <p:cNvSpPr>
            <a:spLocks noGrp="1" noChangeAspect="1"/>
          </p:cNvSpPr>
          <p:nvPr>
            <p:ph type="pic" idx="15"/>
          </p:nvPr>
        </p:nvSpPr>
        <p:spPr>
          <a:xfrm>
            <a:off x="999064" y="2256354"/>
            <a:ext cx="220503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1" name="Text Placeholder 3"/>
          <p:cNvSpPr>
            <a:spLocks noGrp="1"/>
          </p:cNvSpPr>
          <p:nvPr>
            <p:ph type="body" sz="half" idx="18"/>
          </p:nvPr>
        </p:nvSpPr>
        <p:spPr>
          <a:xfrm>
            <a:off x="999064" y="4873766"/>
            <a:ext cx="2205038" cy="659189"/>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22" name="Text Placeholder 4"/>
          <p:cNvSpPr>
            <a:spLocks noGrp="1"/>
          </p:cNvSpPr>
          <p:nvPr>
            <p:ph type="body" sz="quarter" idx="3"/>
          </p:nvPr>
        </p:nvSpPr>
        <p:spPr>
          <a:xfrm>
            <a:off x="3426748" y="4297503"/>
            <a:ext cx="2197894" cy="576262"/>
          </a:xfrm>
        </p:spPr>
        <p:txBody>
          <a:bodyPr anchor="b">
            <a:noAutofit/>
          </a:bodyPr>
          <a:lstStyle>
            <a:lvl1pPr marL="0" indent="0">
              <a:buNone/>
              <a:defRPr sz="18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23" name="Picture Placeholder 2"/>
          <p:cNvSpPr>
            <a:spLocks noGrp="1" noChangeAspect="1"/>
          </p:cNvSpPr>
          <p:nvPr>
            <p:ph type="pic" idx="21"/>
          </p:nvPr>
        </p:nvSpPr>
        <p:spPr>
          <a:xfrm>
            <a:off x="3426747" y="2256354"/>
            <a:ext cx="2197894"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4" name="Text Placeholder 3"/>
          <p:cNvSpPr>
            <a:spLocks noGrp="1"/>
          </p:cNvSpPr>
          <p:nvPr>
            <p:ph type="body" sz="half" idx="19"/>
          </p:nvPr>
        </p:nvSpPr>
        <p:spPr>
          <a:xfrm>
            <a:off x="3425733" y="4873765"/>
            <a:ext cx="2200805" cy="659189"/>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25" name="Text Placeholder 4"/>
          <p:cNvSpPr>
            <a:spLocks noGrp="1"/>
          </p:cNvSpPr>
          <p:nvPr>
            <p:ph type="body" sz="quarter" idx="13"/>
          </p:nvPr>
        </p:nvSpPr>
        <p:spPr>
          <a:xfrm>
            <a:off x="5853242" y="4297503"/>
            <a:ext cx="2199085" cy="576262"/>
          </a:xfrm>
        </p:spPr>
        <p:txBody>
          <a:bodyPr anchor="b">
            <a:noAutofit/>
          </a:bodyPr>
          <a:lstStyle>
            <a:lvl1pPr marL="0" indent="0">
              <a:buNone/>
              <a:defRPr sz="18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26" name="Picture Placeholder 2"/>
          <p:cNvSpPr>
            <a:spLocks noGrp="1" noChangeAspect="1"/>
          </p:cNvSpPr>
          <p:nvPr>
            <p:ph type="pic" idx="22"/>
          </p:nvPr>
        </p:nvSpPr>
        <p:spPr>
          <a:xfrm>
            <a:off x="5853241" y="2256354"/>
            <a:ext cx="219908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7" name="Text Placeholder 3"/>
          <p:cNvSpPr>
            <a:spLocks noGrp="1"/>
          </p:cNvSpPr>
          <p:nvPr>
            <p:ph type="body" sz="half" idx="20"/>
          </p:nvPr>
        </p:nvSpPr>
        <p:spPr>
          <a:xfrm>
            <a:off x="5853148" y="4873763"/>
            <a:ext cx="2201998" cy="659189"/>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3" name="Date Placeholder 2"/>
          <p:cNvSpPr>
            <a:spLocks noGrp="1"/>
          </p:cNvSpPr>
          <p:nvPr>
            <p:ph type="dt" sz="half" idx="10"/>
          </p:nvPr>
        </p:nvSpPr>
        <p:spPr/>
        <p:txBody>
          <a:bodyPr/>
          <a:lstStyle/>
          <a:p>
            <a:fld id="{5B98A4D5-41A2-45C6-839D-42A140B619BD}" type="datetimeFigureOut">
              <a:rPr lang="en-US" smtClean="0"/>
              <a:t>2/3/2019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74058B5-AFAC-4A17-8EA9-7A188ED9A7DB}" type="slidenum">
              <a:rPr lang="en-US" smtClean="0"/>
              <a:t>‹#›</a:t>
            </a:fld>
            <a:endParaRPr lang="en-US"/>
          </a:p>
        </p:txBody>
      </p:sp>
    </p:spTree>
    <p:extLst>
      <p:ext uri="{BB962C8B-B14F-4D97-AF65-F5344CB8AC3E}">
        <p14:creationId xmlns:p14="http://schemas.microsoft.com/office/powerpoint/2010/main" val="32684507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98A4D5-41A2-45C6-839D-42A140B619BD}" type="datetimeFigureOut">
              <a:rPr lang="en-US" smtClean="0"/>
              <a:t>2/3/2019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74058B5-AFAC-4A17-8EA9-7A188ED9A7DB}" type="slidenum">
              <a:rPr lang="en-US" smtClean="0"/>
              <a:t>‹#›</a:t>
            </a:fld>
            <a:endParaRPr lang="en-US"/>
          </a:p>
        </p:txBody>
      </p:sp>
    </p:spTree>
    <p:extLst>
      <p:ext uri="{BB962C8B-B14F-4D97-AF65-F5344CB8AC3E}">
        <p14:creationId xmlns:p14="http://schemas.microsoft.com/office/powerpoint/2010/main" val="40762403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98A4D5-41A2-45C6-839D-42A140B619BD}" type="datetimeFigureOut">
              <a:rPr lang="en-US" smtClean="0"/>
              <a:t>2/3/2019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74058B5-AFAC-4A17-8EA9-7A188ED9A7DB}" type="slidenum">
              <a:rPr lang="en-US" smtClean="0"/>
              <a:t>‹#›</a:t>
            </a:fld>
            <a:endParaRPr lang="en-US"/>
          </a:p>
        </p:txBody>
      </p:sp>
    </p:spTree>
    <p:extLst>
      <p:ext uri="{BB962C8B-B14F-4D97-AF65-F5344CB8AC3E}">
        <p14:creationId xmlns:p14="http://schemas.microsoft.com/office/powerpoint/2010/main" val="10982538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l="-17000" r="-17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40000" y="1825625"/>
            <a:ext cx="767535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5B98A4D5-41A2-45C6-839D-42A140B619BD}" type="datetimeFigureOut">
              <a:rPr lang="en-US" smtClean="0"/>
              <a:t>2/3/2019</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474058B5-AFAC-4A17-8EA9-7A188ED9A7DB}" type="slidenum">
              <a:rPr lang="en-US" smtClean="0"/>
              <a:t>‹#›</a:t>
            </a:fld>
            <a:endParaRPr lang="en-US"/>
          </a:p>
        </p:txBody>
      </p:sp>
    </p:spTree>
    <p:extLst>
      <p:ext uri="{BB962C8B-B14F-4D97-AF65-F5344CB8AC3E}">
        <p14:creationId xmlns:p14="http://schemas.microsoft.com/office/powerpoint/2010/main" val="2735862908"/>
      </p:ext>
    </p:extLst>
  </p:cSld>
  <p:clrMap bg1="dk1" tx1="lt1" bg2="dk2" tx2="lt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Lst>
  <p:txStyles>
    <p:titleStyle>
      <a:lvl1pPr algn="l" defTabSz="685800" rtl="0" eaLnBrk="1" latinLnBrk="0" hangingPunct="1">
        <a:lnSpc>
          <a:spcPct val="90000"/>
        </a:lnSpc>
        <a:spcBef>
          <a:spcPct val="0"/>
        </a:spcBef>
        <a:buNone/>
        <a:defRPr sz="4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6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blip>
          <a:srcRect/>
          <a:stretch>
            <a:fillRect/>
          </a:stretch>
        </a:blip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0068059-9097-4F05-BA38-CDD7DBF77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BB64FCC-B042-4D5A-9186-8BCF321E5D16}"/>
              </a:ext>
            </a:extLst>
          </p:cNvPr>
          <p:cNvSpPr>
            <a:spLocks noGrp="1"/>
          </p:cNvSpPr>
          <p:nvPr>
            <p:ph type="ctrTitle"/>
          </p:nvPr>
        </p:nvSpPr>
        <p:spPr>
          <a:xfrm>
            <a:off x="1143000" y="3087356"/>
            <a:ext cx="6858000" cy="2486130"/>
          </a:xfrm>
        </p:spPr>
        <p:txBody>
          <a:bodyPr>
            <a:normAutofit/>
          </a:bodyPr>
          <a:lstStyle/>
          <a:p>
            <a:pPr algn="ctr"/>
            <a:r>
              <a:rPr lang="en-US" sz="4700" b="1">
                <a:solidFill>
                  <a:schemeClr val="tx1">
                    <a:lumMod val="95000"/>
                  </a:schemeClr>
                </a:solidFill>
              </a:rPr>
              <a:t>The road to Professionalism:</a:t>
            </a:r>
            <a:br>
              <a:rPr lang="en-US" sz="4700" b="1">
                <a:solidFill>
                  <a:schemeClr val="tx1">
                    <a:lumMod val="95000"/>
                  </a:schemeClr>
                </a:solidFill>
              </a:rPr>
            </a:br>
            <a:r>
              <a:rPr lang="en-US" sz="4700">
                <a:solidFill>
                  <a:schemeClr val="tx1">
                    <a:lumMod val="95000"/>
                  </a:schemeClr>
                </a:solidFill>
              </a:rPr>
              <a:t> How Greek states supported</a:t>
            </a:r>
            <a:br>
              <a:rPr lang="en-US" sz="4700">
                <a:solidFill>
                  <a:schemeClr val="tx1">
                    <a:lumMod val="95000"/>
                  </a:schemeClr>
                </a:solidFill>
              </a:rPr>
            </a:br>
            <a:r>
              <a:rPr lang="en-US" sz="4700">
                <a:solidFill>
                  <a:schemeClr val="tx1">
                    <a:lumMod val="95000"/>
                  </a:schemeClr>
                </a:solidFill>
              </a:rPr>
              <a:t> professional forces</a:t>
            </a:r>
          </a:p>
        </p:txBody>
      </p:sp>
      <p:sp>
        <p:nvSpPr>
          <p:cNvPr id="3" name="Subtitle 2">
            <a:extLst>
              <a:ext uri="{FF2B5EF4-FFF2-40B4-BE49-F238E27FC236}">
                <a16:creationId xmlns:a16="http://schemas.microsoft.com/office/drawing/2014/main" id="{15B1589B-FB3D-4002-ACEE-C25DBEB205EF}"/>
              </a:ext>
            </a:extLst>
          </p:cNvPr>
          <p:cNvSpPr>
            <a:spLocks noGrp="1"/>
          </p:cNvSpPr>
          <p:nvPr>
            <p:ph type="subTitle" idx="1"/>
          </p:nvPr>
        </p:nvSpPr>
        <p:spPr>
          <a:xfrm>
            <a:off x="331303" y="1328057"/>
            <a:ext cx="8613913" cy="1567489"/>
          </a:xfrm>
        </p:spPr>
        <p:txBody>
          <a:bodyPr>
            <a:normAutofit/>
          </a:bodyPr>
          <a:lstStyle/>
          <a:p>
            <a:pPr algn="ctr"/>
            <a:r>
              <a:rPr lang="en-US" dirty="0">
                <a:solidFill>
                  <a:schemeClr val="tx2"/>
                </a:solidFill>
              </a:rPr>
              <a:t>Classics Dissertation 		Tamara Bowie			1601293</a:t>
            </a:r>
          </a:p>
        </p:txBody>
      </p:sp>
    </p:spTree>
    <p:extLst>
      <p:ext uri="{BB962C8B-B14F-4D97-AF65-F5344CB8AC3E}">
        <p14:creationId xmlns:p14="http://schemas.microsoft.com/office/powerpoint/2010/main" val="34735176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blip>
          <a:srcRect/>
          <a:stretch>
            <a:fillRect/>
          </a:stretch>
        </a:blip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748EAD4B-1714-4507-B2D8-1F34FAEB1F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1998"/>
          </a:xfrm>
          <a:prstGeom prst="rect">
            <a:avLst/>
          </a:prstGeom>
          <a:solidFill>
            <a:schemeClr val="bg1">
              <a:alpha val="10000"/>
            </a:schemeClr>
          </a:solidFill>
          <a:ln>
            <a:noFill/>
          </a:ln>
          <a:effectLst>
            <a:innerShdw blurRad="139700" dist="50800" dir="5400000">
              <a:prstClr val="black">
                <a:alpha val="2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B3408590-87D0-4AA3-AFFD-3207C71C52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1997"/>
            <a:ext cx="9144000" cy="2285999"/>
          </a:xfrm>
          <a:prstGeom prst="rect">
            <a:avLst/>
          </a:prstGeom>
          <a:ln>
            <a:noFill/>
          </a:ln>
          <a:effectLst>
            <a:outerShdw blurRad="50800" dist="38100" dir="16200000"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68D4D3-A62D-446F-956D-DD23CD49191F}"/>
              </a:ext>
            </a:extLst>
          </p:cNvPr>
          <p:cNvSpPr>
            <a:spLocks noGrp="1"/>
          </p:cNvSpPr>
          <p:nvPr>
            <p:ph type="title"/>
          </p:nvPr>
        </p:nvSpPr>
        <p:spPr>
          <a:xfrm>
            <a:off x="628650" y="4897924"/>
            <a:ext cx="7886700" cy="1279035"/>
          </a:xfrm>
        </p:spPr>
        <p:txBody>
          <a:bodyPr anchor="t">
            <a:normAutofit/>
          </a:bodyPr>
          <a:lstStyle/>
          <a:p>
            <a:r>
              <a:rPr lang="en-US" sz="4200">
                <a:solidFill>
                  <a:schemeClr val="tx1"/>
                </a:solidFill>
              </a:rPr>
              <a:t>Introduction </a:t>
            </a:r>
          </a:p>
        </p:txBody>
      </p:sp>
      <p:graphicFrame>
        <p:nvGraphicFramePr>
          <p:cNvPr id="5" name="Content Placeholder 2">
            <a:extLst>
              <a:ext uri="{FF2B5EF4-FFF2-40B4-BE49-F238E27FC236}">
                <a16:creationId xmlns:a16="http://schemas.microsoft.com/office/drawing/2014/main" id="{440DF4BF-5050-4B96-A396-7FE0C172BA73}"/>
              </a:ext>
            </a:extLst>
          </p:cNvPr>
          <p:cNvGraphicFramePr>
            <a:graphicFrameLocks noGrp="1"/>
          </p:cNvGraphicFramePr>
          <p:nvPr>
            <p:ph idx="1"/>
            <p:extLst>
              <p:ext uri="{D42A27DB-BD31-4B8C-83A1-F6EECF244321}">
                <p14:modId xmlns:p14="http://schemas.microsoft.com/office/powerpoint/2010/main" val="847519311"/>
              </p:ext>
            </p:extLst>
          </p:nvPr>
        </p:nvGraphicFramePr>
        <p:xfrm>
          <a:off x="720090" y="640076"/>
          <a:ext cx="7703820" cy="35935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499472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blip>
          <a:srcRect/>
          <a:stretch>
            <a:fillRect/>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D4E11C7-7BD5-4045-AC27-3F529BEC73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2666A79-1FE0-47C6-8C41-94B05EDD03EB}"/>
              </a:ext>
            </a:extLst>
          </p:cNvPr>
          <p:cNvSpPr>
            <a:spLocks noGrp="1"/>
          </p:cNvSpPr>
          <p:nvPr>
            <p:ph type="title"/>
          </p:nvPr>
        </p:nvSpPr>
        <p:spPr>
          <a:xfrm>
            <a:off x="628650" y="1115786"/>
            <a:ext cx="2605388" cy="4626428"/>
          </a:xfrm>
          <a:effectLst/>
        </p:spPr>
        <p:txBody>
          <a:bodyPr anchor="ctr">
            <a:normAutofit/>
          </a:bodyPr>
          <a:lstStyle/>
          <a:p>
            <a:pPr algn="ctr"/>
            <a:r>
              <a:rPr lang="en-US" sz="3500" dirty="0">
                <a:solidFill>
                  <a:schemeClr val="tx1">
                    <a:lumMod val="95000"/>
                  </a:schemeClr>
                </a:solidFill>
              </a:rPr>
              <a:t>Point of my research…</a:t>
            </a:r>
          </a:p>
        </p:txBody>
      </p:sp>
      <p:cxnSp>
        <p:nvCxnSpPr>
          <p:cNvPr id="10" name="Straight Connector 9">
            <a:extLst>
              <a:ext uri="{FF2B5EF4-FFF2-40B4-BE49-F238E27FC236}">
                <a16:creationId xmlns:a16="http://schemas.microsoft.com/office/drawing/2014/main" id="{21FCCE20-1E4F-44FF-87B4-379D391A2D1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32907"/>
            <a:ext cx="0" cy="2792186"/>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F8B00BC-F990-47A5-A92F-42E3F4D57579}"/>
              </a:ext>
            </a:extLst>
          </p:cNvPr>
          <p:cNvSpPr>
            <a:spLocks noGrp="1"/>
          </p:cNvSpPr>
          <p:nvPr>
            <p:ph idx="1"/>
          </p:nvPr>
        </p:nvSpPr>
        <p:spPr>
          <a:xfrm>
            <a:off x="3747407" y="1115786"/>
            <a:ext cx="4285342" cy="4626428"/>
          </a:xfrm>
        </p:spPr>
        <p:txBody>
          <a:bodyPr anchor="ctr">
            <a:noAutofit/>
          </a:bodyPr>
          <a:lstStyle/>
          <a:p>
            <a:r>
              <a:rPr lang="en-US" sz="2800" dirty="0">
                <a:solidFill>
                  <a:schemeClr val="tx1">
                    <a:lumMod val="95000"/>
                  </a:schemeClr>
                </a:solidFill>
              </a:rPr>
              <a:t>To determine how Greek states supported professional forces is the Classical period.</a:t>
            </a:r>
          </a:p>
        </p:txBody>
      </p:sp>
    </p:spTree>
    <p:extLst>
      <p:ext uri="{BB962C8B-B14F-4D97-AF65-F5344CB8AC3E}">
        <p14:creationId xmlns:p14="http://schemas.microsoft.com/office/powerpoint/2010/main" val="19109399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blip>
          <a:srcRect/>
          <a:stretch>
            <a:fillRect/>
          </a:stretch>
        </a:blipFill>
        <a:effectLst/>
      </p:bgPr>
    </p:bg>
    <p:spTree>
      <p:nvGrpSpPr>
        <p:cNvPr id="1" name=""/>
        <p:cNvGrpSpPr/>
        <p:nvPr/>
      </p:nvGrpSpPr>
      <p:grpSpPr>
        <a:xfrm>
          <a:off x="0" y="0"/>
          <a:ext cx="0" cy="0"/>
          <a:chOff x="0" y="0"/>
          <a:chExt cx="0" cy="0"/>
        </a:xfrm>
      </p:grpSpPr>
      <p:sp useBgFill="1">
        <p:nvSpPr>
          <p:cNvPr id="11" name="Rectangle 7">
            <a:extLst>
              <a:ext uri="{FF2B5EF4-FFF2-40B4-BE49-F238E27FC236}">
                <a16:creationId xmlns:a16="http://schemas.microsoft.com/office/drawing/2014/main" id="{BD4E11C7-7BD5-4045-AC27-3F529BEC73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C1E84B92-E92D-4D79-88A2-9CB1CDA0E1AE}"/>
              </a:ext>
            </a:extLst>
          </p:cNvPr>
          <p:cNvSpPr>
            <a:spLocks noGrp="1"/>
          </p:cNvSpPr>
          <p:nvPr>
            <p:ph type="title"/>
          </p:nvPr>
        </p:nvSpPr>
        <p:spPr>
          <a:xfrm>
            <a:off x="628650" y="1115786"/>
            <a:ext cx="2605388" cy="4626428"/>
          </a:xfrm>
          <a:effectLst/>
        </p:spPr>
        <p:txBody>
          <a:bodyPr anchor="ctr">
            <a:normAutofit/>
          </a:bodyPr>
          <a:lstStyle/>
          <a:p>
            <a:pPr algn="ctr"/>
            <a:r>
              <a:rPr lang="en-US" sz="3500" dirty="0">
                <a:solidFill>
                  <a:schemeClr val="tx1">
                    <a:lumMod val="95000"/>
                  </a:schemeClr>
                </a:solidFill>
              </a:rPr>
              <a:t>My overall argument…</a:t>
            </a:r>
          </a:p>
        </p:txBody>
      </p:sp>
      <p:cxnSp>
        <p:nvCxnSpPr>
          <p:cNvPr id="10" name="Straight Connector 9">
            <a:extLst>
              <a:ext uri="{FF2B5EF4-FFF2-40B4-BE49-F238E27FC236}">
                <a16:creationId xmlns:a16="http://schemas.microsoft.com/office/drawing/2014/main" id="{21FCCE20-1E4F-44FF-87B4-379D391A2D1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32907"/>
            <a:ext cx="0" cy="2792186"/>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CF0D6BB-F9CD-44EF-A72D-6CD07C126AB1}"/>
              </a:ext>
            </a:extLst>
          </p:cNvPr>
          <p:cNvSpPr>
            <a:spLocks noGrp="1"/>
          </p:cNvSpPr>
          <p:nvPr>
            <p:ph idx="1"/>
          </p:nvPr>
        </p:nvSpPr>
        <p:spPr>
          <a:xfrm>
            <a:off x="3747407" y="1115786"/>
            <a:ext cx="4285342" cy="4626428"/>
          </a:xfrm>
        </p:spPr>
        <p:txBody>
          <a:bodyPr anchor="ctr">
            <a:noAutofit/>
          </a:bodyPr>
          <a:lstStyle/>
          <a:p>
            <a:endParaRPr lang="en-US" sz="2800" dirty="0">
              <a:solidFill>
                <a:schemeClr val="tx1">
                  <a:lumMod val="95000"/>
                </a:schemeClr>
              </a:solidFill>
            </a:endParaRPr>
          </a:p>
          <a:p>
            <a:r>
              <a:rPr lang="en-US" sz="2800" dirty="0">
                <a:solidFill>
                  <a:schemeClr val="tx1">
                    <a:lumMod val="95000"/>
                  </a:schemeClr>
                </a:solidFill>
              </a:rPr>
              <a:t>My dissertation will take the stance that, </a:t>
            </a:r>
            <a:r>
              <a:rPr lang="en-US" sz="2800" b="1" dirty="0">
                <a:solidFill>
                  <a:schemeClr val="tx1">
                    <a:lumMod val="95000"/>
                  </a:schemeClr>
                </a:solidFill>
              </a:rPr>
              <a:t>yes</a:t>
            </a:r>
            <a:r>
              <a:rPr lang="en-US" sz="2800" dirty="0">
                <a:solidFill>
                  <a:schemeClr val="tx1">
                    <a:lumMod val="95000"/>
                  </a:schemeClr>
                </a:solidFill>
              </a:rPr>
              <a:t>, Mercenary soldiers in the later classical period were a more sustainable source for soldiers than the polis citizenry, whether they are militaristic societies such as Sparta or a citizen militia.</a:t>
            </a:r>
          </a:p>
        </p:txBody>
      </p:sp>
    </p:spTree>
    <p:extLst>
      <p:ext uri="{BB962C8B-B14F-4D97-AF65-F5344CB8AC3E}">
        <p14:creationId xmlns:p14="http://schemas.microsoft.com/office/powerpoint/2010/main" val="32122105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7CA5A-ABB7-4C7A-94E8-A0E6AF769196}"/>
              </a:ext>
            </a:extLst>
          </p:cNvPr>
          <p:cNvSpPr>
            <a:spLocks noGrp="1"/>
          </p:cNvSpPr>
          <p:nvPr>
            <p:ph type="title"/>
          </p:nvPr>
        </p:nvSpPr>
        <p:spPr>
          <a:xfrm>
            <a:off x="628650" y="365126"/>
            <a:ext cx="7886700" cy="1325563"/>
          </a:xfrm>
        </p:spPr>
        <p:txBody>
          <a:bodyPr/>
          <a:lstStyle/>
          <a:p>
            <a:r>
              <a:rPr lang="en-US"/>
              <a:t>Key ancient sources; </a:t>
            </a:r>
            <a:endParaRPr lang="en-US" dirty="0"/>
          </a:p>
        </p:txBody>
      </p:sp>
      <p:sp>
        <p:nvSpPr>
          <p:cNvPr id="3" name="Content Placeholder 2">
            <a:extLst>
              <a:ext uri="{FF2B5EF4-FFF2-40B4-BE49-F238E27FC236}">
                <a16:creationId xmlns:a16="http://schemas.microsoft.com/office/drawing/2014/main" id="{B9D7BBE4-F1CF-474B-9EF1-BBB9B5C04DE3}"/>
              </a:ext>
            </a:extLst>
          </p:cNvPr>
          <p:cNvSpPr>
            <a:spLocks noGrp="1"/>
          </p:cNvSpPr>
          <p:nvPr>
            <p:ph idx="1"/>
          </p:nvPr>
        </p:nvSpPr>
        <p:spPr>
          <a:xfrm>
            <a:off x="384313" y="1825625"/>
            <a:ext cx="5724939" cy="4351338"/>
          </a:xfrm>
        </p:spPr>
        <p:txBody>
          <a:bodyPr>
            <a:normAutofit fontScale="92500" lnSpcReduction="10000"/>
          </a:bodyPr>
          <a:lstStyle/>
          <a:p>
            <a:r>
              <a:rPr lang="en-GB" b="1" dirty="0"/>
              <a:t>Plutarch, </a:t>
            </a:r>
            <a:r>
              <a:rPr lang="en-GB" b="1" i="1" dirty="0"/>
              <a:t>Lycurgus</a:t>
            </a:r>
          </a:p>
          <a:p>
            <a:pPr>
              <a:buFontTx/>
              <a:buChar char="-"/>
            </a:pPr>
            <a:r>
              <a:rPr lang="en-GB" i="1" dirty="0"/>
              <a:t>The laws of Lycurgus and their influence on the Sparta model</a:t>
            </a:r>
          </a:p>
          <a:p>
            <a:endParaRPr lang="en-GB" i="1" dirty="0"/>
          </a:p>
          <a:p>
            <a:r>
              <a:rPr lang="en-GB" b="1" dirty="0"/>
              <a:t>Thucydides, </a:t>
            </a:r>
            <a:r>
              <a:rPr lang="en-GB" b="1" i="1" dirty="0"/>
              <a:t>History of the Peloponnesian War.</a:t>
            </a:r>
          </a:p>
          <a:p>
            <a:pPr>
              <a:buFontTx/>
              <a:buChar char="-"/>
            </a:pPr>
            <a:r>
              <a:rPr lang="en-GB" i="1" dirty="0"/>
              <a:t>The Peloponnesian war as an example of Spartan military prowess</a:t>
            </a:r>
          </a:p>
          <a:p>
            <a:pPr marL="0" indent="0">
              <a:buNone/>
            </a:pPr>
            <a:r>
              <a:rPr lang="en-GB" dirty="0"/>
              <a:t> </a:t>
            </a:r>
          </a:p>
          <a:p>
            <a:r>
              <a:rPr lang="en-GB" b="1" dirty="0"/>
              <a:t>Xenophon</a:t>
            </a:r>
            <a:r>
              <a:rPr lang="en-GB" b="1" i="1" dirty="0"/>
              <a:t>, Constitution of the </a:t>
            </a:r>
            <a:r>
              <a:rPr lang="en-GB" b="1" i="1" dirty="0" err="1"/>
              <a:t>Lacedaimonians</a:t>
            </a:r>
            <a:r>
              <a:rPr lang="en-GB" b="1" i="1" dirty="0"/>
              <a:t>. </a:t>
            </a:r>
          </a:p>
          <a:p>
            <a:pPr>
              <a:buFontTx/>
              <a:buChar char="-"/>
            </a:pPr>
            <a:r>
              <a:rPr lang="en-GB" i="1" dirty="0"/>
              <a:t>As evidence for the changes and developments of Spartan society</a:t>
            </a:r>
          </a:p>
          <a:p>
            <a:pPr>
              <a:buFontTx/>
              <a:buChar char="-"/>
            </a:pPr>
            <a:endParaRPr lang="en-US" b="1" dirty="0"/>
          </a:p>
        </p:txBody>
      </p:sp>
      <p:pic>
        <p:nvPicPr>
          <p:cNvPr id="11" name="Graphic 10" descr="Books">
            <a:extLst>
              <a:ext uri="{FF2B5EF4-FFF2-40B4-BE49-F238E27FC236}">
                <a16:creationId xmlns:a16="http://schemas.microsoft.com/office/drawing/2014/main" id="{EA432118-2660-456E-87B6-FA20BC26F2D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999343" y="2170996"/>
            <a:ext cx="2516007" cy="2516007"/>
          </a:xfrm>
          <a:prstGeom prst="rect">
            <a:avLst/>
          </a:prstGeom>
        </p:spPr>
      </p:pic>
    </p:spTree>
    <p:extLst>
      <p:ext uri="{BB962C8B-B14F-4D97-AF65-F5344CB8AC3E}">
        <p14:creationId xmlns:p14="http://schemas.microsoft.com/office/powerpoint/2010/main" val="38835987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83F80-73AA-4121-A8A3-814E2B269AE2}"/>
              </a:ext>
            </a:extLst>
          </p:cNvPr>
          <p:cNvSpPr>
            <a:spLocks noGrp="1"/>
          </p:cNvSpPr>
          <p:nvPr>
            <p:ph type="title"/>
          </p:nvPr>
        </p:nvSpPr>
        <p:spPr>
          <a:xfrm>
            <a:off x="628650" y="365125"/>
            <a:ext cx="7886700" cy="1325563"/>
          </a:xfrm>
        </p:spPr>
        <p:txBody>
          <a:bodyPr>
            <a:normAutofit/>
          </a:bodyPr>
          <a:lstStyle/>
          <a:p>
            <a:r>
              <a:rPr lang="en-US"/>
              <a:t>Key modern scholarship;</a:t>
            </a:r>
          </a:p>
        </p:txBody>
      </p:sp>
      <p:sp>
        <p:nvSpPr>
          <p:cNvPr id="3" name="Content Placeholder 2">
            <a:extLst>
              <a:ext uri="{FF2B5EF4-FFF2-40B4-BE49-F238E27FC236}">
                <a16:creationId xmlns:a16="http://schemas.microsoft.com/office/drawing/2014/main" id="{73151149-D13D-41A1-96EB-626E92DEFC40}"/>
              </a:ext>
            </a:extLst>
          </p:cNvPr>
          <p:cNvSpPr>
            <a:spLocks noGrp="1"/>
          </p:cNvSpPr>
          <p:nvPr>
            <p:ph idx="1"/>
          </p:nvPr>
        </p:nvSpPr>
        <p:spPr>
          <a:xfrm>
            <a:off x="840000" y="1825625"/>
            <a:ext cx="4768864" cy="4351338"/>
          </a:xfrm>
        </p:spPr>
        <p:txBody>
          <a:bodyPr>
            <a:normAutofit/>
          </a:bodyPr>
          <a:lstStyle/>
          <a:p>
            <a:r>
              <a:rPr lang="en-GB" dirty="0">
                <a:gradFill>
                  <a:gsLst>
                    <a:gs pos="34000">
                      <a:schemeClr val="tx1">
                        <a:lumMod val="93000"/>
                      </a:schemeClr>
                    </a:gs>
                    <a:gs pos="0">
                      <a:schemeClr val="bg1">
                        <a:lumMod val="25000"/>
                        <a:lumOff val="75000"/>
                      </a:schemeClr>
                    </a:gs>
                    <a:gs pos="100000">
                      <a:schemeClr val="tx1"/>
                    </a:gs>
                  </a:gsLst>
                  <a:lin ang="4800000" scaled="0"/>
                </a:gradFill>
              </a:rPr>
              <a:t>Cartledge, P. and </a:t>
            </a:r>
            <a:r>
              <a:rPr lang="en-GB" dirty="0" err="1">
                <a:gradFill>
                  <a:gsLst>
                    <a:gs pos="34000">
                      <a:schemeClr val="tx1">
                        <a:lumMod val="93000"/>
                      </a:schemeClr>
                    </a:gs>
                    <a:gs pos="0">
                      <a:schemeClr val="bg1">
                        <a:lumMod val="25000"/>
                        <a:lumOff val="75000"/>
                      </a:schemeClr>
                    </a:gs>
                    <a:gs pos="100000">
                      <a:schemeClr val="tx1"/>
                    </a:gs>
                  </a:gsLst>
                  <a:lin ang="4800000" scaled="0"/>
                </a:gradFill>
              </a:rPr>
              <a:t>Spawforth</a:t>
            </a:r>
            <a:r>
              <a:rPr lang="en-GB" dirty="0">
                <a:gradFill>
                  <a:gsLst>
                    <a:gs pos="34000">
                      <a:schemeClr val="tx1">
                        <a:lumMod val="93000"/>
                      </a:schemeClr>
                    </a:gs>
                    <a:gs pos="0">
                      <a:schemeClr val="bg1">
                        <a:lumMod val="25000"/>
                        <a:lumOff val="75000"/>
                      </a:schemeClr>
                    </a:gs>
                    <a:gs pos="100000">
                      <a:schemeClr val="tx1"/>
                    </a:gs>
                  </a:gsLst>
                  <a:lin ang="4800000" scaled="0"/>
                </a:gradFill>
              </a:rPr>
              <a:t>, A. 2002. </a:t>
            </a:r>
            <a:r>
              <a:rPr lang="en-GB" i="1" dirty="0">
                <a:gradFill>
                  <a:gsLst>
                    <a:gs pos="34000">
                      <a:schemeClr val="tx1">
                        <a:lumMod val="93000"/>
                      </a:schemeClr>
                    </a:gs>
                    <a:gs pos="0">
                      <a:schemeClr val="bg1">
                        <a:lumMod val="25000"/>
                        <a:lumOff val="75000"/>
                      </a:schemeClr>
                    </a:gs>
                    <a:gs pos="100000">
                      <a:schemeClr val="tx1"/>
                    </a:gs>
                  </a:gsLst>
                  <a:lin ang="4800000" scaled="0"/>
                </a:gradFill>
              </a:rPr>
              <a:t>Sparta and </a:t>
            </a:r>
            <a:r>
              <a:rPr lang="en-GB" i="1" dirty="0" err="1">
                <a:gradFill>
                  <a:gsLst>
                    <a:gs pos="34000">
                      <a:schemeClr val="tx1">
                        <a:lumMod val="93000"/>
                      </a:schemeClr>
                    </a:gs>
                    <a:gs pos="0">
                      <a:schemeClr val="bg1">
                        <a:lumMod val="25000"/>
                        <a:lumOff val="75000"/>
                      </a:schemeClr>
                    </a:gs>
                    <a:gs pos="100000">
                      <a:schemeClr val="tx1"/>
                    </a:gs>
                  </a:gsLst>
                  <a:lin ang="4800000" scaled="0"/>
                </a:gradFill>
              </a:rPr>
              <a:t>Lakonia</a:t>
            </a:r>
            <a:r>
              <a:rPr lang="en-GB" i="1" dirty="0">
                <a:gradFill>
                  <a:gsLst>
                    <a:gs pos="34000">
                      <a:schemeClr val="tx1">
                        <a:lumMod val="93000"/>
                      </a:schemeClr>
                    </a:gs>
                    <a:gs pos="0">
                      <a:schemeClr val="bg1">
                        <a:lumMod val="25000"/>
                        <a:lumOff val="75000"/>
                      </a:schemeClr>
                    </a:gs>
                    <a:gs pos="100000">
                      <a:schemeClr val="tx1"/>
                    </a:gs>
                  </a:gsLst>
                  <a:lin ang="4800000" scaled="0"/>
                </a:gradFill>
              </a:rPr>
              <a:t> &amp; Hellenistic and Roman Sparta.</a:t>
            </a:r>
          </a:p>
          <a:p>
            <a:endParaRPr lang="en-GB" dirty="0">
              <a:gradFill>
                <a:gsLst>
                  <a:gs pos="34000">
                    <a:schemeClr val="tx1">
                      <a:lumMod val="93000"/>
                    </a:schemeClr>
                  </a:gs>
                  <a:gs pos="0">
                    <a:schemeClr val="bg1">
                      <a:lumMod val="25000"/>
                      <a:lumOff val="75000"/>
                    </a:schemeClr>
                  </a:gs>
                  <a:gs pos="100000">
                    <a:schemeClr val="tx1"/>
                  </a:gs>
                </a:gsLst>
                <a:lin ang="4800000" scaled="0"/>
              </a:gradFill>
            </a:endParaRPr>
          </a:p>
          <a:p>
            <a:r>
              <a:rPr lang="en-GB" dirty="0">
                <a:gradFill>
                  <a:gsLst>
                    <a:gs pos="34000">
                      <a:schemeClr val="tx1">
                        <a:lumMod val="93000"/>
                      </a:schemeClr>
                    </a:gs>
                    <a:gs pos="0">
                      <a:schemeClr val="bg1">
                        <a:lumMod val="25000"/>
                        <a:lumOff val="75000"/>
                      </a:schemeClr>
                    </a:gs>
                    <a:gs pos="100000">
                      <a:schemeClr val="tx1"/>
                    </a:gs>
                  </a:gsLst>
                  <a:lin ang="4800000" scaled="0"/>
                </a:gradFill>
              </a:rPr>
              <a:t>Hunt, P. 2002. </a:t>
            </a:r>
            <a:r>
              <a:rPr lang="en-GB" i="1" dirty="0">
                <a:gradFill>
                  <a:gsLst>
                    <a:gs pos="34000">
                      <a:schemeClr val="tx1">
                        <a:lumMod val="93000"/>
                      </a:schemeClr>
                    </a:gs>
                    <a:gs pos="0">
                      <a:schemeClr val="bg1">
                        <a:lumMod val="25000"/>
                        <a:lumOff val="75000"/>
                      </a:schemeClr>
                    </a:gs>
                    <a:gs pos="100000">
                      <a:schemeClr val="tx1"/>
                    </a:gs>
                  </a:gsLst>
                  <a:lin ang="4800000" scaled="0"/>
                </a:gradFill>
              </a:rPr>
              <a:t>Slaves, Warfare and ideology in the Greek historians.</a:t>
            </a:r>
          </a:p>
          <a:p>
            <a:endParaRPr lang="en-GB" i="1" dirty="0">
              <a:gradFill>
                <a:gsLst>
                  <a:gs pos="34000">
                    <a:schemeClr val="tx1">
                      <a:lumMod val="93000"/>
                    </a:schemeClr>
                  </a:gs>
                  <a:gs pos="0">
                    <a:schemeClr val="bg1">
                      <a:lumMod val="25000"/>
                      <a:lumOff val="75000"/>
                    </a:schemeClr>
                  </a:gs>
                  <a:gs pos="100000">
                    <a:schemeClr val="tx1"/>
                  </a:gs>
                </a:gsLst>
                <a:lin ang="4800000" scaled="0"/>
              </a:gradFill>
            </a:endParaRPr>
          </a:p>
          <a:p>
            <a:r>
              <a:rPr lang="en-GB" dirty="0">
                <a:gradFill>
                  <a:gsLst>
                    <a:gs pos="34000">
                      <a:schemeClr val="tx1">
                        <a:lumMod val="93000"/>
                      </a:schemeClr>
                    </a:gs>
                    <a:gs pos="0">
                      <a:schemeClr val="bg1">
                        <a:lumMod val="25000"/>
                        <a:lumOff val="75000"/>
                      </a:schemeClr>
                    </a:gs>
                    <a:gs pos="100000">
                      <a:schemeClr val="tx1"/>
                    </a:gs>
                  </a:gsLst>
                  <a:lin ang="4800000" scaled="0"/>
                </a:gradFill>
              </a:rPr>
              <a:t>Hilbert, C. 2018. </a:t>
            </a:r>
            <a:r>
              <a:rPr lang="en-GB" i="1" dirty="0">
                <a:gradFill>
                  <a:gsLst>
                    <a:gs pos="34000">
                      <a:schemeClr val="tx1">
                        <a:lumMod val="93000"/>
                      </a:schemeClr>
                    </a:gs>
                    <a:gs pos="0">
                      <a:schemeClr val="bg1">
                        <a:lumMod val="25000"/>
                        <a:lumOff val="75000"/>
                      </a:schemeClr>
                    </a:gs>
                    <a:gs pos="100000">
                      <a:schemeClr val="tx1"/>
                    </a:gs>
                  </a:gsLst>
                  <a:lin ang="4800000" scaled="0"/>
                </a:gradFill>
              </a:rPr>
              <a:t>The Sacred Band of  Thebes.</a:t>
            </a:r>
            <a:endParaRPr lang="en-US" dirty="0">
              <a:gradFill>
                <a:gsLst>
                  <a:gs pos="34000">
                    <a:schemeClr val="tx1">
                      <a:lumMod val="93000"/>
                    </a:schemeClr>
                  </a:gs>
                  <a:gs pos="0">
                    <a:schemeClr val="bg1">
                      <a:lumMod val="25000"/>
                      <a:lumOff val="75000"/>
                    </a:schemeClr>
                  </a:gs>
                  <a:gs pos="100000">
                    <a:schemeClr val="tx1"/>
                  </a:gs>
                </a:gsLst>
                <a:lin ang="4800000" scaled="0"/>
              </a:gradFill>
            </a:endParaRPr>
          </a:p>
        </p:txBody>
      </p:sp>
      <p:pic>
        <p:nvPicPr>
          <p:cNvPr id="7" name="Graphic 6" descr="Books">
            <a:extLst>
              <a:ext uri="{FF2B5EF4-FFF2-40B4-BE49-F238E27FC236}">
                <a16:creationId xmlns:a16="http://schemas.microsoft.com/office/drawing/2014/main" id="{473AAE4D-24CD-4BE9-A556-FF98E73EEAF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999343" y="2170996"/>
            <a:ext cx="2516007" cy="2516007"/>
          </a:xfrm>
          <a:prstGeom prst="rect">
            <a:avLst/>
          </a:prstGeom>
        </p:spPr>
      </p:pic>
    </p:spTree>
    <p:extLst>
      <p:ext uri="{BB962C8B-B14F-4D97-AF65-F5344CB8AC3E}">
        <p14:creationId xmlns:p14="http://schemas.microsoft.com/office/powerpoint/2010/main" val="12009340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blip>
          <a:srcRect/>
          <a:stretch>
            <a:fillRect/>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4962833-2EBB-47A0-9823-D4F8E16EE1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A0F1890B-B2A3-4C24-97A2-75DA63BF241F}"/>
              </a:ext>
            </a:extLst>
          </p:cNvPr>
          <p:cNvSpPr>
            <a:spLocks noGrp="1"/>
          </p:cNvSpPr>
          <p:nvPr>
            <p:ph type="ctrTitle"/>
          </p:nvPr>
        </p:nvSpPr>
        <p:spPr>
          <a:xfrm>
            <a:off x="3282984" y="687388"/>
            <a:ext cx="4718016" cy="5483225"/>
          </a:xfrm>
          <a:effectLst/>
        </p:spPr>
        <p:txBody>
          <a:bodyPr vert="horz" wrap="square" lIns="91440" tIns="45720" rIns="91440" bIns="45720" rtlCol="0" anchor="ctr">
            <a:normAutofit/>
          </a:bodyPr>
          <a:lstStyle/>
          <a:p>
            <a:pPr defTabSz="914400"/>
            <a:r>
              <a:rPr lang="en-US" sz="6300" spc="-300" dirty="0">
                <a:solidFill>
                  <a:schemeClr val="tx1">
                    <a:lumMod val="95000"/>
                  </a:schemeClr>
                </a:solidFill>
              </a:rPr>
              <a:t>Strengths and issues </a:t>
            </a:r>
            <a:br>
              <a:rPr lang="en-US" sz="6300" spc="-300" dirty="0">
                <a:solidFill>
                  <a:schemeClr val="tx1">
                    <a:lumMod val="95000"/>
                  </a:schemeClr>
                </a:solidFill>
              </a:rPr>
            </a:br>
            <a:r>
              <a:rPr lang="en-US" sz="6300" spc="-300" dirty="0">
                <a:solidFill>
                  <a:schemeClr val="tx1">
                    <a:lumMod val="95000"/>
                  </a:schemeClr>
                </a:solidFill>
              </a:rPr>
              <a:t>with these sources</a:t>
            </a:r>
          </a:p>
        </p:txBody>
      </p:sp>
      <p:cxnSp>
        <p:nvCxnSpPr>
          <p:cNvPr id="11" name="Straight Connector 10">
            <a:extLst>
              <a:ext uri="{FF2B5EF4-FFF2-40B4-BE49-F238E27FC236}">
                <a16:creationId xmlns:a16="http://schemas.microsoft.com/office/drawing/2014/main" id="{21FCCE20-1E4F-44FF-87B4-379D391A2D1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41685" y="2032907"/>
            <a:ext cx="0" cy="2792186"/>
          </a:xfrm>
          <a:prstGeom prst="line">
            <a:avLst/>
          </a:prstGeom>
        </p:spPr>
        <p:style>
          <a:lnRef idx="1">
            <a:schemeClr val="accent1"/>
          </a:lnRef>
          <a:fillRef idx="0">
            <a:schemeClr val="accent1"/>
          </a:fillRef>
          <a:effectRef idx="0">
            <a:schemeClr val="accent1"/>
          </a:effectRef>
          <a:fontRef idx="minor">
            <a:schemeClr val="tx1"/>
          </a:fontRef>
        </p:style>
      </p:cxnSp>
      <p:sp>
        <p:nvSpPr>
          <p:cNvPr id="4" name="Subtitle 3">
            <a:extLst>
              <a:ext uri="{FF2B5EF4-FFF2-40B4-BE49-F238E27FC236}">
                <a16:creationId xmlns:a16="http://schemas.microsoft.com/office/drawing/2014/main" id="{926B41B1-4537-4B53-8916-5BBBB42CF3AC}"/>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35854131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E0436-7D8F-4D87-943E-DDCF61EBA512}"/>
              </a:ext>
            </a:extLst>
          </p:cNvPr>
          <p:cNvSpPr>
            <a:spLocks noGrp="1"/>
          </p:cNvSpPr>
          <p:nvPr>
            <p:ph type="title"/>
          </p:nvPr>
        </p:nvSpPr>
        <p:spPr>
          <a:xfrm>
            <a:off x="628650" y="365125"/>
            <a:ext cx="7886700" cy="1325563"/>
          </a:xfrm>
        </p:spPr>
        <p:txBody>
          <a:bodyPr>
            <a:normAutofit/>
          </a:bodyPr>
          <a:lstStyle/>
          <a:p>
            <a:r>
              <a:rPr lang="en-US">
                <a:solidFill>
                  <a:schemeClr val="tx1"/>
                </a:solidFill>
              </a:rPr>
              <a:t>This presentation will focus on my research so far…</a:t>
            </a:r>
          </a:p>
        </p:txBody>
      </p:sp>
      <p:graphicFrame>
        <p:nvGraphicFramePr>
          <p:cNvPr id="5" name="Content Placeholder 2">
            <a:extLst>
              <a:ext uri="{FF2B5EF4-FFF2-40B4-BE49-F238E27FC236}">
                <a16:creationId xmlns:a16="http://schemas.microsoft.com/office/drawing/2014/main" id="{A971F86B-E330-4D49-8779-45A65E5754F0}"/>
              </a:ext>
            </a:extLst>
          </p:cNvPr>
          <p:cNvGraphicFramePr>
            <a:graphicFrameLocks noGrp="1"/>
          </p:cNvGraphicFramePr>
          <p:nvPr>
            <p:ph idx="1"/>
            <p:extLst>
              <p:ext uri="{D42A27DB-BD31-4B8C-83A1-F6EECF244321}">
                <p14:modId xmlns:p14="http://schemas.microsoft.com/office/powerpoint/2010/main" val="1511680009"/>
              </p:ext>
            </p:extLst>
          </p:nvPr>
        </p:nvGraphicFramePr>
        <p:xfrm>
          <a:off x="734616" y="1825625"/>
          <a:ext cx="7674768"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106595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blip>
          <a:srcRect/>
          <a:stretch>
            <a:fillRect/>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B2275DD-736C-472F-9D1B-3BA6016BF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FAEA6D15-E28C-483D-812F-ABC7BC1BA772}"/>
              </a:ext>
            </a:extLst>
          </p:cNvPr>
          <p:cNvSpPr>
            <a:spLocks noGrp="1"/>
          </p:cNvSpPr>
          <p:nvPr>
            <p:ph type="title"/>
          </p:nvPr>
        </p:nvSpPr>
        <p:spPr>
          <a:xfrm>
            <a:off x="628650" y="365125"/>
            <a:ext cx="5969000" cy="1137104"/>
          </a:xfrm>
        </p:spPr>
        <p:txBody>
          <a:bodyPr anchor="b">
            <a:normAutofit/>
          </a:bodyPr>
          <a:lstStyle/>
          <a:p>
            <a:r>
              <a:rPr lang="en-US" sz="3800">
                <a:solidFill>
                  <a:schemeClr val="tx1">
                    <a:lumMod val="95000"/>
                  </a:schemeClr>
                </a:solidFill>
              </a:rPr>
              <a:t>Section 1; Sparta as a military model</a:t>
            </a:r>
          </a:p>
        </p:txBody>
      </p:sp>
      <p:sp>
        <p:nvSpPr>
          <p:cNvPr id="3" name="Content Placeholder 2">
            <a:extLst>
              <a:ext uri="{FF2B5EF4-FFF2-40B4-BE49-F238E27FC236}">
                <a16:creationId xmlns:a16="http://schemas.microsoft.com/office/drawing/2014/main" id="{5E7119A9-3073-4E9E-A534-8B1B64EB80A7}"/>
              </a:ext>
            </a:extLst>
          </p:cNvPr>
          <p:cNvSpPr>
            <a:spLocks noGrp="1"/>
          </p:cNvSpPr>
          <p:nvPr>
            <p:ph idx="1"/>
          </p:nvPr>
        </p:nvSpPr>
        <p:spPr>
          <a:xfrm>
            <a:off x="628650" y="1825625"/>
            <a:ext cx="5969000" cy="4351338"/>
          </a:xfrm>
        </p:spPr>
        <p:txBody>
          <a:bodyPr>
            <a:normAutofit/>
          </a:bodyPr>
          <a:lstStyle/>
          <a:p>
            <a:endParaRPr lang="en-US" dirty="0">
              <a:solidFill>
                <a:schemeClr val="tx1">
                  <a:lumMod val="95000"/>
                </a:schemeClr>
              </a:solidFill>
            </a:endParaRPr>
          </a:p>
          <a:p>
            <a:r>
              <a:rPr lang="en-US" dirty="0">
                <a:solidFill>
                  <a:schemeClr val="tx1">
                    <a:lumMod val="95000"/>
                  </a:schemeClr>
                </a:solidFill>
              </a:rPr>
              <a:t>Lycurgus and the developments of the Spartan society, a model?</a:t>
            </a:r>
          </a:p>
          <a:p>
            <a:pPr>
              <a:buFontTx/>
              <a:buChar char="-"/>
            </a:pPr>
            <a:r>
              <a:rPr lang="en-US" i="1" dirty="0">
                <a:solidFill>
                  <a:schemeClr val="tx1">
                    <a:lumMod val="95000"/>
                  </a:schemeClr>
                </a:solidFill>
              </a:rPr>
              <a:t>Aim to avoid greed of its citizens (Redistributing land, devalue of coinage)</a:t>
            </a:r>
          </a:p>
          <a:p>
            <a:pPr>
              <a:buFontTx/>
              <a:buChar char="-"/>
            </a:pPr>
            <a:r>
              <a:rPr lang="en-US" dirty="0">
                <a:solidFill>
                  <a:schemeClr val="tx1">
                    <a:lumMod val="95000"/>
                  </a:schemeClr>
                </a:solidFill>
              </a:rPr>
              <a:t>Helots </a:t>
            </a:r>
          </a:p>
          <a:p>
            <a:pPr>
              <a:buFontTx/>
              <a:buChar char="-"/>
            </a:pPr>
            <a:r>
              <a:rPr lang="en-US" dirty="0">
                <a:solidFill>
                  <a:schemeClr val="tx1">
                    <a:lumMod val="95000"/>
                  </a:schemeClr>
                </a:solidFill>
              </a:rPr>
              <a:t>The Agoge</a:t>
            </a:r>
          </a:p>
          <a:p>
            <a:pPr>
              <a:buFontTx/>
              <a:buChar char="-"/>
            </a:pPr>
            <a:r>
              <a:rPr lang="en-US" dirty="0">
                <a:solidFill>
                  <a:schemeClr val="tx1">
                    <a:lumMod val="95000"/>
                  </a:schemeClr>
                </a:solidFill>
              </a:rPr>
              <a:t>The issues of Professionalism in the Spartan model</a:t>
            </a:r>
          </a:p>
          <a:p>
            <a:pPr>
              <a:buFontTx/>
              <a:buChar char="-"/>
            </a:pPr>
            <a:endParaRPr lang="en-US" dirty="0">
              <a:solidFill>
                <a:schemeClr val="tx1">
                  <a:lumMod val="95000"/>
                </a:schemeClr>
              </a:solidFill>
            </a:endParaRPr>
          </a:p>
        </p:txBody>
      </p:sp>
    </p:spTree>
    <p:extLst>
      <p:ext uri="{BB962C8B-B14F-4D97-AF65-F5344CB8AC3E}">
        <p14:creationId xmlns:p14="http://schemas.microsoft.com/office/powerpoint/2010/main" val="20059014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blip>
          <a:srcRect/>
          <a:stretch>
            <a:fillRect/>
          </a:stretch>
        </a:blipFill>
        <a:effectLst/>
      </p:bgPr>
    </p:bg>
    <p:spTree>
      <p:nvGrpSpPr>
        <p:cNvPr id="1" name=""/>
        <p:cNvGrpSpPr/>
        <p:nvPr/>
      </p:nvGrpSpPr>
      <p:grpSpPr>
        <a:xfrm>
          <a:off x="0" y="0"/>
          <a:ext cx="0" cy="0"/>
          <a:chOff x="0" y="0"/>
          <a:chExt cx="0" cy="0"/>
        </a:xfrm>
      </p:grpSpPr>
      <p:pic>
        <p:nvPicPr>
          <p:cNvPr id="4" name="Picture 2" descr="http://www.ancient-origins.net/sites/default/files/Lycurgus.jpg">
            <a:extLst>
              <a:ext uri="{FF2B5EF4-FFF2-40B4-BE49-F238E27FC236}">
                <a16:creationId xmlns:a16="http://schemas.microsoft.com/office/drawing/2014/main" id="{F99593AC-320F-4DCD-8203-0869EEBBB58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657" r="8485"/>
          <a:stretch/>
        </p:blipFill>
        <p:spPr bwMode="auto">
          <a:xfrm>
            <a:off x="4572000" y="10"/>
            <a:ext cx="4572000" cy="6857990"/>
          </a:xfrm>
          <a:prstGeom prst="rect">
            <a:avLst/>
          </a:prstGeom>
          <a:noFill/>
          <a:extLst>
            <a:ext uri="{909E8E84-426E-40DD-AFC4-6F175D3DCCD1}">
              <a14:hiddenFill xmlns:a14="http://schemas.microsoft.com/office/drawing/2010/main">
                <a:solidFill>
                  <a:srgbClr val="FFFFFF"/>
                </a:solidFill>
              </a14:hiddenFill>
            </a:ext>
          </a:extLst>
        </p:spPr>
      </p:pic>
      <p:sp useBgFill="1">
        <p:nvSpPr>
          <p:cNvPr id="76" name="Rectangle 75">
            <a:extLst>
              <a:ext uri="{FF2B5EF4-FFF2-40B4-BE49-F238E27FC236}">
                <a16:creationId xmlns:a16="http://schemas.microsoft.com/office/drawing/2014/main" id="{229B61F6-561C-44B1-809D-51A2F295F3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ln>
            <a:noFill/>
          </a:ln>
          <a:effectLst>
            <a:outerShdw blurRad="139700" dist="508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9AC38F-A385-4792-9D1F-16BF782D492F}"/>
              </a:ext>
            </a:extLst>
          </p:cNvPr>
          <p:cNvSpPr>
            <a:spLocks noGrp="1"/>
          </p:cNvSpPr>
          <p:nvPr>
            <p:ph type="title"/>
          </p:nvPr>
        </p:nvSpPr>
        <p:spPr>
          <a:xfrm>
            <a:off x="628650" y="365125"/>
            <a:ext cx="3641007" cy="1325563"/>
          </a:xfrm>
        </p:spPr>
        <p:txBody>
          <a:bodyPr>
            <a:normAutofit/>
          </a:bodyPr>
          <a:lstStyle/>
          <a:p>
            <a:r>
              <a:rPr lang="en-US" sz="3400"/>
              <a:t>Section 1; Lycurgus and his laws</a:t>
            </a:r>
          </a:p>
        </p:txBody>
      </p:sp>
      <p:sp>
        <p:nvSpPr>
          <p:cNvPr id="3" name="Content Placeholder 2">
            <a:extLst>
              <a:ext uri="{FF2B5EF4-FFF2-40B4-BE49-F238E27FC236}">
                <a16:creationId xmlns:a16="http://schemas.microsoft.com/office/drawing/2014/main" id="{1BECAFA4-D350-40C7-B191-F3F0C94DFECD}"/>
              </a:ext>
            </a:extLst>
          </p:cNvPr>
          <p:cNvSpPr>
            <a:spLocks noGrp="1"/>
          </p:cNvSpPr>
          <p:nvPr>
            <p:ph idx="1"/>
          </p:nvPr>
        </p:nvSpPr>
        <p:spPr>
          <a:xfrm>
            <a:off x="424070" y="1825625"/>
            <a:ext cx="3845587" cy="4919732"/>
          </a:xfrm>
        </p:spPr>
        <p:txBody>
          <a:bodyPr>
            <a:normAutofit lnSpcReduction="10000"/>
          </a:bodyPr>
          <a:lstStyle/>
          <a:p>
            <a:r>
              <a:rPr lang="en-US" b="1" dirty="0"/>
              <a:t>Who was Lycurgus?</a:t>
            </a:r>
          </a:p>
          <a:p>
            <a:r>
              <a:rPr lang="en-US" i="1" dirty="0"/>
              <a:t>Plut.Lyc.3.1</a:t>
            </a:r>
          </a:p>
          <a:p>
            <a:r>
              <a:rPr lang="en-US" i="1" dirty="0"/>
              <a:t>Plut.Lyc.3.2</a:t>
            </a:r>
          </a:p>
          <a:p>
            <a:endParaRPr lang="en-US" b="1" dirty="0"/>
          </a:p>
          <a:p>
            <a:r>
              <a:rPr lang="en-US" b="1" dirty="0"/>
              <a:t>His travels</a:t>
            </a:r>
          </a:p>
          <a:p>
            <a:r>
              <a:rPr lang="en-US" i="1" dirty="0"/>
              <a:t>Plut.Lyc.3.5</a:t>
            </a:r>
          </a:p>
          <a:p>
            <a:r>
              <a:rPr lang="en-US" i="1" dirty="0"/>
              <a:t>Plut.Lyc.4.1</a:t>
            </a:r>
          </a:p>
          <a:p>
            <a:endParaRPr lang="en-US" dirty="0"/>
          </a:p>
          <a:p>
            <a:r>
              <a:rPr lang="en-US" b="1" dirty="0"/>
              <a:t>His changes to the constitution</a:t>
            </a:r>
          </a:p>
          <a:p>
            <a:r>
              <a:rPr lang="en-US" i="1" dirty="0"/>
              <a:t>Plut.Lyc.5.1</a:t>
            </a:r>
          </a:p>
          <a:p>
            <a:r>
              <a:rPr lang="en-US" i="1" dirty="0"/>
              <a:t>Plut.Lyc.7.1</a:t>
            </a:r>
          </a:p>
        </p:txBody>
      </p:sp>
    </p:spTree>
    <p:extLst>
      <p:ext uri="{BB962C8B-B14F-4D97-AF65-F5344CB8AC3E}">
        <p14:creationId xmlns:p14="http://schemas.microsoft.com/office/powerpoint/2010/main" val="39132586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35C5F-CE27-4CA1-8BEC-522343AC6236}"/>
              </a:ext>
            </a:extLst>
          </p:cNvPr>
          <p:cNvSpPr>
            <a:spLocks noGrp="1"/>
          </p:cNvSpPr>
          <p:nvPr>
            <p:ph type="title"/>
          </p:nvPr>
        </p:nvSpPr>
        <p:spPr/>
        <p:txBody>
          <a:bodyPr/>
          <a:lstStyle/>
          <a:p>
            <a:r>
              <a:rPr lang="en-US" dirty="0"/>
              <a:t>Section 1; Helots</a:t>
            </a:r>
          </a:p>
        </p:txBody>
      </p:sp>
      <p:sp>
        <p:nvSpPr>
          <p:cNvPr id="3" name="Content Placeholder 2">
            <a:extLst>
              <a:ext uri="{FF2B5EF4-FFF2-40B4-BE49-F238E27FC236}">
                <a16:creationId xmlns:a16="http://schemas.microsoft.com/office/drawing/2014/main" id="{5A151B3A-9C15-46F2-9C2D-B766724C8EFE}"/>
              </a:ext>
            </a:extLst>
          </p:cNvPr>
          <p:cNvSpPr>
            <a:spLocks noGrp="1"/>
          </p:cNvSpPr>
          <p:nvPr>
            <p:ph idx="1"/>
          </p:nvPr>
        </p:nvSpPr>
        <p:spPr/>
        <p:txBody>
          <a:bodyPr>
            <a:normAutofit lnSpcReduction="10000"/>
          </a:bodyPr>
          <a:lstStyle/>
          <a:p>
            <a:r>
              <a:rPr lang="en-US" dirty="0"/>
              <a:t>The number of the Helots in comparison to the “Master Class” Cartledge, 2002. 130.</a:t>
            </a:r>
          </a:p>
          <a:p>
            <a:endParaRPr lang="en-US" dirty="0"/>
          </a:p>
          <a:p>
            <a:r>
              <a:rPr lang="en-US" dirty="0"/>
              <a:t>Responsible for production in Sparta and a key component in the Spartan society model. Plato, </a:t>
            </a:r>
            <a:r>
              <a:rPr lang="en-US" i="1" dirty="0"/>
              <a:t>Rep.</a:t>
            </a:r>
            <a:r>
              <a:rPr lang="en-GB" dirty="0"/>
              <a:t> 1.341b.</a:t>
            </a:r>
          </a:p>
          <a:p>
            <a:endParaRPr lang="en-GB" dirty="0"/>
          </a:p>
          <a:p>
            <a:r>
              <a:rPr lang="en-GB" dirty="0"/>
              <a:t>Helot Revolts. </a:t>
            </a:r>
            <a:r>
              <a:rPr lang="en-US" dirty="0" err="1"/>
              <a:t>Diod</a:t>
            </a:r>
            <a:r>
              <a:rPr lang="en-US" dirty="0"/>
              <a:t>. 11.64</a:t>
            </a:r>
            <a:endParaRPr lang="en-GB" dirty="0"/>
          </a:p>
          <a:p>
            <a:endParaRPr lang="en-GB" dirty="0"/>
          </a:p>
          <a:p>
            <a:r>
              <a:rPr lang="en-GB" dirty="0"/>
              <a:t>Service in the military. </a:t>
            </a:r>
            <a:r>
              <a:rPr lang="en-GB" dirty="0" err="1"/>
              <a:t>Welwei</a:t>
            </a:r>
            <a:r>
              <a:rPr lang="en-GB" dirty="0"/>
              <a:t>, 1974, 63, 120-6</a:t>
            </a:r>
          </a:p>
          <a:p>
            <a:endParaRPr lang="en-GB" dirty="0"/>
          </a:p>
          <a:p>
            <a:r>
              <a:rPr lang="en-GB" dirty="0"/>
              <a:t>Issues of Professionalism</a:t>
            </a:r>
            <a:endParaRPr lang="en-US" dirty="0"/>
          </a:p>
          <a:p>
            <a:endParaRPr lang="en-US" dirty="0"/>
          </a:p>
        </p:txBody>
      </p:sp>
      <p:sp>
        <p:nvSpPr>
          <p:cNvPr id="4" name="Rectangle 3">
            <a:extLst>
              <a:ext uri="{FF2B5EF4-FFF2-40B4-BE49-F238E27FC236}">
                <a16:creationId xmlns:a16="http://schemas.microsoft.com/office/drawing/2014/main" id="{223309FF-1A40-4395-A454-2A0CD74AC648}"/>
              </a:ext>
            </a:extLst>
          </p:cNvPr>
          <p:cNvSpPr/>
          <p:nvPr/>
        </p:nvSpPr>
        <p:spPr>
          <a:xfrm>
            <a:off x="840000" y="2864486"/>
            <a:ext cx="7675350" cy="14427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a:t>“One of seven defective aspects of Spartan Society” Cartledge, 1979. 139</a:t>
            </a:r>
          </a:p>
        </p:txBody>
      </p:sp>
    </p:spTree>
    <p:extLst>
      <p:ext uri="{BB962C8B-B14F-4D97-AF65-F5344CB8AC3E}">
        <p14:creationId xmlns:p14="http://schemas.microsoft.com/office/powerpoint/2010/main" val="2977044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712A0-ACFC-4BC8-AD23-7CC5D9F82B9D}"/>
              </a:ext>
            </a:extLst>
          </p:cNvPr>
          <p:cNvSpPr>
            <a:spLocks noGrp="1"/>
          </p:cNvSpPr>
          <p:nvPr>
            <p:ph type="title"/>
          </p:nvPr>
        </p:nvSpPr>
        <p:spPr/>
        <p:txBody>
          <a:bodyPr/>
          <a:lstStyle/>
          <a:p>
            <a:r>
              <a:rPr lang="en-US" dirty="0"/>
              <a:t>Section 1; The Agoge</a:t>
            </a:r>
          </a:p>
        </p:txBody>
      </p:sp>
      <p:sp>
        <p:nvSpPr>
          <p:cNvPr id="3" name="Content Placeholder 2">
            <a:extLst>
              <a:ext uri="{FF2B5EF4-FFF2-40B4-BE49-F238E27FC236}">
                <a16:creationId xmlns:a16="http://schemas.microsoft.com/office/drawing/2014/main" id="{2A9CE9B6-9AC0-4EEC-ADC2-DBB288064516}"/>
              </a:ext>
            </a:extLst>
          </p:cNvPr>
          <p:cNvSpPr>
            <a:spLocks noGrp="1"/>
          </p:cNvSpPr>
          <p:nvPr>
            <p:ph idx="1"/>
          </p:nvPr>
        </p:nvSpPr>
        <p:spPr/>
        <p:txBody>
          <a:bodyPr>
            <a:normAutofit lnSpcReduction="10000"/>
          </a:bodyPr>
          <a:lstStyle/>
          <a:p>
            <a:r>
              <a:rPr lang="en-US" b="1" dirty="0"/>
              <a:t>Training for all children</a:t>
            </a:r>
            <a:r>
              <a:rPr lang="en-US" dirty="0"/>
              <a:t>. Xen. Const. Lac. 1.3</a:t>
            </a:r>
          </a:p>
          <a:p>
            <a:endParaRPr lang="en-US" dirty="0"/>
          </a:p>
          <a:p>
            <a:r>
              <a:rPr lang="en-US" b="1" dirty="0"/>
              <a:t>Boys entry into the Agoge</a:t>
            </a:r>
            <a:r>
              <a:rPr lang="en-US" dirty="0"/>
              <a:t>. Xen. Const. Lac. 5.2</a:t>
            </a:r>
          </a:p>
          <a:p>
            <a:endParaRPr lang="en-US" dirty="0"/>
          </a:p>
          <a:p>
            <a:r>
              <a:rPr lang="en-US" dirty="0"/>
              <a:t>‘</a:t>
            </a:r>
            <a:r>
              <a:rPr lang="en-US" b="1" dirty="0"/>
              <a:t>Graduation’ and Hoplite Garrisons. </a:t>
            </a:r>
          </a:p>
          <a:p>
            <a:endParaRPr lang="en-US" dirty="0"/>
          </a:p>
          <a:p>
            <a:r>
              <a:rPr lang="en-US" b="1" dirty="0"/>
              <a:t>Spartan Mirage</a:t>
            </a:r>
          </a:p>
          <a:p>
            <a:r>
              <a:rPr lang="en-US" dirty="0"/>
              <a:t>Paus. 3.6-7.</a:t>
            </a:r>
          </a:p>
          <a:p>
            <a:r>
              <a:rPr lang="en-US" dirty="0" err="1"/>
              <a:t>Thuc</a:t>
            </a:r>
            <a:r>
              <a:rPr lang="en-US" dirty="0"/>
              <a:t>. 2.1.1</a:t>
            </a:r>
          </a:p>
          <a:p>
            <a:r>
              <a:rPr lang="en-US" dirty="0" err="1"/>
              <a:t>Thuc</a:t>
            </a:r>
            <a:r>
              <a:rPr lang="en-US" dirty="0"/>
              <a:t>. 1.18,</a:t>
            </a:r>
          </a:p>
          <a:p>
            <a:r>
              <a:rPr lang="en-US" dirty="0" err="1"/>
              <a:t>Thuc</a:t>
            </a:r>
            <a:r>
              <a:rPr lang="en-US" dirty="0"/>
              <a:t>. 8.98</a:t>
            </a:r>
          </a:p>
        </p:txBody>
      </p:sp>
    </p:spTree>
    <p:extLst>
      <p:ext uri="{BB962C8B-B14F-4D97-AF65-F5344CB8AC3E}">
        <p14:creationId xmlns:p14="http://schemas.microsoft.com/office/powerpoint/2010/main" val="75338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47977-5A6D-46A6-AC07-4B1523828D29}"/>
              </a:ext>
            </a:extLst>
          </p:cNvPr>
          <p:cNvSpPr>
            <a:spLocks noGrp="1"/>
          </p:cNvSpPr>
          <p:nvPr>
            <p:ph type="title"/>
          </p:nvPr>
        </p:nvSpPr>
        <p:spPr/>
        <p:txBody>
          <a:bodyPr/>
          <a:lstStyle/>
          <a:p>
            <a:r>
              <a:rPr lang="en-US" dirty="0"/>
              <a:t>Section 1; Issues of Professionalism</a:t>
            </a:r>
          </a:p>
        </p:txBody>
      </p:sp>
      <p:sp>
        <p:nvSpPr>
          <p:cNvPr id="3" name="Content Placeholder 2">
            <a:extLst>
              <a:ext uri="{FF2B5EF4-FFF2-40B4-BE49-F238E27FC236}">
                <a16:creationId xmlns:a16="http://schemas.microsoft.com/office/drawing/2014/main" id="{F91C57FF-2359-4D00-BBAB-F5EC2705654B}"/>
              </a:ext>
            </a:extLst>
          </p:cNvPr>
          <p:cNvSpPr>
            <a:spLocks noGrp="1"/>
          </p:cNvSpPr>
          <p:nvPr>
            <p:ph idx="1"/>
          </p:nvPr>
        </p:nvSpPr>
        <p:spPr>
          <a:xfrm>
            <a:off x="840000" y="3286123"/>
            <a:ext cx="7675350" cy="2890839"/>
          </a:xfrm>
        </p:spPr>
        <p:txBody>
          <a:bodyPr/>
          <a:lstStyle/>
          <a:p>
            <a:endParaRPr lang="en-US" dirty="0"/>
          </a:p>
          <a:p>
            <a:r>
              <a:rPr lang="en-US" dirty="0"/>
              <a:t>Helots are unpaid</a:t>
            </a:r>
          </a:p>
          <a:p>
            <a:endParaRPr lang="en-US" dirty="0"/>
          </a:p>
          <a:p>
            <a:r>
              <a:rPr lang="en-US" dirty="0"/>
              <a:t>Spartan devalue of coinage, trade goods?</a:t>
            </a:r>
          </a:p>
        </p:txBody>
      </p:sp>
      <p:sp>
        <p:nvSpPr>
          <p:cNvPr id="4" name="Rectangle 3">
            <a:extLst>
              <a:ext uri="{FF2B5EF4-FFF2-40B4-BE49-F238E27FC236}">
                <a16:creationId xmlns:a16="http://schemas.microsoft.com/office/drawing/2014/main" id="{271D0FBA-FE50-4233-B0FF-3A335DE2EE83}"/>
              </a:ext>
            </a:extLst>
          </p:cNvPr>
          <p:cNvSpPr/>
          <p:nvPr/>
        </p:nvSpPr>
        <p:spPr>
          <a:xfrm>
            <a:off x="733984" y="1825625"/>
            <a:ext cx="7675350" cy="13255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t>“</a:t>
            </a:r>
            <a:r>
              <a:rPr lang="en-US" sz="2800" b="1" dirty="0"/>
              <a:t>the pursuit of an activity for gain or livelihood</a:t>
            </a:r>
            <a:r>
              <a:rPr lang="en-GB" sz="2800" b="1" dirty="0"/>
              <a:t>”</a:t>
            </a:r>
          </a:p>
          <a:p>
            <a:pPr algn="ctr"/>
            <a:r>
              <a:rPr lang="en-GB" sz="2000" i="1" dirty="0"/>
              <a:t>https://www.thefreedictionary.com/professionalism</a:t>
            </a:r>
            <a:endParaRPr lang="en-US" sz="3200" b="1" i="1" dirty="0"/>
          </a:p>
        </p:txBody>
      </p:sp>
    </p:spTree>
    <p:extLst>
      <p:ext uri="{BB962C8B-B14F-4D97-AF65-F5344CB8AC3E}">
        <p14:creationId xmlns:p14="http://schemas.microsoft.com/office/powerpoint/2010/main" val="22270232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C14D0-DAEA-480D-9336-9CD36774A09E}"/>
              </a:ext>
            </a:extLst>
          </p:cNvPr>
          <p:cNvSpPr>
            <a:spLocks noGrp="1"/>
          </p:cNvSpPr>
          <p:nvPr>
            <p:ph type="title"/>
          </p:nvPr>
        </p:nvSpPr>
        <p:spPr>
          <a:xfrm>
            <a:off x="628650" y="365125"/>
            <a:ext cx="7886700" cy="1325563"/>
          </a:xfrm>
        </p:spPr>
        <p:txBody>
          <a:bodyPr>
            <a:normAutofit/>
          </a:bodyPr>
          <a:lstStyle/>
          <a:p>
            <a:r>
              <a:rPr lang="en-US">
                <a:solidFill>
                  <a:schemeClr val="tx1"/>
                </a:solidFill>
              </a:rPr>
              <a:t>Section 2: Professional forces outside of Sparta</a:t>
            </a:r>
          </a:p>
        </p:txBody>
      </p:sp>
      <p:graphicFrame>
        <p:nvGraphicFramePr>
          <p:cNvPr id="5" name="Content Placeholder 2">
            <a:extLst>
              <a:ext uri="{FF2B5EF4-FFF2-40B4-BE49-F238E27FC236}">
                <a16:creationId xmlns:a16="http://schemas.microsoft.com/office/drawing/2014/main" id="{AD912F63-128E-420D-8D5C-07D14538B174}"/>
              </a:ext>
            </a:extLst>
          </p:cNvPr>
          <p:cNvGraphicFramePr>
            <a:graphicFrameLocks noGrp="1"/>
          </p:cNvGraphicFramePr>
          <p:nvPr>
            <p:ph idx="1"/>
            <p:extLst>
              <p:ext uri="{D42A27DB-BD31-4B8C-83A1-F6EECF244321}">
                <p14:modId xmlns:p14="http://schemas.microsoft.com/office/powerpoint/2010/main" val="968630690"/>
              </p:ext>
            </p:extLst>
          </p:nvPr>
        </p:nvGraphicFramePr>
        <p:xfrm>
          <a:off x="734616" y="1825625"/>
          <a:ext cx="7674768"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955423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82140-68A1-40AB-9288-67C758A76D6E}"/>
              </a:ext>
            </a:extLst>
          </p:cNvPr>
          <p:cNvSpPr>
            <a:spLocks noGrp="1"/>
          </p:cNvSpPr>
          <p:nvPr>
            <p:ph type="title"/>
          </p:nvPr>
        </p:nvSpPr>
        <p:spPr/>
        <p:txBody>
          <a:bodyPr/>
          <a:lstStyle/>
          <a:p>
            <a:r>
              <a:rPr lang="en-US" dirty="0"/>
              <a:t>Section 2; The Sacred Band</a:t>
            </a:r>
          </a:p>
        </p:txBody>
      </p:sp>
      <p:sp>
        <p:nvSpPr>
          <p:cNvPr id="3" name="Content Placeholder 2">
            <a:extLst>
              <a:ext uri="{FF2B5EF4-FFF2-40B4-BE49-F238E27FC236}">
                <a16:creationId xmlns:a16="http://schemas.microsoft.com/office/drawing/2014/main" id="{4E483C45-A244-4F0F-A4BA-D12EFE9A1CA8}"/>
              </a:ext>
            </a:extLst>
          </p:cNvPr>
          <p:cNvSpPr>
            <a:spLocks noGrp="1"/>
          </p:cNvSpPr>
          <p:nvPr>
            <p:ph idx="1"/>
          </p:nvPr>
        </p:nvSpPr>
        <p:spPr>
          <a:xfrm>
            <a:off x="357809" y="1690689"/>
            <a:ext cx="5022573" cy="5028162"/>
          </a:xfrm>
        </p:spPr>
        <p:txBody>
          <a:bodyPr>
            <a:noAutofit/>
          </a:bodyPr>
          <a:lstStyle/>
          <a:p>
            <a:r>
              <a:rPr lang="en-US" dirty="0"/>
              <a:t>Origins;</a:t>
            </a:r>
          </a:p>
          <a:p>
            <a:pPr>
              <a:buFontTx/>
              <a:buChar char="-"/>
            </a:pPr>
            <a:r>
              <a:rPr lang="en-US" i="1" dirty="0" err="1"/>
              <a:t>Gorgidas</a:t>
            </a:r>
            <a:endParaRPr lang="en-US" i="1" dirty="0"/>
          </a:p>
          <a:p>
            <a:pPr>
              <a:buFontTx/>
              <a:buChar char="-"/>
            </a:pPr>
            <a:r>
              <a:rPr lang="en-US" i="1" dirty="0"/>
              <a:t>150 male ‘lovers’/couples</a:t>
            </a:r>
          </a:p>
          <a:p>
            <a:pPr>
              <a:buFontTx/>
              <a:buChar char="-"/>
            </a:pPr>
            <a:r>
              <a:rPr lang="en-US" i="1" dirty="0"/>
              <a:t>‘Marriage’ vows</a:t>
            </a:r>
            <a:endParaRPr lang="en-US" dirty="0"/>
          </a:p>
          <a:p>
            <a:endParaRPr lang="en-US" dirty="0"/>
          </a:p>
          <a:p>
            <a:r>
              <a:rPr lang="en-US" dirty="0"/>
              <a:t>Maintenance;</a:t>
            </a:r>
          </a:p>
          <a:p>
            <a:pPr>
              <a:buFontTx/>
              <a:buChar char="-"/>
            </a:pPr>
            <a:r>
              <a:rPr lang="en-US" i="1" dirty="0"/>
              <a:t>Trained and maintained at the states expense</a:t>
            </a:r>
          </a:p>
          <a:p>
            <a:pPr>
              <a:buFontTx/>
              <a:buChar char="-"/>
            </a:pPr>
            <a:r>
              <a:rPr lang="en-US" i="1" dirty="0"/>
              <a:t>Quartered at </a:t>
            </a:r>
            <a:r>
              <a:rPr lang="en-US" i="1" dirty="0" err="1"/>
              <a:t>Kadmeia</a:t>
            </a:r>
            <a:endParaRPr lang="en-US" i="1" dirty="0"/>
          </a:p>
          <a:p>
            <a:endParaRPr lang="en-US" dirty="0"/>
          </a:p>
          <a:p>
            <a:pPr marL="0" indent="0">
              <a:buNone/>
            </a:pPr>
            <a:endParaRPr lang="en-US" dirty="0"/>
          </a:p>
          <a:p>
            <a:endParaRPr lang="en-US" dirty="0"/>
          </a:p>
        </p:txBody>
      </p:sp>
      <p:sp>
        <p:nvSpPr>
          <p:cNvPr id="4" name="Rectangle 3">
            <a:extLst>
              <a:ext uri="{FF2B5EF4-FFF2-40B4-BE49-F238E27FC236}">
                <a16:creationId xmlns:a16="http://schemas.microsoft.com/office/drawing/2014/main" id="{8A318E8E-46E2-4268-982F-6E7F44E67935}"/>
              </a:ext>
            </a:extLst>
          </p:cNvPr>
          <p:cNvSpPr/>
          <p:nvPr/>
        </p:nvSpPr>
        <p:spPr>
          <a:xfrm>
            <a:off x="5380382" y="1690689"/>
            <a:ext cx="3498574" cy="15770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Dover, K.J. 1989. </a:t>
            </a:r>
            <a:r>
              <a:rPr lang="en-US" sz="2400" i="1" dirty="0"/>
              <a:t>Greek Homosexuality. </a:t>
            </a:r>
            <a:r>
              <a:rPr lang="en-US" sz="2400" dirty="0"/>
              <a:t>Cambridge: Harvard university press.</a:t>
            </a:r>
          </a:p>
        </p:txBody>
      </p:sp>
      <p:sp>
        <p:nvSpPr>
          <p:cNvPr id="5" name="Rectangle 4">
            <a:extLst>
              <a:ext uri="{FF2B5EF4-FFF2-40B4-BE49-F238E27FC236}">
                <a16:creationId xmlns:a16="http://schemas.microsoft.com/office/drawing/2014/main" id="{800CD0CE-ABF6-42BA-B0FD-19945887FBB4}"/>
              </a:ext>
            </a:extLst>
          </p:cNvPr>
          <p:cNvSpPr/>
          <p:nvPr/>
        </p:nvSpPr>
        <p:spPr>
          <a:xfrm>
            <a:off x="5380382" y="3903353"/>
            <a:ext cx="3498574" cy="13798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Hilbert; Believes it was to avoid a reoccurrence of the </a:t>
            </a:r>
            <a:r>
              <a:rPr lang="en-US" sz="2400" dirty="0" err="1"/>
              <a:t>Phoibidas</a:t>
            </a:r>
            <a:r>
              <a:rPr lang="en-US" sz="2400" dirty="0"/>
              <a:t> affair</a:t>
            </a:r>
          </a:p>
        </p:txBody>
      </p:sp>
    </p:spTree>
    <p:extLst>
      <p:ext uri="{BB962C8B-B14F-4D97-AF65-F5344CB8AC3E}">
        <p14:creationId xmlns:p14="http://schemas.microsoft.com/office/powerpoint/2010/main" val="654985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1" nodeType="clickEffect">
                                  <p:stCondLst>
                                    <p:cond delay="0"/>
                                  </p:stCondLst>
                                  <p:childTnLst>
                                    <p:animEffect transition="out" filter="fade">
                                      <p:cBhvr>
                                        <p:cTn id="11" dur="500"/>
                                        <p:tgtEl>
                                          <p:spTgt spid="4"/>
                                        </p:tgtEl>
                                      </p:cBhvr>
                                    </p:animEffect>
                                    <p:set>
                                      <p:cBhvr>
                                        <p:cTn id="12" dur="1" fill="hold">
                                          <p:stCondLst>
                                            <p:cond delay="499"/>
                                          </p:stCondLst>
                                        </p:cTn>
                                        <p:tgtEl>
                                          <p:spTgt spid="4"/>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1" nodeType="clickEffect">
                                  <p:stCondLst>
                                    <p:cond delay="0"/>
                                  </p:stCondLst>
                                  <p:childTnLst>
                                    <p:animEffect transition="out" filter="fade">
                                      <p:cBhvr>
                                        <p:cTn id="21" dur="500"/>
                                        <p:tgtEl>
                                          <p:spTgt spid="5"/>
                                        </p:tgtEl>
                                      </p:cBhvr>
                                    </p:animEffect>
                                    <p:set>
                                      <p:cBhvr>
                                        <p:cTn id="22"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4" grpId="1" animBg="1"/>
      <p:bldP spid="5" grpId="0" animBg="1"/>
      <p:bldP spid="5" grpId="1"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3193A-F601-4AE5-8B6D-27E1CE2FED4B}"/>
              </a:ext>
            </a:extLst>
          </p:cNvPr>
          <p:cNvSpPr>
            <a:spLocks noGrp="1"/>
          </p:cNvSpPr>
          <p:nvPr>
            <p:ph type="title"/>
          </p:nvPr>
        </p:nvSpPr>
        <p:spPr/>
        <p:txBody>
          <a:bodyPr>
            <a:normAutofit fontScale="90000"/>
          </a:bodyPr>
          <a:lstStyle/>
          <a:p>
            <a:pPr algn="ctr"/>
            <a:r>
              <a:rPr lang="en-US" dirty="0"/>
              <a:t>Spartan Society model </a:t>
            </a:r>
            <a:br>
              <a:rPr lang="en-US" dirty="0"/>
            </a:br>
            <a:r>
              <a:rPr lang="en-US" dirty="0"/>
              <a:t>vs</a:t>
            </a:r>
            <a:br>
              <a:rPr lang="en-US" dirty="0"/>
            </a:br>
            <a:r>
              <a:rPr lang="en-US" dirty="0"/>
              <a:t>The Sacred Band</a:t>
            </a:r>
          </a:p>
        </p:txBody>
      </p:sp>
      <p:sp>
        <p:nvSpPr>
          <p:cNvPr id="3" name="Content Placeholder 2">
            <a:extLst>
              <a:ext uri="{FF2B5EF4-FFF2-40B4-BE49-F238E27FC236}">
                <a16:creationId xmlns:a16="http://schemas.microsoft.com/office/drawing/2014/main" id="{1A6EE173-98D4-4050-A0DA-344ED14C20C6}"/>
              </a:ext>
            </a:extLst>
          </p:cNvPr>
          <p:cNvSpPr>
            <a:spLocks noGrp="1"/>
          </p:cNvSpPr>
          <p:nvPr>
            <p:ph idx="1"/>
          </p:nvPr>
        </p:nvSpPr>
        <p:spPr>
          <a:xfrm>
            <a:off x="840000" y="1997901"/>
            <a:ext cx="7675350" cy="4351338"/>
          </a:xfrm>
        </p:spPr>
        <p:txBody>
          <a:bodyPr/>
          <a:lstStyle/>
          <a:p>
            <a:endParaRPr lang="en-US" dirty="0"/>
          </a:p>
          <a:p>
            <a:endParaRPr lang="en-US" dirty="0"/>
          </a:p>
          <a:p>
            <a:r>
              <a:rPr lang="en-US" dirty="0"/>
              <a:t>Sparta; A society built around supporting its military from a citizens young age until adulthood.</a:t>
            </a:r>
          </a:p>
          <a:p>
            <a:endParaRPr lang="en-US" dirty="0"/>
          </a:p>
          <a:p>
            <a:r>
              <a:rPr lang="en-US" dirty="0"/>
              <a:t>The Sacred Band; an elite Theban unit developed with fundamental ideals to create good soldiers, number at three hundred.</a:t>
            </a:r>
          </a:p>
        </p:txBody>
      </p:sp>
    </p:spTree>
    <p:extLst>
      <p:ext uri="{BB962C8B-B14F-4D97-AF65-F5344CB8AC3E}">
        <p14:creationId xmlns:p14="http://schemas.microsoft.com/office/powerpoint/2010/main" val="20314683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6C038-BAC8-4CF0-8981-6B73AA79446C}"/>
              </a:ext>
            </a:extLst>
          </p:cNvPr>
          <p:cNvSpPr>
            <a:spLocks noGrp="1"/>
          </p:cNvSpPr>
          <p:nvPr>
            <p:ph type="title"/>
          </p:nvPr>
        </p:nvSpPr>
        <p:spPr>
          <a:xfrm>
            <a:off x="628650" y="365125"/>
            <a:ext cx="7886700" cy="1325563"/>
          </a:xfrm>
        </p:spPr>
        <p:txBody>
          <a:bodyPr>
            <a:normAutofit/>
          </a:bodyPr>
          <a:lstStyle/>
          <a:p>
            <a:r>
              <a:rPr lang="en-US">
                <a:solidFill>
                  <a:schemeClr val="tx1"/>
                </a:solidFill>
              </a:rPr>
              <a:t>Place in the overall argument…</a:t>
            </a:r>
          </a:p>
        </p:txBody>
      </p:sp>
      <p:graphicFrame>
        <p:nvGraphicFramePr>
          <p:cNvPr id="5" name="Content Placeholder 2">
            <a:extLst>
              <a:ext uri="{FF2B5EF4-FFF2-40B4-BE49-F238E27FC236}">
                <a16:creationId xmlns:a16="http://schemas.microsoft.com/office/drawing/2014/main" id="{E904A5B4-FB6C-4C1C-A9CF-F3F3B10601BC}"/>
              </a:ext>
            </a:extLst>
          </p:cNvPr>
          <p:cNvGraphicFramePr>
            <a:graphicFrameLocks noGrp="1"/>
          </p:cNvGraphicFramePr>
          <p:nvPr>
            <p:ph idx="1"/>
            <p:extLst>
              <p:ext uri="{D42A27DB-BD31-4B8C-83A1-F6EECF244321}">
                <p14:modId xmlns:p14="http://schemas.microsoft.com/office/powerpoint/2010/main" val="128530076"/>
              </p:ext>
            </p:extLst>
          </p:nvPr>
        </p:nvGraphicFramePr>
        <p:xfrm>
          <a:off x="734616" y="1825625"/>
          <a:ext cx="7674768"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094650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FD636-F514-43CB-9F40-6DA6350CD2B7}"/>
              </a:ext>
            </a:extLst>
          </p:cNvPr>
          <p:cNvSpPr>
            <a:spLocks noGrp="1"/>
          </p:cNvSpPr>
          <p:nvPr>
            <p:ph type="title"/>
          </p:nvPr>
        </p:nvSpPr>
        <p:spPr/>
        <p:txBody>
          <a:bodyPr/>
          <a:lstStyle/>
          <a:p>
            <a:r>
              <a:rPr lang="en-US" dirty="0"/>
              <a:t>Bibliography</a:t>
            </a:r>
          </a:p>
        </p:txBody>
      </p:sp>
      <p:sp>
        <p:nvSpPr>
          <p:cNvPr id="3" name="Content Placeholder 2">
            <a:extLst>
              <a:ext uri="{FF2B5EF4-FFF2-40B4-BE49-F238E27FC236}">
                <a16:creationId xmlns:a16="http://schemas.microsoft.com/office/drawing/2014/main" id="{84631A94-BA6F-4248-975A-CFADA66B327E}"/>
              </a:ext>
            </a:extLst>
          </p:cNvPr>
          <p:cNvSpPr>
            <a:spLocks noGrp="1"/>
          </p:cNvSpPr>
          <p:nvPr>
            <p:ph idx="1"/>
          </p:nvPr>
        </p:nvSpPr>
        <p:spPr>
          <a:xfrm>
            <a:off x="628650" y="1484243"/>
            <a:ext cx="7886700" cy="5194852"/>
          </a:xfrm>
        </p:spPr>
        <p:txBody>
          <a:bodyPr>
            <a:normAutofit fontScale="92500" lnSpcReduction="10000"/>
          </a:bodyPr>
          <a:lstStyle/>
          <a:p>
            <a:r>
              <a:rPr lang="en-US" sz="2600" b="1" u="sng" dirty="0"/>
              <a:t>Ancient Sources</a:t>
            </a:r>
          </a:p>
          <a:p>
            <a:r>
              <a:rPr lang="en-GB" dirty="0"/>
              <a:t>Herodotus, </a:t>
            </a:r>
            <a:r>
              <a:rPr lang="en-GB" i="1" dirty="0"/>
              <a:t>The Histories.</a:t>
            </a:r>
            <a:r>
              <a:rPr lang="en-GB" dirty="0"/>
              <a:t> A.D. Godley. (trans.). 1920. Cambridge: Harvard University Press.</a:t>
            </a:r>
            <a:endParaRPr lang="en-US" dirty="0"/>
          </a:p>
          <a:p>
            <a:r>
              <a:rPr lang="en-GB" dirty="0"/>
              <a:t>Pausanias, </a:t>
            </a:r>
            <a:r>
              <a:rPr lang="en-GB" i="1" dirty="0"/>
              <a:t>Description of Greece. </a:t>
            </a:r>
            <a:r>
              <a:rPr lang="en-GB" dirty="0"/>
              <a:t>W.H.S. Jones, D. </a:t>
            </a:r>
            <a:r>
              <a:rPr lang="en-GB" dirty="0" err="1"/>
              <a:t>Litt</a:t>
            </a:r>
            <a:r>
              <a:rPr lang="en-GB" dirty="0"/>
              <a:t> and H.A. Ormerod (trans.). 1918. London: William Heinemann.</a:t>
            </a:r>
            <a:endParaRPr lang="en-US" dirty="0"/>
          </a:p>
          <a:p>
            <a:r>
              <a:rPr lang="en-GB" dirty="0"/>
              <a:t>Plato, </a:t>
            </a:r>
            <a:r>
              <a:rPr lang="en-GB" i="1" dirty="0"/>
              <a:t>Republic.</a:t>
            </a:r>
            <a:r>
              <a:rPr lang="en-GB" dirty="0"/>
              <a:t> P. </a:t>
            </a:r>
            <a:r>
              <a:rPr lang="en-GB" dirty="0" err="1"/>
              <a:t>Shorey</a:t>
            </a:r>
            <a:r>
              <a:rPr lang="en-GB" dirty="0"/>
              <a:t> (trans.). 1969. London: William Heinemann.</a:t>
            </a:r>
            <a:endParaRPr lang="en-US" dirty="0"/>
          </a:p>
          <a:p>
            <a:r>
              <a:rPr lang="en-GB" dirty="0"/>
              <a:t>Plutarch, </a:t>
            </a:r>
            <a:r>
              <a:rPr lang="en-GB" i="1" dirty="0"/>
              <a:t>Agesilaus.</a:t>
            </a:r>
            <a:r>
              <a:rPr lang="en-GB" dirty="0"/>
              <a:t> B. Perrin (trans.). 1917. London: William Heinemann.</a:t>
            </a:r>
            <a:endParaRPr lang="en-US" dirty="0"/>
          </a:p>
          <a:p>
            <a:r>
              <a:rPr lang="en-GB" dirty="0"/>
              <a:t>Plutarch, </a:t>
            </a:r>
            <a:r>
              <a:rPr lang="en-GB" i="1" dirty="0"/>
              <a:t>Lycurgus. </a:t>
            </a:r>
            <a:r>
              <a:rPr lang="en-GB" dirty="0"/>
              <a:t>B. Perrin (trans.). 1914. London: William Heinemann.</a:t>
            </a:r>
            <a:endParaRPr lang="en-US" dirty="0"/>
          </a:p>
          <a:p>
            <a:r>
              <a:rPr lang="en-GB" dirty="0"/>
              <a:t>Thucydides, </a:t>
            </a:r>
            <a:r>
              <a:rPr lang="en-GB" i="1" dirty="0"/>
              <a:t>History of the Peloponnesian War.</a:t>
            </a:r>
            <a:r>
              <a:rPr lang="en-GB" dirty="0"/>
              <a:t> B. Jowett (trans.). 1881. Oxford: Clarendon Press.</a:t>
            </a:r>
            <a:endParaRPr lang="en-US" dirty="0"/>
          </a:p>
          <a:p>
            <a:r>
              <a:rPr lang="en-GB" i="1" dirty="0"/>
              <a:t>Xenophon, Constitution of the </a:t>
            </a:r>
            <a:r>
              <a:rPr lang="en-GB" i="1" dirty="0" err="1"/>
              <a:t>Lacedaimonians</a:t>
            </a:r>
            <a:r>
              <a:rPr lang="en-GB" i="1" dirty="0"/>
              <a:t>. E.C. Marchant and G.W. </a:t>
            </a:r>
            <a:r>
              <a:rPr lang="en-GB" i="1" dirty="0" err="1"/>
              <a:t>Bowersock</a:t>
            </a:r>
            <a:r>
              <a:rPr lang="en-GB" i="1" dirty="0"/>
              <a:t> (trans.). 1925. Oxford: Harvard University Press.</a:t>
            </a:r>
            <a:endParaRPr lang="en-US" dirty="0"/>
          </a:p>
          <a:p>
            <a:endParaRPr lang="en-US" b="1" u="sng" dirty="0"/>
          </a:p>
        </p:txBody>
      </p:sp>
    </p:spTree>
    <p:extLst>
      <p:ext uri="{BB962C8B-B14F-4D97-AF65-F5344CB8AC3E}">
        <p14:creationId xmlns:p14="http://schemas.microsoft.com/office/powerpoint/2010/main" val="12969654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2F250-F8CF-493A-B0E7-EA2C348FCAB6}"/>
              </a:ext>
            </a:extLst>
          </p:cNvPr>
          <p:cNvSpPr>
            <a:spLocks noGrp="1"/>
          </p:cNvSpPr>
          <p:nvPr>
            <p:ph type="title"/>
          </p:nvPr>
        </p:nvSpPr>
        <p:spPr/>
        <p:txBody>
          <a:bodyPr/>
          <a:lstStyle/>
          <a:p>
            <a:r>
              <a:rPr lang="en-US" dirty="0"/>
              <a:t>Bibliography cont.</a:t>
            </a:r>
          </a:p>
        </p:txBody>
      </p:sp>
      <p:sp>
        <p:nvSpPr>
          <p:cNvPr id="3" name="Content Placeholder 2">
            <a:extLst>
              <a:ext uri="{FF2B5EF4-FFF2-40B4-BE49-F238E27FC236}">
                <a16:creationId xmlns:a16="http://schemas.microsoft.com/office/drawing/2014/main" id="{6A4DF8E9-0C57-475A-BCA9-06131C85CB7F}"/>
              </a:ext>
            </a:extLst>
          </p:cNvPr>
          <p:cNvSpPr>
            <a:spLocks noGrp="1"/>
          </p:cNvSpPr>
          <p:nvPr>
            <p:ph idx="1"/>
          </p:nvPr>
        </p:nvSpPr>
        <p:spPr/>
        <p:txBody>
          <a:bodyPr/>
          <a:lstStyle/>
          <a:p>
            <a:r>
              <a:rPr lang="en-US" b="1" u="sng" dirty="0"/>
              <a:t>Modern Sources</a:t>
            </a:r>
          </a:p>
          <a:p>
            <a:r>
              <a:rPr lang="en-GB" dirty="0"/>
              <a:t>Cartledge, P. and </a:t>
            </a:r>
            <a:r>
              <a:rPr lang="en-GB" dirty="0" err="1"/>
              <a:t>Spawforth</a:t>
            </a:r>
            <a:r>
              <a:rPr lang="en-GB" dirty="0"/>
              <a:t>, A. 2002. </a:t>
            </a:r>
            <a:r>
              <a:rPr lang="en-GB" i="1" dirty="0"/>
              <a:t>Sparta and </a:t>
            </a:r>
            <a:r>
              <a:rPr lang="en-GB" i="1" dirty="0" err="1"/>
              <a:t>Lakonia</a:t>
            </a:r>
            <a:r>
              <a:rPr lang="en-GB" i="1" dirty="0"/>
              <a:t> &amp; Hellenistic and Roman Sparta, </a:t>
            </a:r>
            <a:r>
              <a:rPr lang="en-GB" dirty="0"/>
              <a:t>2. Hoboken: Taylor and Francis.</a:t>
            </a:r>
          </a:p>
          <a:p>
            <a:r>
              <a:rPr lang="en-GB" dirty="0"/>
              <a:t>Hilbert, C. 2018. </a:t>
            </a:r>
            <a:r>
              <a:rPr lang="en-GB" i="1" dirty="0"/>
              <a:t>The Sacred Band of Thebes. </a:t>
            </a:r>
            <a:r>
              <a:rPr lang="en-GB" dirty="0"/>
              <a:t>Create Space, Independent Publishing Platform.</a:t>
            </a:r>
          </a:p>
          <a:p>
            <a:r>
              <a:rPr lang="en-GB" dirty="0"/>
              <a:t>Hunt, P. 2002. </a:t>
            </a:r>
            <a:r>
              <a:rPr lang="en-GB" i="1" dirty="0"/>
              <a:t>Slaves, Warfare and ideology in the Greek historians. </a:t>
            </a:r>
            <a:r>
              <a:rPr lang="en-GB" dirty="0"/>
              <a:t>Cambridge: Cambridge University Press.</a:t>
            </a:r>
          </a:p>
          <a:p>
            <a:r>
              <a:rPr lang="en-US" dirty="0" err="1"/>
              <a:t>Welwei</a:t>
            </a:r>
            <a:r>
              <a:rPr lang="en-US" dirty="0"/>
              <a:t>, K.W, 1974. </a:t>
            </a:r>
            <a:r>
              <a:rPr lang="en-US" i="1" dirty="0" err="1"/>
              <a:t>Unfreie</a:t>
            </a:r>
            <a:r>
              <a:rPr lang="en-US" i="1" dirty="0"/>
              <a:t> </a:t>
            </a:r>
            <a:r>
              <a:rPr lang="en-US" i="1" dirty="0" err="1"/>
              <a:t>im</a:t>
            </a:r>
            <a:r>
              <a:rPr lang="en-US" i="1" dirty="0"/>
              <a:t> </a:t>
            </a:r>
            <a:r>
              <a:rPr lang="en-US" i="1" dirty="0" err="1"/>
              <a:t>antiken</a:t>
            </a:r>
            <a:r>
              <a:rPr lang="en-US" i="1" dirty="0"/>
              <a:t> </a:t>
            </a:r>
            <a:r>
              <a:rPr lang="en-US" i="1" dirty="0" err="1"/>
              <a:t>Kriegsdienst</a:t>
            </a:r>
            <a:r>
              <a:rPr lang="en-US" i="1" dirty="0"/>
              <a:t>.</a:t>
            </a:r>
            <a:r>
              <a:rPr lang="en-US" dirty="0"/>
              <a:t> Germany: Steiner</a:t>
            </a:r>
          </a:p>
        </p:txBody>
      </p:sp>
    </p:spTree>
    <p:extLst>
      <p:ext uri="{BB962C8B-B14F-4D97-AF65-F5344CB8AC3E}">
        <p14:creationId xmlns:p14="http://schemas.microsoft.com/office/powerpoint/2010/main" val="24143504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blip>
          <a:srcRect/>
          <a:stretch>
            <a:fillRect/>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4962833-2EBB-47A0-9823-D4F8E16EE1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 name="Title 3">
            <a:extLst>
              <a:ext uri="{FF2B5EF4-FFF2-40B4-BE49-F238E27FC236}">
                <a16:creationId xmlns:a16="http://schemas.microsoft.com/office/drawing/2014/main" id="{F4CCD75B-5AC3-4713-BCA1-0BA7F6F91105}"/>
              </a:ext>
            </a:extLst>
          </p:cNvPr>
          <p:cNvSpPr>
            <a:spLocks noGrp="1"/>
          </p:cNvSpPr>
          <p:nvPr>
            <p:ph type="ctrTitle"/>
          </p:nvPr>
        </p:nvSpPr>
        <p:spPr>
          <a:xfrm>
            <a:off x="3282984" y="687388"/>
            <a:ext cx="4718016" cy="5483225"/>
          </a:xfrm>
          <a:effectLst/>
        </p:spPr>
        <p:txBody>
          <a:bodyPr vert="horz" wrap="square" lIns="91440" tIns="45720" rIns="91440" bIns="45720" rtlCol="0" anchor="ctr">
            <a:normAutofit/>
          </a:bodyPr>
          <a:lstStyle/>
          <a:p>
            <a:pPr defTabSz="914400"/>
            <a:r>
              <a:rPr lang="en-US" sz="6300" spc="-300">
                <a:solidFill>
                  <a:schemeClr val="tx1">
                    <a:lumMod val="95000"/>
                  </a:schemeClr>
                </a:solidFill>
              </a:rPr>
              <a:t>Any Questions?</a:t>
            </a:r>
          </a:p>
        </p:txBody>
      </p:sp>
      <p:cxnSp>
        <p:nvCxnSpPr>
          <p:cNvPr id="12" name="Straight Connector 11">
            <a:extLst>
              <a:ext uri="{FF2B5EF4-FFF2-40B4-BE49-F238E27FC236}">
                <a16:creationId xmlns:a16="http://schemas.microsoft.com/office/drawing/2014/main" id="{21FCCE20-1E4F-44FF-87B4-379D391A2D1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41685" y="2032907"/>
            <a:ext cx="0" cy="2792186"/>
          </a:xfrm>
          <a:prstGeom prst="line">
            <a:avLst/>
          </a:prstGeom>
        </p:spPr>
        <p:style>
          <a:lnRef idx="1">
            <a:schemeClr val="accent1"/>
          </a:lnRef>
          <a:fillRef idx="0">
            <a:schemeClr val="accent1"/>
          </a:fillRef>
          <a:effectRef idx="0">
            <a:schemeClr val="accent1"/>
          </a:effectRef>
          <a:fontRef idx="minor">
            <a:schemeClr val="tx1"/>
          </a:fontRef>
        </p:style>
      </p:cxnSp>
      <p:sp>
        <p:nvSpPr>
          <p:cNvPr id="5" name="Subtitle 4">
            <a:extLst>
              <a:ext uri="{FF2B5EF4-FFF2-40B4-BE49-F238E27FC236}">
                <a16:creationId xmlns:a16="http://schemas.microsoft.com/office/drawing/2014/main" id="{A767AE2F-E300-42DC-8085-E72F30C13113}"/>
              </a:ext>
            </a:extLst>
          </p:cNvPr>
          <p:cNvSpPr>
            <a:spLocks noGrp="1"/>
          </p:cNvSpPr>
          <p:nvPr>
            <p:ph type="subTitle" idx="1"/>
          </p:nvPr>
        </p:nvSpPr>
        <p:spPr>
          <a:xfrm>
            <a:off x="3282984" y="1723996"/>
            <a:ext cx="6858000" cy="617822"/>
          </a:xfrm>
        </p:spPr>
        <p:txBody>
          <a:bodyPr>
            <a:normAutofit/>
          </a:bodyPr>
          <a:lstStyle/>
          <a:p>
            <a:r>
              <a:rPr lang="en-US" dirty="0"/>
              <a:t>Thank you for listening, </a:t>
            </a:r>
          </a:p>
        </p:txBody>
      </p:sp>
    </p:spTree>
    <p:extLst>
      <p:ext uri="{BB962C8B-B14F-4D97-AF65-F5344CB8AC3E}">
        <p14:creationId xmlns:p14="http://schemas.microsoft.com/office/powerpoint/2010/main" val="3587846706"/>
      </p:ext>
    </p:extLst>
  </p:cSld>
  <p:clrMapOvr>
    <a:masterClrMapping/>
  </p:clrMapOvr>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123</TotalTime>
  <Words>1884</Words>
  <Application>Microsoft Office PowerPoint</Application>
  <PresentationFormat>On-screen Show (4:3)</PresentationFormat>
  <Paragraphs>150</Paragraphs>
  <Slides>20</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Corbel</vt:lpstr>
      <vt:lpstr>Depth</vt:lpstr>
      <vt:lpstr>The road to Professionalism:  How Greek states supported  professional forces</vt:lpstr>
      <vt:lpstr>Introduction </vt:lpstr>
      <vt:lpstr>Point of my research…</vt:lpstr>
      <vt:lpstr>My overall argument…</vt:lpstr>
      <vt:lpstr>Key ancient sources; </vt:lpstr>
      <vt:lpstr>Key modern scholarship;</vt:lpstr>
      <vt:lpstr>Strengths and issues  with these sources</vt:lpstr>
      <vt:lpstr>This presentation will focus on my research so far…</vt:lpstr>
      <vt:lpstr>Section 1; Sparta as a military model</vt:lpstr>
      <vt:lpstr>Section 1; Lycurgus and his laws</vt:lpstr>
      <vt:lpstr>Section 1; Helots</vt:lpstr>
      <vt:lpstr>Section 1; The Agoge</vt:lpstr>
      <vt:lpstr>Section 1; Issues of Professionalism</vt:lpstr>
      <vt:lpstr>Section 2: Professional forces outside of Sparta</vt:lpstr>
      <vt:lpstr>Section 2; The Sacred Band</vt:lpstr>
      <vt:lpstr>Spartan Society model  vs The Sacred Band</vt:lpstr>
      <vt:lpstr>Place in the overall argument…</vt:lpstr>
      <vt:lpstr>Bibliography</vt:lpstr>
      <vt:lpstr>Bibliography cont.</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road to Professionalism:  How Greek states supported  professional forces</dc:title>
  <dc:creator>Tammy Bowie</dc:creator>
  <cp:lastModifiedBy>Tammy Bowie</cp:lastModifiedBy>
  <cp:revision>6</cp:revision>
  <dcterms:created xsi:type="dcterms:W3CDTF">2019-02-03T18:46:25Z</dcterms:created>
  <dcterms:modified xsi:type="dcterms:W3CDTF">2019-02-04T00:42:44Z</dcterms:modified>
</cp:coreProperties>
</file>