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56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474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10/22/2017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22/10/2017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36512" y="1094879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dirty="0"/>
              <a:t>Digital Skills and Research Methods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1C96DE-C090-4E6B-AC0B-470FD4653840}"/>
              </a:ext>
            </a:extLst>
          </p:cNvPr>
          <p:cNvSpPr txBox="1"/>
          <p:nvPr/>
        </p:nvSpPr>
        <p:spPr>
          <a:xfrm>
            <a:off x="4572000" y="3380799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dirty="0"/>
              <a:t>Tutors:  </a:t>
            </a:r>
            <a:r>
              <a:rPr lang="en-GB" dirty="0" err="1"/>
              <a:t>Anly</a:t>
            </a:r>
            <a:r>
              <a:rPr lang="en-GB" dirty="0"/>
              <a:t> </a:t>
            </a:r>
            <a:r>
              <a:rPr lang="en-GB" dirty="0" err="1"/>
              <a:t>Chandramohan</a:t>
            </a:r>
            <a:endParaRPr lang="en-GB" dirty="0"/>
          </a:p>
          <a:p>
            <a:pPr>
              <a:defRPr/>
            </a:pPr>
            <a:r>
              <a:rPr lang="en-GB" dirty="0"/>
              <a:t>             </a:t>
            </a:r>
            <a:r>
              <a:rPr lang="en-GB" dirty="0" err="1"/>
              <a:t>Renuga</a:t>
            </a:r>
            <a:r>
              <a:rPr lang="en-GB" dirty="0"/>
              <a:t> Jayakumar</a:t>
            </a:r>
          </a:p>
          <a:p>
            <a:pPr>
              <a:defRPr/>
            </a:pPr>
            <a:r>
              <a:rPr lang="en-GB" dirty="0"/>
              <a:t>             </a:t>
            </a:r>
            <a:r>
              <a:rPr lang="en-GB" dirty="0" err="1"/>
              <a:t>Ze</a:t>
            </a:r>
            <a:r>
              <a:rPr lang="en-GB" dirty="0"/>
              <a:t> Zook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A608F-6F42-476D-A8AE-6E3480C9A5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Cloud storage?</a:t>
            </a:r>
          </a:p>
        </p:txBody>
      </p:sp>
      <p:pic>
        <p:nvPicPr>
          <p:cNvPr id="5" name="Graphic 4" descr="Document">
            <a:extLst>
              <a:ext uri="{FF2B5EF4-FFF2-40B4-BE49-F238E27FC236}">
                <a16:creationId xmlns:a16="http://schemas.microsoft.com/office/drawing/2014/main" id="{C85B6B6C-7ECE-42F7-A93A-D389AE21DA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00087" y="3357563"/>
            <a:ext cx="685800" cy="685800"/>
          </a:xfrm>
          <a:prstGeom prst="rect">
            <a:avLst/>
          </a:prstGeom>
        </p:spPr>
      </p:pic>
      <p:pic>
        <p:nvPicPr>
          <p:cNvPr id="7" name="Graphic 6" descr="Open Folder">
            <a:extLst>
              <a:ext uri="{FF2B5EF4-FFF2-40B4-BE49-F238E27FC236}">
                <a16:creationId xmlns:a16="http://schemas.microsoft.com/office/drawing/2014/main" id="{6497C7E9-1CFA-492C-9A0E-354B270121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71500" y="3357563"/>
            <a:ext cx="685800" cy="68580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9C6742D-AC0B-4455-8885-4F590E2D87BD}"/>
              </a:ext>
            </a:extLst>
          </p:cNvPr>
          <p:cNvCxnSpPr>
            <a:stCxn id="7" idx="3"/>
            <a:endCxn id="5" idx="1"/>
          </p:cNvCxnSpPr>
          <p:nvPr/>
        </p:nvCxnSpPr>
        <p:spPr>
          <a:xfrm>
            <a:off x="1257300" y="3700463"/>
            <a:ext cx="5427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Group 25">
            <a:extLst>
              <a:ext uri="{FF2B5EF4-FFF2-40B4-BE49-F238E27FC236}">
                <a16:creationId xmlns:a16="http://schemas.microsoft.com/office/drawing/2014/main" id="{A3A9648D-9354-4BB2-B01D-FBFDC5777361}"/>
              </a:ext>
            </a:extLst>
          </p:cNvPr>
          <p:cNvGrpSpPr/>
          <p:nvPr/>
        </p:nvGrpSpPr>
        <p:grpSpPr>
          <a:xfrm>
            <a:off x="2443162" y="2983595"/>
            <a:ext cx="1652405" cy="1310775"/>
            <a:chOff x="3257550" y="2158852"/>
            <a:chExt cx="2203206" cy="1747700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3059D34-2027-406B-B7F4-9D11CB0EFB7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257550" y="2549037"/>
              <a:ext cx="661621" cy="67041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0A9F4FE-D065-4A3F-9E8A-D81E5F09618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276967" y="3065728"/>
              <a:ext cx="848090" cy="15997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1E56E26-8A4B-4A26-BBA0-6221FEEC492C}"/>
                </a:ext>
              </a:extLst>
            </p:cNvPr>
            <p:cNvCxnSpPr>
              <a:cxnSpLocks/>
              <a:endCxn id="21" idx="1"/>
            </p:cNvCxnSpPr>
            <p:nvPr/>
          </p:nvCxnSpPr>
          <p:spPr>
            <a:xfrm flipV="1">
              <a:off x="3286125" y="2746500"/>
              <a:ext cx="828674" cy="46342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F584B2B-EB17-4D49-9F4A-76E8F3481D52}"/>
                </a:ext>
              </a:extLst>
            </p:cNvPr>
            <p:cNvCxnSpPr>
              <a:cxnSpLocks/>
              <a:endCxn id="23" idx="1"/>
            </p:cNvCxnSpPr>
            <p:nvPr/>
          </p:nvCxnSpPr>
          <p:spPr>
            <a:xfrm>
              <a:off x="3257550" y="3229172"/>
              <a:ext cx="874834" cy="18910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7BCC0E4-BE4D-43C3-8330-AEB959B14C1F}"/>
                </a:ext>
              </a:extLst>
            </p:cNvPr>
            <p:cNvCxnSpPr>
              <a:cxnSpLocks/>
              <a:endCxn id="24" idx="1"/>
            </p:cNvCxnSpPr>
            <p:nvPr/>
          </p:nvCxnSpPr>
          <p:spPr>
            <a:xfrm>
              <a:off x="3283927" y="3204027"/>
              <a:ext cx="584689" cy="50247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6D519783-68D8-410D-8A82-79A3A3AD58EB}"/>
                </a:ext>
              </a:extLst>
            </p:cNvPr>
            <p:cNvSpPr txBox="1"/>
            <p:nvPr/>
          </p:nvSpPr>
          <p:spPr>
            <a:xfrm>
              <a:off x="3947746" y="2158852"/>
              <a:ext cx="1046285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50" dirty="0"/>
                <a:t>text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881E1672-1E3E-455C-8780-CB32B73377A5}"/>
                </a:ext>
              </a:extLst>
            </p:cNvPr>
            <p:cNvSpPr txBox="1"/>
            <p:nvPr/>
          </p:nvSpPr>
          <p:spPr>
            <a:xfrm>
              <a:off x="4114799" y="2546445"/>
              <a:ext cx="1345957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50" dirty="0"/>
                <a:t>document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2596B926-7AE1-40F2-B9CE-46E4A208DF56}"/>
                </a:ext>
              </a:extLst>
            </p:cNvPr>
            <p:cNvSpPr txBox="1"/>
            <p:nvPr/>
          </p:nvSpPr>
          <p:spPr>
            <a:xfrm>
              <a:off x="4185138" y="2884921"/>
              <a:ext cx="1046285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50" dirty="0"/>
                <a:t>image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E74F1CD8-DCBC-47BA-8672-F3497DC37EE9}"/>
                </a:ext>
              </a:extLst>
            </p:cNvPr>
            <p:cNvSpPr txBox="1"/>
            <p:nvPr/>
          </p:nvSpPr>
          <p:spPr>
            <a:xfrm>
              <a:off x="4132384" y="3218227"/>
              <a:ext cx="1046285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50" dirty="0"/>
                <a:t>video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9F5C9D83-6921-4F9F-9FFF-2C216E7D5343}"/>
                </a:ext>
              </a:extLst>
            </p:cNvPr>
            <p:cNvSpPr txBox="1"/>
            <p:nvPr/>
          </p:nvSpPr>
          <p:spPr>
            <a:xfrm>
              <a:off x="3868616" y="3506443"/>
              <a:ext cx="1046285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50" dirty="0"/>
                <a:t>audio</a:t>
              </a:r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A2478F1-F8EE-4E5C-8B1D-1CEC5CE443D7}"/>
              </a:ext>
            </a:extLst>
          </p:cNvPr>
          <p:cNvGrpSpPr/>
          <p:nvPr/>
        </p:nvGrpSpPr>
        <p:grpSpPr>
          <a:xfrm>
            <a:off x="4095567" y="3024353"/>
            <a:ext cx="2627804" cy="1073634"/>
            <a:chOff x="5460755" y="2889471"/>
            <a:chExt cx="3503739" cy="1431512"/>
          </a:xfrm>
        </p:grpSpPr>
        <p:sp>
          <p:nvSpPr>
            <p:cNvPr id="32" name="Arrow: Left-Right 31">
              <a:extLst>
                <a:ext uri="{FF2B5EF4-FFF2-40B4-BE49-F238E27FC236}">
                  <a16:creationId xmlns:a16="http://schemas.microsoft.com/office/drawing/2014/main" id="{C404F694-537E-4BB8-968F-E5EF3E1F3AB8}"/>
                </a:ext>
              </a:extLst>
            </p:cNvPr>
            <p:cNvSpPr/>
            <p:nvPr/>
          </p:nvSpPr>
          <p:spPr>
            <a:xfrm>
              <a:off x="5460755" y="3338146"/>
              <a:ext cx="3503739" cy="457200"/>
            </a:xfrm>
            <a:prstGeom prst="left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28" name="Cloud 27">
              <a:extLst>
                <a:ext uri="{FF2B5EF4-FFF2-40B4-BE49-F238E27FC236}">
                  <a16:creationId xmlns:a16="http://schemas.microsoft.com/office/drawing/2014/main" id="{A98C9A1F-BCC1-4437-8C91-CAC72E694B31}"/>
                </a:ext>
              </a:extLst>
            </p:cNvPr>
            <p:cNvSpPr/>
            <p:nvPr/>
          </p:nvSpPr>
          <p:spPr>
            <a:xfrm>
              <a:off x="6400802" y="2889471"/>
              <a:ext cx="1714500" cy="1431512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9C897311-A030-419F-B1C6-368B79654863}"/>
              </a:ext>
            </a:extLst>
          </p:cNvPr>
          <p:cNvGrpSpPr/>
          <p:nvPr/>
        </p:nvGrpSpPr>
        <p:grpSpPr>
          <a:xfrm>
            <a:off x="6723371" y="2981492"/>
            <a:ext cx="1375446" cy="1278079"/>
            <a:chOff x="8964495" y="2832321"/>
            <a:chExt cx="1833928" cy="1704104"/>
          </a:xfrm>
        </p:grpSpPr>
        <p:pic>
          <p:nvPicPr>
            <p:cNvPr id="31" name="Graphic 30" descr="Computer">
              <a:extLst>
                <a:ext uri="{FF2B5EF4-FFF2-40B4-BE49-F238E27FC236}">
                  <a16:creationId xmlns:a16="http://schemas.microsoft.com/office/drawing/2014/main" id="{0D214C07-704F-4149-98F9-08EF3B1AAD3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8964495" y="2832321"/>
              <a:ext cx="1621443" cy="1522128"/>
            </a:xfrm>
            <a:prstGeom prst="rect">
              <a:avLst/>
            </a:prstGeom>
          </p:spPr>
        </p:pic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5547FA0B-3D78-4E48-96E2-ACC9B63085CB}"/>
                </a:ext>
              </a:extLst>
            </p:cNvPr>
            <p:cNvSpPr txBox="1"/>
            <p:nvPr/>
          </p:nvSpPr>
          <p:spPr>
            <a:xfrm>
              <a:off x="9055348" y="4136316"/>
              <a:ext cx="1743075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50" dirty="0"/>
                <a:t>Remote Server</a:t>
              </a: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7025C6B2-4A21-4567-82EF-389C83F5F705}"/>
              </a:ext>
            </a:extLst>
          </p:cNvPr>
          <p:cNvGrpSpPr/>
          <p:nvPr/>
        </p:nvGrpSpPr>
        <p:grpSpPr>
          <a:xfrm>
            <a:off x="501162" y="2848158"/>
            <a:ext cx="3594406" cy="1576022"/>
            <a:chOff x="668215" y="2654543"/>
            <a:chExt cx="4792541" cy="2101363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92D5243D-BB6A-42D2-8700-681C0D412B43}"/>
                </a:ext>
              </a:extLst>
            </p:cNvPr>
            <p:cNvSpPr/>
            <p:nvPr/>
          </p:nvSpPr>
          <p:spPr>
            <a:xfrm>
              <a:off x="668215" y="2654543"/>
              <a:ext cx="4792541" cy="2101363"/>
            </a:xfrm>
            <a:prstGeom prst="rect">
              <a:avLst/>
            </a:prstGeom>
            <a:solidFill>
              <a:schemeClr val="accent1">
                <a:alpha val="50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52DAD0E3-73D2-4A1B-932C-04FAD2CE7B6E}"/>
                </a:ext>
              </a:extLst>
            </p:cNvPr>
            <p:cNvSpPr txBox="1"/>
            <p:nvPr/>
          </p:nvSpPr>
          <p:spPr>
            <a:xfrm>
              <a:off x="822014" y="2704804"/>
              <a:ext cx="1578103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50" dirty="0"/>
                <a:t>My Device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38085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5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583D6-A723-4B5E-AACA-E19AE5A8F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Advantages of cloud storage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2CCDC-70C5-4AF6-BFD4-0412BB38DE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just">
              <a:lnSpc>
                <a:spcPct val="120000"/>
              </a:lnSpc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Usability:</a:t>
            </a:r>
            <a:r>
              <a:rPr lang="en-GB" dirty="0"/>
              <a:t> Cloud storage  with desktop folders allows users to drag and drop files between the cloud storage and their local storage.</a:t>
            </a:r>
          </a:p>
          <a:p>
            <a:pPr algn="just">
              <a:lnSpc>
                <a:spcPct val="120000"/>
              </a:lnSpc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Bandwidth:</a:t>
            </a:r>
            <a:r>
              <a:rPr lang="en-GB" dirty="0"/>
              <a:t> You can avoid emailing files to individuals and instead send a web link to recipients through your email.</a:t>
            </a:r>
          </a:p>
          <a:p>
            <a:pPr algn="just">
              <a:lnSpc>
                <a:spcPct val="120000"/>
              </a:lnSpc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Accessibility:</a:t>
            </a:r>
            <a:r>
              <a:rPr lang="en-GB" dirty="0"/>
              <a:t> Stored files can be accessed from anywhere via Internet connection.</a:t>
            </a:r>
          </a:p>
          <a:p>
            <a:pPr algn="just">
              <a:lnSpc>
                <a:spcPct val="120000"/>
              </a:lnSpc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Disaster Recovery:</a:t>
            </a:r>
            <a:r>
              <a:rPr lang="en-GB" b="1" dirty="0"/>
              <a:t> </a:t>
            </a:r>
            <a:r>
              <a:rPr lang="en-GB" dirty="0"/>
              <a:t> Can be used as backup-plan. Data stored on remote location for backup</a:t>
            </a:r>
          </a:p>
          <a:p>
            <a:pPr algn="just">
              <a:lnSpc>
                <a:spcPct val="120000"/>
              </a:lnSpc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Cost Savings:</a:t>
            </a:r>
            <a:r>
              <a:rPr lang="en-GB" dirty="0"/>
              <a:t> Very low cost(when compared to buying)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sz="900" dirty="0">
              <a:solidFill>
                <a:srgbClr val="FF0000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endParaRPr lang="en-GB" sz="900" dirty="0">
              <a:solidFill>
                <a:srgbClr val="FF0000"/>
              </a:solidFill>
            </a:endParaRPr>
          </a:p>
          <a:p>
            <a:pPr marL="0" indent="0" algn="ctr">
              <a:lnSpc>
                <a:spcPct val="120000"/>
              </a:lnSpc>
              <a:buNone/>
            </a:pPr>
            <a:endParaRPr lang="en-GB" sz="1700" dirty="0">
              <a:solidFill>
                <a:srgbClr val="FF0000"/>
              </a:solidFill>
            </a:endParaRPr>
          </a:p>
          <a:p>
            <a:pPr marL="0" indent="0" algn="ctr">
              <a:lnSpc>
                <a:spcPct val="120000"/>
              </a:lnSpc>
              <a:buNone/>
            </a:pPr>
            <a:endParaRPr lang="en-GB" sz="1700" dirty="0">
              <a:solidFill>
                <a:srgbClr val="FF0000"/>
              </a:solidFill>
            </a:endParaRPr>
          </a:p>
          <a:p>
            <a:pPr marL="0" indent="0" algn="ctr">
              <a:lnSpc>
                <a:spcPct val="120000"/>
              </a:lnSpc>
              <a:buNone/>
            </a:pPr>
            <a:r>
              <a:rPr lang="en-GB" sz="1700" dirty="0">
                <a:solidFill>
                  <a:srgbClr val="FF0000"/>
                </a:solidFill>
              </a:rPr>
              <a:t>Acknowledgement: http://bigdata-madesimple.com/5-advantages-and-disadvantages-of-cloud-storage/</a:t>
            </a:r>
          </a:p>
        </p:txBody>
      </p:sp>
    </p:spTree>
    <p:extLst>
      <p:ext uri="{BB962C8B-B14F-4D97-AF65-F5344CB8AC3E}">
        <p14:creationId xmlns:p14="http://schemas.microsoft.com/office/powerpoint/2010/main" val="1187497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B132A-F0F4-42BD-94B6-0BE45D5AE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Disadvantages of cloud storage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DE6CE-E6DA-437F-BB6F-6A04AA23D0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just">
              <a:lnSpc>
                <a:spcPct val="120000"/>
              </a:lnSpc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Usability:</a:t>
            </a:r>
            <a:r>
              <a:rPr lang="en-GB" dirty="0"/>
              <a:t> Copy &amp; Paste is ideal, as drag &amp; drop may result in removing the file from its original location.</a:t>
            </a:r>
          </a:p>
          <a:p>
            <a:pPr algn="just">
              <a:lnSpc>
                <a:spcPct val="120000"/>
              </a:lnSpc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Bandwidth:</a:t>
            </a:r>
            <a:r>
              <a:rPr lang="en-GB" dirty="0"/>
              <a:t> Careful about bandwidth allowance. If exceeds, then cost may be significant.</a:t>
            </a:r>
          </a:p>
          <a:p>
            <a:pPr algn="just">
              <a:lnSpc>
                <a:spcPct val="120000"/>
              </a:lnSpc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Accessibility:</a:t>
            </a:r>
            <a:r>
              <a:rPr lang="en-GB" dirty="0"/>
              <a:t> If you have no internet connection, you have no access to your data.</a:t>
            </a:r>
          </a:p>
          <a:p>
            <a:pPr algn="just">
              <a:lnSpc>
                <a:spcPct val="120000"/>
              </a:lnSpc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Data Security:</a:t>
            </a:r>
            <a:r>
              <a:rPr lang="en-GB" dirty="0"/>
              <a:t> There are concerns with the safety and privacy of important data stored remotely. </a:t>
            </a:r>
          </a:p>
          <a:p>
            <a:pPr algn="just">
              <a:lnSpc>
                <a:spcPct val="120000"/>
              </a:lnSpc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Software:</a:t>
            </a:r>
            <a:r>
              <a:rPr lang="en-GB" dirty="0"/>
              <a:t> If you want to be able to manipulate your files locally through multiple devices, you’ll need to download the service on all devices.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sz="900" dirty="0">
              <a:solidFill>
                <a:srgbClr val="FF0000"/>
              </a:solidFill>
            </a:endParaRPr>
          </a:p>
          <a:p>
            <a:pPr marL="0" indent="0" algn="ctr">
              <a:lnSpc>
                <a:spcPct val="120000"/>
              </a:lnSpc>
              <a:buNone/>
            </a:pPr>
            <a:endParaRPr lang="en-GB" sz="1600" dirty="0">
              <a:solidFill>
                <a:srgbClr val="FF0000"/>
              </a:solidFill>
            </a:endParaRPr>
          </a:p>
          <a:p>
            <a:pPr marL="0" indent="0" algn="ctr">
              <a:lnSpc>
                <a:spcPct val="120000"/>
              </a:lnSpc>
              <a:buNone/>
            </a:pPr>
            <a:endParaRPr lang="en-GB" sz="1600" dirty="0">
              <a:solidFill>
                <a:srgbClr val="FF0000"/>
              </a:solidFill>
            </a:endParaRPr>
          </a:p>
          <a:p>
            <a:pPr marL="0" indent="0" algn="ctr">
              <a:lnSpc>
                <a:spcPct val="120000"/>
              </a:lnSpc>
              <a:buNone/>
            </a:pPr>
            <a:r>
              <a:rPr lang="en-GB" sz="2000" dirty="0">
                <a:solidFill>
                  <a:srgbClr val="FF0000"/>
                </a:solidFill>
              </a:rPr>
              <a:t>Acknowledgement: http://bigdata-madesimple.com/5-advantages-and-disadvantages-of-cloud-storage/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sz="900" dirty="0"/>
          </a:p>
          <a:p>
            <a:pPr algn="just">
              <a:lnSpc>
                <a:spcPct val="12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51329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7D1A7-BB4B-4A6A-A475-CC41138F06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Cloud Storage</a:t>
            </a:r>
          </a:p>
        </p:txBody>
      </p:sp>
      <p:pic>
        <p:nvPicPr>
          <p:cNvPr id="1028" name="Picture 4" descr="Image result for onedrive symbol">
            <a:extLst>
              <a:ext uri="{FF2B5EF4-FFF2-40B4-BE49-F238E27FC236}">
                <a16:creationId xmlns:a16="http://schemas.microsoft.com/office/drawing/2014/main" id="{C2E53A43-BFCA-4C28-9C7F-A1729CDCD0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072" y="2203030"/>
            <a:ext cx="2124617" cy="1456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dropbox symbol">
            <a:extLst>
              <a:ext uri="{FF2B5EF4-FFF2-40B4-BE49-F238E27FC236}">
                <a16:creationId xmlns:a16="http://schemas.microsoft.com/office/drawing/2014/main" id="{469264C8-32D8-4BD2-91CB-9A6EB7EF69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884" y="2124547"/>
            <a:ext cx="1893094" cy="1664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googledrive symbol">
            <a:extLst>
              <a:ext uri="{FF2B5EF4-FFF2-40B4-BE49-F238E27FC236}">
                <a16:creationId xmlns:a16="http://schemas.microsoft.com/office/drawing/2014/main" id="{CDD2A0CA-15D0-47A9-BDCB-FE6B0CA9EE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3620" y="2564904"/>
            <a:ext cx="2321719" cy="761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loud 7">
            <a:extLst>
              <a:ext uri="{FF2B5EF4-FFF2-40B4-BE49-F238E27FC236}">
                <a16:creationId xmlns:a16="http://schemas.microsoft.com/office/drawing/2014/main" id="{97F311F1-2131-4D81-A67D-75BA5BE6A327}"/>
              </a:ext>
            </a:extLst>
          </p:cNvPr>
          <p:cNvSpPr/>
          <p:nvPr/>
        </p:nvSpPr>
        <p:spPr>
          <a:xfrm>
            <a:off x="3107531" y="4077072"/>
            <a:ext cx="3171825" cy="1193006"/>
          </a:xfrm>
          <a:prstGeom prst="cloud">
            <a:avLst/>
          </a:prstGeom>
          <a:gradFill flip="none" rotWithShape="1">
            <a:gsLst>
              <a:gs pos="0">
                <a:srgbClr val="0070C0">
                  <a:tint val="66000"/>
                  <a:satMod val="160000"/>
                </a:srgbClr>
              </a:gs>
              <a:gs pos="50000">
                <a:srgbClr val="0070C0">
                  <a:tint val="44500"/>
                  <a:satMod val="160000"/>
                </a:srgbClr>
              </a:gs>
              <a:gs pos="100000">
                <a:srgbClr val="0070C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       and more…..</a:t>
            </a:r>
          </a:p>
        </p:txBody>
      </p:sp>
    </p:spTree>
    <p:extLst>
      <p:ext uri="{BB962C8B-B14F-4D97-AF65-F5344CB8AC3E}">
        <p14:creationId xmlns:p14="http://schemas.microsoft.com/office/powerpoint/2010/main" val="375831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E0C9F-85EB-4936-8A9F-E18B3094B7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DROPBOX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94FB5-3577-4D7E-B793-A5F93E2902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386" y="2448306"/>
            <a:ext cx="4430268" cy="3038094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/>
              <a:t>Take your docs anywhere</a:t>
            </a:r>
          </a:p>
          <a:p>
            <a:r>
              <a:rPr lang="en-GB" b="1" dirty="0"/>
              <a:t>Send videos quickly</a:t>
            </a:r>
          </a:p>
          <a:p>
            <a:r>
              <a:rPr lang="en-GB" b="1" dirty="0"/>
              <a:t>Manage your photos easily</a:t>
            </a:r>
          </a:p>
          <a:p>
            <a:r>
              <a:rPr lang="en-GB" b="1" dirty="0"/>
              <a:t>Work on slides together</a:t>
            </a:r>
          </a:p>
          <a:p>
            <a:r>
              <a:rPr lang="en-GB" b="1" dirty="0"/>
              <a:t>Never lose a file again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Dropbox.com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loud 3">
            <a:extLst>
              <a:ext uri="{FF2B5EF4-FFF2-40B4-BE49-F238E27FC236}">
                <a16:creationId xmlns:a16="http://schemas.microsoft.com/office/drawing/2014/main" id="{E86C524C-EFB3-4369-8785-E390CD603FEA}"/>
              </a:ext>
            </a:extLst>
          </p:cNvPr>
          <p:cNvSpPr/>
          <p:nvPr/>
        </p:nvSpPr>
        <p:spPr>
          <a:xfrm>
            <a:off x="6357366" y="2218563"/>
            <a:ext cx="2551176" cy="1748790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135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Refer to course contents in Moodle to learn about using Dropbox</a:t>
            </a:r>
          </a:p>
        </p:txBody>
      </p:sp>
    </p:spTree>
    <p:extLst>
      <p:ext uri="{BB962C8B-B14F-4D97-AF65-F5344CB8AC3E}">
        <p14:creationId xmlns:p14="http://schemas.microsoft.com/office/powerpoint/2010/main" val="1400484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6" presetClass="emph" presetSubtype="0" repeatCount="360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50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4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38819-05D4-4554-851E-9E1828264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Team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A08B3-CE94-47DE-A395-D8CA21E0AA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/>
              <a:t>Form groups</a:t>
            </a:r>
          </a:p>
          <a:p>
            <a:pPr algn="just"/>
            <a:r>
              <a:rPr lang="en-GB" dirty="0"/>
              <a:t>Choose two cloud storages and compare the pros and cons</a:t>
            </a:r>
          </a:p>
          <a:p>
            <a:pPr algn="just"/>
            <a:r>
              <a:rPr lang="en-GB" dirty="0"/>
              <a:t>Share with the other groups in class</a:t>
            </a:r>
          </a:p>
        </p:txBody>
      </p:sp>
    </p:spTree>
    <p:extLst>
      <p:ext uri="{BB962C8B-B14F-4D97-AF65-F5344CB8AC3E}">
        <p14:creationId xmlns:p14="http://schemas.microsoft.com/office/powerpoint/2010/main" val="278421079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2006/documentManagement/types"/>
    <ds:schemaRef ds:uri="http://purl.org/dc/terms/"/>
    <ds:schemaRef ds:uri="303dbf9b-b85b-46a0-94f1-894078c07ecd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37759</TotalTime>
  <Words>101</Words>
  <Application>Microsoft Office PowerPoint</Application>
  <PresentationFormat>On-screen Show (4:3)</PresentationFormat>
  <Paragraphs>50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Myriad Pro</vt:lpstr>
      <vt:lpstr>20140311PresentationUWTSDTemplate</vt:lpstr>
      <vt:lpstr>Digital Skills and Research Methods</vt:lpstr>
      <vt:lpstr>Cloud storage?</vt:lpstr>
      <vt:lpstr>Advantages of cloud storage</vt:lpstr>
      <vt:lpstr>Disadvantages of cloud storage</vt:lpstr>
      <vt:lpstr>Cloud Storage</vt:lpstr>
      <vt:lpstr>DROPBOX</vt:lpstr>
      <vt:lpstr>Team 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TSD</cp:lastModifiedBy>
  <cp:revision>101</cp:revision>
  <dcterms:created xsi:type="dcterms:W3CDTF">2015-04-14T15:21:28Z</dcterms:created>
  <dcterms:modified xsi:type="dcterms:W3CDTF">2017-10-22T18:29:56Z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