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3D272-4F6E-3AC6-C4F1-BC544EA276AD}" v="111" dt="2026-07-16T01:55:24.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820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Morning and thanks for the time. This is Replenish, the doorstep refill service for everyday cleaning and personal-care products based in Birmingham. We see the businesses that have the potential to succeed as those that address an environmental need in a way that makes sense to the business. In the next 8 minutes I will walk the through the problem that we are trying to solve, the product, our marketing, and what we want and how we will use it. The message in the headline is clear: we're raising 45 thousand pounds of equity to get a circular plastic-free alternative into the hands of customers that they'll use.</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First, let us discuss the significance of this. UK consumers discard approximately 90 billion plastic packaging items each year and only 17 per cent of that is recycled in the UK. It isn't a peripheral issue; it's a well-known grievance. The problem is that all the "green" choices today require the customer to make a sacrifice: shopping at the "green" supermarket still involves single use plastic, and shopping at the "green" "no waste" shop requires driving across town with heavy refills. There's a need for a real circular product that is simple to do. Replenish is designed to take that difference: seventy-five-thousand pounds.</a:t>
            </a:r>
          </a:p>
          <a:p>
            <a:r>
              <a:rPr lang="en-GB" sz="1200" b="1" kern="1200">
                <a:solidFill>
                  <a:schemeClr val="tx1"/>
                </a:solidFill>
                <a:effectLst/>
                <a:latin typeface="+mn-lt"/>
                <a:ea typeface="+mn-ea"/>
                <a:cs typeface="+mn-cs"/>
              </a:rPr>
              <a:t>Slide 3 — Product &amp; service</a:t>
            </a: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Here’s how Replenish works. Refills, in the form of washing-up liquid, laundry detergent, multi-surface cleaner, hand wash and shampoo, are delivered in reusable, sturdy containers, and are plant-based. Subscriptions are online and we deliver using an electric cargo van. The next time we visit, the empties will be picked up, and the containers are disinfected and refilled with new product at our local Birmingham hub, the packaging stays in the loop. There are four easy steps—order, deliver, collect, refill. Most importantly, sustainability is not just an afterthought, it is the core of their operation, achieved using re-usable packaging, concentrated formulations and low emission delivery – these are the things that help prevent them from being called out on greenwashing.</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Three elements make us unique: it is truly circular – returnable containers take away single-use plastic – it is easy – refills are brought to your door – and it has a measurable impact on your community – hygiene-bank gifts and local jobs. Model commercially is simple. Average subscription fee is approximately £22 per person per month (including top-ups). In the tight-knit community we're in, we can hit break-even with about 450 subscribers. Moreover, it is a subscription model, which creates switching costs and recurring income to keep customers by protecting them over time.</a:t>
            </a:r>
          </a:p>
          <a:p>
            <a:r>
              <a:rPr lang="en-GB" sz="1200" b="1" kern="1200">
                <a:solidFill>
                  <a:schemeClr val="tx1"/>
                </a:solidFill>
                <a:effectLst/>
                <a:latin typeface="+mn-lt"/>
                <a:ea typeface="+mn-ea"/>
                <a:cs typeface="+mn-cs"/>
              </a:rPr>
              <a:t>Slide 5 — Structure</a:t>
            </a: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On structure: Replenish will be a private Ltd company. That provides the founder limited liability, allows us to issue shares to receive the equity investment, and provides credibility to investors and business-to-business partners. The team is designed to be purposeful and lean, with a founder and managing director to lead strategy and finance, an operations lead to oversee logistics and refill hub, a part-time marketing coordinator and an external advisory mentor with sector experience and for governance. The flat last will ensure overheads are kept to a minimum and allow it to remain as agile as it is possible to be against bigger rivals – and are planned to be replicated zone by zone as the model is tested in Birmingham.</a:t>
            </a:r>
          </a:p>
          <a:p>
            <a:r>
              <a:rPr lang="en-GB" sz="1200" b="1" kern="1200">
                <a:solidFill>
                  <a:schemeClr val="tx1"/>
                </a:solidFill>
                <a:effectLst/>
                <a:latin typeface="+mn-lt"/>
                <a:ea typeface="+mn-ea"/>
                <a:cs typeface="+mn-cs"/>
              </a:rPr>
              <a:t>Slide 6: Market research (PESTEL)</a:t>
            </a: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 PESTEL analysis identifies three things that are most important. Politically and legally, these all increase the ticket price of single use plastics, the extended producer responsibility from October 2025, and the plastic packaging tax all work in favour of reusability, which is our model. Social and environmental, things are well understood and there is a growing response to the need to change: We have a receptive audience. The honest risk is economic: cost of living pressure is reducing the green premium, and we are addressing this by targeting our replenishment and ensuring that our prices are competitive. In total 6 dimensions, which all favour us except economics.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Social media and influencer marketing, the first marketing strategy, will target the customers' social media time on Instagram and TikTok. To humanise the brand, we'll post organic short-form video on the refill loop, before and after plastic saved counts, and founder storytelling. We'll work with Birmingham eco and lifestyle micro-influencers, which have highly engaged audiences in their local area which are more likely to respond to campaigns than a wide reach of celebrities. Plus, we'll be driving geo-targeted paid advertising to specific postcodes, making our acquisition cost effective whilst delivery remain tight. This is possible because an affordable digital platform is available to a small enterprise to construct reach and gain customers at budget-friendly rates, as the study shows.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Our second approach is community-led and referral marketing that leverages local goodwill for trusted, cost-effective growth. We will be conducting refill demonstrations at Birmingham markets and events; face-to-face interactions are essential to surmounting hygiene and habit challenges to refill adoption. We will be communicating about cause-related marketing regarding our hygiene-bank donations, providing customers with a social reason to shop with us. A referral scheme also rewards members for their referral efforts and can turn happy subscribers into an acquisition channel with trust in place. We focus on measurability as it serves as a cornerstone of building trust for a ‘green’ brand and wards off greenwashing backlash at the same time.</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Now the numbers. What we need is seventy-five thousand pounds to get off the ground, and, from three sources, forty five thousand pounds of equity for a twenty per cent stake, twenty five thousand pounds of the Start Up Loan from the government of Britain, which is non-dilutive, and five thousand pounds of our own money, our own savings, our own commitment. Initial costs in the first month are approximately £30,000 (for inventory, reusable containers, refill centre, platform, branding, electric van, staff, insurance, contingency). The balance of the forty-five thousand are reserves that we must keep on our balance sheet to avoid the risk of cash-flow, as reserves of approximately 6 months working capital.</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To close: we're looking for 40k in angel equity for a 20 per cent stake to get Replenish off the ground. This get a percentage of a business with a clear path to profitability, powerful legal and social support, and quantifiable environmental and community benefits that are in perfect alignment with the type of project this want to invest in. We take plastic does not redesign it, and we make the sustainable choice easy. Thanks for the time and consideration, I would love to answer the questions and go in to more detail about the financials.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6.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8.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43D30"/>
        </a:solidFill>
        <a:effectLst/>
      </p:bgPr>
    </p:bg>
    <p:spTree>
      <p:nvGrpSpPr>
        <p:cNvPr id="1" name=""/>
        <p:cNvGrpSpPr/>
        <p:nvPr/>
      </p:nvGrpSpPr>
      <p:grpSpPr>
        <a:xfrm>
          <a:off x="0" y="0"/>
          <a:ext cx="0" cy="0"/>
          <a:chOff x="0" y="0"/>
          <a:chExt cx="0" cy="0"/>
        </a:xfrm>
      </p:grpSpPr>
      <p:sp>
        <p:nvSpPr>
          <p:cNvPr id="2" name="Shape 0"/>
          <p:cNvSpPr/>
          <p:nvPr/>
        </p:nvSpPr>
        <p:spPr>
          <a:xfrm>
            <a:off x="8869680" y="-1463040"/>
            <a:ext cx="4754880" cy="4754880"/>
          </a:xfrm>
          <a:prstGeom prst="ellipse">
            <a:avLst/>
          </a:prstGeom>
          <a:solidFill>
            <a:srgbClr val="2C6E54"/>
          </a:solidFill>
          <a:ln/>
        </p:spPr>
        <p:txBody>
          <a:bodyPr/>
          <a:lstStyle/>
          <a:p>
            <a:endParaRPr lang="en-GB"/>
          </a:p>
        </p:txBody>
      </p:sp>
      <p:sp>
        <p:nvSpPr>
          <p:cNvPr id="3" name="Shape 1"/>
          <p:cNvSpPr/>
          <p:nvPr/>
        </p:nvSpPr>
        <p:spPr>
          <a:xfrm>
            <a:off x="10241280" y="3566160"/>
            <a:ext cx="3108960" cy="3108960"/>
          </a:xfrm>
          <a:prstGeom prst="ellipse">
            <a:avLst/>
          </a:prstGeom>
          <a:solidFill>
            <a:srgbClr val="11352A"/>
          </a:solidFill>
          <a:ln/>
        </p:spPr>
        <p:txBody>
          <a:bodyPr/>
          <a:lstStyle/>
          <a:p>
            <a:endParaRPr lang="en-GB"/>
          </a:p>
        </p:txBody>
      </p:sp>
      <p:sp>
        <p:nvSpPr>
          <p:cNvPr id="4" name="Shape 2"/>
          <p:cNvSpPr/>
          <p:nvPr/>
        </p:nvSpPr>
        <p:spPr>
          <a:xfrm>
            <a:off x="777240" y="731520"/>
            <a:ext cx="914400" cy="914400"/>
          </a:xfrm>
          <a:prstGeom prst="ellipse">
            <a:avLst/>
          </a:prstGeom>
          <a:solidFill>
            <a:srgbClr val="8FB84E"/>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1014984" y="969264"/>
            <a:ext cx="438912" cy="438912"/>
          </a:xfrm>
          <a:prstGeom prst="rect">
            <a:avLst/>
          </a:prstGeom>
        </p:spPr>
      </p:pic>
      <p:sp>
        <p:nvSpPr>
          <p:cNvPr id="6" name="Text 3"/>
          <p:cNvSpPr/>
          <p:nvPr/>
        </p:nvSpPr>
        <p:spPr>
          <a:xfrm>
            <a:off x="731520" y="2057400"/>
            <a:ext cx="10058400" cy="1005840"/>
          </a:xfrm>
          <a:prstGeom prst="rect">
            <a:avLst/>
          </a:prstGeom>
          <a:noFill/>
          <a:ln/>
        </p:spPr>
        <p:txBody>
          <a:bodyPr wrap="square" rtlCol="0" anchor="ctr"/>
          <a:lstStyle/>
          <a:p>
            <a:pPr marL="0" indent="0">
              <a:buNone/>
            </a:pPr>
            <a:r>
              <a:rPr lang="en-US" sz="6000" b="1" kern="0" spc="100">
                <a:solidFill>
                  <a:srgbClr val="FFFFFF"/>
                </a:solidFill>
                <a:latin typeface="Cambria" pitchFamily="34" charset="0"/>
                <a:ea typeface="Cambria" pitchFamily="34" charset="-122"/>
                <a:cs typeface="Cambria" pitchFamily="34" charset="-120"/>
              </a:rPr>
              <a:t>REPLENISH</a:t>
            </a:r>
            <a:endParaRPr lang="en-US" sz="6000"/>
          </a:p>
        </p:txBody>
      </p:sp>
      <p:sp>
        <p:nvSpPr>
          <p:cNvPr id="7" name="Text 4"/>
          <p:cNvSpPr/>
          <p:nvPr/>
        </p:nvSpPr>
        <p:spPr>
          <a:xfrm>
            <a:off x="777240" y="3063240"/>
            <a:ext cx="9601200" cy="457200"/>
          </a:xfrm>
          <a:prstGeom prst="rect">
            <a:avLst/>
          </a:prstGeom>
          <a:noFill/>
          <a:ln/>
        </p:spPr>
        <p:txBody>
          <a:bodyPr wrap="square" rtlCol="0" anchor="ctr"/>
          <a:lstStyle/>
          <a:p>
            <a:pPr marL="0" indent="0">
              <a:buNone/>
            </a:pPr>
            <a:r>
              <a:rPr lang="en-US" sz="2000" i="1">
                <a:solidFill>
                  <a:srgbClr val="8FB84E"/>
                </a:solidFill>
                <a:latin typeface="Calibri" pitchFamily="34" charset="0"/>
                <a:ea typeface="Calibri" pitchFamily="34" charset="-122"/>
                <a:cs typeface="Calibri" pitchFamily="34" charset="-120"/>
              </a:rPr>
              <a:t>A doorstep refill service for a plastic-free Birmingham</a:t>
            </a:r>
            <a:endParaRPr lang="en-US" sz="2000"/>
          </a:p>
        </p:txBody>
      </p:sp>
      <p:sp>
        <p:nvSpPr>
          <p:cNvPr id="8" name="Text 5"/>
          <p:cNvSpPr/>
          <p:nvPr/>
        </p:nvSpPr>
        <p:spPr>
          <a:xfrm>
            <a:off x="777240" y="3657600"/>
            <a:ext cx="9144000" cy="365760"/>
          </a:xfrm>
          <a:prstGeom prst="rect">
            <a:avLst/>
          </a:prstGeom>
          <a:noFill/>
          <a:ln/>
        </p:spPr>
        <p:txBody>
          <a:bodyPr wrap="square" rtlCol="0" anchor="ctr"/>
          <a:lstStyle/>
          <a:p>
            <a:pPr marL="0" indent="0">
              <a:buNone/>
            </a:pPr>
            <a:r>
              <a:rPr lang="en-US" sz="1400">
                <a:solidFill>
                  <a:srgbClr val="CFE0C2"/>
                </a:solidFill>
                <a:latin typeface="Calibri" pitchFamily="34" charset="0"/>
                <a:ea typeface="Calibri" pitchFamily="34" charset="-122"/>
                <a:cs typeface="Calibri" pitchFamily="34" charset="-120"/>
              </a:rPr>
              <a:t>Individual Presentation Pitch  ·  Investor Funding Round</a:t>
            </a:r>
            <a:endParaRPr lang="en-US" sz="1400"/>
          </a:p>
        </p:txBody>
      </p:sp>
      <p:sp>
        <p:nvSpPr>
          <p:cNvPr id="9" name="Text 6"/>
          <p:cNvSpPr/>
          <p:nvPr/>
        </p:nvSpPr>
        <p:spPr>
          <a:xfrm>
            <a:off x="777240" y="4617720"/>
            <a:ext cx="10607040" cy="310896"/>
          </a:xfrm>
          <a:prstGeom prst="rect">
            <a:avLst/>
          </a:prstGeom>
          <a:noFill/>
          <a:ln/>
        </p:spPr>
        <p:txBody>
          <a:bodyPr wrap="square" rtlCol="0" anchor="ctr"/>
          <a:lstStyle/>
          <a:p>
            <a:pPr marL="0" indent="0">
              <a:buNone/>
            </a:pPr>
            <a:r>
              <a:rPr lang="en-US" sz="1300" b="1">
                <a:solidFill>
                  <a:srgbClr val="8FB84E"/>
                </a:solidFill>
                <a:latin typeface="Calibri" pitchFamily="34" charset="0"/>
                <a:ea typeface="Calibri" pitchFamily="34" charset="-122"/>
                <a:cs typeface="Calibri" pitchFamily="34" charset="-120"/>
              </a:rPr>
              <a:t>Programme：</a:t>
            </a:r>
            <a:r>
              <a:rPr lang="en-US" sz="1300">
                <a:solidFill>
                  <a:srgbClr val="EAF1E3"/>
                </a:solidFill>
                <a:latin typeface="Calibri" pitchFamily="34" charset="0"/>
                <a:ea typeface="Calibri" pitchFamily="34" charset="-122"/>
                <a:cs typeface="Calibri" pitchFamily="34" charset="-120"/>
              </a:rPr>
              <a:t>Certificate in Higher Education Business Skills for the Workplace</a:t>
            </a:r>
            <a:endParaRPr lang="en-US" sz="1300"/>
          </a:p>
        </p:txBody>
      </p:sp>
      <p:sp>
        <p:nvSpPr>
          <p:cNvPr id="10" name="Text 7"/>
          <p:cNvSpPr/>
          <p:nvPr/>
        </p:nvSpPr>
        <p:spPr>
          <a:xfrm>
            <a:off x="777240" y="4946904"/>
            <a:ext cx="10607040" cy="310896"/>
          </a:xfrm>
          <a:prstGeom prst="rect">
            <a:avLst/>
          </a:prstGeom>
          <a:noFill/>
          <a:ln/>
        </p:spPr>
        <p:txBody>
          <a:bodyPr wrap="square" rtlCol="0" anchor="ctr"/>
          <a:lstStyle/>
          <a:p>
            <a:pPr marL="0" indent="0">
              <a:buNone/>
            </a:pPr>
            <a:r>
              <a:rPr lang="en-US" sz="1300" b="1">
                <a:solidFill>
                  <a:srgbClr val="8FB84E"/>
                </a:solidFill>
                <a:latin typeface="Calibri" pitchFamily="34" charset="0"/>
                <a:ea typeface="Calibri" pitchFamily="34" charset="-122"/>
                <a:cs typeface="Calibri" pitchFamily="34" charset="-120"/>
              </a:rPr>
              <a:t>Module：</a:t>
            </a:r>
            <a:r>
              <a:rPr lang="en-US" sz="1300">
                <a:solidFill>
                  <a:srgbClr val="EAF1E3"/>
                </a:solidFill>
                <a:latin typeface="Calibri" pitchFamily="34" charset="0"/>
                <a:ea typeface="Calibri" pitchFamily="34" charset="-122"/>
                <a:cs typeface="Calibri" pitchFamily="34" charset="-120"/>
              </a:rPr>
              <a:t>Enterprise and Entrepreneurship  (LCLM4006)</a:t>
            </a:r>
            <a:endParaRPr lang="en-US" sz="1300"/>
          </a:p>
        </p:txBody>
      </p:sp>
      <p:sp>
        <p:nvSpPr>
          <p:cNvPr id="11" name="Text 8"/>
          <p:cNvSpPr/>
          <p:nvPr/>
        </p:nvSpPr>
        <p:spPr>
          <a:xfrm>
            <a:off x="777240" y="5276088"/>
            <a:ext cx="10607040" cy="310896"/>
          </a:xfrm>
          <a:prstGeom prst="rect">
            <a:avLst/>
          </a:prstGeom>
          <a:noFill/>
          <a:ln/>
        </p:spPr>
        <p:txBody>
          <a:bodyPr wrap="square" rtlCol="0" anchor="ctr"/>
          <a:lstStyle/>
          <a:p>
            <a:pPr marL="0" indent="0">
              <a:buNone/>
            </a:pPr>
            <a:r>
              <a:rPr lang="en-US" sz="1300" b="1">
                <a:solidFill>
                  <a:srgbClr val="8FB84E"/>
                </a:solidFill>
                <a:latin typeface="Calibri" pitchFamily="34" charset="0"/>
                <a:ea typeface="Calibri" pitchFamily="34" charset="-122"/>
                <a:cs typeface="Calibri" pitchFamily="34" charset="-120"/>
              </a:rPr>
              <a:t>Assignment：</a:t>
            </a:r>
            <a:r>
              <a:rPr lang="en-US" sz="1300">
                <a:solidFill>
                  <a:srgbClr val="EAF1E3"/>
                </a:solidFill>
                <a:latin typeface="Calibri" pitchFamily="34" charset="0"/>
                <a:ea typeface="Calibri" pitchFamily="34" charset="-122"/>
                <a:cs typeface="Calibri" pitchFamily="34" charset="-120"/>
              </a:rPr>
              <a:t>Component 2 — Individual Presentation Pitch</a:t>
            </a:r>
            <a:endParaRPr lang="en-US" sz="1300"/>
          </a:p>
        </p:txBody>
      </p:sp>
      <p:sp>
        <p:nvSpPr>
          <p:cNvPr id="13" name="Text 10"/>
          <p:cNvSpPr/>
          <p:nvPr/>
        </p:nvSpPr>
        <p:spPr>
          <a:xfrm>
            <a:off x="777240" y="5664708"/>
            <a:ext cx="10607040" cy="310896"/>
          </a:xfrm>
          <a:prstGeom prst="rect">
            <a:avLst/>
          </a:prstGeom>
          <a:noFill/>
          <a:ln/>
        </p:spPr>
        <p:txBody>
          <a:bodyPr wrap="square" rtlCol="0" anchor="ctr"/>
          <a:lstStyle/>
          <a:p>
            <a:pPr marL="0" indent="0">
              <a:buNone/>
            </a:pPr>
            <a:r>
              <a:rPr lang="en-US" sz="1300" b="1">
                <a:solidFill>
                  <a:srgbClr val="8FB84E"/>
                </a:solidFill>
                <a:latin typeface="Calibri" pitchFamily="34" charset="0"/>
                <a:ea typeface="Calibri" pitchFamily="34" charset="-122"/>
                <a:cs typeface="Calibri" pitchFamily="34" charset="-120"/>
              </a:rPr>
              <a:t>Presented by：</a:t>
            </a:r>
            <a:endParaRPr lang="en-US" sz="1300"/>
          </a:p>
        </p:txBody>
      </p:sp>
      <p:sp>
        <p:nvSpPr>
          <p:cNvPr id="14" name="TextBox 13">
            <a:extLst>
              <a:ext uri="{FF2B5EF4-FFF2-40B4-BE49-F238E27FC236}">
                <a16:creationId xmlns:a16="http://schemas.microsoft.com/office/drawing/2014/main" id="{B1C1D328-9319-0DB6-965B-BD86280EF715}"/>
              </a:ext>
            </a:extLst>
          </p:cNvPr>
          <p:cNvSpPr txBox="1"/>
          <p:nvPr/>
        </p:nvSpPr>
        <p:spPr>
          <a:xfrm>
            <a:off x="2095500" y="381000"/>
            <a:ext cx="31033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solidFill>
                <a:ea typeface="Calibri"/>
                <a:cs typeface="Calibri"/>
              </a:rPr>
              <a:t>Name : </a:t>
            </a:r>
            <a:r>
              <a:rPr lang="en-US" sz="2000" err="1">
                <a:solidFill>
                  <a:schemeClr val="bg1"/>
                </a:solidFill>
                <a:ea typeface="Calibri"/>
                <a:cs typeface="Calibri"/>
              </a:rPr>
              <a:t>Afsor</a:t>
            </a:r>
            <a:r>
              <a:rPr lang="en-US" sz="2000">
                <a:solidFill>
                  <a:schemeClr val="bg1"/>
                </a:solidFill>
                <a:ea typeface="Calibri"/>
                <a:cs typeface="Calibri"/>
              </a:rPr>
              <a:t> </a:t>
            </a:r>
            <a:r>
              <a:rPr lang="en-US" sz="2000" err="1">
                <a:solidFill>
                  <a:schemeClr val="bg1"/>
                </a:solidFill>
                <a:ea typeface="Calibri"/>
                <a:cs typeface="Calibri"/>
              </a:rPr>
              <a:t>hussain</a:t>
            </a:r>
            <a:endParaRPr lang="en-US" sz="2000">
              <a:solidFill>
                <a:schemeClr val="bg1"/>
              </a:solidFill>
              <a:ea typeface="Calibri"/>
              <a:cs typeface="Calibri"/>
            </a:endParaRPr>
          </a:p>
          <a:p>
            <a:r>
              <a:rPr lang="en-US" sz="2000">
                <a:solidFill>
                  <a:schemeClr val="bg1"/>
                </a:solidFill>
                <a:ea typeface="Calibri"/>
                <a:cs typeface="Calibri"/>
              </a:rPr>
              <a:t>Students I'd : 2508648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THE OPPORTUNITY</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A throwaway problem at national scale</a:t>
            </a:r>
            <a:endParaRPr lang="en-US" sz="3000"/>
          </a:p>
        </p:txBody>
      </p:sp>
      <p:sp>
        <p:nvSpPr>
          <p:cNvPr id="4" name="Shape 2"/>
          <p:cNvSpPr/>
          <p:nvPr/>
        </p:nvSpPr>
        <p:spPr>
          <a:xfrm>
            <a:off x="548640" y="1691640"/>
            <a:ext cx="3611880" cy="3291840"/>
          </a:xfrm>
          <a:prstGeom prst="roundRect">
            <a:avLst>
              <a:gd name="adj" fmla="val 3333"/>
            </a:avLst>
          </a:prstGeom>
          <a:solidFill>
            <a:srgbClr val="F3F6F1"/>
          </a:solidFill>
          <a:ln/>
          <a:effectLst>
            <a:outerShdw blurRad="76200" dist="25400" dir="5400000" algn="bl" rotWithShape="0">
              <a:srgbClr val="B9C7B5">
                <a:alpha val="50000"/>
              </a:srgbClr>
            </a:outerShdw>
          </a:effectLst>
        </p:spPr>
        <p:txBody>
          <a:bodyPr/>
          <a:lstStyle/>
          <a:p>
            <a:endParaRPr lang="en-GB"/>
          </a:p>
        </p:txBody>
      </p:sp>
      <p:sp>
        <p:nvSpPr>
          <p:cNvPr id="5" name="Shape 3"/>
          <p:cNvSpPr/>
          <p:nvPr/>
        </p:nvSpPr>
        <p:spPr>
          <a:xfrm>
            <a:off x="1943100" y="1965960"/>
            <a:ext cx="822960" cy="822960"/>
          </a:xfrm>
          <a:prstGeom prst="ellipse">
            <a:avLst/>
          </a:prstGeom>
          <a:solidFill>
            <a:srgbClr val="1B4D3E"/>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2157070" y="2179930"/>
            <a:ext cx="395021" cy="395021"/>
          </a:xfrm>
          <a:prstGeom prst="rect">
            <a:avLst/>
          </a:prstGeom>
        </p:spPr>
      </p:pic>
      <p:sp>
        <p:nvSpPr>
          <p:cNvPr id="7" name="Text 4"/>
          <p:cNvSpPr/>
          <p:nvPr/>
        </p:nvSpPr>
        <p:spPr>
          <a:xfrm>
            <a:off x="548640" y="2880360"/>
            <a:ext cx="3611880" cy="868680"/>
          </a:xfrm>
          <a:prstGeom prst="rect">
            <a:avLst/>
          </a:prstGeom>
          <a:noFill/>
          <a:ln/>
        </p:spPr>
        <p:txBody>
          <a:bodyPr wrap="square" rtlCol="0" anchor="ctr"/>
          <a:lstStyle/>
          <a:p>
            <a:pPr marL="0" indent="0" algn="ctr">
              <a:buNone/>
            </a:pPr>
            <a:r>
              <a:rPr lang="en-US" sz="5200" b="1">
                <a:solidFill>
                  <a:srgbClr val="1B4D3E"/>
                </a:solidFill>
                <a:latin typeface="Cambria" pitchFamily="34" charset="0"/>
                <a:ea typeface="Cambria" pitchFamily="34" charset="-122"/>
                <a:cs typeface="Cambria" pitchFamily="34" charset="-120"/>
              </a:rPr>
              <a:t>90bn</a:t>
            </a:r>
            <a:endParaRPr lang="en-US" sz="5200"/>
          </a:p>
        </p:txBody>
      </p:sp>
      <p:sp>
        <p:nvSpPr>
          <p:cNvPr id="8" name="Text 5"/>
          <p:cNvSpPr/>
          <p:nvPr/>
        </p:nvSpPr>
        <p:spPr>
          <a:xfrm>
            <a:off x="822960" y="3794760"/>
            <a:ext cx="3063240" cy="1005840"/>
          </a:xfrm>
          <a:prstGeom prst="rect">
            <a:avLst/>
          </a:prstGeom>
          <a:noFill/>
          <a:ln/>
        </p:spPr>
        <p:txBody>
          <a:bodyPr wrap="square" rtlCol="0" anchor="ctr"/>
          <a:lstStyle/>
          <a:p>
            <a:pPr marL="0" indent="0" algn="ctr">
              <a:buNone/>
            </a:pPr>
            <a:r>
              <a:rPr lang="en-US" sz="1350">
                <a:solidFill>
                  <a:srgbClr val="1E2A24"/>
                </a:solidFill>
                <a:latin typeface="Calibri" pitchFamily="34" charset="0"/>
                <a:ea typeface="Calibri" pitchFamily="34" charset="-122"/>
                <a:cs typeface="Calibri" pitchFamily="34" charset="-120"/>
              </a:rPr>
              <a:t>pieces of plastic packaging thrown away by UK households every year</a:t>
            </a:r>
            <a:endParaRPr lang="en-US" sz="1350"/>
          </a:p>
        </p:txBody>
      </p:sp>
      <p:sp>
        <p:nvSpPr>
          <p:cNvPr id="9" name="Shape 6"/>
          <p:cNvSpPr/>
          <p:nvPr/>
        </p:nvSpPr>
        <p:spPr>
          <a:xfrm>
            <a:off x="4462272" y="1691640"/>
            <a:ext cx="3611880" cy="3291840"/>
          </a:xfrm>
          <a:prstGeom prst="roundRect">
            <a:avLst>
              <a:gd name="adj" fmla="val 3333"/>
            </a:avLst>
          </a:prstGeom>
          <a:solidFill>
            <a:srgbClr val="F3F6F1"/>
          </a:solidFill>
          <a:ln/>
          <a:effectLst>
            <a:outerShdw blurRad="76200" dist="25400" dir="5400000" algn="bl" rotWithShape="0">
              <a:srgbClr val="B9C7B5">
                <a:alpha val="50000"/>
              </a:srgbClr>
            </a:outerShdw>
          </a:effectLst>
        </p:spPr>
        <p:txBody>
          <a:bodyPr/>
          <a:lstStyle/>
          <a:p>
            <a:endParaRPr lang="en-GB"/>
          </a:p>
        </p:txBody>
      </p:sp>
      <p:sp>
        <p:nvSpPr>
          <p:cNvPr id="10" name="Shape 7"/>
          <p:cNvSpPr/>
          <p:nvPr/>
        </p:nvSpPr>
        <p:spPr>
          <a:xfrm>
            <a:off x="5856732" y="1965960"/>
            <a:ext cx="822960" cy="822960"/>
          </a:xfrm>
          <a:prstGeom prst="ellipse">
            <a:avLst/>
          </a:prstGeom>
          <a:solidFill>
            <a:srgbClr val="1B4D3E"/>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6070702" y="2179930"/>
            <a:ext cx="395021" cy="395021"/>
          </a:xfrm>
          <a:prstGeom prst="rect">
            <a:avLst/>
          </a:prstGeom>
        </p:spPr>
      </p:pic>
      <p:sp>
        <p:nvSpPr>
          <p:cNvPr id="12" name="Text 8"/>
          <p:cNvSpPr/>
          <p:nvPr/>
        </p:nvSpPr>
        <p:spPr>
          <a:xfrm>
            <a:off x="4462272" y="2880360"/>
            <a:ext cx="3611880" cy="868680"/>
          </a:xfrm>
          <a:prstGeom prst="rect">
            <a:avLst/>
          </a:prstGeom>
          <a:noFill/>
          <a:ln/>
        </p:spPr>
        <p:txBody>
          <a:bodyPr wrap="square" rtlCol="0" anchor="ctr"/>
          <a:lstStyle/>
          <a:p>
            <a:pPr marL="0" indent="0" algn="ctr">
              <a:buNone/>
            </a:pPr>
            <a:r>
              <a:rPr lang="en-US" sz="5200" b="1">
                <a:solidFill>
                  <a:srgbClr val="1B4D3E"/>
                </a:solidFill>
                <a:latin typeface="Cambria" pitchFamily="34" charset="0"/>
                <a:ea typeface="Cambria" pitchFamily="34" charset="-122"/>
                <a:cs typeface="Cambria" pitchFamily="34" charset="-120"/>
              </a:rPr>
              <a:t>~17%</a:t>
            </a:r>
            <a:endParaRPr lang="en-US" sz="5200"/>
          </a:p>
        </p:txBody>
      </p:sp>
      <p:sp>
        <p:nvSpPr>
          <p:cNvPr id="13" name="Text 9"/>
          <p:cNvSpPr/>
          <p:nvPr/>
        </p:nvSpPr>
        <p:spPr>
          <a:xfrm>
            <a:off x="4736592" y="3794760"/>
            <a:ext cx="3063240" cy="1005840"/>
          </a:xfrm>
          <a:prstGeom prst="rect">
            <a:avLst/>
          </a:prstGeom>
          <a:noFill/>
          <a:ln/>
        </p:spPr>
        <p:txBody>
          <a:bodyPr wrap="square" rtlCol="0" anchor="ctr"/>
          <a:lstStyle/>
          <a:p>
            <a:pPr marL="0" indent="0" algn="ctr">
              <a:buNone/>
            </a:pPr>
            <a:r>
              <a:rPr lang="en-US" sz="1350">
                <a:solidFill>
                  <a:srgbClr val="1E2A24"/>
                </a:solidFill>
                <a:latin typeface="Calibri" pitchFamily="34" charset="0"/>
                <a:ea typeface="Calibri" pitchFamily="34" charset="-122"/>
                <a:cs typeface="Calibri" pitchFamily="34" charset="-120"/>
              </a:rPr>
              <a:t>of that household plastic packaging is actually recycled domestically</a:t>
            </a:r>
            <a:endParaRPr lang="en-US" sz="1350"/>
          </a:p>
        </p:txBody>
      </p:sp>
      <p:sp>
        <p:nvSpPr>
          <p:cNvPr id="14" name="Shape 10"/>
          <p:cNvSpPr/>
          <p:nvPr/>
        </p:nvSpPr>
        <p:spPr>
          <a:xfrm>
            <a:off x="8375904" y="1691640"/>
            <a:ext cx="3611880" cy="3291840"/>
          </a:xfrm>
          <a:prstGeom prst="roundRect">
            <a:avLst>
              <a:gd name="adj" fmla="val 3333"/>
            </a:avLst>
          </a:prstGeom>
          <a:solidFill>
            <a:srgbClr val="1B4D3E"/>
          </a:solidFill>
          <a:ln/>
          <a:effectLst>
            <a:outerShdw blurRad="76200" dist="25400" dir="5400000" algn="bl" rotWithShape="0">
              <a:srgbClr val="B9C7B5">
                <a:alpha val="50000"/>
              </a:srgbClr>
            </a:outerShdw>
          </a:effectLst>
        </p:spPr>
        <p:txBody>
          <a:bodyPr/>
          <a:lstStyle/>
          <a:p>
            <a:endParaRPr lang="en-GB"/>
          </a:p>
        </p:txBody>
      </p:sp>
      <p:sp>
        <p:nvSpPr>
          <p:cNvPr id="15" name="Shape 11"/>
          <p:cNvSpPr/>
          <p:nvPr/>
        </p:nvSpPr>
        <p:spPr>
          <a:xfrm>
            <a:off x="9770364" y="1965960"/>
            <a:ext cx="822960" cy="822960"/>
          </a:xfrm>
          <a:prstGeom prst="ellipse">
            <a:avLst/>
          </a:prstGeom>
          <a:solidFill>
            <a:srgbClr val="8FB84E"/>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9984334" y="2179930"/>
            <a:ext cx="395021" cy="395021"/>
          </a:xfrm>
          <a:prstGeom prst="rect">
            <a:avLst/>
          </a:prstGeom>
        </p:spPr>
      </p:pic>
      <p:sp>
        <p:nvSpPr>
          <p:cNvPr id="17" name="Text 12"/>
          <p:cNvSpPr/>
          <p:nvPr/>
        </p:nvSpPr>
        <p:spPr>
          <a:xfrm>
            <a:off x="8375904" y="2880360"/>
            <a:ext cx="3611880" cy="868680"/>
          </a:xfrm>
          <a:prstGeom prst="rect">
            <a:avLst/>
          </a:prstGeom>
          <a:noFill/>
          <a:ln/>
        </p:spPr>
        <p:txBody>
          <a:bodyPr wrap="square" rtlCol="0" anchor="ctr"/>
          <a:lstStyle/>
          <a:p>
            <a:pPr marL="0" indent="0" algn="ctr">
              <a:buNone/>
            </a:pPr>
            <a:r>
              <a:rPr lang="en-US" sz="5200" b="1">
                <a:solidFill>
                  <a:srgbClr val="FFFFFF"/>
                </a:solidFill>
                <a:latin typeface="Cambria" pitchFamily="34" charset="0"/>
                <a:ea typeface="Cambria" pitchFamily="34" charset="-122"/>
                <a:cs typeface="Cambria" pitchFamily="34" charset="-120"/>
              </a:rPr>
              <a:t>£75k</a:t>
            </a:r>
            <a:endParaRPr lang="en-US" sz="5200"/>
          </a:p>
        </p:txBody>
      </p:sp>
      <p:sp>
        <p:nvSpPr>
          <p:cNvPr id="18" name="Text 13"/>
          <p:cNvSpPr/>
          <p:nvPr/>
        </p:nvSpPr>
        <p:spPr>
          <a:xfrm>
            <a:off x="8650224" y="3794760"/>
            <a:ext cx="3063240" cy="1005840"/>
          </a:xfrm>
          <a:prstGeom prst="rect">
            <a:avLst/>
          </a:prstGeom>
          <a:noFill/>
          <a:ln/>
        </p:spPr>
        <p:txBody>
          <a:bodyPr wrap="square" rtlCol="0" anchor="ctr"/>
          <a:lstStyle/>
          <a:p>
            <a:pPr marL="0" indent="0" algn="ctr">
              <a:buNone/>
            </a:pPr>
            <a:r>
              <a:rPr lang="en-US" sz="1350">
                <a:solidFill>
                  <a:srgbClr val="EAF1E3"/>
                </a:solidFill>
                <a:latin typeface="Calibri" pitchFamily="34" charset="0"/>
                <a:ea typeface="Calibri" pitchFamily="34" charset="-122"/>
                <a:cs typeface="Calibri" pitchFamily="34" charset="-120"/>
              </a:rPr>
              <a:t>sought to launch a circular alternative that removes the packaging entirely</a:t>
            </a:r>
            <a:endParaRPr lang="en-US" sz="1350"/>
          </a:p>
        </p:txBody>
      </p:sp>
      <p:sp>
        <p:nvSpPr>
          <p:cNvPr id="19" name="Text 14"/>
          <p:cNvSpPr/>
          <p:nvPr/>
        </p:nvSpPr>
        <p:spPr>
          <a:xfrm>
            <a:off x="548640" y="5257800"/>
            <a:ext cx="11064240" cy="731520"/>
          </a:xfrm>
          <a:prstGeom prst="rect">
            <a:avLst/>
          </a:prstGeom>
          <a:noFill/>
          <a:ln/>
        </p:spPr>
        <p:txBody>
          <a:bodyPr wrap="square" rtlCol="0" anchor="ctr"/>
          <a:lstStyle/>
          <a:p>
            <a:pPr marL="0" indent="0">
              <a:buNone/>
            </a:pPr>
            <a:r>
              <a:rPr lang="en-US" sz="1500" i="1">
                <a:solidFill>
                  <a:srgbClr val="5E6F65"/>
                </a:solidFill>
                <a:latin typeface="Calibri" pitchFamily="34" charset="0"/>
                <a:ea typeface="Calibri" pitchFamily="34" charset="-122"/>
                <a:cs typeface="Calibri" pitchFamily="34" charset="-120"/>
              </a:rPr>
              <a:t>Households want to cut single-use plastic but lack a convenient, genuinely circular option — supermarket “eco” ranges and zero-waste shops still leave packaging, distance or effort in the way.</a:t>
            </a:r>
            <a:endParaRPr lang="en-US" sz="1500"/>
          </a:p>
        </p:txBody>
      </p:sp>
      <p:sp>
        <p:nvSpPr>
          <p:cNvPr id="22" name="Text 17"/>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2</a:t>
            </a:r>
            <a:endParaRPr 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PRODUCT &amp; SERVICE</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Refill-from-home, in a closed loop</a:t>
            </a:r>
            <a:endParaRPr lang="en-US" sz="3000"/>
          </a:p>
        </p:txBody>
      </p:sp>
      <p:sp>
        <p:nvSpPr>
          <p:cNvPr id="4" name="Text 2"/>
          <p:cNvSpPr/>
          <p:nvPr/>
        </p:nvSpPr>
        <p:spPr>
          <a:xfrm>
            <a:off x="548640" y="1600200"/>
            <a:ext cx="5212080" cy="2377440"/>
          </a:xfrm>
          <a:prstGeom prst="rect">
            <a:avLst/>
          </a:prstGeom>
          <a:noFill/>
          <a:ln/>
        </p:spPr>
        <p:txBody>
          <a:bodyPr wrap="square" rtlCol="0" anchor="t"/>
          <a:lstStyle/>
          <a:p>
            <a:pPr marL="0" indent="0">
              <a:lnSpc>
                <a:spcPct val="105000"/>
              </a:lnSpc>
              <a:spcAft>
                <a:spcPts val="1000"/>
              </a:spcAft>
              <a:buNone/>
            </a:pPr>
            <a:r>
              <a:rPr lang="en-US" sz="1550">
                <a:solidFill>
                  <a:srgbClr val="1E2A24"/>
                </a:solidFill>
                <a:latin typeface="Calibri" pitchFamily="34" charset="0"/>
                <a:ea typeface="Calibri" pitchFamily="34" charset="-122"/>
                <a:cs typeface="Calibri" pitchFamily="34" charset="-120"/>
              </a:rPr>
              <a:t>Replenish delivers plant-based household cleaning and personal-care refills — washing-up liquid, laundry detergent, multi-surface cleaner, hand wash and shampoo — in durable, reusable containers.</a:t>
            </a:r>
            <a:endParaRPr lang="en-US" sz="1550"/>
          </a:p>
          <a:p>
            <a:pPr marL="0" indent="0">
              <a:lnSpc>
                <a:spcPct val="105000"/>
              </a:lnSpc>
              <a:buNone/>
            </a:pPr>
            <a:r>
              <a:rPr lang="en-US" sz="1550">
                <a:solidFill>
                  <a:srgbClr val="1E2A24"/>
                </a:solidFill>
                <a:latin typeface="Calibri" pitchFamily="34" charset="0"/>
                <a:ea typeface="Calibri" pitchFamily="34" charset="-122"/>
                <a:cs typeface="Calibri" pitchFamily="34" charset="-120"/>
              </a:rPr>
              <a:t>Customers subscribe online; we deliver by electric cargo van, collect the empties on the next visit, then sanitise and refill them at a local Birmingham hub — so packaging never leaves the loop.</a:t>
            </a:r>
            <a:endParaRPr lang="en-US" sz="1550"/>
          </a:p>
        </p:txBody>
      </p:sp>
      <p:sp>
        <p:nvSpPr>
          <p:cNvPr id="5" name="Shape 3"/>
          <p:cNvSpPr/>
          <p:nvPr/>
        </p:nvSpPr>
        <p:spPr>
          <a:xfrm>
            <a:off x="6126480" y="1600200"/>
            <a:ext cx="5532120" cy="1024128"/>
          </a:xfrm>
          <a:prstGeom prst="roundRect">
            <a:avLst>
              <a:gd name="adj" fmla="val 7143"/>
            </a:avLst>
          </a:prstGeom>
          <a:solidFill>
            <a:srgbClr val="F3F6F1"/>
          </a:solidFill>
          <a:ln/>
        </p:spPr>
        <p:txBody>
          <a:bodyPr/>
          <a:lstStyle/>
          <a:p>
            <a:endParaRPr lang="en-GB"/>
          </a:p>
        </p:txBody>
      </p:sp>
      <p:sp>
        <p:nvSpPr>
          <p:cNvPr id="6" name="Shape 4"/>
          <p:cNvSpPr/>
          <p:nvPr/>
        </p:nvSpPr>
        <p:spPr>
          <a:xfrm>
            <a:off x="6327648" y="1792224"/>
            <a:ext cx="640080" cy="640080"/>
          </a:xfrm>
          <a:prstGeom prst="ellipse">
            <a:avLst/>
          </a:prstGeom>
          <a:solidFill>
            <a:srgbClr val="1B4D3E"/>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6494069" y="1958645"/>
            <a:ext cx="307238" cy="307238"/>
          </a:xfrm>
          <a:prstGeom prst="rect">
            <a:avLst/>
          </a:prstGeom>
        </p:spPr>
      </p:pic>
      <p:sp>
        <p:nvSpPr>
          <p:cNvPr id="8" name="Text 5"/>
          <p:cNvSpPr/>
          <p:nvPr/>
        </p:nvSpPr>
        <p:spPr>
          <a:xfrm>
            <a:off x="7178040" y="1709928"/>
            <a:ext cx="4297680" cy="365760"/>
          </a:xfrm>
          <a:prstGeom prst="rect">
            <a:avLst/>
          </a:prstGeom>
          <a:noFill/>
          <a:ln/>
        </p:spPr>
        <p:txBody>
          <a:bodyPr wrap="square" rtlCol="0" anchor="ctr"/>
          <a:lstStyle/>
          <a:p>
            <a:pPr marL="0" indent="0">
              <a:buNone/>
            </a:pPr>
            <a:r>
              <a:rPr lang="en-US" sz="1700" b="1">
                <a:solidFill>
                  <a:srgbClr val="1B4D3E"/>
                </a:solidFill>
                <a:latin typeface="Cambria" pitchFamily="34" charset="0"/>
                <a:ea typeface="Cambria" pitchFamily="34" charset="-122"/>
                <a:cs typeface="Cambria" pitchFamily="34" charset="-120"/>
              </a:rPr>
              <a:t>1.  Order</a:t>
            </a:r>
            <a:endParaRPr lang="en-US" sz="1700"/>
          </a:p>
        </p:txBody>
      </p:sp>
      <p:sp>
        <p:nvSpPr>
          <p:cNvPr id="9" name="Text 6"/>
          <p:cNvSpPr/>
          <p:nvPr/>
        </p:nvSpPr>
        <p:spPr>
          <a:xfrm>
            <a:off x="7178040" y="2103120"/>
            <a:ext cx="4343400" cy="411480"/>
          </a:xfrm>
          <a:prstGeom prst="rect">
            <a:avLst/>
          </a:prstGeom>
          <a:noFill/>
          <a:ln/>
        </p:spPr>
        <p:txBody>
          <a:bodyPr wrap="square" rtlCol="0" anchor="ctr"/>
          <a:lstStyle/>
          <a:p>
            <a:pPr marL="0" indent="0">
              <a:buNone/>
            </a:pPr>
            <a:r>
              <a:rPr lang="en-US" sz="1300">
                <a:solidFill>
                  <a:srgbClr val="5E6F65"/>
                </a:solidFill>
                <a:latin typeface="Calibri" pitchFamily="34" charset="0"/>
                <a:ea typeface="Calibri" pitchFamily="34" charset="-122"/>
                <a:cs typeface="Calibri" pitchFamily="34" charset="-120"/>
              </a:rPr>
              <a:t>Subscribe online for monthly refills</a:t>
            </a:r>
            <a:endParaRPr lang="en-US" sz="1300"/>
          </a:p>
        </p:txBody>
      </p:sp>
      <p:sp>
        <p:nvSpPr>
          <p:cNvPr id="10" name="Shape 7"/>
          <p:cNvSpPr/>
          <p:nvPr/>
        </p:nvSpPr>
        <p:spPr>
          <a:xfrm>
            <a:off x="6126480" y="2743200"/>
            <a:ext cx="5532120" cy="1024128"/>
          </a:xfrm>
          <a:prstGeom prst="roundRect">
            <a:avLst>
              <a:gd name="adj" fmla="val 7143"/>
            </a:avLst>
          </a:prstGeom>
          <a:solidFill>
            <a:srgbClr val="ECF1E7"/>
          </a:solidFill>
          <a:ln/>
        </p:spPr>
        <p:txBody>
          <a:bodyPr/>
          <a:lstStyle/>
          <a:p>
            <a:endParaRPr lang="en-GB"/>
          </a:p>
        </p:txBody>
      </p:sp>
      <p:sp>
        <p:nvSpPr>
          <p:cNvPr id="11" name="Shape 8"/>
          <p:cNvSpPr/>
          <p:nvPr/>
        </p:nvSpPr>
        <p:spPr>
          <a:xfrm>
            <a:off x="6327648" y="2935224"/>
            <a:ext cx="640080" cy="640080"/>
          </a:xfrm>
          <a:prstGeom prst="ellipse">
            <a:avLst/>
          </a:prstGeom>
          <a:solidFill>
            <a:srgbClr val="1B4D3E"/>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6494069" y="3101645"/>
            <a:ext cx="307238" cy="307238"/>
          </a:xfrm>
          <a:prstGeom prst="rect">
            <a:avLst/>
          </a:prstGeom>
        </p:spPr>
      </p:pic>
      <p:sp>
        <p:nvSpPr>
          <p:cNvPr id="13" name="Text 9"/>
          <p:cNvSpPr/>
          <p:nvPr/>
        </p:nvSpPr>
        <p:spPr>
          <a:xfrm>
            <a:off x="7178040" y="2852928"/>
            <a:ext cx="4297680" cy="365760"/>
          </a:xfrm>
          <a:prstGeom prst="rect">
            <a:avLst/>
          </a:prstGeom>
          <a:noFill/>
          <a:ln/>
        </p:spPr>
        <p:txBody>
          <a:bodyPr wrap="square" rtlCol="0" anchor="ctr"/>
          <a:lstStyle/>
          <a:p>
            <a:pPr marL="0" indent="0">
              <a:buNone/>
            </a:pPr>
            <a:r>
              <a:rPr lang="en-US" sz="1700" b="1">
                <a:solidFill>
                  <a:srgbClr val="1B4D3E"/>
                </a:solidFill>
                <a:latin typeface="Cambria" pitchFamily="34" charset="0"/>
                <a:ea typeface="Cambria" pitchFamily="34" charset="-122"/>
                <a:cs typeface="Cambria" pitchFamily="34" charset="-120"/>
              </a:rPr>
              <a:t>2.  Deliver</a:t>
            </a:r>
            <a:endParaRPr lang="en-US" sz="1700"/>
          </a:p>
        </p:txBody>
      </p:sp>
      <p:sp>
        <p:nvSpPr>
          <p:cNvPr id="14" name="Text 10"/>
          <p:cNvSpPr/>
          <p:nvPr/>
        </p:nvSpPr>
        <p:spPr>
          <a:xfrm>
            <a:off x="7178040" y="3246120"/>
            <a:ext cx="4343400" cy="411480"/>
          </a:xfrm>
          <a:prstGeom prst="rect">
            <a:avLst/>
          </a:prstGeom>
          <a:noFill/>
          <a:ln/>
        </p:spPr>
        <p:txBody>
          <a:bodyPr wrap="square" rtlCol="0" anchor="ctr"/>
          <a:lstStyle/>
          <a:p>
            <a:pPr marL="0" indent="0">
              <a:buNone/>
            </a:pPr>
            <a:r>
              <a:rPr lang="en-US" sz="1300">
                <a:solidFill>
                  <a:srgbClr val="5E6F65"/>
                </a:solidFill>
                <a:latin typeface="Calibri" pitchFamily="34" charset="0"/>
                <a:ea typeface="Calibri" pitchFamily="34" charset="-122"/>
                <a:cs typeface="Calibri" pitchFamily="34" charset="-120"/>
              </a:rPr>
              <a:t>Electric cargo van to the doorstep</a:t>
            </a:r>
            <a:endParaRPr lang="en-US" sz="1300"/>
          </a:p>
        </p:txBody>
      </p:sp>
      <p:sp>
        <p:nvSpPr>
          <p:cNvPr id="15" name="Shape 11"/>
          <p:cNvSpPr/>
          <p:nvPr/>
        </p:nvSpPr>
        <p:spPr>
          <a:xfrm>
            <a:off x="6126480" y="3886200"/>
            <a:ext cx="5532120" cy="1024128"/>
          </a:xfrm>
          <a:prstGeom prst="roundRect">
            <a:avLst>
              <a:gd name="adj" fmla="val 7143"/>
            </a:avLst>
          </a:prstGeom>
          <a:solidFill>
            <a:srgbClr val="F3F6F1"/>
          </a:solidFill>
          <a:ln/>
        </p:spPr>
        <p:txBody>
          <a:bodyPr/>
          <a:lstStyle/>
          <a:p>
            <a:endParaRPr lang="en-GB"/>
          </a:p>
        </p:txBody>
      </p:sp>
      <p:sp>
        <p:nvSpPr>
          <p:cNvPr id="16" name="Shape 12"/>
          <p:cNvSpPr/>
          <p:nvPr/>
        </p:nvSpPr>
        <p:spPr>
          <a:xfrm>
            <a:off x="6327648" y="4078224"/>
            <a:ext cx="640080" cy="640080"/>
          </a:xfrm>
          <a:prstGeom prst="ellipse">
            <a:avLst/>
          </a:prstGeom>
          <a:solidFill>
            <a:srgbClr val="1B4D3E"/>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6494069" y="4244645"/>
            <a:ext cx="307238" cy="307238"/>
          </a:xfrm>
          <a:prstGeom prst="rect">
            <a:avLst/>
          </a:prstGeom>
        </p:spPr>
      </p:pic>
      <p:sp>
        <p:nvSpPr>
          <p:cNvPr id="18" name="Text 13"/>
          <p:cNvSpPr/>
          <p:nvPr/>
        </p:nvSpPr>
        <p:spPr>
          <a:xfrm>
            <a:off x="7178040" y="3995928"/>
            <a:ext cx="4297680" cy="365760"/>
          </a:xfrm>
          <a:prstGeom prst="rect">
            <a:avLst/>
          </a:prstGeom>
          <a:noFill/>
          <a:ln/>
        </p:spPr>
        <p:txBody>
          <a:bodyPr wrap="square" rtlCol="0" anchor="ctr"/>
          <a:lstStyle/>
          <a:p>
            <a:pPr marL="0" indent="0">
              <a:buNone/>
            </a:pPr>
            <a:r>
              <a:rPr lang="en-US" sz="1700" b="1">
                <a:solidFill>
                  <a:srgbClr val="1B4D3E"/>
                </a:solidFill>
                <a:latin typeface="Cambria" pitchFamily="34" charset="0"/>
                <a:ea typeface="Cambria" pitchFamily="34" charset="-122"/>
                <a:cs typeface="Cambria" pitchFamily="34" charset="-120"/>
              </a:rPr>
              <a:t>3.  Collect</a:t>
            </a:r>
            <a:endParaRPr lang="en-US" sz="1700"/>
          </a:p>
        </p:txBody>
      </p:sp>
      <p:sp>
        <p:nvSpPr>
          <p:cNvPr id="19" name="Text 14"/>
          <p:cNvSpPr/>
          <p:nvPr/>
        </p:nvSpPr>
        <p:spPr>
          <a:xfrm>
            <a:off x="7178040" y="4389120"/>
            <a:ext cx="4343400" cy="411480"/>
          </a:xfrm>
          <a:prstGeom prst="rect">
            <a:avLst/>
          </a:prstGeom>
          <a:noFill/>
          <a:ln/>
        </p:spPr>
        <p:txBody>
          <a:bodyPr wrap="square" rtlCol="0" anchor="ctr"/>
          <a:lstStyle/>
          <a:p>
            <a:pPr marL="0" indent="0">
              <a:buNone/>
            </a:pPr>
            <a:r>
              <a:rPr lang="en-US" sz="1300">
                <a:solidFill>
                  <a:srgbClr val="5E6F65"/>
                </a:solidFill>
                <a:latin typeface="Calibri" pitchFamily="34" charset="0"/>
                <a:ea typeface="Calibri" pitchFamily="34" charset="-122"/>
                <a:cs typeface="Calibri" pitchFamily="34" charset="-120"/>
              </a:rPr>
              <a:t>Empties picked up on the next visit</a:t>
            </a:r>
            <a:endParaRPr lang="en-US" sz="1300"/>
          </a:p>
        </p:txBody>
      </p:sp>
      <p:sp>
        <p:nvSpPr>
          <p:cNvPr id="20" name="Shape 15"/>
          <p:cNvSpPr/>
          <p:nvPr/>
        </p:nvSpPr>
        <p:spPr>
          <a:xfrm>
            <a:off x="6126480" y="5029200"/>
            <a:ext cx="5532120" cy="1024128"/>
          </a:xfrm>
          <a:prstGeom prst="roundRect">
            <a:avLst>
              <a:gd name="adj" fmla="val 7143"/>
            </a:avLst>
          </a:prstGeom>
          <a:solidFill>
            <a:srgbClr val="ECF1E7"/>
          </a:solidFill>
          <a:ln/>
        </p:spPr>
        <p:txBody>
          <a:bodyPr/>
          <a:lstStyle/>
          <a:p>
            <a:endParaRPr lang="en-GB"/>
          </a:p>
        </p:txBody>
      </p:sp>
      <p:sp>
        <p:nvSpPr>
          <p:cNvPr id="21" name="Shape 16"/>
          <p:cNvSpPr/>
          <p:nvPr/>
        </p:nvSpPr>
        <p:spPr>
          <a:xfrm>
            <a:off x="6327648" y="5221224"/>
            <a:ext cx="640080" cy="640080"/>
          </a:xfrm>
          <a:prstGeom prst="ellipse">
            <a:avLst/>
          </a:prstGeom>
          <a:solidFill>
            <a:srgbClr val="1B4D3E"/>
          </a:solidFill>
          <a:ln/>
        </p:spPr>
        <p:txBody>
          <a:bodyPr/>
          <a:lstStyle/>
          <a:p>
            <a:endParaRPr lang="en-GB"/>
          </a:p>
        </p:txBody>
      </p:sp>
      <p:pic>
        <p:nvPicPr>
          <p:cNvPr id="22" name="Image 3" descr="preencoded.png"/>
          <p:cNvPicPr>
            <a:picLocks noChangeAspect="1"/>
          </p:cNvPicPr>
          <p:nvPr/>
        </p:nvPicPr>
        <p:blipFill>
          <a:blip r:embed="rId6"/>
          <a:stretch>
            <a:fillRect/>
          </a:stretch>
        </p:blipFill>
        <p:spPr>
          <a:xfrm>
            <a:off x="6494069" y="5387645"/>
            <a:ext cx="307238" cy="307238"/>
          </a:xfrm>
          <a:prstGeom prst="rect">
            <a:avLst/>
          </a:prstGeom>
        </p:spPr>
      </p:pic>
      <p:sp>
        <p:nvSpPr>
          <p:cNvPr id="23" name="Text 17"/>
          <p:cNvSpPr/>
          <p:nvPr/>
        </p:nvSpPr>
        <p:spPr>
          <a:xfrm>
            <a:off x="7178040" y="5138928"/>
            <a:ext cx="4297680" cy="365760"/>
          </a:xfrm>
          <a:prstGeom prst="rect">
            <a:avLst/>
          </a:prstGeom>
          <a:noFill/>
          <a:ln/>
        </p:spPr>
        <p:txBody>
          <a:bodyPr wrap="square" rtlCol="0" anchor="ctr"/>
          <a:lstStyle/>
          <a:p>
            <a:pPr marL="0" indent="0">
              <a:buNone/>
            </a:pPr>
            <a:r>
              <a:rPr lang="en-US" sz="1700" b="1">
                <a:solidFill>
                  <a:srgbClr val="1B4D3E"/>
                </a:solidFill>
                <a:latin typeface="Cambria" pitchFamily="34" charset="0"/>
                <a:ea typeface="Cambria" pitchFamily="34" charset="-122"/>
                <a:cs typeface="Cambria" pitchFamily="34" charset="-120"/>
              </a:rPr>
              <a:t>4.  Refill</a:t>
            </a:r>
            <a:endParaRPr lang="en-US" sz="1700"/>
          </a:p>
        </p:txBody>
      </p:sp>
      <p:sp>
        <p:nvSpPr>
          <p:cNvPr id="24" name="Text 18"/>
          <p:cNvSpPr/>
          <p:nvPr/>
        </p:nvSpPr>
        <p:spPr>
          <a:xfrm>
            <a:off x="7178040" y="5532120"/>
            <a:ext cx="4343400" cy="411480"/>
          </a:xfrm>
          <a:prstGeom prst="rect">
            <a:avLst/>
          </a:prstGeom>
          <a:noFill/>
          <a:ln/>
        </p:spPr>
        <p:txBody>
          <a:bodyPr wrap="square" rtlCol="0" anchor="ctr"/>
          <a:lstStyle/>
          <a:p>
            <a:pPr marL="0" indent="0">
              <a:buNone/>
            </a:pPr>
            <a:r>
              <a:rPr lang="en-US" sz="1300">
                <a:solidFill>
                  <a:srgbClr val="5E6F65"/>
                </a:solidFill>
                <a:latin typeface="Calibri" pitchFamily="34" charset="0"/>
                <a:ea typeface="Calibri" pitchFamily="34" charset="-122"/>
                <a:cs typeface="Calibri" pitchFamily="34" charset="-120"/>
              </a:rPr>
              <a:t>Sanitised &amp; refilled at the local hub</a:t>
            </a:r>
            <a:endParaRPr lang="en-US" sz="1300"/>
          </a:p>
        </p:txBody>
      </p:sp>
      <p:sp>
        <p:nvSpPr>
          <p:cNvPr id="25" name="Text 19"/>
          <p:cNvSpPr/>
          <p:nvPr/>
        </p:nvSpPr>
        <p:spPr>
          <a:xfrm>
            <a:off x="548640" y="5074920"/>
            <a:ext cx="5212080" cy="1097280"/>
          </a:xfrm>
          <a:prstGeom prst="rect">
            <a:avLst/>
          </a:prstGeom>
          <a:noFill/>
          <a:ln/>
        </p:spPr>
        <p:txBody>
          <a:bodyPr wrap="square" rtlCol="0" anchor="t"/>
          <a:lstStyle/>
          <a:p>
            <a:pPr marL="0" indent="0">
              <a:buNone/>
            </a:pPr>
            <a:r>
              <a:rPr lang="en-US" sz="1400" i="1">
                <a:solidFill>
                  <a:srgbClr val="2C6E54"/>
                </a:solidFill>
                <a:latin typeface="Calibri" pitchFamily="34" charset="0"/>
                <a:ea typeface="Calibri" pitchFamily="34" charset="-122"/>
                <a:cs typeface="Calibri" pitchFamily="34" charset="-120"/>
              </a:rPr>
              <a:t>Sustainability is built into operations — reusable packaging, concentrated formulations and low-emission delivery — directly tackling the hygiene and habit barriers documented for refill models (Miao et al., 2023).</a:t>
            </a:r>
            <a:endParaRPr lang="en-US" sz="1400"/>
          </a:p>
        </p:txBody>
      </p:sp>
      <p:sp>
        <p:nvSpPr>
          <p:cNvPr id="27" name="Text 21"/>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3</a:t>
            </a:r>
            <a:endParaRPr lang="en-US"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UNIQUE SELLING POINT</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Convenience + circularity + community</a:t>
            </a:r>
            <a:endParaRPr lang="en-US" sz="3000"/>
          </a:p>
        </p:txBody>
      </p:sp>
      <p:sp>
        <p:nvSpPr>
          <p:cNvPr id="4" name="Shape 2"/>
          <p:cNvSpPr/>
          <p:nvPr/>
        </p:nvSpPr>
        <p:spPr>
          <a:xfrm>
            <a:off x="548640" y="1691640"/>
            <a:ext cx="3611880" cy="2331720"/>
          </a:xfrm>
          <a:prstGeom prst="roundRect">
            <a:avLst>
              <a:gd name="adj" fmla="val 4706"/>
            </a:avLst>
          </a:prstGeom>
          <a:solidFill>
            <a:srgbClr val="F3F6F1"/>
          </a:solidFill>
          <a:ln/>
          <a:effectLst>
            <a:outerShdw blurRad="76200" dist="25400" dir="5400000" algn="bl" rotWithShape="0">
              <a:srgbClr val="B9C7B5">
                <a:alpha val="50000"/>
              </a:srgbClr>
            </a:outerShdw>
          </a:effectLst>
        </p:spPr>
        <p:txBody>
          <a:bodyPr/>
          <a:lstStyle/>
          <a:p>
            <a:endParaRPr lang="en-GB"/>
          </a:p>
        </p:txBody>
      </p:sp>
      <p:sp>
        <p:nvSpPr>
          <p:cNvPr id="5" name="Shape 3"/>
          <p:cNvSpPr/>
          <p:nvPr/>
        </p:nvSpPr>
        <p:spPr>
          <a:xfrm>
            <a:off x="868680" y="1965960"/>
            <a:ext cx="777240" cy="777240"/>
          </a:xfrm>
          <a:prstGeom prst="ellipse">
            <a:avLst/>
          </a:prstGeom>
          <a:solidFill>
            <a:srgbClr val="1B4D3E"/>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70762" y="2168042"/>
            <a:ext cx="373075" cy="373075"/>
          </a:xfrm>
          <a:prstGeom prst="rect">
            <a:avLst/>
          </a:prstGeom>
        </p:spPr>
      </p:pic>
      <p:sp>
        <p:nvSpPr>
          <p:cNvPr id="7" name="Text 4"/>
          <p:cNvSpPr/>
          <p:nvPr/>
        </p:nvSpPr>
        <p:spPr>
          <a:xfrm>
            <a:off x="868680" y="2834640"/>
            <a:ext cx="2971800" cy="365760"/>
          </a:xfrm>
          <a:prstGeom prst="rect">
            <a:avLst/>
          </a:prstGeom>
          <a:noFill/>
          <a:ln/>
        </p:spPr>
        <p:txBody>
          <a:bodyPr wrap="square" rtlCol="0" anchor="ctr"/>
          <a:lstStyle/>
          <a:p>
            <a:pPr marL="0" indent="0">
              <a:buNone/>
            </a:pPr>
            <a:r>
              <a:rPr lang="en-US" sz="1800" b="1">
                <a:solidFill>
                  <a:srgbClr val="1B4D3E"/>
                </a:solidFill>
                <a:latin typeface="Cambria" pitchFamily="34" charset="0"/>
                <a:ea typeface="Cambria" pitchFamily="34" charset="-122"/>
                <a:cs typeface="Cambria" pitchFamily="34" charset="-120"/>
              </a:rPr>
              <a:t>Truly circular</a:t>
            </a:r>
            <a:endParaRPr lang="en-US" sz="1800"/>
          </a:p>
        </p:txBody>
      </p:sp>
      <p:sp>
        <p:nvSpPr>
          <p:cNvPr id="8" name="Text 5"/>
          <p:cNvSpPr/>
          <p:nvPr/>
        </p:nvSpPr>
        <p:spPr>
          <a:xfrm>
            <a:off x="868680" y="3200400"/>
            <a:ext cx="2971800" cy="777240"/>
          </a:xfrm>
          <a:prstGeom prst="rect">
            <a:avLst/>
          </a:prstGeom>
          <a:noFill/>
          <a:ln/>
        </p:spPr>
        <p:txBody>
          <a:bodyPr wrap="square" rtlCol="0" anchor="ctr"/>
          <a:lstStyle/>
          <a:p>
            <a:pPr marL="0" indent="0">
              <a:buNone/>
            </a:pPr>
            <a:r>
              <a:rPr lang="en-US" sz="1350">
                <a:solidFill>
                  <a:srgbClr val="1E2A24"/>
                </a:solidFill>
                <a:latin typeface="Calibri" pitchFamily="34" charset="0"/>
                <a:ea typeface="Calibri" pitchFamily="34" charset="-122"/>
                <a:cs typeface="Calibri" pitchFamily="34" charset="-120"/>
              </a:rPr>
              <a:t>Returnable containers remove single-use plastic altogether — rivals only reduce it.</a:t>
            </a:r>
            <a:endParaRPr lang="en-US" sz="1350"/>
          </a:p>
        </p:txBody>
      </p:sp>
      <p:sp>
        <p:nvSpPr>
          <p:cNvPr id="9" name="Shape 6"/>
          <p:cNvSpPr/>
          <p:nvPr/>
        </p:nvSpPr>
        <p:spPr>
          <a:xfrm>
            <a:off x="4462272" y="1691640"/>
            <a:ext cx="3611880" cy="2331720"/>
          </a:xfrm>
          <a:prstGeom prst="roundRect">
            <a:avLst>
              <a:gd name="adj" fmla="val 4706"/>
            </a:avLst>
          </a:prstGeom>
          <a:solidFill>
            <a:srgbClr val="F3F6F1"/>
          </a:solidFill>
          <a:ln/>
          <a:effectLst>
            <a:outerShdw blurRad="76200" dist="25400" dir="5400000" algn="bl" rotWithShape="0">
              <a:srgbClr val="B9C7B5">
                <a:alpha val="50000"/>
              </a:srgbClr>
            </a:outerShdw>
          </a:effectLst>
        </p:spPr>
        <p:txBody>
          <a:bodyPr/>
          <a:lstStyle/>
          <a:p>
            <a:endParaRPr lang="en-GB"/>
          </a:p>
        </p:txBody>
      </p:sp>
      <p:sp>
        <p:nvSpPr>
          <p:cNvPr id="10" name="Shape 7"/>
          <p:cNvSpPr/>
          <p:nvPr/>
        </p:nvSpPr>
        <p:spPr>
          <a:xfrm>
            <a:off x="4782312" y="1965960"/>
            <a:ext cx="777240" cy="777240"/>
          </a:xfrm>
          <a:prstGeom prst="ellipse">
            <a:avLst/>
          </a:prstGeom>
          <a:solidFill>
            <a:srgbClr val="1B4D3E"/>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4984394" y="2168042"/>
            <a:ext cx="373075" cy="373075"/>
          </a:xfrm>
          <a:prstGeom prst="rect">
            <a:avLst/>
          </a:prstGeom>
        </p:spPr>
      </p:pic>
      <p:sp>
        <p:nvSpPr>
          <p:cNvPr id="12" name="Text 8"/>
          <p:cNvSpPr/>
          <p:nvPr/>
        </p:nvSpPr>
        <p:spPr>
          <a:xfrm>
            <a:off x="4782312" y="2834640"/>
            <a:ext cx="2971800" cy="365760"/>
          </a:xfrm>
          <a:prstGeom prst="rect">
            <a:avLst/>
          </a:prstGeom>
          <a:noFill/>
          <a:ln/>
        </p:spPr>
        <p:txBody>
          <a:bodyPr wrap="square" rtlCol="0" anchor="ctr"/>
          <a:lstStyle/>
          <a:p>
            <a:pPr marL="0" indent="0">
              <a:buNone/>
            </a:pPr>
            <a:r>
              <a:rPr lang="en-US" sz="1800" b="1">
                <a:solidFill>
                  <a:srgbClr val="1B4D3E"/>
                </a:solidFill>
                <a:latin typeface="Cambria" pitchFamily="34" charset="0"/>
                <a:ea typeface="Cambria" pitchFamily="34" charset="-122"/>
                <a:cs typeface="Cambria" pitchFamily="34" charset="-120"/>
              </a:rPr>
              <a:t>Effortless</a:t>
            </a:r>
            <a:endParaRPr lang="en-US" sz="1800"/>
          </a:p>
        </p:txBody>
      </p:sp>
      <p:sp>
        <p:nvSpPr>
          <p:cNvPr id="13" name="Text 9"/>
          <p:cNvSpPr/>
          <p:nvPr/>
        </p:nvSpPr>
        <p:spPr>
          <a:xfrm>
            <a:off x="4782312" y="3200400"/>
            <a:ext cx="2971800" cy="777240"/>
          </a:xfrm>
          <a:prstGeom prst="rect">
            <a:avLst/>
          </a:prstGeom>
          <a:noFill/>
          <a:ln/>
        </p:spPr>
        <p:txBody>
          <a:bodyPr wrap="square" rtlCol="0" anchor="ctr"/>
          <a:lstStyle/>
          <a:p>
            <a:pPr marL="0" indent="0">
              <a:buNone/>
            </a:pPr>
            <a:r>
              <a:rPr lang="en-US" sz="1350">
                <a:solidFill>
                  <a:srgbClr val="1E2A24"/>
                </a:solidFill>
                <a:latin typeface="Calibri" pitchFamily="34" charset="0"/>
                <a:ea typeface="Calibri" pitchFamily="34" charset="-122"/>
                <a:cs typeface="Calibri" pitchFamily="34" charset="-120"/>
              </a:rPr>
              <a:t>Refills come to the doorstep; no travel, no heavy carrying, no waste trips.</a:t>
            </a:r>
            <a:endParaRPr lang="en-US" sz="1350"/>
          </a:p>
        </p:txBody>
      </p:sp>
      <p:sp>
        <p:nvSpPr>
          <p:cNvPr id="14" name="Shape 10"/>
          <p:cNvSpPr/>
          <p:nvPr/>
        </p:nvSpPr>
        <p:spPr>
          <a:xfrm>
            <a:off x="8375904" y="1691640"/>
            <a:ext cx="3611880" cy="2331720"/>
          </a:xfrm>
          <a:prstGeom prst="roundRect">
            <a:avLst>
              <a:gd name="adj" fmla="val 4706"/>
            </a:avLst>
          </a:prstGeom>
          <a:solidFill>
            <a:srgbClr val="F3F6F1"/>
          </a:solidFill>
          <a:ln/>
          <a:effectLst>
            <a:outerShdw blurRad="76200" dist="25400" dir="5400000" algn="bl" rotWithShape="0">
              <a:srgbClr val="B9C7B5">
                <a:alpha val="50000"/>
              </a:srgbClr>
            </a:outerShdw>
          </a:effectLst>
        </p:spPr>
        <p:txBody>
          <a:bodyPr/>
          <a:lstStyle/>
          <a:p>
            <a:endParaRPr lang="en-GB"/>
          </a:p>
        </p:txBody>
      </p:sp>
      <p:sp>
        <p:nvSpPr>
          <p:cNvPr id="15" name="Shape 11"/>
          <p:cNvSpPr/>
          <p:nvPr/>
        </p:nvSpPr>
        <p:spPr>
          <a:xfrm>
            <a:off x="8695944" y="1965960"/>
            <a:ext cx="777240" cy="777240"/>
          </a:xfrm>
          <a:prstGeom prst="ellipse">
            <a:avLst/>
          </a:prstGeom>
          <a:solidFill>
            <a:srgbClr val="1B4D3E"/>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8898026" y="2168042"/>
            <a:ext cx="373075" cy="373075"/>
          </a:xfrm>
          <a:prstGeom prst="rect">
            <a:avLst/>
          </a:prstGeom>
        </p:spPr>
      </p:pic>
      <p:sp>
        <p:nvSpPr>
          <p:cNvPr id="17" name="Text 12"/>
          <p:cNvSpPr/>
          <p:nvPr/>
        </p:nvSpPr>
        <p:spPr>
          <a:xfrm>
            <a:off x="8695944" y="2834640"/>
            <a:ext cx="2971800" cy="365760"/>
          </a:xfrm>
          <a:prstGeom prst="rect">
            <a:avLst/>
          </a:prstGeom>
          <a:noFill/>
          <a:ln/>
        </p:spPr>
        <p:txBody>
          <a:bodyPr wrap="square" rtlCol="0" anchor="ctr"/>
          <a:lstStyle/>
          <a:p>
            <a:pPr marL="0" indent="0">
              <a:buNone/>
            </a:pPr>
            <a:r>
              <a:rPr lang="en-US" sz="1800" b="1">
                <a:solidFill>
                  <a:srgbClr val="1B4D3E"/>
                </a:solidFill>
                <a:latin typeface="Cambria" pitchFamily="34" charset="0"/>
                <a:ea typeface="Cambria" pitchFamily="34" charset="-122"/>
                <a:cs typeface="Cambria" pitchFamily="34" charset="-120"/>
              </a:rPr>
              <a:t>Measurable impact</a:t>
            </a:r>
            <a:endParaRPr lang="en-US" sz="1800"/>
          </a:p>
        </p:txBody>
      </p:sp>
      <p:sp>
        <p:nvSpPr>
          <p:cNvPr id="18" name="Text 13"/>
          <p:cNvSpPr/>
          <p:nvPr/>
        </p:nvSpPr>
        <p:spPr>
          <a:xfrm>
            <a:off x="8695944" y="3200400"/>
            <a:ext cx="2971800" cy="777240"/>
          </a:xfrm>
          <a:prstGeom prst="rect">
            <a:avLst/>
          </a:prstGeom>
          <a:noFill/>
          <a:ln/>
        </p:spPr>
        <p:txBody>
          <a:bodyPr wrap="square" rtlCol="0" anchor="ctr"/>
          <a:lstStyle/>
          <a:p>
            <a:pPr marL="0" indent="0">
              <a:buNone/>
            </a:pPr>
            <a:r>
              <a:rPr lang="en-US" sz="1350">
                <a:solidFill>
                  <a:srgbClr val="1E2A24"/>
                </a:solidFill>
                <a:latin typeface="Calibri" pitchFamily="34" charset="0"/>
                <a:ea typeface="Calibri" pitchFamily="34" charset="-122"/>
                <a:cs typeface="Calibri" pitchFamily="34" charset="-120"/>
              </a:rPr>
              <a:t>Donations to a Birmingham hygiene bank and jobs via a local social enterprise.</a:t>
            </a:r>
            <a:endParaRPr lang="en-US" sz="1350"/>
          </a:p>
        </p:txBody>
      </p:sp>
      <p:sp>
        <p:nvSpPr>
          <p:cNvPr id="19" name="Shape 14"/>
          <p:cNvSpPr/>
          <p:nvPr/>
        </p:nvSpPr>
        <p:spPr>
          <a:xfrm>
            <a:off x="548640" y="4343400"/>
            <a:ext cx="11091672" cy="1691640"/>
          </a:xfrm>
          <a:prstGeom prst="roundRect">
            <a:avLst>
              <a:gd name="adj" fmla="val 5405"/>
            </a:avLst>
          </a:prstGeom>
          <a:solidFill>
            <a:srgbClr val="1B4D3E"/>
          </a:solidFill>
          <a:ln/>
        </p:spPr>
        <p:txBody>
          <a:bodyPr/>
          <a:lstStyle/>
          <a:p>
            <a:endParaRPr lang="en-GB"/>
          </a:p>
        </p:txBody>
      </p:sp>
      <p:sp>
        <p:nvSpPr>
          <p:cNvPr id="20" name="Text 15"/>
          <p:cNvSpPr/>
          <p:nvPr/>
        </p:nvSpPr>
        <p:spPr>
          <a:xfrm>
            <a:off x="868680" y="4526280"/>
            <a:ext cx="10058400" cy="274320"/>
          </a:xfrm>
          <a:prstGeom prst="rect">
            <a:avLst/>
          </a:prstGeom>
          <a:noFill/>
          <a:ln/>
        </p:spPr>
        <p:txBody>
          <a:bodyPr wrap="square" rtlCol="0" anchor="ctr"/>
          <a:lstStyle/>
          <a:p>
            <a:pPr marL="0" indent="0">
              <a:buNone/>
            </a:pPr>
            <a:r>
              <a:rPr lang="en-US" sz="1200" b="1" kern="0" spc="200">
                <a:solidFill>
                  <a:srgbClr val="8FB84E"/>
                </a:solidFill>
                <a:latin typeface="Calibri" pitchFamily="34" charset="0"/>
                <a:ea typeface="Calibri" pitchFamily="34" charset="-122"/>
                <a:cs typeface="Calibri" pitchFamily="34" charset="-120"/>
              </a:rPr>
              <a:t>THE BUSINESS MODEL</a:t>
            </a:r>
            <a:endParaRPr lang="en-US" sz="1200"/>
          </a:p>
        </p:txBody>
      </p:sp>
      <p:sp>
        <p:nvSpPr>
          <p:cNvPr id="21" name="Text 16"/>
          <p:cNvSpPr/>
          <p:nvPr/>
        </p:nvSpPr>
        <p:spPr>
          <a:xfrm>
            <a:off x="868680" y="4846320"/>
            <a:ext cx="1371600" cy="685800"/>
          </a:xfrm>
          <a:prstGeom prst="rect">
            <a:avLst/>
          </a:prstGeom>
          <a:noFill/>
          <a:ln/>
        </p:spPr>
        <p:txBody>
          <a:bodyPr wrap="square" rtlCol="0" anchor="ctr"/>
          <a:lstStyle/>
          <a:p>
            <a:pPr marL="0" indent="0">
              <a:buNone/>
            </a:pPr>
            <a:r>
              <a:rPr lang="en-US" sz="3400" b="1">
                <a:solidFill>
                  <a:srgbClr val="FFFFFF"/>
                </a:solidFill>
                <a:latin typeface="Cambria" pitchFamily="34" charset="0"/>
                <a:ea typeface="Cambria" pitchFamily="34" charset="-122"/>
                <a:cs typeface="Cambria" pitchFamily="34" charset="-120"/>
              </a:rPr>
              <a:t>£22</a:t>
            </a:r>
            <a:endParaRPr lang="en-US" sz="3400"/>
          </a:p>
        </p:txBody>
      </p:sp>
      <p:sp>
        <p:nvSpPr>
          <p:cNvPr id="22" name="Text 17"/>
          <p:cNvSpPr/>
          <p:nvPr/>
        </p:nvSpPr>
        <p:spPr>
          <a:xfrm>
            <a:off x="2286000" y="4937760"/>
            <a:ext cx="2194560" cy="1005840"/>
          </a:xfrm>
          <a:prstGeom prst="rect">
            <a:avLst/>
          </a:prstGeom>
          <a:noFill/>
          <a:ln/>
        </p:spPr>
        <p:txBody>
          <a:bodyPr wrap="square" rtlCol="0" anchor="ctr"/>
          <a:lstStyle/>
          <a:p>
            <a:pPr marL="0" indent="0">
              <a:buNone/>
            </a:pPr>
            <a:r>
              <a:rPr lang="en-US" sz="1200">
                <a:solidFill>
                  <a:srgbClr val="EAF1E3"/>
                </a:solidFill>
                <a:latin typeface="Calibri" pitchFamily="34" charset="0"/>
                <a:ea typeface="Calibri" pitchFamily="34" charset="-122"/>
                <a:cs typeface="Calibri" pitchFamily="34" charset="-120"/>
              </a:rPr>
              <a:t>average subscription per household / month, plus ad-hoc top-ups</a:t>
            </a:r>
            <a:endParaRPr lang="en-US" sz="1200"/>
          </a:p>
        </p:txBody>
      </p:sp>
      <p:sp>
        <p:nvSpPr>
          <p:cNvPr id="23" name="Text 18"/>
          <p:cNvSpPr/>
          <p:nvPr/>
        </p:nvSpPr>
        <p:spPr>
          <a:xfrm>
            <a:off x="4526280" y="4846320"/>
            <a:ext cx="1371600" cy="685800"/>
          </a:xfrm>
          <a:prstGeom prst="rect">
            <a:avLst/>
          </a:prstGeom>
          <a:noFill/>
          <a:ln/>
        </p:spPr>
        <p:txBody>
          <a:bodyPr wrap="square" rtlCol="0" anchor="ctr"/>
          <a:lstStyle/>
          <a:p>
            <a:pPr marL="0" indent="0">
              <a:buNone/>
            </a:pPr>
            <a:r>
              <a:rPr lang="en-US" sz="3400" b="1">
                <a:solidFill>
                  <a:srgbClr val="FFFFFF"/>
                </a:solidFill>
                <a:latin typeface="Cambria" pitchFamily="34" charset="0"/>
                <a:ea typeface="Cambria" pitchFamily="34" charset="-122"/>
                <a:cs typeface="Cambria" pitchFamily="34" charset="-120"/>
              </a:rPr>
              <a:t>~450</a:t>
            </a:r>
            <a:endParaRPr lang="en-US" sz="3400"/>
          </a:p>
        </p:txBody>
      </p:sp>
      <p:sp>
        <p:nvSpPr>
          <p:cNvPr id="24" name="Text 19"/>
          <p:cNvSpPr/>
          <p:nvPr/>
        </p:nvSpPr>
        <p:spPr>
          <a:xfrm>
            <a:off x="5943600" y="4937760"/>
            <a:ext cx="2194560" cy="1005840"/>
          </a:xfrm>
          <a:prstGeom prst="rect">
            <a:avLst/>
          </a:prstGeom>
          <a:noFill/>
          <a:ln/>
        </p:spPr>
        <p:txBody>
          <a:bodyPr wrap="square" rtlCol="0" anchor="ctr"/>
          <a:lstStyle/>
          <a:p>
            <a:pPr marL="0" indent="0">
              <a:buNone/>
            </a:pPr>
            <a:r>
              <a:rPr lang="en-US" sz="1200">
                <a:solidFill>
                  <a:srgbClr val="EAF1E3"/>
                </a:solidFill>
                <a:latin typeface="Calibri" pitchFamily="34" charset="0"/>
                <a:ea typeface="Calibri" pitchFamily="34" charset="-122"/>
                <a:cs typeface="Calibri" pitchFamily="34" charset="-120"/>
              </a:rPr>
              <a:t>active subscribers to reach operational break-even</a:t>
            </a:r>
            <a:endParaRPr lang="en-US" sz="1200"/>
          </a:p>
        </p:txBody>
      </p:sp>
      <p:sp>
        <p:nvSpPr>
          <p:cNvPr id="25" name="Text 20"/>
          <p:cNvSpPr/>
          <p:nvPr/>
        </p:nvSpPr>
        <p:spPr>
          <a:xfrm>
            <a:off x="8183880" y="4846320"/>
            <a:ext cx="1371600" cy="685800"/>
          </a:xfrm>
          <a:prstGeom prst="rect">
            <a:avLst/>
          </a:prstGeom>
          <a:noFill/>
          <a:ln/>
        </p:spPr>
        <p:txBody>
          <a:bodyPr wrap="square" rtlCol="0" anchor="ctr"/>
          <a:lstStyle/>
          <a:p>
            <a:pPr marL="0" indent="0">
              <a:buNone/>
            </a:pPr>
            <a:r>
              <a:rPr lang="en-US" sz="3400" b="1">
                <a:solidFill>
                  <a:srgbClr val="FFFFFF"/>
                </a:solidFill>
                <a:latin typeface="Cambria" pitchFamily="34" charset="0"/>
                <a:ea typeface="Cambria" pitchFamily="34" charset="-122"/>
                <a:cs typeface="Cambria" pitchFamily="34" charset="-120"/>
              </a:rPr>
              <a:t>Ltd</a:t>
            </a:r>
            <a:endParaRPr lang="en-US" sz="3400"/>
          </a:p>
        </p:txBody>
      </p:sp>
      <p:sp>
        <p:nvSpPr>
          <p:cNvPr id="26" name="Text 21"/>
          <p:cNvSpPr/>
          <p:nvPr/>
        </p:nvSpPr>
        <p:spPr>
          <a:xfrm>
            <a:off x="9601200" y="4937760"/>
            <a:ext cx="2194560" cy="1005840"/>
          </a:xfrm>
          <a:prstGeom prst="rect">
            <a:avLst/>
          </a:prstGeom>
          <a:noFill/>
          <a:ln/>
        </p:spPr>
        <p:txBody>
          <a:bodyPr wrap="square" rtlCol="0" anchor="ctr"/>
          <a:lstStyle/>
          <a:p>
            <a:pPr marL="0" indent="0">
              <a:buNone/>
            </a:pPr>
            <a:r>
              <a:rPr lang="en-US" sz="1200">
                <a:solidFill>
                  <a:srgbClr val="EAF1E3"/>
                </a:solidFill>
                <a:latin typeface="Calibri" pitchFamily="34" charset="0"/>
                <a:ea typeface="Calibri" pitchFamily="34" charset="-122"/>
                <a:cs typeface="Calibri" pitchFamily="34" charset="-120"/>
              </a:rPr>
              <a:t>recurring revenue with switching costs that protect retention</a:t>
            </a:r>
            <a:endParaRPr lang="en-US" sz="1200"/>
          </a:p>
        </p:txBody>
      </p:sp>
      <p:sp>
        <p:nvSpPr>
          <p:cNvPr id="27" name="Text 22"/>
          <p:cNvSpPr/>
          <p:nvPr/>
        </p:nvSpPr>
        <p:spPr>
          <a:xfrm>
            <a:off x="548640" y="6108192"/>
            <a:ext cx="11064240" cy="274320"/>
          </a:xfrm>
          <a:prstGeom prst="rect">
            <a:avLst/>
          </a:prstGeom>
          <a:noFill/>
          <a:ln/>
        </p:spPr>
        <p:txBody>
          <a:bodyPr wrap="square" rtlCol="0" anchor="ctr"/>
          <a:lstStyle/>
          <a:p>
            <a:pPr marL="0" indent="0">
              <a:buNone/>
            </a:pPr>
            <a:r>
              <a:rPr lang="en-US" sz="1000" i="1">
                <a:solidFill>
                  <a:srgbClr val="5E6F65"/>
                </a:solidFill>
                <a:latin typeface="Calibri" pitchFamily="34" charset="0"/>
                <a:ea typeface="Calibri" pitchFamily="34" charset="-122"/>
                <a:cs typeface="Calibri" pitchFamily="34" charset="-120"/>
              </a:rPr>
              <a:t>Green entrepreneurship of this kind lets SMEs deliver environmental and social value together (Doacă, 2026).</a:t>
            </a:r>
            <a:endParaRPr lang="en-US" sz="1000"/>
          </a:p>
        </p:txBody>
      </p:sp>
      <p:sp>
        <p:nvSpPr>
          <p:cNvPr id="29" name="Text 24"/>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4</a:t>
            </a:r>
            <a:endParaRPr lang="en-US"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STRUCTURE</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Lean management, limited-company footing</a:t>
            </a:r>
            <a:endParaRPr lang="en-US" sz="3000"/>
          </a:p>
        </p:txBody>
      </p:sp>
      <p:sp>
        <p:nvSpPr>
          <p:cNvPr id="4" name="Shape 2"/>
          <p:cNvSpPr/>
          <p:nvPr/>
        </p:nvSpPr>
        <p:spPr>
          <a:xfrm>
            <a:off x="548640" y="1691640"/>
            <a:ext cx="4937760" cy="4160520"/>
          </a:xfrm>
          <a:prstGeom prst="roundRect">
            <a:avLst>
              <a:gd name="adj" fmla="val 2637"/>
            </a:avLst>
          </a:prstGeom>
          <a:solidFill>
            <a:srgbClr val="1B4D3E"/>
          </a:solidFill>
          <a:ln/>
        </p:spPr>
        <p:txBody>
          <a:bodyPr/>
          <a:lstStyle/>
          <a:p>
            <a:endParaRPr lang="en-GB"/>
          </a:p>
        </p:txBody>
      </p:sp>
      <p:sp>
        <p:nvSpPr>
          <p:cNvPr id="5" name="Shape 3"/>
          <p:cNvSpPr/>
          <p:nvPr/>
        </p:nvSpPr>
        <p:spPr>
          <a:xfrm>
            <a:off x="868680" y="2011680"/>
            <a:ext cx="822960" cy="822960"/>
          </a:xfrm>
          <a:prstGeom prst="ellipse">
            <a:avLst/>
          </a:prstGeom>
          <a:solidFill>
            <a:srgbClr val="8FB84E"/>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82650" y="2225650"/>
            <a:ext cx="395021" cy="395021"/>
          </a:xfrm>
          <a:prstGeom prst="rect">
            <a:avLst/>
          </a:prstGeom>
        </p:spPr>
      </p:pic>
      <p:sp>
        <p:nvSpPr>
          <p:cNvPr id="7" name="Text 4"/>
          <p:cNvSpPr/>
          <p:nvPr/>
        </p:nvSpPr>
        <p:spPr>
          <a:xfrm>
            <a:off x="868680" y="2971800"/>
            <a:ext cx="4297680" cy="640080"/>
          </a:xfrm>
          <a:prstGeom prst="rect">
            <a:avLst/>
          </a:prstGeom>
          <a:noFill/>
          <a:ln/>
        </p:spPr>
        <p:txBody>
          <a:bodyPr wrap="square" rtlCol="0" anchor="ctr"/>
          <a:lstStyle/>
          <a:p>
            <a:pPr marL="0" indent="0">
              <a:buNone/>
            </a:pPr>
            <a:r>
              <a:rPr lang="en-US" sz="2100" b="1">
                <a:solidFill>
                  <a:srgbClr val="FFFFFF"/>
                </a:solidFill>
                <a:latin typeface="Cambria" pitchFamily="34" charset="0"/>
                <a:ea typeface="Cambria" pitchFamily="34" charset="-122"/>
                <a:cs typeface="Cambria" pitchFamily="34" charset="-120"/>
              </a:rPr>
              <a:t>Private Limited Company (Ltd)</a:t>
            </a:r>
            <a:endParaRPr lang="en-US" sz="2100"/>
          </a:p>
        </p:txBody>
      </p:sp>
      <p:sp>
        <p:nvSpPr>
          <p:cNvPr id="8" name="Text 5"/>
          <p:cNvSpPr/>
          <p:nvPr/>
        </p:nvSpPr>
        <p:spPr>
          <a:xfrm>
            <a:off x="868680" y="3703320"/>
            <a:ext cx="4297680" cy="2011680"/>
          </a:xfrm>
          <a:prstGeom prst="rect">
            <a:avLst/>
          </a:prstGeom>
          <a:noFill/>
          <a:ln/>
        </p:spPr>
        <p:txBody>
          <a:bodyPr wrap="square" rtlCol="0" anchor="ctr"/>
          <a:lstStyle/>
          <a:p>
            <a:pPr marL="342900" indent="-342900">
              <a:spcAft>
                <a:spcPts val="800"/>
              </a:spcAft>
              <a:buSzPct val="100000"/>
              <a:buChar char="•"/>
            </a:pPr>
            <a:r>
              <a:rPr lang="en-US" sz="1400">
                <a:solidFill>
                  <a:srgbClr val="EAF1E3"/>
                </a:solidFill>
                <a:latin typeface="Calibri" pitchFamily="34" charset="0"/>
                <a:ea typeface="Calibri" pitchFamily="34" charset="-122"/>
                <a:cs typeface="Calibri" pitchFamily="34" charset="-120"/>
              </a:rPr>
              <a:t>Limited liability protects the founder’s personal assets</a:t>
            </a:r>
            <a:endParaRPr lang="en-US" sz="1400"/>
          </a:p>
          <a:p>
            <a:pPr marL="342900" indent="-342900">
              <a:spcAft>
                <a:spcPts val="800"/>
              </a:spcAft>
              <a:buSzPct val="100000"/>
              <a:buChar char="•"/>
            </a:pPr>
            <a:r>
              <a:rPr lang="en-US" sz="1400">
                <a:solidFill>
                  <a:srgbClr val="EAF1E3"/>
                </a:solidFill>
                <a:latin typeface="Calibri" pitchFamily="34" charset="0"/>
                <a:ea typeface="Calibri" pitchFamily="34" charset="-122"/>
                <a:cs typeface="Calibri" pitchFamily="34" charset="-120"/>
              </a:rPr>
              <a:t>Share structure enables angel investment for equity</a:t>
            </a:r>
            <a:endParaRPr lang="en-US" sz="1400"/>
          </a:p>
          <a:p>
            <a:pPr marL="342900" indent="-342900">
              <a:spcAft>
                <a:spcPts val="800"/>
              </a:spcAft>
              <a:buSzPct val="100000"/>
              <a:buChar char="•"/>
            </a:pPr>
            <a:r>
              <a:rPr lang="en-US" sz="1400">
                <a:solidFill>
                  <a:srgbClr val="EAF1E3"/>
                </a:solidFill>
                <a:latin typeface="Calibri" pitchFamily="34" charset="0"/>
                <a:ea typeface="Calibri" pitchFamily="34" charset="-122"/>
                <a:cs typeface="Calibri" pitchFamily="34" charset="-120"/>
              </a:rPr>
              <a:t>Incorporation builds credibility with investors and B2B partners</a:t>
            </a:r>
            <a:endParaRPr lang="en-US" sz="1400"/>
          </a:p>
          <a:p>
            <a:pPr marL="342900" indent="-342900">
              <a:buSzPct val="100000"/>
              <a:buChar char="•"/>
            </a:pPr>
            <a:r>
              <a:rPr lang="en-US" sz="1400">
                <a:solidFill>
                  <a:srgbClr val="EAF1E3"/>
                </a:solidFill>
                <a:latin typeface="Calibri" pitchFamily="34" charset="0"/>
                <a:ea typeface="Calibri" pitchFamily="34" charset="-122"/>
                <a:cs typeface="Calibri" pitchFamily="34" charset="-120"/>
              </a:rPr>
              <a:t>A clear share base supports future fundraising rounds</a:t>
            </a:r>
            <a:endParaRPr lang="en-US" sz="1400"/>
          </a:p>
        </p:txBody>
      </p:sp>
      <p:sp>
        <p:nvSpPr>
          <p:cNvPr id="9" name="Shape 6"/>
          <p:cNvSpPr/>
          <p:nvPr/>
        </p:nvSpPr>
        <p:spPr>
          <a:xfrm>
            <a:off x="5806440" y="1691640"/>
            <a:ext cx="5852160" cy="914400"/>
          </a:xfrm>
          <a:prstGeom prst="roundRect">
            <a:avLst>
              <a:gd name="adj" fmla="val 8000"/>
            </a:avLst>
          </a:prstGeom>
          <a:solidFill>
            <a:srgbClr val="F3F6F1"/>
          </a:solidFill>
          <a:ln/>
        </p:spPr>
        <p:txBody>
          <a:bodyPr/>
          <a:lstStyle/>
          <a:p>
            <a:endParaRPr lang="en-GB"/>
          </a:p>
        </p:txBody>
      </p:sp>
      <p:sp>
        <p:nvSpPr>
          <p:cNvPr id="10" name="Shape 7"/>
          <p:cNvSpPr/>
          <p:nvPr/>
        </p:nvSpPr>
        <p:spPr>
          <a:xfrm>
            <a:off x="5989320" y="1874520"/>
            <a:ext cx="548640" cy="548640"/>
          </a:xfrm>
          <a:prstGeom prst="ellipse">
            <a:avLst/>
          </a:prstGeom>
          <a:solidFill>
            <a:srgbClr val="2C6E54"/>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6131966" y="2017166"/>
            <a:ext cx="263347" cy="263347"/>
          </a:xfrm>
          <a:prstGeom prst="rect">
            <a:avLst/>
          </a:prstGeom>
        </p:spPr>
      </p:pic>
      <p:sp>
        <p:nvSpPr>
          <p:cNvPr id="12" name="Text 8"/>
          <p:cNvSpPr/>
          <p:nvPr/>
        </p:nvSpPr>
        <p:spPr>
          <a:xfrm>
            <a:off x="6720840" y="1801368"/>
            <a:ext cx="4754880" cy="36576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Founder &amp; Managing Director</a:t>
            </a:r>
            <a:endParaRPr lang="en-US" sz="1550"/>
          </a:p>
        </p:txBody>
      </p:sp>
      <p:sp>
        <p:nvSpPr>
          <p:cNvPr id="13" name="Text 9"/>
          <p:cNvSpPr/>
          <p:nvPr/>
        </p:nvSpPr>
        <p:spPr>
          <a:xfrm>
            <a:off x="6720840" y="2167128"/>
            <a:ext cx="4754880" cy="365760"/>
          </a:xfrm>
          <a:prstGeom prst="rect">
            <a:avLst/>
          </a:prstGeom>
          <a:noFill/>
          <a:ln/>
        </p:spPr>
        <p:txBody>
          <a:bodyPr wrap="square" rtlCol="0" anchor="ctr"/>
          <a:lstStyle/>
          <a:p>
            <a:pPr marL="0" indent="0">
              <a:buNone/>
            </a:pPr>
            <a:r>
              <a:rPr lang="en-US" sz="1250">
                <a:solidFill>
                  <a:srgbClr val="5E6F65"/>
                </a:solidFill>
                <a:latin typeface="Calibri" pitchFamily="34" charset="0"/>
                <a:ea typeface="Calibri" pitchFamily="34" charset="-122"/>
                <a:cs typeface="Calibri" pitchFamily="34" charset="-120"/>
              </a:rPr>
              <a:t>Strategy, finance and investor relations</a:t>
            </a:r>
            <a:endParaRPr lang="en-US" sz="1250"/>
          </a:p>
        </p:txBody>
      </p:sp>
      <p:sp>
        <p:nvSpPr>
          <p:cNvPr id="14" name="Shape 10"/>
          <p:cNvSpPr/>
          <p:nvPr/>
        </p:nvSpPr>
        <p:spPr>
          <a:xfrm>
            <a:off x="5806440" y="2724912"/>
            <a:ext cx="5852160" cy="914400"/>
          </a:xfrm>
          <a:prstGeom prst="roundRect">
            <a:avLst>
              <a:gd name="adj" fmla="val 8000"/>
            </a:avLst>
          </a:prstGeom>
          <a:solidFill>
            <a:srgbClr val="F3F6F1"/>
          </a:solidFill>
          <a:ln/>
        </p:spPr>
        <p:txBody>
          <a:bodyPr/>
          <a:lstStyle/>
          <a:p>
            <a:endParaRPr lang="en-GB"/>
          </a:p>
        </p:txBody>
      </p:sp>
      <p:sp>
        <p:nvSpPr>
          <p:cNvPr id="15" name="Shape 11"/>
          <p:cNvSpPr/>
          <p:nvPr/>
        </p:nvSpPr>
        <p:spPr>
          <a:xfrm>
            <a:off x="5989320" y="2907792"/>
            <a:ext cx="548640" cy="548640"/>
          </a:xfrm>
          <a:prstGeom prst="ellipse">
            <a:avLst/>
          </a:prstGeom>
          <a:solidFill>
            <a:srgbClr val="2C6E54"/>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6131966" y="3050438"/>
            <a:ext cx="263347" cy="263347"/>
          </a:xfrm>
          <a:prstGeom prst="rect">
            <a:avLst/>
          </a:prstGeom>
        </p:spPr>
      </p:pic>
      <p:sp>
        <p:nvSpPr>
          <p:cNvPr id="17" name="Text 12"/>
          <p:cNvSpPr/>
          <p:nvPr/>
        </p:nvSpPr>
        <p:spPr>
          <a:xfrm>
            <a:off x="6720840" y="2834640"/>
            <a:ext cx="4754880" cy="36576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Operations Lead</a:t>
            </a:r>
            <a:endParaRPr lang="en-US" sz="1550"/>
          </a:p>
        </p:txBody>
      </p:sp>
      <p:sp>
        <p:nvSpPr>
          <p:cNvPr id="18" name="Text 13"/>
          <p:cNvSpPr/>
          <p:nvPr/>
        </p:nvSpPr>
        <p:spPr>
          <a:xfrm>
            <a:off x="6720840" y="3200400"/>
            <a:ext cx="4754880" cy="365760"/>
          </a:xfrm>
          <a:prstGeom prst="rect">
            <a:avLst/>
          </a:prstGeom>
          <a:noFill/>
          <a:ln/>
        </p:spPr>
        <p:txBody>
          <a:bodyPr wrap="square" rtlCol="0" anchor="ctr"/>
          <a:lstStyle/>
          <a:p>
            <a:pPr marL="0" indent="0">
              <a:buNone/>
            </a:pPr>
            <a:r>
              <a:rPr lang="en-US" sz="1250">
                <a:solidFill>
                  <a:srgbClr val="5E6F65"/>
                </a:solidFill>
                <a:latin typeface="Calibri" pitchFamily="34" charset="0"/>
                <a:ea typeface="Calibri" pitchFamily="34" charset="-122"/>
                <a:cs typeface="Calibri" pitchFamily="34" charset="-120"/>
              </a:rPr>
              <a:t>Logistics, deliveries and the refill hub</a:t>
            </a:r>
            <a:endParaRPr lang="en-US" sz="1250"/>
          </a:p>
        </p:txBody>
      </p:sp>
      <p:sp>
        <p:nvSpPr>
          <p:cNvPr id="19" name="Shape 14"/>
          <p:cNvSpPr/>
          <p:nvPr/>
        </p:nvSpPr>
        <p:spPr>
          <a:xfrm>
            <a:off x="5806440" y="3758184"/>
            <a:ext cx="5852160" cy="914400"/>
          </a:xfrm>
          <a:prstGeom prst="roundRect">
            <a:avLst>
              <a:gd name="adj" fmla="val 8000"/>
            </a:avLst>
          </a:prstGeom>
          <a:solidFill>
            <a:srgbClr val="F3F6F1"/>
          </a:solidFill>
          <a:ln/>
        </p:spPr>
        <p:txBody>
          <a:bodyPr/>
          <a:lstStyle/>
          <a:p>
            <a:endParaRPr lang="en-GB"/>
          </a:p>
        </p:txBody>
      </p:sp>
      <p:sp>
        <p:nvSpPr>
          <p:cNvPr id="20" name="Shape 15"/>
          <p:cNvSpPr/>
          <p:nvPr/>
        </p:nvSpPr>
        <p:spPr>
          <a:xfrm>
            <a:off x="5989320" y="3941064"/>
            <a:ext cx="548640" cy="548640"/>
          </a:xfrm>
          <a:prstGeom prst="ellipse">
            <a:avLst/>
          </a:prstGeom>
          <a:solidFill>
            <a:srgbClr val="2C6E54"/>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6131966" y="4083710"/>
            <a:ext cx="263347" cy="263347"/>
          </a:xfrm>
          <a:prstGeom prst="rect">
            <a:avLst/>
          </a:prstGeom>
        </p:spPr>
      </p:pic>
      <p:sp>
        <p:nvSpPr>
          <p:cNvPr id="22" name="Text 16"/>
          <p:cNvSpPr/>
          <p:nvPr/>
        </p:nvSpPr>
        <p:spPr>
          <a:xfrm>
            <a:off x="6720840" y="3867912"/>
            <a:ext cx="4754880" cy="36576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Marketing Coordinator (part-time)</a:t>
            </a:r>
            <a:endParaRPr lang="en-US" sz="1550"/>
          </a:p>
        </p:txBody>
      </p:sp>
      <p:sp>
        <p:nvSpPr>
          <p:cNvPr id="23" name="Text 17"/>
          <p:cNvSpPr/>
          <p:nvPr/>
        </p:nvSpPr>
        <p:spPr>
          <a:xfrm>
            <a:off x="6720840" y="4233672"/>
            <a:ext cx="4754880" cy="365760"/>
          </a:xfrm>
          <a:prstGeom prst="rect">
            <a:avLst/>
          </a:prstGeom>
          <a:noFill/>
          <a:ln/>
        </p:spPr>
        <p:txBody>
          <a:bodyPr wrap="square" rtlCol="0" anchor="ctr"/>
          <a:lstStyle/>
          <a:p>
            <a:pPr marL="0" indent="0">
              <a:buNone/>
            </a:pPr>
            <a:r>
              <a:rPr lang="en-US" sz="1250">
                <a:solidFill>
                  <a:srgbClr val="5E6F65"/>
                </a:solidFill>
                <a:latin typeface="Calibri" pitchFamily="34" charset="0"/>
                <a:ea typeface="Calibri" pitchFamily="34" charset="-122"/>
                <a:cs typeface="Calibri" pitchFamily="34" charset="-120"/>
              </a:rPr>
              <a:t>Acquisition, content and community</a:t>
            </a:r>
            <a:endParaRPr lang="en-US" sz="1250"/>
          </a:p>
        </p:txBody>
      </p:sp>
      <p:sp>
        <p:nvSpPr>
          <p:cNvPr id="24" name="Shape 18"/>
          <p:cNvSpPr/>
          <p:nvPr/>
        </p:nvSpPr>
        <p:spPr>
          <a:xfrm>
            <a:off x="5806440" y="4791456"/>
            <a:ext cx="5852160" cy="914400"/>
          </a:xfrm>
          <a:prstGeom prst="roundRect">
            <a:avLst>
              <a:gd name="adj" fmla="val 8000"/>
            </a:avLst>
          </a:prstGeom>
          <a:solidFill>
            <a:srgbClr val="F3F6F1"/>
          </a:solidFill>
          <a:ln/>
        </p:spPr>
        <p:txBody>
          <a:bodyPr/>
          <a:lstStyle/>
          <a:p>
            <a:endParaRPr lang="en-GB"/>
          </a:p>
        </p:txBody>
      </p:sp>
      <p:sp>
        <p:nvSpPr>
          <p:cNvPr id="25" name="Shape 19"/>
          <p:cNvSpPr/>
          <p:nvPr/>
        </p:nvSpPr>
        <p:spPr>
          <a:xfrm>
            <a:off x="5989320" y="4974336"/>
            <a:ext cx="548640" cy="548640"/>
          </a:xfrm>
          <a:prstGeom prst="ellipse">
            <a:avLst/>
          </a:prstGeom>
          <a:solidFill>
            <a:srgbClr val="2C6E54"/>
          </a:solidFill>
          <a:ln/>
        </p:spPr>
        <p:txBody>
          <a:bodyPr/>
          <a:lstStyle/>
          <a:p>
            <a:endParaRPr lang="en-GB"/>
          </a:p>
        </p:txBody>
      </p:sp>
      <p:pic>
        <p:nvPicPr>
          <p:cNvPr id="26" name="Image 4" descr="preencoded.png"/>
          <p:cNvPicPr>
            <a:picLocks noChangeAspect="1"/>
          </p:cNvPicPr>
          <p:nvPr/>
        </p:nvPicPr>
        <p:blipFill>
          <a:blip r:embed="rId7"/>
          <a:stretch>
            <a:fillRect/>
          </a:stretch>
        </p:blipFill>
        <p:spPr>
          <a:xfrm>
            <a:off x="6131966" y="5116982"/>
            <a:ext cx="263347" cy="263347"/>
          </a:xfrm>
          <a:prstGeom prst="rect">
            <a:avLst/>
          </a:prstGeom>
        </p:spPr>
      </p:pic>
      <p:sp>
        <p:nvSpPr>
          <p:cNvPr id="27" name="Text 20"/>
          <p:cNvSpPr/>
          <p:nvPr/>
        </p:nvSpPr>
        <p:spPr>
          <a:xfrm>
            <a:off x="6720840" y="4901184"/>
            <a:ext cx="4754880" cy="36576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Advisory Mentor (external)</a:t>
            </a:r>
            <a:endParaRPr lang="en-US" sz="1550"/>
          </a:p>
        </p:txBody>
      </p:sp>
      <p:sp>
        <p:nvSpPr>
          <p:cNvPr id="28" name="Text 21"/>
          <p:cNvSpPr/>
          <p:nvPr/>
        </p:nvSpPr>
        <p:spPr>
          <a:xfrm>
            <a:off x="6720840" y="5266944"/>
            <a:ext cx="4754880" cy="365760"/>
          </a:xfrm>
          <a:prstGeom prst="rect">
            <a:avLst/>
          </a:prstGeom>
          <a:noFill/>
          <a:ln/>
        </p:spPr>
        <p:txBody>
          <a:bodyPr wrap="square" rtlCol="0" anchor="ctr"/>
          <a:lstStyle/>
          <a:p>
            <a:pPr marL="0" indent="0">
              <a:buNone/>
            </a:pPr>
            <a:r>
              <a:rPr lang="en-US" sz="1250">
                <a:solidFill>
                  <a:srgbClr val="5E6F65"/>
                </a:solidFill>
                <a:latin typeface="Calibri" pitchFamily="34" charset="0"/>
                <a:ea typeface="Calibri" pitchFamily="34" charset="-122"/>
                <a:cs typeface="Calibri" pitchFamily="34" charset="-120"/>
              </a:rPr>
              <a:t>Sector experience and governance</a:t>
            </a:r>
            <a:endParaRPr lang="en-US" sz="1250"/>
          </a:p>
        </p:txBody>
      </p:sp>
      <p:sp>
        <p:nvSpPr>
          <p:cNvPr id="29" name="Text 22"/>
          <p:cNvSpPr/>
          <p:nvPr/>
        </p:nvSpPr>
        <p:spPr>
          <a:xfrm>
            <a:off x="5806440" y="5852160"/>
            <a:ext cx="5852160" cy="457200"/>
          </a:xfrm>
          <a:prstGeom prst="rect">
            <a:avLst/>
          </a:prstGeom>
          <a:noFill/>
          <a:ln/>
        </p:spPr>
        <p:txBody>
          <a:bodyPr wrap="square" rtlCol="0" anchor="ctr"/>
          <a:lstStyle/>
          <a:p>
            <a:pPr marL="0" indent="0">
              <a:buNone/>
            </a:pPr>
            <a:r>
              <a:rPr lang="en-US" sz="1150" i="1">
                <a:solidFill>
                  <a:srgbClr val="5E6F65"/>
                </a:solidFill>
                <a:latin typeface="Calibri" pitchFamily="34" charset="0"/>
                <a:ea typeface="Calibri" pitchFamily="34" charset="-122"/>
                <a:cs typeface="Calibri" pitchFamily="34" charset="-120"/>
              </a:rPr>
              <a:t>A flat structure keeps overheads low and preserves the agility to compete with larger rivals (Avelar et al., 2024), and is designed to replicate zone-by-zone as the model proves out.</a:t>
            </a:r>
            <a:endParaRPr lang="en-US" sz="1150"/>
          </a:p>
        </p:txBody>
      </p:sp>
      <p:sp>
        <p:nvSpPr>
          <p:cNvPr id="31" name="Text 24"/>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5</a:t>
            </a:r>
            <a:endParaRPr lang="en-US" sz="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MARKET RESEARCH — PESTEL</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Three external forces that shape the launch</a:t>
            </a:r>
            <a:endParaRPr lang="en-US" sz="3000"/>
          </a:p>
        </p:txBody>
      </p:sp>
      <p:sp>
        <p:nvSpPr>
          <p:cNvPr id="4" name="Shape 2"/>
          <p:cNvSpPr/>
          <p:nvPr/>
        </p:nvSpPr>
        <p:spPr>
          <a:xfrm>
            <a:off x="548640" y="1737360"/>
            <a:ext cx="11091672" cy="1371600"/>
          </a:xfrm>
          <a:prstGeom prst="roundRect">
            <a:avLst>
              <a:gd name="adj" fmla="val 6667"/>
            </a:avLst>
          </a:prstGeom>
          <a:solidFill>
            <a:srgbClr val="F3F6F1"/>
          </a:solidFill>
          <a:ln/>
        </p:spPr>
        <p:txBody>
          <a:bodyPr/>
          <a:lstStyle/>
          <a:p>
            <a:endParaRPr lang="en-GB"/>
          </a:p>
        </p:txBody>
      </p:sp>
      <p:sp>
        <p:nvSpPr>
          <p:cNvPr id="5" name="Shape 3"/>
          <p:cNvSpPr/>
          <p:nvPr/>
        </p:nvSpPr>
        <p:spPr>
          <a:xfrm>
            <a:off x="777240" y="2029968"/>
            <a:ext cx="777240" cy="777240"/>
          </a:xfrm>
          <a:prstGeom prst="ellipse">
            <a:avLst/>
          </a:prstGeom>
          <a:solidFill>
            <a:srgbClr val="1B4D3E"/>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79322" y="2232050"/>
            <a:ext cx="373075" cy="373075"/>
          </a:xfrm>
          <a:prstGeom prst="rect">
            <a:avLst/>
          </a:prstGeom>
        </p:spPr>
      </p:pic>
      <p:sp>
        <p:nvSpPr>
          <p:cNvPr id="7" name="Text 4"/>
          <p:cNvSpPr/>
          <p:nvPr/>
        </p:nvSpPr>
        <p:spPr>
          <a:xfrm>
            <a:off x="1783080" y="1938528"/>
            <a:ext cx="5029200" cy="457200"/>
          </a:xfrm>
          <a:prstGeom prst="rect">
            <a:avLst/>
          </a:prstGeom>
          <a:noFill/>
          <a:ln/>
        </p:spPr>
        <p:txBody>
          <a:bodyPr wrap="square" rtlCol="0" anchor="ctr"/>
          <a:lstStyle/>
          <a:p>
            <a:pPr marL="0" indent="0">
              <a:buNone/>
            </a:pPr>
            <a:r>
              <a:rPr lang="en-US" sz="1900" b="1">
                <a:solidFill>
                  <a:srgbClr val="1B4D3E"/>
                </a:solidFill>
                <a:latin typeface="Cambria" pitchFamily="34" charset="0"/>
                <a:ea typeface="Cambria" pitchFamily="34" charset="-122"/>
                <a:cs typeface="Cambria" pitchFamily="34" charset="-120"/>
              </a:rPr>
              <a:t>Political &amp; Legal</a:t>
            </a:r>
            <a:endParaRPr lang="en-US" sz="1900"/>
          </a:p>
        </p:txBody>
      </p:sp>
      <p:sp>
        <p:nvSpPr>
          <p:cNvPr id="8" name="Shape 5"/>
          <p:cNvSpPr/>
          <p:nvPr/>
        </p:nvSpPr>
        <p:spPr>
          <a:xfrm>
            <a:off x="1810512" y="2450592"/>
            <a:ext cx="1737360" cy="365760"/>
          </a:xfrm>
          <a:prstGeom prst="roundRect">
            <a:avLst>
              <a:gd name="adj" fmla="val 50000"/>
            </a:avLst>
          </a:prstGeom>
          <a:solidFill>
            <a:srgbClr val="6E9B3C"/>
          </a:solidFill>
          <a:ln/>
        </p:spPr>
        <p:txBody>
          <a:bodyPr/>
          <a:lstStyle/>
          <a:p>
            <a:endParaRPr lang="en-GB"/>
          </a:p>
        </p:txBody>
      </p:sp>
      <p:sp>
        <p:nvSpPr>
          <p:cNvPr id="9" name="Text 6"/>
          <p:cNvSpPr/>
          <p:nvPr/>
        </p:nvSpPr>
        <p:spPr>
          <a:xfrm>
            <a:off x="1810512" y="2459736"/>
            <a:ext cx="1737360" cy="347472"/>
          </a:xfrm>
          <a:prstGeom prst="rect">
            <a:avLst/>
          </a:prstGeom>
          <a:noFill/>
          <a:ln/>
        </p:spPr>
        <p:txBody>
          <a:bodyPr wrap="square"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OPPORTUNITY</a:t>
            </a:r>
            <a:endParaRPr lang="en-US" sz="1100"/>
          </a:p>
        </p:txBody>
      </p:sp>
      <p:sp>
        <p:nvSpPr>
          <p:cNvPr id="10" name="Text 7"/>
          <p:cNvSpPr/>
          <p:nvPr/>
        </p:nvSpPr>
        <p:spPr>
          <a:xfrm>
            <a:off x="3840480" y="1920240"/>
            <a:ext cx="7635240" cy="1051560"/>
          </a:xfrm>
          <a:prstGeom prst="rect">
            <a:avLst/>
          </a:prstGeom>
          <a:noFill/>
          <a:ln/>
        </p:spPr>
        <p:txBody>
          <a:bodyPr wrap="square" rtlCol="0" anchor="ctr"/>
          <a:lstStyle/>
          <a:p>
            <a:pPr marL="0" indent="0">
              <a:buNone/>
            </a:pPr>
            <a:r>
              <a:rPr lang="en-US" sz="1350">
                <a:solidFill>
                  <a:srgbClr val="1E2A24"/>
                </a:solidFill>
                <a:latin typeface="Calibri" pitchFamily="34" charset="0"/>
                <a:ea typeface="Calibri" pitchFamily="34" charset="-122"/>
                <a:cs typeface="Calibri" pitchFamily="34" charset="-120"/>
              </a:rPr>
              <a:t>Single-use plastic bans plus Extended Producer Responsibility (from Oct 2025) and the Plastic Packaging Tax raise the cost of disposable packaging — structurally favouring reuse models.</a:t>
            </a:r>
            <a:endParaRPr lang="en-US" sz="1350"/>
          </a:p>
        </p:txBody>
      </p:sp>
      <p:sp>
        <p:nvSpPr>
          <p:cNvPr id="11" name="Shape 8"/>
          <p:cNvSpPr/>
          <p:nvPr/>
        </p:nvSpPr>
        <p:spPr>
          <a:xfrm>
            <a:off x="548640" y="3227832"/>
            <a:ext cx="11091672" cy="1371600"/>
          </a:xfrm>
          <a:prstGeom prst="roundRect">
            <a:avLst>
              <a:gd name="adj" fmla="val 6667"/>
            </a:avLst>
          </a:prstGeom>
          <a:solidFill>
            <a:srgbClr val="F3F6F1"/>
          </a:solidFill>
          <a:ln/>
        </p:spPr>
        <p:txBody>
          <a:bodyPr/>
          <a:lstStyle/>
          <a:p>
            <a:endParaRPr lang="en-GB"/>
          </a:p>
        </p:txBody>
      </p:sp>
      <p:sp>
        <p:nvSpPr>
          <p:cNvPr id="12" name="Shape 9"/>
          <p:cNvSpPr/>
          <p:nvPr/>
        </p:nvSpPr>
        <p:spPr>
          <a:xfrm>
            <a:off x="777240" y="3520440"/>
            <a:ext cx="777240" cy="777240"/>
          </a:xfrm>
          <a:prstGeom prst="ellipse">
            <a:avLst/>
          </a:prstGeom>
          <a:solidFill>
            <a:srgbClr val="1B4D3E"/>
          </a:solidFill>
          <a:ln/>
        </p:spPr>
        <p:txBody>
          <a:bodyPr/>
          <a:lstStyle/>
          <a:p>
            <a:endParaRPr lang="en-GB"/>
          </a:p>
        </p:txBody>
      </p:sp>
      <p:pic>
        <p:nvPicPr>
          <p:cNvPr id="13" name="Image 1" descr="preencoded.png"/>
          <p:cNvPicPr>
            <a:picLocks noChangeAspect="1"/>
          </p:cNvPicPr>
          <p:nvPr/>
        </p:nvPicPr>
        <p:blipFill>
          <a:blip r:embed="rId4"/>
          <a:stretch>
            <a:fillRect/>
          </a:stretch>
        </p:blipFill>
        <p:spPr>
          <a:xfrm>
            <a:off x="979322" y="3722522"/>
            <a:ext cx="373075" cy="373075"/>
          </a:xfrm>
          <a:prstGeom prst="rect">
            <a:avLst/>
          </a:prstGeom>
        </p:spPr>
      </p:pic>
      <p:sp>
        <p:nvSpPr>
          <p:cNvPr id="14" name="Text 10"/>
          <p:cNvSpPr/>
          <p:nvPr/>
        </p:nvSpPr>
        <p:spPr>
          <a:xfrm>
            <a:off x="1783080" y="3429000"/>
            <a:ext cx="5029200" cy="457200"/>
          </a:xfrm>
          <a:prstGeom prst="rect">
            <a:avLst/>
          </a:prstGeom>
          <a:noFill/>
          <a:ln/>
        </p:spPr>
        <p:txBody>
          <a:bodyPr wrap="square" rtlCol="0" anchor="ctr"/>
          <a:lstStyle/>
          <a:p>
            <a:pPr marL="0" indent="0">
              <a:buNone/>
            </a:pPr>
            <a:r>
              <a:rPr lang="en-US" sz="1900" b="1">
                <a:solidFill>
                  <a:srgbClr val="1B4D3E"/>
                </a:solidFill>
                <a:latin typeface="Cambria" pitchFamily="34" charset="0"/>
                <a:ea typeface="Cambria" pitchFamily="34" charset="-122"/>
                <a:cs typeface="Cambria" pitchFamily="34" charset="-120"/>
              </a:rPr>
              <a:t>Social &amp; Environmental</a:t>
            </a:r>
            <a:endParaRPr lang="en-US" sz="1900"/>
          </a:p>
        </p:txBody>
      </p:sp>
      <p:sp>
        <p:nvSpPr>
          <p:cNvPr id="15" name="Shape 11"/>
          <p:cNvSpPr/>
          <p:nvPr/>
        </p:nvSpPr>
        <p:spPr>
          <a:xfrm>
            <a:off x="1810512" y="3941064"/>
            <a:ext cx="1737360" cy="365760"/>
          </a:xfrm>
          <a:prstGeom prst="roundRect">
            <a:avLst>
              <a:gd name="adj" fmla="val 50000"/>
            </a:avLst>
          </a:prstGeom>
          <a:solidFill>
            <a:srgbClr val="6E9B3C"/>
          </a:solidFill>
          <a:ln/>
        </p:spPr>
        <p:txBody>
          <a:bodyPr/>
          <a:lstStyle/>
          <a:p>
            <a:endParaRPr lang="en-GB"/>
          </a:p>
        </p:txBody>
      </p:sp>
      <p:sp>
        <p:nvSpPr>
          <p:cNvPr id="16" name="Text 12"/>
          <p:cNvSpPr/>
          <p:nvPr/>
        </p:nvSpPr>
        <p:spPr>
          <a:xfrm>
            <a:off x="1810512" y="3950208"/>
            <a:ext cx="1737360" cy="347472"/>
          </a:xfrm>
          <a:prstGeom prst="rect">
            <a:avLst/>
          </a:prstGeom>
          <a:noFill/>
          <a:ln/>
        </p:spPr>
        <p:txBody>
          <a:bodyPr wrap="square"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OPPORTUNITY</a:t>
            </a:r>
            <a:endParaRPr lang="en-US" sz="1100"/>
          </a:p>
        </p:txBody>
      </p:sp>
      <p:sp>
        <p:nvSpPr>
          <p:cNvPr id="17" name="Text 13"/>
          <p:cNvSpPr/>
          <p:nvPr/>
        </p:nvSpPr>
        <p:spPr>
          <a:xfrm>
            <a:off x="3840480" y="3410712"/>
            <a:ext cx="7635240" cy="1051560"/>
          </a:xfrm>
          <a:prstGeom prst="rect">
            <a:avLst/>
          </a:prstGeom>
          <a:noFill/>
          <a:ln/>
        </p:spPr>
        <p:txBody>
          <a:bodyPr wrap="square" rtlCol="0" anchor="ctr"/>
          <a:lstStyle/>
          <a:p>
            <a:pPr marL="0" indent="0">
              <a:buNone/>
            </a:pPr>
            <a:r>
              <a:rPr lang="en-US" sz="1350">
                <a:solidFill>
                  <a:srgbClr val="1E2A24"/>
                </a:solidFill>
                <a:latin typeface="Calibri" pitchFamily="34" charset="0"/>
                <a:ea typeface="Calibri" pitchFamily="34" charset="-122"/>
                <a:cs typeface="Calibri" pitchFamily="34" charset="-120"/>
              </a:rPr>
              <a:t>Mainstream awareness of plastic waste is high and willingness to choose reusable options is rising, giving a circular, doorstep service a receptive Birmingham audience (Mahmoud et al., 2022).</a:t>
            </a:r>
            <a:endParaRPr lang="en-US" sz="1350"/>
          </a:p>
        </p:txBody>
      </p:sp>
      <p:sp>
        <p:nvSpPr>
          <p:cNvPr id="18" name="Shape 14"/>
          <p:cNvSpPr/>
          <p:nvPr/>
        </p:nvSpPr>
        <p:spPr>
          <a:xfrm>
            <a:off x="548640" y="4718304"/>
            <a:ext cx="11091672" cy="1371600"/>
          </a:xfrm>
          <a:prstGeom prst="roundRect">
            <a:avLst>
              <a:gd name="adj" fmla="val 6667"/>
            </a:avLst>
          </a:prstGeom>
          <a:solidFill>
            <a:srgbClr val="F3F6F1"/>
          </a:solidFill>
          <a:ln/>
        </p:spPr>
        <p:txBody>
          <a:bodyPr/>
          <a:lstStyle/>
          <a:p>
            <a:endParaRPr lang="en-GB"/>
          </a:p>
        </p:txBody>
      </p:sp>
      <p:sp>
        <p:nvSpPr>
          <p:cNvPr id="19" name="Shape 15"/>
          <p:cNvSpPr/>
          <p:nvPr/>
        </p:nvSpPr>
        <p:spPr>
          <a:xfrm>
            <a:off x="777240" y="5010912"/>
            <a:ext cx="777240" cy="777240"/>
          </a:xfrm>
          <a:prstGeom prst="ellipse">
            <a:avLst/>
          </a:prstGeom>
          <a:solidFill>
            <a:srgbClr val="1B4D3E"/>
          </a:solidFill>
          <a:ln/>
        </p:spPr>
        <p:txBody>
          <a:bodyPr/>
          <a:lstStyle/>
          <a:p>
            <a:endParaRPr lang="en-GB"/>
          </a:p>
        </p:txBody>
      </p:sp>
      <p:pic>
        <p:nvPicPr>
          <p:cNvPr id="20" name="Image 2" descr="preencoded.png"/>
          <p:cNvPicPr>
            <a:picLocks noChangeAspect="1"/>
          </p:cNvPicPr>
          <p:nvPr/>
        </p:nvPicPr>
        <p:blipFill>
          <a:blip r:embed="rId5"/>
          <a:stretch>
            <a:fillRect/>
          </a:stretch>
        </p:blipFill>
        <p:spPr>
          <a:xfrm>
            <a:off x="979322" y="5212994"/>
            <a:ext cx="373075" cy="373075"/>
          </a:xfrm>
          <a:prstGeom prst="rect">
            <a:avLst/>
          </a:prstGeom>
        </p:spPr>
      </p:pic>
      <p:sp>
        <p:nvSpPr>
          <p:cNvPr id="21" name="Text 16"/>
          <p:cNvSpPr/>
          <p:nvPr/>
        </p:nvSpPr>
        <p:spPr>
          <a:xfrm>
            <a:off x="1783080" y="4919472"/>
            <a:ext cx="5029200" cy="457200"/>
          </a:xfrm>
          <a:prstGeom prst="rect">
            <a:avLst/>
          </a:prstGeom>
          <a:noFill/>
          <a:ln/>
        </p:spPr>
        <p:txBody>
          <a:bodyPr wrap="square" rtlCol="0" anchor="ctr"/>
          <a:lstStyle/>
          <a:p>
            <a:pPr marL="0" indent="0">
              <a:buNone/>
            </a:pPr>
            <a:r>
              <a:rPr lang="en-US" sz="1900" b="1">
                <a:solidFill>
                  <a:srgbClr val="1B4D3E"/>
                </a:solidFill>
                <a:latin typeface="Cambria" pitchFamily="34" charset="0"/>
                <a:ea typeface="Cambria" pitchFamily="34" charset="-122"/>
                <a:cs typeface="Cambria" pitchFamily="34" charset="-120"/>
              </a:rPr>
              <a:t>Economic</a:t>
            </a:r>
            <a:endParaRPr lang="en-US" sz="1900"/>
          </a:p>
        </p:txBody>
      </p:sp>
      <p:sp>
        <p:nvSpPr>
          <p:cNvPr id="22" name="Shape 17"/>
          <p:cNvSpPr/>
          <p:nvPr/>
        </p:nvSpPr>
        <p:spPr>
          <a:xfrm>
            <a:off x="1810512" y="5431536"/>
            <a:ext cx="1737360" cy="365760"/>
          </a:xfrm>
          <a:prstGeom prst="roundRect">
            <a:avLst>
              <a:gd name="adj" fmla="val 50000"/>
            </a:avLst>
          </a:prstGeom>
          <a:solidFill>
            <a:srgbClr val="B5532E"/>
          </a:solidFill>
          <a:ln/>
        </p:spPr>
        <p:txBody>
          <a:bodyPr/>
          <a:lstStyle/>
          <a:p>
            <a:endParaRPr lang="en-GB"/>
          </a:p>
        </p:txBody>
      </p:sp>
      <p:sp>
        <p:nvSpPr>
          <p:cNvPr id="23" name="Text 18"/>
          <p:cNvSpPr/>
          <p:nvPr/>
        </p:nvSpPr>
        <p:spPr>
          <a:xfrm>
            <a:off x="1810512" y="5440680"/>
            <a:ext cx="1737360" cy="347472"/>
          </a:xfrm>
          <a:prstGeom prst="rect">
            <a:avLst/>
          </a:prstGeom>
          <a:noFill/>
          <a:ln/>
        </p:spPr>
        <p:txBody>
          <a:bodyPr wrap="square"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KEY RISK</a:t>
            </a:r>
            <a:endParaRPr lang="en-US" sz="1100"/>
          </a:p>
        </p:txBody>
      </p:sp>
      <p:sp>
        <p:nvSpPr>
          <p:cNvPr id="24" name="Text 19"/>
          <p:cNvSpPr/>
          <p:nvPr/>
        </p:nvSpPr>
        <p:spPr>
          <a:xfrm>
            <a:off x="3840480" y="4901184"/>
            <a:ext cx="7635240" cy="1051560"/>
          </a:xfrm>
          <a:prstGeom prst="rect">
            <a:avLst/>
          </a:prstGeom>
          <a:noFill/>
          <a:ln/>
        </p:spPr>
        <p:txBody>
          <a:bodyPr wrap="square" rtlCol="0" anchor="ctr"/>
          <a:lstStyle/>
          <a:p>
            <a:pPr marL="0" indent="0">
              <a:buNone/>
            </a:pPr>
            <a:r>
              <a:rPr lang="en-US" sz="1350">
                <a:solidFill>
                  <a:srgbClr val="1E2A24"/>
                </a:solidFill>
                <a:latin typeface="Calibri" pitchFamily="34" charset="0"/>
                <a:ea typeface="Calibri" pitchFamily="34" charset="-122"/>
                <a:cs typeface="Calibri" pitchFamily="34" charset="-120"/>
              </a:rPr>
              <a:t>Cost-of-living pressure narrows the green premium shoppers will absorb — managed through concentrated refills that cut cost-per-use and competitive, not luxury, pricing.</a:t>
            </a:r>
            <a:endParaRPr lang="en-US" sz="1350"/>
          </a:p>
        </p:txBody>
      </p:sp>
      <p:sp>
        <p:nvSpPr>
          <p:cNvPr id="25" name="Text 20"/>
          <p:cNvSpPr/>
          <p:nvPr/>
        </p:nvSpPr>
        <p:spPr>
          <a:xfrm>
            <a:off x="548640" y="6263640"/>
            <a:ext cx="10972800" cy="320040"/>
          </a:xfrm>
          <a:prstGeom prst="rect">
            <a:avLst/>
          </a:prstGeom>
          <a:noFill/>
          <a:ln/>
        </p:spPr>
        <p:txBody>
          <a:bodyPr wrap="square" rtlCol="0" anchor="ctr"/>
          <a:lstStyle/>
          <a:p>
            <a:pPr marL="0" indent="0">
              <a:buNone/>
            </a:pPr>
            <a:r>
              <a:rPr lang="en-US" sz="1150" i="1">
                <a:solidFill>
                  <a:srgbClr val="5E6F65"/>
                </a:solidFill>
                <a:latin typeface="Calibri" pitchFamily="34" charset="0"/>
                <a:ea typeface="Calibri" pitchFamily="34" charset="-122"/>
                <a:cs typeface="Calibri" pitchFamily="34" charset="-120"/>
              </a:rPr>
              <a:t>Four of the six PESTEL dimensions favour the venture; only the economic dimension is a material threat — an environment that is, overall, distinctly supportive of a 2026 launch.</a:t>
            </a:r>
            <a:endParaRPr lang="en-US" sz="1150"/>
          </a:p>
        </p:txBody>
      </p:sp>
      <p:sp>
        <p:nvSpPr>
          <p:cNvPr id="27" name="Text 22"/>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6</a:t>
            </a:r>
            <a:endParaRPr lang="en-US" sz="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MARKETING STRATEGY 1 OF 2</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Social media &amp; influencer marketing</a:t>
            </a:r>
            <a:endParaRPr lang="en-US" sz="3000"/>
          </a:p>
        </p:txBody>
      </p:sp>
      <p:sp>
        <p:nvSpPr>
          <p:cNvPr id="4" name="Shape 2"/>
          <p:cNvSpPr/>
          <p:nvPr/>
        </p:nvSpPr>
        <p:spPr>
          <a:xfrm>
            <a:off x="548640" y="1783080"/>
            <a:ext cx="1005840" cy="1005840"/>
          </a:xfrm>
          <a:prstGeom prst="ellipse">
            <a:avLst/>
          </a:prstGeom>
          <a:solidFill>
            <a:srgbClr val="1B4D3E"/>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810158" y="2044598"/>
            <a:ext cx="482803" cy="482803"/>
          </a:xfrm>
          <a:prstGeom prst="rect">
            <a:avLst/>
          </a:prstGeom>
        </p:spPr>
      </p:pic>
      <p:sp>
        <p:nvSpPr>
          <p:cNvPr id="6" name="Text 3"/>
          <p:cNvSpPr/>
          <p:nvPr/>
        </p:nvSpPr>
        <p:spPr>
          <a:xfrm>
            <a:off x="1828800" y="1783080"/>
            <a:ext cx="9784080" cy="914400"/>
          </a:xfrm>
          <a:prstGeom prst="rect">
            <a:avLst/>
          </a:prstGeom>
          <a:noFill/>
          <a:ln/>
        </p:spPr>
        <p:txBody>
          <a:bodyPr wrap="square" rtlCol="0" anchor="ctr"/>
          <a:lstStyle/>
          <a:p>
            <a:pPr marL="0" indent="0">
              <a:buNone/>
            </a:pPr>
            <a:r>
              <a:rPr lang="en-US" sz="1600">
                <a:solidFill>
                  <a:srgbClr val="1E2A24"/>
                </a:solidFill>
                <a:latin typeface="Calibri" pitchFamily="34" charset="0"/>
                <a:ea typeface="Calibri" pitchFamily="34" charset="-122"/>
                <a:cs typeface="Calibri" pitchFamily="34" charset="-120"/>
              </a:rPr>
              <a:t>Build reach and desirability where the target audience already spends its time — Instagram and TikTok — converting attention into trial.</a:t>
            </a:r>
            <a:endParaRPr lang="en-US" sz="1600"/>
          </a:p>
        </p:txBody>
      </p:sp>
      <p:sp>
        <p:nvSpPr>
          <p:cNvPr id="7" name="Shape 4"/>
          <p:cNvSpPr/>
          <p:nvPr/>
        </p:nvSpPr>
        <p:spPr>
          <a:xfrm>
            <a:off x="548640" y="2971800"/>
            <a:ext cx="11091672" cy="960120"/>
          </a:xfrm>
          <a:prstGeom prst="roundRect">
            <a:avLst>
              <a:gd name="adj" fmla="val 7619"/>
            </a:avLst>
          </a:prstGeom>
          <a:solidFill>
            <a:srgbClr val="F3F6F1"/>
          </a:solidFill>
          <a:ln/>
        </p:spPr>
        <p:txBody>
          <a:bodyPr/>
          <a:lstStyle/>
          <a:p>
            <a:endParaRPr lang="en-GB"/>
          </a:p>
        </p:txBody>
      </p:sp>
      <p:sp>
        <p:nvSpPr>
          <p:cNvPr id="8" name="Shape 5"/>
          <p:cNvSpPr/>
          <p:nvPr/>
        </p:nvSpPr>
        <p:spPr>
          <a:xfrm>
            <a:off x="749808" y="3163824"/>
            <a:ext cx="566928" cy="566928"/>
          </a:xfrm>
          <a:prstGeom prst="ellipse">
            <a:avLst/>
          </a:prstGeom>
          <a:solidFill>
            <a:srgbClr val="6E9B3C"/>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897209" y="3311225"/>
            <a:ext cx="272125" cy="272125"/>
          </a:xfrm>
          <a:prstGeom prst="rect">
            <a:avLst/>
          </a:prstGeom>
        </p:spPr>
      </p:pic>
      <p:sp>
        <p:nvSpPr>
          <p:cNvPr id="10" name="Text 6"/>
          <p:cNvSpPr/>
          <p:nvPr/>
        </p:nvSpPr>
        <p:spPr>
          <a:xfrm>
            <a:off x="1554480" y="3099816"/>
            <a:ext cx="3657600" cy="73152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Organic content &amp; Reels</a:t>
            </a:r>
            <a:endParaRPr lang="en-US" sz="1550"/>
          </a:p>
        </p:txBody>
      </p:sp>
      <p:sp>
        <p:nvSpPr>
          <p:cNvPr id="11" name="Text 7"/>
          <p:cNvSpPr/>
          <p:nvPr/>
        </p:nvSpPr>
        <p:spPr>
          <a:xfrm>
            <a:off x="5212080" y="3081528"/>
            <a:ext cx="6263640" cy="777240"/>
          </a:xfrm>
          <a:prstGeom prst="rect">
            <a:avLst/>
          </a:prstGeom>
          <a:noFill/>
          <a:ln/>
        </p:spPr>
        <p:txBody>
          <a:bodyPr wrap="square" rtlCol="0" anchor="ctr"/>
          <a:lstStyle/>
          <a:p>
            <a:pPr marL="0" indent="0">
              <a:buNone/>
            </a:pPr>
            <a:r>
              <a:rPr lang="en-US" sz="1250">
                <a:solidFill>
                  <a:srgbClr val="1E2A24"/>
                </a:solidFill>
                <a:latin typeface="Calibri" pitchFamily="34" charset="0"/>
                <a:ea typeface="Calibri" pitchFamily="34" charset="-122"/>
                <a:cs typeface="Calibri" pitchFamily="34" charset="-120"/>
              </a:rPr>
              <a:t>Short-form video showing the refill loop in action, before/after plastic-saved counts and founder storytelling to humanise the brand.</a:t>
            </a:r>
            <a:endParaRPr lang="en-US" sz="1250"/>
          </a:p>
        </p:txBody>
      </p:sp>
      <p:sp>
        <p:nvSpPr>
          <p:cNvPr id="12" name="Shape 8"/>
          <p:cNvSpPr/>
          <p:nvPr/>
        </p:nvSpPr>
        <p:spPr>
          <a:xfrm>
            <a:off x="548640" y="4050792"/>
            <a:ext cx="11091672" cy="960120"/>
          </a:xfrm>
          <a:prstGeom prst="roundRect">
            <a:avLst>
              <a:gd name="adj" fmla="val 7619"/>
            </a:avLst>
          </a:prstGeom>
          <a:solidFill>
            <a:srgbClr val="F3F6F1"/>
          </a:solidFill>
          <a:ln/>
        </p:spPr>
        <p:txBody>
          <a:bodyPr/>
          <a:lstStyle/>
          <a:p>
            <a:endParaRPr lang="en-GB"/>
          </a:p>
        </p:txBody>
      </p:sp>
      <p:sp>
        <p:nvSpPr>
          <p:cNvPr id="13" name="Shape 9"/>
          <p:cNvSpPr/>
          <p:nvPr/>
        </p:nvSpPr>
        <p:spPr>
          <a:xfrm>
            <a:off x="749808" y="4242816"/>
            <a:ext cx="566928" cy="566928"/>
          </a:xfrm>
          <a:prstGeom prst="ellipse">
            <a:avLst/>
          </a:prstGeom>
          <a:solidFill>
            <a:srgbClr val="6E9B3C"/>
          </a:solidFill>
          <a:ln/>
        </p:spPr>
        <p:txBody>
          <a:bodyPr/>
          <a:lstStyle/>
          <a:p>
            <a:endParaRPr lang="en-GB"/>
          </a:p>
        </p:txBody>
      </p:sp>
      <p:pic>
        <p:nvPicPr>
          <p:cNvPr id="14" name="Image 2" descr="preencoded.png"/>
          <p:cNvPicPr>
            <a:picLocks noChangeAspect="1"/>
          </p:cNvPicPr>
          <p:nvPr/>
        </p:nvPicPr>
        <p:blipFill>
          <a:blip r:embed="rId5"/>
          <a:stretch>
            <a:fillRect/>
          </a:stretch>
        </p:blipFill>
        <p:spPr>
          <a:xfrm>
            <a:off x="897209" y="4390217"/>
            <a:ext cx="272125" cy="272125"/>
          </a:xfrm>
          <a:prstGeom prst="rect">
            <a:avLst/>
          </a:prstGeom>
        </p:spPr>
      </p:pic>
      <p:sp>
        <p:nvSpPr>
          <p:cNvPr id="15" name="Text 10"/>
          <p:cNvSpPr/>
          <p:nvPr/>
        </p:nvSpPr>
        <p:spPr>
          <a:xfrm>
            <a:off x="1554480" y="4178808"/>
            <a:ext cx="3657600" cy="73152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Local micro-influencers</a:t>
            </a:r>
            <a:endParaRPr lang="en-US" sz="1550"/>
          </a:p>
        </p:txBody>
      </p:sp>
      <p:sp>
        <p:nvSpPr>
          <p:cNvPr id="16" name="Text 11"/>
          <p:cNvSpPr/>
          <p:nvPr/>
        </p:nvSpPr>
        <p:spPr>
          <a:xfrm>
            <a:off x="5212080" y="4160520"/>
            <a:ext cx="6263640" cy="777240"/>
          </a:xfrm>
          <a:prstGeom prst="rect">
            <a:avLst/>
          </a:prstGeom>
          <a:noFill/>
          <a:ln/>
        </p:spPr>
        <p:txBody>
          <a:bodyPr wrap="square" rtlCol="0" anchor="ctr"/>
          <a:lstStyle/>
          <a:p>
            <a:pPr marL="0" indent="0">
              <a:buNone/>
            </a:pPr>
            <a:r>
              <a:rPr lang="en-US" sz="1250">
                <a:solidFill>
                  <a:srgbClr val="1E2A24"/>
                </a:solidFill>
                <a:latin typeface="Calibri" pitchFamily="34" charset="0"/>
                <a:ea typeface="Calibri" pitchFamily="34" charset="-122"/>
                <a:cs typeface="Calibri" pitchFamily="34" charset="-120"/>
              </a:rPr>
              <a:t>Partner with Birmingham eco and lifestyle creators whose engaged, local audiences convert better than broad celebrity reach.</a:t>
            </a:r>
            <a:endParaRPr lang="en-US" sz="1250"/>
          </a:p>
        </p:txBody>
      </p:sp>
      <p:sp>
        <p:nvSpPr>
          <p:cNvPr id="17" name="Shape 12"/>
          <p:cNvSpPr/>
          <p:nvPr/>
        </p:nvSpPr>
        <p:spPr>
          <a:xfrm>
            <a:off x="548640" y="5129784"/>
            <a:ext cx="11091672" cy="960120"/>
          </a:xfrm>
          <a:prstGeom prst="roundRect">
            <a:avLst>
              <a:gd name="adj" fmla="val 7619"/>
            </a:avLst>
          </a:prstGeom>
          <a:solidFill>
            <a:srgbClr val="F3F6F1"/>
          </a:solidFill>
          <a:ln/>
        </p:spPr>
        <p:txBody>
          <a:bodyPr/>
          <a:lstStyle/>
          <a:p>
            <a:endParaRPr lang="en-GB"/>
          </a:p>
        </p:txBody>
      </p:sp>
      <p:sp>
        <p:nvSpPr>
          <p:cNvPr id="18" name="Shape 13"/>
          <p:cNvSpPr/>
          <p:nvPr/>
        </p:nvSpPr>
        <p:spPr>
          <a:xfrm>
            <a:off x="749808" y="5321808"/>
            <a:ext cx="566928" cy="566928"/>
          </a:xfrm>
          <a:prstGeom prst="ellipse">
            <a:avLst/>
          </a:prstGeom>
          <a:solidFill>
            <a:srgbClr val="6E9B3C"/>
          </a:solidFill>
          <a:ln/>
        </p:spPr>
        <p:txBody>
          <a:bodyPr/>
          <a:lstStyle/>
          <a:p>
            <a:endParaRPr lang="en-GB"/>
          </a:p>
        </p:txBody>
      </p:sp>
      <p:pic>
        <p:nvPicPr>
          <p:cNvPr id="19" name="Image 3" descr="preencoded.png"/>
          <p:cNvPicPr>
            <a:picLocks noChangeAspect="1"/>
          </p:cNvPicPr>
          <p:nvPr/>
        </p:nvPicPr>
        <p:blipFill>
          <a:blip r:embed="rId6"/>
          <a:stretch>
            <a:fillRect/>
          </a:stretch>
        </p:blipFill>
        <p:spPr>
          <a:xfrm>
            <a:off x="897209" y="5469209"/>
            <a:ext cx="272125" cy="272125"/>
          </a:xfrm>
          <a:prstGeom prst="rect">
            <a:avLst/>
          </a:prstGeom>
        </p:spPr>
      </p:pic>
      <p:sp>
        <p:nvSpPr>
          <p:cNvPr id="20" name="Text 14"/>
          <p:cNvSpPr/>
          <p:nvPr/>
        </p:nvSpPr>
        <p:spPr>
          <a:xfrm>
            <a:off x="1554480" y="5257800"/>
            <a:ext cx="3657600" cy="73152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Geo-targeted paid ads</a:t>
            </a:r>
            <a:endParaRPr lang="en-US" sz="1550"/>
          </a:p>
        </p:txBody>
      </p:sp>
      <p:sp>
        <p:nvSpPr>
          <p:cNvPr id="21" name="Text 15"/>
          <p:cNvSpPr/>
          <p:nvPr/>
        </p:nvSpPr>
        <p:spPr>
          <a:xfrm>
            <a:off x="5212080" y="5239512"/>
            <a:ext cx="6263640" cy="777240"/>
          </a:xfrm>
          <a:prstGeom prst="rect">
            <a:avLst/>
          </a:prstGeom>
          <a:noFill/>
          <a:ln/>
        </p:spPr>
        <p:txBody>
          <a:bodyPr wrap="square" rtlCol="0" anchor="ctr"/>
          <a:lstStyle/>
          <a:p>
            <a:pPr marL="0" indent="0">
              <a:buNone/>
            </a:pPr>
            <a:r>
              <a:rPr lang="en-US" sz="1250">
                <a:solidFill>
                  <a:srgbClr val="1E2A24"/>
                </a:solidFill>
                <a:latin typeface="Calibri" pitchFamily="34" charset="0"/>
                <a:ea typeface="Calibri" pitchFamily="34" charset="-122"/>
                <a:cs typeface="Calibri" pitchFamily="34" charset="-120"/>
              </a:rPr>
              <a:t>Meta and TikTok ads targeted to Birmingham postcodes drive subscriptions efficiently while delivery routes stay dense.</a:t>
            </a:r>
            <a:endParaRPr lang="en-US" sz="1250"/>
          </a:p>
        </p:txBody>
      </p:sp>
      <p:sp>
        <p:nvSpPr>
          <p:cNvPr id="22" name="Text 16"/>
          <p:cNvSpPr/>
          <p:nvPr/>
        </p:nvSpPr>
        <p:spPr>
          <a:xfrm>
            <a:off x="548640" y="6263640"/>
            <a:ext cx="10972800" cy="320040"/>
          </a:xfrm>
          <a:prstGeom prst="rect">
            <a:avLst/>
          </a:prstGeom>
          <a:noFill/>
          <a:ln/>
        </p:spPr>
        <p:txBody>
          <a:bodyPr wrap="square" rtlCol="0" anchor="ctr"/>
          <a:lstStyle/>
          <a:p>
            <a:pPr marL="0" indent="0">
              <a:buNone/>
            </a:pPr>
            <a:r>
              <a:rPr lang="en-US" sz="1150" i="1">
                <a:solidFill>
                  <a:srgbClr val="5E6F65"/>
                </a:solidFill>
                <a:latin typeface="Calibri" pitchFamily="34" charset="0"/>
                <a:ea typeface="Calibri" pitchFamily="34" charset="-122"/>
                <a:cs typeface="Calibri" pitchFamily="34" charset="-120"/>
              </a:rPr>
              <a:t>Why it works: affordable digital platforms let a micro-business scale reach and acquire customers cheaply (Bruce et al., 2022; Li &amp; Shan, 2025).</a:t>
            </a:r>
            <a:endParaRPr lang="en-US" sz="1150"/>
          </a:p>
        </p:txBody>
      </p:sp>
      <p:sp>
        <p:nvSpPr>
          <p:cNvPr id="24" name="Text 18"/>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7</a:t>
            </a:r>
            <a:endParaRPr lang="en-US" sz="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MARKETING STRATEGY 2 OF 2</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Community-led &amp; referral marketing</a:t>
            </a:r>
            <a:endParaRPr lang="en-US" sz="3000"/>
          </a:p>
        </p:txBody>
      </p:sp>
      <p:sp>
        <p:nvSpPr>
          <p:cNvPr id="4" name="Shape 2"/>
          <p:cNvSpPr/>
          <p:nvPr/>
        </p:nvSpPr>
        <p:spPr>
          <a:xfrm>
            <a:off x="548640" y="1783080"/>
            <a:ext cx="1005840" cy="1005840"/>
          </a:xfrm>
          <a:prstGeom prst="ellipse">
            <a:avLst/>
          </a:prstGeom>
          <a:solidFill>
            <a:srgbClr val="1B4D3E"/>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810158" y="2044598"/>
            <a:ext cx="482803" cy="482803"/>
          </a:xfrm>
          <a:prstGeom prst="rect">
            <a:avLst/>
          </a:prstGeom>
        </p:spPr>
      </p:pic>
      <p:sp>
        <p:nvSpPr>
          <p:cNvPr id="6" name="Text 3"/>
          <p:cNvSpPr/>
          <p:nvPr/>
        </p:nvSpPr>
        <p:spPr>
          <a:xfrm>
            <a:off x="1828800" y="1783080"/>
            <a:ext cx="9784080" cy="914400"/>
          </a:xfrm>
          <a:prstGeom prst="rect">
            <a:avLst/>
          </a:prstGeom>
          <a:noFill/>
          <a:ln/>
        </p:spPr>
        <p:txBody>
          <a:bodyPr wrap="square" rtlCol="0" anchor="ctr"/>
          <a:lstStyle/>
          <a:p>
            <a:pPr marL="0" indent="0">
              <a:buNone/>
            </a:pPr>
            <a:r>
              <a:rPr lang="en-US" sz="1600">
                <a:solidFill>
                  <a:srgbClr val="1E2A24"/>
                </a:solidFill>
                <a:latin typeface="Calibri" pitchFamily="34" charset="0"/>
                <a:ea typeface="Calibri" pitchFamily="34" charset="-122"/>
                <a:cs typeface="Calibri" pitchFamily="34" charset="-120"/>
              </a:rPr>
              <a:t>Convert local goodwill into trusted, low-cost growth — and protect the brand against greenwashing scepticism with verifiable proof.</a:t>
            </a:r>
            <a:endParaRPr lang="en-US" sz="1600"/>
          </a:p>
        </p:txBody>
      </p:sp>
      <p:sp>
        <p:nvSpPr>
          <p:cNvPr id="7" name="Shape 4"/>
          <p:cNvSpPr/>
          <p:nvPr/>
        </p:nvSpPr>
        <p:spPr>
          <a:xfrm>
            <a:off x="548640" y="2971800"/>
            <a:ext cx="11091672" cy="960120"/>
          </a:xfrm>
          <a:prstGeom prst="roundRect">
            <a:avLst>
              <a:gd name="adj" fmla="val 7619"/>
            </a:avLst>
          </a:prstGeom>
          <a:solidFill>
            <a:srgbClr val="F3F6F1"/>
          </a:solidFill>
          <a:ln/>
        </p:spPr>
        <p:txBody>
          <a:bodyPr/>
          <a:lstStyle/>
          <a:p>
            <a:endParaRPr lang="en-GB"/>
          </a:p>
        </p:txBody>
      </p:sp>
      <p:sp>
        <p:nvSpPr>
          <p:cNvPr id="8" name="Shape 5"/>
          <p:cNvSpPr/>
          <p:nvPr/>
        </p:nvSpPr>
        <p:spPr>
          <a:xfrm>
            <a:off x="749808" y="3163824"/>
            <a:ext cx="566928" cy="566928"/>
          </a:xfrm>
          <a:prstGeom prst="ellipse">
            <a:avLst/>
          </a:prstGeom>
          <a:solidFill>
            <a:srgbClr val="6E9B3C"/>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897209" y="3311225"/>
            <a:ext cx="272125" cy="272125"/>
          </a:xfrm>
          <a:prstGeom prst="rect">
            <a:avLst/>
          </a:prstGeom>
        </p:spPr>
      </p:pic>
      <p:sp>
        <p:nvSpPr>
          <p:cNvPr id="10" name="Text 6"/>
          <p:cNvSpPr/>
          <p:nvPr/>
        </p:nvSpPr>
        <p:spPr>
          <a:xfrm>
            <a:off x="1554480" y="3099816"/>
            <a:ext cx="3657600" cy="73152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Refill demos &amp; local events</a:t>
            </a:r>
            <a:endParaRPr lang="en-US" sz="1550"/>
          </a:p>
        </p:txBody>
      </p:sp>
      <p:sp>
        <p:nvSpPr>
          <p:cNvPr id="11" name="Text 7"/>
          <p:cNvSpPr/>
          <p:nvPr/>
        </p:nvSpPr>
        <p:spPr>
          <a:xfrm>
            <a:off x="5212080" y="3081528"/>
            <a:ext cx="6263640" cy="777240"/>
          </a:xfrm>
          <a:prstGeom prst="rect">
            <a:avLst/>
          </a:prstGeom>
          <a:noFill/>
          <a:ln/>
        </p:spPr>
        <p:txBody>
          <a:bodyPr wrap="square" rtlCol="0" anchor="ctr"/>
          <a:lstStyle/>
          <a:p>
            <a:pPr marL="0" indent="0">
              <a:buNone/>
            </a:pPr>
            <a:r>
              <a:rPr lang="en-US" sz="1250">
                <a:solidFill>
                  <a:srgbClr val="1E2A24"/>
                </a:solidFill>
                <a:latin typeface="Calibri" pitchFamily="34" charset="0"/>
                <a:ea typeface="Calibri" pitchFamily="34" charset="-122"/>
                <a:cs typeface="Calibri" pitchFamily="34" charset="-120"/>
              </a:rPr>
              <a:t>In-person demonstrations at Birmingham markets build familiarity and overcome the hygiene and habit barriers that deter refill adoption.</a:t>
            </a:r>
            <a:endParaRPr lang="en-US" sz="1250"/>
          </a:p>
        </p:txBody>
      </p:sp>
      <p:sp>
        <p:nvSpPr>
          <p:cNvPr id="12" name="Shape 8"/>
          <p:cNvSpPr/>
          <p:nvPr/>
        </p:nvSpPr>
        <p:spPr>
          <a:xfrm>
            <a:off x="548640" y="4050792"/>
            <a:ext cx="11091672" cy="960120"/>
          </a:xfrm>
          <a:prstGeom prst="roundRect">
            <a:avLst>
              <a:gd name="adj" fmla="val 7619"/>
            </a:avLst>
          </a:prstGeom>
          <a:solidFill>
            <a:srgbClr val="F3F6F1"/>
          </a:solidFill>
          <a:ln/>
        </p:spPr>
        <p:txBody>
          <a:bodyPr/>
          <a:lstStyle/>
          <a:p>
            <a:endParaRPr lang="en-GB"/>
          </a:p>
        </p:txBody>
      </p:sp>
      <p:sp>
        <p:nvSpPr>
          <p:cNvPr id="13" name="Shape 9"/>
          <p:cNvSpPr/>
          <p:nvPr/>
        </p:nvSpPr>
        <p:spPr>
          <a:xfrm>
            <a:off x="749808" y="4242816"/>
            <a:ext cx="566928" cy="566928"/>
          </a:xfrm>
          <a:prstGeom prst="ellipse">
            <a:avLst/>
          </a:prstGeom>
          <a:solidFill>
            <a:srgbClr val="6E9B3C"/>
          </a:solidFill>
          <a:ln/>
        </p:spPr>
        <p:txBody>
          <a:bodyPr/>
          <a:lstStyle/>
          <a:p>
            <a:endParaRPr lang="en-GB"/>
          </a:p>
        </p:txBody>
      </p:sp>
      <p:pic>
        <p:nvPicPr>
          <p:cNvPr id="14" name="Image 2" descr="preencoded.png"/>
          <p:cNvPicPr>
            <a:picLocks noChangeAspect="1"/>
          </p:cNvPicPr>
          <p:nvPr/>
        </p:nvPicPr>
        <p:blipFill>
          <a:blip r:embed="rId5"/>
          <a:stretch>
            <a:fillRect/>
          </a:stretch>
        </p:blipFill>
        <p:spPr>
          <a:xfrm>
            <a:off x="897209" y="4390217"/>
            <a:ext cx="272125" cy="272125"/>
          </a:xfrm>
          <a:prstGeom prst="rect">
            <a:avLst/>
          </a:prstGeom>
        </p:spPr>
      </p:pic>
      <p:sp>
        <p:nvSpPr>
          <p:cNvPr id="15" name="Text 10"/>
          <p:cNvSpPr/>
          <p:nvPr/>
        </p:nvSpPr>
        <p:spPr>
          <a:xfrm>
            <a:off x="1554480" y="4178808"/>
            <a:ext cx="3657600" cy="73152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Cause-related marketing</a:t>
            </a:r>
            <a:endParaRPr lang="en-US" sz="1550"/>
          </a:p>
        </p:txBody>
      </p:sp>
      <p:sp>
        <p:nvSpPr>
          <p:cNvPr id="16" name="Text 11"/>
          <p:cNvSpPr/>
          <p:nvPr/>
        </p:nvSpPr>
        <p:spPr>
          <a:xfrm>
            <a:off x="5212080" y="4160520"/>
            <a:ext cx="6263640" cy="777240"/>
          </a:xfrm>
          <a:prstGeom prst="rect">
            <a:avLst/>
          </a:prstGeom>
          <a:noFill/>
          <a:ln/>
        </p:spPr>
        <p:txBody>
          <a:bodyPr wrap="square" rtlCol="0" anchor="ctr"/>
          <a:lstStyle/>
          <a:p>
            <a:pPr marL="0" indent="0">
              <a:buNone/>
            </a:pPr>
            <a:r>
              <a:rPr lang="en-US" sz="1250">
                <a:solidFill>
                  <a:srgbClr val="1E2A24"/>
                </a:solidFill>
                <a:latin typeface="Calibri" pitchFamily="34" charset="0"/>
                <a:ea typeface="Calibri" pitchFamily="34" charset="-122"/>
                <a:cs typeface="Calibri" pitchFamily="34" charset="-120"/>
              </a:rPr>
              <a:t>Publicised hygiene-bank donations give customers a social reason to choose Replenish and deepen brand affinity.</a:t>
            </a:r>
            <a:endParaRPr lang="en-US" sz="1250"/>
          </a:p>
        </p:txBody>
      </p:sp>
      <p:sp>
        <p:nvSpPr>
          <p:cNvPr id="17" name="Shape 12"/>
          <p:cNvSpPr/>
          <p:nvPr/>
        </p:nvSpPr>
        <p:spPr>
          <a:xfrm>
            <a:off x="548640" y="5129784"/>
            <a:ext cx="11091672" cy="960120"/>
          </a:xfrm>
          <a:prstGeom prst="roundRect">
            <a:avLst>
              <a:gd name="adj" fmla="val 7619"/>
            </a:avLst>
          </a:prstGeom>
          <a:solidFill>
            <a:srgbClr val="F3F6F1"/>
          </a:solidFill>
          <a:ln/>
        </p:spPr>
        <p:txBody>
          <a:bodyPr/>
          <a:lstStyle/>
          <a:p>
            <a:endParaRPr lang="en-GB"/>
          </a:p>
        </p:txBody>
      </p:sp>
      <p:sp>
        <p:nvSpPr>
          <p:cNvPr id="18" name="Shape 13"/>
          <p:cNvSpPr/>
          <p:nvPr/>
        </p:nvSpPr>
        <p:spPr>
          <a:xfrm>
            <a:off x="749808" y="5321808"/>
            <a:ext cx="566928" cy="566928"/>
          </a:xfrm>
          <a:prstGeom prst="ellipse">
            <a:avLst/>
          </a:prstGeom>
          <a:solidFill>
            <a:srgbClr val="6E9B3C"/>
          </a:solidFill>
          <a:ln/>
        </p:spPr>
        <p:txBody>
          <a:bodyPr/>
          <a:lstStyle/>
          <a:p>
            <a:endParaRPr lang="en-GB"/>
          </a:p>
        </p:txBody>
      </p:sp>
      <p:pic>
        <p:nvPicPr>
          <p:cNvPr id="19" name="Image 3" descr="preencoded.png"/>
          <p:cNvPicPr>
            <a:picLocks noChangeAspect="1"/>
          </p:cNvPicPr>
          <p:nvPr/>
        </p:nvPicPr>
        <p:blipFill>
          <a:blip r:embed="rId6"/>
          <a:stretch>
            <a:fillRect/>
          </a:stretch>
        </p:blipFill>
        <p:spPr>
          <a:xfrm>
            <a:off x="897209" y="5469209"/>
            <a:ext cx="272125" cy="272125"/>
          </a:xfrm>
          <a:prstGeom prst="rect">
            <a:avLst/>
          </a:prstGeom>
        </p:spPr>
      </p:pic>
      <p:sp>
        <p:nvSpPr>
          <p:cNvPr id="20" name="Text 14"/>
          <p:cNvSpPr/>
          <p:nvPr/>
        </p:nvSpPr>
        <p:spPr>
          <a:xfrm>
            <a:off x="1554480" y="5257800"/>
            <a:ext cx="3657600" cy="731520"/>
          </a:xfrm>
          <a:prstGeom prst="rect">
            <a:avLst/>
          </a:prstGeom>
          <a:noFill/>
          <a:ln/>
        </p:spPr>
        <p:txBody>
          <a:bodyPr wrap="square" rtlCol="0" anchor="ctr"/>
          <a:lstStyle/>
          <a:p>
            <a:pPr marL="0" indent="0">
              <a:buNone/>
            </a:pPr>
            <a:r>
              <a:rPr lang="en-US" sz="1550" b="1">
                <a:solidFill>
                  <a:srgbClr val="1B4D3E"/>
                </a:solidFill>
                <a:latin typeface="Cambria" pitchFamily="34" charset="0"/>
                <a:ea typeface="Cambria" pitchFamily="34" charset="-122"/>
                <a:cs typeface="Cambria" pitchFamily="34" charset="-120"/>
              </a:rPr>
              <a:t>Referral scheme</a:t>
            </a:r>
            <a:endParaRPr lang="en-US" sz="1550"/>
          </a:p>
        </p:txBody>
      </p:sp>
      <p:sp>
        <p:nvSpPr>
          <p:cNvPr id="21" name="Text 15"/>
          <p:cNvSpPr/>
          <p:nvPr/>
        </p:nvSpPr>
        <p:spPr>
          <a:xfrm>
            <a:off x="5212080" y="5239512"/>
            <a:ext cx="6263640" cy="777240"/>
          </a:xfrm>
          <a:prstGeom prst="rect">
            <a:avLst/>
          </a:prstGeom>
          <a:noFill/>
          <a:ln/>
        </p:spPr>
        <p:txBody>
          <a:bodyPr wrap="square" rtlCol="0" anchor="ctr"/>
          <a:lstStyle/>
          <a:p>
            <a:pPr marL="0" indent="0">
              <a:buNone/>
            </a:pPr>
            <a:r>
              <a:rPr lang="en-US" sz="1250">
                <a:solidFill>
                  <a:srgbClr val="1E2A24"/>
                </a:solidFill>
                <a:latin typeface="Calibri" pitchFamily="34" charset="0"/>
                <a:ea typeface="Calibri" pitchFamily="34" charset="-122"/>
                <a:cs typeface="Calibri" pitchFamily="34" charset="-120"/>
              </a:rPr>
              <a:t>Members earn rewards for introductions, turning satisfied subscribers into a low-cost acquisition channel with built-in trust.</a:t>
            </a:r>
            <a:endParaRPr lang="en-US" sz="1250"/>
          </a:p>
        </p:txBody>
      </p:sp>
      <p:sp>
        <p:nvSpPr>
          <p:cNvPr id="22" name="Text 16"/>
          <p:cNvSpPr/>
          <p:nvPr/>
        </p:nvSpPr>
        <p:spPr>
          <a:xfrm>
            <a:off x="548640" y="6263640"/>
            <a:ext cx="11064240" cy="320040"/>
          </a:xfrm>
          <a:prstGeom prst="rect">
            <a:avLst/>
          </a:prstGeom>
          <a:noFill/>
          <a:ln/>
        </p:spPr>
        <p:txBody>
          <a:bodyPr wrap="square" rtlCol="0" anchor="ctr"/>
          <a:lstStyle/>
          <a:p>
            <a:pPr marL="0" indent="0">
              <a:buNone/>
            </a:pPr>
            <a:r>
              <a:rPr lang="en-US" sz="1150" i="1">
                <a:solidFill>
                  <a:srgbClr val="5E6F65"/>
                </a:solidFill>
                <a:latin typeface="Calibri" pitchFamily="34" charset="0"/>
                <a:ea typeface="Calibri" pitchFamily="34" charset="-122"/>
                <a:cs typeface="Calibri" pitchFamily="34" charset="-120"/>
              </a:rPr>
              <a:t>Why it works: evidence-based, transparent impact claims build green brand trust and guard against greenwashing backlash (Rahman &amp; Nguyen-Viet, 2023; Qayyum et al., 2023).</a:t>
            </a:r>
            <a:endParaRPr lang="en-US" sz="1150"/>
          </a:p>
        </p:txBody>
      </p:sp>
      <p:sp>
        <p:nvSpPr>
          <p:cNvPr id="24" name="Text 18"/>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8</a:t>
            </a:r>
            <a:endParaRPr lang="en-US" sz="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FINANCIALS</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£75,000 to launch — and where it goes</a:t>
            </a:r>
            <a:endParaRPr lang="en-US" sz="3000"/>
          </a:p>
        </p:txBody>
      </p:sp>
      <p:sp>
        <p:nvSpPr>
          <p:cNvPr id="4" name="Shape 2"/>
          <p:cNvSpPr/>
          <p:nvPr/>
        </p:nvSpPr>
        <p:spPr>
          <a:xfrm>
            <a:off x="548640" y="1691640"/>
            <a:ext cx="4846320" cy="4297680"/>
          </a:xfrm>
          <a:prstGeom prst="roundRect">
            <a:avLst>
              <a:gd name="adj" fmla="val 2553"/>
            </a:avLst>
          </a:prstGeom>
          <a:solidFill>
            <a:srgbClr val="1B4D3E"/>
          </a:solidFill>
          <a:ln/>
        </p:spPr>
        <p:txBody>
          <a:bodyPr/>
          <a:lstStyle/>
          <a:p>
            <a:endParaRPr lang="en-GB"/>
          </a:p>
        </p:txBody>
      </p:sp>
      <p:sp>
        <p:nvSpPr>
          <p:cNvPr id="5" name="Shape 3"/>
          <p:cNvSpPr/>
          <p:nvPr/>
        </p:nvSpPr>
        <p:spPr>
          <a:xfrm>
            <a:off x="822960" y="1965960"/>
            <a:ext cx="731520" cy="731520"/>
          </a:xfrm>
          <a:prstGeom prst="ellipse">
            <a:avLst/>
          </a:prstGeom>
          <a:solidFill>
            <a:srgbClr val="8FB84E"/>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13155" y="2156155"/>
            <a:ext cx="351130" cy="351130"/>
          </a:xfrm>
          <a:prstGeom prst="rect">
            <a:avLst/>
          </a:prstGeom>
        </p:spPr>
      </p:pic>
      <p:sp>
        <p:nvSpPr>
          <p:cNvPr id="7" name="Text 4"/>
          <p:cNvSpPr/>
          <p:nvPr/>
        </p:nvSpPr>
        <p:spPr>
          <a:xfrm>
            <a:off x="822960" y="2788920"/>
            <a:ext cx="4297680" cy="457200"/>
          </a:xfrm>
          <a:prstGeom prst="rect">
            <a:avLst/>
          </a:prstGeom>
          <a:noFill/>
          <a:ln/>
        </p:spPr>
        <p:txBody>
          <a:bodyPr wrap="square" rtlCol="0" anchor="ctr"/>
          <a:lstStyle/>
          <a:p>
            <a:pPr marL="0" indent="0">
              <a:buNone/>
            </a:pPr>
            <a:r>
              <a:rPr lang="en-US" sz="1900" b="1">
                <a:solidFill>
                  <a:srgbClr val="FFFFFF"/>
                </a:solidFill>
                <a:latin typeface="Cambria" pitchFamily="34" charset="0"/>
                <a:ea typeface="Cambria" pitchFamily="34" charset="-122"/>
                <a:cs typeface="Cambria" pitchFamily="34" charset="-120"/>
              </a:rPr>
              <a:t>Funding required: £75,000</a:t>
            </a:r>
            <a:endParaRPr lang="en-US" sz="1900"/>
          </a:p>
        </p:txBody>
      </p:sp>
      <p:sp>
        <p:nvSpPr>
          <p:cNvPr id="8" name="Text 5"/>
          <p:cNvSpPr/>
          <p:nvPr/>
        </p:nvSpPr>
        <p:spPr>
          <a:xfrm>
            <a:off x="822960" y="3383280"/>
            <a:ext cx="4297680" cy="365760"/>
          </a:xfrm>
          <a:prstGeom prst="rect">
            <a:avLst/>
          </a:prstGeom>
          <a:noFill/>
          <a:ln/>
        </p:spPr>
        <p:txBody>
          <a:bodyPr wrap="square" rtlCol="0" anchor="ctr"/>
          <a:lstStyle/>
          <a:p>
            <a:pPr marL="0" indent="0">
              <a:buNone/>
            </a:pPr>
            <a:r>
              <a:rPr lang="en-US" sz="1900" b="1">
                <a:solidFill>
                  <a:srgbClr val="8FB84E"/>
                </a:solidFill>
                <a:latin typeface="Cambria" pitchFamily="34" charset="0"/>
                <a:ea typeface="Cambria" pitchFamily="34" charset="-122"/>
                <a:cs typeface="Cambria" pitchFamily="34" charset="-120"/>
              </a:rPr>
              <a:t>£45,000</a:t>
            </a:r>
            <a:endParaRPr lang="en-US" sz="1900"/>
          </a:p>
        </p:txBody>
      </p:sp>
      <p:sp>
        <p:nvSpPr>
          <p:cNvPr id="9" name="Text 6"/>
          <p:cNvSpPr/>
          <p:nvPr/>
        </p:nvSpPr>
        <p:spPr>
          <a:xfrm>
            <a:off x="822960" y="3730752"/>
            <a:ext cx="4297680" cy="457200"/>
          </a:xfrm>
          <a:prstGeom prst="rect">
            <a:avLst/>
          </a:prstGeom>
          <a:noFill/>
          <a:ln/>
        </p:spPr>
        <p:txBody>
          <a:bodyPr wrap="square" rtlCol="0" anchor="ctr"/>
          <a:lstStyle/>
          <a:p>
            <a:pPr marL="0" indent="0">
              <a:buNone/>
            </a:pPr>
            <a:r>
              <a:rPr lang="en-US" sz="1200">
                <a:solidFill>
                  <a:srgbClr val="EAF1E3"/>
                </a:solidFill>
                <a:latin typeface="Calibri" pitchFamily="34" charset="0"/>
                <a:ea typeface="Calibri" pitchFamily="34" charset="-122"/>
                <a:cs typeface="Calibri" pitchFamily="34" charset="-120"/>
              </a:rPr>
              <a:t>Angel equity — 20% shareholding; risk capital + mentoring</a:t>
            </a:r>
            <a:endParaRPr lang="en-US" sz="1200"/>
          </a:p>
        </p:txBody>
      </p:sp>
      <p:sp>
        <p:nvSpPr>
          <p:cNvPr id="10" name="Text 7"/>
          <p:cNvSpPr/>
          <p:nvPr/>
        </p:nvSpPr>
        <p:spPr>
          <a:xfrm>
            <a:off x="822960" y="4233672"/>
            <a:ext cx="4297680" cy="365760"/>
          </a:xfrm>
          <a:prstGeom prst="rect">
            <a:avLst/>
          </a:prstGeom>
          <a:noFill/>
          <a:ln/>
        </p:spPr>
        <p:txBody>
          <a:bodyPr wrap="square" rtlCol="0" anchor="ctr"/>
          <a:lstStyle/>
          <a:p>
            <a:pPr marL="0" indent="0">
              <a:buNone/>
            </a:pPr>
            <a:r>
              <a:rPr lang="en-US" sz="1900" b="1">
                <a:solidFill>
                  <a:srgbClr val="8FB84E"/>
                </a:solidFill>
                <a:latin typeface="Cambria" pitchFamily="34" charset="0"/>
                <a:ea typeface="Cambria" pitchFamily="34" charset="-122"/>
                <a:cs typeface="Cambria" pitchFamily="34" charset="-120"/>
              </a:rPr>
              <a:t>£25,000</a:t>
            </a:r>
            <a:endParaRPr lang="en-US" sz="1900"/>
          </a:p>
        </p:txBody>
      </p:sp>
      <p:sp>
        <p:nvSpPr>
          <p:cNvPr id="11" name="Text 8"/>
          <p:cNvSpPr/>
          <p:nvPr/>
        </p:nvSpPr>
        <p:spPr>
          <a:xfrm>
            <a:off x="822960" y="4581144"/>
            <a:ext cx="4297680" cy="457200"/>
          </a:xfrm>
          <a:prstGeom prst="rect">
            <a:avLst/>
          </a:prstGeom>
          <a:noFill/>
          <a:ln/>
        </p:spPr>
        <p:txBody>
          <a:bodyPr wrap="square" rtlCol="0" anchor="ctr"/>
          <a:lstStyle/>
          <a:p>
            <a:pPr marL="0" indent="0">
              <a:buNone/>
            </a:pPr>
            <a:r>
              <a:rPr lang="en-US" sz="1200">
                <a:solidFill>
                  <a:srgbClr val="EAF1E3"/>
                </a:solidFill>
                <a:latin typeface="Calibri" pitchFamily="34" charset="0"/>
                <a:ea typeface="Calibri" pitchFamily="34" charset="-122"/>
                <a:cs typeface="Calibri" pitchFamily="34" charset="-120"/>
              </a:rPr>
              <a:t>Government Start Up Loan — ~6% fixed, non-dilutive</a:t>
            </a:r>
            <a:endParaRPr lang="en-US" sz="1200"/>
          </a:p>
        </p:txBody>
      </p:sp>
      <p:sp>
        <p:nvSpPr>
          <p:cNvPr id="12" name="Text 9"/>
          <p:cNvSpPr/>
          <p:nvPr/>
        </p:nvSpPr>
        <p:spPr>
          <a:xfrm>
            <a:off x="822960" y="5084064"/>
            <a:ext cx="4297680" cy="365760"/>
          </a:xfrm>
          <a:prstGeom prst="rect">
            <a:avLst/>
          </a:prstGeom>
          <a:noFill/>
          <a:ln/>
        </p:spPr>
        <p:txBody>
          <a:bodyPr wrap="square" rtlCol="0" anchor="ctr"/>
          <a:lstStyle/>
          <a:p>
            <a:pPr marL="0" indent="0">
              <a:buNone/>
            </a:pPr>
            <a:r>
              <a:rPr lang="en-US" sz="1900" b="1">
                <a:solidFill>
                  <a:srgbClr val="8FB84E"/>
                </a:solidFill>
                <a:latin typeface="Cambria" pitchFamily="34" charset="0"/>
                <a:ea typeface="Cambria" pitchFamily="34" charset="-122"/>
                <a:cs typeface="Cambria" pitchFamily="34" charset="-120"/>
              </a:rPr>
              <a:t>£5,000</a:t>
            </a:r>
            <a:endParaRPr lang="en-US" sz="1900"/>
          </a:p>
        </p:txBody>
      </p:sp>
      <p:sp>
        <p:nvSpPr>
          <p:cNvPr id="13" name="Text 10"/>
          <p:cNvSpPr/>
          <p:nvPr/>
        </p:nvSpPr>
        <p:spPr>
          <a:xfrm>
            <a:off x="822960" y="5431536"/>
            <a:ext cx="4297680" cy="457200"/>
          </a:xfrm>
          <a:prstGeom prst="rect">
            <a:avLst/>
          </a:prstGeom>
          <a:noFill/>
          <a:ln/>
        </p:spPr>
        <p:txBody>
          <a:bodyPr wrap="square" rtlCol="0" anchor="ctr"/>
          <a:lstStyle/>
          <a:p>
            <a:pPr marL="0" indent="0">
              <a:buNone/>
            </a:pPr>
            <a:r>
              <a:rPr lang="en-US" sz="1200">
                <a:solidFill>
                  <a:srgbClr val="EAF1E3"/>
                </a:solidFill>
                <a:latin typeface="Calibri" pitchFamily="34" charset="0"/>
                <a:ea typeface="Calibri" pitchFamily="34" charset="-122"/>
                <a:cs typeface="Calibri" pitchFamily="34" charset="-120"/>
              </a:rPr>
              <a:t>Founder savings — signals commitment</a:t>
            </a:r>
            <a:endParaRPr lang="en-US" sz="1200"/>
          </a:p>
        </p:txBody>
      </p:sp>
      <p:sp>
        <p:nvSpPr>
          <p:cNvPr id="14" name="Text 11"/>
          <p:cNvSpPr/>
          <p:nvPr/>
        </p:nvSpPr>
        <p:spPr>
          <a:xfrm>
            <a:off x="5715000" y="1691640"/>
            <a:ext cx="5943600" cy="365760"/>
          </a:xfrm>
          <a:prstGeom prst="rect">
            <a:avLst/>
          </a:prstGeom>
          <a:noFill/>
          <a:ln/>
        </p:spPr>
        <p:txBody>
          <a:bodyPr wrap="square" rtlCol="0" anchor="ctr"/>
          <a:lstStyle/>
          <a:p>
            <a:pPr marL="0" indent="0">
              <a:buNone/>
            </a:pPr>
            <a:r>
              <a:rPr lang="en-US" sz="1600" b="1">
                <a:solidFill>
                  <a:srgbClr val="1B4D3E"/>
                </a:solidFill>
                <a:latin typeface="Cambria" pitchFamily="34" charset="0"/>
                <a:ea typeface="Cambria" pitchFamily="34" charset="-122"/>
                <a:cs typeface="Cambria" pitchFamily="34" charset="-120"/>
              </a:rPr>
              <a:t>First-month start-up expenses  ≈ £30,000</a:t>
            </a:r>
            <a:endParaRPr lang="en-US" sz="1600"/>
          </a:p>
        </p:txBody>
      </p:sp>
      <p:graphicFrame>
        <p:nvGraphicFramePr>
          <p:cNvPr id="15" name="Table 0"/>
          <p:cNvGraphicFramePr>
            <a:graphicFrameLocks noGrp="1"/>
          </p:cNvGraphicFramePr>
          <p:nvPr>
            <p:extLst>
              <p:ext uri="{D42A27DB-BD31-4B8C-83A1-F6EECF244321}">
                <p14:modId xmlns:p14="http://schemas.microsoft.com/office/powerpoint/2010/main" val="1579011935"/>
              </p:ext>
            </p:extLst>
          </p:nvPr>
        </p:nvGraphicFramePr>
        <p:xfrm>
          <a:off x="5715000" y="2148840"/>
          <a:ext cx="5943600" cy="3840480"/>
        </p:xfrm>
        <a:graphic>
          <a:graphicData uri="http://schemas.openxmlformats.org/drawingml/2006/table">
            <a:tbl>
              <a:tblPr/>
              <a:tblGrid>
                <a:gridCol w="4480560">
                  <a:extLst>
                    <a:ext uri="{9D8B030D-6E8A-4147-A177-3AD203B41FA5}">
                      <a16:colId xmlns:a16="http://schemas.microsoft.com/office/drawing/2014/main" val="20000"/>
                    </a:ext>
                  </a:extLst>
                </a:gridCol>
                <a:gridCol w="1463040">
                  <a:extLst>
                    <a:ext uri="{9D8B030D-6E8A-4147-A177-3AD203B41FA5}">
                      <a16:colId xmlns:a16="http://schemas.microsoft.com/office/drawing/2014/main" val="20001"/>
                    </a:ext>
                  </a:extLst>
                </a:gridCol>
              </a:tblGrid>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Initial inventory (concentrates)</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£7,000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Reusable containers + dispensing</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£4,500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extLst>
                  <a:ext uri="{0D108BD9-81ED-4DB2-BD59-A6C34878D82A}">
                    <a16:rowId xmlns:a16="http://schemas.microsoft.com/office/drawing/2014/main" val="10001"/>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Refill / sanitisation hub (rent + fit-out)</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£4,000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Branding, labels + launch ads</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£4,000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extLst>
                  <a:ext uri="{0D108BD9-81ED-4DB2-BD59-A6C34878D82A}">
                    <a16:rowId xmlns:a16="http://schemas.microsoft.com/office/drawing/2014/main" val="10003"/>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Staff wages (month 1)</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£3,500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E-commerce &amp; subscription platform</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£3,000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extLst>
                  <a:ext uri="{0D108BD9-81ED-4DB2-BD59-A6C34878D82A}">
                    <a16:rowId xmlns:a16="http://schemas.microsoft.com/office/drawing/2014/main" val="10005"/>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Electric van lease (deposit + month 1)</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£1,500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Insurance, licences, Ltd registration</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£1,500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ECF1E7"/>
                    </a:solidFill>
                  </a:tcPr>
                </a:tc>
                <a:extLst>
                  <a:ext uri="{0D108BD9-81ED-4DB2-BD59-A6C34878D82A}">
                    <a16:rowId xmlns:a16="http://schemas.microsoft.com/office/drawing/2014/main" val="10007"/>
                  </a:ext>
                </a:extLst>
              </a:tr>
              <a:tr h="384048">
                <a:tc>
                  <a:txBody>
                    <a:bodyPr/>
                    <a:lstStyle/>
                    <a:p>
                      <a:pPr marL="0" indent="0" algn="l">
                        <a:buNone/>
                      </a:pPr>
                      <a:r>
                        <a:rPr lang="en-US" sz="1250">
                          <a:solidFill>
                            <a:srgbClr val="1E2A24"/>
                          </a:solidFill>
                          <a:latin typeface="Calibri" pitchFamily="34" charset="0"/>
                          <a:ea typeface="Calibri" pitchFamily="34" charset="-122"/>
                          <a:cs typeface="Calibri" pitchFamily="34" charset="-120"/>
                        </a:rPr>
                        <a:t>Contingency</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tc>
                  <a:txBody>
                    <a:bodyPr/>
                    <a:lstStyle/>
                    <a:p>
                      <a:pPr marL="0" indent="0" algn="r">
                        <a:buNone/>
                      </a:pPr>
                      <a:r>
                        <a:rPr lang="en-US" sz="1250" b="1">
                          <a:solidFill>
                            <a:srgbClr val="1B4D3E"/>
                          </a:solidFill>
                          <a:latin typeface="Calibri" pitchFamily="34" charset="0"/>
                          <a:ea typeface="Calibri" pitchFamily="34" charset="-122"/>
                          <a:cs typeface="Calibri" pitchFamily="34" charset="-120"/>
                        </a:rPr>
                        <a:t>£1,000</a:t>
                      </a:r>
                      <a:endParaRPr lang="en-US" sz="125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384048">
                <a:tc gridSpan="2">
                  <a:txBody>
                    <a:bodyPr/>
                    <a:lstStyle/>
                    <a:p>
                      <a:pPr marL="0" indent="0" algn="l">
                        <a:buNone/>
                      </a:pPr>
                      <a:r>
                        <a:rPr lang="en-US" sz="1200" i="1">
                          <a:solidFill>
                            <a:srgbClr val="FFFFFF"/>
                          </a:solidFill>
                          <a:latin typeface="Calibri" pitchFamily="34" charset="0"/>
                          <a:ea typeface="Calibri" pitchFamily="34" charset="-122"/>
                          <a:cs typeface="Calibri" pitchFamily="34" charset="-120"/>
                        </a:rPr>
                        <a:t>Remaining ≈ £45,000 held as ~6-month working-capital runway</a:t>
                      </a:r>
                      <a:endParaRPr lang="en-US" sz="1200">
                        <a:latin typeface="Calibri" charset="0"/>
                        <a:ea typeface="Calibri" charset="0"/>
                        <a:cs typeface="Calibri" charset="0"/>
                      </a:endParaRPr>
                    </a:p>
                  </a:txBody>
                  <a:tcPr marL="76200" marR="76200" marT="38100" marB="38100" anchor="ctr">
                    <a:lnL w="6350" cap="flat" cmpd="sng" algn="ctr">
                      <a:solidFill>
                        <a:srgbClr val="D8E2D2"/>
                      </a:solidFill>
                      <a:prstDash val="solid"/>
                      <a:round/>
                      <a:headEnd type="none" w="med" len="med"/>
                      <a:tailEnd type="none" w="med" len="med"/>
                    </a:lnL>
                    <a:lnR w="6350" cap="flat" cmpd="sng" algn="ctr">
                      <a:solidFill>
                        <a:srgbClr val="D8E2D2"/>
                      </a:solidFill>
                      <a:prstDash val="solid"/>
                      <a:round/>
                      <a:headEnd type="none" w="med" len="med"/>
                      <a:tailEnd type="none" w="med" len="med"/>
                    </a:lnR>
                    <a:lnT w="6350" cap="flat" cmpd="sng" algn="ctr">
                      <a:solidFill>
                        <a:srgbClr val="D8E2D2"/>
                      </a:solidFill>
                      <a:prstDash val="solid"/>
                      <a:round/>
                      <a:headEnd type="none" w="med" len="med"/>
                      <a:tailEnd type="none" w="med" len="med"/>
                    </a:lnT>
                    <a:lnB w="6350" cap="flat" cmpd="sng" algn="ctr">
                      <a:solidFill>
                        <a:srgbClr val="D8E2D2"/>
                      </a:solidFill>
                      <a:prstDash val="solid"/>
                      <a:round/>
                      <a:headEnd type="none" w="med" len="med"/>
                      <a:tailEnd type="none" w="med" len="med"/>
                    </a:lnB>
                    <a:solidFill>
                      <a:srgbClr val="2C6E54"/>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
        <p:nvSpPr>
          <p:cNvPr id="16" name="Text 12"/>
          <p:cNvSpPr/>
          <p:nvPr/>
        </p:nvSpPr>
        <p:spPr>
          <a:xfrm>
            <a:off x="548640" y="6108192"/>
            <a:ext cx="11064240" cy="274320"/>
          </a:xfrm>
          <a:prstGeom prst="rect">
            <a:avLst/>
          </a:prstGeom>
          <a:noFill/>
          <a:ln/>
        </p:spPr>
        <p:txBody>
          <a:bodyPr wrap="square" rtlCol="0" anchor="ctr"/>
          <a:lstStyle/>
          <a:p>
            <a:pPr marL="0" indent="0">
              <a:buNone/>
            </a:pPr>
            <a:r>
              <a:rPr lang="en-US" sz="1000" i="1">
                <a:solidFill>
                  <a:srgbClr val="5E6F65"/>
                </a:solidFill>
                <a:latin typeface="Calibri" pitchFamily="34" charset="0"/>
                <a:ea typeface="Calibri" pitchFamily="34" charset="-122"/>
                <a:cs typeface="Calibri" pitchFamily="34" charset="-120"/>
              </a:rPr>
              <a:t>Blending equity with affordable, non-dilutive debt eases the access-to-finance constraints on young firms (Łasak, 2022; Alam et al., 2023).</a:t>
            </a:r>
            <a:endParaRPr lang="en-US" sz="1000"/>
          </a:p>
        </p:txBody>
      </p:sp>
      <p:sp>
        <p:nvSpPr>
          <p:cNvPr id="18" name="Text 14"/>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9</a:t>
            </a:r>
            <a:endParaRPr lang="en-US"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43D30"/>
        </a:solidFill>
        <a:effectLst/>
      </p:bgPr>
    </p:bg>
    <p:spTree>
      <p:nvGrpSpPr>
        <p:cNvPr id="1" name=""/>
        <p:cNvGrpSpPr/>
        <p:nvPr/>
      </p:nvGrpSpPr>
      <p:grpSpPr>
        <a:xfrm>
          <a:off x="0" y="0"/>
          <a:ext cx="0" cy="0"/>
          <a:chOff x="0" y="0"/>
          <a:chExt cx="0" cy="0"/>
        </a:xfrm>
      </p:grpSpPr>
      <p:sp>
        <p:nvSpPr>
          <p:cNvPr id="2" name="Shape 0"/>
          <p:cNvSpPr/>
          <p:nvPr/>
        </p:nvSpPr>
        <p:spPr>
          <a:xfrm>
            <a:off x="9052560" y="-1828800"/>
            <a:ext cx="5120640" cy="5120640"/>
          </a:xfrm>
          <a:prstGeom prst="ellipse">
            <a:avLst/>
          </a:prstGeom>
          <a:solidFill>
            <a:srgbClr val="2C6E54"/>
          </a:solidFill>
          <a:ln/>
        </p:spPr>
        <p:txBody>
          <a:bodyPr/>
          <a:lstStyle/>
          <a:p>
            <a:endParaRPr lang="en-GB"/>
          </a:p>
        </p:txBody>
      </p:sp>
      <p:sp>
        <p:nvSpPr>
          <p:cNvPr id="3" name="Shape 1"/>
          <p:cNvSpPr/>
          <p:nvPr/>
        </p:nvSpPr>
        <p:spPr>
          <a:xfrm>
            <a:off x="10607040" y="3840480"/>
            <a:ext cx="2926080" cy="2926080"/>
          </a:xfrm>
          <a:prstGeom prst="ellipse">
            <a:avLst/>
          </a:prstGeom>
          <a:solidFill>
            <a:srgbClr val="11352A"/>
          </a:solidFill>
          <a:ln/>
        </p:spPr>
        <p:txBody>
          <a:bodyPr/>
          <a:lstStyle/>
          <a:p>
            <a:endParaRPr lang="en-GB"/>
          </a:p>
        </p:txBody>
      </p:sp>
      <p:sp>
        <p:nvSpPr>
          <p:cNvPr id="4" name="Shape 2"/>
          <p:cNvSpPr/>
          <p:nvPr/>
        </p:nvSpPr>
        <p:spPr>
          <a:xfrm>
            <a:off x="777240" y="640080"/>
            <a:ext cx="868680" cy="868680"/>
          </a:xfrm>
          <a:prstGeom prst="ellipse">
            <a:avLst/>
          </a:prstGeom>
          <a:solidFill>
            <a:srgbClr val="8FB84E"/>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1003097" y="865937"/>
            <a:ext cx="416966" cy="416966"/>
          </a:xfrm>
          <a:prstGeom prst="rect">
            <a:avLst/>
          </a:prstGeom>
        </p:spPr>
      </p:pic>
      <p:sp>
        <p:nvSpPr>
          <p:cNvPr id="6" name="Text 3"/>
          <p:cNvSpPr/>
          <p:nvPr/>
        </p:nvSpPr>
        <p:spPr>
          <a:xfrm>
            <a:off x="777240" y="1783080"/>
            <a:ext cx="10424160" cy="822960"/>
          </a:xfrm>
          <a:prstGeom prst="rect">
            <a:avLst/>
          </a:prstGeom>
          <a:noFill/>
          <a:ln/>
        </p:spPr>
        <p:txBody>
          <a:bodyPr wrap="square" rtlCol="0" anchor="ctr"/>
          <a:lstStyle/>
          <a:p>
            <a:pPr marL="0" indent="0">
              <a:buNone/>
            </a:pPr>
            <a:r>
              <a:rPr lang="en-US" sz="4000" b="1">
                <a:solidFill>
                  <a:srgbClr val="FFFFFF"/>
                </a:solidFill>
                <a:latin typeface="Cambria" pitchFamily="34" charset="0"/>
                <a:ea typeface="Cambria" pitchFamily="34" charset="-122"/>
                <a:cs typeface="Cambria" pitchFamily="34" charset="-120"/>
              </a:rPr>
              <a:t>Invest in a plastic-free Birmingham</a:t>
            </a:r>
            <a:endParaRPr lang="en-US" sz="4000"/>
          </a:p>
        </p:txBody>
      </p:sp>
      <p:sp>
        <p:nvSpPr>
          <p:cNvPr id="7" name="Text 4"/>
          <p:cNvSpPr/>
          <p:nvPr/>
        </p:nvSpPr>
        <p:spPr>
          <a:xfrm>
            <a:off x="777240" y="2697480"/>
            <a:ext cx="10241280" cy="822960"/>
          </a:xfrm>
          <a:prstGeom prst="rect">
            <a:avLst/>
          </a:prstGeom>
          <a:noFill/>
          <a:ln/>
        </p:spPr>
        <p:txBody>
          <a:bodyPr wrap="square" rtlCol="0" anchor="ctr"/>
          <a:lstStyle/>
          <a:p>
            <a:pPr marL="0" indent="0">
              <a:buNone/>
            </a:pPr>
            <a:r>
              <a:rPr lang="en-US" sz="1800">
                <a:solidFill>
                  <a:srgbClr val="CFE0C2"/>
                </a:solidFill>
                <a:latin typeface="Calibri" pitchFamily="34" charset="0"/>
                <a:ea typeface="Calibri" pitchFamily="34" charset="-122"/>
                <a:cs typeface="Calibri" pitchFamily="34" charset="-120"/>
              </a:rPr>
              <a:t>We are seeking £45,000 in angel equity for a 20% stake to launch Replenish — a circular refill service with a clear route to break-even and a genuine, measurable community impact.</a:t>
            </a:r>
            <a:endParaRPr lang="en-US" sz="1800"/>
          </a:p>
        </p:txBody>
      </p:sp>
      <p:sp>
        <p:nvSpPr>
          <p:cNvPr id="8" name="Shape 5"/>
          <p:cNvSpPr/>
          <p:nvPr/>
        </p:nvSpPr>
        <p:spPr>
          <a:xfrm>
            <a:off x="777240" y="4023360"/>
            <a:ext cx="777240" cy="777240"/>
          </a:xfrm>
          <a:prstGeom prst="ellipse">
            <a:avLst/>
          </a:prstGeom>
          <a:solidFill>
            <a:srgbClr val="8FB84E"/>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979322" y="4225442"/>
            <a:ext cx="373075" cy="373075"/>
          </a:xfrm>
          <a:prstGeom prst="rect">
            <a:avLst/>
          </a:prstGeom>
        </p:spPr>
      </p:pic>
      <p:sp>
        <p:nvSpPr>
          <p:cNvPr id="10" name="Text 6"/>
          <p:cNvSpPr/>
          <p:nvPr/>
        </p:nvSpPr>
        <p:spPr>
          <a:xfrm>
            <a:off x="1691640" y="4041648"/>
            <a:ext cx="2743200" cy="411480"/>
          </a:xfrm>
          <a:prstGeom prst="rect">
            <a:avLst/>
          </a:prstGeom>
          <a:noFill/>
          <a:ln/>
        </p:spPr>
        <p:txBody>
          <a:bodyPr wrap="square" rtlCol="0" anchor="ctr"/>
          <a:lstStyle/>
          <a:p>
            <a:pPr marL="0" indent="0">
              <a:buNone/>
            </a:pPr>
            <a:r>
              <a:rPr lang="en-US" sz="1700" b="1">
                <a:solidFill>
                  <a:srgbClr val="FFFFFF"/>
                </a:solidFill>
                <a:latin typeface="Cambria" pitchFamily="34" charset="0"/>
                <a:ea typeface="Cambria" pitchFamily="34" charset="-122"/>
                <a:cs typeface="Cambria" pitchFamily="34" charset="-120"/>
              </a:rPr>
              <a:t>Removes plastic</a:t>
            </a:r>
            <a:endParaRPr lang="en-US" sz="1700"/>
          </a:p>
        </p:txBody>
      </p:sp>
      <p:sp>
        <p:nvSpPr>
          <p:cNvPr id="11" name="Text 7"/>
          <p:cNvSpPr/>
          <p:nvPr/>
        </p:nvSpPr>
        <p:spPr>
          <a:xfrm>
            <a:off x="1691640" y="4443984"/>
            <a:ext cx="2743200" cy="365760"/>
          </a:xfrm>
          <a:prstGeom prst="rect">
            <a:avLst/>
          </a:prstGeom>
          <a:noFill/>
          <a:ln/>
        </p:spPr>
        <p:txBody>
          <a:bodyPr wrap="square" rtlCol="0" anchor="ctr"/>
          <a:lstStyle/>
          <a:p>
            <a:pPr marL="0" indent="0">
              <a:buNone/>
            </a:pPr>
            <a:r>
              <a:rPr lang="en-US" sz="1250">
                <a:solidFill>
                  <a:srgbClr val="9DB293"/>
                </a:solidFill>
                <a:latin typeface="Calibri" pitchFamily="34" charset="0"/>
                <a:ea typeface="Calibri" pitchFamily="34" charset="-122"/>
                <a:cs typeface="Calibri" pitchFamily="34" charset="-120"/>
              </a:rPr>
              <a:t>Not just reduces it</a:t>
            </a:r>
            <a:endParaRPr lang="en-US" sz="1250"/>
          </a:p>
        </p:txBody>
      </p:sp>
      <p:sp>
        <p:nvSpPr>
          <p:cNvPr id="12" name="Shape 8"/>
          <p:cNvSpPr/>
          <p:nvPr/>
        </p:nvSpPr>
        <p:spPr>
          <a:xfrm>
            <a:off x="4434840" y="4023360"/>
            <a:ext cx="777240" cy="777240"/>
          </a:xfrm>
          <a:prstGeom prst="ellipse">
            <a:avLst/>
          </a:prstGeom>
          <a:solidFill>
            <a:srgbClr val="8FB84E"/>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4636922" y="4225442"/>
            <a:ext cx="373075" cy="373075"/>
          </a:xfrm>
          <a:prstGeom prst="rect">
            <a:avLst/>
          </a:prstGeom>
        </p:spPr>
      </p:pic>
      <p:sp>
        <p:nvSpPr>
          <p:cNvPr id="14" name="Text 9"/>
          <p:cNvSpPr/>
          <p:nvPr/>
        </p:nvSpPr>
        <p:spPr>
          <a:xfrm>
            <a:off x="5349240" y="4041648"/>
            <a:ext cx="2743200" cy="411480"/>
          </a:xfrm>
          <a:prstGeom prst="rect">
            <a:avLst/>
          </a:prstGeom>
          <a:noFill/>
          <a:ln/>
        </p:spPr>
        <p:txBody>
          <a:bodyPr wrap="square" rtlCol="0" anchor="ctr"/>
          <a:lstStyle/>
          <a:p>
            <a:pPr marL="0" indent="0">
              <a:buNone/>
            </a:pPr>
            <a:r>
              <a:rPr lang="en-US" sz="1700" b="1">
                <a:solidFill>
                  <a:srgbClr val="FFFFFF"/>
                </a:solidFill>
                <a:latin typeface="Cambria" pitchFamily="34" charset="0"/>
                <a:ea typeface="Cambria" pitchFamily="34" charset="-122"/>
                <a:cs typeface="Cambria" pitchFamily="34" charset="-120"/>
              </a:rPr>
              <a:t>Clear route to break-even</a:t>
            </a:r>
            <a:endParaRPr lang="en-US" sz="1700"/>
          </a:p>
        </p:txBody>
      </p:sp>
      <p:sp>
        <p:nvSpPr>
          <p:cNvPr id="15" name="Text 10"/>
          <p:cNvSpPr/>
          <p:nvPr/>
        </p:nvSpPr>
        <p:spPr>
          <a:xfrm>
            <a:off x="5349240" y="4443984"/>
            <a:ext cx="2743200" cy="365760"/>
          </a:xfrm>
          <a:prstGeom prst="rect">
            <a:avLst/>
          </a:prstGeom>
          <a:noFill/>
          <a:ln/>
        </p:spPr>
        <p:txBody>
          <a:bodyPr wrap="square" rtlCol="0" anchor="ctr"/>
          <a:lstStyle/>
          <a:p>
            <a:pPr marL="0" indent="0">
              <a:buNone/>
            </a:pPr>
            <a:r>
              <a:rPr lang="en-US" sz="1250">
                <a:solidFill>
                  <a:srgbClr val="9DB293"/>
                </a:solidFill>
                <a:latin typeface="Calibri" pitchFamily="34" charset="0"/>
                <a:ea typeface="Calibri" pitchFamily="34" charset="-122"/>
                <a:cs typeface="Calibri" pitchFamily="34" charset="-120"/>
              </a:rPr>
              <a:t>~450 subscribers</a:t>
            </a:r>
            <a:endParaRPr lang="en-US" sz="1250"/>
          </a:p>
        </p:txBody>
      </p:sp>
      <p:sp>
        <p:nvSpPr>
          <p:cNvPr id="16" name="Shape 11"/>
          <p:cNvSpPr/>
          <p:nvPr/>
        </p:nvSpPr>
        <p:spPr>
          <a:xfrm>
            <a:off x="8092440" y="4023360"/>
            <a:ext cx="777240" cy="777240"/>
          </a:xfrm>
          <a:prstGeom prst="ellipse">
            <a:avLst/>
          </a:prstGeom>
          <a:solidFill>
            <a:srgbClr val="8FB84E"/>
          </a:solidFill>
          <a:ln/>
        </p:spPr>
        <p:txBody>
          <a:bodyPr/>
          <a:lstStyle/>
          <a:p>
            <a:endParaRPr lang="en-GB"/>
          </a:p>
        </p:txBody>
      </p:sp>
      <p:pic>
        <p:nvPicPr>
          <p:cNvPr id="17" name="Image 3" descr="preencoded.png"/>
          <p:cNvPicPr>
            <a:picLocks noChangeAspect="1"/>
          </p:cNvPicPr>
          <p:nvPr/>
        </p:nvPicPr>
        <p:blipFill>
          <a:blip r:embed="rId6"/>
          <a:stretch>
            <a:fillRect/>
          </a:stretch>
        </p:blipFill>
        <p:spPr>
          <a:xfrm>
            <a:off x="8294522" y="4225442"/>
            <a:ext cx="373075" cy="373075"/>
          </a:xfrm>
          <a:prstGeom prst="rect">
            <a:avLst/>
          </a:prstGeom>
        </p:spPr>
      </p:pic>
      <p:sp>
        <p:nvSpPr>
          <p:cNvPr id="18" name="Text 12"/>
          <p:cNvSpPr/>
          <p:nvPr/>
        </p:nvSpPr>
        <p:spPr>
          <a:xfrm>
            <a:off x="9006840" y="4041648"/>
            <a:ext cx="2743200" cy="411480"/>
          </a:xfrm>
          <a:prstGeom prst="rect">
            <a:avLst/>
          </a:prstGeom>
          <a:noFill/>
          <a:ln/>
        </p:spPr>
        <p:txBody>
          <a:bodyPr wrap="square" rtlCol="0" anchor="ctr"/>
          <a:lstStyle/>
          <a:p>
            <a:pPr marL="0" indent="0">
              <a:buNone/>
            </a:pPr>
            <a:r>
              <a:rPr lang="en-US" sz="1700" b="1">
                <a:solidFill>
                  <a:srgbClr val="FFFFFF"/>
                </a:solidFill>
                <a:latin typeface="Cambria" pitchFamily="34" charset="0"/>
                <a:ea typeface="Cambria" pitchFamily="34" charset="-122"/>
                <a:cs typeface="Cambria" pitchFamily="34" charset="-120"/>
              </a:rPr>
              <a:t>Measurable impact</a:t>
            </a:r>
            <a:endParaRPr lang="en-US" sz="1700"/>
          </a:p>
        </p:txBody>
      </p:sp>
      <p:sp>
        <p:nvSpPr>
          <p:cNvPr id="19" name="Text 13"/>
          <p:cNvSpPr/>
          <p:nvPr/>
        </p:nvSpPr>
        <p:spPr>
          <a:xfrm>
            <a:off x="9006840" y="4443984"/>
            <a:ext cx="2743200" cy="365760"/>
          </a:xfrm>
          <a:prstGeom prst="rect">
            <a:avLst/>
          </a:prstGeom>
          <a:noFill/>
          <a:ln/>
        </p:spPr>
        <p:txBody>
          <a:bodyPr wrap="square" rtlCol="0" anchor="ctr"/>
          <a:lstStyle/>
          <a:p>
            <a:pPr marL="0" indent="0">
              <a:buNone/>
            </a:pPr>
            <a:r>
              <a:rPr lang="en-US" sz="1250">
                <a:solidFill>
                  <a:srgbClr val="9DB293"/>
                </a:solidFill>
                <a:latin typeface="Calibri" pitchFamily="34" charset="0"/>
                <a:ea typeface="Calibri" pitchFamily="34" charset="-122"/>
                <a:cs typeface="Calibri" pitchFamily="34" charset="-120"/>
              </a:rPr>
              <a:t>Donations + local jobs</a:t>
            </a:r>
            <a:endParaRPr lang="en-US" sz="1250"/>
          </a:p>
        </p:txBody>
      </p:sp>
      <p:sp>
        <p:nvSpPr>
          <p:cNvPr id="20" name="Text 14"/>
          <p:cNvSpPr/>
          <p:nvPr/>
        </p:nvSpPr>
        <p:spPr>
          <a:xfrm>
            <a:off x="777240" y="5532120"/>
            <a:ext cx="10058400" cy="457200"/>
          </a:xfrm>
          <a:prstGeom prst="rect">
            <a:avLst/>
          </a:prstGeom>
          <a:noFill/>
          <a:ln/>
        </p:spPr>
        <p:txBody>
          <a:bodyPr wrap="square" rtlCol="0" anchor="ctr"/>
          <a:lstStyle/>
          <a:p>
            <a:pPr marL="0" indent="0">
              <a:buNone/>
            </a:pPr>
            <a:r>
              <a:rPr lang="en-US" sz="1600" i="1">
                <a:solidFill>
                  <a:srgbClr val="8FB84E"/>
                </a:solidFill>
                <a:latin typeface="Calibri" pitchFamily="34" charset="0"/>
                <a:ea typeface="Calibri" pitchFamily="34" charset="-122"/>
                <a:cs typeface="Calibri" pitchFamily="34" charset="-120"/>
              </a:rPr>
              <a:t>Thank you — I would be glad to take your questions.</a:t>
            </a:r>
            <a:endParaRPr lang="en-US" sz="1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10972800" cy="274320"/>
          </a:xfrm>
          <a:prstGeom prst="rect">
            <a:avLst/>
          </a:prstGeom>
          <a:noFill/>
          <a:ln/>
        </p:spPr>
        <p:txBody>
          <a:bodyPr wrap="square" rtlCol="0" anchor="ctr"/>
          <a:lstStyle/>
          <a:p>
            <a:pPr marL="0" indent="0">
              <a:buNone/>
            </a:pPr>
            <a:r>
              <a:rPr lang="en-US" sz="1200" b="1" kern="0" spc="200">
                <a:solidFill>
                  <a:srgbClr val="6E9B3C"/>
                </a:solidFill>
                <a:latin typeface="Calibri" pitchFamily="34" charset="0"/>
                <a:ea typeface="Calibri" pitchFamily="34" charset="-122"/>
                <a:cs typeface="Calibri" pitchFamily="34" charset="-120"/>
              </a:rPr>
              <a:t>SOURCES</a:t>
            </a:r>
            <a:endParaRPr lang="en-US" sz="1200"/>
          </a:p>
        </p:txBody>
      </p:sp>
      <p:sp>
        <p:nvSpPr>
          <p:cNvPr id="3" name="Text 1"/>
          <p:cNvSpPr/>
          <p:nvPr/>
        </p:nvSpPr>
        <p:spPr>
          <a:xfrm>
            <a:off x="548640" y="658368"/>
            <a:ext cx="11064240" cy="640080"/>
          </a:xfrm>
          <a:prstGeom prst="rect">
            <a:avLst/>
          </a:prstGeom>
          <a:noFill/>
          <a:ln/>
        </p:spPr>
        <p:txBody>
          <a:bodyPr wrap="square" rtlCol="0" anchor="ctr"/>
          <a:lstStyle/>
          <a:p>
            <a:pPr marL="0" indent="0">
              <a:buNone/>
            </a:pPr>
            <a:r>
              <a:rPr lang="en-US" sz="3000" b="1">
                <a:solidFill>
                  <a:srgbClr val="1B4D3E"/>
                </a:solidFill>
                <a:latin typeface="Cambria" pitchFamily="34" charset="0"/>
                <a:ea typeface="Cambria" pitchFamily="34" charset="-122"/>
                <a:cs typeface="Cambria" pitchFamily="34" charset="-120"/>
              </a:rPr>
              <a:t>References</a:t>
            </a:r>
            <a:endParaRPr lang="en-US" sz="3000"/>
          </a:p>
        </p:txBody>
      </p:sp>
      <p:sp>
        <p:nvSpPr>
          <p:cNvPr id="4" name="Text 2"/>
          <p:cNvSpPr/>
          <p:nvPr/>
        </p:nvSpPr>
        <p:spPr>
          <a:xfrm>
            <a:off x="548640" y="1600200"/>
            <a:ext cx="5486400" cy="4572000"/>
          </a:xfrm>
          <a:prstGeom prst="rect">
            <a:avLst/>
          </a:prstGeom>
          <a:noFill/>
          <a:ln/>
        </p:spPr>
        <p:txBody>
          <a:bodyPr wrap="square" rtlCol="0" anchor="t"/>
          <a:lstStyle/>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Alam, M.N. et al. (2023) ‘Understanding consumer green purchase behaviour’, SAGE Open, 13(1). doi:10.1177/21582440221149727 </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Avelar, S. et al. (2024) ‘Sustainable entrepreneurship, innovation and digitalization in SMEs’, Journal of Business Research, 170, 114346. doi:10.1016/j.jbusres.2023.114346</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Bruce, E. et al. (2022) ‘Social media usage and SME firms’ sustainability’, Sustainability, 14(15), 9433. doi:10.3390/su14159433</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Doacă, E.-M. (2026) ‘Green entrepreneurship and sustainable development’, Future Business Journal, 12(1), 124. doi:10.1186/s43093-026-00843-4</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Łasak, P. (2022) ‘The role of financial technology and entrepreneurial finance in funding SMEs’, Journal of Entrepreneurship, Management and Innovation, 18(1), 7–34. doi:10.7341/20221811</a:t>
            </a:r>
            <a:endParaRPr lang="en-US" sz="1400"/>
          </a:p>
        </p:txBody>
      </p:sp>
      <p:sp>
        <p:nvSpPr>
          <p:cNvPr id="5" name="Text 3"/>
          <p:cNvSpPr/>
          <p:nvPr/>
        </p:nvSpPr>
        <p:spPr>
          <a:xfrm>
            <a:off x="6263640" y="1600200"/>
            <a:ext cx="5394960" cy="4572000"/>
          </a:xfrm>
          <a:prstGeom prst="rect">
            <a:avLst/>
          </a:prstGeom>
          <a:noFill/>
          <a:ln/>
        </p:spPr>
        <p:txBody>
          <a:bodyPr wrap="square" rtlCol="0" anchor="t"/>
          <a:lstStyle/>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Li, Y. &amp; Shan, B. (2025) ‘Green advertising, perceived value and green purchase intention’, Frontiers in Sustainable Food Systems, 9, 1515792. doi:10.3389/fsufs.2025.1515792</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Mahmoud, M.A. et al. (2022) ‘Green marketing and brand equity’, Sustainability, 14(23), 16091. doi:10.3390/su142316091</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Miao, X. et al. (2023) ‘Drivers and barriers to the reuse of packaging’, Resources, Conservation &amp; Recycling, 193, 106972. doi:10.1016/j.resconrec.2023.106972</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Qayyum, A. et al. (2023) ‘Green marketing, trust and purchase intention’, Spanish Journal of Marketing - ESIC, 27(3), 286–305. doi:10.1108/SJME-01-2022-0018</a:t>
            </a:r>
            <a:endParaRPr lang="en-US" sz="1400"/>
          </a:p>
          <a:p>
            <a:pPr marL="0" indent="0" algn="just">
              <a:lnSpc>
                <a:spcPct val="100000"/>
              </a:lnSpc>
              <a:spcAft>
                <a:spcPts val="1100"/>
              </a:spcAft>
              <a:buNone/>
            </a:pPr>
            <a:r>
              <a:rPr lang="en-US" sz="1400">
                <a:solidFill>
                  <a:srgbClr val="1E2A24"/>
                </a:solidFill>
                <a:latin typeface="Calibri" pitchFamily="34" charset="0"/>
                <a:ea typeface="Calibri" pitchFamily="34" charset="-122"/>
                <a:cs typeface="Calibri" pitchFamily="34" charset="-120"/>
              </a:rPr>
              <a:t>Rahman, S.U. &amp; Nguyen-Viet, B. (2023) ‘Green marketing, brand trust and greenwashing’, Business Strategy and the Environment, 32(4), 2420–2433. doi:10.1002/bse.3256</a:t>
            </a:r>
            <a:endParaRPr lang="en-US" sz="1400"/>
          </a:p>
        </p:txBody>
      </p:sp>
      <p:sp>
        <p:nvSpPr>
          <p:cNvPr id="8" name="Text 6"/>
          <p:cNvSpPr/>
          <p:nvPr/>
        </p:nvSpPr>
        <p:spPr>
          <a:xfrm>
            <a:off x="11338560" y="6446520"/>
            <a:ext cx="457200" cy="274320"/>
          </a:xfrm>
          <a:prstGeom prst="rect">
            <a:avLst/>
          </a:prstGeom>
          <a:noFill/>
          <a:ln/>
        </p:spPr>
        <p:txBody>
          <a:bodyPr wrap="square" rtlCol="0" anchor="ctr"/>
          <a:lstStyle/>
          <a:p>
            <a:pPr marL="0" indent="0" algn="r">
              <a:buNone/>
            </a:pPr>
            <a:r>
              <a:rPr lang="en-US" sz="900">
                <a:solidFill>
                  <a:srgbClr val="5E6F65"/>
                </a:solidFill>
                <a:latin typeface="Calibri" pitchFamily="34" charset="0"/>
                <a:ea typeface="Calibri" pitchFamily="34" charset="-122"/>
                <a:cs typeface="Calibri" pitchFamily="34" charset="-120"/>
              </a:rPr>
              <a:t>11</a:t>
            </a:r>
            <a:endParaRPr lang="en-US" sz="9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revision>1</cp:revision>
  <dcterms:created xsi:type="dcterms:W3CDTF">2026-06-13T21:34:22Z</dcterms:created>
  <dcterms:modified xsi:type="dcterms:W3CDTF">2026-07-16T01:56:03Z</dcterms:modified>
</cp:coreProperties>
</file>