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14"/>
  </p:notes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75816" autoAdjust="0"/>
  </p:normalViewPr>
  <p:slideViewPr>
    <p:cSldViewPr snapToGrid="0">
      <p:cViewPr varScale="1">
        <p:scale>
          <a:sx n="72" d="100"/>
          <a:sy n="72" d="100"/>
        </p:scale>
        <p:origin x="955"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137679E-9F33-2241-8DBC-28A11D7E163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751C310-9F19-5045-BEE1-77225A279C5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4DAA24-6DF4-3D4F-8215-A176DD0F5F09}" type="datetimeFigureOut">
              <a:rPr lang="en-US" smtClean="0"/>
              <a:t>5/9/2024</a:t>
            </a:fld>
            <a:endParaRPr lang="en-US"/>
          </a:p>
        </p:txBody>
      </p:sp>
      <p:sp>
        <p:nvSpPr>
          <p:cNvPr id="4" name="Footer Placeholder 3">
            <a:extLst>
              <a:ext uri="{FF2B5EF4-FFF2-40B4-BE49-F238E27FC236}">
                <a16:creationId xmlns:a16="http://schemas.microsoft.com/office/drawing/2014/main" id="{5990E826-0253-394D-A9AC-EBC48ABEF0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6A3BEFF-EA9E-644B-9577-4F062EAB12B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B49163-1E35-014F-B435-1B86DDF51FD5}" type="slidenum">
              <a:rPr lang="en-US" smtClean="0"/>
              <a:t>‹#›</a:t>
            </a:fld>
            <a:endParaRPr lang="en-US"/>
          </a:p>
        </p:txBody>
      </p:sp>
    </p:spTree>
    <p:extLst>
      <p:ext uri="{BB962C8B-B14F-4D97-AF65-F5344CB8AC3E}">
        <p14:creationId xmlns:p14="http://schemas.microsoft.com/office/powerpoint/2010/main" val="6646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4C349F-C6AC-48CF-A8F6-18B714748C45}" type="datetimeFigureOut">
              <a:rPr lang="en-GB" smtClean="0"/>
              <a:t>09/05/2024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ADBC9-3E2A-4B6C-B622-59BFDE6C123D}" type="slidenum">
              <a:rPr lang="en-GB" smtClean="0"/>
              <a:t>‹#›</a:t>
            </a:fld>
            <a:endParaRPr lang="en-GB"/>
          </a:p>
        </p:txBody>
      </p:sp>
    </p:spTree>
    <p:extLst>
      <p:ext uri="{BB962C8B-B14F-4D97-AF65-F5344CB8AC3E}">
        <p14:creationId xmlns:p14="http://schemas.microsoft.com/office/powerpoint/2010/main" val="1928233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Leonard Betton and this is my  PowerPoint presentation  on my critical reflection of the module” Working in an inclusive world” and the report on ”How organizations are influenced by the wider business environment” .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35ADBC9-3E2A-4B6C-B622-59BFDE6C123D}" type="slidenum">
              <a:rPr lang="en-GB" smtClean="0"/>
              <a:t>1</a:t>
            </a:fld>
            <a:endParaRPr lang="en-GB"/>
          </a:p>
        </p:txBody>
      </p:sp>
    </p:spTree>
    <p:extLst>
      <p:ext uri="{BB962C8B-B14F-4D97-AF65-F5344CB8AC3E}">
        <p14:creationId xmlns:p14="http://schemas.microsoft.com/office/powerpoint/2010/main" val="2015986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will firstly just give you an overview of what is to come in my presentation. To begin I will look at reflection and what benefits we can get from doing it. I will then, following a recognized model of reflection proceed to recall my learning as a result of studying this module. I will sum up in my conclusion and I will deliver an action plan for the future.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then list my references that I used to attain my literature research.</a:t>
            </a:r>
          </a:p>
          <a:p>
            <a:endParaRPr lang="en-US" dirty="0"/>
          </a:p>
        </p:txBody>
      </p:sp>
      <p:sp>
        <p:nvSpPr>
          <p:cNvPr id="4" name="Slide Number Placeholder 3"/>
          <p:cNvSpPr>
            <a:spLocks noGrp="1"/>
          </p:cNvSpPr>
          <p:nvPr>
            <p:ph type="sldNum" sz="quarter" idx="5"/>
          </p:nvPr>
        </p:nvSpPr>
        <p:spPr/>
        <p:txBody>
          <a:bodyPr/>
          <a:lstStyle/>
          <a:p>
            <a:fld id="{F35ADBC9-3E2A-4B6C-B622-59BFDE6C123D}" type="slidenum">
              <a:rPr lang="en-GB" smtClean="0"/>
              <a:t>2</a:t>
            </a:fld>
            <a:endParaRPr lang="en-GB"/>
          </a:p>
        </p:txBody>
      </p:sp>
    </p:spTree>
    <p:extLst>
      <p:ext uri="{BB962C8B-B14F-4D97-AF65-F5344CB8AC3E}">
        <p14:creationId xmlns:p14="http://schemas.microsoft.com/office/powerpoint/2010/main" val="880718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Reflection can be described as a process of evaluating and analyzing an individual’s own experiences, actions or outcomes. It looks at what went well what could have been improved and what lessons were learnt from the experience. It highlights your strengths and weaknesses as displayed during the task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Britland</a:t>
            </a:r>
            <a:r>
              <a:rPr lang="en-GB" sz="1200" kern="1200" dirty="0">
                <a:solidFill>
                  <a:schemeClr val="tx1"/>
                </a:solidFill>
                <a:effectLst/>
                <a:latin typeface="+mn-lt"/>
                <a:ea typeface="+mn-ea"/>
                <a:cs typeface="+mn-cs"/>
              </a:rPr>
              <a:t>, 2022).</a:t>
            </a:r>
          </a:p>
          <a:p>
            <a:r>
              <a:rPr lang="en-US" sz="1200" kern="1200" dirty="0">
                <a:solidFill>
                  <a:schemeClr val="tx1"/>
                </a:solidFill>
                <a:effectLst/>
                <a:latin typeface="+mn-lt"/>
                <a:ea typeface="+mn-ea"/>
                <a:cs typeface="+mn-cs"/>
              </a:rPr>
              <a:t>Research suggests that the reason to complete a Reflective task is  to help a person gain insights, develop awareness and make decisions on any future tasks </a:t>
            </a:r>
            <a:r>
              <a:rPr lang="en-GB" sz="1200" kern="1200" dirty="0">
                <a:solidFill>
                  <a:schemeClr val="tx1"/>
                </a:solidFill>
                <a:effectLst/>
                <a:latin typeface="+mn-lt"/>
                <a:ea typeface="+mn-ea"/>
                <a:cs typeface="+mn-cs"/>
              </a:rPr>
              <a:t>(Mahmoud, 2023).</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35ADBC9-3E2A-4B6C-B622-59BFDE6C123D}" type="slidenum">
              <a:rPr lang="en-GB" smtClean="0"/>
              <a:t>3</a:t>
            </a:fld>
            <a:endParaRPr lang="en-GB"/>
          </a:p>
        </p:txBody>
      </p:sp>
    </p:spTree>
    <p:extLst>
      <p:ext uri="{BB962C8B-B14F-4D97-AF65-F5344CB8AC3E}">
        <p14:creationId xmlns:p14="http://schemas.microsoft.com/office/powerpoint/2010/main" val="2092394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many models used for reflection such as Kolb’s reflective cycle and Gibbs reflective cycle. I have chosen to use Gibbs reflective model </a:t>
            </a:r>
            <a:r>
              <a:rPr lang="en-GB" sz="1200" kern="1200" dirty="0">
                <a:solidFill>
                  <a:schemeClr val="tx1"/>
                </a:solidFill>
                <a:effectLst/>
                <a:latin typeface="+mn-lt"/>
                <a:ea typeface="+mn-ea"/>
                <a:cs typeface="+mn-cs"/>
              </a:rPr>
              <a:t>(Katie, 2023).</a:t>
            </a:r>
          </a:p>
          <a:p>
            <a:r>
              <a:rPr lang="en-US" sz="1200" kern="1200" dirty="0">
                <a:solidFill>
                  <a:schemeClr val="tx1"/>
                </a:solidFill>
                <a:effectLst/>
                <a:latin typeface="+mn-lt"/>
                <a:ea typeface="+mn-ea"/>
                <a:cs typeface="+mn-cs"/>
              </a:rPr>
              <a:t>This model can be described as an iterative model which means learning by repetition. I have found that for me this is the best way I can use to learn a topic. It involves breaking the task down into six stages and allows the researcher to organize and reflect in a  structured way</a:t>
            </a:r>
            <a:r>
              <a:rPr lang="en-GB" sz="1200" kern="1200" dirty="0">
                <a:solidFill>
                  <a:schemeClr val="tx1"/>
                </a:solidFill>
                <a:effectLst/>
                <a:latin typeface="+mn-lt"/>
                <a:ea typeface="+mn-ea"/>
                <a:cs typeface="+mn-cs"/>
              </a:rPr>
              <a:t> (Lia, 2016).</a:t>
            </a:r>
          </a:p>
          <a:p>
            <a:endParaRPr lang="en-US" dirty="0"/>
          </a:p>
        </p:txBody>
      </p:sp>
      <p:sp>
        <p:nvSpPr>
          <p:cNvPr id="4" name="Slide Number Placeholder 3"/>
          <p:cNvSpPr>
            <a:spLocks noGrp="1"/>
          </p:cNvSpPr>
          <p:nvPr>
            <p:ph type="sldNum" sz="quarter" idx="5"/>
          </p:nvPr>
        </p:nvSpPr>
        <p:spPr/>
        <p:txBody>
          <a:bodyPr/>
          <a:lstStyle/>
          <a:p>
            <a:fld id="{F35ADBC9-3E2A-4B6C-B622-59BFDE6C123D}" type="slidenum">
              <a:rPr lang="en-GB" smtClean="0"/>
              <a:t>4</a:t>
            </a:fld>
            <a:endParaRPr lang="en-GB"/>
          </a:p>
        </p:txBody>
      </p:sp>
    </p:spTree>
    <p:extLst>
      <p:ext uri="{BB962C8B-B14F-4D97-AF65-F5344CB8AC3E}">
        <p14:creationId xmlns:p14="http://schemas.microsoft.com/office/powerpoint/2010/main" val="2412606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module involved looking at a business. I chose Tesco and examined the organization, I explored their organizational culture, and looked at how the external and internal factors influenced their human resources department. I found that Tesco although a large company manages to organize their HRM in a structured way </a:t>
            </a:r>
            <a:r>
              <a:rPr lang="en-GB" sz="1200" kern="1200" dirty="0">
                <a:solidFill>
                  <a:schemeClr val="tx1"/>
                </a:solidFill>
                <a:effectLst/>
                <a:latin typeface="+mn-lt"/>
                <a:ea typeface="+mn-ea"/>
                <a:cs typeface="+mn-cs"/>
              </a:rPr>
              <a:t>(Tesco, 2024).</a:t>
            </a:r>
          </a:p>
          <a:p>
            <a:r>
              <a:rPr lang="en-US" sz="1200" kern="1200" dirty="0">
                <a:solidFill>
                  <a:schemeClr val="tx1"/>
                </a:solidFill>
                <a:effectLst/>
                <a:latin typeface="+mn-lt"/>
                <a:ea typeface="+mn-ea"/>
                <a:cs typeface="+mn-cs"/>
              </a:rPr>
              <a:t> It uses the results from the SWOT analysis and PESTLE analysis to assess its organizational culture and then uses that to manage the employees </a:t>
            </a:r>
            <a:r>
              <a:rPr lang="en-GB" sz="1200" kern="1200" dirty="0">
                <a:solidFill>
                  <a:schemeClr val="tx1"/>
                </a:solidFill>
                <a:effectLst/>
                <a:latin typeface="+mn-lt"/>
                <a:ea typeface="+mn-ea"/>
                <a:cs typeface="+mn-cs"/>
              </a:rPr>
              <a:t>(Pereira, 2023).</a:t>
            </a:r>
          </a:p>
          <a:p>
            <a:endParaRPr lang="en-US" dirty="0"/>
          </a:p>
        </p:txBody>
      </p:sp>
      <p:sp>
        <p:nvSpPr>
          <p:cNvPr id="4" name="Slide Number Placeholder 3"/>
          <p:cNvSpPr>
            <a:spLocks noGrp="1"/>
          </p:cNvSpPr>
          <p:nvPr>
            <p:ph type="sldNum" sz="quarter" idx="5"/>
          </p:nvPr>
        </p:nvSpPr>
        <p:spPr/>
        <p:txBody>
          <a:bodyPr/>
          <a:lstStyle/>
          <a:p>
            <a:fld id="{F35ADBC9-3E2A-4B6C-B622-59BFDE6C123D}" type="slidenum">
              <a:rPr lang="en-GB" smtClean="0"/>
              <a:t>5</a:t>
            </a:fld>
            <a:endParaRPr lang="en-GB"/>
          </a:p>
        </p:txBody>
      </p:sp>
    </p:spTree>
    <p:extLst>
      <p:ext uri="{BB962C8B-B14F-4D97-AF65-F5344CB8AC3E}">
        <p14:creationId xmlns:p14="http://schemas.microsoft.com/office/powerpoint/2010/main" val="3326429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found this subject very interesting, especially looking at the different facts about Tesco. I find that due to my dyslexia I can sometimes lose concentration in class, but with the different teaching processes during this module. It was varied and the tour of the campus was especially interesting. I felt that as we were progressing through this research I experienced a mixture of satisfaction in uncovering the information and concerns about potential challenges facing the company. I was also a bit apprehensive in making sure the information was up-to-date  and correct as I didn’t want to record out of date information.</a:t>
            </a:r>
          </a:p>
        </p:txBody>
      </p:sp>
      <p:sp>
        <p:nvSpPr>
          <p:cNvPr id="4" name="Slide Number Placeholder 3"/>
          <p:cNvSpPr>
            <a:spLocks noGrp="1"/>
          </p:cNvSpPr>
          <p:nvPr>
            <p:ph type="sldNum" sz="quarter" idx="5"/>
          </p:nvPr>
        </p:nvSpPr>
        <p:spPr/>
        <p:txBody>
          <a:bodyPr/>
          <a:lstStyle/>
          <a:p>
            <a:fld id="{F35ADBC9-3E2A-4B6C-B622-59BFDE6C123D}" type="slidenum">
              <a:rPr lang="en-GB" smtClean="0"/>
              <a:t>6</a:t>
            </a:fld>
            <a:endParaRPr lang="en-GB"/>
          </a:p>
        </p:txBody>
      </p:sp>
    </p:spTree>
    <p:extLst>
      <p:ext uri="{BB962C8B-B14F-4D97-AF65-F5344CB8AC3E}">
        <p14:creationId xmlns:p14="http://schemas.microsoft.com/office/powerpoint/2010/main" val="1484610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classroom debates and interesting chats has made this an enjoyable way to learn for me. I found that Tesco’s strong brand reputation, extensive global presence and diverse workforce are significant assets. I found that the way Tesco treat its staff fosters  a positive workforce culture. I was quite surprised that Tesco has such a high turnover of staff in some regions (Tesco,2024).</a:t>
            </a:r>
          </a:p>
        </p:txBody>
      </p:sp>
      <p:sp>
        <p:nvSpPr>
          <p:cNvPr id="4" name="Slide Number Placeholder 3"/>
          <p:cNvSpPr>
            <a:spLocks noGrp="1"/>
          </p:cNvSpPr>
          <p:nvPr>
            <p:ph type="sldNum" sz="quarter" idx="5"/>
          </p:nvPr>
        </p:nvSpPr>
        <p:spPr/>
        <p:txBody>
          <a:bodyPr/>
          <a:lstStyle/>
          <a:p>
            <a:fld id="{F35ADBC9-3E2A-4B6C-B622-59BFDE6C123D}" type="slidenum">
              <a:rPr lang="en-GB" smtClean="0"/>
              <a:t>7</a:t>
            </a:fld>
            <a:endParaRPr lang="en-GB"/>
          </a:p>
        </p:txBody>
      </p:sp>
    </p:spTree>
    <p:extLst>
      <p:ext uri="{BB962C8B-B14F-4D97-AF65-F5344CB8AC3E}">
        <p14:creationId xmlns:p14="http://schemas.microsoft.com/office/powerpoint/2010/main" val="4077188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analysis of this study involved using a SWOT and PESTEL analysis showed that Tesco’s culture is influenced by both internal and external strengths and weaknesses and externally its opportunities and strengths </a:t>
            </a:r>
            <a:r>
              <a:rPr lang="en-GB" sz="1200" kern="1200" dirty="0">
                <a:solidFill>
                  <a:schemeClr val="tx1"/>
                </a:solidFill>
                <a:effectLst/>
                <a:latin typeface="+mn-lt"/>
                <a:ea typeface="+mn-ea"/>
                <a:cs typeface="+mn-cs"/>
              </a:rPr>
              <a:t>(Pereira, 2023).</a:t>
            </a:r>
          </a:p>
          <a:p>
            <a:r>
              <a:rPr lang="en-GB"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F35ADBC9-3E2A-4B6C-B622-59BFDE6C123D}" type="slidenum">
              <a:rPr lang="en-GB" smtClean="0"/>
              <a:t>8</a:t>
            </a:fld>
            <a:endParaRPr lang="en-GB"/>
          </a:p>
        </p:txBody>
      </p:sp>
    </p:spTree>
    <p:extLst>
      <p:ext uri="{BB962C8B-B14F-4D97-AF65-F5344CB8AC3E}">
        <p14:creationId xmlns:p14="http://schemas.microsoft.com/office/powerpoint/2010/main" val="2863812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was completed to critically reflect on how organisations are influenced by the wider business environment. The understanding of these is crucial to a HRM so that they can tailor strategies that coincide with Tesco’s goals and address any challenges that they might face in the future.</a:t>
            </a:r>
          </a:p>
          <a:p>
            <a:endParaRPr lang="en-GB" dirty="0"/>
          </a:p>
        </p:txBody>
      </p:sp>
      <p:sp>
        <p:nvSpPr>
          <p:cNvPr id="4" name="Slide Number Placeholder 3"/>
          <p:cNvSpPr>
            <a:spLocks noGrp="1"/>
          </p:cNvSpPr>
          <p:nvPr>
            <p:ph type="sldNum" sz="quarter" idx="5"/>
          </p:nvPr>
        </p:nvSpPr>
        <p:spPr/>
        <p:txBody>
          <a:bodyPr/>
          <a:lstStyle/>
          <a:p>
            <a:fld id="{F35ADBC9-3E2A-4B6C-B622-59BFDE6C123D}" type="slidenum">
              <a:rPr lang="en-GB" smtClean="0"/>
              <a:t>9</a:t>
            </a:fld>
            <a:endParaRPr lang="en-GB"/>
          </a:p>
        </p:txBody>
      </p:sp>
    </p:spTree>
    <p:extLst>
      <p:ext uri="{BB962C8B-B14F-4D97-AF65-F5344CB8AC3E}">
        <p14:creationId xmlns:p14="http://schemas.microsoft.com/office/powerpoint/2010/main" val="3299504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action plan involves exploring deeper into the business and complete further research into the HRM  explore why there is a problem with retaining staff in some regions. Continuously monitor the SWOT analysis to ensure that all areas are going to be proactively managed.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dirty="0"/>
              <a:t>. </a:t>
            </a:r>
          </a:p>
        </p:txBody>
      </p:sp>
      <p:sp>
        <p:nvSpPr>
          <p:cNvPr id="4" name="Slide Number Placeholder 3"/>
          <p:cNvSpPr>
            <a:spLocks noGrp="1"/>
          </p:cNvSpPr>
          <p:nvPr>
            <p:ph type="sldNum" sz="quarter" idx="5"/>
          </p:nvPr>
        </p:nvSpPr>
        <p:spPr/>
        <p:txBody>
          <a:bodyPr/>
          <a:lstStyle/>
          <a:p>
            <a:fld id="{F35ADBC9-3E2A-4B6C-B622-59BFDE6C123D}" type="slidenum">
              <a:rPr lang="en-GB" smtClean="0"/>
              <a:t>10</a:t>
            </a:fld>
            <a:endParaRPr lang="en-GB"/>
          </a:p>
        </p:txBody>
      </p:sp>
    </p:spTree>
    <p:extLst>
      <p:ext uri="{BB962C8B-B14F-4D97-AF65-F5344CB8AC3E}">
        <p14:creationId xmlns:p14="http://schemas.microsoft.com/office/powerpoint/2010/main" val="890887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wish to take this opportunity to thank Glen </a:t>
            </a:r>
            <a:r>
              <a:rPr lang="en-GB" dirty="0" err="1"/>
              <a:t>Behenna</a:t>
            </a:r>
            <a:r>
              <a:rPr lang="en-GB" dirty="0"/>
              <a:t> for all his help and guidance in learning and completing this module.</a:t>
            </a:r>
          </a:p>
          <a:p>
            <a:r>
              <a:rPr lang="en-GB" dirty="0"/>
              <a:t>Thank you for listening – This is my list of references that I used to complete this presentation.</a:t>
            </a:r>
          </a:p>
        </p:txBody>
      </p:sp>
      <p:sp>
        <p:nvSpPr>
          <p:cNvPr id="4" name="Slide Number Placeholder 3"/>
          <p:cNvSpPr>
            <a:spLocks noGrp="1"/>
          </p:cNvSpPr>
          <p:nvPr>
            <p:ph type="sldNum" sz="quarter" idx="5"/>
          </p:nvPr>
        </p:nvSpPr>
        <p:spPr/>
        <p:txBody>
          <a:bodyPr/>
          <a:lstStyle/>
          <a:p>
            <a:fld id="{F35ADBC9-3E2A-4B6C-B622-59BFDE6C123D}" type="slidenum">
              <a:rPr lang="en-GB" smtClean="0"/>
              <a:t>11</a:t>
            </a:fld>
            <a:endParaRPr lang="en-GB"/>
          </a:p>
        </p:txBody>
      </p:sp>
    </p:spTree>
    <p:extLst>
      <p:ext uri="{BB962C8B-B14F-4D97-AF65-F5344CB8AC3E}">
        <p14:creationId xmlns:p14="http://schemas.microsoft.com/office/powerpoint/2010/main" val="3296765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5ADBC9-3E2A-4B6C-B622-59BFDE6C123D}" type="slidenum">
              <a:rPr lang="en-GB" smtClean="0"/>
              <a:t>12</a:t>
            </a:fld>
            <a:endParaRPr lang="en-GB"/>
          </a:p>
        </p:txBody>
      </p:sp>
    </p:spTree>
    <p:extLst>
      <p:ext uri="{BB962C8B-B14F-4D97-AF65-F5344CB8AC3E}">
        <p14:creationId xmlns:p14="http://schemas.microsoft.com/office/powerpoint/2010/main" val="1954126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5/9/2024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9821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5/9/2024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38658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5/9/2024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33491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5/9/2024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1170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5/9/2024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6366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5/9/2024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78052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5/9/2024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84172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5/9/2024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9782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5/9/2024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3635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5/9/2024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44228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5/9/2024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01621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5/9/2024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499096646"/>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77" r:id="rId8"/>
    <p:sldLayoutId id="2147483778" r:id="rId9"/>
    <p:sldLayoutId id="2147483779" r:id="rId10"/>
    <p:sldLayoutId id="2147483787"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10.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1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1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hyperlink" Target="https://libguides.hull.ac.uk/reflectivewriting/reflection1"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asana.com/resources/iterative-process" TargetMode="Externa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47"/>
          <a:stretch/>
        </p:blipFill>
        <p:spPr>
          <a:xfrm>
            <a:off x="21" y="-41311"/>
            <a:ext cx="12191979" cy="6857990"/>
          </a:xfrm>
          <a:prstGeom prst="rect">
            <a:avLst/>
          </a:prstGeom>
        </p:spPr>
      </p:pic>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838200" y="740211"/>
            <a:ext cx="9304867" cy="3163864"/>
          </a:xfrm>
        </p:spPr>
        <p:txBody>
          <a:bodyPr>
            <a:normAutofit/>
          </a:bodyPr>
          <a:lstStyle/>
          <a:p>
            <a:r>
              <a:rPr lang="en-GB" sz="6000" dirty="0">
                <a:solidFill>
                  <a:srgbClr val="FFFFFF"/>
                </a:solidFill>
                <a:latin typeface="Arial" panose="020B0604020202020204" pitchFamily="34" charset="0"/>
                <a:cs typeface="Arial" panose="020B0604020202020204" pitchFamily="34" charset="0"/>
              </a:rPr>
              <a:t>Working in an Inclusive World </a:t>
            </a:r>
            <a:br>
              <a:rPr lang="en-GB" sz="6000" dirty="0">
                <a:solidFill>
                  <a:srgbClr val="FFFFFF"/>
                </a:solidFill>
                <a:latin typeface="Arial" panose="020B0604020202020204" pitchFamily="34" charset="0"/>
                <a:cs typeface="Arial" panose="020B0604020202020204" pitchFamily="34" charset="0"/>
              </a:rPr>
            </a:br>
            <a:r>
              <a:rPr lang="en-GB" sz="3200" dirty="0">
                <a:solidFill>
                  <a:srgbClr val="FFFFFF"/>
                </a:solidFill>
                <a:latin typeface="Arial" panose="020B0604020202020204" pitchFamily="34" charset="0"/>
                <a:cs typeface="Arial" panose="020B0604020202020204" pitchFamily="34" charset="0"/>
              </a:rPr>
              <a:t>(Glenn </a:t>
            </a:r>
            <a:r>
              <a:rPr lang="en-GB" sz="3200" dirty="0" err="1">
                <a:solidFill>
                  <a:srgbClr val="FFFFFF"/>
                </a:solidFill>
                <a:latin typeface="Arial" panose="020B0604020202020204" pitchFamily="34" charset="0"/>
                <a:cs typeface="Arial" panose="020B0604020202020204" pitchFamily="34" charset="0"/>
              </a:rPr>
              <a:t>Behenna</a:t>
            </a:r>
            <a:r>
              <a:rPr lang="en-GB" sz="3200" dirty="0">
                <a:solidFill>
                  <a:srgbClr val="FFFFFF"/>
                </a:solidFill>
                <a:latin typeface="Arial" panose="020B0604020202020204" pitchFamily="34" charset="0"/>
                <a:cs typeface="Arial" panose="020B0604020202020204" pitchFamily="34" charset="0"/>
              </a:rPr>
              <a:t>)</a:t>
            </a:r>
            <a:br>
              <a:rPr lang="en-GB" sz="3200" dirty="0">
                <a:solidFill>
                  <a:srgbClr val="FFFFFF"/>
                </a:solidFill>
                <a:latin typeface="Arial" panose="020B0604020202020204" pitchFamily="34" charset="0"/>
                <a:cs typeface="Arial" panose="020B0604020202020204" pitchFamily="34" charset="0"/>
              </a:rPr>
            </a:br>
            <a:r>
              <a:rPr lang="en-GB" sz="3200" dirty="0">
                <a:solidFill>
                  <a:srgbClr val="FFFFFF"/>
                </a:solidFill>
                <a:latin typeface="Arial" panose="020B0604020202020204" pitchFamily="34" charset="0"/>
                <a:cs typeface="Arial" panose="020B0604020202020204" pitchFamily="34" charset="0"/>
              </a:rPr>
              <a:t>BMSP 5020</a:t>
            </a: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838200" y="4995333"/>
            <a:ext cx="7583133" cy="1821346"/>
          </a:xfrm>
        </p:spPr>
        <p:txBody>
          <a:bodyPr>
            <a:normAutofit/>
          </a:bodyPr>
          <a:lstStyle/>
          <a:p>
            <a:endParaRPr lang="en-GB" sz="2200" dirty="0">
              <a:solidFill>
                <a:srgbClr val="FFFFFF"/>
              </a:solidFill>
            </a:endParaRPr>
          </a:p>
          <a:p>
            <a:endParaRPr lang="en-GB" sz="2200" dirty="0">
              <a:solidFill>
                <a:srgbClr val="FFFFFF"/>
              </a:solidFill>
            </a:endParaRPr>
          </a:p>
          <a:p>
            <a:r>
              <a:rPr lang="en-GB" sz="4000" dirty="0">
                <a:solidFill>
                  <a:srgbClr val="FFFFFF"/>
                </a:solidFill>
              </a:rPr>
              <a:t>Leonard Betton 1910735</a:t>
            </a:r>
          </a:p>
        </p:txBody>
      </p:sp>
      <p:pic>
        <p:nvPicPr>
          <p:cNvPr id="11" name="Audio 10">
            <a:hlinkClick r:id="" action="ppaction://media"/>
            <a:extLst>
              <a:ext uri="{FF2B5EF4-FFF2-40B4-BE49-F238E27FC236}">
                <a16:creationId xmlns:a16="http://schemas.microsoft.com/office/drawing/2014/main" id="{E9F16CBF-C864-2F1A-06AC-239A66636C2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9678679" y="4395636"/>
            <a:ext cx="2057400" cy="2057400"/>
          </a:xfrm>
          <a:prstGeom prst="ellipse">
            <a:avLst/>
          </a:prstGeom>
        </p:spPr>
      </p:pic>
    </p:spTree>
    <p:extLst>
      <p:ext uri="{BB962C8B-B14F-4D97-AF65-F5344CB8AC3E}">
        <p14:creationId xmlns:p14="http://schemas.microsoft.com/office/powerpoint/2010/main" val="3179047034"/>
      </p:ext>
    </p:extLst>
  </p:cSld>
  <p:clrMapOvr>
    <a:masterClrMapping/>
  </p:clrMapOvr>
  <mc:AlternateContent xmlns:mc="http://schemas.openxmlformats.org/markup-compatibility/2006" xmlns:p14="http://schemas.microsoft.com/office/powerpoint/2010/main">
    <mc:Choice Requires="p14">
      <p:transition spd="slow" p14:dur="2000" advTm="27117"/>
    </mc:Choice>
    <mc:Fallback xmlns="">
      <p:transition spd="slow" advTm="27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47"/>
          <a:stretch/>
        </p:blipFill>
        <p:spPr>
          <a:xfrm>
            <a:off x="21" y="10"/>
            <a:ext cx="12191979" cy="6857990"/>
          </a:xfrm>
          <a:prstGeom prst="rect">
            <a:avLst/>
          </a:prstGeom>
        </p:spPr>
      </p:pic>
      <p:pic>
        <p:nvPicPr>
          <p:cNvPr id="4" name="Picture 3">
            <a:extLst>
              <a:ext uri="{FF2B5EF4-FFF2-40B4-BE49-F238E27FC236}">
                <a16:creationId xmlns:a16="http://schemas.microsoft.com/office/drawing/2014/main" id="{1584D9A5-9A7A-F341-B872-C765D2231175}"/>
              </a:ext>
            </a:extLst>
          </p:cNvPr>
          <p:cNvPicPr>
            <a:picLocks noChangeAspect="1"/>
          </p:cNvPicPr>
          <p:nvPr/>
        </p:nvPicPr>
        <p:blipFill>
          <a:blip r:embed="rId6"/>
          <a:stretch>
            <a:fillRect/>
          </a:stretch>
        </p:blipFill>
        <p:spPr>
          <a:xfrm>
            <a:off x="894237" y="817294"/>
            <a:ext cx="6691896" cy="3896783"/>
          </a:xfrm>
          <a:prstGeom prst="rect">
            <a:avLst/>
          </a:prstGeom>
        </p:spPr>
      </p:pic>
      <p:pic>
        <p:nvPicPr>
          <p:cNvPr id="20" name="Audio 19">
            <a:hlinkClick r:id="" action="ppaction://media"/>
            <a:extLst>
              <a:ext uri="{FF2B5EF4-FFF2-40B4-BE49-F238E27FC236}">
                <a16:creationId xmlns:a16="http://schemas.microsoft.com/office/drawing/2014/main" id="{833F8830-60CA-0291-FFE3-5488E5548B8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7356243"/>
      </p:ext>
    </p:extLst>
  </p:cSld>
  <p:clrMapOvr>
    <a:masterClrMapping/>
  </p:clrMapOvr>
  <mc:AlternateContent xmlns:mc="http://schemas.openxmlformats.org/markup-compatibility/2006" xmlns:p14="http://schemas.microsoft.com/office/powerpoint/2010/main">
    <mc:Choice Requires="p14">
      <p:transition spd="slow" p14:dur="2000" advTm="42282"/>
    </mc:Choice>
    <mc:Fallback xmlns="">
      <p:transition spd="slow" advTm="42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10"/>
            <a:ext cx="10190071" cy="844740"/>
          </a:xfrm>
        </p:spPr>
        <p:txBody>
          <a:bodyPr anchor="b">
            <a:normAutofit fontScale="90000"/>
          </a:bodyPr>
          <a:lstStyle/>
          <a:p>
            <a:r>
              <a:rPr lang="en-GB" sz="5200" dirty="0">
                <a:solidFill>
                  <a:srgbClr val="FFFFFF"/>
                </a:solidFill>
              </a:rPr>
              <a:t>Reflection</a:t>
            </a: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00646" y="2334550"/>
            <a:ext cx="9781327" cy="2056617"/>
          </a:xfrm>
        </p:spPr>
        <p:txBody>
          <a:bodyPr anchor="t">
            <a:noAutofit/>
          </a:bodyPr>
          <a:lstStyle/>
          <a:p>
            <a:r>
              <a:rPr lang="en-GB" sz="6000" dirty="0">
                <a:solidFill>
                  <a:srgbClr val="FFFFFF"/>
                </a:solidFill>
                <a:latin typeface="Arial" panose="020B0604020202020204" pitchFamily="34" charset="0"/>
                <a:cs typeface="Arial" panose="020B0604020202020204" pitchFamily="34" charset="0"/>
              </a:rPr>
              <a:t>What is Reflection?</a:t>
            </a:r>
          </a:p>
          <a:p>
            <a:endParaRPr lang="en-GB" sz="6000" dirty="0">
              <a:solidFill>
                <a:srgbClr val="FFFFFF"/>
              </a:solidFill>
              <a:latin typeface="Arial" panose="020B0604020202020204" pitchFamily="34" charset="0"/>
              <a:cs typeface="Arial" panose="020B0604020202020204" pitchFamily="34" charset="0"/>
            </a:endParaRPr>
          </a:p>
          <a:p>
            <a:r>
              <a:rPr lang="en-GB" sz="6000" dirty="0">
                <a:solidFill>
                  <a:srgbClr val="FFFFFF"/>
                </a:solidFill>
                <a:latin typeface="Arial" panose="020B0604020202020204" pitchFamily="34" charset="0"/>
                <a:cs typeface="Arial" panose="020B0604020202020204" pitchFamily="34" charset="0"/>
              </a:rPr>
              <a:t>Why do you reflect?</a:t>
            </a:r>
          </a:p>
        </p:txBody>
      </p:sp>
      <p:pic>
        <p:nvPicPr>
          <p:cNvPr id="5" name="Picture 4">
            <a:extLst>
              <a:ext uri="{FF2B5EF4-FFF2-40B4-BE49-F238E27FC236}">
                <a16:creationId xmlns:a16="http://schemas.microsoft.com/office/drawing/2014/main" id="{3E92A6E2-A39C-B347-9304-73398446DDE8}"/>
              </a:ext>
            </a:extLst>
          </p:cNvPr>
          <p:cNvPicPr>
            <a:picLocks noChangeAspect="1"/>
          </p:cNvPicPr>
          <p:nvPr/>
        </p:nvPicPr>
        <p:blipFill>
          <a:blip r:embed="rId7"/>
          <a:stretch>
            <a:fillRect/>
          </a:stretch>
        </p:blipFill>
        <p:spPr>
          <a:xfrm>
            <a:off x="2353733" y="0"/>
            <a:ext cx="5289551" cy="2333174"/>
          </a:xfrm>
          <a:prstGeom prst="rect">
            <a:avLst/>
          </a:prstGeom>
        </p:spPr>
      </p:pic>
      <p:pic>
        <p:nvPicPr>
          <p:cNvPr id="32" name="Audio 31">
            <a:hlinkClick r:id="" action="ppaction://media"/>
            <a:extLst>
              <a:ext uri="{FF2B5EF4-FFF2-40B4-BE49-F238E27FC236}">
                <a16:creationId xmlns:a16="http://schemas.microsoft.com/office/drawing/2014/main" id="{37B93AE9-FB56-B732-17C0-797A4B1B3E6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8639558"/>
      </p:ext>
    </p:extLst>
  </p:cSld>
  <p:clrMapOvr>
    <a:masterClrMapping/>
  </p:clrMapOvr>
  <mc:AlternateContent xmlns:mc="http://schemas.openxmlformats.org/markup-compatibility/2006" xmlns:p14="http://schemas.microsoft.com/office/powerpoint/2010/main">
    <mc:Choice Requires="p14">
      <p:transition spd="slow" p14:dur="2000" advTm="64799"/>
    </mc:Choice>
    <mc:Fallback xmlns="">
      <p:transition spd="slow" advTm="6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fontScale="90000"/>
          </a:bodyPr>
          <a:lstStyle/>
          <a:p>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r>
              <a:rPr lang="en-GB" sz="5200" dirty="0">
                <a:solidFill>
                  <a:srgbClr val="FFFFFF"/>
                </a:solidFill>
              </a:rPr>
              <a:t>Gibbs Reflective Model</a:t>
            </a:r>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endParaRPr lang="en-GB" sz="5200" dirty="0">
              <a:solidFill>
                <a:srgbClr val="FFFFFF"/>
              </a:solidFill>
            </a:endParaRPr>
          </a:p>
        </p:txBody>
      </p:sp>
      <p:pic>
        <p:nvPicPr>
          <p:cNvPr id="4" name="Picture 3">
            <a:extLst>
              <a:ext uri="{FF2B5EF4-FFF2-40B4-BE49-F238E27FC236}">
                <a16:creationId xmlns:a16="http://schemas.microsoft.com/office/drawing/2014/main" id="{CE6A1382-2553-1B46-BFE9-0ACCA0946741}"/>
              </a:ext>
            </a:extLst>
          </p:cNvPr>
          <p:cNvPicPr>
            <a:picLocks noChangeAspect="1"/>
          </p:cNvPicPr>
          <p:nvPr/>
        </p:nvPicPr>
        <p:blipFill>
          <a:blip r:embed="rId7"/>
          <a:stretch>
            <a:fillRect/>
          </a:stretch>
        </p:blipFill>
        <p:spPr>
          <a:xfrm>
            <a:off x="1482116" y="1171520"/>
            <a:ext cx="5266747" cy="5438488"/>
          </a:xfrm>
          <a:prstGeom prst="rect">
            <a:avLst/>
          </a:prstGeom>
        </p:spPr>
      </p:pic>
      <p:pic>
        <p:nvPicPr>
          <p:cNvPr id="18" name="Audio 17">
            <a:hlinkClick r:id="" action="ppaction://media"/>
            <a:extLst>
              <a:ext uri="{FF2B5EF4-FFF2-40B4-BE49-F238E27FC236}">
                <a16:creationId xmlns:a16="http://schemas.microsoft.com/office/drawing/2014/main" id="{9650B4D2-C0A5-C186-215B-EFDF106A390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62812"/>
      </p:ext>
    </p:extLst>
  </p:cSld>
  <p:clrMapOvr>
    <a:masterClrMapping/>
  </p:clrMapOvr>
  <mc:AlternateContent xmlns:mc="http://schemas.openxmlformats.org/markup-compatibility/2006" xmlns:p14="http://schemas.microsoft.com/office/powerpoint/2010/main">
    <mc:Choice Requires="p14">
      <p:transition spd="slow" p14:dur="2000" advTm="46186"/>
    </mc:Choice>
    <mc:Fallback xmlns="">
      <p:transition spd="slow" advTm="46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fontScale="90000"/>
          </a:bodyPr>
          <a:lstStyle/>
          <a:p>
            <a:br>
              <a:rPr lang="en-GB" sz="5200" dirty="0">
                <a:solidFill>
                  <a:srgbClr val="FFFFFF"/>
                </a:solidFill>
              </a:rPr>
            </a:br>
            <a:br>
              <a:rPr lang="en-GB" sz="5200" dirty="0">
                <a:solidFill>
                  <a:srgbClr val="FFFFFF"/>
                </a:solidFill>
              </a:rPr>
            </a:b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18708" y="1842868"/>
            <a:ext cx="9781327" cy="4283529"/>
          </a:xfrm>
        </p:spPr>
        <p:txBody>
          <a:bodyPr anchor="t">
            <a:normAutofit/>
          </a:bodyPr>
          <a:lstStyle/>
          <a:p>
            <a:pPr algn="l"/>
            <a:r>
              <a:rPr lang="en-GB" sz="4800" dirty="0">
                <a:solidFill>
                  <a:srgbClr val="FFFFFF"/>
                </a:solidFill>
                <a:latin typeface="Arial" panose="020B0604020202020204" pitchFamily="34" charset="0"/>
                <a:cs typeface="Arial" panose="020B0604020202020204" pitchFamily="34" charset="0"/>
              </a:rPr>
              <a:t>Tesco</a:t>
            </a:r>
          </a:p>
          <a:p>
            <a:pPr algn="l"/>
            <a:r>
              <a:rPr lang="en-GB" sz="2800" dirty="0">
                <a:solidFill>
                  <a:srgbClr val="FFFFFF"/>
                </a:solidFill>
                <a:latin typeface="Arial" panose="020B0604020202020204" pitchFamily="34" charset="0"/>
                <a:cs typeface="Arial" panose="020B0604020202020204" pitchFamily="34" charset="0"/>
              </a:rPr>
              <a:t>   Human Resources Department                                             				</a:t>
            </a:r>
          </a:p>
          <a:p>
            <a:pPr algn="l"/>
            <a:r>
              <a:rPr lang="en-GB" sz="2800" dirty="0">
                <a:solidFill>
                  <a:srgbClr val="FFFFFF"/>
                </a:solidFill>
                <a:latin typeface="Arial" panose="020B0604020202020204" pitchFamily="34" charset="0"/>
                <a:cs typeface="Arial" panose="020B0604020202020204" pitchFamily="34" charset="0"/>
              </a:rPr>
              <a:t>				Internal Factors</a:t>
            </a:r>
          </a:p>
          <a:p>
            <a:pPr algn="l"/>
            <a:r>
              <a:rPr lang="en-GB" sz="2800" dirty="0">
                <a:solidFill>
                  <a:srgbClr val="FFFFFF"/>
                </a:solidFill>
                <a:latin typeface="Arial" panose="020B0604020202020204" pitchFamily="34" charset="0"/>
                <a:cs typeface="Arial" panose="020B0604020202020204" pitchFamily="34" charset="0"/>
              </a:rPr>
              <a:t>                                                    </a:t>
            </a:r>
          </a:p>
          <a:p>
            <a:pPr algn="l"/>
            <a:r>
              <a:rPr lang="en-GB" sz="2800" dirty="0">
                <a:solidFill>
                  <a:srgbClr val="FFFFFF"/>
                </a:solidFill>
                <a:latin typeface="Arial" panose="020B0604020202020204" pitchFamily="34" charset="0"/>
                <a:cs typeface="Arial" panose="020B0604020202020204" pitchFamily="34" charset="0"/>
              </a:rPr>
              <a:t>					External Factors</a:t>
            </a:r>
          </a:p>
        </p:txBody>
      </p:sp>
      <p:sp>
        <p:nvSpPr>
          <p:cNvPr id="4" name="Down Arrow 3">
            <a:extLst>
              <a:ext uri="{FF2B5EF4-FFF2-40B4-BE49-F238E27FC236}">
                <a16:creationId xmlns:a16="http://schemas.microsoft.com/office/drawing/2014/main" id="{D6A10578-DBE0-CD42-B74D-632B6ACB826A}"/>
              </a:ext>
            </a:extLst>
          </p:cNvPr>
          <p:cNvSpPr/>
          <p:nvPr/>
        </p:nvSpPr>
        <p:spPr>
          <a:xfrm>
            <a:off x="6723046" y="4376075"/>
            <a:ext cx="484632" cy="6126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own Arrow 13">
            <a:extLst>
              <a:ext uri="{FF2B5EF4-FFF2-40B4-BE49-F238E27FC236}">
                <a16:creationId xmlns:a16="http://schemas.microsoft.com/office/drawing/2014/main" id="{BC7702C0-0BA9-F74B-AF22-F8732F72B099}"/>
              </a:ext>
            </a:extLst>
          </p:cNvPr>
          <p:cNvSpPr/>
          <p:nvPr/>
        </p:nvSpPr>
        <p:spPr>
          <a:xfrm>
            <a:off x="5859459" y="3430516"/>
            <a:ext cx="484632" cy="6126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59AF1A6-D56A-9044-AD72-C629F4E2006F}"/>
              </a:ext>
            </a:extLst>
          </p:cNvPr>
          <p:cNvPicPr>
            <a:picLocks noChangeAspect="1"/>
          </p:cNvPicPr>
          <p:nvPr/>
        </p:nvPicPr>
        <p:blipFill>
          <a:blip r:embed="rId7"/>
          <a:stretch>
            <a:fillRect/>
          </a:stretch>
        </p:blipFill>
        <p:spPr>
          <a:xfrm>
            <a:off x="3691467" y="247778"/>
            <a:ext cx="3877733" cy="2109072"/>
          </a:xfrm>
          <a:prstGeom prst="rect">
            <a:avLst/>
          </a:prstGeom>
        </p:spPr>
      </p:pic>
      <p:pic>
        <p:nvPicPr>
          <p:cNvPr id="24" name="Audio 23">
            <a:hlinkClick r:id="" action="ppaction://media"/>
            <a:extLst>
              <a:ext uri="{FF2B5EF4-FFF2-40B4-BE49-F238E27FC236}">
                <a16:creationId xmlns:a16="http://schemas.microsoft.com/office/drawing/2014/main" id="{010817CD-EAFF-ECBF-5958-D78E08C0999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0358624"/>
      </p:ext>
    </p:extLst>
  </p:cSld>
  <p:clrMapOvr>
    <a:masterClrMapping/>
  </p:clrMapOvr>
  <mc:AlternateContent xmlns:mc="http://schemas.openxmlformats.org/markup-compatibility/2006" xmlns:p14="http://schemas.microsoft.com/office/powerpoint/2010/main">
    <mc:Choice Requires="p14">
      <p:transition spd="slow" p14:dur="2000" advTm="55000"/>
    </mc:Choice>
    <mc:Fallback xmlns="">
      <p:transition spd="slow" advTm="5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fontScale="90000"/>
          </a:bodyPr>
          <a:lstStyle/>
          <a:p>
            <a:r>
              <a:rPr lang="en-GB" sz="5200" dirty="0">
                <a:solidFill>
                  <a:srgbClr val="FFFFFF"/>
                </a:solidFill>
              </a:rPr>
              <a:t>Feelings</a:t>
            </a:r>
            <a:br>
              <a:rPr lang="en-GB" sz="5200" dirty="0">
                <a:solidFill>
                  <a:srgbClr val="FFFFFF"/>
                </a:solidFill>
              </a:rPr>
            </a:br>
            <a:br>
              <a:rPr lang="en-GB" sz="5200" dirty="0">
                <a:solidFill>
                  <a:srgbClr val="FFFFFF"/>
                </a:solidFill>
              </a:rPr>
            </a:b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18708" y="1885072"/>
            <a:ext cx="9781327" cy="4241326"/>
          </a:xfrm>
        </p:spPr>
        <p:txBody>
          <a:bodyPr anchor="t">
            <a:normAutofit/>
          </a:bodyPr>
          <a:lstStyle/>
          <a:p>
            <a:r>
              <a:rPr lang="en-GB" sz="2200" dirty="0">
                <a:solidFill>
                  <a:srgbClr val="FFFFFF"/>
                </a:solidFill>
              </a:rPr>
              <a:t>Leonard</a:t>
            </a:r>
          </a:p>
        </p:txBody>
      </p:sp>
      <p:pic>
        <p:nvPicPr>
          <p:cNvPr id="10" name="Picture 9" descr="Colored pencils inside a pencil holder which is on top of a wood table">
            <a:extLst>
              <a:ext uri="{FF2B5EF4-FFF2-40B4-BE49-F238E27FC236}">
                <a16:creationId xmlns:a16="http://schemas.microsoft.com/office/drawing/2014/main" id="{C1FC3D61-3EA8-294D-9590-56A8AB699262}"/>
              </a:ext>
            </a:extLst>
          </p:cNvPr>
          <p:cNvPicPr>
            <a:picLocks noChangeAspect="1"/>
          </p:cNvPicPr>
          <p:nvPr/>
        </p:nvPicPr>
        <p:blipFill rotWithShape="1">
          <a:blip r:embed="rId5">
            <a:alphaModFix amt="60000"/>
          </a:blip>
          <a:srcRect t="15726" r="-1" b="-1"/>
          <a:stretch/>
        </p:blipFill>
        <p:spPr>
          <a:xfrm>
            <a:off x="3048" y="1386"/>
            <a:ext cx="12188952" cy="6856614"/>
          </a:xfrm>
          <a:prstGeom prst="rect">
            <a:avLst/>
          </a:prstGeom>
        </p:spPr>
      </p:pic>
      <p:pic>
        <p:nvPicPr>
          <p:cNvPr id="5" name="Picture 4">
            <a:extLst>
              <a:ext uri="{FF2B5EF4-FFF2-40B4-BE49-F238E27FC236}">
                <a16:creationId xmlns:a16="http://schemas.microsoft.com/office/drawing/2014/main" id="{309D8622-08BA-5C4D-A3E9-4C3AEFE90EA5}"/>
              </a:ext>
            </a:extLst>
          </p:cNvPr>
          <p:cNvPicPr>
            <a:picLocks noChangeAspect="1"/>
          </p:cNvPicPr>
          <p:nvPr/>
        </p:nvPicPr>
        <p:blipFill>
          <a:blip r:embed="rId7"/>
          <a:stretch>
            <a:fillRect/>
          </a:stretch>
        </p:blipFill>
        <p:spPr>
          <a:xfrm>
            <a:off x="2216787" y="1143112"/>
            <a:ext cx="5027166" cy="3397990"/>
          </a:xfrm>
          <a:prstGeom prst="rect">
            <a:avLst/>
          </a:prstGeom>
        </p:spPr>
      </p:pic>
      <p:sp>
        <p:nvSpPr>
          <p:cNvPr id="8" name="TextBox 7">
            <a:extLst>
              <a:ext uri="{FF2B5EF4-FFF2-40B4-BE49-F238E27FC236}">
                <a16:creationId xmlns:a16="http://schemas.microsoft.com/office/drawing/2014/main" id="{E047A420-E550-094B-8566-A55F6B844019}"/>
              </a:ext>
            </a:extLst>
          </p:cNvPr>
          <p:cNvSpPr txBox="1"/>
          <p:nvPr/>
        </p:nvSpPr>
        <p:spPr>
          <a:xfrm>
            <a:off x="3292758" y="3617773"/>
            <a:ext cx="5326381" cy="923330"/>
          </a:xfrm>
          <a:prstGeom prst="rect">
            <a:avLst/>
          </a:prstGeom>
          <a:noFill/>
        </p:spPr>
        <p:txBody>
          <a:bodyPr wrap="square" rtlCol="0">
            <a:spAutoFit/>
          </a:bodyPr>
          <a:lstStyle/>
          <a:p>
            <a:r>
              <a:rPr lang="en-US" sz="5400" dirty="0">
                <a:solidFill>
                  <a:schemeClr val="bg1"/>
                </a:solidFill>
                <a:latin typeface="Apple Chancery" panose="03020702040506060504" pitchFamily="66" charset="-79"/>
                <a:cs typeface="Apple Chancery" panose="03020702040506060504" pitchFamily="66" charset="-79"/>
              </a:rPr>
              <a:t>Feelings</a:t>
            </a:r>
          </a:p>
        </p:txBody>
      </p:sp>
      <p:pic>
        <p:nvPicPr>
          <p:cNvPr id="9" name="Audio 8">
            <a:hlinkClick r:id="" action="ppaction://media"/>
            <a:extLst>
              <a:ext uri="{FF2B5EF4-FFF2-40B4-BE49-F238E27FC236}">
                <a16:creationId xmlns:a16="http://schemas.microsoft.com/office/drawing/2014/main" id="{31BC383B-0F3D-AB5E-20AA-6663CBEA070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7181182"/>
      </p:ext>
    </p:extLst>
  </p:cSld>
  <p:clrMapOvr>
    <a:masterClrMapping/>
  </p:clrMapOvr>
  <mc:AlternateContent xmlns:mc="http://schemas.openxmlformats.org/markup-compatibility/2006" xmlns:p14="http://schemas.microsoft.com/office/powerpoint/2010/main">
    <mc:Choice Requires="p14">
      <p:transition spd="slow" p14:dur="2000" advTm="67730"/>
    </mc:Choice>
    <mc:Fallback xmlns="">
      <p:transition spd="slow" advTm="67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fontScale="90000"/>
          </a:bodyPr>
          <a:lstStyle/>
          <a:p>
            <a:br>
              <a:rPr lang="en-GB" sz="5200" dirty="0">
                <a:solidFill>
                  <a:srgbClr val="FFFFFF"/>
                </a:solidFill>
              </a:rPr>
            </a:br>
            <a:br>
              <a:rPr lang="en-GB" sz="5200" dirty="0">
                <a:solidFill>
                  <a:srgbClr val="FFFFFF"/>
                </a:solidFill>
              </a:rPr>
            </a:br>
            <a:br>
              <a:rPr lang="en-GB" sz="5200" dirty="0">
                <a:solidFill>
                  <a:srgbClr val="FFFFFF"/>
                </a:solidFill>
              </a:rPr>
            </a:br>
            <a:br>
              <a:rPr lang="en-GB" sz="5200" dirty="0">
                <a:solidFill>
                  <a:srgbClr val="FFFFFF"/>
                </a:solidFill>
              </a:rPr>
            </a:br>
            <a:endParaRPr lang="en-GB" sz="5200" dirty="0">
              <a:solidFill>
                <a:srgbClr val="FFFFFF"/>
              </a:solidFill>
            </a:endParaRPr>
          </a:p>
        </p:txBody>
      </p:sp>
      <p:pic>
        <p:nvPicPr>
          <p:cNvPr id="7" name="Picture 6">
            <a:extLst>
              <a:ext uri="{FF2B5EF4-FFF2-40B4-BE49-F238E27FC236}">
                <a16:creationId xmlns:a16="http://schemas.microsoft.com/office/drawing/2014/main" id="{088B630D-5C22-8D43-B431-BB18CECA45E6}"/>
              </a:ext>
            </a:extLst>
          </p:cNvPr>
          <p:cNvPicPr>
            <a:picLocks noChangeAspect="1"/>
          </p:cNvPicPr>
          <p:nvPr/>
        </p:nvPicPr>
        <p:blipFill>
          <a:blip r:embed="rId7"/>
          <a:stretch>
            <a:fillRect/>
          </a:stretch>
        </p:blipFill>
        <p:spPr>
          <a:xfrm>
            <a:off x="1356933" y="831422"/>
            <a:ext cx="5448300" cy="3658712"/>
          </a:xfrm>
          <a:prstGeom prst="rect">
            <a:avLst/>
          </a:prstGeom>
        </p:spPr>
      </p:pic>
      <p:pic>
        <p:nvPicPr>
          <p:cNvPr id="20" name="Audio 19">
            <a:hlinkClick r:id="" action="ppaction://media"/>
            <a:extLst>
              <a:ext uri="{FF2B5EF4-FFF2-40B4-BE49-F238E27FC236}">
                <a16:creationId xmlns:a16="http://schemas.microsoft.com/office/drawing/2014/main" id="{2B284562-5477-0CA7-B60D-8CB661496AA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8607732"/>
      </p:ext>
    </p:extLst>
  </p:cSld>
  <p:clrMapOvr>
    <a:masterClrMapping/>
  </p:clrMapOvr>
  <mc:AlternateContent xmlns:mc="http://schemas.openxmlformats.org/markup-compatibility/2006" xmlns:p14="http://schemas.microsoft.com/office/powerpoint/2010/main">
    <mc:Choice Requires="p14">
      <p:transition spd="slow" p14:dur="2000" advTm="42741"/>
    </mc:Choice>
    <mc:Fallback xmlns="">
      <p:transition spd="slow" advTm="42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a:bodyPr>
          <a:lstStyle/>
          <a:p>
            <a:r>
              <a:rPr lang="en-GB" sz="5200" dirty="0">
                <a:solidFill>
                  <a:srgbClr val="FFFFFF"/>
                </a:solidFill>
              </a:rPr>
              <a:t>Analysis</a:t>
            </a: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18708" y="4069780"/>
            <a:ext cx="9781327" cy="2056617"/>
          </a:xfrm>
        </p:spPr>
        <p:txBody>
          <a:bodyPr anchor="t">
            <a:normAutofit/>
          </a:bodyPr>
          <a:lstStyle/>
          <a:p>
            <a:r>
              <a:rPr lang="en-GB" sz="2200" dirty="0">
                <a:solidFill>
                  <a:srgbClr val="FFFFFF"/>
                </a:solidFill>
              </a:rPr>
              <a:t>Leonard</a:t>
            </a:r>
          </a:p>
        </p:txBody>
      </p:sp>
      <p:pic>
        <p:nvPicPr>
          <p:cNvPr id="10" name="Picture 9" descr="Colored pencils inside a pencil holder which is on top of a wood table">
            <a:extLst>
              <a:ext uri="{FF2B5EF4-FFF2-40B4-BE49-F238E27FC236}">
                <a16:creationId xmlns:a16="http://schemas.microsoft.com/office/drawing/2014/main" id="{3051B12A-7DFD-9F4F-86FC-C416854DE892}"/>
              </a:ext>
            </a:extLst>
          </p:cNvPr>
          <p:cNvPicPr>
            <a:picLocks noChangeAspect="1"/>
          </p:cNvPicPr>
          <p:nvPr/>
        </p:nvPicPr>
        <p:blipFill rotWithShape="1">
          <a:blip r:embed="rId5">
            <a:alphaModFix amt="60000"/>
          </a:blip>
          <a:srcRect t="15726" r="-1" b="-1"/>
          <a:stretch/>
        </p:blipFill>
        <p:spPr>
          <a:xfrm>
            <a:off x="14895" y="-58564"/>
            <a:ext cx="12188952" cy="6856614"/>
          </a:xfrm>
          <a:prstGeom prst="rect">
            <a:avLst/>
          </a:prstGeom>
        </p:spPr>
      </p:pic>
      <p:pic>
        <p:nvPicPr>
          <p:cNvPr id="5" name="Picture 4">
            <a:extLst>
              <a:ext uri="{FF2B5EF4-FFF2-40B4-BE49-F238E27FC236}">
                <a16:creationId xmlns:a16="http://schemas.microsoft.com/office/drawing/2014/main" id="{F4166156-ACD3-4D4A-AB8F-03E89FC4867D}"/>
              </a:ext>
            </a:extLst>
          </p:cNvPr>
          <p:cNvPicPr>
            <a:picLocks noChangeAspect="1"/>
          </p:cNvPicPr>
          <p:nvPr/>
        </p:nvPicPr>
        <p:blipFill>
          <a:blip r:embed="rId7"/>
          <a:stretch>
            <a:fillRect/>
          </a:stretch>
        </p:blipFill>
        <p:spPr>
          <a:xfrm>
            <a:off x="1261609" y="1151466"/>
            <a:ext cx="6327928" cy="3685089"/>
          </a:xfrm>
          <a:prstGeom prst="rect">
            <a:avLst/>
          </a:prstGeom>
        </p:spPr>
      </p:pic>
      <p:pic>
        <p:nvPicPr>
          <p:cNvPr id="30" name="Audio 29">
            <a:hlinkClick r:id="" action="ppaction://media"/>
            <a:extLst>
              <a:ext uri="{FF2B5EF4-FFF2-40B4-BE49-F238E27FC236}">
                <a16:creationId xmlns:a16="http://schemas.microsoft.com/office/drawing/2014/main" id="{816BB799-FD74-7AB5-1D83-F8A694B70E4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5291070"/>
      </p:ext>
    </p:extLst>
  </p:cSld>
  <p:clrMapOvr>
    <a:masterClrMapping/>
  </p:clrMapOvr>
  <mc:AlternateContent xmlns:mc="http://schemas.openxmlformats.org/markup-compatibility/2006" xmlns:p14="http://schemas.microsoft.com/office/powerpoint/2010/main">
    <mc:Choice Requires="p14">
      <p:transition spd="slow" p14:dur="2000" advTm="25673"/>
    </mc:Choice>
    <mc:Fallback xmlns="">
      <p:transition spd="slow" advTm="25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14895" y="-28063"/>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a:bodyPr>
          <a:lstStyle/>
          <a:p>
            <a:r>
              <a:rPr lang="en-GB" sz="5200" dirty="0">
                <a:solidFill>
                  <a:srgbClr val="FFFFFF"/>
                </a:solidFill>
              </a:rPr>
              <a:t>Conclusion</a:t>
            </a: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18708" y="4069780"/>
            <a:ext cx="9781327" cy="2056617"/>
          </a:xfrm>
        </p:spPr>
        <p:txBody>
          <a:bodyPr anchor="t">
            <a:normAutofit/>
          </a:bodyPr>
          <a:lstStyle/>
          <a:p>
            <a:r>
              <a:rPr lang="en-GB" sz="2200" dirty="0">
                <a:solidFill>
                  <a:srgbClr val="FFFFFF"/>
                </a:solidFill>
              </a:rPr>
              <a:t>Leonard</a:t>
            </a:r>
          </a:p>
        </p:txBody>
      </p:sp>
      <p:pic>
        <p:nvPicPr>
          <p:cNvPr id="10" name="Picture 9" descr="Colored pencils inside a pencil holder which is on top of a wood table">
            <a:extLst>
              <a:ext uri="{FF2B5EF4-FFF2-40B4-BE49-F238E27FC236}">
                <a16:creationId xmlns:a16="http://schemas.microsoft.com/office/drawing/2014/main" id="{94EA2D00-F465-8B49-88AB-744098832515}"/>
              </a:ext>
            </a:extLst>
          </p:cNvPr>
          <p:cNvPicPr>
            <a:picLocks noChangeAspect="1"/>
          </p:cNvPicPr>
          <p:nvPr/>
        </p:nvPicPr>
        <p:blipFill rotWithShape="1">
          <a:blip r:embed="rId5">
            <a:alphaModFix amt="60000"/>
          </a:blip>
          <a:srcRect t="15726" r="-1" b="-1"/>
          <a:stretch/>
        </p:blipFill>
        <p:spPr>
          <a:xfrm>
            <a:off x="3048" y="462457"/>
            <a:ext cx="12188952" cy="6856614"/>
          </a:xfrm>
          <a:prstGeom prst="rect">
            <a:avLst/>
          </a:prstGeom>
        </p:spPr>
      </p:pic>
      <p:pic>
        <p:nvPicPr>
          <p:cNvPr id="4" name="Picture 3">
            <a:extLst>
              <a:ext uri="{FF2B5EF4-FFF2-40B4-BE49-F238E27FC236}">
                <a16:creationId xmlns:a16="http://schemas.microsoft.com/office/drawing/2014/main" id="{A1F0883D-797A-8546-8606-D415EA90E215}"/>
              </a:ext>
            </a:extLst>
          </p:cNvPr>
          <p:cNvPicPr>
            <a:picLocks noChangeAspect="1"/>
          </p:cNvPicPr>
          <p:nvPr/>
        </p:nvPicPr>
        <p:blipFill>
          <a:blip r:embed="rId7"/>
          <a:stretch>
            <a:fillRect/>
          </a:stretch>
        </p:blipFill>
        <p:spPr>
          <a:xfrm>
            <a:off x="2082800" y="1185333"/>
            <a:ext cx="5587999" cy="3778183"/>
          </a:xfrm>
          <a:prstGeom prst="rect">
            <a:avLst/>
          </a:prstGeom>
        </p:spPr>
      </p:pic>
      <p:pic>
        <p:nvPicPr>
          <p:cNvPr id="12" name="Audio 11">
            <a:hlinkClick r:id="" action="ppaction://media"/>
            <a:extLst>
              <a:ext uri="{FF2B5EF4-FFF2-40B4-BE49-F238E27FC236}">
                <a16:creationId xmlns:a16="http://schemas.microsoft.com/office/drawing/2014/main" id="{2BD451ED-51AD-BCE8-DD15-F28AE0FA399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3609801"/>
      </p:ext>
    </p:extLst>
  </p:cSld>
  <p:clrMapOvr>
    <a:masterClrMapping/>
  </p:clrMapOvr>
  <mc:AlternateContent xmlns:mc="http://schemas.openxmlformats.org/markup-compatibility/2006" xmlns:p14="http://schemas.microsoft.com/office/powerpoint/2010/main">
    <mc:Choice Requires="p14">
      <p:transition spd="slow" p14:dur="2000" advTm="32547"/>
    </mc:Choice>
    <mc:Fallback xmlns="">
      <p:transition spd="slow" advTm="32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3145855"/>
          </a:xfrm>
        </p:spPr>
        <p:txBody>
          <a:bodyPr anchor="b">
            <a:normAutofit/>
          </a:bodyPr>
          <a:lstStyle/>
          <a:p>
            <a:r>
              <a:rPr lang="en-GB" sz="5200" dirty="0">
                <a:solidFill>
                  <a:srgbClr val="FFFFFF"/>
                </a:solidFill>
              </a:rPr>
              <a:t>Action Plan</a:t>
            </a: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18708" y="4069780"/>
            <a:ext cx="9781327" cy="2056617"/>
          </a:xfrm>
        </p:spPr>
        <p:txBody>
          <a:bodyPr anchor="t">
            <a:normAutofit/>
          </a:bodyPr>
          <a:lstStyle/>
          <a:p>
            <a:r>
              <a:rPr lang="en-GB" sz="2200" dirty="0">
                <a:solidFill>
                  <a:srgbClr val="FFFFFF"/>
                </a:solidFill>
              </a:rPr>
              <a:t>Leonard</a:t>
            </a:r>
          </a:p>
        </p:txBody>
      </p:sp>
      <p:pic>
        <p:nvPicPr>
          <p:cNvPr id="4" name="Picture 3">
            <a:extLst>
              <a:ext uri="{FF2B5EF4-FFF2-40B4-BE49-F238E27FC236}">
                <a16:creationId xmlns:a16="http://schemas.microsoft.com/office/drawing/2014/main" id="{BF192824-E66F-7341-B7CB-0B315940A305}"/>
              </a:ext>
            </a:extLst>
          </p:cNvPr>
          <p:cNvPicPr>
            <a:picLocks noChangeAspect="1"/>
          </p:cNvPicPr>
          <p:nvPr/>
        </p:nvPicPr>
        <p:blipFill>
          <a:blip r:embed="rId7"/>
          <a:stretch>
            <a:fillRect/>
          </a:stretch>
        </p:blipFill>
        <p:spPr>
          <a:xfrm>
            <a:off x="1548002" y="1846671"/>
            <a:ext cx="6122797" cy="3876795"/>
          </a:xfrm>
          <a:prstGeom prst="rect">
            <a:avLst/>
          </a:prstGeom>
        </p:spPr>
      </p:pic>
      <p:pic>
        <p:nvPicPr>
          <p:cNvPr id="38" name="Audio 37">
            <a:hlinkClick r:id="" action="ppaction://media"/>
            <a:extLst>
              <a:ext uri="{FF2B5EF4-FFF2-40B4-BE49-F238E27FC236}">
                <a16:creationId xmlns:a16="http://schemas.microsoft.com/office/drawing/2014/main" id="{30FFA413-93B6-FD4E-E6FE-098CCAC695A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6788251"/>
      </p:ext>
    </p:extLst>
  </p:cSld>
  <p:clrMapOvr>
    <a:masterClrMapping/>
  </p:clrMapOvr>
  <mc:AlternateContent xmlns:mc="http://schemas.openxmlformats.org/markup-compatibility/2006" xmlns:p14="http://schemas.microsoft.com/office/powerpoint/2010/main">
    <mc:Choice Requires="p14">
      <p:transition spd="slow" p14:dur="2000" advTm="32306"/>
    </mc:Choice>
    <mc:Fallback xmlns="">
      <p:transition spd="slow" advTm="32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5">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42535" y="196948"/>
            <a:ext cx="10243811" cy="844061"/>
          </a:xfrm>
        </p:spPr>
        <p:txBody>
          <a:bodyPr anchor="b">
            <a:normAutofit fontScale="90000"/>
          </a:bodyPr>
          <a:lstStyle/>
          <a:p>
            <a:pPr>
              <a:lnSpc>
                <a:spcPct val="150000"/>
              </a:lnSpc>
            </a:pP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References</a:t>
            </a:r>
            <a:br>
              <a:rPr lang="en-GB" sz="1600" dirty="0">
                <a:solidFill>
                  <a:srgbClr val="FFFFFF"/>
                </a:solidFill>
                <a:latin typeface="Arial" panose="020B0604020202020204" pitchFamily="34" charset="0"/>
                <a:cs typeface="Arial" panose="020B0604020202020204" pitchFamily="34" charset="0"/>
              </a:rPr>
            </a:br>
            <a:br>
              <a:rPr lang="en-GB" sz="1600" dirty="0">
                <a:solidFill>
                  <a:srgbClr val="FFFFFF"/>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br>
              <a:rPr lang="en-GB" dirty="0"/>
            </a:br>
            <a:br>
              <a:rPr lang="en-GB" dirty="0"/>
            </a:br>
            <a:br>
              <a:rPr lang="en-GB" dirty="0"/>
            </a:br>
            <a:br>
              <a:rPr lang="en-GB" dirty="0"/>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r>
              <a:rPr lang="en-GB" sz="3100" dirty="0">
                <a:solidFill>
                  <a:schemeClr val="bg1"/>
                </a:solidFill>
                <a:latin typeface="Arial" panose="020B0604020202020204" pitchFamily="34" charset="0"/>
                <a:cs typeface="Arial" panose="020B0604020202020204" pitchFamily="34" charset="0"/>
              </a:rPr>
              <a:t>References</a:t>
            </a:r>
            <a:br>
              <a:rPr lang="en-GB" sz="1400" dirty="0">
                <a:solidFill>
                  <a:schemeClr val="bg1"/>
                </a:solidFill>
                <a:latin typeface="Arial" panose="020B0604020202020204" pitchFamily="34" charset="0"/>
                <a:cs typeface="Arial" panose="020B0604020202020204" pitchFamily="34" charset="0"/>
              </a:rPr>
            </a:br>
            <a:br>
              <a:rPr lang="en-GB" dirty="0"/>
            </a:br>
            <a:r>
              <a:rPr lang="en-GB" dirty="0">
                <a:solidFill>
                  <a:schemeClr val="bg1"/>
                </a:solidFill>
              </a:rPr>
              <a:t>References</a:t>
            </a:r>
            <a:endParaRPr lang="en-GB" sz="5200" dirty="0">
              <a:solidFill>
                <a:schemeClr val="bg1"/>
              </a:solidFill>
            </a:endParaRPr>
          </a:p>
        </p:txBody>
      </p:sp>
      <p:sp>
        <p:nvSpPr>
          <p:cNvPr id="3" name="TextBox 2">
            <a:extLst>
              <a:ext uri="{FF2B5EF4-FFF2-40B4-BE49-F238E27FC236}">
                <a16:creationId xmlns:a16="http://schemas.microsoft.com/office/drawing/2014/main" id="{93F53A91-2634-6240-9E1E-C0251BA986FF}"/>
              </a:ext>
            </a:extLst>
          </p:cNvPr>
          <p:cNvSpPr txBox="1"/>
          <p:nvPr/>
        </p:nvSpPr>
        <p:spPr>
          <a:xfrm>
            <a:off x="725750" y="1286549"/>
            <a:ext cx="10677379" cy="5324535"/>
          </a:xfrm>
          <a:prstGeom prst="rect">
            <a:avLst/>
          </a:prstGeom>
          <a:noFill/>
        </p:spPr>
        <p:txBody>
          <a:bodyPr wrap="square" rtlCol="0">
            <a:spAutoFit/>
          </a:bodyPr>
          <a:lstStyle/>
          <a:p>
            <a:r>
              <a:rPr lang="en-GB" dirty="0" err="1">
                <a:solidFill>
                  <a:schemeClr val="bg1"/>
                </a:solidFill>
                <a:latin typeface="Arial" panose="020B0604020202020204" pitchFamily="34" charset="0"/>
                <a:cs typeface="Arial" panose="020B0604020202020204" pitchFamily="34" charset="0"/>
              </a:rPr>
              <a:t>Britland</a:t>
            </a:r>
            <a:r>
              <a:rPr lang="en-GB" dirty="0">
                <a:solidFill>
                  <a:schemeClr val="bg1"/>
                </a:solidFill>
                <a:latin typeface="Arial" panose="020B0604020202020204" pitchFamily="34" charset="0"/>
                <a:cs typeface="Arial" panose="020B0604020202020204" pitchFamily="34" charset="0"/>
              </a:rPr>
              <a:t>, S. (2022, May 24). </a:t>
            </a:r>
            <a:r>
              <a:rPr lang="en-GB" i="1" dirty="0" err="1">
                <a:solidFill>
                  <a:schemeClr val="bg1"/>
                </a:solidFill>
                <a:latin typeface="Arial" panose="020B0604020202020204" pitchFamily="34" charset="0"/>
                <a:cs typeface="Arial" panose="020B0604020202020204" pitchFamily="34" charset="0"/>
              </a:rPr>
              <a:t>LibGuides</a:t>
            </a:r>
            <a:r>
              <a:rPr lang="en-GB" i="1" dirty="0">
                <a:solidFill>
                  <a:schemeClr val="bg1"/>
                </a:solidFill>
                <a:latin typeface="Arial" panose="020B0604020202020204" pitchFamily="34" charset="0"/>
                <a:cs typeface="Arial" panose="020B0604020202020204" pitchFamily="34" charset="0"/>
              </a:rPr>
              <a:t>: Practice-based and reflective learning: Reflective thinking</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Libguides.reading.ac.uk</a:t>
            </a:r>
            <a:r>
              <a:rPr lang="en-GB" dirty="0">
                <a:solidFill>
                  <a:schemeClr val="bg1"/>
                </a:solidFill>
                <a:latin typeface="Arial" panose="020B0604020202020204" pitchFamily="34" charset="0"/>
                <a:cs typeface="Arial" panose="020B0604020202020204" pitchFamily="34" charset="0"/>
              </a:rPr>
              <a:t>. https://</a:t>
            </a:r>
            <a:r>
              <a:rPr lang="en-GB" dirty="0" err="1">
                <a:solidFill>
                  <a:schemeClr val="bg1"/>
                </a:solidFill>
                <a:latin typeface="Arial" panose="020B0604020202020204" pitchFamily="34" charset="0"/>
                <a:cs typeface="Arial" panose="020B0604020202020204" pitchFamily="34" charset="0"/>
              </a:rPr>
              <a:t>libguides.reading.ac.uk</a:t>
            </a:r>
            <a:r>
              <a:rPr lang="en-GB" dirty="0">
                <a:solidFill>
                  <a:schemeClr val="bg1"/>
                </a:solidFill>
                <a:latin typeface="Arial" panose="020B0604020202020204" pitchFamily="34" charset="0"/>
                <a:cs typeface="Arial" panose="020B0604020202020204" pitchFamily="34" charset="0"/>
              </a:rPr>
              <a:t>/reflective/thinking</a:t>
            </a: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err="1">
                <a:solidFill>
                  <a:schemeClr val="bg1"/>
                </a:solidFill>
                <a:latin typeface="Arial" panose="020B0604020202020204" pitchFamily="34" charset="0"/>
                <a:cs typeface="Arial" panose="020B0604020202020204" pitchFamily="34" charset="0"/>
              </a:rPr>
              <a:t>Fallin</a:t>
            </a:r>
            <a:r>
              <a:rPr lang="en-GB" dirty="0">
                <a:solidFill>
                  <a:schemeClr val="bg1"/>
                </a:solidFill>
                <a:latin typeface="Arial" panose="020B0604020202020204" pitchFamily="34" charset="0"/>
                <a:cs typeface="Arial" panose="020B0604020202020204" pitchFamily="34" charset="0"/>
              </a:rPr>
              <a:t>, L. (2020). </a:t>
            </a:r>
            <a:r>
              <a:rPr lang="en-GB" i="1" dirty="0" err="1">
                <a:solidFill>
                  <a:schemeClr val="bg1"/>
                </a:solidFill>
                <a:latin typeface="Arial" panose="020B0604020202020204" pitchFamily="34" charset="0"/>
                <a:cs typeface="Arial" panose="020B0604020202020204" pitchFamily="34" charset="0"/>
              </a:rPr>
              <a:t>LibGuides</a:t>
            </a:r>
            <a:r>
              <a:rPr lang="en-GB" i="1" dirty="0">
                <a:solidFill>
                  <a:schemeClr val="bg1"/>
                </a:solidFill>
                <a:latin typeface="Arial" panose="020B0604020202020204" pitchFamily="34" charset="0"/>
                <a:cs typeface="Arial" panose="020B0604020202020204" pitchFamily="34" charset="0"/>
              </a:rPr>
              <a:t>: Reflective writing: What is reflection? Why do it?</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Libguides.hull.ac.uk</a:t>
            </a:r>
            <a:r>
              <a:rPr lang="en-GB"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https://libguides.hull.ac.uk/reflectivewriting/reflection1</a:t>
            </a: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Katie. (2023, June 20). </a:t>
            </a:r>
            <a:r>
              <a:rPr lang="en-GB" i="1" dirty="0">
                <a:solidFill>
                  <a:schemeClr val="bg1"/>
                </a:solidFill>
                <a:latin typeface="Arial" panose="020B0604020202020204" pitchFamily="34" charset="0"/>
                <a:cs typeface="Arial" panose="020B0604020202020204" pitchFamily="34" charset="0"/>
              </a:rPr>
              <a:t>Kolb’s and Gibb’s reflective practices</a:t>
            </a:r>
            <a:r>
              <a:rPr lang="en-GB" dirty="0">
                <a:solidFill>
                  <a:schemeClr val="bg1"/>
                </a:solidFill>
                <a:latin typeface="Arial" panose="020B0604020202020204" pitchFamily="34" charset="0"/>
                <a:cs typeface="Arial" panose="020B0604020202020204" pitchFamily="34" charset="0"/>
              </a:rPr>
              <a:t>. The Foundation Stage Forum Ltd. https://</a:t>
            </a:r>
            <a:r>
              <a:rPr lang="en-GB" dirty="0" err="1">
                <a:solidFill>
                  <a:schemeClr val="bg1"/>
                </a:solidFill>
                <a:latin typeface="Arial" panose="020B0604020202020204" pitchFamily="34" charset="0"/>
                <a:cs typeface="Arial" panose="020B0604020202020204" pitchFamily="34" charset="0"/>
              </a:rPr>
              <a:t>eyfs.info</a:t>
            </a:r>
            <a:r>
              <a:rPr lang="en-GB" dirty="0">
                <a:solidFill>
                  <a:schemeClr val="bg1"/>
                </a:solidFill>
                <a:latin typeface="Arial" panose="020B0604020202020204" pitchFamily="34" charset="0"/>
                <a:cs typeface="Arial" panose="020B0604020202020204" pitchFamily="34" charset="0"/>
              </a:rPr>
              <a:t>/forums/topic/54591-kolbs-and-gibbs-reflective-practices/</a:t>
            </a:r>
            <a:br>
              <a:rPr lang="en-GB" dirty="0">
                <a:solidFill>
                  <a:schemeClr val="bg1"/>
                </a:solidFill>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Lia, P. (2016). </a:t>
            </a:r>
            <a:r>
              <a:rPr lang="en-GB" i="1" dirty="0">
                <a:solidFill>
                  <a:schemeClr val="bg1"/>
                </a:solidFill>
                <a:latin typeface="Arial" panose="020B0604020202020204" pitchFamily="34" charset="0"/>
                <a:cs typeface="Arial" panose="020B0604020202020204" pitchFamily="34" charset="0"/>
              </a:rPr>
              <a:t>Using Gibbs’ Reflective Cycle Gibbs’ Reflective Cycle (or Gibbs’ Reflective Model)</a:t>
            </a:r>
            <a:r>
              <a:rPr lang="en-GB" dirty="0">
                <a:solidFill>
                  <a:schemeClr val="bg1"/>
                </a:solidFill>
                <a:latin typeface="Arial" panose="020B0604020202020204" pitchFamily="34" charset="0"/>
                <a:cs typeface="Arial" panose="020B0604020202020204" pitchFamily="34" charset="0"/>
              </a:rPr>
              <a:t>. https://</a:t>
            </a:r>
            <a:r>
              <a:rPr lang="en-GB" dirty="0" err="1">
                <a:solidFill>
                  <a:schemeClr val="bg1"/>
                </a:solidFill>
                <a:latin typeface="Arial" panose="020B0604020202020204" pitchFamily="34" charset="0"/>
                <a:cs typeface="Arial" panose="020B0604020202020204" pitchFamily="34" charset="0"/>
              </a:rPr>
              <a:t>moodle.nptcgroup.ac.uk</a:t>
            </a:r>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pluginfile.php</a:t>
            </a:r>
            <a:r>
              <a:rPr lang="en-GB" dirty="0">
                <a:solidFill>
                  <a:schemeClr val="bg1"/>
                </a:solidFill>
                <a:latin typeface="Arial" panose="020B0604020202020204" pitchFamily="34" charset="0"/>
                <a:cs typeface="Arial" panose="020B0604020202020204" pitchFamily="34" charset="0"/>
              </a:rPr>
              <a:t>/1113942/</a:t>
            </a:r>
            <a:r>
              <a:rPr lang="en-GB" dirty="0" err="1">
                <a:solidFill>
                  <a:schemeClr val="bg1"/>
                </a:solidFill>
                <a:latin typeface="Arial" panose="020B0604020202020204" pitchFamily="34" charset="0"/>
                <a:cs typeface="Arial" panose="020B0604020202020204" pitchFamily="34" charset="0"/>
              </a:rPr>
              <a:t>mod_resource</a:t>
            </a:r>
            <a:r>
              <a:rPr lang="en-GB" dirty="0">
                <a:solidFill>
                  <a:schemeClr val="bg1"/>
                </a:solidFill>
                <a:latin typeface="Arial" panose="020B0604020202020204" pitchFamily="34" charset="0"/>
                <a:cs typeface="Arial" panose="020B0604020202020204" pitchFamily="34" charset="0"/>
              </a:rPr>
              <a:t>/content/1/USING-GIBBS-REFLECTIVE-CYCLE-IN-COURSEWORK-DEC-2016-P-LIA.pdf</a:t>
            </a:r>
            <a:br>
              <a:rPr lang="en-GB" dirty="0">
                <a:latin typeface="Arial" panose="020B0604020202020204" pitchFamily="34" charset="0"/>
                <a:cs typeface="Arial" panose="020B0604020202020204" pitchFamily="34" charset="0"/>
              </a:rPr>
            </a:b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Mahmoud, A. (2023, May 1). </a:t>
            </a:r>
            <a:r>
              <a:rPr lang="en-GB" i="1" dirty="0">
                <a:solidFill>
                  <a:schemeClr val="bg1"/>
                </a:solidFill>
                <a:latin typeface="Arial" panose="020B0604020202020204" pitchFamily="34" charset="0"/>
                <a:cs typeface="Arial" panose="020B0604020202020204" pitchFamily="34" charset="0"/>
              </a:rPr>
              <a:t>Self-Reflection: A Pathway to Personal Growth</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Www.linkedin.com</a:t>
            </a:r>
            <a:r>
              <a:rPr lang="en-GB" dirty="0">
                <a:solidFill>
                  <a:schemeClr val="bg1"/>
                </a:solidFill>
                <a:latin typeface="Arial" panose="020B0604020202020204" pitchFamily="34" charset="0"/>
                <a:cs typeface="Arial" panose="020B0604020202020204" pitchFamily="34" charset="0"/>
              </a:rPr>
              <a:t>.</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https://</a:t>
            </a:r>
            <a:r>
              <a:rPr lang="en-GB" dirty="0" err="1">
                <a:solidFill>
                  <a:schemeClr val="bg1"/>
                </a:solidFill>
                <a:latin typeface="Arial" panose="020B0604020202020204" pitchFamily="34" charset="0"/>
                <a:cs typeface="Arial" panose="020B0604020202020204" pitchFamily="34" charset="0"/>
              </a:rPr>
              <a:t>www.linkedin.com</a:t>
            </a:r>
            <a:r>
              <a:rPr lang="en-GB" dirty="0">
                <a:solidFill>
                  <a:schemeClr val="bg1"/>
                </a:solidFill>
                <a:latin typeface="Arial" panose="020B0604020202020204" pitchFamily="34" charset="0"/>
                <a:cs typeface="Arial" panose="020B0604020202020204" pitchFamily="34" charset="0"/>
              </a:rPr>
              <a:t>/pulse/self-reflection-pathway-personal-growth-</a:t>
            </a:r>
            <a:r>
              <a:rPr lang="en-GB" dirty="0" err="1">
                <a:solidFill>
                  <a:schemeClr val="bg1"/>
                </a:solidFill>
                <a:latin typeface="Arial" panose="020B0604020202020204" pitchFamily="34" charset="0"/>
                <a:cs typeface="Arial" panose="020B0604020202020204" pitchFamily="34" charset="0"/>
              </a:rPr>
              <a:t>adil</a:t>
            </a:r>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mahmoud</a:t>
            </a:r>
            <a:r>
              <a:rPr lang="en-GB" dirty="0">
                <a:solidFill>
                  <a:schemeClr val="bg1"/>
                </a:solidFill>
                <a:latin typeface="Arial" panose="020B0604020202020204" pitchFamily="34" charset="0"/>
                <a:cs typeface="Arial" panose="020B0604020202020204" pitchFamily="34" charset="0"/>
              </a:rPr>
              <a:t>#:~:text=Self%2Dreflection%20is%20a%20powerful%20tool%20that%20promotes%20learning%20and</a:t>
            </a:r>
            <a:br>
              <a:rPr lang="en-GB" sz="1600" dirty="0">
                <a:solidFill>
                  <a:schemeClr val="bg1"/>
                </a:solidFill>
                <a:latin typeface="Arial" panose="020B0604020202020204" pitchFamily="34" charset="0"/>
                <a:cs typeface="Arial" panose="020B0604020202020204" pitchFamily="34" charset="0"/>
              </a:rPr>
            </a:br>
            <a:br>
              <a:rPr lang="en-GB" sz="1600" dirty="0">
                <a:solidFill>
                  <a:schemeClr val="bg1"/>
                </a:solidFill>
                <a:latin typeface="Arial" panose="020B0604020202020204" pitchFamily="34" charset="0"/>
                <a:cs typeface="Arial" panose="020B0604020202020204" pitchFamily="34" charset="0"/>
              </a:rPr>
            </a:br>
            <a:endParaRPr lang="en-US" dirty="0"/>
          </a:p>
        </p:txBody>
      </p:sp>
      <p:pic>
        <p:nvPicPr>
          <p:cNvPr id="6" name="Audio 5">
            <a:hlinkClick r:id="" action="ppaction://media"/>
            <a:extLst>
              <a:ext uri="{FF2B5EF4-FFF2-40B4-BE49-F238E27FC236}">
                <a16:creationId xmlns:a16="http://schemas.microsoft.com/office/drawing/2014/main" id="{0E458A7D-4CA4-079E-C144-39A18B9A6C9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2499524"/>
      </p:ext>
    </p:extLst>
  </p:cSld>
  <p:clrMapOvr>
    <a:masterClrMapping/>
  </p:clrMapOvr>
  <mc:AlternateContent xmlns:mc="http://schemas.openxmlformats.org/markup-compatibility/2006" xmlns:p14="http://schemas.microsoft.com/office/powerpoint/2010/main">
    <mc:Choice Requires="p14">
      <p:transition spd="slow" p14:dur="2000" advTm="26671"/>
    </mc:Choice>
    <mc:Fallback xmlns="">
      <p:transition spd="slow" advTm="26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descr="Colored pencils inside a pencil holder which is on top of a wood table">
            <a:extLst>
              <a:ext uri="{FF2B5EF4-FFF2-40B4-BE49-F238E27FC236}">
                <a16:creationId xmlns:a16="http://schemas.microsoft.com/office/drawing/2014/main" id="{98B904C0-484D-D873-972B-3C48D7745058}"/>
              </a:ext>
            </a:extLst>
          </p:cNvPr>
          <p:cNvPicPr>
            <a:picLocks noChangeAspect="1"/>
          </p:cNvPicPr>
          <p:nvPr/>
        </p:nvPicPr>
        <p:blipFill rotWithShape="1">
          <a:blip r:embed="rId3">
            <a:alphaModFix amt="60000"/>
          </a:blip>
          <a:srcRect t="15726" r="-1" b="-1"/>
          <a:stretch/>
        </p:blipFill>
        <p:spPr>
          <a:xfrm>
            <a:off x="3048" y="10"/>
            <a:ext cx="12188952" cy="6856614"/>
          </a:xfrm>
          <a:prstGeom prst="rect">
            <a:avLst/>
          </a:prstGeom>
        </p:spPr>
      </p:pic>
      <p:grpSp>
        <p:nvGrpSpPr>
          <p:cNvPr id="43" name="Group 4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34" name="Picture 3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35" name="Picture 3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6FE035A2-A33D-1D98-1A89-2192E1159F81}"/>
              </a:ext>
            </a:extLst>
          </p:cNvPr>
          <p:cNvSpPr>
            <a:spLocks noGrp="1"/>
          </p:cNvSpPr>
          <p:nvPr>
            <p:ph type="ctrTitle"/>
          </p:nvPr>
        </p:nvSpPr>
        <p:spPr>
          <a:xfrm>
            <a:off x="996275" y="744909"/>
            <a:ext cx="10190071" cy="704063"/>
          </a:xfrm>
        </p:spPr>
        <p:txBody>
          <a:bodyPr anchor="b">
            <a:normAutofit fontScale="90000"/>
          </a:bodyPr>
          <a:lstStyle/>
          <a:p>
            <a:r>
              <a:rPr lang="en-GB" sz="5200" dirty="0">
                <a:solidFill>
                  <a:srgbClr val="FFFFFF"/>
                </a:solidFill>
              </a:rPr>
              <a:t>References</a:t>
            </a:r>
          </a:p>
        </p:txBody>
      </p:sp>
      <p:sp>
        <p:nvSpPr>
          <p:cNvPr id="3" name="Subtitle 2">
            <a:extLst>
              <a:ext uri="{FF2B5EF4-FFF2-40B4-BE49-F238E27FC236}">
                <a16:creationId xmlns:a16="http://schemas.microsoft.com/office/drawing/2014/main" id="{F0792856-DAAF-5609-E782-D41F4D01C3C8}"/>
              </a:ext>
            </a:extLst>
          </p:cNvPr>
          <p:cNvSpPr>
            <a:spLocks noGrp="1"/>
          </p:cNvSpPr>
          <p:nvPr>
            <p:ph type="subTitle" idx="1"/>
          </p:nvPr>
        </p:nvSpPr>
        <p:spPr>
          <a:xfrm>
            <a:off x="1218708" y="1758462"/>
            <a:ext cx="9781327" cy="4367935"/>
          </a:xfrm>
        </p:spPr>
        <p:txBody>
          <a:bodyPr anchor="t">
            <a:normAutofit fontScale="85000" lnSpcReduction="10000"/>
          </a:bodyPr>
          <a:lstStyle/>
          <a:p>
            <a:pPr algn="l"/>
            <a:r>
              <a:rPr lang="en-GB" sz="2400" dirty="0">
                <a:solidFill>
                  <a:schemeClr val="bg1"/>
                </a:solidFill>
                <a:latin typeface="Arial" panose="020B0604020202020204" pitchFamily="34" charset="0"/>
                <a:cs typeface="Arial" panose="020B0604020202020204" pitchFamily="34" charset="0"/>
              </a:rPr>
              <a:t>Matter (MBM), M. B. (2022, September 20). </a:t>
            </a:r>
            <a:r>
              <a:rPr lang="en-GB" sz="2400" i="1" dirty="0">
                <a:solidFill>
                  <a:schemeClr val="bg1"/>
                </a:solidFill>
                <a:latin typeface="Arial" panose="020B0604020202020204" pitchFamily="34" charset="0"/>
                <a:cs typeface="Arial" panose="020B0604020202020204" pitchFamily="34" charset="0"/>
              </a:rPr>
              <a:t>Gibbs Reflective Cycle: Feel the Benefit of Experiential Learning</a:t>
            </a:r>
            <a:r>
              <a:rPr lang="en-GB" sz="2400" dirty="0">
                <a:solidFill>
                  <a:schemeClr val="bg1"/>
                </a:solidFill>
                <a:latin typeface="Arial" panose="020B0604020202020204" pitchFamily="34" charset="0"/>
                <a:cs typeface="Arial" panose="020B0604020202020204" pitchFamily="34" charset="0"/>
              </a:rPr>
              <a:t>. Medium. https://</a:t>
            </a:r>
            <a:r>
              <a:rPr lang="en-GB" sz="2400" dirty="0" err="1">
                <a:solidFill>
                  <a:schemeClr val="bg1"/>
                </a:solidFill>
                <a:latin typeface="Arial" panose="020B0604020202020204" pitchFamily="34" charset="0"/>
                <a:cs typeface="Arial" panose="020B0604020202020204" pitchFamily="34" charset="0"/>
              </a:rPr>
              <a:t>makingbusinessmatter.medium.com</a:t>
            </a:r>
            <a:r>
              <a:rPr lang="en-GB" sz="2400" dirty="0">
                <a:solidFill>
                  <a:schemeClr val="bg1"/>
                </a:solidFill>
                <a:latin typeface="Arial" panose="020B0604020202020204" pitchFamily="34" charset="0"/>
                <a:cs typeface="Arial" panose="020B0604020202020204" pitchFamily="34" charset="0"/>
              </a:rPr>
              <a:t>/gibbs-reflective-cycle-feel-the-benefit-of-experiential-learning-87e2f0eaae59</a:t>
            </a:r>
          </a:p>
          <a:p>
            <a:pPr algn="l"/>
            <a:endParaRPr lang="en-GB" sz="2400" dirty="0">
              <a:solidFill>
                <a:schemeClr val="bg1"/>
              </a:solidFill>
              <a:latin typeface="Arial" panose="020B0604020202020204" pitchFamily="34" charset="0"/>
              <a:cs typeface="Arial" panose="020B0604020202020204" pitchFamily="34" charset="0"/>
            </a:endParaRPr>
          </a:p>
          <a:p>
            <a:pPr algn="l"/>
            <a:r>
              <a:rPr lang="en-GB" sz="2400" dirty="0">
                <a:solidFill>
                  <a:schemeClr val="bg1"/>
                </a:solidFill>
                <a:latin typeface="Arial" panose="020B0604020202020204" pitchFamily="34" charset="0"/>
                <a:cs typeface="Arial" panose="020B0604020202020204" pitchFamily="34" charset="0"/>
              </a:rPr>
              <a:t>Martins, J. (2021, April 20). </a:t>
            </a:r>
            <a:r>
              <a:rPr lang="en-GB" sz="2400" i="1" dirty="0">
                <a:solidFill>
                  <a:schemeClr val="bg1"/>
                </a:solidFill>
                <a:latin typeface="Arial" panose="020B0604020202020204" pitchFamily="34" charset="0"/>
                <a:cs typeface="Arial" panose="020B0604020202020204" pitchFamily="34" charset="0"/>
              </a:rPr>
              <a:t>Understanding the Iterative Process, with Examples • Asana</a:t>
            </a:r>
            <a:r>
              <a:rPr lang="en-GB" sz="2400" dirty="0">
                <a:solidFill>
                  <a:schemeClr val="bg1"/>
                </a:solidFill>
                <a:latin typeface="Arial" panose="020B0604020202020204" pitchFamily="34" charset="0"/>
                <a:cs typeface="Arial" panose="020B0604020202020204" pitchFamily="34" charset="0"/>
              </a:rPr>
              <a:t>. Asana. </a:t>
            </a:r>
            <a:r>
              <a:rPr lang="en-GB" sz="2400" dirty="0">
                <a:solidFill>
                  <a:schemeClr val="bg1"/>
                </a:solidFill>
                <a:latin typeface="Arial" panose="020B0604020202020204" pitchFamily="34" charset="0"/>
                <a:cs typeface="Arial" panose="020B0604020202020204" pitchFamily="34" charset="0"/>
                <a:hlinkClick r:id="rId5"/>
              </a:rPr>
              <a:t>https://asana.com/resources/iterative-process</a:t>
            </a:r>
            <a:endParaRPr lang="en-GB" sz="2400" dirty="0">
              <a:solidFill>
                <a:schemeClr val="bg1"/>
              </a:solidFill>
              <a:latin typeface="Arial" panose="020B0604020202020204" pitchFamily="34" charset="0"/>
              <a:cs typeface="Arial" panose="020B0604020202020204" pitchFamily="34" charset="0"/>
            </a:endParaRPr>
          </a:p>
          <a:p>
            <a:pPr algn="l"/>
            <a:endParaRPr lang="en-GB" sz="2400" dirty="0">
              <a:solidFill>
                <a:schemeClr val="bg1"/>
              </a:solidFill>
              <a:latin typeface="Arial" panose="020B0604020202020204" pitchFamily="34" charset="0"/>
              <a:cs typeface="Arial" panose="020B0604020202020204" pitchFamily="34" charset="0"/>
            </a:endParaRPr>
          </a:p>
          <a:p>
            <a:pPr algn="l"/>
            <a:r>
              <a:rPr lang="en-GB" sz="2400" dirty="0">
                <a:solidFill>
                  <a:schemeClr val="bg1"/>
                </a:solidFill>
                <a:latin typeface="Arial" panose="020B0604020202020204" pitchFamily="34" charset="0"/>
                <a:cs typeface="Arial" panose="020B0604020202020204" pitchFamily="34" charset="0"/>
              </a:rPr>
              <a:t>Pereira, D. (2023, June 2). </a:t>
            </a:r>
            <a:r>
              <a:rPr lang="en-GB" sz="2400" i="1" dirty="0">
                <a:solidFill>
                  <a:schemeClr val="bg1"/>
                </a:solidFill>
                <a:latin typeface="Arial" panose="020B0604020202020204" pitchFamily="34" charset="0"/>
                <a:cs typeface="Arial" panose="020B0604020202020204" pitchFamily="34" charset="0"/>
              </a:rPr>
              <a:t>Tesco SWOT Analysis (2023)</a:t>
            </a:r>
            <a:r>
              <a:rPr lang="en-GB" sz="2400" dirty="0">
                <a:solidFill>
                  <a:schemeClr val="bg1"/>
                </a:solidFill>
                <a:latin typeface="Arial" panose="020B0604020202020204" pitchFamily="34" charset="0"/>
                <a:cs typeface="Arial" panose="020B0604020202020204" pitchFamily="34" charset="0"/>
              </a:rPr>
              <a:t>. The Business Model Analyst. https://</a:t>
            </a:r>
            <a:r>
              <a:rPr lang="en-GB" sz="2400" dirty="0" err="1">
                <a:solidFill>
                  <a:schemeClr val="bg1"/>
                </a:solidFill>
                <a:latin typeface="Arial" panose="020B0604020202020204" pitchFamily="34" charset="0"/>
                <a:cs typeface="Arial" panose="020B0604020202020204" pitchFamily="34" charset="0"/>
              </a:rPr>
              <a:t>businessmodelanalyst.com</a:t>
            </a:r>
            <a:r>
              <a:rPr lang="en-GB" sz="2400" dirty="0">
                <a:solidFill>
                  <a:schemeClr val="bg1"/>
                </a:solidFill>
                <a:latin typeface="Arial" panose="020B0604020202020204" pitchFamily="34" charset="0"/>
                <a:cs typeface="Arial" panose="020B0604020202020204" pitchFamily="34" charset="0"/>
              </a:rPr>
              <a:t>/</a:t>
            </a:r>
            <a:r>
              <a:rPr lang="en-GB" sz="2400" dirty="0" err="1">
                <a:solidFill>
                  <a:schemeClr val="bg1"/>
                </a:solidFill>
                <a:latin typeface="Arial" panose="020B0604020202020204" pitchFamily="34" charset="0"/>
                <a:cs typeface="Arial" panose="020B0604020202020204" pitchFamily="34" charset="0"/>
              </a:rPr>
              <a:t>tesco</a:t>
            </a:r>
            <a:r>
              <a:rPr lang="en-GB" sz="2400" dirty="0">
                <a:solidFill>
                  <a:schemeClr val="bg1"/>
                </a:solidFill>
                <a:latin typeface="Arial" panose="020B0604020202020204" pitchFamily="34" charset="0"/>
                <a:cs typeface="Arial" panose="020B0604020202020204" pitchFamily="34" charset="0"/>
              </a:rPr>
              <a:t>-swot-analysis/</a:t>
            </a:r>
          </a:p>
          <a:p>
            <a:pPr algn="l"/>
            <a:endParaRPr lang="en-GB" sz="2400" dirty="0">
              <a:solidFill>
                <a:schemeClr val="bg1"/>
              </a:solidFill>
              <a:latin typeface="Arial" panose="020B0604020202020204" pitchFamily="34" charset="0"/>
              <a:cs typeface="Arial" panose="020B0604020202020204" pitchFamily="34" charset="0"/>
            </a:endParaRPr>
          </a:p>
          <a:p>
            <a:pPr algn="l"/>
            <a:r>
              <a:rPr lang="en-GB" sz="2400" dirty="0">
                <a:solidFill>
                  <a:schemeClr val="bg1"/>
                </a:solidFill>
                <a:latin typeface="Arial" panose="020B0604020202020204" pitchFamily="34" charset="0"/>
                <a:cs typeface="Arial" panose="020B0604020202020204" pitchFamily="34" charset="0"/>
              </a:rPr>
              <a:t>Tesco. (2024). </a:t>
            </a:r>
            <a:r>
              <a:rPr lang="en-GB" sz="2400" i="1" dirty="0">
                <a:solidFill>
                  <a:schemeClr val="bg1"/>
                </a:solidFill>
                <a:latin typeface="Arial" panose="020B0604020202020204" pitchFamily="34" charset="0"/>
                <a:cs typeface="Arial" panose="020B0604020202020204" pitchFamily="34" charset="0"/>
              </a:rPr>
              <a:t>Our history</a:t>
            </a:r>
            <a:r>
              <a:rPr lang="en-GB" sz="2400" dirty="0">
                <a:solidFill>
                  <a:schemeClr val="bg1"/>
                </a:solidFill>
                <a:latin typeface="Arial" panose="020B0604020202020204" pitchFamily="34" charset="0"/>
                <a:cs typeface="Arial" panose="020B0604020202020204" pitchFamily="34" charset="0"/>
              </a:rPr>
              <a:t>. Tesco PLC. https://</a:t>
            </a:r>
            <a:r>
              <a:rPr lang="en-GB" sz="2400" dirty="0" err="1">
                <a:solidFill>
                  <a:schemeClr val="bg1"/>
                </a:solidFill>
                <a:latin typeface="Arial" panose="020B0604020202020204" pitchFamily="34" charset="0"/>
                <a:cs typeface="Arial" panose="020B0604020202020204" pitchFamily="34" charset="0"/>
              </a:rPr>
              <a:t>www.tescoplc.com</a:t>
            </a:r>
            <a:r>
              <a:rPr lang="en-GB" sz="2400" dirty="0">
                <a:solidFill>
                  <a:schemeClr val="bg1"/>
                </a:solidFill>
                <a:latin typeface="Arial" panose="020B0604020202020204" pitchFamily="34" charset="0"/>
                <a:cs typeface="Arial" panose="020B0604020202020204" pitchFamily="34" charset="0"/>
              </a:rPr>
              <a:t>/about/our-history</a:t>
            </a:r>
          </a:p>
          <a:p>
            <a:endParaRPr lang="en-GB" sz="2200" dirty="0">
              <a:solidFill>
                <a:srgbClr val="FFFFFF"/>
              </a:solidFill>
            </a:endParaRPr>
          </a:p>
        </p:txBody>
      </p:sp>
    </p:spTree>
    <p:extLst>
      <p:ext uri="{BB962C8B-B14F-4D97-AF65-F5344CB8AC3E}">
        <p14:creationId xmlns:p14="http://schemas.microsoft.com/office/powerpoint/2010/main" val="2576599784"/>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1372</TotalTime>
  <Words>1247</Words>
  <Application>Microsoft Office PowerPoint</Application>
  <PresentationFormat>Widescreen</PresentationFormat>
  <Paragraphs>111</Paragraphs>
  <Slides>12</Slides>
  <Notes>12</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Apple Chancery</vt:lpstr>
      <vt:lpstr>Aptos</vt:lpstr>
      <vt:lpstr>Arial</vt:lpstr>
      <vt:lpstr>Avenir Next LT Pro</vt:lpstr>
      <vt:lpstr>AvenirNext LT Pro Medium</vt:lpstr>
      <vt:lpstr>Calibri</vt:lpstr>
      <vt:lpstr>Sabon Next LT</vt:lpstr>
      <vt:lpstr>DappledVTI</vt:lpstr>
      <vt:lpstr>Working in an Inclusive World  (Glenn Behenna) BMSP 5020</vt:lpstr>
      <vt:lpstr>PowerPoint Presentation</vt:lpstr>
      <vt:lpstr>Reflection</vt:lpstr>
      <vt:lpstr>         Gibbs Reflective Model    </vt:lpstr>
      <vt:lpstr>   </vt:lpstr>
      <vt:lpstr>Feelings   </vt:lpstr>
      <vt:lpstr>    </vt:lpstr>
      <vt:lpstr>Analysis</vt:lpstr>
      <vt:lpstr>Conclusion</vt:lpstr>
      <vt:lpstr>Action Plan</vt:lpstr>
      <vt:lpstr>       References                          References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in an Inclusive World (Glenn Behenna) BMSP 5020</dc:title>
  <dc:creator>Leonard Betton (1910735)</dc:creator>
  <cp:lastModifiedBy>Leonard Betton (1910735)</cp:lastModifiedBy>
  <cp:revision>38</cp:revision>
  <cp:lastPrinted>2024-05-03T13:56:15Z</cp:lastPrinted>
  <dcterms:created xsi:type="dcterms:W3CDTF">2024-03-30T00:58:41Z</dcterms:created>
  <dcterms:modified xsi:type="dcterms:W3CDTF">2024-05-09T13:40:10Z</dcterms:modified>
</cp:coreProperties>
</file>