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8"/>
  </p:notesMasterIdLst>
  <p:sldIdLst>
    <p:sldId id="256" r:id="rId5"/>
    <p:sldId id="257" r:id="rId6"/>
    <p:sldId id="258" r:id="rId7"/>
    <p:sldId id="263" r:id="rId8"/>
    <p:sldId id="259" r:id="rId9"/>
    <p:sldId id="260" r:id="rId10"/>
    <p:sldId id="261" r:id="rId11"/>
    <p:sldId id="264" r:id="rId12"/>
    <p:sldId id="265" r:id="rId13"/>
    <p:sldId id="266" r:id="rId14"/>
    <p:sldId id="268" r:id="rId15"/>
    <p:sldId id="262" r:id="rId16"/>
    <p:sldId id="269" r:id="rId17"/>
    <p:sldId id="271" r:id="rId18"/>
    <p:sldId id="273" r:id="rId19"/>
    <p:sldId id="270" r:id="rId20"/>
    <p:sldId id="288" r:id="rId21"/>
    <p:sldId id="280" r:id="rId22"/>
    <p:sldId id="272" r:id="rId23"/>
    <p:sldId id="276" r:id="rId24"/>
    <p:sldId id="278" r:id="rId25"/>
    <p:sldId id="279" r:id="rId26"/>
    <p:sldId id="287" r:id="rId27"/>
    <p:sldId id="286" r:id="rId28"/>
    <p:sldId id="285" r:id="rId29"/>
    <p:sldId id="284" r:id="rId30"/>
    <p:sldId id="281" r:id="rId31"/>
    <p:sldId id="282" r:id="rId32"/>
    <p:sldId id="283" r:id="rId33"/>
    <p:sldId id="290" r:id="rId34"/>
    <p:sldId id="289" r:id="rId35"/>
    <p:sldId id="267" r:id="rId36"/>
    <p:sldId id="291" r:id="rId3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202945-7BEA-1D49-6AF9-05CBB55B477B}" v="812" dt="2021-11-26T11:40:17.487"/>
    <p1510:client id="{37779B5F-9081-8576-64B2-24FBAC79B177}" v="691" dt="2021-11-26T12:47:26.110"/>
    <p1510:client id="{60C385B3-A61F-5D87-3E86-95BD89CACB23}" v="1932" dt="2021-11-25T16:58:52.646"/>
    <p1510:client id="{A120A927-8590-C0BD-2484-2C64A5077271}" v="1134" dt="2021-11-25T17:24:59.115"/>
    <p1510:client id="{B051C3A8-12FF-4AF0-80C2-ACDFAD76998E}" v="477" dt="2021-11-25T13:44:26.459"/>
    <p1510:client id="{F8A6621A-8664-49C1-A254-22E4CD24F8C3}" v="10" dt="2021-11-26T13:31:15.9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35"/>
  </p:normalViewPr>
  <p:slideViewPr>
    <p:cSldViewPr snapToGrid="0">
      <p:cViewPr varScale="1">
        <p:scale>
          <a:sx n="110" d="100"/>
          <a:sy n="110" d="100"/>
        </p:scale>
        <p:origin x="632"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262D3C-1C16-4C47-A08B-13B9C9D4A185}" type="datetimeFigureOut">
              <a:rPr lang="en-GB"/>
              <a:t>07/03/2023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AC18D2-3B7C-4326-A1B9-745ADA53A52A}" type="slidenum">
              <a:rPr lang="en-GB"/>
              <a:t>‹#›</a:t>
            </a:fld>
            <a:endParaRPr lang="en-GB"/>
          </a:p>
        </p:txBody>
      </p:sp>
    </p:spTree>
    <p:extLst>
      <p:ext uri="{BB962C8B-B14F-4D97-AF65-F5344CB8AC3E}">
        <p14:creationId xmlns:p14="http://schemas.microsoft.com/office/powerpoint/2010/main" val="38852800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Differences are generalised – check with assignment criteria first </a:t>
            </a:r>
          </a:p>
        </p:txBody>
      </p:sp>
      <p:sp>
        <p:nvSpPr>
          <p:cNvPr id="4" name="Slide Number Placeholder 3"/>
          <p:cNvSpPr>
            <a:spLocks noGrp="1"/>
          </p:cNvSpPr>
          <p:nvPr>
            <p:ph type="sldNum" sz="quarter" idx="5"/>
          </p:nvPr>
        </p:nvSpPr>
        <p:spPr/>
        <p:txBody>
          <a:bodyPr/>
          <a:lstStyle/>
          <a:p>
            <a:fld id="{25AC18D2-3B7C-4326-A1B9-745ADA53A52A}" type="slidenum">
              <a:rPr lang="en-GB"/>
              <a:t>3</a:t>
            </a:fld>
            <a:endParaRPr lang="en-GB"/>
          </a:p>
        </p:txBody>
      </p:sp>
    </p:spTree>
    <p:extLst>
      <p:ext uri="{BB962C8B-B14F-4D97-AF65-F5344CB8AC3E}">
        <p14:creationId xmlns:p14="http://schemas.microsoft.com/office/powerpoint/2010/main" val="42531535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07/03/2023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07/03/2023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07/03/2023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2" Type="http://schemas.microsoft.com/office/2007/relationships/media" Target="../media/media2.m4a"/><Relationship Id="rId1" Type="http://schemas.openxmlformats.org/officeDocument/2006/relationships/tags" Target="../tags/tag1.xml"/><Relationship Id="rId5" Type="http://schemas.openxmlformats.org/officeDocument/2006/relationships/image" Target="../media/image3.png"/><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2.xml"/><Relationship Id="rId6" Type="http://schemas.openxmlformats.org/officeDocument/2006/relationships/image" Target="../media/image3.png"/><Relationship Id="rId5" Type="http://schemas.openxmlformats.org/officeDocument/2006/relationships/notesSlide" Target="../notesSlides/notesSlide1.xml"/><Relationship Id="rId4"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3.xml"/><Relationship Id="rId5" Type="http://schemas.openxmlformats.org/officeDocument/2006/relationships/image" Target="../media/image3.png"/><Relationship Id="rId4"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4.xml"/><Relationship Id="rId5" Type="http://schemas.openxmlformats.org/officeDocument/2006/relationships/image" Target="../media/image3.png"/><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5.xml"/><Relationship Id="rId5" Type="http://schemas.openxmlformats.org/officeDocument/2006/relationships/image" Target="../media/image3.png"/><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6.xml"/><Relationship Id="rId5" Type="http://schemas.openxmlformats.org/officeDocument/2006/relationships/image" Target="../media/image3.png"/><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7.xml"/><Relationship Id="rId5" Type="http://schemas.openxmlformats.org/officeDocument/2006/relationships/image" Target="../media/image3.png"/><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2" Type="http://schemas.microsoft.com/office/2007/relationships/media" Target="../media/media9.m4a"/><Relationship Id="rId1" Type="http://schemas.openxmlformats.org/officeDocument/2006/relationships/tags" Target="../tags/tag8.xml"/><Relationship Id="rId5" Type="http://schemas.openxmlformats.org/officeDocument/2006/relationships/image" Target="../media/image3.png"/><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tags" Target="../tags/tag9.xml"/><Relationship Id="rId5" Type="http://schemas.openxmlformats.org/officeDocument/2006/relationships/image" Target="../media/image3.png"/><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2" Type="http://schemas.microsoft.com/office/2007/relationships/media" Target="../media/media11.m4a"/><Relationship Id="rId1" Type="http://schemas.openxmlformats.org/officeDocument/2006/relationships/tags" Target="../tags/tag10.xml"/><Relationship Id="rId5" Type="http://schemas.openxmlformats.org/officeDocument/2006/relationships/image" Target="../media/image3.png"/><Relationship Id="rId4"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2" Type="http://schemas.microsoft.com/office/2007/relationships/media" Target="../media/media12.m4a"/><Relationship Id="rId1" Type="http://schemas.openxmlformats.org/officeDocument/2006/relationships/tags" Target="../tags/tag11.xml"/><Relationship Id="rId5" Type="http://schemas.openxmlformats.org/officeDocument/2006/relationships/image" Target="../media/image3.png"/><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tags" Target="../tags/tag12.xml"/><Relationship Id="rId5" Type="http://schemas.openxmlformats.org/officeDocument/2006/relationships/image" Target="../media/image3.png"/><Relationship Id="rId4"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audio" Target="../media/media14.m4a"/><Relationship Id="rId2" Type="http://schemas.microsoft.com/office/2007/relationships/media" Target="../media/media14.m4a"/><Relationship Id="rId1" Type="http://schemas.openxmlformats.org/officeDocument/2006/relationships/tags" Target="../tags/tag13.xml"/><Relationship Id="rId5" Type="http://schemas.openxmlformats.org/officeDocument/2006/relationships/image" Target="../media/image3.png"/><Relationship Id="rId4"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Person writing on a notebook">
            <a:extLst>
              <a:ext uri="{FF2B5EF4-FFF2-40B4-BE49-F238E27FC236}">
                <a16:creationId xmlns:a16="http://schemas.microsoft.com/office/drawing/2014/main" id="{BE55DA36-9FDB-436E-B545-23090D7D4BF6}"/>
              </a:ext>
            </a:extLst>
          </p:cNvPr>
          <p:cNvPicPr>
            <a:picLocks noChangeAspect="1"/>
          </p:cNvPicPr>
          <p:nvPr/>
        </p:nvPicPr>
        <p:blipFill rotWithShape="1">
          <a:blip r:embed="rId4">
            <a:alphaModFix amt="40000"/>
          </a:blip>
          <a:srcRect r="11794" b="1"/>
          <a:stretch/>
        </p:blipFill>
        <p:spPr>
          <a:xfrm>
            <a:off x="3132160" y="1021"/>
            <a:ext cx="9059839" cy="6855958"/>
          </a:xfrm>
          <a:prstGeom prst="rect">
            <a:avLst/>
          </a:prstGeom>
        </p:spPr>
      </p:pic>
      <p:sp>
        <p:nvSpPr>
          <p:cNvPr id="2" name="Title 1"/>
          <p:cNvSpPr>
            <a:spLocks noGrp="1"/>
          </p:cNvSpPr>
          <p:nvPr>
            <p:ph type="ctrTitle"/>
          </p:nvPr>
        </p:nvSpPr>
        <p:spPr>
          <a:xfrm>
            <a:off x="6556100" y="1099671"/>
            <a:ext cx="4972511" cy="3367554"/>
          </a:xfrm>
        </p:spPr>
        <p:txBody>
          <a:bodyPr anchor="b">
            <a:normAutofit/>
          </a:bodyPr>
          <a:lstStyle/>
          <a:p>
            <a:pPr algn="l"/>
            <a:r>
              <a:rPr lang="en-GB" sz="6600">
                <a:cs typeface="Calibri Light"/>
              </a:rPr>
              <a:t>Report Writing</a:t>
            </a:r>
            <a:endParaRPr lang="en-GB" sz="6600"/>
          </a:p>
        </p:txBody>
      </p:sp>
      <p:sp>
        <p:nvSpPr>
          <p:cNvPr id="3" name="Subtitle 2"/>
          <p:cNvSpPr>
            <a:spLocks noGrp="1"/>
          </p:cNvSpPr>
          <p:nvPr>
            <p:ph type="subTitle" idx="1"/>
          </p:nvPr>
        </p:nvSpPr>
        <p:spPr>
          <a:xfrm>
            <a:off x="6556100" y="4687316"/>
            <a:ext cx="4972512" cy="1517088"/>
          </a:xfrm>
        </p:spPr>
        <p:txBody>
          <a:bodyPr vert="horz" lIns="91440" tIns="45720" rIns="91440" bIns="45720" rtlCol="0">
            <a:normAutofit/>
          </a:bodyPr>
          <a:lstStyle/>
          <a:p>
            <a:pPr algn="l"/>
            <a:r>
              <a:rPr lang="en-GB">
                <a:cs typeface="Calibri"/>
              </a:rPr>
              <a:t>Academic Support</a:t>
            </a:r>
            <a:endParaRPr lang="en-GB"/>
          </a:p>
        </p:txBody>
      </p:sp>
      <p:sp>
        <p:nvSpPr>
          <p:cNvPr id="24" name="Freeform: Shape 23">
            <a:extLst>
              <a:ext uri="{FF2B5EF4-FFF2-40B4-BE49-F238E27FC236}">
                <a16:creationId xmlns:a16="http://schemas.microsoft.com/office/drawing/2014/main" id="{9453FF84-60C1-4EA8-B49B-1B8C2D0C5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5" descr="Person writing on a notebook">
            <a:extLst>
              <a:ext uri="{FF2B5EF4-FFF2-40B4-BE49-F238E27FC236}">
                <a16:creationId xmlns:a16="http://schemas.microsoft.com/office/drawing/2014/main" id="{C93F1014-9604-4520-B2A9-B8AFAE4F5405}"/>
              </a:ext>
            </a:extLst>
          </p:cNvPr>
          <p:cNvPicPr>
            <a:picLocks noChangeAspect="1"/>
          </p:cNvPicPr>
          <p:nvPr/>
        </p:nvPicPr>
        <p:blipFill rotWithShape="1">
          <a:blip r:embed="rId5"/>
          <a:srcRect l="23548" r="17121" b="-1"/>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pic>
        <p:nvPicPr>
          <p:cNvPr id="7" name="Audio 6">
            <a:hlinkClick r:id="" action="ppaction://media"/>
            <a:extLst>
              <a:ext uri="{FF2B5EF4-FFF2-40B4-BE49-F238E27FC236}">
                <a16:creationId xmlns:a16="http://schemas.microsoft.com/office/drawing/2014/main" id="{151CF9AA-B9C6-47B6-959A-DF43D26C3F0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advTm="8856">
        <p:fade/>
      </p:transition>
    </mc:Choice>
    <mc:Fallback xmlns="">
      <p:transition spd="med" advTm="885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par>
                                <p:cTn id="7" presetID="10" presetClass="entr" presetSubtype="0" fill="hold" grpId="0" nodeType="withEffect">
                                  <p:stCondLst>
                                    <p:cond delay="1500"/>
                                  </p:stCondLst>
                                  <p:iterate>
                                    <p:tmPct val="10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700"/>
                                        <p:tgtEl>
                                          <p:spTgt spid="3">
                                            <p:txEl>
                                              <p:pRg st="0" end="0"/>
                                            </p:txEl>
                                          </p:spTgt>
                                        </p:tgtEl>
                                      </p:cBhvr>
                                    </p:animEffect>
                                  </p:childTnLst>
                                </p:cTn>
                              </p:par>
                              <p:par>
                                <p:cTn id="10" presetID="10" presetClass="entr" presetSubtype="0" fill="hold" grpId="0" nodeType="withEffect">
                                  <p:stCondLst>
                                    <p:cond delay="1000"/>
                                  </p:stCondLst>
                                  <p:iterate>
                                    <p:tmPct val="10000"/>
                                  </p:iterate>
                                  <p:childTnLst>
                                    <p:set>
                                      <p:cBhvr>
                                        <p:cTn id="11" dur="1" fill="hold">
                                          <p:stCondLst>
                                            <p:cond delay="0"/>
                                          </p:stCondLst>
                                        </p:cTn>
                                        <p:tgtEl>
                                          <p:spTgt spid="2"/>
                                        </p:tgtEl>
                                        <p:attrNameLst>
                                          <p:attrName>style.visibility</p:attrName>
                                        </p:attrNameLst>
                                      </p:cBhvr>
                                      <p:to>
                                        <p:strVal val="visible"/>
                                      </p:to>
                                    </p:set>
                                    <p:animEffect transition="in" filter="fade">
                                      <p:cBhvr>
                                        <p:cTn id="12"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7"/>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9CE114-CCAF-4983-B9BC-4A69FFC1F27A}"/>
              </a:ext>
            </a:extLst>
          </p:cNvPr>
          <p:cNvSpPr>
            <a:spLocks noGrp="1"/>
          </p:cNvSpPr>
          <p:nvPr>
            <p:ph type="title"/>
          </p:nvPr>
        </p:nvSpPr>
        <p:spPr>
          <a:xfrm>
            <a:off x="380698" y="26138"/>
            <a:ext cx="4230100" cy="3387497"/>
          </a:xfrm>
        </p:spPr>
        <p:txBody>
          <a:bodyPr anchor="b">
            <a:normAutofit/>
          </a:bodyPr>
          <a:lstStyle/>
          <a:p>
            <a:pPr algn="r"/>
            <a:r>
              <a:rPr lang="en-GB" sz="4000">
                <a:solidFill>
                  <a:srgbClr val="FFFFFF"/>
                </a:solidFill>
                <a:cs typeface="Calibri Light"/>
              </a:rPr>
              <a:t>Academic Reports</a:t>
            </a:r>
            <a:endParaRPr lang="en-GB" sz="4000">
              <a:solidFill>
                <a:srgbClr val="FFFFFF"/>
              </a:solidFill>
            </a:endParaRPr>
          </a:p>
        </p:txBody>
      </p:sp>
      <p:sp>
        <p:nvSpPr>
          <p:cNvPr id="3" name="Content Placeholder 2">
            <a:extLst>
              <a:ext uri="{FF2B5EF4-FFF2-40B4-BE49-F238E27FC236}">
                <a16:creationId xmlns:a16="http://schemas.microsoft.com/office/drawing/2014/main" id="{5C7CFCA4-F77B-4E63-98A0-8797228ADED3}"/>
              </a:ext>
            </a:extLst>
          </p:cNvPr>
          <p:cNvSpPr>
            <a:spLocks noGrp="1"/>
          </p:cNvSpPr>
          <p:nvPr>
            <p:ph idx="1"/>
          </p:nvPr>
        </p:nvSpPr>
        <p:spPr>
          <a:xfrm>
            <a:off x="6100592" y="1954908"/>
            <a:ext cx="4862447" cy="5546047"/>
          </a:xfrm>
        </p:spPr>
        <p:txBody>
          <a:bodyPr vert="horz" lIns="91440" tIns="45720" rIns="91440" bIns="45720" rtlCol="0" anchor="ctr">
            <a:normAutofit/>
          </a:bodyPr>
          <a:lstStyle/>
          <a:p>
            <a:r>
              <a:rPr lang="en-GB">
                <a:cs typeface="Calibri"/>
              </a:rPr>
              <a:t>Communicate the findings of an investigation or project (in a clear and logical way)</a:t>
            </a:r>
          </a:p>
          <a:p>
            <a:endParaRPr lang="en-GB">
              <a:cs typeface="Calibri"/>
            </a:endParaRPr>
          </a:p>
          <a:p>
            <a:r>
              <a:rPr lang="en-GB">
                <a:cs typeface="Calibri"/>
              </a:rPr>
              <a:t>Usually, a written document </a:t>
            </a:r>
          </a:p>
          <a:p>
            <a:endParaRPr lang="en-GB">
              <a:cs typeface="Calibri"/>
            </a:endParaRPr>
          </a:p>
          <a:p>
            <a:r>
              <a:rPr lang="en-GB">
                <a:cs typeface="Calibri"/>
              </a:rPr>
              <a:t>What you did</a:t>
            </a:r>
          </a:p>
          <a:p>
            <a:r>
              <a:rPr lang="en-GB">
                <a:cs typeface="Calibri"/>
              </a:rPr>
              <a:t>How you did it</a:t>
            </a:r>
          </a:p>
          <a:p>
            <a:r>
              <a:rPr lang="en-GB">
                <a:cs typeface="Calibri"/>
              </a:rPr>
              <a:t>What you discovered</a:t>
            </a:r>
          </a:p>
          <a:p>
            <a:r>
              <a:rPr lang="en-GB">
                <a:cs typeface="Calibri"/>
              </a:rPr>
              <a:t>Why your findings are important</a:t>
            </a:r>
          </a:p>
          <a:p>
            <a:endParaRPr lang="en-GB" sz="2000" baseline="-25000">
              <a:cs typeface="Calibri"/>
            </a:endParaRPr>
          </a:p>
          <a:p>
            <a:endParaRPr lang="en-GB" sz="2000">
              <a:cs typeface="Calibri"/>
            </a:endParaRPr>
          </a:p>
          <a:p>
            <a:endParaRPr lang="en-GB" sz="2000">
              <a:cs typeface="Calibri"/>
            </a:endParaRPr>
          </a:p>
          <a:p>
            <a:endParaRPr lang="en-GB" sz="2000">
              <a:cs typeface="Calibri"/>
            </a:endParaRPr>
          </a:p>
          <a:p>
            <a:endParaRPr lang="en-GB" sz="2000">
              <a:cs typeface="Calibri"/>
            </a:endParaRPr>
          </a:p>
        </p:txBody>
      </p:sp>
      <p:pic>
        <p:nvPicPr>
          <p:cNvPr id="5" name="Audio 4">
            <a:hlinkClick r:id="" action="ppaction://media"/>
            <a:extLst>
              <a:ext uri="{FF2B5EF4-FFF2-40B4-BE49-F238E27FC236}">
                <a16:creationId xmlns:a16="http://schemas.microsoft.com/office/drawing/2014/main" id="{B862A2F0-1218-4119-BAB1-A1AAA2DF29B1}"/>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633200" y="6299200"/>
            <a:ext cx="406400" cy="406400"/>
          </a:xfrm>
          <a:prstGeom prst="rect">
            <a:avLst/>
          </a:prstGeom>
        </p:spPr>
      </p:pic>
    </p:spTree>
    <p:custDataLst>
      <p:tags r:id="rId1"/>
    </p:custDataLst>
    <p:extLst>
      <p:ext uri="{BB962C8B-B14F-4D97-AF65-F5344CB8AC3E}">
        <p14:creationId xmlns:p14="http://schemas.microsoft.com/office/powerpoint/2010/main" val="790370358"/>
      </p:ext>
    </p:extLst>
  </p:cSld>
  <p:clrMapOvr>
    <a:masterClrMapping/>
  </p:clrMapOvr>
  <mc:AlternateContent xmlns:mc="http://schemas.openxmlformats.org/markup-compatibility/2006" xmlns:p14="http://schemas.microsoft.com/office/powerpoint/2010/main">
    <mc:Choice Requires="p14">
      <p:transition spd="med" p14:dur="700" advTm="53462">
        <p:fade/>
      </p:transition>
    </mc:Choice>
    <mc:Fallback xmlns="">
      <p:transition spd="med" advTm="5346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3" fill="hold" display="0">
                  <p:stCondLst>
                    <p:cond delay="indefinite"/>
                  </p:stCondLst>
                  <p:endCondLst>
                    <p:cond evt="onStopAudio" delay="0">
                      <p:tgtEl>
                        <p:sldTgt/>
                      </p:tgtEl>
                    </p:cond>
                  </p:endCondLst>
                </p:cTn>
                <p:tgtEl>
                  <p:spTgt spid="5"/>
                </p:tgtEl>
              </p:cMediaNode>
            </p:audio>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EC01C-E9F1-4FCD-8528-A9459BCF7AB1}"/>
              </a:ext>
            </a:extLst>
          </p:cNvPr>
          <p:cNvSpPr>
            <a:spLocks noGrp="1"/>
          </p:cNvSpPr>
          <p:nvPr>
            <p:ph type="title"/>
          </p:nvPr>
        </p:nvSpPr>
        <p:spPr/>
        <p:txBody>
          <a:bodyPr/>
          <a:lstStyle/>
          <a:p>
            <a:r>
              <a:rPr lang="en-GB">
                <a:cs typeface="Calibri Light"/>
              </a:rPr>
              <a:t>Reports and Essays </a:t>
            </a:r>
            <a:endParaRPr lang="en-GB"/>
          </a:p>
        </p:txBody>
      </p:sp>
      <p:sp>
        <p:nvSpPr>
          <p:cNvPr id="3" name="Content Placeholder 2">
            <a:extLst>
              <a:ext uri="{FF2B5EF4-FFF2-40B4-BE49-F238E27FC236}">
                <a16:creationId xmlns:a16="http://schemas.microsoft.com/office/drawing/2014/main" id="{94556536-A1EA-44B6-9D11-8430B904902C}"/>
              </a:ext>
            </a:extLst>
          </p:cNvPr>
          <p:cNvSpPr>
            <a:spLocks noGrp="1"/>
          </p:cNvSpPr>
          <p:nvPr>
            <p:ph sz="half" idx="1"/>
          </p:nvPr>
        </p:nvSpPr>
        <p:spPr/>
        <p:txBody>
          <a:bodyPr vert="horz" lIns="91440" tIns="45720" rIns="91440" bIns="45720" rtlCol="0" anchor="t">
            <a:normAutofit fontScale="92500" lnSpcReduction="20000"/>
          </a:bodyPr>
          <a:lstStyle/>
          <a:p>
            <a:r>
              <a:rPr lang="en-GB" b="1" u="sng">
                <a:cs typeface="Calibri"/>
              </a:rPr>
              <a:t>REPORTS</a:t>
            </a:r>
          </a:p>
          <a:p>
            <a:r>
              <a:rPr lang="en-GB">
                <a:cs typeface="Calibri"/>
              </a:rPr>
              <a:t>Table of contents </a:t>
            </a:r>
          </a:p>
          <a:p>
            <a:r>
              <a:rPr lang="en-GB">
                <a:cs typeface="Calibri"/>
              </a:rPr>
              <a:t>Headed and numbered sections</a:t>
            </a:r>
          </a:p>
          <a:p>
            <a:r>
              <a:rPr lang="en-GB">
                <a:cs typeface="Calibri"/>
              </a:rPr>
              <a:t>Present data and findings collected yourself </a:t>
            </a:r>
          </a:p>
          <a:p>
            <a:r>
              <a:rPr lang="en-GB">
                <a:cs typeface="Calibri"/>
              </a:rPr>
              <a:t>Contains tables, charts, and diagrams</a:t>
            </a:r>
          </a:p>
          <a:p>
            <a:r>
              <a:rPr lang="en-GB">
                <a:cs typeface="Calibri"/>
              </a:rPr>
              <a:t>Description of methods used </a:t>
            </a:r>
          </a:p>
          <a:p>
            <a:r>
              <a:rPr lang="en-GB">
                <a:cs typeface="Calibri"/>
              </a:rPr>
              <a:t>Discussion evaluates methods and your findings, and how research can be improved </a:t>
            </a:r>
          </a:p>
          <a:p>
            <a:r>
              <a:rPr lang="en-GB">
                <a:cs typeface="Calibri"/>
              </a:rPr>
              <a:t>Include recommendations </a:t>
            </a:r>
          </a:p>
          <a:p>
            <a:endParaRPr lang="en-GB">
              <a:cs typeface="Calibri"/>
            </a:endParaRPr>
          </a:p>
        </p:txBody>
      </p:sp>
      <p:sp>
        <p:nvSpPr>
          <p:cNvPr id="4" name="Content Placeholder 3">
            <a:extLst>
              <a:ext uri="{FF2B5EF4-FFF2-40B4-BE49-F238E27FC236}">
                <a16:creationId xmlns:a16="http://schemas.microsoft.com/office/drawing/2014/main" id="{E038D039-8034-4243-8C40-88B596EA6874}"/>
              </a:ext>
            </a:extLst>
          </p:cNvPr>
          <p:cNvSpPr>
            <a:spLocks noGrp="1"/>
          </p:cNvSpPr>
          <p:nvPr>
            <p:ph sz="half" idx="2"/>
          </p:nvPr>
        </p:nvSpPr>
        <p:spPr>
          <a:xfrm>
            <a:off x="6010563" y="1883352"/>
            <a:ext cx="5181600" cy="4351338"/>
          </a:xfrm>
        </p:spPr>
        <p:txBody>
          <a:bodyPr vert="horz" lIns="91440" tIns="45720" rIns="91440" bIns="45720" rtlCol="0" anchor="t">
            <a:normAutofit fontScale="92500" lnSpcReduction="20000"/>
          </a:bodyPr>
          <a:lstStyle/>
          <a:p>
            <a:r>
              <a:rPr lang="en-GB" b="1" u="sng">
                <a:cs typeface="Calibri"/>
              </a:rPr>
              <a:t>ESSAYS</a:t>
            </a:r>
          </a:p>
          <a:p>
            <a:r>
              <a:rPr lang="en-GB">
                <a:cs typeface="Calibri"/>
              </a:rPr>
              <a:t>No table of contents</a:t>
            </a:r>
          </a:p>
          <a:p>
            <a:r>
              <a:rPr lang="en-GB">
                <a:cs typeface="Calibri"/>
              </a:rPr>
              <a:t>No headed and numbered sections </a:t>
            </a:r>
          </a:p>
          <a:p>
            <a:r>
              <a:rPr lang="en-GB">
                <a:ea typeface="+mn-lt"/>
                <a:cs typeface="+mn-lt"/>
              </a:rPr>
              <a:t>Usually focus on analysing or evaluating theories, past research by other people, and ideas</a:t>
            </a:r>
          </a:p>
          <a:p>
            <a:r>
              <a:rPr lang="en-GB">
                <a:cs typeface="Calibri"/>
              </a:rPr>
              <a:t>Don't include tables, charts, and diagrams</a:t>
            </a:r>
          </a:p>
          <a:p>
            <a:endParaRPr lang="en-GB">
              <a:cs typeface="Calibri"/>
            </a:endParaRPr>
          </a:p>
        </p:txBody>
      </p:sp>
      <p:pic>
        <p:nvPicPr>
          <p:cNvPr id="5" name="Audio 4">
            <a:hlinkClick r:id="" action="ppaction://media"/>
            <a:extLst>
              <a:ext uri="{FF2B5EF4-FFF2-40B4-BE49-F238E27FC236}">
                <a16:creationId xmlns:a16="http://schemas.microsoft.com/office/drawing/2014/main" id="{5B56E434-AA03-402F-8D41-954AB8EDD7FB}"/>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33200" y="6299200"/>
            <a:ext cx="406400" cy="406400"/>
          </a:xfrm>
          <a:prstGeom prst="rect">
            <a:avLst/>
          </a:prstGeom>
        </p:spPr>
      </p:pic>
    </p:spTree>
    <p:custDataLst>
      <p:tags r:id="rId1"/>
    </p:custDataLst>
    <p:extLst>
      <p:ext uri="{BB962C8B-B14F-4D97-AF65-F5344CB8AC3E}">
        <p14:creationId xmlns:p14="http://schemas.microsoft.com/office/powerpoint/2010/main" val="1254148173"/>
      </p:ext>
    </p:extLst>
  </p:cSld>
  <p:clrMapOvr>
    <a:masterClrMapping/>
  </p:clrMapOvr>
  <mc:AlternateContent xmlns:mc="http://schemas.openxmlformats.org/markup-compatibility/2006" xmlns:p14="http://schemas.microsoft.com/office/powerpoint/2010/main">
    <mc:Choice Requires="p14">
      <p:transition spd="med" p14:dur="700" advTm="214979">
        <p:fade/>
      </p:transition>
    </mc:Choice>
    <mc:Fallback xmlns="">
      <p:transition spd="med" advTm="21497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3">
                                            <p:txEl>
                                              <p:pRg st="7" end="7"/>
                                            </p:txEl>
                                          </p:spTgt>
                                        </p:tgtEl>
                                        <p:attrNameLst>
                                          <p:attrName>style.visibility</p:attrName>
                                        </p:attrNameLst>
                                      </p:cBhvr>
                                      <p:to>
                                        <p:strVal val="visible"/>
                                      </p:to>
                                    </p:set>
                                    <p:anim calcmode="lin" valueType="num">
                                      <p:cBhvr additive="base">
                                        <p:cTn id="5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4">
                                            <p:txEl>
                                              <p:pRg st="0" end="0"/>
                                            </p:txEl>
                                          </p:spTgt>
                                        </p:tgtEl>
                                        <p:attrNameLst>
                                          <p:attrName>style.visibility</p:attrName>
                                        </p:attrNameLst>
                                      </p:cBhvr>
                                      <p:to>
                                        <p:strVal val="visible"/>
                                      </p:to>
                                    </p:set>
                                    <p:anim calcmode="lin" valueType="num">
                                      <p:cBhvr additive="base">
                                        <p:cTn id="5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4">
                                            <p:txEl>
                                              <p:pRg st="1" end="1"/>
                                            </p:txEl>
                                          </p:spTgt>
                                        </p:tgtEl>
                                        <p:attrNameLst>
                                          <p:attrName>style.visibility</p:attrName>
                                        </p:attrNameLst>
                                      </p:cBhvr>
                                      <p:to>
                                        <p:strVal val="visible"/>
                                      </p:to>
                                    </p:set>
                                    <p:anim calcmode="lin" valueType="num">
                                      <p:cBhvr additive="base">
                                        <p:cTn id="6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grpId="0" nodeType="clickEffect">
                                  <p:stCondLst>
                                    <p:cond delay="0"/>
                                  </p:stCondLst>
                                  <p:childTnLst>
                                    <p:set>
                                      <p:cBhvr>
                                        <p:cTn id="70" dur="1" fill="hold">
                                          <p:stCondLst>
                                            <p:cond delay="0"/>
                                          </p:stCondLst>
                                        </p:cTn>
                                        <p:tgtEl>
                                          <p:spTgt spid="4">
                                            <p:txEl>
                                              <p:pRg st="2" end="2"/>
                                            </p:txEl>
                                          </p:spTgt>
                                        </p:tgtEl>
                                        <p:attrNameLst>
                                          <p:attrName>style.visibility</p:attrName>
                                        </p:attrNameLst>
                                      </p:cBhvr>
                                      <p:to>
                                        <p:strVal val="visible"/>
                                      </p:to>
                                    </p:set>
                                    <p:anim calcmode="lin" valueType="num">
                                      <p:cBhvr additive="base">
                                        <p:cTn id="7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grpId="0" nodeType="clickEffect">
                                  <p:stCondLst>
                                    <p:cond delay="0"/>
                                  </p:stCondLst>
                                  <p:childTnLst>
                                    <p:set>
                                      <p:cBhvr>
                                        <p:cTn id="76" dur="1" fill="hold">
                                          <p:stCondLst>
                                            <p:cond delay="0"/>
                                          </p:stCondLst>
                                        </p:cTn>
                                        <p:tgtEl>
                                          <p:spTgt spid="4">
                                            <p:txEl>
                                              <p:pRg st="3" end="3"/>
                                            </p:txEl>
                                          </p:spTgt>
                                        </p:tgtEl>
                                        <p:attrNameLst>
                                          <p:attrName>style.visibility</p:attrName>
                                        </p:attrNameLst>
                                      </p:cBhvr>
                                      <p:to>
                                        <p:strVal val="visible"/>
                                      </p:to>
                                    </p:set>
                                    <p:anim calcmode="lin" valueType="num">
                                      <p:cBhvr additive="base">
                                        <p:cTn id="7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grpId="0" nodeType="clickEffect">
                                  <p:stCondLst>
                                    <p:cond delay="0"/>
                                  </p:stCondLst>
                                  <p:childTnLst>
                                    <p:set>
                                      <p:cBhvr>
                                        <p:cTn id="82" dur="1" fill="hold">
                                          <p:stCondLst>
                                            <p:cond delay="0"/>
                                          </p:stCondLst>
                                        </p:cTn>
                                        <p:tgtEl>
                                          <p:spTgt spid="4">
                                            <p:txEl>
                                              <p:pRg st="4" end="4"/>
                                            </p:txEl>
                                          </p:spTgt>
                                        </p:tgtEl>
                                        <p:attrNameLst>
                                          <p:attrName>style.visibility</p:attrName>
                                        </p:attrNameLst>
                                      </p:cBhvr>
                                      <p:to>
                                        <p:strVal val="visible"/>
                                      </p:to>
                                    </p:set>
                                    <p:anim calcmode="lin" valueType="num">
                                      <p:cBhvr additive="base">
                                        <p:cTn id="8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85" fill="hold" display="0">
                  <p:stCondLst>
                    <p:cond delay="indefinite"/>
                  </p:stCondLst>
                  <p:endCondLst>
                    <p:cond evt="onStopAudio" delay="0">
                      <p:tgtEl>
                        <p:sldTgt/>
                      </p:tgtEl>
                    </p:cond>
                  </p:endCondLst>
                </p:cTn>
                <p:tgtEl>
                  <p:spTgt spid="5"/>
                </p:tgtEl>
              </p:cMediaNode>
            </p:audio>
          </p:childTnLst>
        </p:cTn>
      </p:par>
    </p:tnLst>
    <p:bldLst>
      <p:bldP spid="3" grpId="0" build="p"/>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77FBF-1430-482A-8170-1315BC982535}"/>
              </a:ext>
            </a:extLst>
          </p:cNvPr>
          <p:cNvSpPr>
            <a:spLocks noGrp="1"/>
          </p:cNvSpPr>
          <p:nvPr>
            <p:ph type="title"/>
          </p:nvPr>
        </p:nvSpPr>
        <p:spPr/>
        <p:txBody>
          <a:bodyPr/>
          <a:lstStyle/>
          <a:p>
            <a:r>
              <a:rPr lang="en-GB">
                <a:cs typeface="Calibri Light"/>
              </a:rPr>
              <a:t>Purpose</a:t>
            </a:r>
            <a:endParaRPr lang="en-GB"/>
          </a:p>
        </p:txBody>
      </p:sp>
      <p:sp>
        <p:nvSpPr>
          <p:cNvPr id="3" name="Content Placeholder 2">
            <a:extLst>
              <a:ext uri="{FF2B5EF4-FFF2-40B4-BE49-F238E27FC236}">
                <a16:creationId xmlns:a16="http://schemas.microsoft.com/office/drawing/2014/main" id="{F079337B-CC3A-4540-8C15-274B77CAF293}"/>
              </a:ext>
            </a:extLst>
          </p:cNvPr>
          <p:cNvSpPr>
            <a:spLocks noGrp="1"/>
          </p:cNvSpPr>
          <p:nvPr>
            <p:ph sz="half" idx="1"/>
          </p:nvPr>
        </p:nvSpPr>
        <p:spPr/>
        <p:txBody>
          <a:bodyPr vert="horz" lIns="91440" tIns="45720" rIns="91440" bIns="45720" rtlCol="0" anchor="t">
            <a:normAutofit/>
          </a:bodyPr>
          <a:lstStyle/>
          <a:p>
            <a:r>
              <a:rPr lang="en-GB" b="1" u="sng">
                <a:cs typeface="Calibri"/>
              </a:rPr>
              <a:t>REPORTS</a:t>
            </a:r>
          </a:p>
          <a:p>
            <a:r>
              <a:rPr lang="en-GB">
                <a:cs typeface="Calibri"/>
              </a:rPr>
              <a:t>An account of an investigation</a:t>
            </a:r>
          </a:p>
          <a:p>
            <a:r>
              <a:rPr lang="en-GB">
                <a:cs typeface="Calibri"/>
              </a:rPr>
              <a:t>Focus on the brief or specific investigation set</a:t>
            </a:r>
          </a:p>
          <a:p>
            <a:r>
              <a:rPr lang="en-GB">
                <a:cs typeface="Calibri"/>
              </a:rPr>
              <a:t>Reports what you did and what you found</a:t>
            </a:r>
          </a:p>
          <a:p>
            <a:r>
              <a:rPr lang="en-GB">
                <a:cs typeface="Calibri"/>
              </a:rPr>
              <a:t>Makes recommendations supported by referenced evidence</a:t>
            </a:r>
          </a:p>
        </p:txBody>
      </p:sp>
      <p:sp>
        <p:nvSpPr>
          <p:cNvPr id="4" name="Content Placeholder 3">
            <a:extLst>
              <a:ext uri="{FF2B5EF4-FFF2-40B4-BE49-F238E27FC236}">
                <a16:creationId xmlns:a16="http://schemas.microsoft.com/office/drawing/2014/main" id="{5508EA2E-7B8F-4CF0-B824-1236BE72C679}"/>
              </a:ext>
            </a:extLst>
          </p:cNvPr>
          <p:cNvSpPr>
            <a:spLocks noGrp="1"/>
          </p:cNvSpPr>
          <p:nvPr>
            <p:ph sz="half" idx="2"/>
          </p:nvPr>
        </p:nvSpPr>
        <p:spPr/>
        <p:txBody>
          <a:bodyPr vert="horz" lIns="91440" tIns="45720" rIns="91440" bIns="45720" rtlCol="0" anchor="t">
            <a:normAutofit/>
          </a:bodyPr>
          <a:lstStyle/>
          <a:p>
            <a:r>
              <a:rPr lang="en-GB" b="1" u="sng">
                <a:cs typeface="Calibri"/>
              </a:rPr>
              <a:t>ESSAYS</a:t>
            </a:r>
          </a:p>
          <a:p>
            <a:r>
              <a:rPr lang="en-GB">
                <a:cs typeface="Calibri"/>
              </a:rPr>
              <a:t>An answer to a question</a:t>
            </a:r>
          </a:p>
          <a:p>
            <a:r>
              <a:rPr lang="en-GB">
                <a:cs typeface="Calibri"/>
              </a:rPr>
              <a:t>Interpret and define the question (often a broader scope)</a:t>
            </a:r>
          </a:p>
          <a:p>
            <a:r>
              <a:rPr lang="en-GB">
                <a:cs typeface="Calibri"/>
              </a:rPr>
              <a:t>Discusses a point of academic contention </a:t>
            </a:r>
          </a:p>
          <a:p>
            <a:r>
              <a:rPr lang="en-GB">
                <a:cs typeface="Calibri"/>
              </a:rPr>
              <a:t>Makes a coherent argument supported by referenced evidence </a:t>
            </a:r>
          </a:p>
        </p:txBody>
      </p:sp>
      <p:pic>
        <p:nvPicPr>
          <p:cNvPr id="5" name="Audio 4">
            <a:hlinkClick r:id="" action="ppaction://media"/>
            <a:extLst>
              <a:ext uri="{FF2B5EF4-FFF2-40B4-BE49-F238E27FC236}">
                <a16:creationId xmlns:a16="http://schemas.microsoft.com/office/drawing/2014/main" id="{A36A8D2F-8F9C-4730-91B6-B70109D4A22E}"/>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633200" y="6299200"/>
            <a:ext cx="406400" cy="406400"/>
          </a:xfrm>
          <a:prstGeom prst="rect">
            <a:avLst/>
          </a:prstGeom>
        </p:spPr>
      </p:pic>
    </p:spTree>
    <p:custDataLst>
      <p:tags r:id="rId1"/>
    </p:custDataLst>
    <p:extLst>
      <p:ext uri="{BB962C8B-B14F-4D97-AF65-F5344CB8AC3E}">
        <p14:creationId xmlns:p14="http://schemas.microsoft.com/office/powerpoint/2010/main" val="4183084488"/>
      </p:ext>
    </p:extLst>
  </p:cSld>
  <p:clrMapOvr>
    <a:masterClrMapping/>
  </p:clrMapOvr>
  <mc:AlternateContent xmlns:mc="http://schemas.openxmlformats.org/markup-compatibility/2006" xmlns:p14="http://schemas.microsoft.com/office/powerpoint/2010/main">
    <mc:Choice Requires="p14">
      <p:transition spd="med" p14:dur="700" advTm="163269">
        <p:fade/>
      </p:transition>
    </mc:Choice>
    <mc:Fallback xmlns="">
      <p:transition spd="med" advTm="16326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4">
                                            <p:txEl>
                                              <p:pRg st="0" end="0"/>
                                            </p:txEl>
                                          </p:spTgt>
                                        </p:tgtEl>
                                        <p:attrNameLst>
                                          <p:attrName>style.visibility</p:attrName>
                                        </p:attrNameLst>
                                      </p:cBhvr>
                                      <p:to>
                                        <p:strVal val="visible"/>
                                      </p:to>
                                    </p:set>
                                    <p:anim calcmode="lin" valueType="num">
                                      <p:cBhvr additive="base">
                                        <p:cTn id="4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4">
                                            <p:txEl>
                                              <p:pRg st="1" end="1"/>
                                            </p:txEl>
                                          </p:spTgt>
                                        </p:tgtEl>
                                        <p:attrNameLst>
                                          <p:attrName>style.visibility</p:attrName>
                                        </p:attrNameLst>
                                      </p:cBhvr>
                                      <p:to>
                                        <p:strVal val="visible"/>
                                      </p:to>
                                    </p:set>
                                    <p:anim calcmode="lin" valueType="num">
                                      <p:cBhvr additive="base">
                                        <p:cTn id="4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4">
                                            <p:txEl>
                                              <p:pRg st="2" end="2"/>
                                            </p:txEl>
                                          </p:spTgt>
                                        </p:tgtEl>
                                        <p:attrNameLst>
                                          <p:attrName>style.visibility</p:attrName>
                                        </p:attrNameLst>
                                      </p:cBhvr>
                                      <p:to>
                                        <p:strVal val="visible"/>
                                      </p:to>
                                    </p:set>
                                    <p:anim calcmode="lin" valueType="num">
                                      <p:cBhvr additive="base">
                                        <p:cTn id="5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4">
                                            <p:txEl>
                                              <p:pRg st="3" end="3"/>
                                            </p:txEl>
                                          </p:spTgt>
                                        </p:tgtEl>
                                        <p:attrNameLst>
                                          <p:attrName>style.visibility</p:attrName>
                                        </p:attrNameLst>
                                      </p:cBhvr>
                                      <p:to>
                                        <p:strVal val="visible"/>
                                      </p:to>
                                    </p:set>
                                    <p:anim calcmode="lin" valueType="num">
                                      <p:cBhvr additive="base">
                                        <p:cTn id="5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4">
                                            <p:txEl>
                                              <p:pRg st="4" end="4"/>
                                            </p:txEl>
                                          </p:spTgt>
                                        </p:tgtEl>
                                        <p:attrNameLst>
                                          <p:attrName>style.visibility</p:attrName>
                                        </p:attrNameLst>
                                      </p:cBhvr>
                                      <p:to>
                                        <p:strVal val="visible"/>
                                      </p:to>
                                    </p:set>
                                    <p:anim calcmode="lin" valueType="num">
                                      <p:cBhvr additive="base">
                                        <p:cTn id="6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7" fill="hold" display="0">
                  <p:stCondLst>
                    <p:cond delay="indefinite"/>
                  </p:stCondLst>
                  <p:endCondLst>
                    <p:cond evt="onStopAudio" delay="0">
                      <p:tgtEl>
                        <p:sldTgt/>
                      </p:tgtEl>
                    </p:cond>
                  </p:endCondLst>
                </p:cTn>
                <p:tgtEl>
                  <p:spTgt spid="5"/>
                </p:tgtEl>
              </p:cMediaNode>
            </p:audio>
          </p:childTnLst>
        </p:cTn>
      </p:par>
    </p:tnLst>
    <p:bldLst>
      <p:bldP spid="3" grpId="0" build="p"/>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99702E-1844-46B2-9189-BD2221C0DDDD}"/>
              </a:ext>
            </a:extLst>
          </p:cNvPr>
          <p:cNvSpPr>
            <a:spLocks noGrp="1"/>
          </p:cNvSpPr>
          <p:nvPr>
            <p:ph type="title"/>
          </p:nvPr>
        </p:nvSpPr>
        <p:spPr>
          <a:xfrm>
            <a:off x="643467" y="321734"/>
            <a:ext cx="10905066" cy="1135737"/>
          </a:xfrm>
        </p:spPr>
        <p:txBody>
          <a:bodyPr vert="horz" lIns="91440" tIns="45720" rIns="91440" bIns="45720" rtlCol="0" anchor="ctr">
            <a:normAutofit/>
          </a:bodyPr>
          <a:lstStyle/>
          <a:p>
            <a:r>
              <a:rPr lang="en-US" sz="3600" kern="1200">
                <a:solidFill>
                  <a:schemeClr val="tx1"/>
                </a:solidFill>
                <a:latin typeface="+mj-lt"/>
                <a:ea typeface="+mj-ea"/>
                <a:cs typeface="+mj-cs"/>
              </a:rPr>
              <a:t>Academic Report Structure</a:t>
            </a:r>
          </a:p>
        </p:txBody>
      </p:sp>
      <p:sp>
        <p:nvSpPr>
          <p:cNvPr id="26" name="TextBox 25">
            <a:extLst>
              <a:ext uri="{FF2B5EF4-FFF2-40B4-BE49-F238E27FC236}">
                <a16:creationId xmlns:a16="http://schemas.microsoft.com/office/drawing/2014/main" id="{819504F6-A407-4BAF-8140-1E79FB9FA3AD}"/>
              </a:ext>
            </a:extLst>
          </p:cNvPr>
          <p:cNvSpPr txBox="1"/>
          <p:nvPr/>
        </p:nvSpPr>
        <p:spPr>
          <a:xfrm>
            <a:off x="643467" y="1782981"/>
            <a:ext cx="10905066" cy="439398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Title page</a:t>
            </a:r>
            <a:r>
              <a:rPr lang="en-US" sz="2000" b="1"/>
              <a:t>​                                                                           </a:t>
            </a:r>
            <a:r>
              <a:rPr lang="en-US" sz="2000"/>
              <a:t>Your name, title (see assignment brief)</a:t>
            </a:r>
            <a:r>
              <a:rPr lang="en-US" sz="2000" b="1"/>
              <a:t>​</a:t>
            </a:r>
          </a:p>
          <a:p>
            <a:pPr indent="-228600">
              <a:lnSpc>
                <a:spcPct val="90000"/>
              </a:lnSpc>
              <a:spcAft>
                <a:spcPts val="600"/>
              </a:spcAft>
              <a:buFont typeface="Arial" panose="020B0604020202020204" pitchFamily="34" charset="0"/>
              <a:buChar char="•"/>
            </a:pPr>
            <a:r>
              <a:rPr lang="en-US" sz="2000"/>
              <a:t>Abstract​                                                                                                                       Short summary ​</a:t>
            </a:r>
          </a:p>
          <a:p>
            <a:pPr indent="-228600">
              <a:lnSpc>
                <a:spcPct val="90000"/>
              </a:lnSpc>
              <a:spcAft>
                <a:spcPts val="600"/>
              </a:spcAft>
              <a:buFont typeface="Arial" panose="020B0604020202020204" pitchFamily="34" charset="0"/>
              <a:buChar char="•"/>
            </a:pPr>
            <a:r>
              <a:rPr lang="en-US" sz="2000"/>
              <a:t>Table of contents​                                                                          Different sections of the report ​</a:t>
            </a:r>
          </a:p>
          <a:p>
            <a:pPr indent="-228600">
              <a:lnSpc>
                <a:spcPct val="90000"/>
              </a:lnSpc>
              <a:spcAft>
                <a:spcPts val="600"/>
              </a:spcAft>
              <a:buFont typeface="Arial" panose="020B0604020202020204" pitchFamily="34" charset="0"/>
              <a:buChar char="•"/>
            </a:pPr>
            <a:r>
              <a:rPr lang="en-US" sz="2000"/>
              <a:t>Introduction​                                                                            Aims / purpose – defines key terms​</a:t>
            </a:r>
          </a:p>
          <a:p>
            <a:pPr indent="-228600">
              <a:lnSpc>
                <a:spcPct val="90000"/>
              </a:lnSpc>
              <a:spcAft>
                <a:spcPts val="600"/>
              </a:spcAft>
              <a:buFont typeface="Arial" panose="020B0604020202020204" pitchFamily="34" charset="0"/>
              <a:buChar char="•"/>
            </a:pPr>
            <a:r>
              <a:rPr lang="en-US" sz="2000"/>
              <a:t>Literature Review​                                                             Discuss and compare previous findings​</a:t>
            </a:r>
          </a:p>
          <a:p>
            <a:pPr indent="-228600">
              <a:lnSpc>
                <a:spcPct val="90000"/>
              </a:lnSpc>
              <a:spcAft>
                <a:spcPts val="600"/>
              </a:spcAft>
              <a:buFont typeface="Arial" panose="020B0604020202020204" pitchFamily="34" charset="0"/>
              <a:buChar char="•"/>
            </a:pPr>
            <a:r>
              <a:rPr lang="en-US" sz="2000"/>
              <a:t>Methodology​                                                                               How and why data was collected​</a:t>
            </a:r>
          </a:p>
          <a:p>
            <a:pPr indent="-228600">
              <a:lnSpc>
                <a:spcPct val="90000"/>
              </a:lnSpc>
              <a:spcAft>
                <a:spcPts val="600"/>
              </a:spcAft>
              <a:buFont typeface="Arial" panose="020B0604020202020204" pitchFamily="34" charset="0"/>
              <a:buChar char="•"/>
            </a:pPr>
            <a:r>
              <a:rPr lang="en-US" sz="2000"/>
              <a:t>Results and findings​                                                                                       What was discovered ​</a:t>
            </a:r>
          </a:p>
          <a:p>
            <a:pPr indent="-228600">
              <a:lnSpc>
                <a:spcPct val="90000"/>
              </a:lnSpc>
              <a:spcAft>
                <a:spcPts val="600"/>
              </a:spcAft>
              <a:buFont typeface="Arial" panose="020B0604020202020204" pitchFamily="34" charset="0"/>
              <a:buChar char="•"/>
            </a:pPr>
            <a:r>
              <a:rPr lang="en-US" sz="2000"/>
              <a:t>Discussion​                                                                                                         Comments on results ​</a:t>
            </a:r>
          </a:p>
          <a:p>
            <a:pPr indent="-228600">
              <a:lnSpc>
                <a:spcPct val="90000"/>
              </a:lnSpc>
              <a:spcAft>
                <a:spcPts val="600"/>
              </a:spcAft>
              <a:buFont typeface="Arial" panose="020B0604020202020204" pitchFamily="34" charset="0"/>
              <a:buChar char="•"/>
            </a:pPr>
            <a:r>
              <a:rPr lang="en-US" sz="2000"/>
              <a:t>Conclusion (Recommendations?)​                                                             Summarise main points​</a:t>
            </a:r>
          </a:p>
          <a:p>
            <a:pPr indent="-228600">
              <a:lnSpc>
                <a:spcPct val="90000"/>
              </a:lnSpc>
              <a:spcAft>
                <a:spcPts val="600"/>
              </a:spcAft>
              <a:buFont typeface="Arial" panose="020B0604020202020204" pitchFamily="34" charset="0"/>
              <a:buChar char="•"/>
            </a:pPr>
            <a:r>
              <a:rPr lang="en-US" sz="2000"/>
              <a:t>References                                                                                                          ​ List of sources used​</a:t>
            </a:r>
          </a:p>
        </p:txBody>
      </p:sp>
      <p:sp>
        <p:nvSpPr>
          <p:cNvPr id="37" name="Rectangle 3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Isosceles Triangle 3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Isosceles Triangle 4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Rectangle 4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Audio 2">
            <a:hlinkClick r:id="" action="ppaction://media"/>
            <a:extLst>
              <a:ext uri="{FF2B5EF4-FFF2-40B4-BE49-F238E27FC236}">
                <a16:creationId xmlns:a16="http://schemas.microsoft.com/office/drawing/2014/main" id="{39A229C9-65C5-409A-A09B-2A59837A8248}"/>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633200" y="6299200"/>
            <a:ext cx="406400" cy="406400"/>
          </a:xfrm>
          <a:prstGeom prst="rect">
            <a:avLst/>
          </a:prstGeom>
        </p:spPr>
      </p:pic>
    </p:spTree>
    <p:custDataLst>
      <p:tags r:id="rId1"/>
    </p:custDataLst>
    <p:extLst>
      <p:ext uri="{BB962C8B-B14F-4D97-AF65-F5344CB8AC3E}">
        <p14:creationId xmlns:p14="http://schemas.microsoft.com/office/powerpoint/2010/main" val="2492245464"/>
      </p:ext>
    </p:extLst>
  </p:cSld>
  <p:clrMapOvr>
    <a:masterClrMapping/>
  </p:clrMapOvr>
  <mc:AlternateContent xmlns:mc="http://schemas.openxmlformats.org/markup-compatibility/2006" xmlns:p14="http://schemas.microsoft.com/office/powerpoint/2010/main">
    <mc:Choice Requires="p14">
      <p:transition spd="med" p14:dur="700" advTm="289724">
        <p:fade/>
      </p:transition>
    </mc:Choice>
    <mc:Fallback xmlns="">
      <p:transition spd="med" advTm="28972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6">
                                            <p:txEl>
                                              <p:pRg st="0" end="0"/>
                                            </p:txEl>
                                          </p:spTgt>
                                        </p:tgtEl>
                                        <p:attrNameLst>
                                          <p:attrName>style.visibility</p:attrName>
                                        </p:attrNameLst>
                                      </p:cBhvr>
                                      <p:to>
                                        <p:strVal val="visible"/>
                                      </p:to>
                                    </p:set>
                                    <p:anim calcmode="lin" valueType="num">
                                      <p:cBhvr additive="base">
                                        <p:cTn id="11" dur="500" fill="hold"/>
                                        <p:tgtEl>
                                          <p:spTgt spid="26">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26">
                                            <p:txEl>
                                              <p:pRg st="1" end="1"/>
                                            </p:txEl>
                                          </p:spTgt>
                                        </p:tgtEl>
                                        <p:attrNameLst>
                                          <p:attrName>style.visibility</p:attrName>
                                        </p:attrNameLst>
                                      </p:cBhvr>
                                      <p:to>
                                        <p:strVal val="visible"/>
                                      </p:to>
                                    </p:set>
                                    <p:anim calcmode="lin" valueType="num">
                                      <p:cBhvr additive="base">
                                        <p:cTn id="17" dur="500" fill="hold"/>
                                        <p:tgtEl>
                                          <p:spTgt spid="26">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26">
                                            <p:txEl>
                                              <p:pRg st="2" end="2"/>
                                            </p:txEl>
                                          </p:spTgt>
                                        </p:tgtEl>
                                        <p:attrNameLst>
                                          <p:attrName>style.visibility</p:attrName>
                                        </p:attrNameLst>
                                      </p:cBhvr>
                                      <p:to>
                                        <p:strVal val="visible"/>
                                      </p:to>
                                    </p:set>
                                    <p:anim calcmode="lin" valueType="num">
                                      <p:cBhvr additive="base">
                                        <p:cTn id="23" dur="500" fill="hold"/>
                                        <p:tgtEl>
                                          <p:spTgt spid="26">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26">
                                            <p:txEl>
                                              <p:pRg st="3" end="3"/>
                                            </p:txEl>
                                          </p:spTgt>
                                        </p:tgtEl>
                                        <p:attrNameLst>
                                          <p:attrName>style.visibility</p:attrName>
                                        </p:attrNameLst>
                                      </p:cBhvr>
                                      <p:to>
                                        <p:strVal val="visible"/>
                                      </p:to>
                                    </p:set>
                                    <p:anim calcmode="lin" valueType="num">
                                      <p:cBhvr additive="base">
                                        <p:cTn id="29" dur="500" fill="hold"/>
                                        <p:tgtEl>
                                          <p:spTgt spid="26">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26">
                                            <p:txEl>
                                              <p:pRg st="4" end="4"/>
                                            </p:txEl>
                                          </p:spTgt>
                                        </p:tgtEl>
                                        <p:attrNameLst>
                                          <p:attrName>style.visibility</p:attrName>
                                        </p:attrNameLst>
                                      </p:cBhvr>
                                      <p:to>
                                        <p:strVal val="visible"/>
                                      </p:to>
                                    </p:set>
                                    <p:anim calcmode="lin" valueType="num">
                                      <p:cBhvr additive="base">
                                        <p:cTn id="35" dur="500" fill="hold"/>
                                        <p:tgtEl>
                                          <p:spTgt spid="26">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26">
                                            <p:txEl>
                                              <p:pRg st="5" end="5"/>
                                            </p:txEl>
                                          </p:spTgt>
                                        </p:tgtEl>
                                        <p:attrNameLst>
                                          <p:attrName>style.visibility</p:attrName>
                                        </p:attrNameLst>
                                      </p:cBhvr>
                                      <p:to>
                                        <p:strVal val="visible"/>
                                      </p:to>
                                    </p:set>
                                    <p:anim calcmode="lin" valueType="num">
                                      <p:cBhvr additive="base">
                                        <p:cTn id="41" dur="500" fill="hold"/>
                                        <p:tgtEl>
                                          <p:spTgt spid="26">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26">
                                            <p:txEl>
                                              <p:pRg st="6" end="6"/>
                                            </p:txEl>
                                          </p:spTgt>
                                        </p:tgtEl>
                                        <p:attrNameLst>
                                          <p:attrName>style.visibility</p:attrName>
                                        </p:attrNameLst>
                                      </p:cBhvr>
                                      <p:to>
                                        <p:strVal val="visible"/>
                                      </p:to>
                                    </p:set>
                                    <p:anim calcmode="lin" valueType="num">
                                      <p:cBhvr additive="base">
                                        <p:cTn id="47" dur="500" fill="hold"/>
                                        <p:tgtEl>
                                          <p:spTgt spid="26">
                                            <p:txEl>
                                              <p:pRg st="6" end="6"/>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26">
                                            <p:txEl>
                                              <p:pRg st="7" end="7"/>
                                            </p:txEl>
                                          </p:spTgt>
                                        </p:tgtEl>
                                        <p:attrNameLst>
                                          <p:attrName>style.visibility</p:attrName>
                                        </p:attrNameLst>
                                      </p:cBhvr>
                                      <p:to>
                                        <p:strVal val="visible"/>
                                      </p:to>
                                    </p:set>
                                    <p:anim calcmode="lin" valueType="num">
                                      <p:cBhvr additive="base">
                                        <p:cTn id="53" dur="500" fill="hold"/>
                                        <p:tgtEl>
                                          <p:spTgt spid="26">
                                            <p:txEl>
                                              <p:pRg st="7" end="7"/>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2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26">
                                            <p:txEl>
                                              <p:pRg st="8" end="8"/>
                                            </p:txEl>
                                          </p:spTgt>
                                        </p:tgtEl>
                                        <p:attrNameLst>
                                          <p:attrName>style.visibility</p:attrName>
                                        </p:attrNameLst>
                                      </p:cBhvr>
                                      <p:to>
                                        <p:strVal val="visible"/>
                                      </p:to>
                                    </p:set>
                                    <p:anim calcmode="lin" valueType="num">
                                      <p:cBhvr additive="base">
                                        <p:cTn id="59" dur="500" fill="hold"/>
                                        <p:tgtEl>
                                          <p:spTgt spid="26">
                                            <p:txEl>
                                              <p:pRg st="8" end="8"/>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2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26">
                                            <p:txEl>
                                              <p:pRg st="9" end="9"/>
                                            </p:txEl>
                                          </p:spTgt>
                                        </p:tgtEl>
                                        <p:attrNameLst>
                                          <p:attrName>style.visibility</p:attrName>
                                        </p:attrNameLst>
                                      </p:cBhvr>
                                      <p:to>
                                        <p:strVal val="visible"/>
                                      </p:to>
                                    </p:set>
                                    <p:anim calcmode="lin" valueType="num">
                                      <p:cBhvr additive="base">
                                        <p:cTn id="65" dur="500" fill="hold"/>
                                        <p:tgtEl>
                                          <p:spTgt spid="26">
                                            <p:txEl>
                                              <p:pRg st="9" end="9"/>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26">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7" fill="hold" display="0">
                  <p:stCondLst>
                    <p:cond delay="indefinite"/>
                  </p:stCondLst>
                  <p:endCondLst>
                    <p:cond evt="onStopAudio" delay="0">
                      <p:tgtEl>
                        <p:sldTgt/>
                      </p:tgtEl>
                    </p:cond>
                  </p:endCondLst>
                </p:cTn>
                <p:tgtEl>
                  <p:spTgt spid="3"/>
                </p:tgtEl>
              </p:cMediaNode>
            </p:audio>
          </p:childTnLst>
        </p:cTn>
      </p:par>
    </p:tnLst>
    <p:bldLst>
      <p:bldP spid="2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0427A-F43D-4B9E-AD87-C6857D4D7B9C}"/>
              </a:ext>
            </a:extLst>
          </p:cNvPr>
          <p:cNvSpPr>
            <a:spLocks noGrp="1"/>
          </p:cNvSpPr>
          <p:nvPr>
            <p:ph type="title"/>
          </p:nvPr>
        </p:nvSpPr>
        <p:spPr/>
        <p:txBody>
          <a:bodyPr/>
          <a:lstStyle/>
          <a:p>
            <a:r>
              <a:rPr lang="en-GB">
                <a:cs typeface="Calibri Light"/>
              </a:rPr>
              <a:t>Academic Essay Structure </a:t>
            </a:r>
            <a:endParaRPr lang="en-GB"/>
          </a:p>
        </p:txBody>
      </p:sp>
      <p:sp>
        <p:nvSpPr>
          <p:cNvPr id="3" name="Content Placeholder 2">
            <a:extLst>
              <a:ext uri="{FF2B5EF4-FFF2-40B4-BE49-F238E27FC236}">
                <a16:creationId xmlns:a16="http://schemas.microsoft.com/office/drawing/2014/main" id="{CDFE9088-3F0B-4FF6-9524-946872390712}"/>
              </a:ext>
            </a:extLst>
          </p:cNvPr>
          <p:cNvSpPr>
            <a:spLocks noGrp="1"/>
          </p:cNvSpPr>
          <p:nvPr>
            <p:ph idx="1"/>
          </p:nvPr>
        </p:nvSpPr>
        <p:spPr/>
        <p:txBody>
          <a:bodyPr vert="horz" lIns="91440" tIns="45720" rIns="91440" bIns="45720" rtlCol="0" anchor="t">
            <a:normAutofit/>
          </a:bodyPr>
          <a:lstStyle/>
          <a:p>
            <a:r>
              <a:rPr lang="en-GB">
                <a:cs typeface="Calibri"/>
              </a:rPr>
              <a:t>Introduction (Thesis statement)</a:t>
            </a:r>
            <a:endParaRPr lang="en-US"/>
          </a:p>
          <a:p>
            <a:r>
              <a:rPr lang="en-GB">
                <a:cs typeface="Calibri"/>
              </a:rPr>
              <a:t>Body paragraphs (Topic and Supporting Sentences)</a:t>
            </a:r>
          </a:p>
          <a:p>
            <a:r>
              <a:rPr lang="en-GB">
                <a:cs typeface="Calibri"/>
              </a:rPr>
              <a:t>Conclusion</a:t>
            </a:r>
          </a:p>
        </p:txBody>
      </p:sp>
      <p:pic>
        <p:nvPicPr>
          <p:cNvPr id="4" name="Audio 3">
            <a:hlinkClick r:id="" action="ppaction://media"/>
            <a:extLst>
              <a:ext uri="{FF2B5EF4-FFF2-40B4-BE49-F238E27FC236}">
                <a16:creationId xmlns:a16="http://schemas.microsoft.com/office/drawing/2014/main" id="{E8FF5C53-7F44-4B70-93D9-A62B90D50AD4}"/>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633200" y="6299200"/>
            <a:ext cx="406400" cy="406400"/>
          </a:xfrm>
          <a:prstGeom prst="rect">
            <a:avLst/>
          </a:prstGeom>
        </p:spPr>
      </p:pic>
    </p:spTree>
    <p:custDataLst>
      <p:tags r:id="rId1"/>
    </p:custDataLst>
    <p:extLst>
      <p:ext uri="{BB962C8B-B14F-4D97-AF65-F5344CB8AC3E}">
        <p14:creationId xmlns:p14="http://schemas.microsoft.com/office/powerpoint/2010/main" val="1541555418"/>
      </p:ext>
    </p:extLst>
  </p:cSld>
  <p:clrMapOvr>
    <a:masterClrMapping/>
  </p:clrMapOvr>
  <mc:AlternateContent xmlns:mc="http://schemas.openxmlformats.org/markup-compatibility/2006" xmlns:p14="http://schemas.microsoft.com/office/powerpoint/2010/main">
    <mc:Choice Requires="p14">
      <p:transition spd="med" p14:dur="700" advTm="37324">
        <p:fade/>
      </p:transition>
    </mc:Choice>
    <mc:Fallback xmlns="">
      <p:transition spd="med" advTm="3732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3A7F90-E39F-46E1-A096-5B7D18A0607E}"/>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Define your Task</a:t>
            </a:r>
          </a:p>
        </p:txBody>
      </p:sp>
      <p:graphicFrame>
        <p:nvGraphicFramePr>
          <p:cNvPr id="4" name="Table 4">
            <a:extLst>
              <a:ext uri="{FF2B5EF4-FFF2-40B4-BE49-F238E27FC236}">
                <a16:creationId xmlns:a16="http://schemas.microsoft.com/office/drawing/2014/main" id="{C749425F-B776-4323-9AA3-658F4CEF56D4}"/>
              </a:ext>
            </a:extLst>
          </p:cNvPr>
          <p:cNvGraphicFramePr>
            <a:graphicFrameLocks noGrp="1"/>
          </p:cNvGraphicFramePr>
          <p:nvPr>
            <p:ph idx="1"/>
            <p:extLst>
              <p:ext uri="{D42A27DB-BD31-4B8C-83A1-F6EECF244321}">
                <p14:modId xmlns:p14="http://schemas.microsoft.com/office/powerpoint/2010/main" val="2665783687"/>
              </p:ext>
            </p:extLst>
          </p:nvPr>
        </p:nvGraphicFramePr>
        <p:xfrm>
          <a:off x="642938" y="1674813"/>
          <a:ext cx="10904538" cy="2408239"/>
        </p:xfrm>
        <a:graphic>
          <a:graphicData uri="http://schemas.openxmlformats.org/drawingml/2006/table">
            <a:tbl>
              <a:tblPr firstRow="1" bandRow="1">
                <a:tableStyleId>{5C22544A-7EE6-4342-B048-85BDC9FD1C3A}</a:tableStyleId>
              </a:tblPr>
              <a:tblGrid>
                <a:gridCol w="5452269">
                  <a:extLst>
                    <a:ext uri="{9D8B030D-6E8A-4147-A177-3AD203B41FA5}">
                      <a16:colId xmlns:a16="http://schemas.microsoft.com/office/drawing/2014/main" val="3040683386"/>
                    </a:ext>
                  </a:extLst>
                </a:gridCol>
                <a:gridCol w="5452269">
                  <a:extLst>
                    <a:ext uri="{9D8B030D-6E8A-4147-A177-3AD203B41FA5}">
                      <a16:colId xmlns:a16="http://schemas.microsoft.com/office/drawing/2014/main" val="2744843607"/>
                    </a:ext>
                  </a:extLst>
                </a:gridCol>
              </a:tblGrid>
              <a:tr h="651409">
                <a:tc>
                  <a:txBody>
                    <a:bodyPr/>
                    <a:lstStyle/>
                    <a:p>
                      <a:r>
                        <a:rPr lang="en-GB" sz="1700"/>
                        <a:t>What am I being asked to do?</a:t>
                      </a:r>
                    </a:p>
                  </a:txBody>
                  <a:tcPr marL="88655" marR="88655" marT="44327" marB="44327"/>
                </a:tc>
                <a:tc>
                  <a:txBody>
                    <a:bodyPr/>
                    <a:lstStyle/>
                    <a:p>
                      <a:r>
                        <a:rPr lang="en-GB" sz="1700"/>
                        <a:t>Notes:</a:t>
                      </a:r>
                    </a:p>
                  </a:txBody>
                  <a:tcPr marL="88655" marR="88655" marT="44327" marB="44327"/>
                </a:tc>
                <a:extLst>
                  <a:ext uri="{0D108BD9-81ED-4DB2-BD59-A6C34878D82A}">
                    <a16:rowId xmlns:a16="http://schemas.microsoft.com/office/drawing/2014/main" val="1962455209"/>
                  </a:ext>
                </a:extLst>
              </a:tr>
              <a:tr h="651409">
                <a:tc>
                  <a:txBody>
                    <a:bodyPr/>
                    <a:lstStyle/>
                    <a:p>
                      <a:r>
                        <a:rPr lang="en-GB" sz="1700"/>
                        <a:t>What does the brief tell me about my investigation?</a:t>
                      </a:r>
                    </a:p>
                  </a:txBody>
                  <a:tcPr marL="88655" marR="88655" marT="44327" marB="44327"/>
                </a:tc>
                <a:tc>
                  <a:txBody>
                    <a:bodyPr/>
                    <a:lstStyle/>
                    <a:p>
                      <a:endParaRPr lang="en-GB" sz="1700"/>
                    </a:p>
                  </a:txBody>
                  <a:tcPr marL="88655" marR="88655" marT="44327" marB="44327"/>
                </a:tc>
                <a:extLst>
                  <a:ext uri="{0D108BD9-81ED-4DB2-BD59-A6C34878D82A}">
                    <a16:rowId xmlns:a16="http://schemas.microsoft.com/office/drawing/2014/main" val="345830512"/>
                  </a:ext>
                </a:extLst>
              </a:tr>
              <a:tr h="1105421">
                <a:tc>
                  <a:txBody>
                    <a:bodyPr/>
                    <a:lstStyle/>
                    <a:p>
                      <a:r>
                        <a:rPr lang="en-GB" sz="1700"/>
                        <a:t>Are there specific things I need to include in my report?</a:t>
                      </a:r>
                    </a:p>
                  </a:txBody>
                  <a:tcPr marL="88655" marR="88655" marT="44327" marB="44327"/>
                </a:tc>
                <a:tc>
                  <a:txBody>
                    <a:bodyPr/>
                    <a:lstStyle/>
                    <a:p>
                      <a:endParaRPr lang="en-GB" sz="1700"/>
                    </a:p>
                  </a:txBody>
                  <a:tcPr marL="88655" marR="88655" marT="44327" marB="44327"/>
                </a:tc>
                <a:extLst>
                  <a:ext uri="{0D108BD9-81ED-4DB2-BD59-A6C34878D82A}">
                    <a16:rowId xmlns:a16="http://schemas.microsoft.com/office/drawing/2014/main" val="2625909672"/>
                  </a:ext>
                </a:extLst>
              </a:tr>
            </a:tbl>
          </a:graphicData>
        </a:graphic>
      </p:graphicFrame>
      <p:graphicFrame>
        <p:nvGraphicFramePr>
          <p:cNvPr id="6" name="Table 6">
            <a:extLst>
              <a:ext uri="{FF2B5EF4-FFF2-40B4-BE49-F238E27FC236}">
                <a16:creationId xmlns:a16="http://schemas.microsoft.com/office/drawing/2014/main" id="{9885F29C-011A-420A-8AB1-50DFD4427651}"/>
              </a:ext>
            </a:extLst>
          </p:cNvPr>
          <p:cNvGraphicFramePr>
            <a:graphicFrameLocks noGrp="1"/>
          </p:cNvGraphicFramePr>
          <p:nvPr>
            <p:extLst>
              <p:ext uri="{D42A27DB-BD31-4B8C-83A1-F6EECF244321}">
                <p14:modId xmlns:p14="http://schemas.microsoft.com/office/powerpoint/2010/main" val="3018098700"/>
              </p:ext>
            </p:extLst>
          </p:nvPr>
        </p:nvGraphicFramePr>
        <p:xfrm>
          <a:off x="660208" y="4187319"/>
          <a:ext cx="10911852" cy="2302181"/>
        </p:xfrm>
        <a:graphic>
          <a:graphicData uri="http://schemas.openxmlformats.org/drawingml/2006/table">
            <a:tbl>
              <a:tblPr firstRow="1" bandRow="1">
                <a:tableStyleId>{5C22544A-7EE6-4342-B048-85BDC9FD1C3A}</a:tableStyleId>
              </a:tblPr>
              <a:tblGrid>
                <a:gridCol w="5455926">
                  <a:extLst>
                    <a:ext uri="{9D8B030D-6E8A-4147-A177-3AD203B41FA5}">
                      <a16:colId xmlns:a16="http://schemas.microsoft.com/office/drawing/2014/main" val="898011746"/>
                    </a:ext>
                  </a:extLst>
                </a:gridCol>
                <a:gridCol w="5455926">
                  <a:extLst>
                    <a:ext uri="{9D8B030D-6E8A-4147-A177-3AD203B41FA5}">
                      <a16:colId xmlns:a16="http://schemas.microsoft.com/office/drawing/2014/main" val="1629109333"/>
                    </a:ext>
                  </a:extLst>
                </a:gridCol>
              </a:tblGrid>
              <a:tr h="759943">
                <a:tc>
                  <a:txBody>
                    <a:bodyPr/>
                    <a:lstStyle/>
                    <a:p>
                      <a:r>
                        <a:rPr lang="en-GB"/>
                        <a:t>Who am I writing for?</a:t>
                      </a:r>
                    </a:p>
                  </a:txBody>
                  <a:tcPr/>
                </a:tc>
                <a:tc>
                  <a:txBody>
                    <a:bodyPr/>
                    <a:lstStyle/>
                    <a:p>
                      <a:r>
                        <a:rPr lang="en-GB"/>
                        <a:t>Notes:</a:t>
                      </a:r>
                    </a:p>
                  </a:txBody>
                  <a:tcPr/>
                </a:tc>
                <a:extLst>
                  <a:ext uri="{0D108BD9-81ED-4DB2-BD59-A6C34878D82A}">
                    <a16:rowId xmlns:a16="http://schemas.microsoft.com/office/drawing/2014/main" val="2849278350"/>
                  </a:ext>
                </a:extLst>
              </a:tr>
              <a:tr h="759943">
                <a:tc>
                  <a:txBody>
                    <a:bodyPr/>
                    <a:lstStyle/>
                    <a:p>
                      <a:r>
                        <a:rPr lang="en-GB"/>
                        <a:t>Who are my audience?</a:t>
                      </a:r>
                    </a:p>
                  </a:txBody>
                  <a:tcPr/>
                </a:tc>
                <a:tc>
                  <a:txBody>
                    <a:bodyPr/>
                    <a:lstStyle/>
                    <a:p>
                      <a:endParaRPr lang="en-GB"/>
                    </a:p>
                  </a:txBody>
                  <a:tcPr/>
                </a:tc>
                <a:extLst>
                  <a:ext uri="{0D108BD9-81ED-4DB2-BD59-A6C34878D82A}">
                    <a16:rowId xmlns:a16="http://schemas.microsoft.com/office/drawing/2014/main" val="3940299757"/>
                  </a:ext>
                </a:extLst>
              </a:tr>
              <a:tr h="782295">
                <a:tc>
                  <a:txBody>
                    <a:bodyPr/>
                    <a:lstStyle/>
                    <a:p>
                      <a:r>
                        <a:rPr lang="en-GB"/>
                        <a:t>What do they want to know? </a:t>
                      </a:r>
                    </a:p>
                  </a:txBody>
                  <a:tcPr/>
                </a:tc>
                <a:tc>
                  <a:txBody>
                    <a:bodyPr/>
                    <a:lstStyle/>
                    <a:p>
                      <a:endParaRPr lang="en-GB"/>
                    </a:p>
                  </a:txBody>
                  <a:tcPr/>
                </a:tc>
                <a:extLst>
                  <a:ext uri="{0D108BD9-81ED-4DB2-BD59-A6C34878D82A}">
                    <a16:rowId xmlns:a16="http://schemas.microsoft.com/office/drawing/2014/main" val="1204163150"/>
                  </a:ext>
                </a:extLst>
              </a:tr>
            </a:tbl>
          </a:graphicData>
        </a:graphic>
      </p:graphicFrame>
      <p:pic>
        <p:nvPicPr>
          <p:cNvPr id="3" name="Audio 2">
            <a:hlinkClick r:id="" action="ppaction://media"/>
            <a:extLst>
              <a:ext uri="{FF2B5EF4-FFF2-40B4-BE49-F238E27FC236}">
                <a16:creationId xmlns:a16="http://schemas.microsoft.com/office/drawing/2014/main" id="{9F89E3C0-2CBB-4491-A4B5-E625E451611D}"/>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633200" y="6299200"/>
            <a:ext cx="406400" cy="406400"/>
          </a:xfrm>
          <a:prstGeom prst="rect">
            <a:avLst/>
          </a:prstGeom>
        </p:spPr>
      </p:pic>
    </p:spTree>
    <p:custDataLst>
      <p:tags r:id="rId1"/>
    </p:custDataLst>
    <p:extLst>
      <p:ext uri="{BB962C8B-B14F-4D97-AF65-F5344CB8AC3E}">
        <p14:creationId xmlns:p14="http://schemas.microsoft.com/office/powerpoint/2010/main" val="3500870947"/>
      </p:ext>
    </p:extLst>
  </p:cSld>
  <p:clrMapOvr>
    <a:masterClrMapping/>
  </p:clrMapOvr>
  <mc:AlternateContent xmlns:mc="http://schemas.openxmlformats.org/markup-compatibility/2006" xmlns:p14="http://schemas.microsoft.com/office/powerpoint/2010/main">
    <mc:Choice Requires="p14">
      <p:transition spd="med" p14:dur="700" advTm="91635">
        <p:fade/>
      </p:transition>
    </mc:Choice>
    <mc:Fallback xmlns="">
      <p:transition spd="med" advTm="9163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3A7F90-E39F-46E1-A096-5B7D18A0607E}"/>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Define your Task</a:t>
            </a:r>
          </a:p>
        </p:txBody>
      </p:sp>
      <p:graphicFrame>
        <p:nvGraphicFramePr>
          <p:cNvPr id="4" name="Table 4">
            <a:extLst>
              <a:ext uri="{FF2B5EF4-FFF2-40B4-BE49-F238E27FC236}">
                <a16:creationId xmlns:a16="http://schemas.microsoft.com/office/drawing/2014/main" id="{C749425F-B776-4323-9AA3-658F4CEF56D4}"/>
              </a:ext>
            </a:extLst>
          </p:cNvPr>
          <p:cNvGraphicFramePr>
            <a:graphicFrameLocks noGrp="1"/>
          </p:cNvGraphicFramePr>
          <p:nvPr>
            <p:ph idx="1"/>
            <p:extLst>
              <p:ext uri="{D42A27DB-BD31-4B8C-83A1-F6EECF244321}">
                <p14:modId xmlns:p14="http://schemas.microsoft.com/office/powerpoint/2010/main" val="801211664"/>
              </p:ext>
            </p:extLst>
          </p:nvPr>
        </p:nvGraphicFramePr>
        <p:xfrm>
          <a:off x="642938" y="1674813"/>
          <a:ext cx="10904538" cy="4323752"/>
        </p:xfrm>
        <a:graphic>
          <a:graphicData uri="http://schemas.openxmlformats.org/drawingml/2006/table">
            <a:tbl>
              <a:tblPr firstRow="1" bandRow="1">
                <a:tableStyleId>{5C22544A-7EE6-4342-B048-85BDC9FD1C3A}</a:tableStyleId>
              </a:tblPr>
              <a:tblGrid>
                <a:gridCol w="5452269">
                  <a:extLst>
                    <a:ext uri="{9D8B030D-6E8A-4147-A177-3AD203B41FA5}">
                      <a16:colId xmlns:a16="http://schemas.microsoft.com/office/drawing/2014/main" val="3040683386"/>
                    </a:ext>
                  </a:extLst>
                </a:gridCol>
                <a:gridCol w="5452269">
                  <a:extLst>
                    <a:ext uri="{9D8B030D-6E8A-4147-A177-3AD203B41FA5}">
                      <a16:colId xmlns:a16="http://schemas.microsoft.com/office/drawing/2014/main" val="2744843607"/>
                    </a:ext>
                  </a:extLst>
                </a:gridCol>
              </a:tblGrid>
              <a:tr h="801594">
                <a:tc>
                  <a:txBody>
                    <a:bodyPr/>
                    <a:lstStyle/>
                    <a:p>
                      <a:r>
                        <a:rPr lang="en-GB" sz="1700"/>
                        <a:t>Why I am being asked to do it?</a:t>
                      </a:r>
                    </a:p>
                  </a:txBody>
                  <a:tcPr marL="88655" marR="88655" marT="44327" marB="44327"/>
                </a:tc>
                <a:tc>
                  <a:txBody>
                    <a:bodyPr/>
                    <a:lstStyle/>
                    <a:p>
                      <a:r>
                        <a:rPr lang="en-GB" sz="1700"/>
                        <a:t>Notes:</a:t>
                      </a:r>
                    </a:p>
                  </a:txBody>
                  <a:tcPr marL="88655" marR="88655" marT="44327" marB="44327"/>
                </a:tc>
                <a:extLst>
                  <a:ext uri="{0D108BD9-81ED-4DB2-BD59-A6C34878D82A}">
                    <a16:rowId xmlns:a16="http://schemas.microsoft.com/office/drawing/2014/main" val="1962455209"/>
                  </a:ext>
                </a:extLst>
              </a:tr>
              <a:tr h="801594">
                <a:tc>
                  <a:txBody>
                    <a:bodyPr/>
                    <a:lstStyle/>
                    <a:p>
                      <a:r>
                        <a:rPr lang="en-GB" sz="1700"/>
                        <a:t>Why is the report being written? </a:t>
                      </a:r>
                    </a:p>
                  </a:txBody>
                  <a:tcPr marL="88655" marR="88655" marT="44327" marB="44327"/>
                </a:tc>
                <a:tc>
                  <a:txBody>
                    <a:bodyPr/>
                    <a:lstStyle/>
                    <a:p>
                      <a:endParaRPr lang="en-GB" sz="1700"/>
                    </a:p>
                  </a:txBody>
                  <a:tcPr marL="88655" marR="88655" marT="44327" marB="44327"/>
                </a:tc>
                <a:extLst>
                  <a:ext uri="{0D108BD9-81ED-4DB2-BD59-A6C34878D82A}">
                    <a16:rowId xmlns:a16="http://schemas.microsoft.com/office/drawing/2014/main" val="345830512"/>
                  </a:ext>
                </a:extLst>
              </a:tr>
              <a:tr h="1360282">
                <a:tc>
                  <a:txBody>
                    <a:bodyPr/>
                    <a:lstStyle/>
                    <a:p>
                      <a:r>
                        <a:rPr lang="en-GB" sz="1700"/>
                        <a:t>Is the purpose of the report to inform, persuade, advise, recommend? </a:t>
                      </a:r>
                    </a:p>
                  </a:txBody>
                  <a:tcPr marL="88655" marR="88655" marT="44327" marB="44327"/>
                </a:tc>
                <a:tc>
                  <a:txBody>
                    <a:bodyPr/>
                    <a:lstStyle/>
                    <a:p>
                      <a:endParaRPr lang="en-GB" sz="1700"/>
                    </a:p>
                  </a:txBody>
                  <a:tcPr marL="88655" marR="88655" marT="44327" marB="44327"/>
                </a:tc>
                <a:extLst>
                  <a:ext uri="{0D108BD9-81ED-4DB2-BD59-A6C34878D82A}">
                    <a16:rowId xmlns:a16="http://schemas.microsoft.com/office/drawing/2014/main" val="2625909672"/>
                  </a:ext>
                </a:extLst>
              </a:tr>
              <a:tr h="1360282">
                <a:tc>
                  <a:txBody>
                    <a:bodyPr/>
                    <a:lstStyle/>
                    <a:p>
                      <a:pPr lvl="0">
                        <a:buNone/>
                      </a:pPr>
                      <a:r>
                        <a:rPr lang="en-GB" sz="1700"/>
                        <a:t>Have I been asked to make specific recommendations based on my findings?</a:t>
                      </a:r>
                    </a:p>
                  </a:txBody>
                  <a:tcPr marL="88655" marR="88655" marT="44326" marB="44326"/>
                </a:tc>
                <a:tc>
                  <a:txBody>
                    <a:bodyPr/>
                    <a:lstStyle/>
                    <a:p>
                      <a:pPr lvl="0">
                        <a:buNone/>
                      </a:pPr>
                      <a:endParaRPr lang="en-GB" sz="1700"/>
                    </a:p>
                  </a:txBody>
                  <a:tcPr marL="88655" marR="88655" marT="44326" marB="44326"/>
                </a:tc>
                <a:extLst>
                  <a:ext uri="{0D108BD9-81ED-4DB2-BD59-A6C34878D82A}">
                    <a16:rowId xmlns:a16="http://schemas.microsoft.com/office/drawing/2014/main" val="2501443357"/>
                  </a:ext>
                </a:extLst>
              </a:tr>
            </a:tbl>
          </a:graphicData>
        </a:graphic>
      </p:graphicFrame>
      <p:pic>
        <p:nvPicPr>
          <p:cNvPr id="3" name="Audio 2">
            <a:hlinkClick r:id="" action="ppaction://media"/>
            <a:extLst>
              <a:ext uri="{FF2B5EF4-FFF2-40B4-BE49-F238E27FC236}">
                <a16:creationId xmlns:a16="http://schemas.microsoft.com/office/drawing/2014/main" id="{13DEF6D4-16BB-41B6-837D-A1E10890CD1E}"/>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633200" y="6299200"/>
            <a:ext cx="406400" cy="406400"/>
          </a:xfrm>
          <a:prstGeom prst="rect">
            <a:avLst/>
          </a:prstGeom>
        </p:spPr>
      </p:pic>
    </p:spTree>
    <p:custDataLst>
      <p:tags r:id="rId1"/>
    </p:custDataLst>
    <p:extLst>
      <p:ext uri="{BB962C8B-B14F-4D97-AF65-F5344CB8AC3E}">
        <p14:creationId xmlns:p14="http://schemas.microsoft.com/office/powerpoint/2010/main" val="2194798476"/>
      </p:ext>
    </p:extLst>
  </p:cSld>
  <p:clrMapOvr>
    <a:masterClrMapping/>
  </p:clrMapOvr>
  <mc:AlternateContent xmlns:mc="http://schemas.openxmlformats.org/markup-compatibility/2006" xmlns:p14="http://schemas.microsoft.com/office/powerpoint/2010/main">
    <mc:Choice Requires="p14">
      <p:transition spd="med" p14:dur="700" advTm="74383">
        <p:fade/>
      </p:transition>
    </mc:Choice>
    <mc:Fallback xmlns="">
      <p:transition spd="med" advTm="7438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3A7F90-E39F-46E1-A096-5B7D18A0607E}"/>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Define your Task</a:t>
            </a:r>
          </a:p>
        </p:txBody>
      </p:sp>
      <p:graphicFrame>
        <p:nvGraphicFramePr>
          <p:cNvPr id="4" name="Table 4">
            <a:extLst>
              <a:ext uri="{FF2B5EF4-FFF2-40B4-BE49-F238E27FC236}">
                <a16:creationId xmlns:a16="http://schemas.microsoft.com/office/drawing/2014/main" id="{C749425F-B776-4323-9AA3-658F4CEF56D4}"/>
              </a:ext>
            </a:extLst>
          </p:cNvPr>
          <p:cNvGraphicFramePr>
            <a:graphicFrameLocks noGrp="1"/>
          </p:cNvGraphicFramePr>
          <p:nvPr>
            <p:ph idx="1"/>
            <p:extLst>
              <p:ext uri="{D42A27DB-BD31-4B8C-83A1-F6EECF244321}">
                <p14:modId xmlns:p14="http://schemas.microsoft.com/office/powerpoint/2010/main" val="1027397891"/>
              </p:ext>
            </p:extLst>
          </p:nvPr>
        </p:nvGraphicFramePr>
        <p:xfrm>
          <a:off x="642938" y="1674813"/>
          <a:ext cx="10904538" cy="4119056"/>
        </p:xfrm>
        <a:graphic>
          <a:graphicData uri="http://schemas.openxmlformats.org/drawingml/2006/table">
            <a:tbl>
              <a:tblPr firstRow="1" bandRow="1">
                <a:tableStyleId>{5C22544A-7EE6-4342-B048-85BDC9FD1C3A}</a:tableStyleId>
              </a:tblPr>
              <a:tblGrid>
                <a:gridCol w="5452269">
                  <a:extLst>
                    <a:ext uri="{9D8B030D-6E8A-4147-A177-3AD203B41FA5}">
                      <a16:colId xmlns:a16="http://schemas.microsoft.com/office/drawing/2014/main" val="3040683386"/>
                    </a:ext>
                  </a:extLst>
                </a:gridCol>
                <a:gridCol w="5452269">
                  <a:extLst>
                    <a:ext uri="{9D8B030D-6E8A-4147-A177-3AD203B41FA5}">
                      <a16:colId xmlns:a16="http://schemas.microsoft.com/office/drawing/2014/main" val="2744843607"/>
                    </a:ext>
                  </a:extLst>
                </a:gridCol>
              </a:tblGrid>
              <a:tr h="584722">
                <a:tc>
                  <a:txBody>
                    <a:bodyPr/>
                    <a:lstStyle/>
                    <a:p>
                      <a:r>
                        <a:rPr lang="en-GB" sz="1700"/>
                        <a:t>How do my audience want the information presented?</a:t>
                      </a:r>
                    </a:p>
                  </a:txBody>
                  <a:tcPr marL="88655" marR="88655" marT="44327" marB="44327"/>
                </a:tc>
                <a:tc>
                  <a:txBody>
                    <a:bodyPr/>
                    <a:lstStyle/>
                    <a:p>
                      <a:r>
                        <a:rPr lang="en-GB" sz="1700"/>
                        <a:t>Notes:</a:t>
                      </a:r>
                    </a:p>
                  </a:txBody>
                  <a:tcPr marL="88655" marR="88655" marT="44327" marB="44327"/>
                </a:tc>
                <a:extLst>
                  <a:ext uri="{0D108BD9-81ED-4DB2-BD59-A6C34878D82A}">
                    <a16:rowId xmlns:a16="http://schemas.microsoft.com/office/drawing/2014/main" val="1962455209"/>
                  </a:ext>
                </a:extLst>
              </a:tr>
              <a:tr h="584722">
                <a:tc>
                  <a:txBody>
                    <a:bodyPr/>
                    <a:lstStyle/>
                    <a:p>
                      <a:r>
                        <a:rPr lang="en-GB" sz="1700"/>
                        <a:t>What is the word count?</a:t>
                      </a:r>
                    </a:p>
                  </a:txBody>
                  <a:tcPr marL="88655" marR="88655" marT="44327" marB="44327"/>
                </a:tc>
                <a:tc>
                  <a:txBody>
                    <a:bodyPr/>
                    <a:lstStyle/>
                    <a:p>
                      <a:endParaRPr lang="en-GB" sz="1700"/>
                    </a:p>
                  </a:txBody>
                  <a:tcPr marL="88655" marR="88655" marT="44327" marB="44327"/>
                </a:tc>
                <a:extLst>
                  <a:ext uri="{0D108BD9-81ED-4DB2-BD59-A6C34878D82A}">
                    <a16:rowId xmlns:a16="http://schemas.microsoft.com/office/drawing/2014/main" val="345830512"/>
                  </a:ext>
                </a:extLst>
              </a:tr>
              <a:tr h="983204">
                <a:tc>
                  <a:txBody>
                    <a:bodyPr/>
                    <a:lstStyle/>
                    <a:p>
                      <a:r>
                        <a:rPr lang="en-GB" sz="1700"/>
                        <a:t>What guidance have I been given on structure, format and layout?</a:t>
                      </a:r>
                    </a:p>
                  </a:txBody>
                  <a:tcPr marL="88655" marR="88655" marT="44327" marB="44327"/>
                </a:tc>
                <a:tc>
                  <a:txBody>
                    <a:bodyPr/>
                    <a:lstStyle/>
                    <a:p>
                      <a:endParaRPr lang="en-GB" sz="1700"/>
                    </a:p>
                  </a:txBody>
                  <a:tcPr marL="88655" marR="88655" marT="44327" marB="44327"/>
                </a:tc>
                <a:extLst>
                  <a:ext uri="{0D108BD9-81ED-4DB2-BD59-A6C34878D82A}">
                    <a16:rowId xmlns:a16="http://schemas.microsoft.com/office/drawing/2014/main" val="2625909672"/>
                  </a:ext>
                </a:extLst>
              </a:tr>
              <a:tr h="983204">
                <a:tc>
                  <a:txBody>
                    <a:bodyPr/>
                    <a:lstStyle/>
                    <a:p>
                      <a:pPr lvl="0">
                        <a:buNone/>
                      </a:pPr>
                      <a:r>
                        <a:rPr lang="en-GB" sz="1700"/>
                        <a:t>What style of referencing is required?</a:t>
                      </a:r>
                    </a:p>
                  </a:txBody>
                  <a:tcPr marL="88655" marR="88655" marT="44326" marB="44326"/>
                </a:tc>
                <a:tc>
                  <a:txBody>
                    <a:bodyPr/>
                    <a:lstStyle/>
                    <a:p>
                      <a:pPr lvl="0">
                        <a:buNone/>
                      </a:pPr>
                      <a:endParaRPr lang="en-GB" sz="1700"/>
                    </a:p>
                  </a:txBody>
                  <a:tcPr marL="88655" marR="88655" marT="44326" marB="44326"/>
                </a:tc>
                <a:extLst>
                  <a:ext uri="{0D108BD9-81ED-4DB2-BD59-A6C34878D82A}">
                    <a16:rowId xmlns:a16="http://schemas.microsoft.com/office/drawing/2014/main" val="2501443357"/>
                  </a:ext>
                </a:extLst>
              </a:tr>
              <a:tr h="983204">
                <a:tc>
                  <a:txBody>
                    <a:bodyPr/>
                    <a:lstStyle/>
                    <a:p>
                      <a:pPr lvl="0">
                        <a:buNone/>
                      </a:pPr>
                      <a:r>
                        <a:rPr lang="en-GB" sz="1700"/>
                        <a:t>Do I need to submit it electronically or on paper?</a:t>
                      </a:r>
                    </a:p>
                  </a:txBody>
                  <a:tcPr marL="88655" marR="88655" marT="44326" marB="44326"/>
                </a:tc>
                <a:tc>
                  <a:txBody>
                    <a:bodyPr/>
                    <a:lstStyle/>
                    <a:p>
                      <a:pPr lvl="0">
                        <a:buNone/>
                      </a:pPr>
                      <a:endParaRPr lang="en-GB" sz="1700"/>
                    </a:p>
                  </a:txBody>
                  <a:tcPr marL="88655" marR="88655" marT="44326" marB="44326"/>
                </a:tc>
                <a:extLst>
                  <a:ext uri="{0D108BD9-81ED-4DB2-BD59-A6C34878D82A}">
                    <a16:rowId xmlns:a16="http://schemas.microsoft.com/office/drawing/2014/main" val="1685503868"/>
                  </a:ext>
                </a:extLst>
              </a:tr>
            </a:tbl>
          </a:graphicData>
        </a:graphic>
      </p:graphicFrame>
      <p:pic>
        <p:nvPicPr>
          <p:cNvPr id="3" name="Audio 2">
            <a:hlinkClick r:id="" action="ppaction://media"/>
            <a:extLst>
              <a:ext uri="{FF2B5EF4-FFF2-40B4-BE49-F238E27FC236}">
                <a16:creationId xmlns:a16="http://schemas.microsoft.com/office/drawing/2014/main" id="{10B22A74-9CBE-47A1-91F5-9D57EE80846C}"/>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633200" y="6299200"/>
            <a:ext cx="406400" cy="406400"/>
          </a:xfrm>
          <a:prstGeom prst="rect">
            <a:avLst/>
          </a:prstGeom>
        </p:spPr>
      </p:pic>
    </p:spTree>
    <p:custDataLst>
      <p:tags r:id="rId1"/>
    </p:custDataLst>
    <p:extLst>
      <p:ext uri="{BB962C8B-B14F-4D97-AF65-F5344CB8AC3E}">
        <p14:creationId xmlns:p14="http://schemas.microsoft.com/office/powerpoint/2010/main" val="3847709629"/>
      </p:ext>
    </p:extLst>
  </p:cSld>
  <p:clrMapOvr>
    <a:masterClrMapping/>
  </p:clrMapOvr>
  <mc:AlternateContent xmlns:mc="http://schemas.openxmlformats.org/markup-compatibility/2006" xmlns:p14="http://schemas.microsoft.com/office/powerpoint/2010/main">
    <mc:Choice Requires="p14">
      <p:transition spd="med" p14:dur="700" advTm="71550">
        <p:fade/>
      </p:transition>
    </mc:Choice>
    <mc:Fallback xmlns="">
      <p:transition spd="med" advTm="7155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3A7F90-E39F-46E1-A096-5B7D18A0607E}"/>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Define your Task</a:t>
            </a:r>
          </a:p>
        </p:txBody>
      </p:sp>
      <p:graphicFrame>
        <p:nvGraphicFramePr>
          <p:cNvPr id="4" name="Table 4">
            <a:extLst>
              <a:ext uri="{FF2B5EF4-FFF2-40B4-BE49-F238E27FC236}">
                <a16:creationId xmlns:a16="http://schemas.microsoft.com/office/drawing/2014/main" id="{C749425F-B776-4323-9AA3-658F4CEF56D4}"/>
              </a:ext>
            </a:extLst>
          </p:cNvPr>
          <p:cNvGraphicFramePr>
            <a:graphicFrameLocks noGrp="1"/>
          </p:cNvGraphicFramePr>
          <p:nvPr>
            <p:ph idx="1"/>
            <p:extLst>
              <p:ext uri="{D42A27DB-BD31-4B8C-83A1-F6EECF244321}">
                <p14:modId xmlns:p14="http://schemas.microsoft.com/office/powerpoint/2010/main" val="40575019"/>
              </p:ext>
            </p:extLst>
          </p:nvPr>
        </p:nvGraphicFramePr>
        <p:xfrm>
          <a:off x="642938" y="1674813"/>
          <a:ext cx="10904538" cy="2609472"/>
        </p:xfrm>
        <a:graphic>
          <a:graphicData uri="http://schemas.openxmlformats.org/drawingml/2006/table">
            <a:tbl>
              <a:tblPr firstRow="1" bandRow="1">
                <a:tableStyleId>{5C22544A-7EE6-4342-B048-85BDC9FD1C3A}</a:tableStyleId>
              </a:tblPr>
              <a:tblGrid>
                <a:gridCol w="5452269">
                  <a:extLst>
                    <a:ext uri="{9D8B030D-6E8A-4147-A177-3AD203B41FA5}">
                      <a16:colId xmlns:a16="http://schemas.microsoft.com/office/drawing/2014/main" val="3040683386"/>
                    </a:ext>
                  </a:extLst>
                </a:gridCol>
                <a:gridCol w="5452269">
                  <a:extLst>
                    <a:ext uri="{9D8B030D-6E8A-4147-A177-3AD203B41FA5}">
                      <a16:colId xmlns:a16="http://schemas.microsoft.com/office/drawing/2014/main" val="2744843607"/>
                    </a:ext>
                  </a:extLst>
                </a:gridCol>
              </a:tblGrid>
              <a:tr h="1304736">
                <a:tc>
                  <a:txBody>
                    <a:bodyPr/>
                    <a:lstStyle/>
                    <a:p>
                      <a:r>
                        <a:rPr lang="en-GB" sz="1700"/>
                        <a:t>When do my audience want the report?</a:t>
                      </a:r>
                    </a:p>
                  </a:txBody>
                  <a:tcPr marL="88655" marR="88655" marT="44327" marB="44327"/>
                </a:tc>
                <a:tc>
                  <a:txBody>
                    <a:bodyPr/>
                    <a:lstStyle/>
                    <a:p>
                      <a:r>
                        <a:rPr lang="en-GB" sz="1700"/>
                        <a:t>Notes:</a:t>
                      </a:r>
                    </a:p>
                  </a:txBody>
                  <a:tcPr marL="88655" marR="88655" marT="44327" marB="44327"/>
                </a:tc>
                <a:extLst>
                  <a:ext uri="{0D108BD9-81ED-4DB2-BD59-A6C34878D82A}">
                    <a16:rowId xmlns:a16="http://schemas.microsoft.com/office/drawing/2014/main" val="1962455209"/>
                  </a:ext>
                </a:extLst>
              </a:tr>
              <a:tr h="1304736">
                <a:tc>
                  <a:txBody>
                    <a:bodyPr/>
                    <a:lstStyle/>
                    <a:p>
                      <a:r>
                        <a:rPr lang="en-GB" sz="1700"/>
                        <a:t>When is the deadline?</a:t>
                      </a:r>
                    </a:p>
                  </a:txBody>
                  <a:tcPr marL="88655" marR="88655" marT="44327" marB="44327"/>
                </a:tc>
                <a:tc>
                  <a:txBody>
                    <a:bodyPr/>
                    <a:lstStyle/>
                    <a:p>
                      <a:endParaRPr lang="en-GB" sz="1700"/>
                    </a:p>
                  </a:txBody>
                  <a:tcPr marL="88655" marR="88655" marT="44327" marB="44327"/>
                </a:tc>
                <a:extLst>
                  <a:ext uri="{0D108BD9-81ED-4DB2-BD59-A6C34878D82A}">
                    <a16:rowId xmlns:a16="http://schemas.microsoft.com/office/drawing/2014/main" val="345830512"/>
                  </a:ext>
                </a:extLst>
              </a:tr>
            </a:tbl>
          </a:graphicData>
        </a:graphic>
      </p:graphicFrame>
      <p:pic>
        <p:nvPicPr>
          <p:cNvPr id="3" name="Audio 2">
            <a:hlinkClick r:id="" action="ppaction://media"/>
            <a:extLst>
              <a:ext uri="{FF2B5EF4-FFF2-40B4-BE49-F238E27FC236}">
                <a16:creationId xmlns:a16="http://schemas.microsoft.com/office/drawing/2014/main" id="{9789A896-BEFF-4CE6-9757-AF607CD18230}"/>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633200" y="6299200"/>
            <a:ext cx="406400" cy="406400"/>
          </a:xfrm>
          <a:prstGeom prst="rect">
            <a:avLst/>
          </a:prstGeom>
        </p:spPr>
      </p:pic>
    </p:spTree>
    <p:custDataLst>
      <p:tags r:id="rId1"/>
    </p:custDataLst>
    <p:extLst>
      <p:ext uri="{BB962C8B-B14F-4D97-AF65-F5344CB8AC3E}">
        <p14:creationId xmlns:p14="http://schemas.microsoft.com/office/powerpoint/2010/main" val="1137652168"/>
      </p:ext>
    </p:extLst>
  </p:cSld>
  <p:clrMapOvr>
    <a:masterClrMapping/>
  </p:clrMapOvr>
  <mc:AlternateContent xmlns:mc="http://schemas.openxmlformats.org/markup-compatibility/2006" xmlns:p14="http://schemas.microsoft.com/office/powerpoint/2010/main">
    <mc:Choice Requires="p14">
      <p:transition spd="med" p14:dur="700" advTm="19561">
        <p:fade/>
      </p:transition>
    </mc:Choice>
    <mc:Fallback xmlns="">
      <p:transition spd="med" advTm="1956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E039FBE-FBF4-4406-9C02-97C138415C3D}"/>
              </a:ext>
            </a:extLst>
          </p:cNvPr>
          <p:cNvSpPr txBox="1"/>
          <p:nvPr/>
        </p:nvSpPr>
        <p:spPr>
          <a:xfrm>
            <a:off x="556532" y="643467"/>
            <a:ext cx="11210925" cy="7448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200" kern="1200">
                <a:solidFill>
                  <a:schemeClr val="bg1"/>
                </a:solidFill>
                <a:latin typeface="+mj-lt"/>
                <a:ea typeface="+mj-ea"/>
                <a:cs typeface="+mj-cs"/>
              </a:rPr>
              <a:t>Plan your time </a:t>
            </a:r>
          </a:p>
        </p:txBody>
      </p:sp>
      <p:graphicFrame>
        <p:nvGraphicFramePr>
          <p:cNvPr id="4" name="Table 4">
            <a:extLst>
              <a:ext uri="{FF2B5EF4-FFF2-40B4-BE49-F238E27FC236}">
                <a16:creationId xmlns:a16="http://schemas.microsoft.com/office/drawing/2014/main" id="{C8B2C266-AC69-40BA-8CDE-F56BCACE0082}"/>
              </a:ext>
            </a:extLst>
          </p:cNvPr>
          <p:cNvGraphicFramePr>
            <a:graphicFrameLocks noGrp="1"/>
          </p:cNvGraphicFramePr>
          <p:nvPr>
            <p:extLst>
              <p:ext uri="{D42A27DB-BD31-4B8C-83A1-F6EECF244321}">
                <p14:modId xmlns:p14="http://schemas.microsoft.com/office/powerpoint/2010/main" val="2176480016"/>
              </p:ext>
            </p:extLst>
          </p:nvPr>
        </p:nvGraphicFramePr>
        <p:xfrm>
          <a:off x="301924" y="1797169"/>
          <a:ext cx="11408033" cy="4548512"/>
        </p:xfrm>
        <a:graphic>
          <a:graphicData uri="http://schemas.openxmlformats.org/drawingml/2006/table">
            <a:tbl>
              <a:tblPr firstRow="1" bandRow="1">
                <a:tableStyleId>{5C22544A-7EE6-4342-B048-85BDC9FD1C3A}</a:tableStyleId>
              </a:tblPr>
              <a:tblGrid>
                <a:gridCol w="757715">
                  <a:extLst>
                    <a:ext uri="{9D8B030D-6E8A-4147-A177-3AD203B41FA5}">
                      <a16:colId xmlns:a16="http://schemas.microsoft.com/office/drawing/2014/main" val="4262461178"/>
                    </a:ext>
                  </a:extLst>
                </a:gridCol>
                <a:gridCol w="1211436">
                  <a:extLst>
                    <a:ext uri="{9D8B030D-6E8A-4147-A177-3AD203B41FA5}">
                      <a16:colId xmlns:a16="http://schemas.microsoft.com/office/drawing/2014/main" val="2535345092"/>
                    </a:ext>
                  </a:extLst>
                </a:gridCol>
                <a:gridCol w="1018605">
                  <a:extLst>
                    <a:ext uri="{9D8B030D-6E8A-4147-A177-3AD203B41FA5}">
                      <a16:colId xmlns:a16="http://schemas.microsoft.com/office/drawing/2014/main" val="1969122391"/>
                    </a:ext>
                  </a:extLst>
                </a:gridCol>
                <a:gridCol w="1188750">
                  <a:extLst>
                    <a:ext uri="{9D8B030D-6E8A-4147-A177-3AD203B41FA5}">
                      <a16:colId xmlns:a16="http://schemas.microsoft.com/office/drawing/2014/main" val="2492592405"/>
                    </a:ext>
                  </a:extLst>
                </a:gridCol>
                <a:gridCol w="1852658">
                  <a:extLst>
                    <a:ext uri="{9D8B030D-6E8A-4147-A177-3AD203B41FA5}">
                      <a16:colId xmlns:a16="http://schemas.microsoft.com/office/drawing/2014/main" val="2866674548"/>
                    </a:ext>
                  </a:extLst>
                </a:gridCol>
                <a:gridCol w="1336210">
                  <a:extLst>
                    <a:ext uri="{9D8B030D-6E8A-4147-A177-3AD203B41FA5}">
                      <a16:colId xmlns:a16="http://schemas.microsoft.com/office/drawing/2014/main" val="1812191652"/>
                    </a:ext>
                  </a:extLst>
                </a:gridCol>
                <a:gridCol w="1392925">
                  <a:extLst>
                    <a:ext uri="{9D8B030D-6E8A-4147-A177-3AD203B41FA5}">
                      <a16:colId xmlns:a16="http://schemas.microsoft.com/office/drawing/2014/main" val="1525478206"/>
                    </a:ext>
                  </a:extLst>
                </a:gridCol>
                <a:gridCol w="1358896">
                  <a:extLst>
                    <a:ext uri="{9D8B030D-6E8A-4147-A177-3AD203B41FA5}">
                      <a16:colId xmlns:a16="http://schemas.microsoft.com/office/drawing/2014/main" val="1232851910"/>
                    </a:ext>
                  </a:extLst>
                </a:gridCol>
                <a:gridCol w="1290838">
                  <a:extLst>
                    <a:ext uri="{9D8B030D-6E8A-4147-A177-3AD203B41FA5}">
                      <a16:colId xmlns:a16="http://schemas.microsoft.com/office/drawing/2014/main" val="2883670312"/>
                    </a:ext>
                  </a:extLst>
                </a:gridCol>
              </a:tblGrid>
              <a:tr h="3432314">
                <a:tc>
                  <a:txBody>
                    <a:bodyPr/>
                    <a:lstStyle/>
                    <a:p>
                      <a:pPr lvl="0">
                        <a:buNone/>
                      </a:pPr>
                      <a:r>
                        <a:rPr lang="en-GB" sz="1500"/>
                        <a:t>Task</a:t>
                      </a:r>
                      <a:endParaRPr lang="en-US" sz="1500"/>
                    </a:p>
                  </a:txBody>
                  <a:tcPr marL="78069" marR="78069" marT="39035" marB="39035"/>
                </a:tc>
                <a:tc>
                  <a:txBody>
                    <a:bodyPr/>
                    <a:lstStyle/>
                    <a:p>
                      <a:pPr lvl="0">
                        <a:buNone/>
                      </a:pPr>
                      <a:r>
                        <a:rPr lang="en-GB" sz="1500"/>
                        <a:t>Get brief</a:t>
                      </a:r>
                      <a:endParaRPr lang="en-US" sz="1500"/>
                    </a:p>
                    <a:p>
                      <a:pPr lvl="0">
                        <a:buNone/>
                      </a:pPr>
                      <a:endParaRPr lang="en-GB" sz="1500"/>
                    </a:p>
                    <a:p>
                      <a:pPr lvl="0">
                        <a:buNone/>
                      </a:pPr>
                      <a:r>
                        <a:rPr lang="en-GB" sz="1500"/>
                        <a:t>Start thinking of ideas</a:t>
                      </a:r>
                    </a:p>
                  </a:txBody>
                  <a:tcPr marL="78069" marR="78069" marT="39035" marB="39035"/>
                </a:tc>
                <a:tc>
                  <a:txBody>
                    <a:bodyPr/>
                    <a:lstStyle/>
                    <a:p>
                      <a:pPr lvl="0">
                        <a:buNone/>
                      </a:pPr>
                      <a:r>
                        <a:rPr lang="en-GB" sz="1500"/>
                        <a:t>Start back ground reading </a:t>
                      </a:r>
                      <a:endParaRPr lang="en-US" sz="1500"/>
                    </a:p>
                  </a:txBody>
                  <a:tcPr marL="78069" marR="78069" marT="39035" marB="39035"/>
                </a:tc>
                <a:tc>
                  <a:txBody>
                    <a:bodyPr/>
                    <a:lstStyle/>
                    <a:p>
                      <a:pPr lvl="0">
                        <a:buNone/>
                      </a:pPr>
                      <a:r>
                        <a:rPr lang="en-GB" sz="1500"/>
                        <a:t>Start info gathering </a:t>
                      </a:r>
                      <a:endParaRPr lang="en-US" sz="1500"/>
                    </a:p>
                  </a:txBody>
                  <a:tcPr marL="78069" marR="78069" marT="39035" marB="39035"/>
                </a:tc>
                <a:tc>
                  <a:txBody>
                    <a:bodyPr/>
                    <a:lstStyle/>
                    <a:p>
                      <a:pPr lvl="0">
                        <a:buNone/>
                      </a:pPr>
                      <a:r>
                        <a:rPr lang="en-GB" sz="1500"/>
                        <a:t>Finish  background reading </a:t>
                      </a:r>
                      <a:endParaRPr lang="en-US" sz="1500"/>
                    </a:p>
                    <a:p>
                      <a:pPr lvl="0">
                        <a:buNone/>
                      </a:pPr>
                      <a:endParaRPr lang="en-GB" sz="1500"/>
                    </a:p>
                    <a:p>
                      <a:pPr lvl="0">
                        <a:buNone/>
                      </a:pPr>
                      <a:r>
                        <a:rPr lang="en-GB" sz="1500"/>
                        <a:t>Start writing methods </a:t>
                      </a:r>
                    </a:p>
                  </a:txBody>
                  <a:tcPr marL="78069" marR="78069" marT="39035" marB="39035"/>
                </a:tc>
                <a:tc>
                  <a:txBody>
                    <a:bodyPr/>
                    <a:lstStyle/>
                    <a:p>
                      <a:pPr lvl="0">
                        <a:buNone/>
                      </a:pPr>
                      <a:r>
                        <a:rPr lang="en-GB" sz="1500"/>
                        <a:t>Finish info gathering </a:t>
                      </a:r>
                      <a:endParaRPr lang="en-US" sz="1500"/>
                    </a:p>
                    <a:p>
                      <a:pPr lvl="0">
                        <a:buNone/>
                      </a:pPr>
                      <a:endParaRPr lang="en-GB" sz="1500"/>
                    </a:p>
                    <a:p>
                      <a:pPr lvl="0">
                        <a:buNone/>
                      </a:pPr>
                      <a:r>
                        <a:rPr lang="en-GB" sz="1500"/>
                        <a:t>Finish methods; start results writing </a:t>
                      </a:r>
                    </a:p>
                  </a:txBody>
                  <a:tcPr marL="78069" marR="78069" marT="39035" marB="39035"/>
                </a:tc>
                <a:tc>
                  <a:txBody>
                    <a:bodyPr/>
                    <a:lstStyle/>
                    <a:p>
                      <a:pPr lvl="0">
                        <a:buNone/>
                      </a:pPr>
                      <a:r>
                        <a:rPr lang="en-GB" sz="1500"/>
                        <a:t>Write introduction </a:t>
                      </a:r>
                      <a:endParaRPr lang="en-US" sz="1500"/>
                    </a:p>
                    <a:p>
                      <a:pPr lvl="0">
                        <a:buNone/>
                      </a:pPr>
                      <a:endParaRPr lang="en-GB" sz="1500"/>
                    </a:p>
                    <a:p>
                      <a:pPr lvl="0">
                        <a:buNone/>
                      </a:pPr>
                      <a:r>
                        <a:rPr lang="en-GB" sz="1500"/>
                        <a:t>Continue analysing results </a:t>
                      </a:r>
                    </a:p>
                  </a:txBody>
                  <a:tcPr marL="78069" marR="78069" marT="39035" marB="39035"/>
                </a:tc>
                <a:tc>
                  <a:txBody>
                    <a:bodyPr/>
                    <a:lstStyle/>
                    <a:p>
                      <a:pPr lvl="0">
                        <a:buNone/>
                      </a:pPr>
                      <a:r>
                        <a:rPr lang="en-GB" sz="1500"/>
                        <a:t>Write discussion and conclusion  </a:t>
                      </a:r>
                      <a:endParaRPr lang="en-US" sz="1500"/>
                    </a:p>
                  </a:txBody>
                  <a:tcPr marL="78069" marR="78069" marT="39035" marB="39035"/>
                </a:tc>
                <a:tc>
                  <a:txBody>
                    <a:bodyPr/>
                    <a:lstStyle/>
                    <a:p>
                      <a:pPr lvl="0">
                        <a:buNone/>
                      </a:pPr>
                      <a:r>
                        <a:rPr lang="en-GB" sz="1500"/>
                        <a:t>Write abstract </a:t>
                      </a:r>
                      <a:endParaRPr lang="en-US" sz="1500"/>
                    </a:p>
                    <a:p>
                      <a:pPr lvl="0">
                        <a:buNone/>
                      </a:pPr>
                      <a:endParaRPr lang="en-GB" sz="1500"/>
                    </a:p>
                    <a:p>
                      <a:pPr lvl="0">
                        <a:buNone/>
                      </a:pPr>
                      <a:r>
                        <a:rPr lang="en-GB" sz="1500"/>
                        <a:t>Proof read </a:t>
                      </a:r>
                    </a:p>
                  </a:txBody>
                  <a:tcPr marL="78069" marR="78069" marT="39035" marB="39035"/>
                </a:tc>
                <a:extLst>
                  <a:ext uri="{0D108BD9-81ED-4DB2-BD59-A6C34878D82A}">
                    <a16:rowId xmlns:a16="http://schemas.microsoft.com/office/drawing/2014/main" val="979014174"/>
                  </a:ext>
                </a:extLst>
              </a:tr>
              <a:tr h="1116198">
                <a:tc>
                  <a:txBody>
                    <a:bodyPr/>
                    <a:lstStyle/>
                    <a:p>
                      <a:r>
                        <a:rPr lang="en-GB" sz="1500"/>
                        <a:t>Day / week</a:t>
                      </a:r>
                    </a:p>
                  </a:txBody>
                  <a:tcPr marL="78069" marR="78069" marT="39035" marB="39035"/>
                </a:tc>
                <a:tc>
                  <a:txBody>
                    <a:bodyPr/>
                    <a:lstStyle/>
                    <a:p>
                      <a:r>
                        <a:rPr lang="en-GB" sz="1500"/>
                        <a:t>1</a:t>
                      </a:r>
                    </a:p>
                  </a:txBody>
                  <a:tcPr marL="78069" marR="78069" marT="39035" marB="39035"/>
                </a:tc>
                <a:tc>
                  <a:txBody>
                    <a:bodyPr/>
                    <a:lstStyle/>
                    <a:p>
                      <a:r>
                        <a:rPr lang="en-GB" sz="1500"/>
                        <a:t>2</a:t>
                      </a:r>
                    </a:p>
                  </a:txBody>
                  <a:tcPr marL="78069" marR="78069" marT="39035" marB="39035"/>
                </a:tc>
                <a:tc>
                  <a:txBody>
                    <a:bodyPr/>
                    <a:lstStyle/>
                    <a:p>
                      <a:r>
                        <a:rPr lang="en-GB" sz="1500"/>
                        <a:t>3</a:t>
                      </a:r>
                    </a:p>
                  </a:txBody>
                  <a:tcPr marL="78069" marR="78069" marT="39035" marB="39035"/>
                </a:tc>
                <a:tc>
                  <a:txBody>
                    <a:bodyPr/>
                    <a:lstStyle/>
                    <a:p>
                      <a:r>
                        <a:rPr lang="en-GB" sz="1500"/>
                        <a:t>4</a:t>
                      </a:r>
                    </a:p>
                  </a:txBody>
                  <a:tcPr marL="78069" marR="78069" marT="39035" marB="39035"/>
                </a:tc>
                <a:tc>
                  <a:txBody>
                    <a:bodyPr/>
                    <a:lstStyle/>
                    <a:p>
                      <a:r>
                        <a:rPr lang="en-GB" sz="1500"/>
                        <a:t>5</a:t>
                      </a:r>
                    </a:p>
                  </a:txBody>
                  <a:tcPr marL="78069" marR="78069" marT="39035" marB="39035"/>
                </a:tc>
                <a:tc>
                  <a:txBody>
                    <a:bodyPr/>
                    <a:lstStyle/>
                    <a:p>
                      <a:r>
                        <a:rPr lang="en-GB" sz="1500"/>
                        <a:t>6</a:t>
                      </a:r>
                    </a:p>
                  </a:txBody>
                  <a:tcPr marL="78069" marR="78069" marT="39035" marB="39035"/>
                </a:tc>
                <a:tc>
                  <a:txBody>
                    <a:bodyPr/>
                    <a:lstStyle/>
                    <a:p>
                      <a:r>
                        <a:rPr lang="en-GB" sz="1500"/>
                        <a:t>7</a:t>
                      </a:r>
                    </a:p>
                  </a:txBody>
                  <a:tcPr marL="78069" marR="78069" marT="39035" marB="39035"/>
                </a:tc>
                <a:tc>
                  <a:txBody>
                    <a:bodyPr/>
                    <a:lstStyle/>
                    <a:p>
                      <a:r>
                        <a:rPr lang="en-GB" sz="1500"/>
                        <a:t>8</a:t>
                      </a:r>
                    </a:p>
                  </a:txBody>
                  <a:tcPr marL="78069" marR="78069" marT="39035" marB="39035"/>
                </a:tc>
                <a:extLst>
                  <a:ext uri="{0D108BD9-81ED-4DB2-BD59-A6C34878D82A}">
                    <a16:rowId xmlns:a16="http://schemas.microsoft.com/office/drawing/2014/main" val="2875126059"/>
                  </a:ext>
                </a:extLst>
              </a:tr>
            </a:tbl>
          </a:graphicData>
        </a:graphic>
      </p:graphicFrame>
      <p:pic>
        <p:nvPicPr>
          <p:cNvPr id="3" name="Audio 2">
            <a:hlinkClick r:id="" action="ppaction://media"/>
            <a:extLst>
              <a:ext uri="{FF2B5EF4-FFF2-40B4-BE49-F238E27FC236}">
                <a16:creationId xmlns:a16="http://schemas.microsoft.com/office/drawing/2014/main" id="{311D2CBD-5590-410F-BFCA-20B692D2D6A7}"/>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633200" y="6299200"/>
            <a:ext cx="406400" cy="406400"/>
          </a:xfrm>
          <a:prstGeom prst="rect">
            <a:avLst/>
          </a:prstGeom>
        </p:spPr>
      </p:pic>
    </p:spTree>
    <p:custDataLst>
      <p:tags r:id="rId1"/>
    </p:custDataLst>
    <p:extLst>
      <p:ext uri="{BB962C8B-B14F-4D97-AF65-F5344CB8AC3E}">
        <p14:creationId xmlns:p14="http://schemas.microsoft.com/office/powerpoint/2010/main" val="808907221"/>
      </p:ext>
    </p:extLst>
  </p:cSld>
  <p:clrMapOvr>
    <a:masterClrMapping/>
  </p:clrMapOvr>
  <mc:AlternateContent xmlns:mc="http://schemas.openxmlformats.org/markup-compatibility/2006" xmlns:p14="http://schemas.microsoft.com/office/powerpoint/2010/main">
    <mc:Choice Requires="p14">
      <p:transition spd="med" p14:dur="700" advTm="225336">
        <p:fade/>
      </p:transition>
    </mc:Choice>
    <mc:Fallback xmlns="">
      <p:transition spd="med" advTm="22533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C2B7A-9734-41D1-8EE3-D0B4FF7B657B}"/>
              </a:ext>
            </a:extLst>
          </p:cNvPr>
          <p:cNvSpPr>
            <a:spLocks noGrp="1"/>
          </p:cNvSpPr>
          <p:nvPr>
            <p:ph type="title"/>
          </p:nvPr>
        </p:nvSpPr>
        <p:spPr/>
        <p:txBody>
          <a:bodyPr/>
          <a:lstStyle/>
          <a:p>
            <a:r>
              <a:rPr lang="en-GB">
                <a:cs typeface="Calibri Light"/>
              </a:rPr>
              <a:t>Planning your Report</a:t>
            </a:r>
            <a:endParaRPr lang="en-GB"/>
          </a:p>
        </p:txBody>
      </p:sp>
      <p:sp>
        <p:nvSpPr>
          <p:cNvPr id="3" name="Content Placeholder 2">
            <a:extLst>
              <a:ext uri="{FF2B5EF4-FFF2-40B4-BE49-F238E27FC236}">
                <a16:creationId xmlns:a16="http://schemas.microsoft.com/office/drawing/2014/main" id="{DA2E7D78-55DC-4036-9A72-0250B88D1C86}"/>
              </a:ext>
            </a:extLst>
          </p:cNvPr>
          <p:cNvSpPr>
            <a:spLocks noGrp="1"/>
          </p:cNvSpPr>
          <p:nvPr>
            <p:ph idx="1"/>
          </p:nvPr>
        </p:nvSpPr>
        <p:spPr/>
        <p:txBody>
          <a:bodyPr vert="horz" lIns="91440" tIns="45720" rIns="91440" bIns="45720" rtlCol="0" anchor="t">
            <a:normAutofit/>
          </a:bodyPr>
          <a:lstStyle/>
          <a:p>
            <a:pPr marL="514350" indent="-514350">
              <a:buAutoNum type="arabicPeriod"/>
            </a:pPr>
            <a:r>
              <a:rPr lang="en-GB">
                <a:cs typeface="Calibri" panose="020F0502020204030204"/>
              </a:rPr>
              <a:t>Write out your report headings</a:t>
            </a:r>
          </a:p>
          <a:p>
            <a:pPr marL="514350" indent="-514350">
              <a:buAutoNum type="arabicPeriod"/>
            </a:pPr>
            <a:r>
              <a:rPr lang="en-GB">
                <a:cs typeface="Calibri" panose="020F0502020204030204"/>
              </a:rPr>
              <a:t>Under each heading, note down key information</a:t>
            </a:r>
          </a:p>
          <a:p>
            <a:pPr marL="514350" indent="-514350">
              <a:buAutoNum type="arabicPeriod"/>
            </a:pPr>
            <a:r>
              <a:rPr lang="en-GB">
                <a:cs typeface="Calibri" panose="020F0502020204030204"/>
              </a:rPr>
              <a:t>Under each heading, note down the main points you want to make</a:t>
            </a:r>
          </a:p>
          <a:p>
            <a:pPr marL="514350" indent="-514350">
              <a:buAutoNum type="arabicPeriod"/>
            </a:pPr>
            <a:r>
              <a:rPr lang="en-GB">
                <a:cs typeface="Calibri" panose="020F0502020204030204"/>
              </a:rPr>
              <a:t>Group similar points together</a:t>
            </a:r>
          </a:p>
          <a:p>
            <a:pPr marL="514350" indent="-514350">
              <a:buAutoNum type="arabicPeriod"/>
            </a:pPr>
            <a:r>
              <a:rPr lang="en-GB">
                <a:cs typeface="Calibri" panose="020F0502020204030204"/>
              </a:rPr>
              <a:t>Complete your refence list as you go along </a:t>
            </a:r>
          </a:p>
          <a:p>
            <a:pPr marL="514350" indent="-514350">
              <a:buAutoNum type="arabicPeriod"/>
            </a:pPr>
            <a:endParaRPr lang="en-GB">
              <a:cs typeface="Calibri" panose="020F0502020204030204"/>
            </a:endParaRPr>
          </a:p>
        </p:txBody>
      </p:sp>
      <p:pic>
        <p:nvPicPr>
          <p:cNvPr id="4" name="Audio 3">
            <a:hlinkClick r:id="" action="ppaction://media"/>
            <a:extLst>
              <a:ext uri="{FF2B5EF4-FFF2-40B4-BE49-F238E27FC236}">
                <a16:creationId xmlns:a16="http://schemas.microsoft.com/office/drawing/2014/main" id="{EC52E70B-E490-477D-ADEF-013B7AADFE67}"/>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633200" y="6299200"/>
            <a:ext cx="406400" cy="406400"/>
          </a:xfrm>
          <a:prstGeom prst="rect">
            <a:avLst/>
          </a:prstGeom>
        </p:spPr>
      </p:pic>
    </p:spTree>
    <p:custDataLst>
      <p:tags r:id="rId1"/>
    </p:custDataLst>
    <p:extLst>
      <p:ext uri="{BB962C8B-B14F-4D97-AF65-F5344CB8AC3E}">
        <p14:creationId xmlns:p14="http://schemas.microsoft.com/office/powerpoint/2010/main" val="225409452"/>
      </p:ext>
    </p:extLst>
  </p:cSld>
  <p:clrMapOvr>
    <a:masterClrMapping/>
  </p:clrMapOvr>
  <mc:AlternateContent xmlns:mc="http://schemas.openxmlformats.org/markup-compatibility/2006" xmlns:p14="http://schemas.microsoft.com/office/powerpoint/2010/main">
    <mc:Choice Requires="p14">
      <p:transition spd="med" p14:dur="700" advTm="99368">
        <p:fade/>
      </p:transition>
    </mc:Choice>
    <mc:Fallback xmlns="">
      <p:transition spd="med" advTm="993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E23E0-7F03-44AA-80B4-FEA81DAC8383}"/>
              </a:ext>
            </a:extLst>
          </p:cNvPr>
          <p:cNvSpPr>
            <a:spLocks noGrp="1"/>
          </p:cNvSpPr>
          <p:nvPr>
            <p:ph type="title" idx="4294967295"/>
          </p:nvPr>
        </p:nvSpPr>
        <p:spPr>
          <a:xfrm>
            <a:off x="416943" y="206974"/>
            <a:ext cx="10515600" cy="1325563"/>
          </a:xfrm>
        </p:spPr>
        <p:txBody>
          <a:bodyPr/>
          <a:lstStyle/>
          <a:p>
            <a:r>
              <a:rPr lang="en-GB">
                <a:cs typeface="Calibri Light"/>
              </a:rPr>
              <a:t>Writing up your Report – suggested order</a:t>
            </a:r>
            <a:endParaRPr lang="en-GB"/>
          </a:p>
        </p:txBody>
      </p:sp>
      <p:sp>
        <p:nvSpPr>
          <p:cNvPr id="5" name="Rectangle: Rounded Corners 4">
            <a:extLst>
              <a:ext uri="{FF2B5EF4-FFF2-40B4-BE49-F238E27FC236}">
                <a16:creationId xmlns:a16="http://schemas.microsoft.com/office/drawing/2014/main" id="{3186446E-FB47-4C6E-AE26-8D07B2B4F8A3}"/>
              </a:ext>
            </a:extLst>
          </p:cNvPr>
          <p:cNvSpPr/>
          <p:nvPr/>
        </p:nvSpPr>
        <p:spPr>
          <a:xfrm>
            <a:off x="549215" y="1634706"/>
            <a:ext cx="2033088" cy="8051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Methods</a:t>
            </a:r>
            <a:endParaRPr lang="en-GB"/>
          </a:p>
        </p:txBody>
      </p:sp>
      <p:sp>
        <p:nvSpPr>
          <p:cNvPr id="6" name="TextBox 5">
            <a:extLst>
              <a:ext uri="{FF2B5EF4-FFF2-40B4-BE49-F238E27FC236}">
                <a16:creationId xmlns:a16="http://schemas.microsoft.com/office/drawing/2014/main" id="{16408EE2-0560-4B14-8C41-F509CF4BB1AF}"/>
              </a:ext>
            </a:extLst>
          </p:cNvPr>
          <p:cNvSpPr txBox="1"/>
          <p:nvPr/>
        </p:nvSpPr>
        <p:spPr>
          <a:xfrm>
            <a:off x="3231089" y="1632369"/>
            <a:ext cx="743021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1. Methods – the more factual the section, the earlier you can write it up  - describing what you did tends to be the easiest place to start</a:t>
            </a:r>
          </a:p>
        </p:txBody>
      </p:sp>
      <p:sp>
        <p:nvSpPr>
          <p:cNvPr id="8" name="Rectangle: Rounded Corners 7">
            <a:extLst>
              <a:ext uri="{FF2B5EF4-FFF2-40B4-BE49-F238E27FC236}">
                <a16:creationId xmlns:a16="http://schemas.microsoft.com/office/drawing/2014/main" id="{F9D5DD39-8B76-424C-98D1-5CF976ACBAC4}"/>
              </a:ext>
            </a:extLst>
          </p:cNvPr>
          <p:cNvSpPr/>
          <p:nvPr/>
        </p:nvSpPr>
        <p:spPr>
          <a:xfrm>
            <a:off x="549215" y="2727385"/>
            <a:ext cx="1998452" cy="8051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Results</a:t>
            </a:r>
            <a:endParaRPr lang="en-GB"/>
          </a:p>
        </p:txBody>
      </p:sp>
      <p:sp>
        <p:nvSpPr>
          <p:cNvPr id="9" name="Rectangle: Rounded Corners 8">
            <a:extLst>
              <a:ext uri="{FF2B5EF4-FFF2-40B4-BE49-F238E27FC236}">
                <a16:creationId xmlns:a16="http://schemas.microsoft.com/office/drawing/2014/main" id="{F869E5CB-0851-4E60-AF2F-645008894BAE}"/>
              </a:ext>
            </a:extLst>
          </p:cNvPr>
          <p:cNvSpPr/>
          <p:nvPr/>
        </p:nvSpPr>
        <p:spPr>
          <a:xfrm>
            <a:off x="549214" y="3762554"/>
            <a:ext cx="1998452" cy="8051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Introduction</a:t>
            </a:r>
          </a:p>
        </p:txBody>
      </p:sp>
      <p:sp>
        <p:nvSpPr>
          <p:cNvPr id="10" name="Rectangle: Rounded Corners 9">
            <a:extLst>
              <a:ext uri="{FF2B5EF4-FFF2-40B4-BE49-F238E27FC236}">
                <a16:creationId xmlns:a16="http://schemas.microsoft.com/office/drawing/2014/main" id="{29DED92E-FF6C-4620-89FD-E79BA6AD4D1C}"/>
              </a:ext>
            </a:extLst>
          </p:cNvPr>
          <p:cNvSpPr/>
          <p:nvPr/>
        </p:nvSpPr>
        <p:spPr>
          <a:xfrm>
            <a:off x="549214" y="4826479"/>
            <a:ext cx="1998452" cy="8051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Literature Review</a:t>
            </a:r>
          </a:p>
        </p:txBody>
      </p:sp>
      <p:sp>
        <p:nvSpPr>
          <p:cNvPr id="11" name="Rectangle: Rounded Corners 10">
            <a:extLst>
              <a:ext uri="{FF2B5EF4-FFF2-40B4-BE49-F238E27FC236}">
                <a16:creationId xmlns:a16="http://schemas.microsoft.com/office/drawing/2014/main" id="{7F41D8BD-ECEF-4958-9E71-158602856FD3}"/>
              </a:ext>
            </a:extLst>
          </p:cNvPr>
          <p:cNvSpPr/>
          <p:nvPr/>
        </p:nvSpPr>
        <p:spPr>
          <a:xfrm>
            <a:off x="549214" y="5847271"/>
            <a:ext cx="1998452" cy="8051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Discussion</a:t>
            </a:r>
          </a:p>
        </p:txBody>
      </p:sp>
      <p:sp>
        <p:nvSpPr>
          <p:cNvPr id="12" name="TextBox 11">
            <a:extLst>
              <a:ext uri="{FF2B5EF4-FFF2-40B4-BE49-F238E27FC236}">
                <a16:creationId xmlns:a16="http://schemas.microsoft.com/office/drawing/2014/main" id="{8F0F48FE-5FE8-4DC4-96B3-B816DE532A9F}"/>
              </a:ext>
            </a:extLst>
          </p:cNvPr>
          <p:cNvSpPr txBox="1"/>
          <p:nvPr/>
        </p:nvSpPr>
        <p:spPr>
          <a:xfrm>
            <a:off x="3230190" y="2781659"/>
            <a:ext cx="674010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2. Results – factual and descriptive section.  Start compiling as soon as you have them</a:t>
            </a:r>
          </a:p>
        </p:txBody>
      </p:sp>
      <p:sp>
        <p:nvSpPr>
          <p:cNvPr id="13" name="TextBox 12">
            <a:extLst>
              <a:ext uri="{FF2B5EF4-FFF2-40B4-BE49-F238E27FC236}">
                <a16:creationId xmlns:a16="http://schemas.microsoft.com/office/drawing/2014/main" id="{98B533C6-F83D-47A7-8226-0818244ADEE3}"/>
              </a:ext>
            </a:extLst>
          </p:cNvPr>
          <p:cNvSpPr txBox="1"/>
          <p:nvPr/>
        </p:nvSpPr>
        <p:spPr>
          <a:xfrm>
            <a:off x="3228960" y="3845730"/>
            <a:ext cx="707456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3. Sections that explain and develop the purpose of the research are usually written next</a:t>
            </a:r>
          </a:p>
        </p:txBody>
      </p:sp>
      <p:sp>
        <p:nvSpPr>
          <p:cNvPr id="14" name="TextBox 13">
            <a:extLst>
              <a:ext uri="{FF2B5EF4-FFF2-40B4-BE49-F238E27FC236}">
                <a16:creationId xmlns:a16="http://schemas.microsoft.com/office/drawing/2014/main" id="{6FC82138-DEF2-463C-86F1-EC2AA2706E0F}"/>
              </a:ext>
            </a:extLst>
          </p:cNvPr>
          <p:cNvSpPr txBox="1"/>
          <p:nvPr/>
        </p:nvSpPr>
        <p:spPr>
          <a:xfrm>
            <a:off x="3229036" y="6070433"/>
            <a:ext cx="70745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5. Interpret and explain your findings based on previous investigations</a:t>
            </a:r>
          </a:p>
        </p:txBody>
      </p:sp>
      <p:sp>
        <p:nvSpPr>
          <p:cNvPr id="16" name="TextBox 15">
            <a:extLst>
              <a:ext uri="{FF2B5EF4-FFF2-40B4-BE49-F238E27FC236}">
                <a16:creationId xmlns:a16="http://schemas.microsoft.com/office/drawing/2014/main" id="{5F2D1CEB-5FDF-4313-BEF1-62315B5A8310}"/>
              </a:ext>
            </a:extLst>
          </p:cNvPr>
          <p:cNvSpPr txBox="1"/>
          <p:nvPr/>
        </p:nvSpPr>
        <p:spPr>
          <a:xfrm>
            <a:off x="3228961" y="5047673"/>
            <a:ext cx="66066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4. Summarise previous research and thinking on the topic</a:t>
            </a:r>
          </a:p>
        </p:txBody>
      </p:sp>
      <p:pic>
        <p:nvPicPr>
          <p:cNvPr id="3" name="Audio 2">
            <a:hlinkClick r:id="" action="ppaction://media"/>
            <a:extLst>
              <a:ext uri="{FF2B5EF4-FFF2-40B4-BE49-F238E27FC236}">
                <a16:creationId xmlns:a16="http://schemas.microsoft.com/office/drawing/2014/main" id="{B2B8EE36-69E0-443C-B5D9-B6782DA6AB2D}"/>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633200" y="6299200"/>
            <a:ext cx="406400" cy="406400"/>
          </a:xfrm>
          <a:prstGeom prst="rect">
            <a:avLst/>
          </a:prstGeom>
        </p:spPr>
      </p:pic>
    </p:spTree>
    <p:custDataLst>
      <p:tags r:id="rId1"/>
    </p:custDataLst>
    <p:extLst>
      <p:ext uri="{BB962C8B-B14F-4D97-AF65-F5344CB8AC3E}">
        <p14:creationId xmlns:p14="http://schemas.microsoft.com/office/powerpoint/2010/main" val="1324207602"/>
      </p:ext>
    </p:extLst>
  </p:cSld>
  <p:clrMapOvr>
    <a:masterClrMapping/>
  </p:clrMapOvr>
  <mc:AlternateContent xmlns:mc="http://schemas.openxmlformats.org/markup-compatibility/2006" xmlns:p14="http://schemas.microsoft.com/office/powerpoint/2010/main">
    <mc:Choice Requires="p14">
      <p:transition spd="med" p14:dur="700" advTm="159832">
        <p:fade/>
      </p:transition>
    </mc:Choice>
    <mc:Fallback xmlns="">
      <p:transition spd="med" advTm="15983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 calcmode="lin" valueType="num">
                                      <p:cBhvr additive="base">
                                        <p:cTn id="23" dur="500" fill="hold"/>
                                        <p:tgtEl>
                                          <p:spTgt spid="8"/>
                                        </p:tgtEl>
                                        <p:attrNameLst>
                                          <p:attrName>ppt_x</p:attrName>
                                        </p:attrNameLst>
                                      </p:cBhvr>
                                      <p:tavLst>
                                        <p:tav tm="0">
                                          <p:val>
                                            <p:strVal val="#ppt_x"/>
                                          </p:val>
                                        </p:tav>
                                        <p:tav tm="100000">
                                          <p:val>
                                            <p:strVal val="#ppt_x"/>
                                          </p:val>
                                        </p:tav>
                                      </p:tavLst>
                                    </p:anim>
                                    <p:anim calcmode="lin" valueType="num">
                                      <p:cBhvr additive="base">
                                        <p:cTn id="2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2"/>
                                        </p:tgtEl>
                                        <p:attrNameLst>
                                          <p:attrName>style.visibility</p:attrName>
                                        </p:attrNameLst>
                                      </p:cBhvr>
                                      <p:to>
                                        <p:strVal val="visible"/>
                                      </p:to>
                                    </p:set>
                                    <p:anim calcmode="lin" valueType="num">
                                      <p:cBhvr additive="base">
                                        <p:cTn id="29" dur="500" fill="hold"/>
                                        <p:tgtEl>
                                          <p:spTgt spid="12"/>
                                        </p:tgtEl>
                                        <p:attrNameLst>
                                          <p:attrName>ppt_x</p:attrName>
                                        </p:attrNameLst>
                                      </p:cBhvr>
                                      <p:tavLst>
                                        <p:tav tm="0">
                                          <p:val>
                                            <p:strVal val="#ppt_x"/>
                                          </p:val>
                                        </p:tav>
                                        <p:tav tm="100000">
                                          <p:val>
                                            <p:strVal val="#ppt_x"/>
                                          </p:val>
                                        </p:tav>
                                      </p:tavLst>
                                    </p:anim>
                                    <p:anim calcmode="lin" valueType="num">
                                      <p:cBhvr additive="base">
                                        <p:cTn id="3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anim calcmode="lin" valueType="num">
                                      <p:cBhvr additive="base">
                                        <p:cTn id="35" dur="500" fill="hold"/>
                                        <p:tgtEl>
                                          <p:spTgt spid="9"/>
                                        </p:tgtEl>
                                        <p:attrNameLst>
                                          <p:attrName>ppt_x</p:attrName>
                                        </p:attrNameLst>
                                      </p:cBhvr>
                                      <p:tavLst>
                                        <p:tav tm="0">
                                          <p:val>
                                            <p:strVal val="#ppt_x"/>
                                          </p:val>
                                        </p:tav>
                                        <p:tav tm="100000">
                                          <p:val>
                                            <p:strVal val="#ppt_x"/>
                                          </p:val>
                                        </p:tav>
                                      </p:tavLst>
                                    </p:anim>
                                    <p:anim calcmode="lin" valueType="num">
                                      <p:cBhvr additive="base">
                                        <p:cTn id="3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3"/>
                                        </p:tgtEl>
                                        <p:attrNameLst>
                                          <p:attrName>style.visibility</p:attrName>
                                        </p:attrNameLst>
                                      </p:cBhvr>
                                      <p:to>
                                        <p:strVal val="visible"/>
                                      </p:to>
                                    </p:set>
                                    <p:anim calcmode="lin" valueType="num">
                                      <p:cBhvr additive="base">
                                        <p:cTn id="41" dur="500" fill="hold"/>
                                        <p:tgtEl>
                                          <p:spTgt spid="13"/>
                                        </p:tgtEl>
                                        <p:attrNameLst>
                                          <p:attrName>ppt_x</p:attrName>
                                        </p:attrNameLst>
                                      </p:cBhvr>
                                      <p:tavLst>
                                        <p:tav tm="0">
                                          <p:val>
                                            <p:strVal val="#ppt_x"/>
                                          </p:val>
                                        </p:tav>
                                        <p:tav tm="100000">
                                          <p:val>
                                            <p:strVal val="#ppt_x"/>
                                          </p:val>
                                        </p:tav>
                                      </p:tavLst>
                                    </p:anim>
                                    <p:anim calcmode="lin" valueType="num">
                                      <p:cBhvr additive="base">
                                        <p:cTn id="4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10"/>
                                        </p:tgtEl>
                                        <p:attrNameLst>
                                          <p:attrName>style.visibility</p:attrName>
                                        </p:attrNameLst>
                                      </p:cBhvr>
                                      <p:to>
                                        <p:strVal val="visible"/>
                                      </p:to>
                                    </p:set>
                                    <p:anim calcmode="lin" valueType="num">
                                      <p:cBhvr additive="base">
                                        <p:cTn id="47" dur="500" fill="hold"/>
                                        <p:tgtEl>
                                          <p:spTgt spid="10"/>
                                        </p:tgtEl>
                                        <p:attrNameLst>
                                          <p:attrName>ppt_x</p:attrName>
                                        </p:attrNameLst>
                                      </p:cBhvr>
                                      <p:tavLst>
                                        <p:tav tm="0">
                                          <p:val>
                                            <p:strVal val="#ppt_x"/>
                                          </p:val>
                                        </p:tav>
                                        <p:tav tm="100000">
                                          <p:val>
                                            <p:strVal val="#ppt_x"/>
                                          </p:val>
                                        </p:tav>
                                      </p:tavLst>
                                    </p:anim>
                                    <p:anim calcmode="lin" valueType="num">
                                      <p:cBhvr additive="base">
                                        <p:cTn id="4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16"/>
                                        </p:tgtEl>
                                        <p:attrNameLst>
                                          <p:attrName>style.visibility</p:attrName>
                                        </p:attrNameLst>
                                      </p:cBhvr>
                                      <p:to>
                                        <p:strVal val="visible"/>
                                      </p:to>
                                    </p:set>
                                    <p:anim calcmode="lin" valueType="num">
                                      <p:cBhvr additive="base">
                                        <p:cTn id="53" dur="500" fill="hold"/>
                                        <p:tgtEl>
                                          <p:spTgt spid="16"/>
                                        </p:tgtEl>
                                        <p:attrNameLst>
                                          <p:attrName>ppt_x</p:attrName>
                                        </p:attrNameLst>
                                      </p:cBhvr>
                                      <p:tavLst>
                                        <p:tav tm="0">
                                          <p:val>
                                            <p:strVal val="#ppt_x"/>
                                          </p:val>
                                        </p:tav>
                                        <p:tav tm="100000">
                                          <p:val>
                                            <p:strVal val="#ppt_x"/>
                                          </p:val>
                                        </p:tav>
                                      </p:tavLst>
                                    </p:anim>
                                    <p:anim calcmode="lin" valueType="num">
                                      <p:cBhvr additive="base">
                                        <p:cTn id="5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11"/>
                                        </p:tgtEl>
                                        <p:attrNameLst>
                                          <p:attrName>style.visibility</p:attrName>
                                        </p:attrNameLst>
                                      </p:cBhvr>
                                      <p:to>
                                        <p:strVal val="visible"/>
                                      </p:to>
                                    </p:set>
                                    <p:anim calcmode="lin" valueType="num">
                                      <p:cBhvr additive="base">
                                        <p:cTn id="59" dur="500" fill="hold"/>
                                        <p:tgtEl>
                                          <p:spTgt spid="11"/>
                                        </p:tgtEl>
                                        <p:attrNameLst>
                                          <p:attrName>ppt_x</p:attrName>
                                        </p:attrNameLst>
                                      </p:cBhvr>
                                      <p:tavLst>
                                        <p:tav tm="0">
                                          <p:val>
                                            <p:strVal val="#ppt_x"/>
                                          </p:val>
                                        </p:tav>
                                        <p:tav tm="100000">
                                          <p:val>
                                            <p:strVal val="#ppt_x"/>
                                          </p:val>
                                        </p:tav>
                                      </p:tavLst>
                                    </p:anim>
                                    <p:anim calcmode="lin" valueType="num">
                                      <p:cBhvr additive="base">
                                        <p:cTn id="6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14"/>
                                        </p:tgtEl>
                                        <p:attrNameLst>
                                          <p:attrName>style.visibility</p:attrName>
                                        </p:attrNameLst>
                                      </p:cBhvr>
                                      <p:to>
                                        <p:strVal val="visible"/>
                                      </p:to>
                                    </p:set>
                                    <p:anim calcmode="lin" valueType="num">
                                      <p:cBhvr additive="base">
                                        <p:cTn id="65" dur="500" fill="hold"/>
                                        <p:tgtEl>
                                          <p:spTgt spid="14"/>
                                        </p:tgtEl>
                                        <p:attrNameLst>
                                          <p:attrName>ppt_x</p:attrName>
                                        </p:attrNameLst>
                                      </p:cBhvr>
                                      <p:tavLst>
                                        <p:tav tm="0">
                                          <p:val>
                                            <p:strVal val="#ppt_x"/>
                                          </p:val>
                                        </p:tav>
                                        <p:tav tm="100000">
                                          <p:val>
                                            <p:strVal val="#ppt_x"/>
                                          </p:val>
                                        </p:tav>
                                      </p:tavLst>
                                    </p:anim>
                                    <p:anim calcmode="lin" valueType="num">
                                      <p:cBhvr additive="base">
                                        <p:cTn id="6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7" fill="hold" display="0">
                  <p:stCondLst>
                    <p:cond delay="indefinite"/>
                  </p:stCondLst>
                  <p:endCondLst>
                    <p:cond evt="onStopAudio" delay="0">
                      <p:tgtEl>
                        <p:sldTgt/>
                      </p:tgtEl>
                    </p:cond>
                  </p:endCondLst>
                </p:cTn>
                <p:tgtEl>
                  <p:spTgt spid="3"/>
                </p:tgtEl>
              </p:cMediaNode>
            </p:audio>
          </p:childTnLst>
        </p:cTn>
      </p:par>
    </p:tnLst>
    <p:bldLst>
      <p:bldP spid="5" grpId="0" animBg="1"/>
      <p:bldP spid="6" grpId="0"/>
      <p:bldP spid="8" grpId="0" animBg="1"/>
      <p:bldP spid="9" grpId="0" animBg="1"/>
      <p:bldP spid="10" grpId="0" animBg="1"/>
      <p:bldP spid="11" grpId="0" animBg="1"/>
      <p:bldP spid="12" grpId="0"/>
      <p:bldP spid="13" grpId="0"/>
      <p:bldP spid="14" grpId="0"/>
      <p:bldP spid="1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E23E0-7F03-44AA-80B4-FEA81DAC8383}"/>
              </a:ext>
            </a:extLst>
          </p:cNvPr>
          <p:cNvSpPr>
            <a:spLocks noGrp="1"/>
          </p:cNvSpPr>
          <p:nvPr>
            <p:ph type="title" idx="4294967295"/>
          </p:nvPr>
        </p:nvSpPr>
        <p:spPr>
          <a:xfrm>
            <a:off x="416943" y="206974"/>
            <a:ext cx="10515600" cy="1325563"/>
          </a:xfrm>
        </p:spPr>
        <p:txBody>
          <a:bodyPr/>
          <a:lstStyle/>
          <a:p>
            <a:r>
              <a:rPr lang="en-GB">
                <a:cs typeface="Calibri Light"/>
              </a:rPr>
              <a:t>Writing up your Report – suggested order</a:t>
            </a:r>
            <a:endParaRPr lang="en-GB"/>
          </a:p>
        </p:txBody>
      </p:sp>
      <p:sp>
        <p:nvSpPr>
          <p:cNvPr id="5" name="Rectangle: Rounded Corners 4">
            <a:extLst>
              <a:ext uri="{FF2B5EF4-FFF2-40B4-BE49-F238E27FC236}">
                <a16:creationId xmlns:a16="http://schemas.microsoft.com/office/drawing/2014/main" id="{3186446E-FB47-4C6E-AE26-8D07B2B4F8A3}"/>
              </a:ext>
            </a:extLst>
          </p:cNvPr>
          <p:cNvSpPr/>
          <p:nvPr/>
        </p:nvSpPr>
        <p:spPr>
          <a:xfrm>
            <a:off x="473257" y="2509730"/>
            <a:ext cx="1998452" cy="8051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Abstract</a:t>
            </a:r>
            <a:endParaRPr lang="en-GB"/>
          </a:p>
        </p:txBody>
      </p:sp>
      <p:sp>
        <p:nvSpPr>
          <p:cNvPr id="6" name="TextBox 5">
            <a:extLst>
              <a:ext uri="{FF2B5EF4-FFF2-40B4-BE49-F238E27FC236}">
                <a16:creationId xmlns:a16="http://schemas.microsoft.com/office/drawing/2014/main" id="{16408EE2-0560-4B14-8C41-F509CF4BB1AF}"/>
              </a:ext>
            </a:extLst>
          </p:cNvPr>
          <p:cNvSpPr txBox="1"/>
          <p:nvPr/>
        </p:nvSpPr>
        <p:spPr>
          <a:xfrm>
            <a:off x="3339251" y="2678144"/>
            <a:ext cx="74302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7. Should be written last as it is a succinct overview of the whole report </a:t>
            </a:r>
          </a:p>
        </p:txBody>
      </p:sp>
      <p:sp>
        <p:nvSpPr>
          <p:cNvPr id="8" name="Rectangle: Rounded Corners 7">
            <a:extLst>
              <a:ext uri="{FF2B5EF4-FFF2-40B4-BE49-F238E27FC236}">
                <a16:creationId xmlns:a16="http://schemas.microsoft.com/office/drawing/2014/main" id="{F9D5DD39-8B76-424C-98D1-5CF976ACBAC4}"/>
              </a:ext>
            </a:extLst>
          </p:cNvPr>
          <p:cNvSpPr/>
          <p:nvPr/>
        </p:nvSpPr>
        <p:spPr>
          <a:xfrm>
            <a:off x="473258" y="3556835"/>
            <a:ext cx="1998452" cy="8051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References</a:t>
            </a:r>
            <a:endParaRPr lang="en-GB"/>
          </a:p>
        </p:txBody>
      </p:sp>
      <p:sp>
        <p:nvSpPr>
          <p:cNvPr id="9" name="Rectangle: Rounded Corners 8">
            <a:extLst>
              <a:ext uri="{FF2B5EF4-FFF2-40B4-BE49-F238E27FC236}">
                <a16:creationId xmlns:a16="http://schemas.microsoft.com/office/drawing/2014/main" id="{F869E5CB-0851-4E60-AF2F-645008894BAE}"/>
              </a:ext>
            </a:extLst>
          </p:cNvPr>
          <p:cNvSpPr/>
          <p:nvPr/>
        </p:nvSpPr>
        <p:spPr>
          <a:xfrm>
            <a:off x="473257" y="4567090"/>
            <a:ext cx="1998452" cy="8051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Title page and table of contents </a:t>
            </a:r>
          </a:p>
        </p:txBody>
      </p:sp>
      <p:sp>
        <p:nvSpPr>
          <p:cNvPr id="12" name="TextBox 11">
            <a:extLst>
              <a:ext uri="{FF2B5EF4-FFF2-40B4-BE49-F238E27FC236}">
                <a16:creationId xmlns:a16="http://schemas.microsoft.com/office/drawing/2014/main" id="{8F0F48FE-5FE8-4DC4-96B3-B816DE532A9F}"/>
              </a:ext>
            </a:extLst>
          </p:cNvPr>
          <p:cNvSpPr txBox="1"/>
          <p:nvPr/>
        </p:nvSpPr>
        <p:spPr>
          <a:xfrm>
            <a:off x="3334099" y="3557027"/>
            <a:ext cx="674010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8. You should compile these as you go along, but make a final check that all in-text citations are included in the reference list</a:t>
            </a:r>
          </a:p>
        </p:txBody>
      </p:sp>
      <p:sp>
        <p:nvSpPr>
          <p:cNvPr id="13" name="Rectangle: Rounded Corners 12">
            <a:extLst>
              <a:ext uri="{FF2B5EF4-FFF2-40B4-BE49-F238E27FC236}">
                <a16:creationId xmlns:a16="http://schemas.microsoft.com/office/drawing/2014/main" id="{1CCFAB9A-24FF-4D1A-A88E-CC2D99DB907D}"/>
              </a:ext>
            </a:extLst>
          </p:cNvPr>
          <p:cNvSpPr/>
          <p:nvPr/>
        </p:nvSpPr>
        <p:spPr>
          <a:xfrm>
            <a:off x="469003" y="1460916"/>
            <a:ext cx="1998452" cy="8051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Conclusion</a:t>
            </a:r>
            <a:endParaRPr lang="en-GB"/>
          </a:p>
        </p:txBody>
      </p:sp>
      <p:sp>
        <p:nvSpPr>
          <p:cNvPr id="3" name="TextBox 2">
            <a:extLst>
              <a:ext uri="{FF2B5EF4-FFF2-40B4-BE49-F238E27FC236}">
                <a16:creationId xmlns:a16="http://schemas.microsoft.com/office/drawing/2014/main" id="{0C188BE4-2212-4782-B9B2-F73AD84FB199}"/>
              </a:ext>
            </a:extLst>
          </p:cNvPr>
          <p:cNvSpPr txBox="1"/>
          <p:nvPr/>
        </p:nvSpPr>
        <p:spPr>
          <a:xfrm>
            <a:off x="3338946" y="1607127"/>
            <a:ext cx="793865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6. This should follow your discussion, summarise important points from your report, and include any recommendations</a:t>
            </a:r>
          </a:p>
        </p:txBody>
      </p:sp>
      <p:sp>
        <p:nvSpPr>
          <p:cNvPr id="4" name="TextBox 3">
            <a:extLst>
              <a:ext uri="{FF2B5EF4-FFF2-40B4-BE49-F238E27FC236}">
                <a16:creationId xmlns:a16="http://schemas.microsoft.com/office/drawing/2014/main" id="{82083A1A-4ADE-4A7E-9E5E-EC25BDCD4F3D}"/>
              </a:ext>
            </a:extLst>
          </p:cNvPr>
          <p:cNvSpPr txBox="1"/>
          <p:nvPr/>
        </p:nvSpPr>
        <p:spPr>
          <a:xfrm>
            <a:off x="3465945" y="4643582"/>
            <a:ext cx="627610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9. Usually easiest to do these after redrafting is finished, and page numbers are fixed </a:t>
            </a:r>
            <a:endParaRPr lang="en-GB">
              <a:cs typeface="Calibri"/>
            </a:endParaRPr>
          </a:p>
        </p:txBody>
      </p:sp>
      <p:pic>
        <p:nvPicPr>
          <p:cNvPr id="7" name="Audio 6">
            <a:hlinkClick r:id="" action="ppaction://media"/>
            <a:extLst>
              <a:ext uri="{FF2B5EF4-FFF2-40B4-BE49-F238E27FC236}">
                <a16:creationId xmlns:a16="http://schemas.microsoft.com/office/drawing/2014/main" id="{B2C168ED-F793-4D55-A158-AF86DE94EA08}"/>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633200" y="6299200"/>
            <a:ext cx="406400" cy="406400"/>
          </a:xfrm>
          <a:prstGeom prst="rect">
            <a:avLst/>
          </a:prstGeom>
        </p:spPr>
      </p:pic>
    </p:spTree>
    <p:custDataLst>
      <p:tags r:id="rId1"/>
    </p:custDataLst>
    <p:extLst>
      <p:ext uri="{BB962C8B-B14F-4D97-AF65-F5344CB8AC3E}">
        <p14:creationId xmlns:p14="http://schemas.microsoft.com/office/powerpoint/2010/main" val="2537195563"/>
      </p:ext>
    </p:extLst>
  </p:cSld>
  <p:clrMapOvr>
    <a:masterClrMapping/>
  </p:clrMapOvr>
  <mc:AlternateContent xmlns:mc="http://schemas.openxmlformats.org/markup-compatibility/2006" xmlns:p14="http://schemas.microsoft.com/office/powerpoint/2010/main">
    <mc:Choice Requires="p14">
      <p:transition spd="med" p14:dur="700" advTm="99112">
        <p:fade/>
      </p:transition>
    </mc:Choice>
    <mc:Fallback xmlns="">
      <p:transition spd="med" advTm="9911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anim calcmode="lin" valueType="num">
                                      <p:cBhvr additive="base">
                                        <p:cTn id="11" dur="500" fill="hold"/>
                                        <p:tgtEl>
                                          <p:spTgt spid="13"/>
                                        </p:tgtEl>
                                        <p:attrNameLst>
                                          <p:attrName>ppt_x</p:attrName>
                                        </p:attrNameLst>
                                      </p:cBhvr>
                                      <p:tavLst>
                                        <p:tav tm="0">
                                          <p:val>
                                            <p:strVal val="#ppt_x"/>
                                          </p:val>
                                        </p:tav>
                                        <p:tav tm="100000">
                                          <p:val>
                                            <p:strVal val="#ppt_x"/>
                                          </p:val>
                                        </p:tav>
                                      </p:tavLst>
                                    </p:anim>
                                    <p:anim calcmode="lin" valueType="num">
                                      <p:cBhvr additive="base">
                                        <p:cTn id="1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additive="base">
                                        <p:cTn id="17" dur="500" fill="hold"/>
                                        <p:tgtEl>
                                          <p:spTgt spid="3"/>
                                        </p:tgtEl>
                                        <p:attrNameLst>
                                          <p:attrName>ppt_x</p:attrName>
                                        </p:attrNameLst>
                                      </p:cBhvr>
                                      <p:tavLst>
                                        <p:tav tm="0">
                                          <p:val>
                                            <p:strVal val="#ppt_x"/>
                                          </p:val>
                                        </p:tav>
                                        <p:tav tm="100000">
                                          <p:val>
                                            <p:strVal val="#ppt_x"/>
                                          </p:val>
                                        </p:tav>
                                      </p:tavLst>
                                    </p:anim>
                                    <p:anim calcmode="lin" valueType="num">
                                      <p:cBhvr additive="base">
                                        <p:cTn id="1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ppt_x"/>
                                          </p:val>
                                        </p:tav>
                                        <p:tav tm="100000">
                                          <p:val>
                                            <p:strVal val="#ppt_x"/>
                                          </p:val>
                                        </p:tav>
                                      </p:tavLst>
                                    </p:anim>
                                    <p:anim calcmode="lin" valueType="num">
                                      <p:cBhvr additive="base">
                                        <p:cTn id="2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anim calcmode="lin" valueType="num">
                                      <p:cBhvr additive="base">
                                        <p:cTn id="29" dur="500" fill="hold"/>
                                        <p:tgtEl>
                                          <p:spTgt spid="6"/>
                                        </p:tgtEl>
                                        <p:attrNameLst>
                                          <p:attrName>ppt_x</p:attrName>
                                        </p:attrNameLst>
                                      </p:cBhvr>
                                      <p:tavLst>
                                        <p:tav tm="0">
                                          <p:val>
                                            <p:strVal val="#ppt_x"/>
                                          </p:val>
                                        </p:tav>
                                        <p:tav tm="100000">
                                          <p:val>
                                            <p:strVal val="#ppt_x"/>
                                          </p:val>
                                        </p:tav>
                                      </p:tavLst>
                                    </p:anim>
                                    <p:anim calcmode="lin" valueType="num">
                                      <p:cBhvr additive="base">
                                        <p:cTn id="3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 calcmode="lin" valueType="num">
                                      <p:cBhvr additive="base">
                                        <p:cTn id="35" dur="500" fill="hold"/>
                                        <p:tgtEl>
                                          <p:spTgt spid="8"/>
                                        </p:tgtEl>
                                        <p:attrNameLst>
                                          <p:attrName>ppt_x</p:attrName>
                                        </p:attrNameLst>
                                      </p:cBhvr>
                                      <p:tavLst>
                                        <p:tav tm="0">
                                          <p:val>
                                            <p:strVal val="#ppt_x"/>
                                          </p:val>
                                        </p:tav>
                                        <p:tav tm="100000">
                                          <p:val>
                                            <p:strVal val="#ppt_x"/>
                                          </p:val>
                                        </p:tav>
                                      </p:tavLst>
                                    </p:anim>
                                    <p:anim calcmode="lin" valueType="num">
                                      <p:cBhvr additive="base">
                                        <p:cTn id="3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2"/>
                                        </p:tgtEl>
                                        <p:attrNameLst>
                                          <p:attrName>style.visibility</p:attrName>
                                        </p:attrNameLst>
                                      </p:cBhvr>
                                      <p:to>
                                        <p:strVal val="visible"/>
                                      </p:to>
                                    </p:set>
                                    <p:anim calcmode="lin" valueType="num">
                                      <p:cBhvr additive="base">
                                        <p:cTn id="41" dur="500" fill="hold"/>
                                        <p:tgtEl>
                                          <p:spTgt spid="12"/>
                                        </p:tgtEl>
                                        <p:attrNameLst>
                                          <p:attrName>ppt_x</p:attrName>
                                        </p:attrNameLst>
                                      </p:cBhvr>
                                      <p:tavLst>
                                        <p:tav tm="0">
                                          <p:val>
                                            <p:strVal val="#ppt_x"/>
                                          </p:val>
                                        </p:tav>
                                        <p:tav tm="100000">
                                          <p:val>
                                            <p:strVal val="#ppt_x"/>
                                          </p:val>
                                        </p:tav>
                                      </p:tavLst>
                                    </p:anim>
                                    <p:anim calcmode="lin" valueType="num">
                                      <p:cBhvr additive="base">
                                        <p:cTn id="4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9"/>
                                        </p:tgtEl>
                                        <p:attrNameLst>
                                          <p:attrName>style.visibility</p:attrName>
                                        </p:attrNameLst>
                                      </p:cBhvr>
                                      <p:to>
                                        <p:strVal val="visible"/>
                                      </p:to>
                                    </p:set>
                                    <p:anim calcmode="lin" valueType="num">
                                      <p:cBhvr additive="base">
                                        <p:cTn id="47" dur="500" fill="hold"/>
                                        <p:tgtEl>
                                          <p:spTgt spid="9"/>
                                        </p:tgtEl>
                                        <p:attrNameLst>
                                          <p:attrName>ppt_x</p:attrName>
                                        </p:attrNameLst>
                                      </p:cBhvr>
                                      <p:tavLst>
                                        <p:tav tm="0">
                                          <p:val>
                                            <p:strVal val="#ppt_x"/>
                                          </p:val>
                                        </p:tav>
                                        <p:tav tm="100000">
                                          <p:val>
                                            <p:strVal val="#ppt_x"/>
                                          </p:val>
                                        </p:tav>
                                      </p:tavLst>
                                    </p:anim>
                                    <p:anim calcmode="lin" valueType="num">
                                      <p:cBhvr additive="base">
                                        <p:cTn id="4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4"/>
                                        </p:tgtEl>
                                        <p:attrNameLst>
                                          <p:attrName>style.visibility</p:attrName>
                                        </p:attrNameLst>
                                      </p:cBhvr>
                                      <p:to>
                                        <p:strVal val="visible"/>
                                      </p:to>
                                    </p:set>
                                    <p:anim calcmode="lin" valueType="num">
                                      <p:cBhvr additive="base">
                                        <p:cTn id="53" dur="500" fill="hold"/>
                                        <p:tgtEl>
                                          <p:spTgt spid="4"/>
                                        </p:tgtEl>
                                        <p:attrNameLst>
                                          <p:attrName>ppt_x</p:attrName>
                                        </p:attrNameLst>
                                      </p:cBhvr>
                                      <p:tavLst>
                                        <p:tav tm="0">
                                          <p:val>
                                            <p:strVal val="#ppt_x"/>
                                          </p:val>
                                        </p:tav>
                                        <p:tav tm="100000">
                                          <p:val>
                                            <p:strVal val="#ppt_x"/>
                                          </p:val>
                                        </p:tav>
                                      </p:tavLst>
                                    </p:anim>
                                    <p:anim calcmode="lin" valueType="num">
                                      <p:cBhvr additive="base">
                                        <p:cTn id="5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5" fill="hold" display="0">
                  <p:stCondLst>
                    <p:cond delay="indefinite"/>
                  </p:stCondLst>
                  <p:endCondLst>
                    <p:cond evt="onStopAudio" delay="0">
                      <p:tgtEl>
                        <p:sldTgt/>
                      </p:tgtEl>
                    </p:cond>
                  </p:endCondLst>
                </p:cTn>
                <p:tgtEl>
                  <p:spTgt spid="7"/>
                </p:tgtEl>
              </p:cMediaNode>
            </p:audio>
          </p:childTnLst>
        </p:cTn>
      </p:par>
    </p:tnLst>
    <p:bldLst>
      <p:bldP spid="5" grpId="0" animBg="1"/>
      <p:bldP spid="6" grpId="0"/>
      <p:bldP spid="8" grpId="0" animBg="1"/>
      <p:bldP spid="9" grpId="0" animBg="1"/>
      <p:bldP spid="12" grpId="0"/>
      <p:bldP spid="13" grpId="0" animBg="1"/>
      <p:bldP spid="3" grpId="0"/>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07F30-79AB-4894-97E6-3EA2A363B556}"/>
              </a:ext>
            </a:extLst>
          </p:cNvPr>
          <p:cNvSpPr>
            <a:spLocks noGrp="1"/>
          </p:cNvSpPr>
          <p:nvPr>
            <p:ph type="title"/>
          </p:nvPr>
        </p:nvSpPr>
        <p:spPr/>
        <p:txBody>
          <a:bodyPr/>
          <a:lstStyle/>
          <a:p>
            <a:r>
              <a:rPr lang="en-GB" b="1" u="sng">
                <a:cs typeface="Calibri Light"/>
              </a:rPr>
              <a:t>Student tasks – Language Use in Academic Reports</a:t>
            </a:r>
            <a:endParaRPr lang="en-GB" b="1" u="sng"/>
          </a:p>
        </p:txBody>
      </p:sp>
      <p:sp>
        <p:nvSpPr>
          <p:cNvPr id="3" name="Content Placeholder 2">
            <a:extLst>
              <a:ext uri="{FF2B5EF4-FFF2-40B4-BE49-F238E27FC236}">
                <a16:creationId xmlns:a16="http://schemas.microsoft.com/office/drawing/2014/main" id="{6077EC17-90A2-4FA0-AD7B-40D50EBF4366}"/>
              </a:ext>
            </a:extLst>
          </p:cNvPr>
          <p:cNvSpPr>
            <a:spLocks noGrp="1"/>
          </p:cNvSpPr>
          <p:nvPr>
            <p:ph idx="1"/>
          </p:nvPr>
        </p:nvSpPr>
        <p:spPr/>
        <p:txBody>
          <a:bodyPr vert="horz" lIns="91440" tIns="45720" rIns="91440" bIns="45720" rtlCol="0" anchor="t">
            <a:normAutofit fontScale="92500" lnSpcReduction="20000"/>
          </a:bodyPr>
          <a:lstStyle/>
          <a:p>
            <a:r>
              <a:rPr lang="en-GB" b="1" u="sng">
                <a:cs typeface="Calibri"/>
              </a:rPr>
              <a:t>Introductions</a:t>
            </a:r>
            <a:endParaRPr lang="en-US" u="sng"/>
          </a:p>
          <a:p>
            <a:endParaRPr lang="en-GB" b="1" u="sng">
              <a:cs typeface="Calibri"/>
            </a:endParaRPr>
          </a:p>
          <a:p>
            <a:r>
              <a:rPr lang="en-GB">
                <a:ea typeface="+mn-lt"/>
                <a:cs typeface="+mn-lt"/>
              </a:rPr>
              <a:t>The introduction contextualises your research and highlights its relevance. It often includes information on the background of the report, its purpose, and the scope of your research. It should also indicate key terms of reference that will be used throughout the report and outline the report’s structure.</a:t>
            </a:r>
            <a:endParaRPr lang="en-GB" b="1" u="sng">
              <a:cs typeface="Calibri"/>
            </a:endParaRPr>
          </a:p>
          <a:p>
            <a:endParaRPr lang="en-GB">
              <a:cs typeface="Calibri"/>
            </a:endParaRPr>
          </a:p>
          <a:p>
            <a:r>
              <a:rPr lang="en-GB">
                <a:cs typeface="Calibri"/>
              </a:rPr>
              <a:t>On the following slide, identify the:</a:t>
            </a:r>
          </a:p>
          <a:p>
            <a:pPr marL="514350" indent="-514350">
              <a:buAutoNum type="arabicPeriod"/>
            </a:pPr>
            <a:r>
              <a:rPr lang="en-GB">
                <a:cs typeface="Calibri"/>
              </a:rPr>
              <a:t>Scope of Research</a:t>
            </a:r>
          </a:p>
          <a:p>
            <a:pPr marL="514350" indent="-514350">
              <a:buAutoNum type="arabicPeriod"/>
            </a:pPr>
            <a:r>
              <a:rPr lang="en-GB">
                <a:cs typeface="Calibri"/>
              </a:rPr>
              <a:t>Purpose</a:t>
            </a:r>
          </a:p>
          <a:p>
            <a:pPr marL="514350" indent="-514350">
              <a:buAutoNum type="arabicPeriod"/>
            </a:pPr>
            <a:r>
              <a:rPr lang="en-GB">
                <a:cs typeface="Calibri"/>
              </a:rPr>
              <a:t>Background and context</a:t>
            </a:r>
          </a:p>
          <a:p>
            <a:endParaRPr lang="en-GB">
              <a:cs typeface="Calibri"/>
            </a:endParaRPr>
          </a:p>
          <a:p>
            <a:endParaRPr lang="en-GB">
              <a:cs typeface="Calibri"/>
            </a:endParaRPr>
          </a:p>
          <a:p>
            <a:endParaRPr lang="en-GB">
              <a:cs typeface="Calibri"/>
            </a:endParaRPr>
          </a:p>
        </p:txBody>
      </p:sp>
      <p:pic>
        <p:nvPicPr>
          <p:cNvPr id="5" name="Audio 4">
            <a:hlinkClick r:id="" action="ppaction://media"/>
            <a:extLst>
              <a:ext uri="{FF2B5EF4-FFF2-40B4-BE49-F238E27FC236}">
                <a16:creationId xmlns:a16="http://schemas.microsoft.com/office/drawing/2014/main" id="{D3C0B0B3-83FC-4815-A596-F0B4BC442EB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2567444749"/>
      </p:ext>
    </p:extLst>
  </p:cSld>
  <p:clrMapOvr>
    <a:masterClrMapping/>
  </p:clrMapOvr>
  <mc:AlternateContent xmlns:mc="http://schemas.openxmlformats.org/markup-compatibility/2006" xmlns:p14="http://schemas.microsoft.com/office/powerpoint/2010/main">
    <mc:Choice Requires="p14">
      <p:transition spd="med" p14:dur="700" advTm="61793">
        <p:fade/>
      </p:transition>
    </mc:Choice>
    <mc:Fallback xmlns="">
      <p:transition spd="med" advTm="6179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3" fill="hold" display="0">
                  <p:stCondLst>
                    <p:cond delay="indefinite"/>
                  </p:stCondLst>
                  <p:endCondLst>
                    <p:cond evt="onStopAudio" delay="0">
                      <p:tgtEl>
                        <p:sldTgt/>
                      </p:tgtEl>
                    </p:cond>
                  </p:endCondLst>
                </p:cTn>
                <p:tgtEl>
                  <p:spTgt spid="5"/>
                </p:tgtEl>
              </p:cMediaNode>
            </p:audio>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31B949-F34E-462E-BDBB-5DFF57114EFB}"/>
              </a:ext>
            </a:extLst>
          </p:cNvPr>
          <p:cNvSpPr>
            <a:spLocks noGrp="1"/>
          </p:cNvSpPr>
          <p:nvPr>
            <p:ph type="title" idx="4294967295"/>
          </p:nvPr>
        </p:nvSpPr>
        <p:spPr>
          <a:xfrm>
            <a:off x="556532" y="643467"/>
            <a:ext cx="11210925" cy="744836"/>
          </a:xfrm>
        </p:spPr>
        <p:txBody>
          <a:bodyPr vert="horz" lIns="91440" tIns="45720" rIns="91440" bIns="45720" rtlCol="0" anchor="ctr">
            <a:normAutofit/>
          </a:bodyPr>
          <a:lstStyle/>
          <a:p>
            <a:pPr algn="ctr"/>
            <a:r>
              <a:rPr lang="en-US" sz="2200" kern="1200">
                <a:solidFill>
                  <a:schemeClr val="bg1"/>
                </a:solidFill>
                <a:latin typeface="+mj-lt"/>
                <a:ea typeface="+mj-ea"/>
                <a:cs typeface="+mj-cs"/>
              </a:rPr>
              <a:t>Language – Introduction</a:t>
            </a:r>
            <a:br>
              <a:rPr lang="en-US" sz="2200" kern="1200">
                <a:solidFill>
                  <a:schemeClr val="bg1"/>
                </a:solidFill>
                <a:latin typeface="+mj-lt"/>
                <a:ea typeface="+mj-ea"/>
                <a:cs typeface="+mj-cs"/>
              </a:rPr>
            </a:br>
            <a:r>
              <a:rPr lang="en-US" sz="2200" kern="1200">
                <a:solidFill>
                  <a:schemeClr val="bg1"/>
                </a:solidFill>
                <a:latin typeface="+mj-lt"/>
                <a:ea typeface="+mj-ea"/>
                <a:cs typeface="+mj-cs"/>
              </a:rPr>
              <a:t>Purpose / Background / Scope of Research </a:t>
            </a:r>
          </a:p>
        </p:txBody>
      </p:sp>
      <p:graphicFrame>
        <p:nvGraphicFramePr>
          <p:cNvPr id="4" name="Table 4">
            <a:extLst>
              <a:ext uri="{FF2B5EF4-FFF2-40B4-BE49-F238E27FC236}">
                <a16:creationId xmlns:a16="http://schemas.microsoft.com/office/drawing/2014/main" id="{717EA27D-37A3-48CA-B99F-507A01CD5A8E}"/>
              </a:ext>
            </a:extLst>
          </p:cNvPr>
          <p:cNvGraphicFramePr>
            <a:graphicFrameLocks noGrp="1"/>
          </p:cNvGraphicFramePr>
          <p:nvPr>
            <p:extLst>
              <p:ext uri="{D42A27DB-BD31-4B8C-83A1-F6EECF244321}">
                <p14:modId xmlns:p14="http://schemas.microsoft.com/office/powerpoint/2010/main" val="4249718498"/>
              </p:ext>
            </p:extLst>
          </p:nvPr>
        </p:nvGraphicFramePr>
        <p:xfrm>
          <a:off x="643467" y="1882073"/>
          <a:ext cx="10905067" cy="3980509"/>
        </p:xfrm>
        <a:graphic>
          <a:graphicData uri="http://schemas.openxmlformats.org/drawingml/2006/table">
            <a:tbl>
              <a:tblPr firstRow="1" bandRow="1">
                <a:tableStyleId>{5C22544A-7EE6-4342-B048-85BDC9FD1C3A}</a:tableStyleId>
              </a:tblPr>
              <a:tblGrid>
                <a:gridCol w="6885612">
                  <a:extLst>
                    <a:ext uri="{9D8B030D-6E8A-4147-A177-3AD203B41FA5}">
                      <a16:colId xmlns:a16="http://schemas.microsoft.com/office/drawing/2014/main" val="2370079418"/>
                    </a:ext>
                  </a:extLst>
                </a:gridCol>
                <a:gridCol w="4019455">
                  <a:extLst>
                    <a:ext uri="{9D8B030D-6E8A-4147-A177-3AD203B41FA5}">
                      <a16:colId xmlns:a16="http://schemas.microsoft.com/office/drawing/2014/main" val="867549654"/>
                    </a:ext>
                  </a:extLst>
                </a:gridCol>
              </a:tblGrid>
              <a:tr h="583004">
                <a:tc>
                  <a:txBody>
                    <a:bodyPr/>
                    <a:lstStyle/>
                    <a:p>
                      <a:pPr lvl="0" algn="l">
                        <a:lnSpc>
                          <a:spcPct val="100000"/>
                        </a:lnSpc>
                        <a:spcBef>
                          <a:spcPts val="0"/>
                        </a:spcBef>
                        <a:spcAft>
                          <a:spcPts val="0"/>
                        </a:spcAft>
                        <a:buNone/>
                      </a:pPr>
                      <a:r>
                        <a:rPr lang="en-GB" sz="1500" b="1" i="0" u="none" strike="noStrike" noProof="0">
                          <a:latin typeface="Calibri"/>
                        </a:rPr>
                        <a:t>Introduction</a:t>
                      </a:r>
                    </a:p>
                    <a:p>
                      <a:pPr lvl="0">
                        <a:buNone/>
                      </a:pPr>
                      <a:endParaRPr lang="en-GB" sz="1500"/>
                    </a:p>
                  </a:txBody>
                  <a:tcPr marL="80605" marR="80605" marT="40303" marB="40303"/>
                </a:tc>
                <a:tc>
                  <a:txBody>
                    <a:bodyPr/>
                    <a:lstStyle/>
                    <a:p>
                      <a:r>
                        <a:rPr lang="en-GB" sz="1500"/>
                        <a:t>Component </a:t>
                      </a:r>
                    </a:p>
                  </a:txBody>
                  <a:tcPr marL="80605" marR="80605" marT="40303" marB="40303"/>
                </a:tc>
                <a:extLst>
                  <a:ext uri="{0D108BD9-81ED-4DB2-BD59-A6C34878D82A}">
                    <a16:rowId xmlns:a16="http://schemas.microsoft.com/office/drawing/2014/main" val="3335396942"/>
                  </a:ext>
                </a:extLst>
              </a:tr>
              <a:tr h="583004">
                <a:tc>
                  <a:txBody>
                    <a:bodyPr/>
                    <a:lstStyle/>
                    <a:p>
                      <a:pPr lvl="0" algn="l">
                        <a:lnSpc>
                          <a:spcPct val="100000"/>
                        </a:lnSpc>
                        <a:spcBef>
                          <a:spcPts val="0"/>
                        </a:spcBef>
                        <a:spcAft>
                          <a:spcPts val="0"/>
                        </a:spcAft>
                        <a:buNone/>
                      </a:pPr>
                      <a:r>
                        <a:rPr lang="en-GB" sz="1500" b="0" i="1" u="none" strike="noStrike" noProof="0"/>
                        <a:t>The purpose of this report is to analyse the decision-making framework of the multinational food company,</a:t>
                      </a:r>
                      <a:endParaRPr lang="en-US" sz="1500"/>
                    </a:p>
                  </a:txBody>
                  <a:tcPr marL="80605" marR="80605" marT="40303" marB="40303"/>
                </a:tc>
                <a:tc>
                  <a:txBody>
                    <a:bodyPr/>
                    <a:lstStyle/>
                    <a:p>
                      <a:endParaRPr lang="en-GB" sz="1500"/>
                    </a:p>
                  </a:txBody>
                  <a:tcPr marL="80605" marR="80605" marT="40303" marB="40303"/>
                </a:tc>
                <a:extLst>
                  <a:ext uri="{0D108BD9-81ED-4DB2-BD59-A6C34878D82A}">
                    <a16:rowId xmlns:a16="http://schemas.microsoft.com/office/drawing/2014/main" val="775619939"/>
                  </a:ext>
                </a:extLst>
              </a:tr>
              <a:tr h="1760499">
                <a:tc>
                  <a:txBody>
                    <a:bodyPr/>
                    <a:lstStyle/>
                    <a:p>
                      <a:pPr lvl="0" algn="l">
                        <a:lnSpc>
                          <a:spcPct val="100000"/>
                        </a:lnSpc>
                        <a:spcBef>
                          <a:spcPts val="0"/>
                        </a:spcBef>
                        <a:spcAft>
                          <a:spcPts val="0"/>
                        </a:spcAft>
                        <a:buNone/>
                      </a:pPr>
                      <a:r>
                        <a:rPr lang="en-GB" sz="1500" b="0" i="1" u="none" strike="noStrike" noProof="0">
                          <a:latin typeface="Calibri"/>
                        </a:rPr>
                        <a:t>Greenheart, which was subject to a takeover in 2001 and subsequently became known as Greenheart Plus. Greenheart rates the pursuit of environmental sustainability as the most important corporate objective, which threatened the economic stability of the company. After the takeover, Greenheart Plus paid less attention to environmental sustainability and more to economic sustainability. The decision-making framework also changed with the advent of the new company.</a:t>
                      </a:r>
                      <a:endParaRPr lang="en-US" sz="1500"/>
                    </a:p>
                    <a:p>
                      <a:pPr lvl="0">
                        <a:buNone/>
                      </a:pPr>
                      <a:endParaRPr lang="en-GB" sz="1500"/>
                    </a:p>
                  </a:txBody>
                  <a:tcPr marL="80605" marR="80605" marT="40303" marB="40303"/>
                </a:tc>
                <a:tc>
                  <a:txBody>
                    <a:bodyPr/>
                    <a:lstStyle/>
                    <a:p>
                      <a:endParaRPr lang="en-GB" sz="1500"/>
                    </a:p>
                  </a:txBody>
                  <a:tcPr marL="80605" marR="80605" marT="40303" marB="40303"/>
                </a:tc>
                <a:extLst>
                  <a:ext uri="{0D108BD9-81ED-4DB2-BD59-A6C34878D82A}">
                    <a16:rowId xmlns:a16="http://schemas.microsoft.com/office/drawing/2014/main" val="581168802"/>
                  </a:ext>
                </a:extLst>
              </a:tr>
              <a:tr h="1054002">
                <a:tc>
                  <a:txBody>
                    <a:bodyPr/>
                    <a:lstStyle/>
                    <a:p>
                      <a:pPr lvl="0" algn="l">
                        <a:lnSpc>
                          <a:spcPct val="100000"/>
                        </a:lnSpc>
                        <a:spcBef>
                          <a:spcPts val="0"/>
                        </a:spcBef>
                        <a:spcAft>
                          <a:spcPts val="0"/>
                        </a:spcAft>
                        <a:buNone/>
                      </a:pPr>
                      <a:r>
                        <a:rPr lang="en-GB" sz="1500" b="0" i="1" u="none" strike="noStrike" noProof="0">
                          <a:latin typeface="Calibri"/>
                        </a:rPr>
                        <a:t>This report utilizes a sociological perspective to identify two significant issues of the company, and makes two recommendations to ensure effective decision-making of the company in future.</a:t>
                      </a:r>
                      <a:endParaRPr lang="en-US" sz="1500"/>
                    </a:p>
                    <a:p>
                      <a:pPr lvl="0">
                        <a:buNone/>
                      </a:pPr>
                      <a:endParaRPr lang="en-GB" sz="1500"/>
                    </a:p>
                  </a:txBody>
                  <a:tcPr marL="80605" marR="80605" marT="40303" marB="40303"/>
                </a:tc>
                <a:tc>
                  <a:txBody>
                    <a:bodyPr/>
                    <a:lstStyle/>
                    <a:p>
                      <a:endParaRPr lang="en-GB" sz="1500"/>
                    </a:p>
                  </a:txBody>
                  <a:tcPr marL="80605" marR="80605" marT="40303" marB="40303"/>
                </a:tc>
                <a:extLst>
                  <a:ext uri="{0D108BD9-81ED-4DB2-BD59-A6C34878D82A}">
                    <a16:rowId xmlns:a16="http://schemas.microsoft.com/office/drawing/2014/main" val="4122118414"/>
                  </a:ext>
                </a:extLst>
              </a:tr>
            </a:tbl>
          </a:graphicData>
        </a:graphic>
      </p:graphicFrame>
    </p:spTree>
    <p:extLst>
      <p:ext uri="{BB962C8B-B14F-4D97-AF65-F5344CB8AC3E}">
        <p14:creationId xmlns:p14="http://schemas.microsoft.com/office/powerpoint/2010/main" val="2349748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31B949-F34E-462E-BDBB-5DFF57114EFB}"/>
              </a:ext>
            </a:extLst>
          </p:cNvPr>
          <p:cNvSpPr>
            <a:spLocks noGrp="1"/>
          </p:cNvSpPr>
          <p:nvPr>
            <p:ph type="title" idx="4294967295"/>
          </p:nvPr>
        </p:nvSpPr>
        <p:spPr>
          <a:xfrm>
            <a:off x="556532" y="643467"/>
            <a:ext cx="11210925" cy="744836"/>
          </a:xfrm>
        </p:spPr>
        <p:txBody>
          <a:bodyPr vert="horz" lIns="91440" tIns="45720" rIns="91440" bIns="45720" rtlCol="0" anchor="ctr">
            <a:normAutofit/>
          </a:bodyPr>
          <a:lstStyle/>
          <a:p>
            <a:pPr algn="ctr"/>
            <a:r>
              <a:rPr lang="en-US" sz="2200">
                <a:solidFill>
                  <a:schemeClr val="bg1"/>
                </a:solidFill>
              </a:rPr>
              <a:t>ANSWERS - Language</a:t>
            </a:r>
            <a:r>
              <a:rPr lang="en-US" sz="2200" kern="1200">
                <a:solidFill>
                  <a:schemeClr val="bg1"/>
                </a:solidFill>
                <a:latin typeface="+mj-lt"/>
                <a:ea typeface="+mj-ea"/>
                <a:cs typeface="+mj-cs"/>
              </a:rPr>
              <a:t> – Introduction</a:t>
            </a:r>
            <a:br>
              <a:rPr lang="en-US" sz="2200" kern="1200"/>
            </a:br>
            <a:r>
              <a:rPr lang="en-US" sz="2200" kern="1200">
                <a:solidFill>
                  <a:schemeClr val="bg1"/>
                </a:solidFill>
                <a:latin typeface="+mj-lt"/>
                <a:ea typeface="+mj-ea"/>
                <a:cs typeface="+mj-cs"/>
              </a:rPr>
              <a:t>Purpose / Background / Scope of Research </a:t>
            </a:r>
          </a:p>
        </p:txBody>
      </p:sp>
      <p:graphicFrame>
        <p:nvGraphicFramePr>
          <p:cNvPr id="4" name="Table 4">
            <a:extLst>
              <a:ext uri="{FF2B5EF4-FFF2-40B4-BE49-F238E27FC236}">
                <a16:creationId xmlns:a16="http://schemas.microsoft.com/office/drawing/2014/main" id="{717EA27D-37A3-48CA-B99F-507A01CD5A8E}"/>
              </a:ext>
            </a:extLst>
          </p:cNvPr>
          <p:cNvGraphicFramePr>
            <a:graphicFrameLocks noGrp="1"/>
          </p:cNvGraphicFramePr>
          <p:nvPr/>
        </p:nvGraphicFramePr>
        <p:xfrm>
          <a:off x="643467" y="1882073"/>
          <a:ext cx="10905067" cy="3980509"/>
        </p:xfrm>
        <a:graphic>
          <a:graphicData uri="http://schemas.openxmlformats.org/drawingml/2006/table">
            <a:tbl>
              <a:tblPr firstRow="1" bandRow="1">
                <a:tableStyleId>{5C22544A-7EE6-4342-B048-85BDC9FD1C3A}</a:tableStyleId>
              </a:tblPr>
              <a:tblGrid>
                <a:gridCol w="6885612">
                  <a:extLst>
                    <a:ext uri="{9D8B030D-6E8A-4147-A177-3AD203B41FA5}">
                      <a16:colId xmlns:a16="http://schemas.microsoft.com/office/drawing/2014/main" val="2370079418"/>
                    </a:ext>
                  </a:extLst>
                </a:gridCol>
                <a:gridCol w="4019455">
                  <a:extLst>
                    <a:ext uri="{9D8B030D-6E8A-4147-A177-3AD203B41FA5}">
                      <a16:colId xmlns:a16="http://schemas.microsoft.com/office/drawing/2014/main" val="867549654"/>
                    </a:ext>
                  </a:extLst>
                </a:gridCol>
              </a:tblGrid>
              <a:tr h="583004">
                <a:tc>
                  <a:txBody>
                    <a:bodyPr/>
                    <a:lstStyle/>
                    <a:p>
                      <a:pPr lvl="0" algn="l">
                        <a:lnSpc>
                          <a:spcPct val="100000"/>
                        </a:lnSpc>
                        <a:spcBef>
                          <a:spcPts val="0"/>
                        </a:spcBef>
                        <a:spcAft>
                          <a:spcPts val="0"/>
                        </a:spcAft>
                        <a:buNone/>
                      </a:pPr>
                      <a:r>
                        <a:rPr lang="en-GB" sz="1500" b="1" i="0" u="none" strike="noStrike" noProof="0">
                          <a:latin typeface="Calibri"/>
                        </a:rPr>
                        <a:t>Introduction</a:t>
                      </a:r>
                    </a:p>
                    <a:p>
                      <a:pPr lvl="0">
                        <a:buNone/>
                      </a:pPr>
                      <a:endParaRPr lang="en-GB" sz="1500"/>
                    </a:p>
                  </a:txBody>
                  <a:tcPr marL="80605" marR="80605" marT="40303" marB="40303"/>
                </a:tc>
                <a:tc>
                  <a:txBody>
                    <a:bodyPr/>
                    <a:lstStyle/>
                    <a:p>
                      <a:r>
                        <a:rPr lang="en-GB" sz="1500"/>
                        <a:t>Component </a:t>
                      </a:r>
                    </a:p>
                  </a:txBody>
                  <a:tcPr marL="80605" marR="80605" marT="40303" marB="40303"/>
                </a:tc>
                <a:extLst>
                  <a:ext uri="{0D108BD9-81ED-4DB2-BD59-A6C34878D82A}">
                    <a16:rowId xmlns:a16="http://schemas.microsoft.com/office/drawing/2014/main" val="3335396942"/>
                  </a:ext>
                </a:extLst>
              </a:tr>
              <a:tr h="583004">
                <a:tc>
                  <a:txBody>
                    <a:bodyPr/>
                    <a:lstStyle/>
                    <a:p>
                      <a:pPr lvl="0" algn="l">
                        <a:lnSpc>
                          <a:spcPct val="100000"/>
                        </a:lnSpc>
                        <a:spcBef>
                          <a:spcPts val="0"/>
                        </a:spcBef>
                        <a:spcAft>
                          <a:spcPts val="0"/>
                        </a:spcAft>
                        <a:buNone/>
                      </a:pPr>
                      <a:r>
                        <a:rPr lang="en-GB" sz="1500" b="0" i="1" u="none" strike="noStrike" noProof="0"/>
                        <a:t>The purpose of this report is to analyse the decision-making framework of the multinational food company,</a:t>
                      </a:r>
                      <a:endParaRPr lang="en-US" sz="1500"/>
                    </a:p>
                  </a:txBody>
                  <a:tcPr marL="80605" marR="80605" marT="40303" marB="40303"/>
                </a:tc>
                <a:tc>
                  <a:txBody>
                    <a:bodyPr/>
                    <a:lstStyle/>
                    <a:p>
                      <a:r>
                        <a:rPr lang="en-GB" sz="1500"/>
                        <a:t>Purpose</a:t>
                      </a:r>
                    </a:p>
                  </a:txBody>
                  <a:tcPr marL="80605" marR="80605" marT="40303" marB="40303"/>
                </a:tc>
                <a:extLst>
                  <a:ext uri="{0D108BD9-81ED-4DB2-BD59-A6C34878D82A}">
                    <a16:rowId xmlns:a16="http://schemas.microsoft.com/office/drawing/2014/main" val="775619939"/>
                  </a:ext>
                </a:extLst>
              </a:tr>
              <a:tr h="1760499">
                <a:tc>
                  <a:txBody>
                    <a:bodyPr/>
                    <a:lstStyle/>
                    <a:p>
                      <a:pPr lvl="0" algn="l">
                        <a:lnSpc>
                          <a:spcPct val="100000"/>
                        </a:lnSpc>
                        <a:spcBef>
                          <a:spcPts val="0"/>
                        </a:spcBef>
                        <a:spcAft>
                          <a:spcPts val="0"/>
                        </a:spcAft>
                        <a:buNone/>
                      </a:pPr>
                      <a:r>
                        <a:rPr lang="en-GB" sz="1500" b="0" i="1" u="none" strike="noStrike" noProof="0">
                          <a:latin typeface="Calibri"/>
                        </a:rPr>
                        <a:t>Greenheart, which was subject to a takeover in 2001 and subsequently became known as Greenheart Plus. Greenheart rates the pursuit of environmental sustainability as the most important corporate objective, which threatened the economic stability of the company. After the takeover, Greenheart Plus paid less attention to environmental sustainability and more to economic sustainability. The decision-making framework also changed with the advent of the new company.</a:t>
                      </a:r>
                      <a:endParaRPr lang="en-US" sz="1500"/>
                    </a:p>
                    <a:p>
                      <a:pPr lvl="0">
                        <a:buNone/>
                      </a:pPr>
                      <a:endParaRPr lang="en-GB" sz="1500"/>
                    </a:p>
                  </a:txBody>
                  <a:tcPr marL="80605" marR="80605" marT="40303" marB="40303"/>
                </a:tc>
                <a:tc>
                  <a:txBody>
                    <a:bodyPr/>
                    <a:lstStyle/>
                    <a:p>
                      <a:r>
                        <a:rPr lang="en-GB" sz="1500"/>
                        <a:t>Background and context</a:t>
                      </a:r>
                    </a:p>
                  </a:txBody>
                  <a:tcPr marL="80605" marR="80605" marT="40303" marB="40303"/>
                </a:tc>
                <a:extLst>
                  <a:ext uri="{0D108BD9-81ED-4DB2-BD59-A6C34878D82A}">
                    <a16:rowId xmlns:a16="http://schemas.microsoft.com/office/drawing/2014/main" val="581168802"/>
                  </a:ext>
                </a:extLst>
              </a:tr>
              <a:tr h="1054002">
                <a:tc>
                  <a:txBody>
                    <a:bodyPr/>
                    <a:lstStyle/>
                    <a:p>
                      <a:pPr lvl="0" algn="l">
                        <a:lnSpc>
                          <a:spcPct val="100000"/>
                        </a:lnSpc>
                        <a:spcBef>
                          <a:spcPts val="0"/>
                        </a:spcBef>
                        <a:spcAft>
                          <a:spcPts val="0"/>
                        </a:spcAft>
                        <a:buNone/>
                      </a:pPr>
                      <a:r>
                        <a:rPr lang="en-GB" sz="1500" b="0" i="1" u="none" strike="noStrike" noProof="0">
                          <a:latin typeface="Calibri"/>
                        </a:rPr>
                        <a:t>This report utilizes a sociological perspective to identify two significant issues of the company, and makes two recommendations to ensure effective decision-making of the company in future.</a:t>
                      </a:r>
                      <a:endParaRPr lang="en-US" sz="1500"/>
                    </a:p>
                    <a:p>
                      <a:pPr lvl="0">
                        <a:buNone/>
                      </a:pPr>
                      <a:endParaRPr lang="en-GB" sz="1500"/>
                    </a:p>
                  </a:txBody>
                  <a:tcPr marL="80605" marR="80605" marT="40303" marB="40303"/>
                </a:tc>
                <a:tc>
                  <a:txBody>
                    <a:bodyPr/>
                    <a:lstStyle/>
                    <a:p>
                      <a:r>
                        <a:rPr lang="en-GB" sz="1500"/>
                        <a:t>Scope of research</a:t>
                      </a:r>
                    </a:p>
                  </a:txBody>
                  <a:tcPr marL="80605" marR="80605" marT="40303" marB="40303"/>
                </a:tc>
                <a:extLst>
                  <a:ext uri="{0D108BD9-81ED-4DB2-BD59-A6C34878D82A}">
                    <a16:rowId xmlns:a16="http://schemas.microsoft.com/office/drawing/2014/main" val="4122118414"/>
                  </a:ext>
                </a:extLst>
              </a:tr>
            </a:tbl>
          </a:graphicData>
        </a:graphic>
      </p:graphicFrame>
    </p:spTree>
    <p:extLst>
      <p:ext uri="{BB962C8B-B14F-4D97-AF65-F5344CB8AC3E}">
        <p14:creationId xmlns:p14="http://schemas.microsoft.com/office/powerpoint/2010/main" val="1873649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1C62A-288A-4332-968A-3CD8938180AC}"/>
              </a:ext>
            </a:extLst>
          </p:cNvPr>
          <p:cNvSpPr>
            <a:spLocks noGrp="1"/>
          </p:cNvSpPr>
          <p:nvPr>
            <p:ph type="title"/>
          </p:nvPr>
        </p:nvSpPr>
        <p:spPr/>
        <p:txBody>
          <a:bodyPr/>
          <a:lstStyle/>
          <a:p>
            <a:r>
              <a:rPr lang="en-GB" b="1" u="sng">
                <a:cs typeface="Calibri Light"/>
              </a:rPr>
              <a:t>Discussion </a:t>
            </a:r>
            <a:endParaRPr lang="en-GB" b="1" u="sng"/>
          </a:p>
        </p:txBody>
      </p:sp>
      <p:sp>
        <p:nvSpPr>
          <p:cNvPr id="3" name="Content Placeholder 2">
            <a:extLst>
              <a:ext uri="{FF2B5EF4-FFF2-40B4-BE49-F238E27FC236}">
                <a16:creationId xmlns:a16="http://schemas.microsoft.com/office/drawing/2014/main" id="{D3E5DC8F-EB6B-4EDD-A390-94AD218C02DA}"/>
              </a:ext>
            </a:extLst>
          </p:cNvPr>
          <p:cNvSpPr>
            <a:spLocks noGrp="1"/>
          </p:cNvSpPr>
          <p:nvPr>
            <p:ph idx="1"/>
          </p:nvPr>
        </p:nvSpPr>
        <p:spPr/>
        <p:txBody>
          <a:bodyPr vert="horz" lIns="91440" tIns="45720" rIns="91440" bIns="45720" rtlCol="0" anchor="t">
            <a:normAutofit fontScale="92500" lnSpcReduction="10000"/>
          </a:bodyPr>
          <a:lstStyle/>
          <a:p>
            <a:r>
              <a:rPr lang="en-GB">
                <a:ea typeface="+mn-lt"/>
                <a:cs typeface="+mn-lt"/>
              </a:rPr>
              <a:t>Often the lengthiest, and the most detailed. It is here that you critically analyse the findings outlined in previous sections of your report, and develop an argument that supports your upcoming Recommendations sections. Ultimately, the purpose of this section is to interpret the research and determine, if it has provided a sufficient answer to your research question.</a:t>
            </a:r>
            <a:endParaRPr lang="en-GB">
              <a:cs typeface="Calibri"/>
            </a:endParaRPr>
          </a:p>
          <a:p>
            <a:r>
              <a:rPr lang="en-GB">
                <a:cs typeface="Calibri"/>
              </a:rPr>
              <a:t>On the following slides, identify:</a:t>
            </a:r>
          </a:p>
          <a:p>
            <a:pPr marL="514350" indent="-514350">
              <a:buAutoNum type="arabicPeriod"/>
            </a:pPr>
            <a:r>
              <a:rPr lang="en-GB">
                <a:cs typeface="Calibri"/>
              </a:rPr>
              <a:t>Specific Findings</a:t>
            </a:r>
          </a:p>
          <a:p>
            <a:pPr marL="514350" indent="-514350">
              <a:buAutoNum type="arabicPeriod"/>
            </a:pPr>
            <a:r>
              <a:rPr lang="en-GB">
                <a:cs typeface="Calibri"/>
              </a:rPr>
              <a:t>Overview of Findings </a:t>
            </a:r>
          </a:p>
          <a:p>
            <a:pPr marL="514350" indent="-514350">
              <a:buAutoNum type="arabicPeriod"/>
            </a:pPr>
            <a:r>
              <a:rPr lang="en-GB">
                <a:ea typeface="+mn-lt"/>
                <a:cs typeface="+mn-lt"/>
              </a:rPr>
              <a:t>Interpretation</a:t>
            </a:r>
          </a:p>
          <a:p>
            <a:pPr marL="514350" indent="-514350">
              <a:buAutoNum type="arabicPeriod"/>
            </a:pPr>
            <a:r>
              <a:rPr lang="en-GB">
                <a:ea typeface="+mn-lt"/>
                <a:cs typeface="+mn-lt"/>
              </a:rPr>
              <a:t>Analysis (with links to existing research/evidence)</a:t>
            </a:r>
            <a:endParaRPr lang="en-GB">
              <a:cs typeface="Calibri"/>
            </a:endParaRPr>
          </a:p>
          <a:p>
            <a:endParaRPr lang="en-GB">
              <a:cs typeface="Calibri"/>
            </a:endParaRPr>
          </a:p>
        </p:txBody>
      </p:sp>
    </p:spTree>
    <p:extLst>
      <p:ext uri="{BB962C8B-B14F-4D97-AF65-F5344CB8AC3E}">
        <p14:creationId xmlns:p14="http://schemas.microsoft.com/office/powerpoint/2010/main" val="1164461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E9EC70B-A769-46CF-8666-EFA805089989}"/>
              </a:ext>
            </a:extLst>
          </p:cNvPr>
          <p:cNvSpPr txBox="1"/>
          <p:nvPr/>
        </p:nvSpPr>
        <p:spPr>
          <a:xfrm>
            <a:off x="556532" y="643467"/>
            <a:ext cx="11210925" cy="7448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200" b="1" u="sng" kern="1200">
                <a:solidFill>
                  <a:schemeClr val="bg1"/>
                </a:solidFill>
                <a:latin typeface="+mj-lt"/>
                <a:ea typeface="+mj-ea"/>
                <a:cs typeface="+mj-cs"/>
              </a:rPr>
              <a:t>Report - Discussion</a:t>
            </a:r>
          </a:p>
        </p:txBody>
      </p:sp>
      <p:graphicFrame>
        <p:nvGraphicFramePr>
          <p:cNvPr id="2" name="Table 2">
            <a:extLst>
              <a:ext uri="{FF2B5EF4-FFF2-40B4-BE49-F238E27FC236}">
                <a16:creationId xmlns:a16="http://schemas.microsoft.com/office/drawing/2014/main" id="{FACFF207-6277-4B18-9FE1-2E05637B7DA2}"/>
              </a:ext>
            </a:extLst>
          </p:cNvPr>
          <p:cNvGraphicFramePr>
            <a:graphicFrameLocks noGrp="1"/>
          </p:cNvGraphicFramePr>
          <p:nvPr>
            <p:extLst>
              <p:ext uri="{D42A27DB-BD31-4B8C-83A1-F6EECF244321}">
                <p14:modId xmlns:p14="http://schemas.microsoft.com/office/powerpoint/2010/main" val="1529936096"/>
              </p:ext>
            </p:extLst>
          </p:nvPr>
        </p:nvGraphicFramePr>
        <p:xfrm>
          <a:off x="643467" y="1992442"/>
          <a:ext cx="10905067" cy="3759770"/>
        </p:xfrm>
        <a:graphic>
          <a:graphicData uri="http://schemas.openxmlformats.org/drawingml/2006/table">
            <a:tbl>
              <a:tblPr firstRow="1" bandRow="1">
                <a:tableStyleId>{5C22544A-7EE6-4342-B048-85BDC9FD1C3A}</a:tableStyleId>
              </a:tblPr>
              <a:tblGrid>
                <a:gridCol w="6174267">
                  <a:extLst>
                    <a:ext uri="{9D8B030D-6E8A-4147-A177-3AD203B41FA5}">
                      <a16:colId xmlns:a16="http://schemas.microsoft.com/office/drawing/2014/main" val="2720758390"/>
                    </a:ext>
                  </a:extLst>
                </a:gridCol>
                <a:gridCol w="4730800">
                  <a:extLst>
                    <a:ext uri="{9D8B030D-6E8A-4147-A177-3AD203B41FA5}">
                      <a16:colId xmlns:a16="http://schemas.microsoft.com/office/drawing/2014/main" val="98030194"/>
                    </a:ext>
                  </a:extLst>
                </a:gridCol>
              </a:tblGrid>
              <a:tr h="599909">
                <a:tc>
                  <a:txBody>
                    <a:bodyPr/>
                    <a:lstStyle/>
                    <a:p>
                      <a:r>
                        <a:rPr lang="en-GB" sz="2800"/>
                        <a:t>Example</a:t>
                      </a:r>
                    </a:p>
                  </a:txBody>
                  <a:tcPr marL="142220" marR="142220" marT="71110" marB="71110"/>
                </a:tc>
                <a:tc>
                  <a:txBody>
                    <a:bodyPr/>
                    <a:lstStyle/>
                    <a:p>
                      <a:r>
                        <a:rPr lang="en-GB" sz="2800"/>
                        <a:t>Component </a:t>
                      </a:r>
                    </a:p>
                  </a:txBody>
                  <a:tcPr marL="142220" marR="142220" marT="71110" marB="71110"/>
                </a:tc>
                <a:extLst>
                  <a:ext uri="{0D108BD9-81ED-4DB2-BD59-A6C34878D82A}">
                    <a16:rowId xmlns:a16="http://schemas.microsoft.com/office/drawing/2014/main" val="1918210966"/>
                  </a:ext>
                </a:extLst>
              </a:tr>
              <a:tr h="3159861">
                <a:tc>
                  <a:txBody>
                    <a:bodyPr/>
                    <a:lstStyle/>
                    <a:p>
                      <a:pPr lvl="0" algn="l">
                        <a:lnSpc>
                          <a:spcPct val="100000"/>
                        </a:lnSpc>
                        <a:spcBef>
                          <a:spcPts val="0"/>
                        </a:spcBef>
                        <a:spcAft>
                          <a:spcPts val="0"/>
                        </a:spcAft>
                        <a:buNone/>
                      </a:pPr>
                      <a:r>
                        <a:rPr lang="en-GB" sz="2800" b="0" i="1" u="none" strike="noStrike" noProof="0">
                          <a:latin typeface="Calibri"/>
                        </a:rPr>
                        <a:t>The purpose of the study was to investigate whether Students in Higher Education on an EAP writing course would benefit from computer assisted instruction. The findings clearly suggest that they do.</a:t>
                      </a:r>
                      <a:endParaRPr lang="en-US" sz="2800"/>
                    </a:p>
                    <a:p>
                      <a:pPr lvl="0">
                        <a:buNone/>
                      </a:pPr>
                      <a:endParaRPr lang="en-GB" sz="2800"/>
                    </a:p>
                  </a:txBody>
                  <a:tcPr marL="142220" marR="142220" marT="71110" marB="71110"/>
                </a:tc>
                <a:tc>
                  <a:txBody>
                    <a:bodyPr/>
                    <a:lstStyle/>
                    <a:p>
                      <a:pPr lvl="0" algn="l">
                        <a:lnSpc>
                          <a:spcPct val="100000"/>
                        </a:lnSpc>
                        <a:spcBef>
                          <a:spcPts val="0"/>
                        </a:spcBef>
                        <a:spcAft>
                          <a:spcPts val="0"/>
                        </a:spcAft>
                        <a:buNone/>
                      </a:pPr>
                      <a:endParaRPr lang="en-GB" sz="2800" b="0" i="0" u="none" strike="noStrike" noProof="0">
                        <a:latin typeface="Calibri"/>
                      </a:endParaRPr>
                    </a:p>
                    <a:p>
                      <a:pPr lvl="0">
                        <a:buNone/>
                      </a:pPr>
                      <a:endParaRPr lang="en-GB" sz="2800"/>
                    </a:p>
                  </a:txBody>
                  <a:tcPr marL="142220" marR="142220" marT="71110" marB="71110"/>
                </a:tc>
                <a:extLst>
                  <a:ext uri="{0D108BD9-81ED-4DB2-BD59-A6C34878D82A}">
                    <a16:rowId xmlns:a16="http://schemas.microsoft.com/office/drawing/2014/main" val="1323159690"/>
                  </a:ext>
                </a:extLst>
              </a:tr>
            </a:tbl>
          </a:graphicData>
        </a:graphic>
      </p:graphicFrame>
    </p:spTree>
    <p:extLst>
      <p:ext uri="{BB962C8B-B14F-4D97-AF65-F5344CB8AC3E}">
        <p14:creationId xmlns:p14="http://schemas.microsoft.com/office/powerpoint/2010/main" val="3517115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E9EC70B-A769-46CF-8666-EFA805089989}"/>
              </a:ext>
            </a:extLst>
          </p:cNvPr>
          <p:cNvSpPr txBox="1"/>
          <p:nvPr/>
        </p:nvSpPr>
        <p:spPr>
          <a:xfrm>
            <a:off x="556532" y="643467"/>
            <a:ext cx="11210925" cy="7448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200" b="1" u="sng" kern="1200">
                <a:solidFill>
                  <a:schemeClr val="bg1"/>
                </a:solidFill>
                <a:latin typeface="+mj-lt"/>
                <a:ea typeface="+mj-ea"/>
                <a:cs typeface="+mj-cs"/>
              </a:rPr>
              <a:t>Report - Discussion</a:t>
            </a:r>
          </a:p>
        </p:txBody>
      </p:sp>
      <p:graphicFrame>
        <p:nvGraphicFramePr>
          <p:cNvPr id="2" name="Table 2">
            <a:extLst>
              <a:ext uri="{FF2B5EF4-FFF2-40B4-BE49-F238E27FC236}">
                <a16:creationId xmlns:a16="http://schemas.microsoft.com/office/drawing/2014/main" id="{FACFF207-6277-4B18-9FE1-2E05637B7DA2}"/>
              </a:ext>
            </a:extLst>
          </p:cNvPr>
          <p:cNvGraphicFramePr>
            <a:graphicFrameLocks noGrp="1"/>
          </p:cNvGraphicFramePr>
          <p:nvPr>
            <p:extLst>
              <p:ext uri="{D42A27DB-BD31-4B8C-83A1-F6EECF244321}">
                <p14:modId xmlns:p14="http://schemas.microsoft.com/office/powerpoint/2010/main" val="1008863125"/>
              </p:ext>
            </p:extLst>
          </p:nvPr>
        </p:nvGraphicFramePr>
        <p:xfrm>
          <a:off x="643467" y="2022775"/>
          <a:ext cx="10905067" cy="3699104"/>
        </p:xfrm>
        <a:graphic>
          <a:graphicData uri="http://schemas.openxmlformats.org/drawingml/2006/table">
            <a:tbl>
              <a:tblPr firstRow="1" bandRow="1">
                <a:tableStyleId>{5C22544A-7EE6-4342-B048-85BDC9FD1C3A}</a:tableStyleId>
              </a:tblPr>
              <a:tblGrid>
                <a:gridCol w="7525848">
                  <a:extLst>
                    <a:ext uri="{9D8B030D-6E8A-4147-A177-3AD203B41FA5}">
                      <a16:colId xmlns:a16="http://schemas.microsoft.com/office/drawing/2014/main" val="2720758390"/>
                    </a:ext>
                  </a:extLst>
                </a:gridCol>
                <a:gridCol w="3379219">
                  <a:extLst>
                    <a:ext uri="{9D8B030D-6E8A-4147-A177-3AD203B41FA5}">
                      <a16:colId xmlns:a16="http://schemas.microsoft.com/office/drawing/2014/main" val="98030194"/>
                    </a:ext>
                  </a:extLst>
                </a:gridCol>
              </a:tblGrid>
              <a:tr h="367283">
                <a:tc>
                  <a:txBody>
                    <a:bodyPr/>
                    <a:lstStyle/>
                    <a:p>
                      <a:r>
                        <a:rPr lang="en-GB" sz="1600"/>
                        <a:t>Example</a:t>
                      </a:r>
                    </a:p>
                  </a:txBody>
                  <a:tcPr marL="83181" marR="83181" marT="41591" marB="41591"/>
                </a:tc>
                <a:tc>
                  <a:txBody>
                    <a:bodyPr/>
                    <a:lstStyle/>
                    <a:p>
                      <a:r>
                        <a:rPr lang="en-GB" sz="1600"/>
                        <a:t>Component </a:t>
                      </a:r>
                    </a:p>
                  </a:txBody>
                  <a:tcPr marL="83181" marR="83181" marT="41591" marB="41591"/>
                </a:tc>
                <a:extLst>
                  <a:ext uri="{0D108BD9-81ED-4DB2-BD59-A6C34878D82A}">
                    <a16:rowId xmlns:a16="http://schemas.microsoft.com/office/drawing/2014/main" val="1918210966"/>
                  </a:ext>
                </a:extLst>
              </a:tr>
              <a:tr h="3331821">
                <a:tc>
                  <a:txBody>
                    <a:bodyPr/>
                    <a:lstStyle/>
                    <a:p>
                      <a:pPr lvl="0" algn="l">
                        <a:lnSpc>
                          <a:spcPct val="100000"/>
                        </a:lnSpc>
                        <a:spcBef>
                          <a:spcPts val="0"/>
                        </a:spcBef>
                        <a:spcAft>
                          <a:spcPts val="0"/>
                        </a:spcAft>
                        <a:buNone/>
                      </a:pPr>
                      <a:r>
                        <a:rPr lang="en-GB" sz="1600" b="0" i="1" u="none" strike="noStrike" noProof="0"/>
                        <a:t>The students who took part in the computer-assisted element of the writing course outperformed those who followed the traditional course in every aspect as shown by their performance on the University of Hertfordshire Writing test. They showed particular strengths in the task achievement element of the assessment, suggesting that the computer assisted materials really help the students to understand and focus on the purpose of their writing. It also seems to be the case that the individually directed nature of the on-line materials helps the students to focus on their own specific needs as well as allowing them to access their materials in their own time. Another reason for the success of the materials may be that it allows students to spend more time on the course than is normally the case in a classroom based programme.</a:t>
                      </a:r>
                      <a:endParaRPr lang="en-US" sz="1000"/>
                    </a:p>
                    <a:p>
                      <a:pPr lvl="0" algn="l">
                        <a:lnSpc>
                          <a:spcPct val="100000"/>
                        </a:lnSpc>
                        <a:spcBef>
                          <a:spcPts val="0"/>
                        </a:spcBef>
                        <a:spcAft>
                          <a:spcPts val="0"/>
                        </a:spcAft>
                        <a:buNone/>
                      </a:pPr>
                      <a:endParaRPr lang="en-GB" sz="1600" b="0" i="1" u="none" strike="noStrike" noProof="0">
                        <a:latin typeface="Calibri"/>
                      </a:endParaRPr>
                    </a:p>
                    <a:p>
                      <a:pPr lvl="0">
                        <a:buNone/>
                      </a:pPr>
                      <a:endParaRPr lang="en-GB" sz="1600"/>
                    </a:p>
                  </a:txBody>
                  <a:tcPr marL="83181" marR="83181" marT="41591" marB="41591"/>
                </a:tc>
                <a:tc>
                  <a:txBody>
                    <a:bodyPr/>
                    <a:lstStyle/>
                    <a:p>
                      <a:pPr lvl="0" algn="l">
                        <a:lnSpc>
                          <a:spcPct val="100000"/>
                        </a:lnSpc>
                        <a:spcBef>
                          <a:spcPts val="0"/>
                        </a:spcBef>
                        <a:spcAft>
                          <a:spcPts val="0"/>
                        </a:spcAft>
                        <a:buNone/>
                      </a:pPr>
                      <a:endParaRPr lang="en-GB" sz="1600" b="0" i="0" u="none" strike="noStrike" noProof="0">
                        <a:latin typeface="Calibri"/>
                      </a:endParaRPr>
                    </a:p>
                  </a:txBody>
                  <a:tcPr marL="83181" marR="83181" marT="41591" marB="41591"/>
                </a:tc>
                <a:extLst>
                  <a:ext uri="{0D108BD9-81ED-4DB2-BD59-A6C34878D82A}">
                    <a16:rowId xmlns:a16="http://schemas.microsoft.com/office/drawing/2014/main" val="1323159690"/>
                  </a:ext>
                </a:extLst>
              </a:tr>
            </a:tbl>
          </a:graphicData>
        </a:graphic>
      </p:graphicFrame>
    </p:spTree>
    <p:extLst>
      <p:ext uri="{BB962C8B-B14F-4D97-AF65-F5344CB8AC3E}">
        <p14:creationId xmlns:p14="http://schemas.microsoft.com/office/powerpoint/2010/main" val="121419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E9EC70B-A769-46CF-8666-EFA805089989}"/>
              </a:ext>
            </a:extLst>
          </p:cNvPr>
          <p:cNvSpPr txBox="1"/>
          <p:nvPr/>
        </p:nvSpPr>
        <p:spPr>
          <a:xfrm>
            <a:off x="556532" y="643467"/>
            <a:ext cx="11210925" cy="7448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200" b="1" u="sng" kern="1200">
                <a:solidFill>
                  <a:schemeClr val="bg1"/>
                </a:solidFill>
                <a:latin typeface="+mj-lt"/>
                <a:ea typeface="+mj-ea"/>
                <a:cs typeface="+mj-cs"/>
              </a:rPr>
              <a:t>Report - Discussion</a:t>
            </a:r>
          </a:p>
        </p:txBody>
      </p:sp>
      <p:graphicFrame>
        <p:nvGraphicFramePr>
          <p:cNvPr id="2" name="Table 2">
            <a:extLst>
              <a:ext uri="{FF2B5EF4-FFF2-40B4-BE49-F238E27FC236}">
                <a16:creationId xmlns:a16="http://schemas.microsoft.com/office/drawing/2014/main" id="{FACFF207-6277-4B18-9FE1-2E05637B7DA2}"/>
              </a:ext>
            </a:extLst>
          </p:cNvPr>
          <p:cNvGraphicFramePr>
            <a:graphicFrameLocks noGrp="1"/>
          </p:cNvGraphicFramePr>
          <p:nvPr>
            <p:extLst>
              <p:ext uri="{D42A27DB-BD31-4B8C-83A1-F6EECF244321}">
                <p14:modId xmlns:p14="http://schemas.microsoft.com/office/powerpoint/2010/main" val="205115826"/>
              </p:ext>
            </p:extLst>
          </p:nvPr>
        </p:nvGraphicFramePr>
        <p:xfrm>
          <a:off x="1298455" y="1675227"/>
          <a:ext cx="9595091" cy="4430752"/>
        </p:xfrm>
        <a:graphic>
          <a:graphicData uri="http://schemas.openxmlformats.org/drawingml/2006/table">
            <a:tbl>
              <a:tblPr firstRow="1" bandRow="1">
                <a:tableStyleId>{5C22544A-7EE6-4342-B048-85BDC9FD1C3A}</a:tableStyleId>
              </a:tblPr>
              <a:tblGrid>
                <a:gridCol w="6094684">
                  <a:extLst>
                    <a:ext uri="{9D8B030D-6E8A-4147-A177-3AD203B41FA5}">
                      <a16:colId xmlns:a16="http://schemas.microsoft.com/office/drawing/2014/main" val="2720758390"/>
                    </a:ext>
                  </a:extLst>
                </a:gridCol>
                <a:gridCol w="3500407">
                  <a:extLst>
                    <a:ext uri="{9D8B030D-6E8A-4147-A177-3AD203B41FA5}">
                      <a16:colId xmlns:a16="http://schemas.microsoft.com/office/drawing/2014/main" val="98030194"/>
                    </a:ext>
                  </a:extLst>
                </a:gridCol>
              </a:tblGrid>
              <a:tr h="417088">
                <a:tc>
                  <a:txBody>
                    <a:bodyPr/>
                    <a:lstStyle/>
                    <a:p>
                      <a:r>
                        <a:rPr lang="en-GB" sz="1900"/>
                        <a:t>Example</a:t>
                      </a:r>
                    </a:p>
                  </a:txBody>
                  <a:tcPr marL="96984" marR="96984" marT="48492" marB="48492"/>
                </a:tc>
                <a:tc>
                  <a:txBody>
                    <a:bodyPr/>
                    <a:lstStyle/>
                    <a:p>
                      <a:r>
                        <a:rPr lang="en-GB" sz="1900"/>
                        <a:t>Component </a:t>
                      </a:r>
                    </a:p>
                  </a:txBody>
                  <a:tcPr marL="96984" marR="96984" marT="48492" marB="48492"/>
                </a:tc>
                <a:extLst>
                  <a:ext uri="{0D108BD9-81ED-4DB2-BD59-A6C34878D82A}">
                    <a16:rowId xmlns:a16="http://schemas.microsoft.com/office/drawing/2014/main" val="1918210966"/>
                  </a:ext>
                </a:extLst>
              </a:tr>
              <a:tr h="3977112">
                <a:tc>
                  <a:txBody>
                    <a:bodyPr/>
                    <a:lstStyle/>
                    <a:p>
                      <a:pPr lvl="0" algn="l">
                        <a:lnSpc>
                          <a:spcPct val="100000"/>
                        </a:lnSpc>
                        <a:spcBef>
                          <a:spcPts val="0"/>
                        </a:spcBef>
                        <a:spcAft>
                          <a:spcPts val="0"/>
                        </a:spcAft>
                        <a:buNone/>
                      </a:pPr>
                      <a:r>
                        <a:rPr lang="en-GB" sz="2000" b="0" i="1" u="none" strike="noStrike" noProof="0">
                          <a:latin typeface="Calibri"/>
                        </a:rPr>
                        <a:t>This supports and adds to the findings of Jones &amp; Smith (1997) and Harris (2002), who showed similar results for an on-line grammar course. This study has taken a step in the direction of justifying the inclusion of web-based materials in EAP writing courses for post-graduates on English language preparation course. It did however look at a narrow range of subject areas - mainly business, computer science, engineering life-sciences and law - taken by students from only a few countries - particularly China, Japan , Korea and Thailand.</a:t>
                      </a:r>
                      <a:endParaRPr lang="en-US" sz="2000">
                        <a:latin typeface="Calibri"/>
                      </a:endParaRPr>
                    </a:p>
                    <a:p>
                      <a:pPr lvl="0" algn="l">
                        <a:lnSpc>
                          <a:spcPct val="100000"/>
                        </a:lnSpc>
                        <a:spcBef>
                          <a:spcPts val="0"/>
                        </a:spcBef>
                        <a:spcAft>
                          <a:spcPts val="0"/>
                        </a:spcAft>
                        <a:buNone/>
                      </a:pPr>
                      <a:endParaRPr lang="en-GB" sz="1900" b="0" i="1" u="none" strike="noStrike" noProof="0"/>
                    </a:p>
                    <a:p>
                      <a:pPr lvl="0" algn="l">
                        <a:lnSpc>
                          <a:spcPct val="100000"/>
                        </a:lnSpc>
                        <a:spcBef>
                          <a:spcPts val="0"/>
                        </a:spcBef>
                        <a:spcAft>
                          <a:spcPts val="0"/>
                        </a:spcAft>
                        <a:buNone/>
                      </a:pPr>
                      <a:endParaRPr lang="en-GB" sz="1900" b="0" i="1" u="none" strike="noStrike" noProof="0">
                        <a:latin typeface="Calibri"/>
                      </a:endParaRPr>
                    </a:p>
                    <a:p>
                      <a:pPr lvl="0">
                        <a:buNone/>
                      </a:pPr>
                      <a:endParaRPr lang="en-GB" sz="1900"/>
                    </a:p>
                  </a:txBody>
                  <a:tcPr marL="96984" marR="96984" marT="48492" marB="48492"/>
                </a:tc>
                <a:tc>
                  <a:txBody>
                    <a:bodyPr/>
                    <a:lstStyle/>
                    <a:p>
                      <a:pPr lvl="0" algn="l">
                        <a:lnSpc>
                          <a:spcPct val="100000"/>
                        </a:lnSpc>
                        <a:spcBef>
                          <a:spcPts val="0"/>
                        </a:spcBef>
                        <a:spcAft>
                          <a:spcPts val="0"/>
                        </a:spcAft>
                        <a:buNone/>
                      </a:pPr>
                      <a:endParaRPr lang="en-GB" sz="1900" b="0" i="0" u="none" strike="noStrike" noProof="0"/>
                    </a:p>
                    <a:p>
                      <a:pPr lvl="0" algn="l">
                        <a:lnSpc>
                          <a:spcPct val="100000"/>
                        </a:lnSpc>
                        <a:spcBef>
                          <a:spcPts val="0"/>
                        </a:spcBef>
                        <a:spcAft>
                          <a:spcPts val="0"/>
                        </a:spcAft>
                        <a:buNone/>
                      </a:pPr>
                      <a:endParaRPr lang="en-GB" sz="1900" b="0" i="0" u="none" strike="noStrike" noProof="0">
                        <a:latin typeface="Calibri"/>
                      </a:endParaRPr>
                    </a:p>
                    <a:p>
                      <a:pPr lvl="0">
                        <a:buNone/>
                      </a:pPr>
                      <a:endParaRPr lang="en-GB" sz="1900"/>
                    </a:p>
                  </a:txBody>
                  <a:tcPr marL="96984" marR="96984" marT="48492" marB="48492"/>
                </a:tc>
                <a:extLst>
                  <a:ext uri="{0D108BD9-81ED-4DB2-BD59-A6C34878D82A}">
                    <a16:rowId xmlns:a16="http://schemas.microsoft.com/office/drawing/2014/main" val="1323159690"/>
                  </a:ext>
                </a:extLst>
              </a:tr>
            </a:tbl>
          </a:graphicData>
        </a:graphic>
      </p:graphicFrame>
    </p:spTree>
    <p:extLst>
      <p:ext uri="{BB962C8B-B14F-4D97-AF65-F5344CB8AC3E}">
        <p14:creationId xmlns:p14="http://schemas.microsoft.com/office/powerpoint/2010/main" val="2967989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E9EC70B-A769-46CF-8666-EFA805089989}"/>
              </a:ext>
            </a:extLst>
          </p:cNvPr>
          <p:cNvSpPr txBox="1"/>
          <p:nvPr/>
        </p:nvSpPr>
        <p:spPr>
          <a:xfrm>
            <a:off x="556532" y="643467"/>
            <a:ext cx="11210925" cy="7448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200" b="1" u="sng" kern="1200">
                <a:solidFill>
                  <a:schemeClr val="bg1"/>
                </a:solidFill>
                <a:latin typeface="+mj-lt"/>
                <a:ea typeface="+mj-ea"/>
                <a:cs typeface="+mj-cs"/>
              </a:rPr>
              <a:t>Report - Discussion</a:t>
            </a:r>
          </a:p>
        </p:txBody>
      </p:sp>
      <p:graphicFrame>
        <p:nvGraphicFramePr>
          <p:cNvPr id="2" name="Table 2">
            <a:extLst>
              <a:ext uri="{FF2B5EF4-FFF2-40B4-BE49-F238E27FC236}">
                <a16:creationId xmlns:a16="http://schemas.microsoft.com/office/drawing/2014/main" id="{FACFF207-6277-4B18-9FE1-2E05637B7DA2}"/>
              </a:ext>
            </a:extLst>
          </p:cNvPr>
          <p:cNvGraphicFramePr>
            <a:graphicFrameLocks noGrp="1"/>
          </p:cNvGraphicFramePr>
          <p:nvPr>
            <p:extLst>
              <p:ext uri="{D42A27DB-BD31-4B8C-83A1-F6EECF244321}">
                <p14:modId xmlns:p14="http://schemas.microsoft.com/office/powerpoint/2010/main" val="3374358975"/>
              </p:ext>
            </p:extLst>
          </p:nvPr>
        </p:nvGraphicFramePr>
        <p:xfrm>
          <a:off x="643467" y="1836303"/>
          <a:ext cx="10905066" cy="4092766"/>
        </p:xfrm>
        <a:graphic>
          <a:graphicData uri="http://schemas.openxmlformats.org/drawingml/2006/table">
            <a:tbl>
              <a:tblPr firstRow="1" bandRow="1">
                <a:tableStyleId>{5C22544A-7EE6-4342-B048-85BDC9FD1C3A}</a:tableStyleId>
              </a:tblPr>
              <a:tblGrid>
                <a:gridCol w="7813796">
                  <a:extLst>
                    <a:ext uri="{9D8B030D-6E8A-4147-A177-3AD203B41FA5}">
                      <a16:colId xmlns:a16="http://schemas.microsoft.com/office/drawing/2014/main" val="2720758390"/>
                    </a:ext>
                  </a:extLst>
                </a:gridCol>
                <a:gridCol w="3091270">
                  <a:extLst>
                    <a:ext uri="{9D8B030D-6E8A-4147-A177-3AD203B41FA5}">
                      <a16:colId xmlns:a16="http://schemas.microsoft.com/office/drawing/2014/main" val="98030194"/>
                    </a:ext>
                  </a:extLst>
                </a:gridCol>
              </a:tblGrid>
              <a:tr h="466642">
                <a:tc>
                  <a:txBody>
                    <a:bodyPr/>
                    <a:lstStyle/>
                    <a:p>
                      <a:r>
                        <a:rPr lang="en-GB" sz="2100"/>
                        <a:t>Example</a:t>
                      </a:r>
                    </a:p>
                  </a:txBody>
                  <a:tcPr marL="105684" marR="105684" marT="52842" marB="52842"/>
                </a:tc>
                <a:tc>
                  <a:txBody>
                    <a:bodyPr/>
                    <a:lstStyle/>
                    <a:p>
                      <a:r>
                        <a:rPr lang="en-GB" sz="2100"/>
                        <a:t>Component </a:t>
                      </a:r>
                    </a:p>
                  </a:txBody>
                  <a:tcPr marL="105684" marR="105684" marT="52842" marB="52842"/>
                </a:tc>
                <a:extLst>
                  <a:ext uri="{0D108BD9-81ED-4DB2-BD59-A6C34878D82A}">
                    <a16:rowId xmlns:a16="http://schemas.microsoft.com/office/drawing/2014/main" val="1918210966"/>
                  </a:ext>
                </a:extLst>
              </a:tr>
              <a:tr h="3605405">
                <a:tc>
                  <a:txBody>
                    <a:bodyPr/>
                    <a:lstStyle/>
                    <a:p>
                      <a:pPr lvl="0" algn="l">
                        <a:lnSpc>
                          <a:spcPct val="100000"/>
                        </a:lnSpc>
                        <a:spcBef>
                          <a:spcPts val="0"/>
                        </a:spcBef>
                        <a:spcAft>
                          <a:spcPts val="0"/>
                        </a:spcAft>
                        <a:buNone/>
                      </a:pPr>
                      <a:r>
                        <a:rPr lang="en-GB" sz="2100" b="0" i="1" u="none" strike="noStrike" noProof="0">
                          <a:latin typeface="Calibri"/>
                        </a:rPr>
                        <a:t>It may be the case that students from other countries intending to study different subjects - for example, medicine or humanities - would not benefit in the same way. It is also not clear whether younger students such as students preparing for undergraduate programmes would succeed to the same extent. The approach outlined in this study should be replicated with other students in other subject areas, as well as at other levels in order to be able to recommend the use of on- line materials for all students in all subject areas.</a:t>
                      </a:r>
                      <a:endParaRPr lang="en-US" sz="2300">
                        <a:latin typeface="Calibri"/>
                      </a:endParaRPr>
                    </a:p>
                    <a:p>
                      <a:pPr lvl="0" algn="l">
                        <a:lnSpc>
                          <a:spcPct val="100000"/>
                        </a:lnSpc>
                        <a:spcBef>
                          <a:spcPts val="0"/>
                        </a:spcBef>
                        <a:spcAft>
                          <a:spcPts val="0"/>
                        </a:spcAft>
                        <a:buNone/>
                      </a:pPr>
                      <a:endParaRPr lang="en-GB" sz="2100" b="0" i="1" u="none" strike="noStrike" noProof="0"/>
                    </a:p>
                    <a:p>
                      <a:pPr lvl="0" algn="l">
                        <a:lnSpc>
                          <a:spcPct val="100000"/>
                        </a:lnSpc>
                        <a:spcBef>
                          <a:spcPts val="0"/>
                        </a:spcBef>
                        <a:spcAft>
                          <a:spcPts val="0"/>
                        </a:spcAft>
                        <a:buNone/>
                      </a:pPr>
                      <a:endParaRPr lang="en-GB" sz="2100" b="0" i="1" u="none" strike="noStrike" noProof="0">
                        <a:latin typeface="Calibri"/>
                      </a:endParaRPr>
                    </a:p>
                    <a:p>
                      <a:pPr lvl="0">
                        <a:buNone/>
                      </a:pPr>
                      <a:endParaRPr lang="en-GB" sz="2100"/>
                    </a:p>
                  </a:txBody>
                  <a:tcPr marL="105684" marR="105684" marT="52842" marB="52842"/>
                </a:tc>
                <a:tc>
                  <a:txBody>
                    <a:bodyPr/>
                    <a:lstStyle/>
                    <a:p>
                      <a:pPr lvl="0" algn="l">
                        <a:lnSpc>
                          <a:spcPct val="100000"/>
                        </a:lnSpc>
                        <a:spcBef>
                          <a:spcPts val="0"/>
                        </a:spcBef>
                        <a:spcAft>
                          <a:spcPts val="0"/>
                        </a:spcAft>
                        <a:buNone/>
                      </a:pPr>
                      <a:endParaRPr lang="en-GB" sz="2100" b="0" i="0" u="none" strike="noStrike" noProof="0">
                        <a:latin typeface="Calibri"/>
                      </a:endParaRPr>
                    </a:p>
                    <a:p>
                      <a:pPr lvl="0">
                        <a:buNone/>
                      </a:pPr>
                      <a:endParaRPr lang="en-GB" sz="2100"/>
                    </a:p>
                  </a:txBody>
                  <a:tcPr marL="105684" marR="105684" marT="52842" marB="52842"/>
                </a:tc>
                <a:extLst>
                  <a:ext uri="{0D108BD9-81ED-4DB2-BD59-A6C34878D82A}">
                    <a16:rowId xmlns:a16="http://schemas.microsoft.com/office/drawing/2014/main" val="1323159690"/>
                  </a:ext>
                </a:extLst>
              </a:tr>
            </a:tbl>
          </a:graphicData>
        </a:graphic>
      </p:graphicFrame>
    </p:spTree>
    <p:extLst>
      <p:ext uri="{BB962C8B-B14F-4D97-AF65-F5344CB8AC3E}">
        <p14:creationId xmlns:p14="http://schemas.microsoft.com/office/powerpoint/2010/main" val="1343563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E9EC70B-A769-46CF-8666-EFA805089989}"/>
              </a:ext>
            </a:extLst>
          </p:cNvPr>
          <p:cNvSpPr txBox="1"/>
          <p:nvPr/>
        </p:nvSpPr>
        <p:spPr>
          <a:xfrm>
            <a:off x="556532" y="643467"/>
            <a:ext cx="11210925" cy="7448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200" b="1" u="sng">
                <a:solidFill>
                  <a:schemeClr val="bg1"/>
                </a:solidFill>
                <a:latin typeface="+mj-lt"/>
                <a:ea typeface="+mj-ea"/>
                <a:cs typeface="+mj-cs"/>
              </a:rPr>
              <a:t>ANSWERS  - Report</a:t>
            </a:r>
            <a:r>
              <a:rPr lang="en-US" sz="3200" b="1" u="sng" kern="1200">
                <a:solidFill>
                  <a:schemeClr val="bg1"/>
                </a:solidFill>
                <a:latin typeface="+mj-lt"/>
                <a:ea typeface="+mj-ea"/>
                <a:cs typeface="+mj-cs"/>
              </a:rPr>
              <a:t> - Discussion</a:t>
            </a:r>
          </a:p>
        </p:txBody>
      </p:sp>
      <p:graphicFrame>
        <p:nvGraphicFramePr>
          <p:cNvPr id="2" name="Table 2">
            <a:extLst>
              <a:ext uri="{FF2B5EF4-FFF2-40B4-BE49-F238E27FC236}">
                <a16:creationId xmlns:a16="http://schemas.microsoft.com/office/drawing/2014/main" id="{FACFF207-6277-4B18-9FE1-2E05637B7DA2}"/>
              </a:ext>
            </a:extLst>
          </p:cNvPr>
          <p:cNvGraphicFramePr>
            <a:graphicFrameLocks noGrp="1"/>
          </p:cNvGraphicFramePr>
          <p:nvPr/>
        </p:nvGraphicFramePr>
        <p:xfrm>
          <a:off x="643467" y="1992442"/>
          <a:ext cx="10905067" cy="3759770"/>
        </p:xfrm>
        <a:graphic>
          <a:graphicData uri="http://schemas.openxmlformats.org/drawingml/2006/table">
            <a:tbl>
              <a:tblPr firstRow="1" bandRow="1">
                <a:tableStyleId>{5C22544A-7EE6-4342-B048-85BDC9FD1C3A}</a:tableStyleId>
              </a:tblPr>
              <a:tblGrid>
                <a:gridCol w="6174267">
                  <a:extLst>
                    <a:ext uri="{9D8B030D-6E8A-4147-A177-3AD203B41FA5}">
                      <a16:colId xmlns:a16="http://schemas.microsoft.com/office/drawing/2014/main" val="2720758390"/>
                    </a:ext>
                  </a:extLst>
                </a:gridCol>
                <a:gridCol w="4730800">
                  <a:extLst>
                    <a:ext uri="{9D8B030D-6E8A-4147-A177-3AD203B41FA5}">
                      <a16:colId xmlns:a16="http://schemas.microsoft.com/office/drawing/2014/main" val="98030194"/>
                    </a:ext>
                  </a:extLst>
                </a:gridCol>
              </a:tblGrid>
              <a:tr h="599909">
                <a:tc>
                  <a:txBody>
                    <a:bodyPr/>
                    <a:lstStyle/>
                    <a:p>
                      <a:r>
                        <a:rPr lang="en-GB" sz="2800"/>
                        <a:t>Example</a:t>
                      </a:r>
                    </a:p>
                  </a:txBody>
                  <a:tcPr marL="142220" marR="142220" marT="71110" marB="71110"/>
                </a:tc>
                <a:tc>
                  <a:txBody>
                    <a:bodyPr/>
                    <a:lstStyle/>
                    <a:p>
                      <a:r>
                        <a:rPr lang="en-GB" sz="2800"/>
                        <a:t>Component </a:t>
                      </a:r>
                    </a:p>
                  </a:txBody>
                  <a:tcPr marL="142220" marR="142220" marT="71110" marB="71110"/>
                </a:tc>
                <a:extLst>
                  <a:ext uri="{0D108BD9-81ED-4DB2-BD59-A6C34878D82A}">
                    <a16:rowId xmlns:a16="http://schemas.microsoft.com/office/drawing/2014/main" val="1918210966"/>
                  </a:ext>
                </a:extLst>
              </a:tr>
              <a:tr h="3159861">
                <a:tc>
                  <a:txBody>
                    <a:bodyPr/>
                    <a:lstStyle/>
                    <a:p>
                      <a:pPr lvl="0" algn="l">
                        <a:lnSpc>
                          <a:spcPct val="100000"/>
                        </a:lnSpc>
                        <a:spcBef>
                          <a:spcPts val="0"/>
                        </a:spcBef>
                        <a:spcAft>
                          <a:spcPts val="0"/>
                        </a:spcAft>
                        <a:buNone/>
                      </a:pPr>
                      <a:r>
                        <a:rPr lang="en-GB" sz="2800" b="0" i="1" u="none" strike="noStrike" noProof="0">
                          <a:latin typeface="Calibri"/>
                        </a:rPr>
                        <a:t>The purpose of the study was to investigate whether Students in Higher Education on an EAP writing course would benefit from computer assisted instruction. The findings clearly suggest that they do.</a:t>
                      </a:r>
                      <a:endParaRPr lang="en-US" sz="2800"/>
                    </a:p>
                    <a:p>
                      <a:pPr lvl="0">
                        <a:buNone/>
                      </a:pPr>
                      <a:endParaRPr lang="en-GB" sz="2800"/>
                    </a:p>
                  </a:txBody>
                  <a:tcPr marL="142220" marR="142220" marT="71110" marB="71110"/>
                </a:tc>
                <a:tc>
                  <a:txBody>
                    <a:bodyPr/>
                    <a:lstStyle/>
                    <a:p>
                      <a:pPr lvl="0" algn="l">
                        <a:lnSpc>
                          <a:spcPct val="100000"/>
                        </a:lnSpc>
                        <a:spcBef>
                          <a:spcPts val="0"/>
                        </a:spcBef>
                        <a:spcAft>
                          <a:spcPts val="0"/>
                        </a:spcAft>
                        <a:buNone/>
                      </a:pPr>
                      <a:r>
                        <a:rPr lang="en-GB" sz="2800" b="0" i="0" u="none" strike="noStrike" noProof="0">
                          <a:latin typeface="Calibri"/>
                        </a:rPr>
                        <a:t>Overview of findings</a:t>
                      </a:r>
                      <a:endParaRPr lang="en-US" sz="2800"/>
                    </a:p>
                    <a:p>
                      <a:pPr lvl="0">
                        <a:buNone/>
                      </a:pPr>
                      <a:endParaRPr lang="en-GB" sz="2800"/>
                    </a:p>
                  </a:txBody>
                  <a:tcPr marL="142220" marR="142220" marT="71110" marB="71110"/>
                </a:tc>
                <a:extLst>
                  <a:ext uri="{0D108BD9-81ED-4DB2-BD59-A6C34878D82A}">
                    <a16:rowId xmlns:a16="http://schemas.microsoft.com/office/drawing/2014/main" val="1323159690"/>
                  </a:ext>
                </a:extLst>
              </a:tr>
            </a:tbl>
          </a:graphicData>
        </a:graphic>
      </p:graphicFrame>
    </p:spTree>
    <p:extLst>
      <p:ext uri="{BB962C8B-B14F-4D97-AF65-F5344CB8AC3E}">
        <p14:creationId xmlns:p14="http://schemas.microsoft.com/office/powerpoint/2010/main" val="2422152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E9EC70B-A769-46CF-8666-EFA805089989}"/>
              </a:ext>
            </a:extLst>
          </p:cNvPr>
          <p:cNvSpPr txBox="1"/>
          <p:nvPr/>
        </p:nvSpPr>
        <p:spPr>
          <a:xfrm>
            <a:off x="556532" y="643467"/>
            <a:ext cx="11210925" cy="7448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200" b="1" u="sng">
                <a:solidFill>
                  <a:schemeClr val="bg1"/>
                </a:solidFill>
                <a:latin typeface="+mj-lt"/>
                <a:ea typeface="+mj-ea"/>
                <a:cs typeface="+mj-cs"/>
              </a:rPr>
              <a:t>ANSWERS - Report</a:t>
            </a:r>
            <a:r>
              <a:rPr lang="en-US" sz="3200" b="1" u="sng" kern="1200">
                <a:solidFill>
                  <a:schemeClr val="bg1"/>
                </a:solidFill>
                <a:latin typeface="+mj-lt"/>
                <a:ea typeface="+mj-ea"/>
                <a:cs typeface="+mj-cs"/>
              </a:rPr>
              <a:t> - Discussion</a:t>
            </a:r>
          </a:p>
        </p:txBody>
      </p:sp>
      <p:graphicFrame>
        <p:nvGraphicFramePr>
          <p:cNvPr id="2" name="Table 2">
            <a:extLst>
              <a:ext uri="{FF2B5EF4-FFF2-40B4-BE49-F238E27FC236}">
                <a16:creationId xmlns:a16="http://schemas.microsoft.com/office/drawing/2014/main" id="{FACFF207-6277-4B18-9FE1-2E05637B7DA2}"/>
              </a:ext>
            </a:extLst>
          </p:cNvPr>
          <p:cNvGraphicFramePr>
            <a:graphicFrameLocks noGrp="1"/>
          </p:cNvGraphicFramePr>
          <p:nvPr/>
        </p:nvGraphicFramePr>
        <p:xfrm>
          <a:off x="643467" y="2022775"/>
          <a:ext cx="10905067" cy="3699104"/>
        </p:xfrm>
        <a:graphic>
          <a:graphicData uri="http://schemas.openxmlformats.org/drawingml/2006/table">
            <a:tbl>
              <a:tblPr firstRow="1" bandRow="1">
                <a:tableStyleId>{5C22544A-7EE6-4342-B048-85BDC9FD1C3A}</a:tableStyleId>
              </a:tblPr>
              <a:tblGrid>
                <a:gridCol w="7525848">
                  <a:extLst>
                    <a:ext uri="{9D8B030D-6E8A-4147-A177-3AD203B41FA5}">
                      <a16:colId xmlns:a16="http://schemas.microsoft.com/office/drawing/2014/main" val="2720758390"/>
                    </a:ext>
                  </a:extLst>
                </a:gridCol>
                <a:gridCol w="3379219">
                  <a:extLst>
                    <a:ext uri="{9D8B030D-6E8A-4147-A177-3AD203B41FA5}">
                      <a16:colId xmlns:a16="http://schemas.microsoft.com/office/drawing/2014/main" val="98030194"/>
                    </a:ext>
                  </a:extLst>
                </a:gridCol>
              </a:tblGrid>
              <a:tr h="367283">
                <a:tc>
                  <a:txBody>
                    <a:bodyPr/>
                    <a:lstStyle/>
                    <a:p>
                      <a:r>
                        <a:rPr lang="en-GB" sz="1600"/>
                        <a:t>Example</a:t>
                      </a:r>
                    </a:p>
                  </a:txBody>
                  <a:tcPr marL="83181" marR="83181" marT="41591" marB="41591"/>
                </a:tc>
                <a:tc>
                  <a:txBody>
                    <a:bodyPr/>
                    <a:lstStyle/>
                    <a:p>
                      <a:r>
                        <a:rPr lang="en-GB" sz="1600"/>
                        <a:t>Component </a:t>
                      </a:r>
                    </a:p>
                  </a:txBody>
                  <a:tcPr marL="83181" marR="83181" marT="41591" marB="41591"/>
                </a:tc>
                <a:extLst>
                  <a:ext uri="{0D108BD9-81ED-4DB2-BD59-A6C34878D82A}">
                    <a16:rowId xmlns:a16="http://schemas.microsoft.com/office/drawing/2014/main" val="1918210966"/>
                  </a:ext>
                </a:extLst>
              </a:tr>
              <a:tr h="3331821">
                <a:tc>
                  <a:txBody>
                    <a:bodyPr/>
                    <a:lstStyle/>
                    <a:p>
                      <a:pPr lvl="0" algn="l">
                        <a:lnSpc>
                          <a:spcPct val="100000"/>
                        </a:lnSpc>
                        <a:spcBef>
                          <a:spcPts val="0"/>
                        </a:spcBef>
                        <a:spcAft>
                          <a:spcPts val="0"/>
                        </a:spcAft>
                        <a:buNone/>
                      </a:pPr>
                      <a:r>
                        <a:rPr lang="en-GB" sz="1600" b="0" i="1" u="none" strike="noStrike" noProof="0"/>
                        <a:t>The students who took part in the computer-assisted element of the writing course outperformed those who followed the traditional course in every aspect as shown by their performance on the University of Hertfordshire Writing test. They showed particular strengths in the task achievement element of the assessment, suggesting that the computer assisted materials really help the students to understand and focus on the purpose of their writing. It also seems to be the case that the individually directed nature of the on-line materials helps the students to focus on their own specific needs as well as allowing them to access their materials in their own time. Another reason for the success of the materials may be that it allows students to spend more time on the course than is normally the case in a classroom based programme.</a:t>
                      </a:r>
                      <a:endParaRPr lang="en-US" sz="1000"/>
                    </a:p>
                    <a:p>
                      <a:pPr lvl="0" algn="l">
                        <a:lnSpc>
                          <a:spcPct val="100000"/>
                        </a:lnSpc>
                        <a:spcBef>
                          <a:spcPts val="0"/>
                        </a:spcBef>
                        <a:spcAft>
                          <a:spcPts val="0"/>
                        </a:spcAft>
                        <a:buNone/>
                      </a:pPr>
                      <a:endParaRPr lang="en-GB" sz="1600" b="0" i="1" u="none" strike="noStrike" noProof="0">
                        <a:latin typeface="Calibri"/>
                      </a:endParaRPr>
                    </a:p>
                    <a:p>
                      <a:pPr lvl="0">
                        <a:buNone/>
                      </a:pPr>
                      <a:endParaRPr lang="en-GB" sz="1600"/>
                    </a:p>
                  </a:txBody>
                  <a:tcPr marL="83181" marR="83181" marT="41591" marB="41591"/>
                </a:tc>
                <a:tc>
                  <a:txBody>
                    <a:bodyPr/>
                    <a:lstStyle/>
                    <a:p>
                      <a:pPr lvl="0" algn="l">
                        <a:lnSpc>
                          <a:spcPct val="100000"/>
                        </a:lnSpc>
                        <a:spcBef>
                          <a:spcPts val="0"/>
                        </a:spcBef>
                        <a:spcAft>
                          <a:spcPts val="0"/>
                        </a:spcAft>
                        <a:buNone/>
                      </a:pPr>
                      <a:r>
                        <a:rPr lang="en-GB" sz="1600" b="0" i="0" u="none" strike="noStrike" noProof="0">
                          <a:latin typeface="Calibri"/>
                        </a:rPr>
                        <a:t>Specific Findings</a:t>
                      </a:r>
                      <a:endParaRPr lang="en-US" sz="1600"/>
                    </a:p>
                    <a:p>
                      <a:pPr lvl="0">
                        <a:buNone/>
                      </a:pPr>
                      <a:endParaRPr lang="en-GB" sz="1600"/>
                    </a:p>
                  </a:txBody>
                  <a:tcPr marL="83181" marR="83181" marT="41591" marB="41591"/>
                </a:tc>
                <a:extLst>
                  <a:ext uri="{0D108BD9-81ED-4DB2-BD59-A6C34878D82A}">
                    <a16:rowId xmlns:a16="http://schemas.microsoft.com/office/drawing/2014/main" val="1323159690"/>
                  </a:ext>
                </a:extLst>
              </a:tr>
            </a:tbl>
          </a:graphicData>
        </a:graphic>
      </p:graphicFrame>
    </p:spTree>
    <p:extLst>
      <p:ext uri="{BB962C8B-B14F-4D97-AF65-F5344CB8AC3E}">
        <p14:creationId xmlns:p14="http://schemas.microsoft.com/office/powerpoint/2010/main" val="3688291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E9EC70B-A769-46CF-8666-EFA805089989}"/>
              </a:ext>
            </a:extLst>
          </p:cNvPr>
          <p:cNvSpPr txBox="1"/>
          <p:nvPr/>
        </p:nvSpPr>
        <p:spPr>
          <a:xfrm>
            <a:off x="556532" y="643467"/>
            <a:ext cx="11210925" cy="7448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200" b="1" u="sng">
                <a:solidFill>
                  <a:schemeClr val="bg1"/>
                </a:solidFill>
                <a:latin typeface="+mj-lt"/>
                <a:ea typeface="+mj-ea"/>
                <a:cs typeface="+mj-cs"/>
              </a:rPr>
              <a:t>ANSWERS - Report</a:t>
            </a:r>
            <a:r>
              <a:rPr lang="en-US" sz="3200" b="1" u="sng" kern="1200">
                <a:solidFill>
                  <a:schemeClr val="bg1"/>
                </a:solidFill>
                <a:latin typeface="+mj-lt"/>
                <a:ea typeface="+mj-ea"/>
                <a:cs typeface="+mj-cs"/>
              </a:rPr>
              <a:t> - Discussion</a:t>
            </a:r>
          </a:p>
        </p:txBody>
      </p:sp>
      <p:graphicFrame>
        <p:nvGraphicFramePr>
          <p:cNvPr id="2" name="Table 2">
            <a:extLst>
              <a:ext uri="{FF2B5EF4-FFF2-40B4-BE49-F238E27FC236}">
                <a16:creationId xmlns:a16="http://schemas.microsoft.com/office/drawing/2014/main" id="{FACFF207-6277-4B18-9FE1-2E05637B7DA2}"/>
              </a:ext>
            </a:extLst>
          </p:cNvPr>
          <p:cNvGraphicFramePr>
            <a:graphicFrameLocks noGrp="1"/>
          </p:cNvGraphicFramePr>
          <p:nvPr/>
        </p:nvGraphicFramePr>
        <p:xfrm>
          <a:off x="1298455" y="1675227"/>
          <a:ext cx="9595091" cy="4430752"/>
        </p:xfrm>
        <a:graphic>
          <a:graphicData uri="http://schemas.openxmlformats.org/drawingml/2006/table">
            <a:tbl>
              <a:tblPr firstRow="1" bandRow="1">
                <a:tableStyleId>{5C22544A-7EE6-4342-B048-85BDC9FD1C3A}</a:tableStyleId>
              </a:tblPr>
              <a:tblGrid>
                <a:gridCol w="6094684">
                  <a:extLst>
                    <a:ext uri="{9D8B030D-6E8A-4147-A177-3AD203B41FA5}">
                      <a16:colId xmlns:a16="http://schemas.microsoft.com/office/drawing/2014/main" val="2720758390"/>
                    </a:ext>
                  </a:extLst>
                </a:gridCol>
                <a:gridCol w="3500407">
                  <a:extLst>
                    <a:ext uri="{9D8B030D-6E8A-4147-A177-3AD203B41FA5}">
                      <a16:colId xmlns:a16="http://schemas.microsoft.com/office/drawing/2014/main" val="98030194"/>
                    </a:ext>
                  </a:extLst>
                </a:gridCol>
              </a:tblGrid>
              <a:tr h="417088">
                <a:tc>
                  <a:txBody>
                    <a:bodyPr/>
                    <a:lstStyle/>
                    <a:p>
                      <a:r>
                        <a:rPr lang="en-GB" sz="1900"/>
                        <a:t>Example</a:t>
                      </a:r>
                    </a:p>
                  </a:txBody>
                  <a:tcPr marL="96984" marR="96984" marT="48492" marB="48492"/>
                </a:tc>
                <a:tc>
                  <a:txBody>
                    <a:bodyPr/>
                    <a:lstStyle/>
                    <a:p>
                      <a:r>
                        <a:rPr lang="en-GB" sz="1900"/>
                        <a:t>Component </a:t>
                      </a:r>
                    </a:p>
                  </a:txBody>
                  <a:tcPr marL="96984" marR="96984" marT="48492" marB="48492"/>
                </a:tc>
                <a:extLst>
                  <a:ext uri="{0D108BD9-81ED-4DB2-BD59-A6C34878D82A}">
                    <a16:rowId xmlns:a16="http://schemas.microsoft.com/office/drawing/2014/main" val="1918210966"/>
                  </a:ext>
                </a:extLst>
              </a:tr>
              <a:tr h="3977112">
                <a:tc>
                  <a:txBody>
                    <a:bodyPr/>
                    <a:lstStyle/>
                    <a:p>
                      <a:pPr lvl="0" algn="l">
                        <a:lnSpc>
                          <a:spcPct val="100000"/>
                        </a:lnSpc>
                        <a:spcBef>
                          <a:spcPts val="0"/>
                        </a:spcBef>
                        <a:spcAft>
                          <a:spcPts val="0"/>
                        </a:spcAft>
                        <a:buNone/>
                      </a:pPr>
                      <a:r>
                        <a:rPr lang="en-GB" sz="2000" b="0" i="1" u="none" strike="noStrike" noProof="0">
                          <a:latin typeface="Calibri"/>
                        </a:rPr>
                        <a:t>This supports and adds to the findings of Jones &amp; Smith (1997) and Harris (2002), who showed similar results for an on-line grammar course. This study has taken a step in the direction of justifying the inclusion of web-based materials in EAP writing courses for post-graduates on English language preparation course. It did however look at a narrow range of subject areas - mainly business, computer science, engineering life-sciences and law - taken by students from only a few countries - particularly China, Japan , Korea and Thailand.</a:t>
                      </a:r>
                      <a:endParaRPr lang="en-US" sz="2000">
                        <a:latin typeface="Calibri"/>
                      </a:endParaRPr>
                    </a:p>
                    <a:p>
                      <a:pPr lvl="0" algn="l">
                        <a:lnSpc>
                          <a:spcPct val="100000"/>
                        </a:lnSpc>
                        <a:spcBef>
                          <a:spcPts val="0"/>
                        </a:spcBef>
                        <a:spcAft>
                          <a:spcPts val="0"/>
                        </a:spcAft>
                        <a:buNone/>
                      </a:pPr>
                      <a:endParaRPr lang="en-GB" sz="1900" b="0" i="1" u="none" strike="noStrike" noProof="0"/>
                    </a:p>
                    <a:p>
                      <a:pPr lvl="0" algn="l">
                        <a:lnSpc>
                          <a:spcPct val="100000"/>
                        </a:lnSpc>
                        <a:spcBef>
                          <a:spcPts val="0"/>
                        </a:spcBef>
                        <a:spcAft>
                          <a:spcPts val="0"/>
                        </a:spcAft>
                        <a:buNone/>
                      </a:pPr>
                      <a:endParaRPr lang="en-GB" sz="1900" b="0" i="1" u="none" strike="noStrike" noProof="0">
                        <a:latin typeface="Calibri"/>
                      </a:endParaRPr>
                    </a:p>
                    <a:p>
                      <a:pPr lvl="0">
                        <a:buNone/>
                      </a:pPr>
                      <a:endParaRPr lang="en-GB" sz="1900"/>
                    </a:p>
                  </a:txBody>
                  <a:tcPr marL="96984" marR="96984" marT="48492" marB="48492"/>
                </a:tc>
                <a:tc>
                  <a:txBody>
                    <a:bodyPr/>
                    <a:lstStyle/>
                    <a:p>
                      <a:pPr lvl="0" algn="l">
                        <a:lnSpc>
                          <a:spcPct val="100000"/>
                        </a:lnSpc>
                        <a:spcBef>
                          <a:spcPts val="0"/>
                        </a:spcBef>
                        <a:spcAft>
                          <a:spcPts val="0"/>
                        </a:spcAft>
                        <a:buNone/>
                      </a:pPr>
                      <a:r>
                        <a:rPr lang="en-GB" sz="1900" b="0" i="0" u="none" strike="noStrike" noProof="0"/>
                        <a:t>Analysis (with links to existing research/evidence)</a:t>
                      </a:r>
                      <a:endParaRPr lang="en-US" sz="2200"/>
                    </a:p>
                    <a:p>
                      <a:pPr lvl="0" algn="l">
                        <a:lnSpc>
                          <a:spcPct val="100000"/>
                        </a:lnSpc>
                        <a:spcBef>
                          <a:spcPts val="0"/>
                        </a:spcBef>
                        <a:spcAft>
                          <a:spcPts val="0"/>
                        </a:spcAft>
                        <a:buNone/>
                      </a:pPr>
                      <a:endParaRPr lang="en-GB" sz="1900" b="0" i="0" u="none" strike="noStrike" noProof="0">
                        <a:latin typeface="Calibri"/>
                      </a:endParaRPr>
                    </a:p>
                    <a:p>
                      <a:pPr lvl="0">
                        <a:buNone/>
                      </a:pPr>
                      <a:endParaRPr lang="en-GB" sz="1900"/>
                    </a:p>
                  </a:txBody>
                  <a:tcPr marL="96984" marR="96984" marT="48492" marB="48492"/>
                </a:tc>
                <a:extLst>
                  <a:ext uri="{0D108BD9-81ED-4DB2-BD59-A6C34878D82A}">
                    <a16:rowId xmlns:a16="http://schemas.microsoft.com/office/drawing/2014/main" val="1323159690"/>
                  </a:ext>
                </a:extLst>
              </a:tr>
            </a:tbl>
          </a:graphicData>
        </a:graphic>
      </p:graphicFrame>
    </p:spTree>
    <p:extLst>
      <p:ext uri="{BB962C8B-B14F-4D97-AF65-F5344CB8AC3E}">
        <p14:creationId xmlns:p14="http://schemas.microsoft.com/office/powerpoint/2010/main" val="25394940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E9EC70B-A769-46CF-8666-EFA805089989}"/>
              </a:ext>
            </a:extLst>
          </p:cNvPr>
          <p:cNvSpPr txBox="1"/>
          <p:nvPr/>
        </p:nvSpPr>
        <p:spPr>
          <a:xfrm>
            <a:off x="556532" y="643467"/>
            <a:ext cx="11210925" cy="7448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200" b="1" u="sng">
                <a:solidFill>
                  <a:schemeClr val="bg1"/>
                </a:solidFill>
                <a:latin typeface="+mj-lt"/>
                <a:ea typeface="+mj-ea"/>
                <a:cs typeface="+mj-cs"/>
              </a:rPr>
              <a:t>ANSWERS - Report</a:t>
            </a:r>
            <a:r>
              <a:rPr lang="en-US" sz="3200" b="1" u="sng" kern="1200">
                <a:solidFill>
                  <a:schemeClr val="bg1"/>
                </a:solidFill>
                <a:latin typeface="+mj-lt"/>
                <a:ea typeface="+mj-ea"/>
                <a:cs typeface="+mj-cs"/>
              </a:rPr>
              <a:t> - Discussion</a:t>
            </a:r>
          </a:p>
        </p:txBody>
      </p:sp>
      <p:graphicFrame>
        <p:nvGraphicFramePr>
          <p:cNvPr id="2" name="Table 2">
            <a:extLst>
              <a:ext uri="{FF2B5EF4-FFF2-40B4-BE49-F238E27FC236}">
                <a16:creationId xmlns:a16="http://schemas.microsoft.com/office/drawing/2014/main" id="{FACFF207-6277-4B18-9FE1-2E05637B7DA2}"/>
              </a:ext>
            </a:extLst>
          </p:cNvPr>
          <p:cNvGraphicFramePr>
            <a:graphicFrameLocks noGrp="1"/>
          </p:cNvGraphicFramePr>
          <p:nvPr/>
        </p:nvGraphicFramePr>
        <p:xfrm>
          <a:off x="643467" y="1836303"/>
          <a:ext cx="10905066" cy="4092766"/>
        </p:xfrm>
        <a:graphic>
          <a:graphicData uri="http://schemas.openxmlformats.org/drawingml/2006/table">
            <a:tbl>
              <a:tblPr firstRow="1" bandRow="1">
                <a:tableStyleId>{5C22544A-7EE6-4342-B048-85BDC9FD1C3A}</a:tableStyleId>
              </a:tblPr>
              <a:tblGrid>
                <a:gridCol w="7813796">
                  <a:extLst>
                    <a:ext uri="{9D8B030D-6E8A-4147-A177-3AD203B41FA5}">
                      <a16:colId xmlns:a16="http://schemas.microsoft.com/office/drawing/2014/main" val="2720758390"/>
                    </a:ext>
                  </a:extLst>
                </a:gridCol>
                <a:gridCol w="3091270">
                  <a:extLst>
                    <a:ext uri="{9D8B030D-6E8A-4147-A177-3AD203B41FA5}">
                      <a16:colId xmlns:a16="http://schemas.microsoft.com/office/drawing/2014/main" val="98030194"/>
                    </a:ext>
                  </a:extLst>
                </a:gridCol>
              </a:tblGrid>
              <a:tr h="466642">
                <a:tc>
                  <a:txBody>
                    <a:bodyPr/>
                    <a:lstStyle/>
                    <a:p>
                      <a:r>
                        <a:rPr lang="en-GB" sz="2100"/>
                        <a:t>Example</a:t>
                      </a:r>
                    </a:p>
                  </a:txBody>
                  <a:tcPr marL="105684" marR="105684" marT="52842" marB="52842"/>
                </a:tc>
                <a:tc>
                  <a:txBody>
                    <a:bodyPr/>
                    <a:lstStyle/>
                    <a:p>
                      <a:r>
                        <a:rPr lang="en-GB" sz="2100"/>
                        <a:t>Component </a:t>
                      </a:r>
                    </a:p>
                  </a:txBody>
                  <a:tcPr marL="105684" marR="105684" marT="52842" marB="52842"/>
                </a:tc>
                <a:extLst>
                  <a:ext uri="{0D108BD9-81ED-4DB2-BD59-A6C34878D82A}">
                    <a16:rowId xmlns:a16="http://schemas.microsoft.com/office/drawing/2014/main" val="1918210966"/>
                  </a:ext>
                </a:extLst>
              </a:tr>
              <a:tr h="3605405">
                <a:tc>
                  <a:txBody>
                    <a:bodyPr/>
                    <a:lstStyle/>
                    <a:p>
                      <a:pPr lvl="0" algn="l">
                        <a:lnSpc>
                          <a:spcPct val="100000"/>
                        </a:lnSpc>
                        <a:spcBef>
                          <a:spcPts val="0"/>
                        </a:spcBef>
                        <a:spcAft>
                          <a:spcPts val="0"/>
                        </a:spcAft>
                        <a:buNone/>
                      </a:pPr>
                      <a:r>
                        <a:rPr lang="en-GB" sz="2100" b="0" i="1" u="none" strike="noStrike" noProof="0">
                          <a:latin typeface="Calibri"/>
                        </a:rPr>
                        <a:t>It may be the case that students from other countries intending to study different subjects - for example, medicine or humanities - would not benefit in the same way. It is also not clear whether younger students such as students preparing for undergraduate programmes would succeed to the same extent. The approach outlined in this study should be replicated with other students in other subject areas, as well as at other levels in order to be able to recommend the use of on- line materials for all students in all subject areas.</a:t>
                      </a:r>
                      <a:endParaRPr lang="en-US" sz="2300">
                        <a:latin typeface="Calibri"/>
                      </a:endParaRPr>
                    </a:p>
                    <a:p>
                      <a:pPr lvl="0" algn="l">
                        <a:lnSpc>
                          <a:spcPct val="100000"/>
                        </a:lnSpc>
                        <a:spcBef>
                          <a:spcPts val="0"/>
                        </a:spcBef>
                        <a:spcAft>
                          <a:spcPts val="0"/>
                        </a:spcAft>
                        <a:buNone/>
                      </a:pPr>
                      <a:endParaRPr lang="en-GB" sz="2100" b="0" i="1" u="none" strike="noStrike" noProof="0"/>
                    </a:p>
                    <a:p>
                      <a:pPr lvl="0" algn="l">
                        <a:lnSpc>
                          <a:spcPct val="100000"/>
                        </a:lnSpc>
                        <a:spcBef>
                          <a:spcPts val="0"/>
                        </a:spcBef>
                        <a:spcAft>
                          <a:spcPts val="0"/>
                        </a:spcAft>
                        <a:buNone/>
                      </a:pPr>
                      <a:endParaRPr lang="en-GB" sz="2100" b="0" i="1" u="none" strike="noStrike" noProof="0">
                        <a:latin typeface="Calibri"/>
                      </a:endParaRPr>
                    </a:p>
                    <a:p>
                      <a:pPr lvl="0">
                        <a:buNone/>
                      </a:pPr>
                      <a:endParaRPr lang="en-GB" sz="2100"/>
                    </a:p>
                  </a:txBody>
                  <a:tcPr marL="105684" marR="105684" marT="52842" marB="52842"/>
                </a:tc>
                <a:tc>
                  <a:txBody>
                    <a:bodyPr/>
                    <a:lstStyle/>
                    <a:p>
                      <a:pPr lvl="0" algn="l">
                        <a:lnSpc>
                          <a:spcPct val="100000"/>
                        </a:lnSpc>
                        <a:spcBef>
                          <a:spcPts val="0"/>
                        </a:spcBef>
                        <a:spcAft>
                          <a:spcPts val="0"/>
                        </a:spcAft>
                        <a:buNone/>
                      </a:pPr>
                      <a:r>
                        <a:rPr lang="en-GB" sz="2100" b="0" i="0" u="none" strike="noStrike" noProof="0">
                          <a:latin typeface="Calibri"/>
                        </a:rPr>
                        <a:t>Interpretation </a:t>
                      </a:r>
                    </a:p>
                    <a:p>
                      <a:pPr lvl="0">
                        <a:buNone/>
                      </a:pPr>
                      <a:endParaRPr lang="en-GB" sz="2100"/>
                    </a:p>
                  </a:txBody>
                  <a:tcPr marL="105684" marR="105684" marT="52842" marB="52842"/>
                </a:tc>
                <a:extLst>
                  <a:ext uri="{0D108BD9-81ED-4DB2-BD59-A6C34878D82A}">
                    <a16:rowId xmlns:a16="http://schemas.microsoft.com/office/drawing/2014/main" val="1323159690"/>
                  </a:ext>
                </a:extLst>
              </a:tr>
            </a:tbl>
          </a:graphicData>
        </a:graphic>
      </p:graphicFrame>
    </p:spTree>
    <p:extLst>
      <p:ext uri="{BB962C8B-B14F-4D97-AF65-F5344CB8AC3E}">
        <p14:creationId xmlns:p14="http://schemas.microsoft.com/office/powerpoint/2010/main" val="860749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4E832-35EE-4B7D-9CC3-59EB823DEF25}"/>
              </a:ext>
            </a:extLst>
          </p:cNvPr>
          <p:cNvSpPr>
            <a:spLocks noGrp="1"/>
          </p:cNvSpPr>
          <p:nvPr>
            <p:ph type="title"/>
          </p:nvPr>
        </p:nvSpPr>
        <p:spPr/>
        <p:txBody>
          <a:bodyPr/>
          <a:lstStyle/>
          <a:p>
            <a:r>
              <a:rPr lang="en-GB">
                <a:cs typeface="Calibri Light"/>
              </a:rPr>
              <a:t>Conclusions</a:t>
            </a:r>
            <a:endParaRPr lang="en-GB"/>
          </a:p>
        </p:txBody>
      </p:sp>
      <p:sp>
        <p:nvSpPr>
          <p:cNvPr id="3" name="Content Placeholder 2">
            <a:extLst>
              <a:ext uri="{FF2B5EF4-FFF2-40B4-BE49-F238E27FC236}">
                <a16:creationId xmlns:a16="http://schemas.microsoft.com/office/drawing/2014/main" id="{45AA3C14-9BC1-4D9E-AD16-AB9209A725E7}"/>
              </a:ext>
            </a:extLst>
          </p:cNvPr>
          <p:cNvSpPr>
            <a:spLocks noGrp="1"/>
          </p:cNvSpPr>
          <p:nvPr>
            <p:ph idx="1"/>
          </p:nvPr>
        </p:nvSpPr>
        <p:spPr/>
        <p:txBody>
          <a:bodyPr vert="horz" lIns="91440" tIns="45720" rIns="91440" bIns="45720" rtlCol="0" anchor="t">
            <a:normAutofit/>
          </a:bodyPr>
          <a:lstStyle/>
          <a:p>
            <a:r>
              <a:rPr lang="en-GB" dirty="0">
                <a:ea typeface="+mn-lt"/>
                <a:cs typeface="+mn-lt"/>
              </a:rPr>
              <a:t>Much like the conclusion of an essay, the </a:t>
            </a:r>
            <a:r>
              <a:rPr lang="en-GB" b="1" dirty="0">
                <a:ea typeface="+mn-lt"/>
                <a:cs typeface="+mn-lt"/>
              </a:rPr>
              <a:t>Conclusion </a:t>
            </a:r>
            <a:r>
              <a:rPr lang="en-GB" dirty="0">
                <a:ea typeface="+mn-lt"/>
                <a:cs typeface="+mn-lt"/>
              </a:rPr>
              <a:t>of a report reinforces the points raised in the body sections, and ties these together to form an argument. No new ideas or evidence should be raised in this section.</a:t>
            </a:r>
            <a:endParaRPr lang="en-GB" dirty="0">
              <a:cs typeface="Calibri" panose="020F0502020204030204"/>
            </a:endParaRPr>
          </a:p>
          <a:p>
            <a:endParaRPr lang="en-GB" dirty="0">
              <a:cs typeface="Calibri" panose="020F0502020204030204"/>
            </a:endParaRPr>
          </a:p>
          <a:p>
            <a:r>
              <a:rPr lang="en-GB" dirty="0">
                <a:cs typeface="Calibri" panose="020F0502020204030204"/>
              </a:rPr>
              <a:t>On the following slides, identify:</a:t>
            </a:r>
          </a:p>
          <a:p>
            <a:endParaRPr lang="en-GB" dirty="0">
              <a:cs typeface="Calibri" panose="020F0502020204030204"/>
            </a:endParaRPr>
          </a:p>
          <a:p>
            <a:pPr marL="514350" indent="-514350">
              <a:buFont typeface="+mj-lt"/>
              <a:buAutoNum type="arabicPeriod"/>
            </a:pPr>
            <a:r>
              <a:rPr lang="en-GB" dirty="0">
                <a:cs typeface="Calibri" panose="020F0502020204030204"/>
              </a:rPr>
              <a:t>Consolidation of research</a:t>
            </a:r>
          </a:p>
          <a:p>
            <a:pPr marL="514350" indent="-514350">
              <a:buFont typeface="+mj-lt"/>
              <a:buAutoNum type="arabicPeriod"/>
            </a:pPr>
            <a:r>
              <a:rPr lang="en-GB" dirty="0">
                <a:ea typeface="+mn-lt"/>
                <a:cs typeface="+mn-lt"/>
              </a:rPr>
              <a:t>Problems/issues to be addressed</a:t>
            </a:r>
          </a:p>
          <a:p>
            <a:endParaRPr lang="en-GB" dirty="0">
              <a:cs typeface="Calibri"/>
            </a:endParaRPr>
          </a:p>
          <a:p>
            <a:endParaRPr lang="en-GB" dirty="0">
              <a:cs typeface="Calibri"/>
            </a:endParaRPr>
          </a:p>
        </p:txBody>
      </p:sp>
    </p:spTree>
    <p:extLst>
      <p:ext uri="{BB962C8B-B14F-4D97-AF65-F5344CB8AC3E}">
        <p14:creationId xmlns:p14="http://schemas.microsoft.com/office/powerpoint/2010/main" val="22777918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E9EC70B-A769-46CF-8666-EFA805089989}"/>
              </a:ext>
            </a:extLst>
          </p:cNvPr>
          <p:cNvSpPr txBox="1"/>
          <p:nvPr/>
        </p:nvSpPr>
        <p:spPr>
          <a:xfrm>
            <a:off x="556532" y="643467"/>
            <a:ext cx="11210925" cy="7448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200" b="1" u="sng" kern="1200">
                <a:solidFill>
                  <a:schemeClr val="bg1"/>
                </a:solidFill>
                <a:latin typeface="+mj-lt"/>
                <a:ea typeface="+mj-ea"/>
                <a:cs typeface="+mj-cs"/>
              </a:rPr>
              <a:t>Report - </a:t>
            </a:r>
            <a:r>
              <a:rPr lang="en-US" sz="3200" b="1" u="sng">
                <a:solidFill>
                  <a:schemeClr val="bg1"/>
                </a:solidFill>
                <a:latin typeface="+mj-lt"/>
                <a:ea typeface="+mj-ea"/>
                <a:cs typeface="+mj-cs"/>
              </a:rPr>
              <a:t>Conclusion</a:t>
            </a:r>
            <a:endParaRPr lang="en-US" sz="3200" b="1" u="sng" kern="1200">
              <a:solidFill>
                <a:schemeClr val="bg1"/>
              </a:solidFill>
              <a:latin typeface="+mj-lt"/>
              <a:ea typeface="+mj-ea"/>
              <a:cs typeface="+mj-cs"/>
            </a:endParaRPr>
          </a:p>
        </p:txBody>
      </p:sp>
      <p:graphicFrame>
        <p:nvGraphicFramePr>
          <p:cNvPr id="2" name="Table 2">
            <a:extLst>
              <a:ext uri="{FF2B5EF4-FFF2-40B4-BE49-F238E27FC236}">
                <a16:creationId xmlns:a16="http://schemas.microsoft.com/office/drawing/2014/main" id="{FACFF207-6277-4B18-9FE1-2E05637B7DA2}"/>
              </a:ext>
            </a:extLst>
          </p:cNvPr>
          <p:cNvGraphicFramePr>
            <a:graphicFrameLocks noGrp="1"/>
          </p:cNvGraphicFramePr>
          <p:nvPr>
            <p:extLst>
              <p:ext uri="{D42A27DB-BD31-4B8C-83A1-F6EECF244321}">
                <p14:modId xmlns:p14="http://schemas.microsoft.com/office/powerpoint/2010/main" val="1593318711"/>
              </p:ext>
            </p:extLst>
          </p:nvPr>
        </p:nvGraphicFramePr>
        <p:xfrm>
          <a:off x="643467" y="1836303"/>
          <a:ext cx="10905066" cy="4092766"/>
        </p:xfrm>
        <a:graphic>
          <a:graphicData uri="http://schemas.openxmlformats.org/drawingml/2006/table">
            <a:tbl>
              <a:tblPr firstRow="1" bandRow="1">
                <a:tableStyleId>{5C22544A-7EE6-4342-B048-85BDC9FD1C3A}</a:tableStyleId>
              </a:tblPr>
              <a:tblGrid>
                <a:gridCol w="7813796">
                  <a:extLst>
                    <a:ext uri="{9D8B030D-6E8A-4147-A177-3AD203B41FA5}">
                      <a16:colId xmlns:a16="http://schemas.microsoft.com/office/drawing/2014/main" val="2720758390"/>
                    </a:ext>
                  </a:extLst>
                </a:gridCol>
                <a:gridCol w="3091270">
                  <a:extLst>
                    <a:ext uri="{9D8B030D-6E8A-4147-A177-3AD203B41FA5}">
                      <a16:colId xmlns:a16="http://schemas.microsoft.com/office/drawing/2014/main" val="98030194"/>
                    </a:ext>
                  </a:extLst>
                </a:gridCol>
              </a:tblGrid>
              <a:tr h="466642">
                <a:tc>
                  <a:txBody>
                    <a:bodyPr/>
                    <a:lstStyle/>
                    <a:p>
                      <a:r>
                        <a:rPr lang="en-GB" sz="2100"/>
                        <a:t>Example</a:t>
                      </a:r>
                    </a:p>
                  </a:txBody>
                  <a:tcPr marL="105684" marR="105684" marT="52842" marB="52842"/>
                </a:tc>
                <a:tc>
                  <a:txBody>
                    <a:bodyPr/>
                    <a:lstStyle/>
                    <a:p>
                      <a:r>
                        <a:rPr lang="en-GB" sz="2100"/>
                        <a:t>Component </a:t>
                      </a:r>
                    </a:p>
                  </a:txBody>
                  <a:tcPr marL="105684" marR="105684" marT="52842" marB="52842"/>
                </a:tc>
                <a:extLst>
                  <a:ext uri="{0D108BD9-81ED-4DB2-BD59-A6C34878D82A}">
                    <a16:rowId xmlns:a16="http://schemas.microsoft.com/office/drawing/2014/main" val="1918210966"/>
                  </a:ext>
                </a:extLst>
              </a:tr>
              <a:tr h="3605405">
                <a:tc>
                  <a:txBody>
                    <a:bodyPr/>
                    <a:lstStyle/>
                    <a:p>
                      <a:pPr lvl="0" algn="l">
                        <a:lnSpc>
                          <a:spcPct val="100000"/>
                        </a:lnSpc>
                        <a:spcBef>
                          <a:spcPts val="0"/>
                        </a:spcBef>
                        <a:spcAft>
                          <a:spcPts val="0"/>
                        </a:spcAft>
                        <a:buNone/>
                      </a:pPr>
                      <a:r>
                        <a:rPr lang="en-GB" sz="2100" b="0" i="1" u="none" strike="noStrike" noProof="0"/>
                        <a:t>There can be no doubt that 2015 was a year of considerable challenge and achievement for our Member States and for WHO’s work in the Region. Nevertheless, because of a clear vision of what is needed and the ability to double our collective efforts, we were able to respond to emerging needs and at the same time continue our adherence to implementing the programme of strategic priorities that we have followed since 2012.</a:t>
                      </a:r>
                      <a:endParaRPr lang="en-US"/>
                    </a:p>
                    <a:p>
                      <a:pPr lvl="0" algn="l">
                        <a:lnSpc>
                          <a:spcPct val="100000"/>
                        </a:lnSpc>
                        <a:spcBef>
                          <a:spcPts val="0"/>
                        </a:spcBef>
                        <a:spcAft>
                          <a:spcPts val="0"/>
                        </a:spcAft>
                        <a:buNone/>
                      </a:pPr>
                      <a:endParaRPr lang="en-GB" sz="2100" b="0" i="1" u="none" strike="noStrike" noProof="0">
                        <a:latin typeface="Calibri"/>
                      </a:endParaRPr>
                    </a:p>
                    <a:p>
                      <a:pPr lvl="0" algn="l">
                        <a:lnSpc>
                          <a:spcPct val="100000"/>
                        </a:lnSpc>
                        <a:spcBef>
                          <a:spcPts val="0"/>
                        </a:spcBef>
                        <a:spcAft>
                          <a:spcPts val="0"/>
                        </a:spcAft>
                        <a:buNone/>
                      </a:pPr>
                      <a:endParaRPr lang="en-GB" sz="2100" b="0" i="1" u="none" strike="noStrike" noProof="0"/>
                    </a:p>
                    <a:p>
                      <a:pPr lvl="0" algn="l">
                        <a:lnSpc>
                          <a:spcPct val="100000"/>
                        </a:lnSpc>
                        <a:spcBef>
                          <a:spcPts val="0"/>
                        </a:spcBef>
                        <a:spcAft>
                          <a:spcPts val="0"/>
                        </a:spcAft>
                        <a:buNone/>
                      </a:pPr>
                      <a:endParaRPr lang="en-GB" sz="2100" b="0" i="1" u="none" strike="noStrike" noProof="0">
                        <a:latin typeface="Calibri"/>
                      </a:endParaRPr>
                    </a:p>
                    <a:p>
                      <a:pPr lvl="0">
                        <a:buNone/>
                      </a:pPr>
                      <a:endParaRPr lang="en-GB" sz="2100"/>
                    </a:p>
                  </a:txBody>
                  <a:tcPr marL="105684" marR="105684" marT="52842" marB="52842"/>
                </a:tc>
                <a:tc>
                  <a:txBody>
                    <a:bodyPr/>
                    <a:lstStyle/>
                    <a:p>
                      <a:pPr lvl="0" algn="l">
                        <a:lnSpc>
                          <a:spcPct val="100000"/>
                        </a:lnSpc>
                        <a:spcBef>
                          <a:spcPts val="0"/>
                        </a:spcBef>
                        <a:spcAft>
                          <a:spcPts val="0"/>
                        </a:spcAft>
                        <a:buNone/>
                      </a:pPr>
                      <a:endParaRPr lang="en-GB" sz="2100" b="0" i="0" u="none" strike="noStrike" noProof="0"/>
                    </a:p>
                    <a:p>
                      <a:pPr lvl="0" algn="l">
                        <a:lnSpc>
                          <a:spcPct val="100000"/>
                        </a:lnSpc>
                        <a:spcBef>
                          <a:spcPts val="0"/>
                        </a:spcBef>
                        <a:spcAft>
                          <a:spcPts val="0"/>
                        </a:spcAft>
                        <a:buNone/>
                      </a:pPr>
                      <a:endParaRPr lang="en-GB" sz="2100" b="0" i="0" u="none" strike="noStrike" noProof="0">
                        <a:latin typeface="Calibri"/>
                      </a:endParaRPr>
                    </a:p>
                    <a:p>
                      <a:pPr lvl="0">
                        <a:buNone/>
                      </a:pPr>
                      <a:endParaRPr lang="en-GB" sz="2100"/>
                    </a:p>
                  </a:txBody>
                  <a:tcPr marL="105684" marR="105684" marT="52842" marB="52842"/>
                </a:tc>
                <a:extLst>
                  <a:ext uri="{0D108BD9-81ED-4DB2-BD59-A6C34878D82A}">
                    <a16:rowId xmlns:a16="http://schemas.microsoft.com/office/drawing/2014/main" val="1323159690"/>
                  </a:ext>
                </a:extLst>
              </a:tr>
            </a:tbl>
          </a:graphicData>
        </a:graphic>
      </p:graphicFrame>
    </p:spTree>
    <p:extLst>
      <p:ext uri="{BB962C8B-B14F-4D97-AF65-F5344CB8AC3E}">
        <p14:creationId xmlns:p14="http://schemas.microsoft.com/office/powerpoint/2010/main" val="514182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E9EC70B-A769-46CF-8666-EFA805089989}"/>
              </a:ext>
            </a:extLst>
          </p:cNvPr>
          <p:cNvSpPr txBox="1"/>
          <p:nvPr/>
        </p:nvSpPr>
        <p:spPr>
          <a:xfrm>
            <a:off x="556532" y="643467"/>
            <a:ext cx="11210925" cy="7448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200" b="1" u="sng" kern="1200">
                <a:solidFill>
                  <a:schemeClr val="bg1"/>
                </a:solidFill>
                <a:latin typeface="+mj-lt"/>
                <a:ea typeface="+mj-ea"/>
                <a:cs typeface="+mj-cs"/>
              </a:rPr>
              <a:t>Report - Conclusion</a:t>
            </a:r>
          </a:p>
        </p:txBody>
      </p:sp>
      <p:graphicFrame>
        <p:nvGraphicFramePr>
          <p:cNvPr id="2" name="Table 2">
            <a:extLst>
              <a:ext uri="{FF2B5EF4-FFF2-40B4-BE49-F238E27FC236}">
                <a16:creationId xmlns:a16="http://schemas.microsoft.com/office/drawing/2014/main" id="{FACFF207-6277-4B18-9FE1-2E05637B7DA2}"/>
              </a:ext>
            </a:extLst>
          </p:cNvPr>
          <p:cNvGraphicFramePr>
            <a:graphicFrameLocks noGrp="1"/>
          </p:cNvGraphicFramePr>
          <p:nvPr>
            <p:extLst>
              <p:ext uri="{D42A27DB-BD31-4B8C-83A1-F6EECF244321}">
                <p14:modId xmlns:p14="http://schemas.microsoft.com/office/powerpoint/2010/main" val="3809773369"/>
              </p:ext>
            </p:extLst>
          </p:nvPr>
        </p:nvGraphicFramePr>
        <p:xfrm>
          <a:off x="643467" y="1941999"/>
          <a:ext cx="10905067" cy="4759378"/>
        </p:xfrm>
        <a:graphic>
          <a:graphicData uri="http://schemas.openxmlformats.org/drawingml/2006/table">
            <a:tbl>
              <a:tblPr firstRow="1" bandRow="1">
                <a:tableStyleId>{5C22544A-7EE6-4342-B048-85BDC9FD1C3A}</a:tableStyleId>
              </a:tblPr>
              <a:tblGrid>
                <a:gridCol w="7773433">
                  <a:extLst>
                    <a:ext uri="{9D8B030D-6E8A-4147-A177-3AD203B41FA5}">
                      <a16:colId xmlns:a16="http://schemas.microsoft.com/office/drawing/2014/main" val="2720758390"/>
                    </a:ext>
                  </a:extLst>
                </a:gridCol>
                <a:gridCol w="3131634">
                  <a:extLst>
                    <a:ext uri="{9D8B030D-6E8A-4147-A177-3AD203B41FA5}">
                      <a16:colId xmlns:a16="http://schemas.microsoft.com/office/drawing/2014/main" val="98030194"/>
                    </a:ext>
                  </a:extLst>
                </a:gridCol>
              </a:tblGrid>
              <a:tr h="350982">
                <a:tc>
                  <a:txBody>
                    <a:bodyPr/>
                    <a:lstStyle/>
                    <a:p>
                      <a:r>
                        <a:rPr lang="en-GB" sz="1600"/>
                        <a:t>Example</a:t>
                      </a:r>
                    </a:p>
                  </a:txBody>
                  <a:tcPr marL="80236" marR="80236" marT="40118" marB="40118"/>
                </a:tc>
                <a:tc>
                  <a:txBody>
                    <a:bodyPr/>
                    <a:lstStyle/>
                    <a:p>
                      <a:r>
                        <a:rPr lang="en-GB" sz="1600"/>
                        <a:t>Component </a:t>
                      </a:r>
                    </a:p>
                  </a:txBody>
                  <a:tcPr marL="80236" marR="80236" marT="40118" marB="40118"/>
                </a:tc>
                <a:extLst>
                  <a:ext uri="{0D108BD9-81ED-4DB2-BD59-A6C34878D82A}">
                    <a16:rowId xmlns:a16="http://schemas.microsoft.com/office/drawing/2014/main" val="1918210966"/>
                  </a:ext>
                </a:extLst>
              </a:tr>
              <a:tr h="3509675">
                <a:tc>
                  <a:txBody>
                    <a:bodyPr/>
                    <a:lstStyle/>
                    <a:p>
                      <a:pPr lvl="0" algn="l">
                        <a:lnSpc>
                          <a:spcPct val="100000"/>
                        </a:lnSpc>
                        <a:spcBef>
                          <a:spcPts val="0"/>
                        </a:spcBef>
                        <a:spcAft>
                          <a:spcPts val="0"/>
                        </a:spcAft>
                        <a:buNone/>
                      </a:pPr>
                      <a:r>
                        <a:rPr lang="en-GB" sz="2000" b="0" i="1" u="none" strike="noStrike" noProof="0">
                          <a:latin typeface="Calibri"/>
                        </a:rPr>
                        <a:t>As we move forward, one of the most important influences on our work with Member States will be the Sustainable Development Goals endorsed by the United Nations in September 2015. The goals are comprehensive in scope and, if achieved, will have profound impact on health development regionally and globally. The goals have been developed with the stated aim of ensuring that ‘no one will be left behind’. While SDG 3 is the main goal associated with health, in practice all the goals are of importance to health development, while SDG 3 itself is a key element of achieving sustainable development. Universal health coverage is at the heart of SDG3 and strengthening health systems towards achieving universal coverage will remain the key pillar of all our work </a:t>
                      </a:r>
                      <a:r>
                        <a:rPr lang="en-GB" sz="2000" b="0" i="1" u="none" strike="noStrike" noProof="0"/>
                        <a:t>since 2012.</a:t>
                      </a:r>
                      <a:endParaRPr lang="en-US" sz="2000"/>
                    </a:p>
                    <a:p>
                      <a:pPr lvl="0" algn="l">
                        <a:lnSpc>
                          <a:spcPct val="100000"/>
                        </a:lnSpc>
                        <a:spcBef>
                          <a:spcPts val="0"/>
                        </a:spcBef>
                        <a:spcAft>
                          <a:spcPts val="0"/>
                        </a:spcAft>
                        <a:buNone/>
                      </a:pPr>
                      <a:endParaRPr lang="en-GB" sz="1600" b="0" i="1" u="none" strike="noStrike" noProof="0">
                        <a:latin typeface="Calibri"/>
                      </a:endParaRPr>
                    </a:p>
                    <a:p>
                      <a:pPr lvl="0" algn="l">
                        <a:lnSpc>
                          <a:spcPct val="100000"/>
                        </a:lnSpc>
                        <a:spcBef>
                          <a:spcPts val="0"/>
                        </a:spcBef>
                        <a:spcAft>
                          <a:spcPts val="0"/>
                        </a:spcAft>
                        <a:buNone/>
                      </a:pPr>
                      <a:endParaRPr lang="en-GB" sz="1600" b="0" i="1" u="none" strike="noStrike" noProof="0"/>
                    </a:p>
                    <a:p>
                      <a:pPr lvl="0" algn="l">
                        <a:lnSpc>
                          <a:spcPct val="100000"/>
                        </a:lnSpc>
                        <a:spcBef>
                          <a:spcPts val="0"/>
                        </a:spcBef>
                        <a:spcAft>
                          <a:spcPts val="0"/>
                        </a:spcAft>
                        <a:buNone/>
                      </a:pPr>
                      <a:endParaRPr lang="en-GB" sz="1600" b="0" i="1" u="none" strike="noStrike" noProof="0">
                        <a:latin typeface="Calibri"/>
                      </a:endParaRPr>
                    </a:p>
                    <a:p>
                      <a:pPr lvl="0">
                        <a:buNone/>
                      </a:pPr>
                      <a:endParaRPr lang="en-GB" sz="1600"/>
                    </a:p>
                  </a:txBody>
                  <a:tcPr marL="80236" marR="80236" marT="40118" marB="40118"/>
                </a:tc>
                <a:tc>
                  <a:txBody>
                    <a:bodyPr/>
                    <a:lstStyle/>
                    <a:p>
                      <a:pPr lvl="0" algn="l">
                        <a:lnSpc>
                          <a:spcPct val="100000"/>
                        </a:lnSpc>
                        <a:spcBef>
                          <a:spcPts val="0"/>
                        </a:spcBef>
                        <a:spcAft>
                          <a:spcPts val="0"/>
                        </a:spcAft>
                        <a:buNone/>
                      </a:pPr>
                      <a:endParaRPr lang="en-GB" sz="2000" b="0" i="0" u="none" strike="noStrike" noProof="0">
                        <a:latin typeface="Calibri"/>
                      </a:endParaRPr>
                    </a:p>
                    <a:p>
                      <a:pPr lvl="0" algn="l">
                        <a:lnSpc>
                          <a:spcPct val="100000"/>
                        </a:lnSpc>
                        <a:spcBef>
                          <a:spcPts val="0"/>
                        </a:spcBef>
                        <a:spcAft>
                          <a:spcPts val="0"/>
                        </a:spcAft>
                        <a:buNone/>
                      </a:pPr>
                      <a:endParaRPr lang="en-GB" sz="1600" b="0" i="0" u="none" strike="noStrike" noProof="0"/>
                    </a:p>
                    <a:p>
                      <a:pPr lvl="0" algn="l">
                        <a:lnSpc>
                          <a:spcPct val="100000"/>
                        </a:lnSpc>
                        <a:spcBef>
                          <a:spcPts val="0"/>
                        </a:spcBef>
                        <a:spcAft>
                          <a:spcPts val="0"/>
                        </a:spcAft>
                        <a:buNone/>
                      </a:pPr>
                      <a:endParaRPr lang="en-GB" sz="1600" b="0" i="0" u="none" strike="noStrike" noProof="0">
                        <a:latin typeface="Calibri"/>
                      </a:endParaRPr>
                    </a:p>
                    <a:p>
                      <a:pPr lvl="0">
                        <a:buNone/>
                      </a:pPr>
                      <a:endParaRPr lang="en-GB" sz="1600"/>
                    </a:p>
                  </a:txBody>
                  <a:tcPr marL="80236" marR="80236" marT="40118" marB="40118"/>
                </a:tc>
                <a:extLst>
                  <a:ext uri="{0D108BD9-81ED-4DB2-BD59-A6C34878D82A}">
                    <a16:rowId xmlns:a16="http://schemas.microsoft.com/office/drawing/2014/main" val="1323159690"/>
                  </a:ext>
                </a:extLst>
              </a:tr>
            </a:tbl>
          </a:graphicData>
        </a:graphic>
      </p:graphicFrame>
    </p:spTree>
    <p:extLst>
      <p:ext uri="{BB962C8B-B14F-4D97-AF65-F5344CB8AC3E}">
        <p14:creationId xmlns:p14="http://schemas.microsoft.com/office/powerpoint/2010/main" val="334572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E9EC70B-A769-46CF-8666-EFA805089989}"/>
              </a:ext>
            </a:extLst>
          </p:cNvPr>
          <p:cNvSpPr txBox="1"/>
          <p:nvPr/>
        </p:nvSpPr>
        <p:spPr>
          <a:xfrm>
            <a:off x="556532" y="643467"/>
            <a:ext cx="11210925" cy="7448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200" b="1" u="sng">
                <a:solidFill>
                  <a:schemeClr val="bg1"/>
                </a:solidFill>
                <a:latin typeface="+mj-lt"/>
                <a:ea typeface="+mj-ea"/>
                <a:cs typeface="+mj-cs"/>
              </a:rPr>
              <a:t>ANSWERS - Report</a:t>
            </a:r>
            <a:r>
              <a:rPr lang="en-US" sz="3200" b="1" u="sng" kern="1200">
                <a:solidFill>
                  <a:schemeClr val="bg1"/>
                </a:solidFill>
                <a:latin typeface="+mj-lt"/>
                <a:ea typeface="+mj-ea"/>
                <a:cs typeface="+mj-cs"/>
              </a:rPr>
              <a:t> </a:t>
            </a:r>
            <a:r>
              <a:rPr lang="en-US" sz="3200" b="1" u="sng">
                <a:solidFill>
                  <a:schemeClr val="bg1"/>
                </a:solidFill>
                <a:latin typeface="+mj-lt"/>
                <a:ea typeface="+mj-ea"/>
                <a:cs typeface="+mj-cs"/>
              </a:rPr>
              <a:t>– Conclusion</a:t>
            </a:r>
            <a:endParaRPr lang="en-US">
              <a:solidFill>
                <a:schemeClr val="bg1"/>
              </a:solidFill>
              <a:ea typeface="+mj-ea"/>
              <a:cs typeface="+mj-cs"/>
            </a:endParaRPr>
          </a:p>
        </p:txBody>
      </p:sp>
      <p:graphicFrame>
        <p:nvGraphicFramePr>
          <p:cNvPr id="2" name="Table 2">
            <a:extLst>
              <a:ext uri="{FF2B5EF4-FFF2-40B4-BE49-F238E27FC236}">
                <a16:creationId xmlns:a16="http://schemas.microsoft.com/office/drawing/2014/main" id="{FACFF207-6277-4B18-9FE1-2E05637B7DA2}"/>
              </a:ext>
            </a:extLst>
          </p:cNvPr>
          <p:cNvGraphicFramePr>
            <a:graphicFrameLocks noGrp="1"/>
          </p:cNvGraphicFramePr>
          <p:nvPr/>
        </p:nvGraphicFramePr>
        <p:xfrm>
          <a:off x="643467" y="1836303"/>
          <a:ext cx="10905066" cy="4092766"/>
        </p:xfrm>
        <a:graphic>
          <a:graphicData uri="http://schemas.openxmlformats.org/drawingml/2006/table">
            <a:tbl>
              <a:tblPr firstRow="1" bandRow="1">
                <a:tableStyleId>{5C22544A-7EE6-4342-B048-85BDC9FD1C3A}</a:tableStyleId>
              </a:tblPr>
              <a:tblGrid>
                <a:gridCol w="7813796">
                  <a:extLst>
                    <a:ext uri="{9D8B030D-6E8A-4147-A177-3AD203B41FA5}">
                      <a16:colId xmlns:a16="http://schemas.microsoft.com/office/drawing/2014/main" val="2720758390"/>
                    </a:ext>
                  </a:extLst>
                </a:gridCol>
                <a:gridCol w="3091270">
                  <a:extLst>
                    <a:ext uri="{9D8B030D-6E8A-4147-A177-3AD203B41FA5}">
                      <a16:colId xmlns:a16="http://schemas.microsoft.com/office/drawing/2014/main" val="98030194"/>
                    </a:ext>
                  </a:extLst>
                </a:gridCol>
              </a:tblGrid>
              <a:tr h="466642">
                <a:tc>
                  <a:txBody>
                    <a:bodyPr/>
                    <a:lstStyle/>
                    <a:p>
                      <a:r>
                        <a:rPr lang="en-GB" sz="2100"/>
                        <a:t>Example</a:t>
                      </a:r>
                    </a:p>
                  </a:txBody>
                  <a:tcPr marL="105684" marR="105684" marT="52842" marB="52842"/>
                </a:tc>
                <a:tc>
                  <a:txBody>
                    <a:bodyPr/>
                    <a:lstStyle/>
                    <a:p>
                      <a:r>
                        <a:rPr lang="en-GB" sz="2100"/>
                        <a:t>Component </a:t>
                      </a:r>
                    </a:p>
                  </a:txBody>
                  <a:tcPr marL="105684" marR="105684" marT="52842" marB="52842"/>
                </a:tc>
                <a:extLst>
                  <a:ext uri="{0D108BD9-81ED-4DB2-BD59-A6C34878D82A}">
                    <a16:rowId xmlns:a16="http://schemas.microsoft.com/office/drawing/2014/main" val="1918210966"/>
                  </a:ext>
                </a:extLst>
              </a:tr>
              <a:tr h="3605405">
                <a:tc>
                  <a:txBody>
                    <a:bodyPr/>
                    <a:lstStyle/>
                    <a:p>
                      <a:pPr lvl="0" algn="l">
                        <a:lnSpc>
                          <a:spcPct val="100000"/>
                        </a:lnSpc>
                        <a:spcBef>
                          <a:spcPts val="0"/>
                        </a:spcBef>
                        <a:spcAft>
                          <a:spcPts val="0"/>
                        </a:spcAft>
                        <a:buNone/>
                      </a:pPr>
                      <a:r>
                        <a:rPr lang="en-GB" sz="2100" b="0" i="1" u="none" strike="noStrike" noProof="0"/>
                        <a:t>There can be no doubt that 2015 was a year of considerable challenge and achievement for our Member States and for WHO’s work in the Region. Nevertheless, because of a clear vision of what is needed and the ability to double our collective efforts, we were able to respond to emerging needs and at the same time continue our adherence to implementing the programme of strategic priorities that we have followed since 2012.</a:t>
                      </a:r>
                      <a:endParaRPr lang="en-US"/>
                    </a:p>
                    <a:p>
                      <a:pPr lvl="0" algn="l">
                        <a:lnSpc>
                          <a:spcPct val="100000"/>
                        </a:lnSpc>
                        <a:spcBef>
                          <a:spcPts val="0"/>
                        </a:spcBef>
                        <a:spcAft>
                          <a:spcPts val="0"/>
                        </a:spcAft>
                        <a:buNone/>
                      </a:pPr>
                      <a:endParaRPr lang="en-GB" sz="2100" b="0" i="1" u="none" strike="noStrike" noProof="0">
                        <a:latin typeface="Calibri"/>
                      </a:endParaRPr>
                    </a:p>
                    <a:p>
                      <a:pPr lvl="0" algn="l">
                        <a:lnSpc>
                          <a:spcPct val="100000"/>
                        </a:lnSpc>
                        <a:spcBef>
                          <a:spcPts val="0"/>
                        </a:spcBef>
                        <a:spcAft>
                          <a:spcPts val="0"/>
                        </a:spcAft>
                        <a:buNone/>
                      </a:pPr>
                      <a:endParaRPr lang="en-GB" sz="2100" b="0" i="1" u="none" strike="noStrike" noProof="0"/>
                    </a:p>
                    <a:p>
                      <a:pPr lvl="0" algn="l">
                        <a:lnSpc>
                          <a:spcPct val="100000"/>
                        </a:lnSpc>
                        <a:spcBef>
                          <a:spcPts val="0"/>
                        </a:spcBef>
                        <a:spcAft>
                          <a:spcPts val="0"/>
                        </a:spcAft>
                        <a:buNone/>
                      </a:pPr>
                      <a:endParaRPr lang="en-GB" sz="2100" b="0" i="1" u="none" strike="noStrike" noProof="0">
                        <a:latin typeface="Calibri"/>
                      </a:endParaRPr>
                    </a:p>
                    <a:p>
                      <a:pPr lvl="0">
                        <a:buNone/>
                      </a:pPr>
                      <a:endParaRPr lang="en-GB" sz="2100"/>
                    </a:p>
                  </a:txBody>
                  <a:tcPr marL="105684" marR="105684" marT="52842" marB="52842"/>
                </a:tc>
                <a:tc>
                  <a:txBody>
                    <a:bodyPr/>
                    <a:lstStyle/>
                    <a:p>
                      <a:pPr lvl="0" algn="l">
                        <a:lnSpc>
                          <a:spcPct val="100000"/>
                        </a:lnSpc>
                        <a:spcBef>
                          <a:spcPts val="0"/>
                        </a:spcBef>
                        <a:spcAft>
                          <a:spcPts val="0"/>
                        </a:spcAft>
                        <a:buNone/>
                      </a:pPr>
                      <a:r>
                        <a:rPr lang="en-GB" sz="2100" b="0" i="0" u="none" strike="noStrike" noProof="0"/>
                        <a:t>Consolidation of research</a:t>
                      </a:r>
                      <a:endParaRPr lang="en-US"/>
                    </a:p>
                    <a:p>
                      <a:pPr lvl="0" algn="l">
                        <a:lnSpc>
                          <a:spcPct val="100000"/>
                        </a:lnSpc>
                        <a:spcBef>
                          <a:spcPts val="0"/>
                        </a:spcBef>
                        <a:spcAft>
                          <a:spcPts val="0"/>
                        </a:spcAft>
                        <a:buNone/>
                      </a:pPr>
                      <a:endParaRPr lang="en-GB" sz="2100" b="0" i="0" u="none" strike="noStrike" noProof="0">
                        <a:latin typeface="Calibri"/>
                      </a:endParaRPr>
                    </a:p>
                    <a:p>
                      <a:pPr lvl="0">
                        <a:buNone/>
                      </a:pPr>
                      <a:endParaRPr lang="en-GB" sz="2100"/>
                    </a:p>
                  </a:txBody>
                  <a:tcPr marL="105684" marR="105684" marT="52842" marB="52842"/>
                </a:tc>
                <a:extLst>
                  <a:ext uri="{0D108BD9-81ED-4DB2-BD59-A6C34878D82A}">
                    <a16:rowId xmlns:a16="http://schemas.microsoft.com/office/drawing/2014/main" val="1323159690"/>
                  </a:ext>
                </a:extLst>
              </a:tr>
            </a:tbl>
          </a:graphicData>
        </a:graphic>
      </p:graphicFrame>
    </p:spTree>
    <p:extLst>
      <p:ext uri="{BB962C8B-B14F-4D97-AF65-F5344CB8AC3E}">
        <p14:creationId xmlns:p14="http://schemas.microsoft.com/office/powerpoint/2010/main" val="2803435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E9EC70B-A769-46CF-8666-EFA805089989}"/>
              </a:ext>
            </a:extLst>
          </p:cNvPr>
          <p:cNvSpPr txBox="1"/>
          <p:nvPr/>
        </p:nvSpPr>
        <p:spPr>
          <a:xfrm>
            <a:off x="556532" y="643467"/>
            <a:ext cx="11210925" cy="7448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200" b="1" u="sng">
                <a:solidFill>
                  <a:schemeClr val="bg1"/>
                </a:solidFill>
                <a:latin typeface="+mj-lt"/>
                <a:ea typeface="+mj-ea"/>
                <a:cs typeface="+mj-cs"/>
              </a:rPr>
              <a:t>ANSWERS - Report</a:t>
            </a:r>
            <a:r>
              <a:rPr lang="en-US" sz="3200" b="1" u="sng" kern="1200">
                <a:solidFill>
                  <a:schemeClr val="bg1"/>
                </a:solidFill>
                <a:latin typeface="+mj-lt"/>
                <a:ea typeface="+mj-ea"/>
                <a:cs typeface="+mj-cs"/>
              </a:rPr>
              <a:t> - Conclusion</a:t>
            </a:r>
          </a:p>
        </p:txBody>
      </p:sp>
      <p:graphicFrame>
        <p:nvGraphicFramePr>
          <p:cNvPr id="2" name="Table 2">
            <a:extLst>
              <a:ext uri="{FF2B5EF4-FFF2-40B4-BE49-F238E27FC236}">
                <a16:creationId xmlns:a16="http://schemas.microsoft.com/office/drawing/2014/main" id="{FACFF207-6277-4B18-9FE1-2E05637B7DA2}"/>
              </a:ext>
            </a:extLst>
          </p:cNvPr>
          <p:cNvGraphicFramePr>
            <a:graphicFrameLocks noGrp="1"/>
          </p:cNvGraphicFramePr>
          <p:nvPr/>
        </p:nvGraphicFramePr>
        <p:xfrm>
          <a:off x="643467" y="1941999"/>
          <a:ext cx="10905067" cy="4759378"/>
        </p:xfrm>
        <a:graphic>
          <a:graphicData uri="http://schemas.openxmlformats.org/drawingml/2006/table">
            <a:tbl>
              <a:tblPr firstRow="1" bandRow="1">
                <a:tableStyleId>{5C22544A-7EE6-4342-B048-85BDC9FD1C3A}</a:tableStyleId>
              </a:tblPr>
              <a:tblGrid>
                <a:gridCol w="7773433">
                  <a:extLst>
                    <a:ext uri="{9D8B030D-6E8A-4147-A177-3AD203B41FA5}">
                      <a16:colId xmlns:a16="http://schemas.microsoft.com/office/drawing/2014/main" val="2720758390"/>
                    </a:ext>
                  </a:extLst>
                </a:gridCol>
                <a:gridCol w="3131634">
                  <a:extLst>
                    <a:ext uri="{9D8B030D-6E8A-4147-A177-3AD203B41FA5}">
                      <a16:colId xmlns:a16="http://schemas.microsoft.com/office/drawing/2014/main" val="98030194"/>
                    </a:ext>
                  </a:extLst>
                </a:gridCol>
              </a:tblGrid>
              <a:tr h="350982">
                <a:tc>
                  <a:txBody>
                    <a:bodyPr/>
                    <a:lstStyle/>
                    <a:p>
                      <a:r>
                        <a:rPr lang="en-GB" sz="1600"/>
                        <a:t>Example</a:t>
                      </a:r>
                    </a:p>
                  </a:txBody>
                  <a:tcPr marL="80236" marR="80236" marT="40118" marB="40118"/>
                </a:tc>
                <a:tc>
                  <a:txBody>
                    <a:bodyPr/>
                    <a:lstStyle/>
                    <a:p>
                      <a:r>
                        <a:rPr lang="en-GB" sz="1600"/>
                        <a:t>Component </a:t>
                      </a:r>
                    </a:p>
                  </a:txBody>
                  <a:tcPr marL="80236" marR="80236" marT="40118" marB="40118"/>
                </a:tc>
                <a:extLst>
                  <a:ext uri="{0D108BD9-81ED-4DB2-BD59-A6C34878D82A}">
                    <a16:rowId xmlns:a16="http://schemas.microsoft.com/office/drawing/2014/main" val="1918210966"/>
                  </a:ext>
                </a:extLst>
              </a:tr>
              <a:tr h="3509675">
                <a:tc>
                  <a:txBody>
                    <a:bodyPr/>
                    <a:lstStyle/>
                    <a:p>
                      <a:pPr lvl="0" algn="l">
                        <a:lnSpc>
                          <a:spcPct val="100000"/>
                        </a:lnSpc>
                        <a:spcBef>
                          <a:spcPts val="0"/>
                        </a:spcBef>
                        <a:spcAft>
                          <a:spcPts val="0"/>
                        </a:spcAft>
                        <a:buNone/>
                      </a:pPr>
                      <a:r>
                        <a:rPr lang="en-GB" sz="2000" b="0" i="1" u="none" strike="noStrike" noProof="0">
                          <a:latin typeface="Calibri"/>
                        </a:rPr>
                        <a:t>As we move forward, one of the most important influences on our work with Member States will be the Sustainable Development Goals endorsed by the United Nations in September 2015. The goals are comprehensive in scope and, if achieved, will have profound impact on health development regionally and globally. The goals have been developed with the stated aim of ensuring that ‘no one will be left behind’. While SDG 3 is the main goal associated with health, in practice all the goals are of importance to health development, while SDG 3 itself is a key element of achieving sustainable development. Universal health coverage is at the heart of SDG3 and strengthening health systems towards achieving universal coverage will remain the key pillar of all our work </a:t>
                      </a:r>
                      <a:r>
                        <a:rPr lang="en-GB" sz="2000" b="0" i="1" u="none" strike="noStrike" noProof="0"/>
                        <a:t>since 2012.</a:t>
                      </a:r>
                      <a:endParaRPr lang="en-US" sz="2000"/>
                    </a:p>
                    <a:p>
                      <a:pPr lvl="0" algn="l">
                        <a:lnSpc>
                          <a:spcPct val="100000"/>
                        </a:lnSpc>
                        <a:spcBef>
                          <a:spcPts val="0"/>
                        </a:spcBef>
                        <a:spcAft>
                          <a:spcPts val="0"/>
                        </a:spcAft>
                        <a:buNone/>
                      </a:pPr>
                      <a:endParaRPr lang="en-GB" sz="1600" b="0" i="1" u="none" strike="noStrike" noProof="0">
                        <a:latin typeface="Calibri"/>
                      </a:endParaRPr>
                    </a:p>
                    <a:p>
                      <a:pPr lvl="0" algn="l">
                        <a:lnSpc>
                          <a:spcPct val="100000"/>
                        </a:lnSpc>
                        <a:spcBef>
                          <a:spcPts val="0"/>
                        </a:spcBef>
                        <a:spcAft>
                          <a:spcPts val="0"/>
                        </a:spcAft>
                        <a:buNone/>
                      </a:pPr>
                      <a:endParaRPr lang="en-GB" sz="1600" b="0" i="1" u="none" strike="noStrike" noProof="0"/>
                    </a:p>
                    <a:p>
                      <a:pPr lvl="0" algn="l">
                        <a:lnSpc>
                          <a:spcPct val="100000"/>
                        </a:lnSpc>
                        <a:spcBef>
                          <a:spcPts val="0"/>
                        </a:spcBef>
                        <a:spcAft>
                          <a:spcPts val="0"/>
                        </a:spcAft>
                        <a:buNone/>
                      </a:pPr>
                      <a:endParaRPr lang="en-GB" sz="1600" b="0" i="1" u="none" strike="noStrike" noProof="0">
                        <a:latin typeface="Calibri"/>
                      </a:endParaRPr>
                    </a:p>
                    <a:p>
                      <a:pPr lvl="0">
                        <a:buNone/>
                      </a:pPr>
                      <a:endParaRPr lang="en-GB" sz="1600"/>
                    </a:p>
                  </a:txBody>
                  <a:tcPr marL="80236" marR="80236" marT="40118" marB="40118"/>
                </a:tc>
                <a:tc>
                  <a:txBody>
                    <a:bodyPr/>
                    <a:lstStyle/>
                    <a:p>
                      <a:pPr lvl="0" algn="l">
                        <a:lnSpc>
                          <a:spcPct val="100000"/>
                        </a:lnSpc>
                        <a:spcBef>
                          <a:spcPts val="0"/>
                        </a:spcBef>
                        <a:spcAft>
                          <a:spcPts val="0"/>
                        </a:spcAft>
                        <a:buNone/>
                      </a:pPr>
                      <a:r>
                        <a:rPr lang="en-GB" sz="2000" b="0" i="0" u="none" strike="noStrike" noProof="0">
                          <a:latin typeface="Calibri"/>
                        </a:rPr>
                        <a:t>Problems/issues to be addressed</a:t>
                      </a:r>
                      <a:endParaRPr lang="en-US" sz="2000"/>
                    </a:p>
                    <a:p>
                      <a:pPr lvl="0" algn="l">
                        <a:lnSpc>
                          <a:spcPct val="100000"/>
                        </a:lnSpc>
                        <a:spcBef>
                          <a:spcPts val="0"/>
                        </a:spcBef>
                        <a:spcAft>
                          <a:spcPts val="0"/>
                        </a:spcAft>
                        <a:buNone/>
                      </a:pPr>
                      <a:endParaRPr lang="en-GB" sz="1600" b="0" i="0" u="none" strike="noStrike" noProof="0"/>
                    </a:p>
                    <a:p>
                      <a:pPr lvl="0" algn="l">
                        <a:lnSpc>
                          <a:spcPct val="100000"/>
                        </a:lnSpc>
                        <a:spcBef>
                          <a:spcPts val="0"/>
                        </a:spcBef>
                        <a:spcAft>
                          <a:spcPts val="0"/>
                        </a:spcAft>
                        <a:buNone/>
                      </a:pPr>
                      <a:endParaRPr lang="en-GB" sz="1600" b="0" i="0" u="none" strike="noStrike" noProof="0">
                        <a:latin typeface="Calibri"/>
                      </a:endParaRPr>
                    </a:p>
                    <a:p>
                      <a:pPr lvl="0">
                        <a:buNone/>
                      </a:pPr>
                      <a:endParaRPr lang="en-GB" sz="1600"/>
                    </a:p>
                  </a:txBody>
                  <a:tcPr marL="80236" marR="80236" marT="40118" marB="40118"/>
                </a:tc>
                <a:extLst>
                  <a:ext uri="{0D108BD9-81ED-4DB2-BD59-A6C34878D82A}">
                    <a16:rowId xmlns:a16="http://schemas.microsoft.com/office/drawing/2014/main" val="1323159690"/>
                  </a:ext>
                </a:extLst>
              </a:tr>
            </a:tbl>
          </a:graphicData>
        </a:graphic>
      </p:graphicFrame>
    </p:spTree>
    <p:extLst>
      <p:ext uri="{BB962C8B-B14F-4D97-AF65-F5344CB8AC3E}">
        <p14:creationId xmlns:p14="http://schemas.microsoft.com/office/powerpoint/2010/main" val="3174996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Wave 4">
            <a:extLst>
              <a:ext uri="{FF2B5EF4-FFF2-40B4-BE49-F238E27FC236}">
                <a16:creationId xmlns:a16="http://schemas.microsoft.com/office/drawing/2014/main" id="{21607416-1A6E-4F31-A83A-80A5A03FD4BB}"/>
              </a:ext>
            </a:extLst>
          </p:cNvPr>
          <p:cNvSpPr/>
          <p:nvPr/>
        </p:nvSpPr>
        <p:spPr>
          <a:xfrm>
            <a:off x="4689894" y="2454216"/>
            <a:ext cx="1610263" cy="1337093"/>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Title page</a:t>
            </a:r>
          </a:p>
        </p:txBody>
      </p:sp>
      <p:sp>
        <p:nvSpPr>
          <p:cNvPr id="6" name="Wave 5">
            <a:extLst>
              <a:ext uri="{FF2B5EF4-FFF2-40B4-BE49-F238E27FC236}">
                <a16:creationId xmlns:a16="http://schemas.microsoft.com/office/drawing/2014/main" id="{E4E83240-A959-4A28-9F84-E39DF37CB56D}"/>
              </a:ext>
            </a:extLst>
          </p:cNvPr>
          <p:cNvSpPr/>
          <p:nvPr/>
        </p:nvSpPr>
        <p:spPr>
          <a:xfrm>
            <a:off x="2346384" y="3244969"/>
            <a:ext cx="1610263" cy="1337093"/>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Results and findings</a:t>
            </a:r>
            <a:endParaRPr lang="en-GB"/>
          </a:p>
        </p:txBody>
      </p:sp>
      <p:sp>
        <p:nvSpPr>
          <p:cNvPr id="7" name="Wave 6">
            <a:extLst>
              <a:ext uri="{FF2B5EF4-FFF2-40B4-BE49-F238E27FC236}">
                <a16:creationId xmlns:a16="http://schemas.microsoft.com/office/drawing/2014/main" id="{AC9871CF-2D74-4EBE-858B-DEE6FE59F136}"/>
              </a:ext>
            </a:extLst>
          </p:cNvPr>
          <p:cNvSpPr/>
          <p:nvPr/>
        </p:nvSpPr>
        <p:spPr>
          <a:xfrm>
            <a:off x="10009517" y="5300932"/>
            <a:ext cx="1610263" cy="1337093"/>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Table of contents</a:t>
            </a:r>
            <a:endParaRPr lang="en-GB"/>
          </a:p>
        </p:txBody>
      </p:sp>
      <p:sp>
        <p:nvSpPr>
          <p:cNvPr id="8" name="Wave 7">
            <a:extLst>
              <a:ext uri="{FF2B5EF4-FFF2-40B4-BE49-F238E27FC236}">
                <a16:creationId xmlns:a16="http://schemas.microsoft.com/office/drawing/2014/main" id="{7E2EFE2C-0C4B-46B6-B316-FF1FE3EA2987}"/>
              </a:ext>
            </a:extLst>
          </p:cNvPr>
          <p:cNvSpPr/>
          <p:nvPr/>
        </p:nvSpPr>
        <p:spPr>
          <a:xfrm>
            <a:off x="276046" y="2382328"/>
            <a:ext cx="1610263" cy="1337093"/>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References</a:t>
            </a:r>
          </a:p>
        </p:txBody>
      </p:sp>
      <p:sp>
        <p:nvSpPr>
          <p:cNvPr id="9" name="Wave 8">
            <a:extLst>
              <a:ext uri="{FF2B5EF4-FFF2-40B4-BE49-F238E27FC236}">
                <a16:creationId xmlns:a16="http://schemas.microsoft.com/office/drawing/2014/main" id="{EC841EDC-B471-4DD7-B956-C9B09930967F}"/>
              </a:ext>
            </a:extLst>
          </p:cNvPr>
          <p:cNvSpPr/>
          <p:nvPr/>
        </p:nvSpPr>
        <p:spPr>
          <a:xfrm>
            <a:off x="6673971" y="3546894"/>
            <a:ext cx="1610263" cy="1337093"/>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Conclusion</a:t>
            </a:r>
          </a:p>
        </p:txBody>
      </p:sp>
      <p:sp>
        <p:nvSpPr>
          <p:cNvPr id="10" name="Wave 9">
            <a:extLst>
              <a:ext uri="{FF2B5EF4-FFF2-40B4-BE49-F238E27FC236}">
                <a16:creationId xmlns:a16="http://schemas.microsoft.com/office/drawing/2014/main" id="{E5973E04-AC6F-47CE-811C-6E36ADDCF8A8}"/>
              </a:ext>
            </a:extLst>
          </p:cNvPr>
          <p:cNvSpPr/>
          <p:nvPr/>
        </p:nvSpPr>
        <p:spPr>
          <a:xfrm>
            <a:off x="3252159" y="5200290"/>
            <a:ext cx="1610263" cy="1337093"/>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Methodology</a:t>
            </a:r>
            <a:endParaRPr lang="en-GB"/>
          </a:p>
        </p:txBody>
      </p:sp>
      <p:sp>
        <p:nvSpPr>
          <p:cNvPr id="11" name="Wave 10">
            <a:extLst>
              <a:ext uri="{FF2B5EF4-FFF2-40B4-BE49-F238E27FC236}">
                <a16:creationId xmlns:a16="http://schemas.microsoft.com/office/drawing/2014/main" id="{7485015C-5CD7-42F9-8F76-0BADD47032E0}"/>
              </a:ext>
            </a:extLst>
          </p:cNvPr>
          <p:cNvSpPr/>
          <p:nvPr/>
        </p:nvSpPr>
        <p:spPr>
          <a:xfrm>
            <a:off x="736121" y="5300932"/>
            <a:ext cx="1610263" cy="1337093"/>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Literature Review</a:t>
            </a:r>
          </a:p>
        </p:txBody>
      </p:sp>
      <p:sp>
        <p:nvSpPr>
          <p:cNvPr id="12" name="Wave 11">
            <a:extLst>
              <a:ext uri="{FF2B5EF4-FFF2-40B4-BE49-F238E27FC236}">
                <a16:creationId xmlns:a16="http://schemas.microsoft.com/office/drawing/2014/main" id="{4F754B25-6451-4A0A-8253-032384F294EE}"/>
              </a:ext>
            </a:extLst>
          </p:cNvPr>
          <p:cNvSpPr/>
          <p:nvPr/>
        </p:nvSpPr>
        <p:spPr>
          <a:xfrm>
            <a:off x="5667554" y="5200291"/>
            <a:ext cx="1610263" cy="1337093"/>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Abstract </a:t>
            </a:r>
            <a:endParaRPr lang="en-GB"/>
          </a:p>
        </p:txBody>
      </p:sp>
      <p:sp>
        <p:nvSpPr>
          <p:cNvPr id="13" name="Wave 12">
            <a:extLst>
              <a:ext uri="{FF2B5EF4-FFF2-40B4-BE49-F238E27FC236}">
                <a16:creationId xmlns:a16="http://schemas.microsoft.com/office/drawing/2014/main" id="{8913BAA5-2C3D-43E0-A1C8-6A27FBE8CEEB}"/>
              </a:ext>
            </a:extLst>
          </p:cNvPr>
          <p:cNvSpPr/>
          <p:nvPr/>
        </p:nvSpPr>
        <p:spPr>
          <a:xfrm>
            <a:off x="7953555" y="5300932"/>
            <a:ext cx="1610263" cy="1337093"/>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Discussion </a:t>
            </a:r>
            <a:endParaRPr lang="en-GB"/>
          </a:p>
        </p:txBody>
      </p:sp>
      <p:sp>
        <p:nvSpPr>
          <p:cNvPr id="14" name="Wave 13">
            <a:extLst>
              <a:ext uri="{FF2B5EF4-FFF2-40B4-BE49-F238E27FC236}">
                <a16:creationId xmlns:a16="http://schemas.microsoft.com/office/drawing/2014/main" id="{76282F9F-FD5F-4571-9A53-996B63990D79}"/>
              </a:ext>
            </a:extLst>
          </p:cNvPr>
          <p:cNvSpPr/>
          <p:nvPr/>
        </p:nvSpPr>
        <p:spPr>
          <a:xfrm>
            <a:off x="9319404" y="2382329"/>
            <a:ext cx="1610263" cy="1337093"/>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Introduction</a:t>
            </a:r>
            <a:endParaRPr lang="en-GB"/>
          </a:p>
        </p:txBody>
      </p:sp>
      <p:sp>
        <p:nvSpPr>
          <p:cNvPr id="15" name="TextBox 14">
            <a:extLst>
              <a:ext uri="{FF2B5EF4-FFF2-40B4-BE49-F238E27FC236}">
                <a16:creationId xmlns:a16="http://schemas.microsoft.com/office/drawing/2014/main" id="{1B594F62-5538-4BD2-9B84-2A32087E4CAD}"/>
              </a:ext>
            </a:extLst>
          </p:cNvPr>
          <p:cNvSpPr txBox="1"/>
          <p:nvPr/>
        </p:nvSpPr>
        <p:spPr>
          <a:xfrm>
            <a:off x="741872" y="900022"/>
            <a:ext cx="888233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u="sng">
                <a:latin typeface="Calibri Light"/>
                <a:cs typeface="Calibri"/>
              </a:rPr>
              <a:t>In pairs /groups, order the following sections </a:t>
            </a:r>
          </a:p>
        </p:txBody>
      </p:sp>
    </p:spTree>
    <p:extLst>
      <p:ext uri="{BB962C8B-B14F-4D97-AF65-F5344CB8AC3E}">
        <p14:creationId xmlns:p14="http://schemas.microsoft.com/office/powerpoint/2010/main" val="1198752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Wave 4">
            <a:extLst>
              <a:ext uri="{FF2B5EF4-FFF2-40B4-BE49-F238E27FC236}">
                <a16:creationId xmlns:a16="http://schemas.microsoft.com/office/drawing/2014/main" id="{21607416-1A6E-4F31-A83A-80A5A03FD4BB}"/>
              </a:ext>
            </a:extLst>
          </p:cNvPr>
          <p:cNvSpPr/>
          <p:nvPr/>
        </p:nvSpPr>
        <p:spPr>
          <a:xfrm>
            <a:off x="487349" y="1403580"/>
            <a:ext cx="1610263" cy="1337093"/>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Title page</a:t>
            </a:r>
          </a:p>
        </p:txBody>
      </p:sp>
      <p:sp>
        <p:nvSpPr>
          <p:cNvPr id="6" name="Wave 5">
            <a:extLst>
              <a:ext uri="{FF2B5EF4-FFF2-40B4-BE49-F238E27FC236}">
                <a16:creationId xmlns:a16="http://schemas.microsoft.com/office/drawing/2014/main" id="{E4E83240-A959-4A28-9F84-E39DF37CB56D}"/>
              </a:ext>
            </a:extLst>
          </p:cNvPr>
          <p:cNvSpPr/>
          <p:nvPr/>
        </p:nvSpPr>
        <p:spPr>
          <a:xfrm>
            <a:off x="2588839" y="3706787"/>
            <a:ext cx="1610263" cy="1337093"/>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Results and findings</a:t>
            </a:r>
            <a:endParaRPr lang="en-GB"/>
          </a:p>
        </p:txBody>
      </p:sp>
      <p:sp>
        <p:nvSpPr>
          <p:cNvPr id="7" name="Wave 6">
            <a:extLst>
              <a:ext uri="{FF2B5EF4-FFF2-40B4-BE49-F238E27FC236}">
                <a16:creationId xmlns:a16="http://schemas.microsoft.com/office/drawing/2014/main" id="{AC9871CF-2D74-4EBE-858B-DEE6FE59F136}"/>
              </a:ext>
            </a:extLst>
          </p:cNvPr>
          <p:cNvSpPr/>
          <p:nvPr/>
        </p:nvSpPr>
        <p:spPr>
          <a:xfrm>
            <a:off x="496062" y="3546023"/>
            <a:ext cx="1610263" cy="1337093"/>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Table of contents</a:t>
            </a:r>
            <a:endParaRPr lang="en-GB"/>
          </a:p>
        </p:txBody>
      </p:sp>
      <p:sp>
        <p:nvSpPr>
          <p:cNvPr id="8" name="Wave 7">
            <a:extLst>
              <a:ext uri="{FF2B5EF4-FFF2-40B4-BE49-F238E27FC236}">
                <a16:creationId xmlns:a16="http://schemas.microsoft.com/office/drawing/2014/main" id="{7E2EFE2C-0C4B-46B6-B316-FF1FE3EA2987}"/>
              </a:ext>
            </a:extLst>
          </p:cNvPr>
          <p:cNvSpPr/>
          <p:nvPr/>
        </p:nvSpPr>
        <p:spPr>
          <a:xfrm>
            <a:off x="4443955" y="2682509"/>
            <a:ext cx="1610263" cy="1337093"/>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References</a:t>
            </a:r>
          </a:p>
        </p:txBody>
      </p:sp>
      <p:sp>
        <p:nvSpPr>
          <p:cNvPr id="9" name="Wave 8">
            <a:extLst>
              <a:ext uri="{FF2B5EF4-FFF2-40B4-BE49-F238E27FC236}">
                <a16:creationId xmlns:a16="http://schemas.microsoft.com/office/drawing/2014/main" id="{EC841EDC-B471-4DD7-B956-C9B09930967F}"/>
              </a:ext>
            </a:extLst>
          </p:cNvPr>
          <p:cNvSpPr/>
          <p:nvPr/>
        </p:nvSpPr>
        <p:spPr>
          <a:xfrm>
            <a:off x="4434153" y="1572621"/>
            <a:ext cx="1610263" cy="1337093"/>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Conclusion</a:t>
            </a:r>
          </a:p>
        </p:txBody>
      </p:sp>
      <p:sp>
        <p:nvSpPr>
          <p:cNvPr id="10" name="Wave 9">
            <a:extLst>
              <a:ext uri="{FF2B5EF4-FFF2-40B4-BE49-F238E27FC236}">
                <a16:creationId xmlns:a16="http://schemas.microsoft.com/office/drawing/2014/main" id="{E5973E04-AC6F-47CE-811C-6E36ADDCF8A8}"/>
              </a:ext>
            </a:extLst>
          </p:cNvPr>
          <p:cNvSpPr/>
          <p:nvPr/>
        </p:nvSpPr>
        <p:spPr>
          <a:xfrm>
            <a:off x="2582523" y="2579471"/>
            <a:ext cx="1610263" cy="1337093"/>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Methodology</a:t>
            </a:r>
            <a:endParaRPr lang="en-GB"/>
          </a:p>
        </p:txBody>
      </p:sp>
      <p:sp>
        <p:nvSpPr>
          <p:cNvPr id="11" name="Wave 10">
            <a:extLst>
              <a:ext uri="{FF2B5EF4-FFF2-40B4-BE49-F238E27FC236}">
                <a16:creationId xmlns:a16="http://schemas.microsoft.com/office/drawing/2014/main" id="{7485015C-5CD7-42F9-8F76-0BADD47032E0}"/>
              </a:ext>
            </a:extLst>
          </p:cNvPr>
          <p:cNvSpPr/>
          <p:nvPr/>
        </p:nvSpPr>
        <p:spPr>
          <a:xfrm>
            <a:off x="2583394" y="1490932"/>
            <a:ext cx="1610263" cy="1337093"/>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Literature Review</a:t>
            </a:r>
          </a:p>
        </p:txBody>
      </p:sp>
      <p:sp>
        <p:nvSpPr>
          <p:cNvPr id="12" name="Wave 11">
            <a:extLst>
              <a:ext uri="{FF2B5EF4-FFF2-40B4-BE49-F238E27FC236}">
                <a16:creationId xmlns:a16="http://schemas.microsoft.com/office/drawing/2014/main" id="{4F754B25-6451-4A0A-8253-032384F294EE}"/>
              </a:ext>
            </a:extLst>
          </p:cNvPr>
          <p:cNvSpPr/>
          <p:nvPr/>
        </p:nvSpPr>
        <p:spPr>
          <a:xfrm>
            <a:off x="495190" y="2452473"/>
            <a:ext cx="1610263" cy="1337093"/>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Abstract </a:t>
            </a:r>
            <a:endParaRPr lang="en-GB"/>
          </a:p>
        </p:txBody>
      </p:sp>
      <p:sp>
        <p:nvSpPr>
          <p:cNvPr id="13" name="Wave 12">
            <a:extLst>
              <a:ext uri="{FF2B5EF4-FFF2-40B4-BE49-F238E27FC236}">
                <a16:creationId xmlns:a16="http://schemas.microsoft.com/office/drawing/2014/main" id="{8913BAA5-2C3D-43E0-A1C8-6A27FBE8CEEB}"/>
              </a:ext>
            </a:extLst>
          </p:cNvPr>
          <p:cNvSpPr/>
          <p:nvPr/>
        </p:nvSpPr>
        <p:spPr>
          <a:xfrm>
            <a:off x="2584919" y="4804477"/>
            <a:ext cx="1610263" cy="1337093"/>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Discussion </a:t>
            </a:r>
            <a:endParaRPr lang="en-GB"/>
          </a:p>
        </p:txBody>
      </p:sp>
      <p:sp>
        <p:nvSpPr>
          <p:cNvPr id="14" name="Wave 13">
            <a:extLst>
              <a:ext uri="{FF2B5EF4-FFF2-40B4-BE49-F238E27FC236}">
                <a16:creationId xmlns:a16="http://schemas.microsoft.com/office/drawing/2014/main" id="{76282F9F-FD5F-4571-9A53-996B63990D79}"/>
              </a:ext>
            </a:extLst>
          </p:cNvPr>
          <p:cNvSpPr/>
          <p:nvPr/>
        </p:nvSpPr>
        <p:spPr>
          <a:xfrm>
            <a:off x="487131" y="4691420"/>
            <a:ext cx="1610263" cy="1337093"/>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Introduction</a:t>
            </a:r>
            <a:endParaRPr lang="en-GB"/>
          </a:p>
        </p:txBody>
      </p:sp>
      <p:sp>
        <p:nvSpPr>
          <p:cNvPr id="15" name="TextBox 14">
            <a:extLst>
              <a:ext uri="{FF2B5EF4-FFF2-40B4-BE49-F238E27FC236}">
                <a16:creationId xmlns:a16="http://schemas.microsoft.com/office/drawing/2014/main" id="{1B594F62-5538-4BD2-9B84-2A32087E4CAD}"/>
              </a:ext>
            </a:extLst>
          </p:cNvPr>
          <p:cNvSpPr txBox="1"/>
          <p:nvPr/>
        </p:nvSpPr>
        <p:spPr>
          <a:xfrm>
            <a:off x="545599" y="611386"/>
            <a:ext cx="888233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u="sng">
                <a:latin typeface="Calibri Light"/>
                <a:cs typeface="Calibri"/>
              </a:rPr>
              <a:t>ANSWER – Sections of a Report</a:t>
            </a:r>
          </a:p>
        </p:txBody>
      </p:sp>
    </p:spTree>
    <p:extLst>
      <p:ext uri="{BB962C8B-B14F-4D97-AF65-F5344CB8AC3E}">
        <p14:creationId xmlns:p14="http://schemas.microsoft.com/office/powerpoint/2010/main" val="3377011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8|16.1|15.2|5.4|2|1.9"/>
</p:tagLst>
</file>

<file path=ppt/tags/tag2.xml><?xml version="1.0" encoding="utf-8"?>
<p:tagLst xmlns:a="http://schemas.openxmlformats.org/drawingml/2006/main" xmlns:r="http://schemas.openxmlformats.org/officeDocument/2006/relationships" xmlns:p="http://schemas.openxmlformats.org/presentationml/2006/main">
  <p:tag name="TIMING" val="|11.8|2.2|39.4|7|12.7|15.2|30.5|34|18|1.9|2|2.1|23.2"/>
</p:tagLst>
</file>

<file path=ppt/tags/tag3.xml><?xml version="1.0" encoding="utf-8"?>
<p:tagLst xmlns:a="http://schemas.openxmlformats.org/drawingml/2006/main" xmlns:r="http://schemas.openxmlformats.org/officeDocument/2006/relationships" xmlns:p="http://schemas.openxmlformats.org/presentationml/2006/main">
  <p:tag name="TIMING" val="|4.6|4.6|11.7|19.8|18.8|24.8|7.4|4.9|16.1|33.1"/>
</p:tagLst>
</file>

<file path=ppt/tags/tag4.xml><?xml version="1.0" encoding="utf-8"?>
<p:tagLst xmlns:a="http://schemas.openxmlformats.org/drawingml/2006/main" xmlns:r="http://schemas.openxmlformats.org/officeDocument/2006/relationships" xmlns:p="http://schemas.openxmlformats.org/presentationml/2006/main">
  <p:tag name="TIMING" val="|16.2|25.5|26.4|31.5|29.5|49.2|26.5|22.8|14.6|27.5"/>
</p:tagLst>
</file>

<file path=ppt/tags/tag5.xml><?xml version="1.0" encoding="utf-8"?>
<p:tagLst xmlns:a="http://schemas.openxmlformats.org/drawingml/2006/main" xmlns:r="http://schemas.openxmlformats.org/officeDocument/2006/relationships" xmlns:p="http://schemas.openxmlformats.org/presentationml/2006/main">
  <p:tag name="TIMING" val="|8.4|12.3|11.7"/>
</p:tagLst>
</file>

<file path=ppt/tags/tag6.xml><?xml version="1.0" encoding="utf-8"?>
<p:tagLst xmlns:a="http://schemas.openxmlformats.org/drawingml/2006/main" xmlns:r="http://schemas.openxmlformats.org/officeDocument/2006/relationships" xmlns:p="http://schemas.openxmlformats.org/presentationml/2006/main">
  <p:tag name="TIMING" val="|36.5|23.2"/>
</p:tagLst>
</file>

<file path=ppt/tags/tag7.xml><?xml version="1.0" encoding="utf-8"?>
<p:tagLst xmlns:a="http://schemas.openxmlformats.org/drawingml/2006/main" xmlns:r="http://schemas.openxmlformats.org/officeDocument/2006/relationships" xmlns:p="http://schemas.openxmlformats.org/presentationml/2006/main">
  <p:tag name="TIMING" val="|1.4"/>
</p:tagLst>
</file>

<file path=ppt/tags/tag8.xml><?xml version="1.0" encoding="utf-8"?>
<p:tagLst xmlns:a="http://schemas.openxmlformats.org/drawingml/2006/main" xmlns:r="http://schemas.openxmlformats.org/officeDocument/2006/relationships" xmlns:p="http://schemas.openxmlformats.org/presentationml/2006/main">
  <p:tag name="TIMING" val="|1.4"/>
</p:tagLst>
</file>

<file path=ppt/tags/tag9.xml><?xml version="1.0" encoding="utf-8"?>
<p:tagLst xmlns:a="http://schemas.openxmlformats.org/drawingml/2006/main" xmlns:r="http://schemas.openxmlformats.org/officeDocument/2006/relationships" xmlns:p="http://schemas.openxmlformats.org/presentationml/2006/main">
  <p:tag name="TIMING" val="|0.4"/>
</p:tagLst>
</file>

<file path=ppt/tags/tag10.xml><?xml version="1.0" encoding="utf-8"?>
<p:tagLst xmlns:a="http://schemas.openxmlformats.org/drawingml/2006/main" xmlns:r="http://schemas.openxmlformats.org/officeDocument/2006/relationships" xmlns:p="http://schemas.openxmlformats.org/presentationml/2006/main">
  <p:tag name="TIMING" val="|9.8"/>
</p:tagLst>
</file>

<file path=ppt/tags/tag11.xml><?xml version="1.0" encoding="utf-8"?>
<p:tagLst xmlns:a="http://schemas.openxmlformats.org/drawingml/2006/main" xmlns:r="http://schemas.openxmlformats.org/officeDocument/2006/relationships" xmlns:p="http://schemas.openxmlformats.org/presentationml/2006/main">
  <p:tag name="TIMING" val="|0.7|21.5|10.6|8.9|5.2"/>
</p:tagLst>
</file>

<file path=ppt/tags/tag12.xml><?xml version="1.0" encoding="utf-8"?>
<p:tagLst xmlns:a="http://schemas.openxmlformats.org/drawingml/2006/main" xmlns:r="http://schemas.openxmlformats.org/officeDocument/2006/relationships" xmlns:p="http://schemas.openxmlformats.org/presentationml/2006/main">
  <p:tag name="TIMING" val="|20.9|4.7|29.7|4.9|11.7|2.6|17.8|4.9|22.8|2.9"/>
</p:tagLst>
</file>

<file path=ppt/tags/tag13.xml><?xml version="1.0" encoding="utf-8"?>
<p:tagLst xmlns:a="http://schemas.openxmlformats.org/drawingml/2006/main" xmlns:r="http://schemas.openxmlformats.org/officeDocument/2006/relationships" xmlns:p="http://schemas.openxmlformats.org/presentationml/2006/main">
  <p:tag name="TIMING" val="|1.1|1.8|24.5|2|13.3|1.6|27|4.5"/>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A4BA72660EA8E4F9FA593A4009B19CB" ma:contentTypeVersion="12" ma:contentTypeDescription="Create a new document." ma:contentTypeScope="" ma:versionID="b31e44e05c881d24d93ac7749ed78443">
  <xsd:schema xmlns:xsd="http://www.w3.org/2001/XMLSchema" xmlns:xs="http://www.w3.org/2001/XMLSchema" xmlns:p="http://schemas.microsoft.com/office/2006/metadata/properties" xmlns:ns2="837819e8-5181-435f-98db-3b84d8cb3328" xmlns:ns3="3b2dc48b-52bc-4e2d-9004-204e14f30f95" targetNamespace="http://schemas.microsoft.com/office/2006/metadata/properties" ma:root="true" ma:fieldsID="8722c6cdd26e7683e26db74ab342e818" ns2:_="" ns3:_="">
    <xsd:import namespace="837819e8-5181-435f-98db-3b84d8cb3328"/>
    <xsd:import namespace="3b2dc48b-52bc-4e2d-9004-204e14f30f95"/>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2:MediaLengthInSecond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37819e8-5181-435f-98db-3b84d8cb332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Length (seconds)" ma:internalName="MediaLengthInSeconds" ma:readOnly="true">
      <xsd:simpleType>
        <xsd:restriction base="dms:Unknown"/>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b2dc48b-52bc-4e2d-9004-204e14f30f95"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B15EA03-9190-4E5B-9D35-D1AAE479FDED}">
  <ds:schemaRefs>
    <ds:schemaRef ds:uri="http://schemas.microsoft.com/sharepoint/v3/contenttype/forms"/>
  </ds:schemaRefs>
</ds:datastoreItem>
</file>

<file path=customXml/itemProps2.xml><?xml version="1.0" encoding="utf-8"?>
<ds:datastoreItem xmlns:ds="http://schemas.openxmlformats.org/officeDocument/2006/customXml" ds:itemID="{8C06A184-2AC0-4D47-B7D1-DC4659472DBE}">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F1F6BF76-8BB8-43DA-9351-5DB02091951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37819e8-5181-435f-98db-3b84d8cb3328"/>
    <ds:schemaRef ds:uri="3b2dc48b-52bc-4e2d-9004-204e14f30f9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TotalTime>
  <Words>2547</Words>
  <Application>Microsoft Macintosh PowerPoint</Application>
  <PresentationFormat>Widescreen</PresentationFormat>
  <Paragraphs>269</Paragraphs>
  <Slides>33</Slides>
  <Notes>1</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Calibri Light</vt:lpstr>
      <vt:lpstr>office theme</vt:lpstr>
      <vt:lpstr>Report Writing</vt:lpstr>
      <vt:lpstr>Academic Reports</vt:lpstr>
      <vt:lpstr>Reports and Essays </vt:lpstr>
      <vt:lpstr>Purpose</vt:lpstr>
      <vt:lpstr>Academic Report Structure</vt:lpstr>
      <vt:lpstr>Academic Essay Structure </vt:lpstr>
      <vt:lpstr>Define your Task</vt:lpstr>
      <vt:lpstr>Define your Task</vt:lpstr>
      <vt:lpstr>Define your Task</vt:lpstr>
      <vt:lpstr>Define your Task</vt:lpstr>
      <vt:lpstr>PowerPoint Presentation</vt:lpstr>
      <vt:lpstr>Planning your Report</vt:lpstr>
      <vt:lpstr>Writing up your Report – suggested order</vt:lpstr>
      <vt:lpstr>Writing up your Report – suggested order</vt:lpstr>
      <vt:lpstr>Student tasks – Language Use in Academic Reports</vt:lpstr>
      <vt:lpstr>Language – Introduction Purpose / Background / Scope of Research </vt:lpstr>
      <vt:lpstr>ANSWERS - Language – Introduction Purpose / Background / Scope of Research </vt:lpstr>
      <vt:lpstr>Discussion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Conclusions</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Matthew Brian</cp:lastModifiedBy>
  <cp:revision>3</cp:revision>
  <dcterms:created xsi:type="dcterms:W3CDTF">2021-11-25T12:25:50Z</dcterms:created>
  <dcterms:modified xsi:type="dcterms:W3CDTF">2023-03-07T16:42:00Z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0x0101009A4BA72660EA8E4F9FA593A4009B19CB</vt:lpwstr>
  </property>
</Properties>
</file>