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7" autoAdjust="0"/>
    <p:restoredTop sz="93969" autoAdjust="0"/>
  </p:normalViewPr>
  <p:slideViewPr>
    <p:cSldViewPr snapToGrid="0">
      <p:cViewPr varScale="1">
        <p:scale>
          <a:sx n="77" d="100"/>
          <a:sy n="77" d="100"/>
        </p:scale>
        <p:origin x="912" y="72"/>
      </p:cViewPr>
      <p:guideLst/>
    </p:cSldViewPr>
  </p:slideViewPr>
  <p:outlineViewPr>
    <p:cViewPr>
      <p:scale>
        <a:sx n="33" d="100"/>
        <a:sy n="33" d="100"/>
      </p:scale>
      <p:origin x="0" y="0"/>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3CA04-865C-405A-81EC-465BE6415542}" type="datetimeFigureOut">
              <a:rPr lang="en-IN" smtClean="0"/>
              <a:t>12-11-2023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363324-75F0-495F-9CA0-60E8FBB39D31}" type="slidenum">
              <a:rPr lang="en-IN" smtClean="0"/>
              <a:t>‹#›</a:t>
            </a:fld>
            <a:endParaRPr lang="en-IN"/>
          </a:p>
        </p:txBody>
      </p:sp>
    </p:spTree>
    <p:extLst>
      <p:ext uri="{BB962C8B-B14F-4D97-AF65-F5344CB8AC3E}">
        <p14:creationId xmlns:p14="http://schemas.microsoft.com/office/powerpoint/2010/main" val="605911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400"/>
              </a:spcAft>
            </a:pPr>
            <a:r>
              <a:rPr lang="en-IN" sz="1400" b="1" dirty="0">
                <a:effectLst/>
                <a:latin typeface="Arial" panose="020B0604020202020204" pitchFamily="34" charset="0"/>
                <a:cs typeface="Arial" panose="020B0604020202020204" pitchFamily="34" charset="0"/>
              </a:rPr>
              <a:t> Introduction</a:t>
            </a: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Housekeeping staff are highly important in the hospitality sector and they help in giving the most precise and satisfactory services to the customers creating a better image of the hotel. The housekeeping training program makes a strong team with better efficiency that makes the hotel clean and it helps in retaining the customers. In this context, the following presentation will illustrate the standards of room cleaning by the housekeeping department of the Premier Inn Leicester Fosse Park Hotel to ensure guest hygiene standards leading to a higher reputation. Further, some employee engagement models will also be focused upon for increasing the efficiency of the cleaning programs along with providing some appropriate examples.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3</a:t>
            </a:fld>
            <a:endParaRPr lang="en-IN"/>
          </a:p>
        </p:txBody>
      </p:sp>
    </p:spTree>
    <p:extLst>
      <p:ext uri="{BB962C8B-B14F-4D97-AF65-F5344CB8AC3E}">
        <p14:creationId xmlns:p14="http://schemas.microsoft.com/office/powerpoint/2010/main" val="3826265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spcAft>
                <a:spcPts val="1400"/>
              </a:spcAft>
            </a:pPr>
            <a:r>
              <a:rPr lang="en-IN" sz="1800" b="1" dirty="0">
                <a:effectLst/>
                <a:latin typeface="Arial" panose="020B0604020202020204" pitchFamily="34" charset="0"/>
              </a:rPr>
              <a:t>Maintenance of the Brand Standard to ensure guest safety and health </a:t>
            </a:r>
            <a:endParaRPr lang="en-IN" sz="1800" b="1" dirty="0">
              <a:effectLst/>
              <a:latin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effective management of housekeeping service will ensure customer retention and growth. The management and services that ensure the reputation of the Premier Inn Leicester Fosse Park Hotel have been discussed in the following points.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Effective administration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hotel should manage the administration diligently while considering different facts and aspects.  Premier Inn Leicester Fosse Park Hotel is one of the most popular hotels in the UK and they have a good reputation in the market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Premierinn</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2023)</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Creating a better administration and a chain of command due to its wide customer base will help the hotel communicate better and provide more satisfactory services. Employing an executive housekeeper, floor supervisor, room attendant, housemen and public area attendants will ensure better management and administration (</a:t>
            </a: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Tesone</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2010).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Giving attention to detail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hotel staff must have the ability to give attention to detail and maintain cleanliness in the room before, during and after the guest's stay. Maintaining standard cleanliness can be done by allocation works such as bedroom cleaning methods, using industry-level cleaning materials, bathroom learning and overall cleaning of the hotel in a synchronised way and this will be done by being attentive and vigilant to the work procedures. Giving attention to the arrival and departure timing of guests, and being observant of the surroundings for any messy things create a better brand standard for the hotel. Checking for do not disturb signs, announcing housekeeping while arriving, collecting dirty towels and sheets regularly, cleaning door handles and key card holders, using cleaning solutions in the cleaning process, dusting all surfaces, and emptying trash bins are some fundamental aspects that are needed to be considered attentively to make the guests satisfied (Wood, 2013).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4</a:t>
            </a:fld>
            <a:endParaRPr lang="en-IN"/>
          </a:p>
        </p:txBody>
      </p:sp>
    </p:spTree>
    <p:extLst>
      <p:ext uri="{BB962C8B-B14F-4D97-AF65-F5344CB8AC3E}">
        <p14:creationId xmlns:p14="http://schemas.microsoft.com/office/powerpoint/2010/main" val="467268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Team and Individual Accountability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Accountability is highly important to maintain cleanliness in the hotel and enforce the guests to come and stay. The public areas like the front office, lobby, desk, kitchen, garden, restaurants, swimming pools and hotel rooms need to have high maintenance and cleanliness.  Clearly telling the roles and responsibilities is the first step to harbour standard operating services in the housekeeping department. The accountability will make sure the hotel staff do their jobs properly and immaculately. Regular schedules and reporting to the supervisors can help to sustain the cleanliness of the hotel premises (</a:t>
            </a: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Szende</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et al., 2021).</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5</a:t>
            </a:fld>
            <a:endParaRPr lang="en-IN"/>
          </a:p>
        </p:txBody>
      </p:sp>
    </p:spTree>
    <p:extLst>
      <p:ext uri="{BB962C8B-B14F-4D97-AF65-F5344CB8AC3E}">
        <p14:creationId xmlns:p14="http://schemas.microsoft.com/office/powerpoint/2010/main" val="285865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Aims to ensure the guest’s satisfaction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brand culture of the hotel is to ensure the development of employees and make sure to have complete customer satisfaction. This promotes the culture of recognition and reward in the environment of the hotel for better productivity. Guest satisfaction is one of the main goals of this hotel and the employees are supposed to achieve that for their career development in the business. As the housekeeping staff mostly interacted with the guests directly their behaviour must be friendly and amicable. Being responsive and empathetic to the visitors’ problems will ensure a positive reputation for the company. Further, not allowing random people to room without key cards will help in the guests’ security and the hotel will have goodwill and a better brand image (</a:t>
            </a: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Tra</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6</a:t>
            </a:fld>
            <a:endParaRPr lang="en-IN"/>
          </a:p>
        </p:txBody>
      </p:sp>
    </p:spTree>
    <p:extLst>
      <p:ext uri="{BB962C8B-B14F-4D97-AF65-F5344CB8AC3E}">
        <p14:creationId xmlns:p14="http://schemas.microsoft.com/office/powerpoint/2010/main" val="891028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spcAft>
                <a:spcPts val="1400"/>
              </a:spcAft>
            </a:pPr>
            <a:r>
              <a:rPr lang="en-IN" sz="1800" b="1" dirty="0">
                <a:effectLst/>
                <a:latin typeface="Arial" panose="020B0604020202020204" pitchFamily="34" charset="0"/>
              </a:rPr>
              <a:t>Employee engagement model and examples</a:t>
            </a:r>
            <a:endParaRPr lang="en-IN" sz="1800" b="1" dirty="0">
              <a:effectLst/>
              <a:latin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Employee engagement models help in engaging the employees into the work as disengaged employees can cause a lack of productivity and also increase the employee turnover of the company due to constant replacement. The models discussed here demonstrate ways to engage the employees in the business.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Zinger Model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This model focuses on various actions that can be done to motivate the employees. The managers have given importance to the well-being of the employees, ensuring motivation through recognition, and giving clarity and purpose of their work to ensure employee engagement. According to this model, the businesses should motivate the employees to build associations among the team members and ensure some recognition through promotions, rewards and incentives. Effective communication, growth opportunities, proper tools and deadline make the staff more productive and innovative (Van der </a:t>
            </a: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Putten</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et al., 2019). Leicester Marriott Hotel is one of those hotels that follows This model to engage the employees in their work, make clear objectives and ensure better opportunities for the employees of the company. They have implemented a reward system for the best customer-staff interaction for the housekeeping staff and provide better cleaning materials for the cleaners to ensure their working progress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(Marriott, 2023)</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Following this model, the hotels have also ensured better and integrated housekeeping modules to motivate and engage the employees in their work. Target hard metrics like employee net promoter scores, KPI scores, and employee engagement rates are measured by the hotel and the hotel has implemented strategic engagement objectives to ensure the engagement rate of the housekeeping staff (Leiter and Bakker, 2010).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7</a:t>
            </a:fld>
            <a:endParaRPr lang="en-IN"/>
          </a:p>
        </p:txBody>
      </p:sp>
    </p:spTree>
    <p:extLst>
      <p:ext uri="{BB962C8B-B14F-4D97-AF65-F5344CB8AC3E}">
        <p14:creationId xmlns:p14="http://schemas.microsoft.com/office/powerpoint/2010/main" val="469492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1400"/>
              </a:spcAft>
            </a:pPr>
            <a:r>
              <a:rPr lang="en-IN" sz="1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Deloitte Model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Deloitte model is an employee engagement model that encourages making people more involved, valued and challenged. This model ensures that the workplace becomes tempting for the workers compelling them to work there. According to this model, people tend to work in a place where there is more independence and control over their own work. Along with that, small teams and recruitment by understanding the resemblance in the goals and aims of the employer and employees will benefit the business in growth and development. Training and setting goals can also help the organisation to have more productivity and innovation. Other than that, the flexible work environment and recognition and inclusive workplace can make the employees more engaged and invested in the organisation (Van der </a:t>
            </a: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Putten</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et al., 2019). Native Manchester is one of the famous hotels of the UK that has an inclusive and diverse work culture that helps the companies to more engaged employees and also has better productivity in the hotels. The hotel has ensured to build a strong relationship with the employees and this has made the employees more connected to the employees making more employee retention in the workplace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Nativeplace</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2023)</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hotel has also provided special training that helps the employees to boost their friendly and polite behaviour along with communication skills. Along with that, the hotel has focused on internal hiring so the employees can have growth opportunities in the company making them trust the business. This will build strong employee engagement in the workplace and also attract talented job candidates (Bridger, 2018).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8</a:t>
            </a:fld>
            <a:endParaRPr lang="en-IN"/>
          </a:p>
        </p:txBody>
      </p:sp>
    </p:spTree>
    <p:extLst>
      <p:ext uri="{BB962C8B-B14F-4D97-AF65-F5344CB8AC3E}">
        <p14:creationId xmlns:p14="http://schemas.microsoft.com/office/powerpoint/2010/main" val="298882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400"/>
              </a:spcAft>
            </a:pPr>
            <a:r>
              <a:rPr lang="en-IN" sz="1800" b="1" dirty="0">
                <a:effectLst/>
                <a:latin typeface="Arial" panose="020B0604020202020204" pitchFamily="34" charset="0"/>
              </a:rPr>
              <a:t>Conclusion </a:t>
            </a:r>
            <a:endParaRPr lang="en-IN" sz="1800" b="1" dirty="0">
              <a:effectLst/>
              <a:latin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most crucial part of hotel management is the housekeeping department as this department helps the hotel to have more guests through their friendly, attentive and responsive behaviour. Besides, the cleanliness provided by the housekeeping staff is also responsible for the brand reputation and customer retention of the Premier Inn Leicester Fosse Park Hotel. In this context, the presentation has provided a brand standard of housekeeping services that can boost the productivity and guest satisfaction of the hotel. It has been illustrated that effective administration, attentive employees, team and individual accountability and being empathetic to guest has proven to satisfy the visitors of the hotel. Along with that, the effectiveness of employee management models such as the Zinger Model and the Deloitte model with practical examples has been demonstrated in this presentation. Further, it has been found that following these models Native Manchester and Leicester Marriott Hotel has implemented internal hiring and integrated housekeeping module to ensure better employee engagement in the hotel.</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9</a:t>
            </a:fld>
            <a:endParaRPr lang="en-IN"/>
          </a:p>
        </p:txBody>
      </p:sp>
    </p:spTree>
    <p:extLst>
      <p:ext uri="{BB962C8B-B14F-4D97-AF65-F5344CB8AC3E}">
        <p14:creationId xmlns:p14="http://schemas.microsoft.com/office/powerpoint/2010/main" val="25808588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400"/>
              </a:spcAft>
            </a:pPr>
            <a:r>
              <a:rPr lang="en-IN" sz="1800" b="1" dirty="0">
                <a:effectLst/>
                <a:latin typeface="Arial" panose="020B0604020202020204" pitchFamily="34" charset="0"/>
              </a:rPr>
              <a:t>References </a:t>
            </a:r>
            <a:endParaRPr lang="en-IN" sz="1800" b="1" dirty="0">
              <a:effectLst/>
              <a:latin typeface="Times New Roman" panose="02020603050405020304" pitchFamily="18" charset="0"/>
            </a:endParaRPr>
          </a:p>
          <a:p>
            <a:pPr algn="just">
              <a:lnSpc>
                <a:spcPct val="150000"/>
              </a:lnSpc>
              <a:spcBef>
                <a:spcPts val="600"/>
              </a:spcBef>
              <a:spcAft>
                <a:spcPts val="14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Van der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Putten</a:t>
            </a:r>
            <a:r>
              <a:rPr lang="en-GB" sz="1800" dirty="0">
                <a:effectLst/>
                <a:latin typeface="Arial" panose="020B0604020202020204" pitchFamily="34" charset="0"/>
                <a:ea typeface="Calibri" panose="020F0502020204030204" pitchFamily="34" charset="0"/>
                <a:cs typeface="Times New Roman" panose="02020603050405020304" pitchFamily="18" charset="0"/>
              </a:rPr>
              <a:t>, J., de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Groof</a:t>
            </a:r>
            <a:r>
              <a:rPr lang="en-GB" sz="1800" dirty="0">
                <a:effectLst/>
                <a:latin typeface="Arial" panose="020B0604020202020204" pitchFamily="34" charset="0"/>
                <a:ea typeface="Calibri" panose="020F0502020204030204" pitchFamily="34" charset="0"/>
                <a:cs typeface="Times New Roman" panose="02020603050405020304" pitchFamily="18" charset="0"/>
              </a:rPr>
              <a:t>, J., van der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Sommen</a:t>
            </a:r>
            <a:r>
              <a:rPr lang="en-GB" sz="1800" dirty="0">
                <a:effectLst/>
                <a:latin typeface="Arial" panose="020B0604020202020204" pitchFamily="34" charset="0"/>
                <a:ea typeface="Calibri" panose="020F0502020204030204" pitchFamily="34" charset="0"/>
                <a:cs typeface="Times New Roman" panose="02020603050405020304" pitchFamily="18" charset="0"/>
              </a:rPr>
              <a:t>, F.,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Struyvenberg</a:t>
            </a:r>
            <a:r>
              <a:rPr lang="en-GB" sz="1800" dirty="0">
                <a:effectLst/>
                <a:latin typeface="Arial" panose="020B0604020202020204" pitchFamily="34" charset="0"/>
                <a:ea typeface="Calibri" panose="020F0502020204030204" pitchFamily="34" charset="0"/>
                <a:cs typeface="Times New Roman" panose="02020603050405020304" pitchFamily="18" charset="0"/>
              </a:rPr>
              <a:t>, M., Zinger, 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Curvers</a:t>
            </a:r>
            <a:r>
              <a:rPr lang="en-GB" sz="1800" dirty="0">
                <a:effectLst/>
                <a:latin typeface="Arial" panose="020B0604020202020204" pitchFamily="34" charset="0"/>
                <a:ea typeface="Calibri" panose="020F0502020204030204" pitchFamily="34" charset="0"/>
                <a:cs typeface="Times New Roman" panose="02020603050405020304" pitchFamily="18" charset="0"/>
              </a:rPr>
              <a:t>, W., Schoon, E., Bergman, J. and de With, P.H., (2019), September. Informative frame classification of endoscopic videos using convolutional neural networks and hidden Markov models. In 2019 IEEE International Conference on Image Processing (ICIP) (pp. 380-384). IEEE.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Bridger, E. (2018) Employee engagement: a practical introduction. 2nd ed. HR Fundamentals. London: CIPD and Kogan Page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Leiter, M. P. and Bakker, A. B. (2010) Work Engagement: A Handbook of Essential Theory and Research. Hove [England]: Psychology Press.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Tesone</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D. (2010) Principles Of Management For The Hospitality Industry. 1st ed. London: Routledge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Wood, R. (2013) Key Concepts in Hospitality Management. London: Sage.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Tra</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 (2020). Action plan for training new Housekeeping Employee: case: Hotel Indigo Helsinki.</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IN" sz="18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Szende</a:t>
            </a: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Dalton, A.N. and Yoo, M. eds., (2021). Operations management in the hospitality industry. Emerald Publishing Limited.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Marriott, (2023). </a:t>
            </a:r>
            <a:r>
              <a:rPr lang="en-GB" sz="1800" i="1" dirty="0">
                <a:effectLst/>
                <a:latin typeface="Arial" panose="020B0604020202020204" pitchFamily="34" charset="0"/>
                <a:ea typeface="Calibri" panose="020F0502020204030204" pitchFamily="34" charset="0"/>
                <a:cs typeface="Times New Roman" panose="02020603050405020304" pitchFamily="18" charset="0"/>
              </a:rPr>
              <a:t>Leicester Marriott Hotel.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https://www.marriott.com/en-us/hotels/emalm-leicester-marriott-hotel/overview/</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26 October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Nativeplace</a:t>
            </a:r>
            <a:r>
              <a:rPr lang="en-GB" sz="1800" dirty="0">
                <a:effectLst/>
                <a:latin typeface="Arial" panose="020B0604020202020204" pitchFamily="34" charset="0"/>
                <a:ea typeface="Calibri" panose="020F0502020204030204" pitchFamily="34" charset="0"/>
                <a:cs typeface="Times New Roman" panose="02020603050405020304" pitchFamily="18" charset="0"/>
              </a:rPr>
              <a:t>, (2023). </a:t>
            </a:r>
            <a:r>
              <a:rPr lang="en-GB" sz="1800" i="1" dirty="0">
                <a:effectLst/>
                <a:latin typeface="Arial" panose="020B0604020202020204" pitchFamily="34" charset="0"/>
                <a:ea typeface="Calibri" panose="020F0502020204030204" pitchFamily="34" charset="0"/>
                <a:cs typeface="Times New Roman" panose="02020603050405020304" pitchFamily="18" charset="0"/>
              </a:rPr>
              <a:t>Native Manchester.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https://nativeplaces.com/property/native-manchester/?utm_source=local&amp;utm_medium=organic&amp;utm_campaign=gmb_tracking&amp;utm_term=native_manchester</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26 October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1400"/>
              </a:spcAft>
            </a:pPr>
            <a:r>
              <a:rPr lang="en-GB" sz="1800" dirty="0" err="1">
                <a:effectLst/>
                <a:latin typeface="Arial" panose="020B0604020202020204" pitchFamily="34" charset="0"/>
                <a:ea typeface="Calibri" panose="020F0502020204030204" pitchFamily="34" charset="0"/>
                <a:cs typeface="Times New Roman" panose="02020603050405020304" pitchFamily="18" charset="0"/>
              </a:rPr>
              <a:t>Premierinn</a:t>
            </a:r>
            <a:r>
              <a:rPr lang="en-GB" sz="1800" dirty="0">
                <a:effectLst/>
                <a:latin typeface="Arial" panose="020B0604020202020204" pitchFamily="34" charset="0"/>
                <a:ea typeface="Calibri" panose="020F0502020204030204" pitchFamily="34" charset="0"/>
                <a:cs typeface="Times New Roman" panose="02020603050405020304" pitchFamily="18" charset="0"/>
              </a:rPr>
              <a:t>, (2023). </a:t>
            </a:r>
            <a:r>
              <a:rPr lang="en-GB" sz="1800" i="1" dirty="0">
                <a:effectLst/>
                <a:latin typeface="Arial" panose="020B0604020202020204" pitchFamily="34" charset="0"/>
                <a:ea typeface="Calibri" panose="020F0502020204030204" pitchFamily="34" charset="0"/>
                <a:cs typeface="Times New Roman" panose="02020603050405020304" pitchFamily="18" charset="0"/>
              </a:rPr>
              <a:t>Leicester Fosse Park hotel.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https://www.premierinn.com/gb/en/hotels/england/leicestershire/leicester/leicester-fosse-park.html?cid=GLBC_LEISWE</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26 October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48363324-75F0-495F-9CA0-60E8FBB39D31}" type="slidenum">
              <a:rPr lang="en-IN" smtClean="0"/>
              <a:t>10</a:t>
            </a:fld>
            <a:endParaRPr lang="en-IN"/>
          </a:p>
        </p:txBody>
      </p:sp>
    </p:spTree>
    <p:extLst>
      <p:ext uri="{BB962C8B-B14F-4D97-AF65-F5344CB8AC3E}">
        <p14:creationId xmlns:p14="http://schemas.microsoft.com/office/powerpoint/2010/main" val="1555619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0F50-1137-0705-B71E-E996B4C6FA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D313A53-41A7-EE97-C41F-A9B574B473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12DE85CB-ABB6-BE72-1567-9B93EB502E18}"/>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238E2992-2C7F-09F6-EA9F-AC23E9C846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CCB7638-6477-DD26-18D6-C1FF05698A81}"/>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865601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0FAB1-895A-40E5-22FF-5F23766959E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AE25ABF-CC02-BA30-EA06-D8928A3C3F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A47848F-C75C-D873-F732-7C2124D02CE0}"/>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6A16D942-540C-2FBD-2934-4B67028EDE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43EB712-F17A-AD83-A6E9-3ECB85D0320A}"/>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828183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AD91C-E812-C9FC-DED0-09D39FDAB4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2CA0E427-BC6F-F931-A1A5-70123BE111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1BA0D-8411-43F9-3D96-933A00F5577D}"/>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4CD77E27-9B6F-59C7-BB59-B88D471A122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3A8F90B-EA67-5DD0-C30A-28FA37D6F07F}"/>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546382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BEAD-A77A-D88F-909E-E8921B82B89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2840AE6-3A0E-0FCD-5990-F2AC5183A6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814B5B3-99DC-1320-7558-48FA63B921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4147C18-0071-8A2E-F594-313CA204074D}"/>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6" name="Footer Placeholder 5">
            <a:extLst>
              <a:ext uri="{FF2B5EF4-FFF2-40B4-BE49-F238E27FC236}">
                <a16:creationId xmlns:a16="http://schemas.microsoft.com/office/drawing/2014/main" id="{822AE4E9-94C6-249F-1BDD-FDDD5F349F3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AFBF3B9-DDE2-04A0-107C-1A6783FC9C0B}"/>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766792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FBAA1-F387-5929-618C-4C3F995B5F4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FE615B4-3BB0-AA06-5E4C-FFA766D01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4CF68A-7714-437D-88FF-506E17163A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F17ECCE-3796-D8A0-D8C9-02E05CA63B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FDD3C7-D2D9-15CD-36D5-CD52E979D0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D280185-AAAC-3D64-1ED1-9931D41CE7ED}"/>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8" name="Footer Placeholder 7">
            <a:extLst>
              <a:ext uri="{FF2B5EF4-FFF2-40B4-BE49-F238E27FC236}">
                <a16:creationId xmlns:a16="http://schemas.microsoft.com/office/drawing/2014/main" id="{64FC13D3-525F-875D-E671-82BE9FDAF98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9A08056-BB04-3B5B-AD91-1CB3076BB0A6}"/>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135550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87FA-0792-5BB5-7FC6-7F9FB6C1EE02}"/>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30E8F0E-4943-9E51-6C5C-B46F1DF76F4F}"/>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4" name="Footer Placeholder 3">
            <a:extLst>
              <a:ext uri="{FF2B5EF4-FFF2-40B4-BE49-F238E27FC236}">
                <a16:creationId xmlns:a16="http://schemas.microsoft.com/office/drawing/2014/main" id="{78E6EB22-8986-C96C-581F-4FEF0DC13F8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B64D7F6-0617-7515-1D63-5B818EC5BF5F}"/>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836493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7B7A04-8A9C-B293-70B8-28F6B7260F84}"/>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3" name="Footer Placeholder 2">
            <a:extLst>
              <a:ext uri="{FF2B5EF4-FFF2-40B4-BE49-F238E27FC236}">
                <a16:creationId xmlns:a16="http://schemas.microsoft.com/office/drawing/2014/main" id="{67960D32-FEAE-433F-31AF-A0A59BFF0AE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97BD8160-E64D-BD25-F6BF-B0987C9F2AE8}"/>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683064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FE74A-0621-0929-D8FD-3AB13C8A4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3C7F0CE-6DEC-5EBB-0B3F-A5D204886B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05BA49C-211A-76FE-AA37-D911DAB1E5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C7A867-01F0-B4DD-0F1E-F9AFA4D2DDCA}"/>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6" name="Footer Placeholder 5">
            <a:extLst>
              <a:ext uri="{FF2B5EF4-FFF2-40B4-BE49-F238E27FC236}">
                <a16:creationId xmlns:a16="http://schemas.microsoft.com/office/drawing/2014/main" id="{380EA054-FB96-C5B3-EA0A-6410F114A61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286EEB7-D9E6-0C6D-2B61-43B579B55468}"/>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1635631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7CEC7-92AC-BE25-FF9B-2F3E044E16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87D1F20-CEBA-DC06-F590-B9FE1901D5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4133A5C0-4024-DCFF-E222-1828524AB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4B944E-966A-9372-CB6F-F94892831CD3}"/>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6" name="Footer Placeholder 5">
            <a:extLst>
              <a:ext uri="{FF2B5EF4-FFF2-40B4-BE49-F238E27FC236}">
                <a16:creationId xmlns:a16="http://schemas.microsoft.com/office/drawing/2014/main" id="{5336DA2E-87DB-F76B-B61B-582BA6DB836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A9D1F85-DB33-7326-AB05-3BB9009E73D0}"/>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1568646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E864-8BF0-EF53-BA36-30C676759670}"/>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6F5B6D-8111-EABB-964C-2A376353EA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42C6A2F-CA72-9817-0DE8-C182B63AB257}"/>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157726B2-AC4A-FC5E-E7EC-15065D9FD1E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EC1920-FCC5-F687-B9DC-1EAC140F3F19}"/>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1282166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A46236-D29D-9FE0-B64D-FA621A229E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75845F4-3F0E-BBAD-7506-47E341E9E3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56AF156-8D49-8395-E913-5E4CCDE25FCA}"/>
              </a:ext>
            </a:extLst>
          </p:cNvPr>
          <p:cNvSpPr>
            <a:spLocks noGrp="1"/>
          </p:cNvSpPr>
          <p:nvPr>
            <p:ph type="dt" sz="half" idx="10"/>
          </p:nvPr>
        </p:nvSpPr>
        <p:spPr/>
        <p:txBody>
          <a:body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3E4D36D0-D807-B151-455E-22D4AE5DD66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C92183D-53AD-1F95-9D06-598850B7A9F3}"/>
              </a:ext>
            </a:extLst>
          </p:cNvPr>
          <p:cNvSpPr>
            <a:spLocks noGrp="1"/>
          </p:cNvSpPr>
          <p:nvPr>
            <p:ph type="sldNum" sz="quarter" idx="12"/>
          </p:nvPr>
        </p:nvSpPr>
        <p:spPr/>
        <p:txBody>
          <a:bodyPr/>
          <a:lstStyle/>
          <a:p>
            <a:fld id="{F37141EC-0316-4096-A80C-6B0CE3E273B3}" type="slidenum">
              <a:rPr lang="en-IN" smtClean="0"/>
              <a:t>‹#›</a:t>
            </a:fld>
            <a:endParaRPr lang="en-IN"/>
          </a:p>
        </p:txBody>
      </p:sp>
    </p:spTree>
    <p:extLst>
      <p:ext uri="{BB962C8B-B14F-4D97-AF65-F5344CB8AC3E}">
        <p14:creationId xmlns:p14="http://schemas.microsoft.com/office/powerpoint/2010/main" val="3637721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2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9FF585-96A7-5DE4-B60E-8803D3D713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7B398CE-499C-343F-CAC4-D361C6A494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5F0809E-F8C4-76C8-ECB9-2246063F69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842ACB-087A-4FD8-9D3E-1BE76862B607}" type="datetimeFigureOut">
              <a:rPr lang="en-IN" smtClean="0"/>
              <a:t>12-11-2023</a:t>
            </a:fld>
            <a:endParaRPr lang="en-IN"/>
          </a:p>
        </p:txBody>
      </p:sp>
      <p:sp>
        <p:nvSpPr>
          <p:cNvPr id="5" name="Footer Placeholder 4">
            <a:extLst>
              <a:ext uri="{FF2B5EF4-FFF2-40B4-BE49-F238E27FC236}">
                <a16:creationId xmlns:a16="http://schemas.microsoft.com/office/drawing/2014/main" id="{D9F7591A-9169-59C3-8453-F19E23E9A1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DA088FA-2463-797C-5E89-6E571E44B2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7141EC-0316-4096-A80C-6B0CE3E273B3}" type="slidenum">
              <a:rPr lang="en-IN" smtClean="0"/>
              <a:t>‹#›</a:t>
            </a:fld>
            <a:endParaRPr lang="en-IN"/>
          </a:p>
        </p:txBody>
      </p:sp>
    </p:spTree>
    <p:extLst>
      <p:ext uri="{BB962C8B-B14F-4D97-AF65-F5344CB8AC3E}">
        <p14:creationId xmlns:p14="http://schemas.microsoft.com/office/powerpoint/2010/main" val="19193562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49679203"/><Relationship Id="rId7" Type="http://schemas.openxmlformats.org/officeDocument/2006/relationships/hyperlink" Target="#_Toc149679207"/><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hyperlink" Target="#_Toc149679206"/><Relationship Id="rId5" Type="http://schemas.openxmlformats.org/officeDocument/2006/relationships/hyperlink" Target="#_Toc149679205"/><Relationship Id="rId4" Type="http://schemas.openxmlformats.org/officeDocument/2006/relationships/hyperlink" Target="#_Toc149679204"/></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4000"/>
            <a:lum/>
          </a:blip>
          <a:srcRect/>
          <a:stretch>
            <a:fillRect t="-9000" b="-9000"/>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9FD74E-96E8-9D9A-1E71-FF0D2B632AF1}"/>
              </a:ext>
            </a:extLst>
          </p:cNvPr>
          <p:cNvSpPr txBox="1"/>
          <p:nvPr/>
        </p:nvSpPr>
        <p:spPr>
          <a:xfrm>
            <a:off x="3049250" y="2682620"/>
            <a:ext cx="6093500" cy="4126579"/>
          </a:xfrm>
          <a:prstGeom prst="rect">
            <a:avLst/>
          </a:prstGeom>
          <a:noFill/>
        </p:spPr>
        <p:txBody>
          <a:bodyPr wrap="square">
            <a:spAutoFit/>
          </a:bodyPr>
          <a:lstStyle/>
          <a:p>
            <a:pPr algn="ctr">
              <a:lnSpc>
                <a:spcPct val="150000"/>
              </a:lnSpc>
              <a:spcBef>
                <a:spcPts val="600"/>
              </a:spcBef>
              <a:spcAft>
                <a:spcPts val="1400"/>
              </a:spcAft>
            </a:pPr>
            <a:r>
              <a:rPr lang="en-GB" sz="3000" b="1" i="1" dirty="0">
                <a:effectLst/>
                <a:latin typeface="Arial" panose="020B0604020202020204" pitchFamily="34" charset="0"/>
                <a:ea typeface="Calibri" panose="020F0502020204030204" pitchFamily="34" charset="0"/>
                <a:cs typeface="Arial" panose="020B0604020202020204" pitchFamily="34" charset="0"/>
              </a:rPr>
              <a:t>Module Name: Operating Hotel Facilities</a:t>
            </a:r>
            <a:endParaRPr lang="en-IN" sz="3000" i="1"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Bef>
                <a:spcPts val="600"/>
              </a:spcBef>
              <a:spcAft>
                <a:spcPts val="1400"/>
              </a:spcAft>
            </a:pPr>
            <a:r>
              <a:rPr lang="en-GB" sz="3000" b="1" i="1" dirty="0">
                <a:effectLst/>
                <a:latin typeface="Arial" panose="020B0604020202020204" pitchFamily="34" charset="0"/>
                <a:ea typeface="Calibri" panose="020F0502020204030204" pitchFamily="34" charset="0"/>
                <a:cs typeface="Arial" panose="020B0604020202020204" pitchFamily="34" charset="0"/>
              </a:rPr>
              <a:t>Assignment Title: Presentation</a:t>
            </a:r>
            <a:endParaRPr lang="en-IN" sz="3000" i="1" dirty="0">
              <a:effectLst/>
              <a:latin typeface="Arial" panose="020B0604020202020204" pitchFamily="34" charset="0"/>
              <a:ea typeface="Calibri" panose="020F0502020204030204" pitchFamily="34" charset="0"/>
              <a:cs typeface="Arial" panose="020B0604020202020204" pitchFamily="34" charset="0"/>
            </a:endParaRPr>
          </a:p>
          <a:p>
            <a:pPr algn="ctr">
              <a:lnSpc>
                <a:spcPct val="150000"/>
              </a:lnSpc>
              <a:spcBef>
                <a:spcPts val="600"/>
              </a:spcBef>
              <a:spcAft>
                <a:spcPts val="1400"/>
              </a:spcAft>
            </a:pPr>
            <a:r>
              <a:rPr lang="en-GB" sz="1400" i="1" dirty="0">
                <a:effectLst/>
                <a:latin typeface="Arial" panose="020B0604020202020204" pitchFamily="34" charset="0"/>
                <a:ea typeface="Calibri" panose="020F0502020204030204" pitchFamily="34" charset="0"/>
                <a:cs typeface="Times New Roman" panose="02020603050405020304" pitchFamily="18" charset="0"/>
              </a:rPr>
              <a:t>Student Name: Alexandra </a:t>
            </a:r>
            <a:r>
              <a:rPr lang="en-GB" sz="1400" i="1" dirty="0" err="1">
                <a:effectLst/>
                <a:latin typeface="Arial" panose="020B0604020202020204" pitchFamily="34" charset="0"/>
                <a:ea typeface="Calibri" panose="020F0502020204030204" pitchFamily="34" charset="0"/>
                <a:cs typeface="Times New Roman" panose="02020603050405020304" pitchFamily="18" charset="0"/>
              </a:rPr>
              <a:t>Gjoka</a:t>
            </a:r>
            <a:endParaRPr lang="en-IN" sz="1400" i="1"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Bef>
                <a:spcPts val="600"/>
              </a:spcBef>
              <a:spcAft>
                <a:spcPts val="1400"/>
              </a:spcAft>
            </a:pPr>
            <a:r>
              <a:rPr lang="en-GB" sz="1400" i="1" dirty="0">
                <a:effectLst/>
                <a:latin typeface="Arial" panose="020B0604020202020204" pitchFamily="34" charset="0"/>
                <a:ea typeface="Calibri" panose="020F0502020204030204" pitchFamily="34" charset="0"/>
                <a:cs typeface="Times New Roman" panose="02020603050405020304" pitchFamily="18" charset="0"/>
              </a:rPr>
              <a:t>Student ID: 2224325</a:t>
            </a:r>
          </a:p>
          <a:p>
            <a:pPr algn="ctr">
              <a:lnSpc>
                <a:spcPct val="150000"/>
              </a:lnSpc>
              <a:spcBef>
                <a:spcPts val="600"/>
              </a:spcBef>
              <a:spcAft>
                <a:spcPts val="1400"/>
              </a:spcAft>
            </a:pPr>
            <a:r>
              <a:rPr lang="en-GB" sz="1400" i="1" dirty="0">
                <a:effectLst/>
                <a:latin typeface="Arial" panose="020B0604020202020204" pitchFamily="34" charset="0"/>
                <a:ea typeface="Calibri" panose="020F0502020204030204" pitchFamily="34" charset="0"/>
                <a:cs typeface="Times New Roman" panose="02020603050405020304" pitchFamily="18" charset="0"/>
              </a:rPr>
              <a:t>Tu</a:t>
            </a:r>
            <a:r>
              <a:rPr lang="en-GB" sz="1400" i="1" dirty="0">
                <a:latin typeface="Arial" panose="020B0604020202020204" pitchFamily="34" charset="0"/>
                <a:ea typeface="Calibri" panose="020F0502020204030204" pitchFamily="34" charset="0"/>
                <a:cs typeface="Times New Roman" panose="02020603050405020304" pitchFamily="18" charset="0"/>
              </a:rPr>
              <a:t>tor Name: Muhammad </a:t>
            </a:r>
            <a:r>
              <a:rPr lang="en-GB" sz="1400" i="1" dirty="0" err="1">
                <a:latin typeface="Arial" panose="020B0604020202020204" pitchFamily="34" charset="0"/>
                <a:ea typeface="Calibri" panose="020F0502020204030204" pitchFamily="34" charset="0"/>
                <a:cs typeface="Times New Roman" panose="02020603050405020304" pitchFamily="18" charset="0"/>
              </a:rPr>
              <a:t>Cassamo</a:t>
            </a:r>
            <a:endParaRPr lang="en-IN" sz="1400" i="1"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a:extLst>
              <a:ext uri="{FF2B5EF4-FFF2-40B4-BE49-F238E27FC236}">
                <a16:creationId xmlns:a16="http://schemas.microsoft.com/office/drawing/2014/main" id="{19180A9D-B6E4-C12D-76AB-BB668AE72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6458" y="159428"/>
            <a:ext cx="2143125" cy="214312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267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82F064E8-4428-0F7A-60C4-8BD4A2864E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38816" y="4967982"/>
            <a:ext cx="1822556" cy="18193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253DEB8-9928-E73C-BA04-262B73BF3524}"/>
              </a:ext>
            </a:extLst>
          </p:cNvPr>
          <p:cNvSpPr txBox="1"/>
          <p:nvPr/>
        </p:nvSpPr>
        <p:spPr>
          <a:xfrm>
            <a:off x="0" y="26606"/>
            <a:ext cx="6098344" cy="741998"/>
          </a:xfrm>
          <a:prstGeom prst="rect">
            <a:avLst/>
          </a:prstGeom>
          <a:noFill/>
        </p:spPr>
        <p:txBody>
          <a:bodyPr wrap="square">
            <a:spAutoFit/>
          </a:bodyPr>
          <a:lstStyle/>
          <a:p>
            <a:pPr algn="just">
              <a:lnSpc>
                <a:spcPct val="150000"/>
              </a:lnSpc>
              <a:spcBef>
                <a:spcPts val="1200"/>
              </a:spcBef>
              <a:spcAft>
                <a:spcPts val="1400"/>
              </a:spcAft>
            </a:pPr>
            <a:r>
              <a:rPr lang="en-IN" sz="3200" b="1" i="1" dirty="0">
                <a:solidFill>
                  <a:srgbClr val="FF9900"/>
                </a:solidFill>
                <a:effectLst/>
                <a:latin typeface="Arial" panose="020B0604020202020204" pitchFamily="34" charset="0"/>
              </a:rPr>
              <a:t>TABLE OF CONTENTS</a:t>
            </a:r>
            <a:endParaRPr lang="en-IN" sz="3200" b="1" i="1" dirty="0">
              <a:solidFill>
                <a:srgbClr val="FF9900"/>
              </a:solidFill>
              <a:effectLst/>
              <a:latin typeface="Times New Roman" panose="02020603050405020304" pitchFamily="18" charset="0"/>
            </a:endParaRPr>
          </a:p>
        </p:txBody>
      </p:sp>
      <p:sp>
        <p:nvSpPr>
          <p:cNvPr id="4" name="Rectangle 1">
            <a:extLst>
              <a:ext uri="{FF2B5EF4-FFF2-40B4-BE49-F238E27FC236}">
                <a16:creationId xmlns:a16="http://schemas.microsoft.com/office/drawing/2014/main" id="{6F14CD86-1B36-EFB6-C0C8-EF5F0CEEB029}"/>
              </a:ext>
            </a:extLst>
          </p:cNvPr>
          <p:cNvSpPr>
            <a:spLocks noChangeArrowheads="1"/>
          </p:cNvSpPr>
          <p:nvPr/>
        </p:nvSpPr>
        <p:spPr bwMode="auto">
          <a:xfrm>
            <a:off x="718261" y="1824700"/>
            <a:ext cx="9520555" cy="27764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Introduction</a:t>
            </a: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………………………………………………………….3</a:t>
            </a:r>
            <a:endParaRPr kumimoji="0" lang="en-US" altLang="en-US" b="0" i="0" u="none" strike="noStrike" cap="none" normalizeH="0" baseline="0" dirty="0">
              <a:ln>
                <a:noFill/>
              </a:ln>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Maintenance of the Brand Standards to ensure guest safety and health</a:t>
            </a: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……………………..4</a:t>
            </a:r>
            <a:endParaRPr kumimoji="0" lang="en-US" altLang="en-US" b="0" i="0" u="none" strike="noStrike" cap="none" normalizeH="0" baseline="0" dirty="0">
              <a:ln>
                <a:noFill/>
              </a:ln>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Employee engagement model and examples</a:t>
            </a: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……………………………………………………7</a:t>
            </a:r>
            <a:endParaRPr kumimoji="0" lang="en-US" altLang="en-US" b="0" i="0" u="none" strike="noStrike" cap="none" normalizeH="0" baseline="0" dirty="0">
              <a:ln>
                <a:noFill/>
              </a:ln>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Conclusion</a:t>
            </a: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………………………………………………………….9</a:t>
            </a:r>
            <a:endParaRPr kumimoji="0" lang="en-US" altLang="en-US" b="0" i="0" u="none" strike="noStrike" cap="none" normalizeH="0" baseline="0" dirty="0">
              <a:ln>
                <a:noFill/>
              </a:ln>
              <a:effectLst/>
            </a:endParaRPr>
          </a:p>
          <a:p>
            <a:pPr marL="0" marR="0" lvl="0" indent="0" algn="just" defTabSz="914400" rtl="0" eaLnBrk="0" fontAlgn="base" latinLnBrk="0" hangingPunct="0">
              <a:lnSpc>
                <a:spcPct val="20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References</a:t>
            </a:r>
            <a:r>
              <a:rPr kumimoji="0" lang="en-GB" altLang="en-US"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………………………………………………………..10</a:t>
            </a:r>
            <a:endParaRPr kumimoji="0" lang="en-GB" altLang="en-US"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182605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8961E7-564E-E7D4-5BAF-5EBF0C99744D}"/>
              </a:ext>
            </a:extLst>
          </p:cNvPr>
          <p:cNvSpPr txBox="1"/>
          <p:nvPr/>
        </p:nvSpPr>
        <p:spPr>
          <a:xfrm>
            <a:off x="0" y="26606"/>
            <a:ext cx="6098344" cy="741998"/>
          </a:xfrm>
          <a:prstGeom prst="rect">
            <a:avLst/>
          </a:prstGeom>
          <a:noFill/>
        </p:spPr>
        <p:txBody>
          <a:bodyPr wrap="square">
            <a:spAutoFit/>
          </a:bodyPr>
          <a:lstStyle/>
          <a:p>
            <a:pPr algn="just">
              <a:lnSpc>
                <a:spcPct val="150000"/>
              </a:lnSpc>
              <a:spcBef>
                <a:spcPts val="1200"/>
              </a:spcBef>
              <a:spcAft>
                <a:spcPts val="1400"/>
              </a:spcAft>
            </a:pPr>
            <a:r>
              <a:rPr lang="en-IN" sz="3200" b="1" i="1" dirty="0">
                <a:solidFill>
                  <a:srgbClr val="FF9900"/>
                </a:solidFill>
                <a:effectLst/>
                <a:latin typeface="Arial" panose="020B0604020202020204" pitchFamily="34" charset="0"/>
              </a:rPr>
              <a:t>Introduction </a:t>
            </a:r>
            <a:endParaRPr lang="en-IN" sz="3200" b="1" i="1" dirty="0">
              <a:solidFill>
                <a:srgbClr val="FF9900"/>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45E90CB3-6B7A-A3FD-19F1-B81D55F52B29}"/>
              </a:ext>
            </a:extLst>
          </p:cNvPr>
          <p:cNvSpPr txBox="1"/>
          <p:nvPr/>
        </p:nvSpPr>
        <p:spPr>
          <a:xfrm>
            <a:off x="601394" y="1488888"/>
            <a:ext cx="6098344"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Housekeeping staff are highly important in the hospitality sector and they help in giving the most precise and satisfactory services to the customers.</a:t>
            </a:r>
            <a:endParaRPr lang="en-IN" dirty="0"/>
          </a:p>
        </p:txBody>
      </p:sp>
      <p:sp>
        <p:nvSpPr>
          <p:cNvPr id="7" name="TextBox 6">
            <a:extLst>
              <a:ext uri="{FF2B5EF4-FFF2-40B4-BE49-F238E27FC236}">
                <a16:creationId xmlns:a16="http://schemas.microsoft.com/office/drawing/2014/main" id="{1EF83069-156A-7772-29B7-CFAD53A76086}"/>
              </a:ext>
            </a:extLst>
          </p:cNvPr>
          <p:cNvSpPr txBox="1"/>
          <p:nvPr/>
        </p:nvSpPr>
        <p:spPr>
          <a:xfrm>
            <a:off x="601394" y="2914540"/>
            <a:ext cx="6098344"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housekeeping training program makes a strong team with better efficiency that makes the hotel clean and it helps in retaining the customers.</a:t>
            </a:r>
            <a:endParaRPr lang="en-IN" dirty="0"/>
          </a:p>
        </p:txBody>
      </p:sp>
      <p:sp>
        <p:nvSpPr>
          <p:cNvPr id="9" name="TextBox 8">
            <a:extLst>
              <a:ext uri="{FF2B5EF4-FFF2-40B4-BE49-F238E27FC236}">
                <a16:creationId xmlns:a16="http://schemas.microsoft.com/office/drawing/2014/main" id="{BAC448F0-34C0-0B34-4956-1E124F7C77A8}"/>
              </a:ext>
            </a:extLst>
          </p:cNvPr>
          <p:cNvSpPr txBox="1"/>
          <p:nvPr/>
        </p:nvSpPr>
        <p:spPr>
          <a:xfrm>
            <a:off x="601394" y="4340193"/>
            <a:ext cx="6098344"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Further, some employee engagement models will also be focused upon for increasing the efficiency of the cleaning programs along with providing some appropriate examples.</a:t>
            </a:r>
            <a:endParaRPr lang="en-IN" dirty="0"/>
          </a:p>
        </p:txBody>
      </p:sp>
      <p:pic>
        <p:nvPicPr>
          <p:cNvPr id="3074" name="Picture 2">
            <a:extLst>
              <a:ext uri="{FF2B5EF4-FFF2-40B4-BE49-F238E27FC236}">
                <a16:creationId xmlns:a16="http://schemas.microsoft.com/office/drawing/2014/main" id="{96B682A0-3C1D-8A38-030B-27B170DE44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0412" y="99220"/>
            <a:ext cx="4573361" cy="6496452"/>
          </a:xfrm>
          <a:prstGeom prst="flowChartPunchedTape">
            <a:avLst/>
          </a:prstGeom>
          <a:ln>
            <a:noFill/>
          </a:ln>
          <a:effectLst>
            <a:softEdge rad="112500"/>
          </a:effectLst>
        </p:spPr>
      </p:pic>
      <p:sp>
        <p:nvSpPr>
          <p:cNvPr id="13" name="TextBox 12">
            <a:extLst>
              <a:ext uri="{FF2B5EF4-FFF2-40B4-BE49-F238E27FC236}">
                <a16:creationId xmlns:a16="http://schemas.microsoft.com/office/drawing/2014/main" id="{7327CEE2-1569-96D7-0FC6-4CFF5FF2EB09}"/>
              </a:ext>
            </a:extLst>
          </p:cNvPr>
          <p:cNvSpPr txBox="1"/>
          <p:nvPr/>
        </p:nvSpPr>
        <p:spPr>
          <a:xfrm>
            <a:off x="7934402" y="5265938"/>
            <a:ext cx="2468772"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a:solidFill>
                  <a:schemeClr val="bg1">
                    <a:lumMod val="95000"/>
                  </a:schemeClr>
                </a:solidFill>
                <a:effectLst/>
                <a:latin typeface="Arial" panose="020B0604020202020204" pitchFamily="34" charset="0"/>
                <a:ea typeface="Times New Roman" panose="02020603050405020304" pitchFamily="18" charset="0"/>
              </a:rPr>
              <a:t>Wood, 2013</a:t>
            </a:r>
            <a:endParaRPr lang="en-IN" sz="1050" dirty="0">
              <a:solidFill>
                <a:schemeClr val="bg1">
                  <a:lumMod val="95000"/>
                </a:schemeClr>
              </a:solidFill>
            </a:endParaRPr>
          </a:p>
        </p:txBody>
      </p:sp>
      <p:pic>
        <p:nvPicPr>
          <p:cNvPr id="2" name="Picture 2">
            <a:extLst>
              <a:ext uri="{FF2B5EF4-FFF2-40B4-BE49-F238E27FC236}">
                <a16:creationId xmlns:a16="http://schemas.microsoft.com/office/drawing/2014/main" id="{92FD9689-1617-75BE-A3AC-87C26B541F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8816" y="4967982"/>
            <a:ext cx="1822556" cy="18193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2602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C1093-BBEF-95B4-9CF2-623EB692D94E}"/>
              </a:ext>
            </a:extLst>
          </p:cNvPr>
          <p:cNvSpPr txBox="1"/>
          <p:nvPr/>
        </p:nvSpPr>
        <p:spPr>
          <a:xfrm>
            <a:off x="4275944" y="32527"/>
            <a:ext cx="7916056" cy="1077218"/>
          </a:xfrm>
          <a:prstGeom prst="rect">
            <a:avLst/>
          </a:prstGeom>
          <a:noFill/>
        </p:spPr>
        <p:txBody>
          <a:bodyPr wrap="square">
            <a:spAutoFit/>
          </a:bodyPr>
          <a:lstStyle/>
          <a:p>
            <a:r>
              <a:rPr lang="en-GB" sz="3200" b="1" i="1" kern="0" dirty="0">
                <a:solidFill>
                  <a:srgbClr val="FF9900"/>
                </a:solidFill>
                <a:effectLst/>
                <a:latin typeface="Arial" panose="020B0604020202020204" pitchFamily="34" charset="0"/>
                <a:ea typeface="Calibri" panose="020F0502020204030204" pitchFamily="34" charset="0"/>
              </a:rPr>
              <a:t>Maintenance of the Brand Standard to ensure guest safety and health</a:t>
            </a:r>
            <a:r>
              <a:rPr lang="en-GB" sz="3200" i="1" kern="0" dirty="0">
                <a:solidFill>
                  <a:srgbClr val="FF9900"/>
                </a:solidFill>
                <a:effectLst/>
                <a:latin typeface="Arial" panose="020B0604020202020204" pitchFamily="34" charset="0"/>
                <a:ea typeface="Calibri" panose="020F0502020204030204" pitchFamily="34" charset="0"/>
              </a:rPr>
              <a:t> </a:t>
            </a:r>
            <a:endParaRPr lang="en-IN" sz="3200" i="1" dirty="0">
              <a:solidFill>
                <a:srgbClr val="FF9900"/>
              </a:solidFill>
            </a:endParaRPr>
          </a:p>
        </p:txBody>
      </p:sp>
      <p:sp>
        <p:nvSpPr>
          <p:cNvPr id="5" name="TextBox 4">
            <a:extLst>
              <a:ext uri="{FF2B5EF4-FFF2-40B4-BE49-F238E27FC236}">
                <a16:creationId xmlns:a16="http://schemas.microsoft.com/office/drawing/2014/main" id="{7B106CAC-6341-646D-322F-15990B55B3C8}"/>
              </a:ext>
            </a:extLst>
          </p:cNvPr>
          <p:cNvSpPr txBox="1"/>
          <p:nvPr/>
        </p:nvSpPr>
        <p:spPr>
          <a:xfrm>
            <a:off x="5802980" y="1398961"/>
            <a:ext cx="3518941" cy="498342"/>
          </a:xfrm>
          <a:prstGeom prst="rect">
            <a:avLst/>
          </a:prstGeom>
          <a:noFill/>
        </p:spPr>
        <p:txBody>
          <a:bodyPr wrap="square">
            <a:spAutoFit/>
          </a:bodyPr>
          <a:lstStyle/>
          <a:p>
            <a:pPr marL="285750" indent="-285750" algn="just">
              <a:lnSpc>
                <a:spcPct val="150000"/>
              </a:lnSpc>
              <a:spcBef>
                <a:spcPts val="600"/>
              </a:spcBef>
              <a:spcAft>
                <a:spcPts val="1400"/>
              </a:spcAft>
              <a:buFont typeface="Wingdings" panose="05000000000000000000" pitchFamily="2" charset="2"/>
              <a:buChar char="ü"/>
            </a:pPr>
            <a:r>
              <a:rPr lang="en-IN" sz="2000" b="1" dirty="0">
                <a:effectLst/>
                <a:latin typeface="Arial" panose="020B0604020202020204" pitchFamily="34" charset="0"/>
                <a:ea typeface="Times New Roman" panose="02020603050405020304" pitchFamily="18" charset="0"/>
                <a:cs typeface="Times New Roman" panose="02020603050405020304" pitchFamily="18" charset="0"/>
              </a:rPr>
              <a:t>Effective administration</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4A5885E-5F3D-1F99-0983-FC74E963BC0D}"/>
              </a:ext>
            </a:extLst>
          </p:cNvPr>
          <p:cNvSpPr txBox="1"/>
          <p:nvPr/>
        </p:nvSpPr>
        <p:spPr>
          <a:xfrm>
            <a:off x="4275944" y="2346712"/>
            <a:ext cx="6258392" cy="646331"/>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hotel should manage the administration diligently while considering different facts and aspects</a:t>
            </a:r>
            <a:endParaRPr lang="en-IN" dirty="0"/>
          </a:p>
        </p:txBody>
      </p:sp>
      <p:sp>
        <p:nvSpPr>
          <p:cNvPr id="9" name="TextBox 8">
            <a:extLst>
              <a:ext uri="{FF2B5EF4-FFF2-40B4-BE49-F238E27FC236}">
                <a16:creationId xmlns:a16="http://schemas.microsoft.com/office/drawing/2014/main" id="{F62D6E71-9A15-96B0-25D2-A7AAD701F0F6}"/>
              </a:ext>
            </a:extLst>
          </p:cNvPr>
          <p:cNvSpPr txBox="1"/>
          <p:nvPr/>
        </p:nvSpPr>
        <p:spPr>
          <a:xfrm>
            <a:off x="5802980" y="3407808"/>
            <a:ext cx="4030568" cy="498342"/>
          </a:xfrm>
          <a:prstGeom prst="rect">
            <a:avLst/>
          </a:prstGeom>
          <a:noFill/>
        </p:spPr>
        <p:txBody>
          <a:bodyPr wrap="square">
            <a:spAutoFit/>
          </a:bodyPr>
          <a:lstStyle/>
          <a:p>
            <a:pPr marL="285750" indent="-285750" algn="just">
              <a:lnSpc>
                <a:spcPct val="150000"/>
              </a:lnSpc>
              <a:spcBef>
                <a:spcPts val="600"/>
              </a:spcBef>
              <a:spcAft>
                <a:spcPts val="1400"/>
              </a:spcAft>
              <a:buFont typeface="Wingdings" panose="05000000000000000000" pitchFamily="2" charset="2"/>
              <a:buChar char="ü"/>
            </a:pPr>
            <a:r>
              <a:rPr lang="en-IN" sz="2000" b="1" dirty="0">
                <a:effectLst/>
                <a:latin typeface="Arial" panose="020B0604020202020204" pitchFamily="34" charset="0"/>
                <a:ea typeface="Times New Roman" panose="02020603050405020304" pitchFamily="18" charset="0"/>
                <a:cs typeface="Times New Roman" panose="02020603050405020304" pitchFamily="18" charset="0"/>
              </a:rPr>
              <a:t>Giving attention to detail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0FB4B2E4-A144-1069-EBFD-9A734306B5F5}"/>
              </a:ext>
            </a:extLst>
          </p:cNvPr>
          <p:cNvSpPr txBox="1"/>
          <p:nvPr/>
        </p:nvSpPr>
        <p:spPr>
          <a:xfrm>
            <a:off x="4275944" y="4101400"/>
            <a:ext cx="6258392"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hotel staff must have the ability to give attention to detail and maintain cleanliness in the room before, during and after the guest's stay. </a:t>
            </a:r>
            <a:endParaRPr lang="en-IN" dirty="0"/>
          </a:p>
        </p:txBody>
      </p:sp>
      <p:pic>
        <p:nvPicPr>
          <p:cNvPr id="12" name="Picture 2">
            <a:extLst>
              <a:ext uri="{FF2B5EF4-FFF2-40B4-BE49-F238E27FC236}">
                <a16:creationId xmlns:a16="http://schemas.microsoft.com/office/drawing/2014/main" id="{ACD190E5-0177-E31B-2FB2-56CC421B6A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16" y="4967982"/>
            <a:ext cx="1822556" cy="181934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E11E37FD-D93D-E248-E56E-639CE4BF05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97" y="32527"/>
            <a:ext cx="4800945" cy="6825472"/>
          </a:xfrm>
          <a:prstGeom prst="homePlate">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C6169F66-FC20-102B-B017-B631D69FC8AC}"/>
              </a:ext>
            </a:extLst>
          </p:cNvPr>
          <p:cNvSpPr txBox="1"/>
          <p:nvPr/>
        </p:nvSpPr>
        <p:spPr>
          <a:xfrm>
            <a:off x="1015314" y="6425253"/>
            <a:ext cx="1982718"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err="1">
                <a:solidFill>
                  <a:schemeClr val="bg1">
                    <a:lumMod val="95000"/>
                  </a:schemeClr>
                </a:solidFill>
                <a:effectLst/>
                <a:latin typeface="Arial" panose="020B0604020202020204" pitchFamily="34" charset="0"/>
                <a:ea typeface="Times New Roman" panose="02020603050405020304" pitchFamily="18" charset="0"/>
              </a:rPr>
              <a:t>Tesone</a:t>
            </a:r>
            <a:r>
              <a:rPr lang="en-IN" sz="1050" kern="0" dirty="0">
                <a:solidFill>
                  <a:schemeClr val="bg1">
                    <a:lumMod val="95000"/>
                  </a:schemeClr>
                </a:solidFill>
                <a:effectLst/>
                <a:latin typeface="Arial" panose="020B0604020202020204" pitchFamily="34" charset="0"/>
                <a:ea typeface="Times New Roman" panose="02020603050405020304" pitchFamily="18" charset="0"/>
              </a:rPr>
              <a:t>, 2010</a:t>
            </a:r>
            <a:endParaRPr lang="en-IN" sz="1050" dirty="0">
              <a:solidFill>
                <a:schemeClr val="bg1">
                  <a:lumMod val="95000"/>
                </a:schemeClr>
              </a:solidFill>
            </a:endParaRPr>
          </a:p>
        </p:txBody>
      </p:sp>
    </p:spTree>
    <p:extLst>
      <p:ext uri="{BB962C8B-B14F-4D97-AF65-F5344CB8AC3E}">
        <p14:creationId xmlns:p14="http://schemas.microsoft.com/office/powerpoint/2010/main" val="3474337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39E506-8392-1BDE-B4CE-4E174C65E4EF}"/>
              </a:ext>
            </a:extLst>
          </p:cNvPr>
          <p:cNvSpPr txBox="1"/>
          <p:nvPr/>
        </p:nvSpPr>
        <p:spPr>
          <a:xfrm>
            <a:off x="0" y="-25939"/>
            <a:ext cx="2263040" cy="584775"/>
          </a:xfrm>
          <a:prstGeom prst="rect">
            <a:avLst/>
          </a:prstGeom>
          <a:noFill/>
        </p:spPr>
        <p:txBody>
          <a:bodyPr wrap="square">
            <a:spAutoFit/>
          </a:bodyPr>
          <a:lstStyle/>
          <a:p>
            <a:r>
              <a:rPr lang="en-US" sz="3200" b="1" i="1" dirty="0" err="1">
                <a:solidFill>
                  <a:srgbClr val="FF9900"/>
                </a:solidFill>
                <a:latin typeface="Arial" panose="020B0604020202020204" pitchFamily="34" charset="0"/>
                <a:cs typeface="Arial" panose="020B0604020202020204" pitchFamily="34" charset="0"/>
              </a:rPr>
              <a:t>Contd</a:t>
            </a:r>
            <a:r>
              <a:rPr lang="en-US" sz="3200" b="1" i="1" dirty="0">
                <a:solidFill>
                  <a:srgbClr val="FF9900"/>
                </a:solidFill>
                <a:latin typeface="Arial" panose="020B0604020202020204" pitchFamily="34" charset="0"/>
                <a:cs typeface="Arial" panose="020B0604020202020204" pitchFamily="34" charset="0"/>
              </a:rPr>
              <a:t>….</a:t>
            </a:r>
            <a:endParaRPr lang="en-IN" sz="3200" b="1" i="1" dirty="0">
              <a:solidFill>
                <a:srgbClr val="FF99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7B40078-0038-5E60-66C0-5EF2D5F9DB7E}"/>
              </a:ext>
            </a:extLst>
          </p:cNvPr>
          <p:cNvSpPr txBox="1"/>
          <p:nvPr/>
        </p:nvSpPr>
        <p:spPr>
          <a:xfrm>
            <a:off x="183630" y="1321846"/>
            <a:ext cx="6093500" cy="400110"/>
          </a:xfrm>
          <a:prstGeom prst="rect">
            <a:avLst/>
          </a:prstGeom>
          <a:noFill/>
        </p:spPr>
        <p:txBody>
          <a:bodyPr wrap="square">
            <a:spAutoFit/>
          </a:bodyPr>
          <a:lstStyle/>
          <a:p>
            <a:pPr marL="285750" indent="-285750" algn="just">
              <a:buFont typeface="Wingdings" panose="05000000000000000000" pitchFamily="2" charset="2"/>
              <a:buChar char="ü"/>
            </a:pPr>
            <a:r>
              <a:rPr lang="en-IN" sz="2000" b="1" kern="0" dirty="0">
                <a:effectLst/>
                <a:latin typeface="Arial" panose="020B0604020202020204" pitchFamily="34" charset="0"/>
                <a:ea typeface="Times New Roman" panose="02020603050405020304" pitchFamily="18" charset="0"/>
              </a:rPr>
              <a:t>Team and Individual Accountability </a:t>
            </a:r>
            <a:endParaRPr lang="en-IN" sz="2000" dirty="0"/>
          </a:p>
        </p:txBody>
      </p:sp>
      <p:sp>
        <p:nvSpPr>
          <p:cNvPr id="7" name="TextBox 6">
            <a:extLst>
              <a:ext uri="{FF2B5EF4-FFF2-40B4-BE49-F238E27FC236}">
                <a16:creationId xmlns:a16="http://schemas.microsoft.com/office/drawing/2014/main" id="{3083FA14-1924-ABC1-5D4C-5C1E412DD1A2}"/>
              </a:ext>
            </a:extLst>
          </p:cNvPr>
          <p:cNvSpPr txBox="1"/>
          <p:nvPr/>
        </p:nvSpPr>
        <p:spPr>
          <a:xfrm>
            <a:off x="288561" y="2278029"/>
            <a:ext cx="6093500"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Accountability is highly important to maintain cleanliness in the hotel and enforce the guests to come and stay</a:t>
            </a:r>
            <a:endParaRPr lang="en-IN" dirty="0"/>
          </a:p>
        </p:txBody>
      </p:sp>
      <p:sp>
        <p:nvSpPr>
          <p:cNvPr id="9" name="TextBox 8">
            <a:extLst>
              <a:ext uri="{FF2B5EF4-FFF2-40B4-BE49-F238E27FC236}">
                <a16:creationId xmlns:a16="http://schemas.microsoft.com/office/drawing/2014/main" id="{BCDEEEDB-E97D-96BE-FF0A-F8AF0AFAF782}"/>
              </a:ext>
            </a:extLst>
          </p:cNvPr>
          <p:cNvSpPr txBox="1"/>
          <p:nvPr/>
        </p:nvSpPr>
        <p:spPr>
          <a:xfrm>
            <a:off x="183630" y="3695877"/>
            <a:ext cx="609350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public areas like the front office, lobby, desk, kitchen, garden, restaurants, swimming pools and hotel rooms need to have high maintenance and cleanliness.  </a:t>
            </a:r>
            <a:endParaRPr lang="en-IN" dirty="0"/>
          </a:p>
        </p:txBody>
      </p:sp>
      <p:pic>
        <p:nvPicPr>
          <p:cNvPr id="10" name="Picture 2">
            <a:extLst>
              <a:ext uri="{FF2B5EF4-FFF2-40B4-BE49-F238E27FC236}">
                <a16:creationId xmlns:a16="http://schemas.microsoft.com/office/drawing/2014/main" id="{78827D56-F62F-3DB2-5679-C63861E37F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72587"/>
            <a:ext cx="1822556" cy="181934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B99A4520-E455-F775-6AED-F9BC77FFA4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2062" y="24771"/>
            <a:ext cx="5809938" cy="683322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19E4CE7-5920-7173-06F5-8BB8627D1A12}"/>
              </a:ext>
            </a:extLst>
          </p:cNvPr>
          <p:cNvSpPr txBox="1"/>
          <p:nvPr/>
        </p:nvSpPr>
        <p:spPr>
          <a:xfrm>
            <a:off x="8541894" y="6579313"/>
            <a:ext cx="3346555"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err="1">
                <a:solidFill>
                  <a:schemeClr val="bg1">
                    <a:lumMod val="95000"/>
                  </a:schemeClr>
                </a:solidFill>
                <a:effectLst/>
                <a:latin typeface="Arial" panose="020B0604020202020204" pitchFamily="34" charset="0"/>
                <a:ea typeface="Times New Roman" panose="02020603050405020304" pitchFamily="18" charset="0"/>
              </a:rPr>
              <a:t>Szende</a:t>
            </a:r>
            <a:r>
              <a:rPr lang="en-IN" sz="1050" kern="0" dirty="0">
                <a:solidFill>
                  <a:schemeClr val="bg1">
                    <a:lumMod val="95000"/>
                  </a:schemeClr>
                </a:solidFill>
                <a:effectLst/>
                <a:latin typeface="Arial" panose="020B0604020202020204" pitchFamily="34" charset="0"/>
                <a:ea typeface="Times New Roman" panose="02020603050405020304" pitchFamily="18" charset="0"/>
              </a:rPr>
              <a:t> et al., 2021</a:t>
            </a:r>
            <a:endParaRPr lang="en-IN" sz="1050" dirty="0">
              <a:solidFill>
                <a:schemeClr val="bg1">
                  <a:lumMod val="95000"/>
                </a:schemeClr>
              </a:solidFill>
            </a:endParaRPr>
          </a:p>
        </p:txBody>
      </p:sp>
    </p:spTree>
    <p:extLst>
      <p:ext uri="{BB962C8B-B14F-4D97-AF65-F5344CB8AC3E}">
        <p14:creationId xmlns:p14="http://schemas.microsoft.com/office/powerpoint/2010/main" val="789082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1AF51B-CB8A-8B4D-521F-744517828129}"/>
              </a:ext>
            </a:extLst>
          </p:cNvPr>
          <p:cNvSpPr txBox="1"/>
          <p:nvPr/>
        </p:nvSpPr>
        <p:spPr>
          <a:xfrm>
            <a:off x="6005433" y="113209"/>
            <a:ext cx="6093500" cy="584775"/>
          </a:xfrm>
          <a:prstGeom prst="rect">
            <a:avLst/>
          </a:prstGeom>
          <a:noFill/>
        </p:spPr>
        <p:txBody>
          <a:bodyPr wrap="square">
            <a:spAutoFit/>
          </a:bodyPr>
          <a:lstStyle/>
          <a:p>
            <a:pPr algn="r"/>
            <a:r>
              <a:rPr lang="en-US" sz="3200" b="1" i="1" dirty="0" err="1">
                <a:solidFill>
                  <a:srgbClr val="FF9900"/>
                </a:solidFill>
                <a:latin typeface="Arial" panose="020B0604020202020204" pitchFamily="34" charset="0"/>
                <a:cs typeface="Arial" panose="020B0604020202020204" pitchFamily="34" charset="0"/>
              </a:rPr>
              <a:t>Contd</a:t>
            </a:r>
            <a:r>
              <a:rPr lang="en-US" sz="3200" b="1" i="1" dirty="0">
                <a:solidFill>
                  <a:srgbClr val="FF9900"/>
                </a:solidFill>
                <a:latin typeface="Arial" panose="020B0604020202020204" pitchFamily="34" charset="0"/>
                <a:cs typeface="Arial" panose="020B0604020202020204" pitchFamily="34" charset="0"/>
              </a:rPr>
              <a:t>….</a:t>
            </a:r>
            <a:endParaRPr lang="en-IN" sz="3200" b="1" i="1" dirty="0">
              <a:solidFill>
                <a:srgbClr val="FF99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29A7D6F-FC34-B438-CB92-AAAF310AE4E3}"/>
              </a:ext>
            </a:extLst>
          </p:cNvPr>
          <p:cNvSpPr txBox="1"/>
          <p:nvPr/>
        </p:nvSpPr>
        <p:spPr>
          <a:xfrm>
            <a:off x="6005433" y="1261884"/>
            <a:ext cx="6621905" cy="461665"/>
          </a:xfrm>
          <a:prstGeom prst="rect">
            <a:avLst/>
          </a:prstGeom>
          <a:noFill/>
        </p:spPr>
        <p:txBody>
          <a:bodyPr wrap="square">
            <a:spAutoFit/>
          </a:bodyPr>
          <a:lstStyle/>
          <a:p>
            <a:pPr marL="285750" indent="-285750" algn="just">
              <a:buFont typeface="Wingdings" panose="05000000000000000000" pitchFamily="2" charset="2"/>
              <a:buChar char="ü"/>
            </a:pPr>
            <a:r>
              <a:rPr lang="en-IN" sz="2400" b="1" kern="0" dirty="0">
                <a:effectLst/>
                <a:latin typeface="Arial" panose="020B0604020202020204" pitchFamily="34" charset="0"/>
                <a:ea typeface="Times New Roman" panose="02020603050405020304" pitchFamily="18" charset="0"/>
              </a:rPr>
              <a:t>Aims to ensure the guest’s satisfaction </a:t>
            </a:r>
            <a:endParaRPr lang="en-IN" sz="2400" dirty="0"/>
          </a:p>
        </p:txBody>
      </p:sp>
      <p:sp>
        <p:nvSpPr>
          <p:cNvPr id="6" name="TextBox 5">
            <a:extLst>
              <a:ext uri="{FF2B5EF4-FFF2-40B4-BE49-F238E27FC236}">
                <a16:creationId xmlns:a16="http://schemas.microsoft.com/office/drawing/2014/main" id="{F583131E-95E6-D8B8-CCD3-6EF1625379E8}"/>
              </a:ext>
            </a:extLst>
          </p:cNvPr>
          <p:cNvSpPr txBox="1"/>
          <p:nvPr/>
        </p:nvSpPr>
        <p:spPr>
          <a:xfrm>
            <a:off x="6016052" y="2442920"/>
            <a:ext cx="6093500"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brand culture of the hotel is to ensure the development of employees and make sure to have complete customer satisfaction</a:t>
            </a:r>
            <a:endParaRPr lang="en-IN" dirty="0"/>
          </a:p>
        </p:txBody>
      </p:sp>
      <p:sp>
        <p:nvSpPr>
          <p:cNvPr id="8" name="TextBox 7">
            <a:extLst>
              <a:ext uri="{FF2B5EF4-FFF2-40B4-BE49-F238E27FC236}">
                <a16:creationId xmlns:a16="http://schemas.microsoft.com/office/drawing/2014/main" id="{E8EC7AE7-F9F8-9187-D37C-8FAE8006F26B}"/>
              </a:ext>
            </a:extLst>
          </p:cNvPr>
          <p:cNvSpPr txBox="1"/>
          <p:nvPr/>
        </p:nvSpPr>
        <p:spPr>
          <a:xfrm>
            <a:off x="6016052" y="3755837"/>
            <a:ext cx="6082881" cy="1200329"/>
          </a:xfrm>
          <a:prstGeom prst="rect">
            <a:avLst/>
          </a:prstGeom>
          <a:noFill/>
        </p:spPr>
        <p:txBody>
          <a:bodyPr wrap="square">
            <a:spAutoFit/>
          </a:bodyPr>
          <a:lstStyle/>
          <a:p>
            <a:pPr marL="285750" indent="-285750" algn="just">
              <a:spcBef>
                <a:spcPts val="600"/>
              </a:spcBef>
              <a:spcAft>
                <a:spcPts val="1400"/>
              </a:spcAft>
              <a:buFont typeface="Arial" panose="020B0604020202020204" pitchFamily="34" charset="0"/>
              <a:buChar char="•"/>
            </a:pPr>
            <a:r>
              <a:rPr lang="en-IN" sz="1800" dirty="0">
                <a:effectLst/>
                <a:latin typeface="Arial" panose="020B0604020202020204" pitchFamily="34" charset="0"/>
                <a:ea typeface="Times New Roman" panose="02020603050405020304" pitchFamily="18" charset="0"/>
                <a:cs typeface="Times New Roman" panose="02020603050405020304" pitchFamily="18" charset="0"/>
              </a:rPr>
              <a:t>Further, not allowing random people to room without key cards will help in the guests’ security and the hotel will have goodwill and a better brand image (</a:t>
            </a:r>
            <a:r>
              <a:rPr lang="en-IN" sz="1800" dirty="0" err="1">
                <a:effectLst/>
                <a:latin typeface="Arial" panose="020B0604020202020204" pitchFamily="34" charset="0"/>
                <a:ea typeface="Times New Roman" panose="02020603050405020304" pitchFamily="18" charset="0"/>
                <a:cs typeface="Times New Roman" panose="02020603050405020304" pitchFamily="18" charset="0"/>
              </a:rPr>
              <a:t>Tra</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2020).</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 name="Picture 2">
            <a:extLst>
              <a:ext uri="{FF2B5EF4-FFF2-40B4-BE49-F238E27FC236}">
                <a16:creationId xmlns:a16="http://schemas.microsoft.com/office/drawing/2014/main" id="{CA927EA6-3776-7FC0-FB14-7D04328DB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1050" y="4967982"/>
            <a:ext cx="1960322" cy="195686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5122" name="Picture 2">
            <a:extLst>
              <a:ext uri="{FF2B5EF4-FFF2-40B4-BE49-F238E27FC236}">
                <a16:creationId xmlns:a16="http://schemas.microsoft.com/office/drawing/2014/main" id="{41CE0E4E-0E9B-3C38-7964-3604016597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86" y="-27851"/>
            <a:ext cx="5878285" cy="681517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B1406648-72F5-9B3F-1EB2-9C310379E027}"/>
              </a:ext>
            </a:extLst>
          </p:cNvPr>
          <p:cNvSpPr txBox="1"/>
          <p:nvPr/>
        </p:nvSpPr>
        <p:spPr>
          <a:xfrm>
            <a:off x="2090950" y="6265888"/>
            <a:ext cx="1822556"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dirty="0" err="1">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Tra</a:t>
            </a:r>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 2020)</a:t>
            </a:r>
            <a:endParaRPr lang="en-IN" sz="1050" dirty="0"/>
          </a:p>
        </p:txBody>
      </p:sp>
    </p:spTree>
    <p:extLst>
      <p:ext uri="{BB962C8B-B14F-4D97-AF65-F5344CB8AC3E}">
        <p14:creationId xmlns:p14="http://schemas.microsoft.com/office/powerpoint/2010/main" val="528181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84B9329-B477-2C48-F555-EC05FCF52CD1}"/>
              </a:ext>
            </a:extLst>
          </p:cNvPr>
          <p:cNvSpPr txBox="1"/>
          <p:nvPr/>
        </p:nvSpPr>
        <p:spPr>
          <a:xfrm>
            <a:off x="0" y="93335"/>
            <a:ext cx="9395085" cy="584775"/>
          </a:xfrm>
          <a:prstGeom prst="rect">
            <a:avLst/>
          </a:prstGeom>
          <a:noFill/>
        </p:spPr>
        <p:txBody>
          <a:bodyPr wrap="square">
            <a:spAutoFit/>
          </a:bodyPr>
          <a:lstStyle/>
          <a:p>
            <a:pPr algn="just"/>
            <a:r>
              <a:rPr lang="en-GB" sz="3200" b="1" i="1" kern="0" dirty="0">
                <a:solidFill>
                  <a:srgbClr val="FF9900"/>
                </a:solidFill>
                <a:effectLst/>
                <a:latin typeface="Arial" panose="020B0604020202020204" pitchFamily="34" charset="0"/>
                <a:ea typeface="Calibri" panose="020F0502020204030204" pitchFamily="34" charset="0"/>
              </a:rPr>
              <a:t>Employee engagement model and examples</a:t>
            </a:r>
            <a:endParaRPr lang="en-IN" sz="3200" i="1" dirty="0">
              <a:solidFill>
                <a:srgbClr val="FF9900"/>
              </a:solidFill>
            </a:endParaRPr>
          </a:p>
        </p:txBody>
      </p:sp>
      <p:sp>
        <p:nvSpPr>
          <p:cNvPr id="5" name="TextBox 4">
            <a:extLst>
              <a:ext uri="{FF2B5EF4-FFF2-40B4-BE49-F238E27FC236}">
                <a16:creationId xmlns:a16="http://schemas.microsoft.com/office/drawing/2014/main" id="{2A0DE0E4-446A-F5A3-0121-D2ADB1A1F637}"/>
              </a:ext>
            </a:extLst>
          </p:cNvPr>
          <p:cNvSpPr txBox="1"/>
          <p:nvPr/>
        </p:nvSpPr>
        <p:spPr>
          <a:xfrm>
            <a:off x="153648" y="1351826"/>
            <a:ext cx="6093500" cy="400110"/>
          </a:xfrm>
          <a:prstGeom prst="rect">
            <a:avLst/>
          </a:prstGeom>
          <a:noFill/>
        </p:spPr>
        <p:txBody>
          <a:bodyPr wrap="square">
            <a:spAutoFit/>
          </a:bodyPr>
          <a:lstStyle/>
          <a:p>
            <a:pPr marL="285750" indent="-285750">
              <a:buFont typeface="Wingdings" panose="05000000000000000000" pitchFamily="2" charset="2"/>
              <a:buChar char="Ø"/>
            </a:pPr>
            <a:r>
              <a:rPr lang="en-IN" sz="2000" b="1" kern="0" dirty="0">
                <a:effectLst/>
                <a:latin typeface="Arial" panose="020B0604020202020204" pitchFamily="34" charset="0"/>
                <a:ea typeface="Times New Roman" panose="02020603050405020304" pitchFamily="18" charset="0"/>
              </a:rPr>
              <a:t>The Zinger Model</a:t>
            </a:r>
            <a:endParaRPr lang="en-IN" sz="2000" dirty="0"/>
          </a:p>
        </p:txBody>
      </p:sp>
      <p:sp>
        <p:nvSpPr>
          <p:cNvPr id="7" name="TextBox 6">
            <a:extLst>
              <a:ext uri="{FF2B5EF4-FFF2-40B4-BE49-F238E27FC236}">
                <a16:creationId xmlns:a16="http://schemas.microsoft.com/office/drawing/2014/main" id="{CFA3FCA3-1AF7-06F4-9061-C0E543DAD2E7}"/>
              </a:ext>
            </a:extLst>
          </p:cNvPr>
          <p:cNvSpPr txBox="1"/>
          <p:nvPr/>
        </p:nvSpPr>
        <p:spPr>
          <a:xfrm>
            <a:off x="153648" y="2308008"/>
            <a:ext cx="609350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According to this model, the businesses should motivate the employees to build associations among the team members and ensure some recognition through promotions, rewards and incentives</a:t>
            </a:r>
            <a:endParaRPr lang="en-IN" dirty="0"/>
          </a:p>
        </p:txBody>
      </p:sp>
      <p:sp>
        <p:nvSpPr>
          <p:cNvPr id="9" name="TextBox 8">
            <a:extLst>
              <a:ext uri="{FF2B5EF4-FFF2-40B4-BE49-F238E27FC236}">
                <a16:creationId xmlns:a16="http://schemas.microsoft.com/office/drawing/2014/main" id="{4DC3CFCC-1DB0-CE0C-C28F-53A9B7338F26}"/>
              </a:ext>
            </a:extLst>
          </p:cNvPr>
          <p:cNvSpPr txBox="1"/>
          <p:nvPr/>
        </p:nvSpPr>
        <p:spPr>
          <a:xfrm>
            <a:off x="153648" y="4246365"/>
            <a:ext cx="609350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They have implemented a reward system for the best customer-staff interaction for the housekeeping staff and provide better cleaning materials for the cleaners to ensure their working progress </a:t>
            </a:r>
            <a:r>
              <a:rPr lang="en-US" sz="1800" kern="0" dirty="0">
                <a:effectLst/>
                <a:latin typeface="Arial" panose="020B0604020202020204" pitchFamily="34" charset="0"/>
                <a:ea typeface="Times New Roman" panose="02020603050405020304" pitchFamily="18" charset="0"/>
              </a:rPr>
              <a:t>(Marriott, 2023)</a:t>
            </a:r>
            <a:endParaRPr lang="en-IN" dirty="0"/>
          </a:p>
        </p:txBody>
      </p:sp>
      <p:pic>
        <p:nvPicPr>
          <p:cNvPr id="8196" name="Picture 4">
            <a:extLst>
              <a:ext uri="{FF2B5EF4-FFF2-40B4-BE49-F238E27FC236}">
                <a16:creationId xmlns:a16="http://schemas.microsoft.com/office/drawing/2014/main" id="{55A016B3-0F80-B272-DB9F-44A24A957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8921" y="678111"/>
            <a:ext cx="5356679" cy="608655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4367D31-1B1C-79D0-ACFE-ED1362046962}"/>
              </a:ext>
            </a:extLst>
          </p:cNvPr>
          <p:cNvSpPr txBox="1"/>
          <p:nvPr/>
        </p:nvSpPr>
        <p:spPr>
          <a:xfrm>
            <a:off x="7529584" y="6179889"/>
            <a:ext cx="2468855"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a:solidFill>
                  <a:schemeClr val="bg1">
                    <a:lumMod val="95000"/>
                  </a:schemeClr>
                </a:solidFill>
                <a:effectLst/>
                <a:latin typeface="Arial" panose="020B0604020202020204" pitchFamily="34" charset="0"/>
                <a:ea typeface="Times New Roman" panose="02020603050405020304" pitchFamily="18" charset="0"/>
              </a:rPr>
              <a:t>Van der </a:t>
            </a:r>
            <a:r>
              <a:rPr lang="en-IN" sz="1050" kern="0" dirty="0" err="1">
                <a:solidFill>
                  <a:schemeClr val="bg1">
                    <a:lumMod val="95000"/>
                  </a:schemeClr>
                </a:solidFill>
                <a:effectLst/>
                <a:latin typeface="Arial" panose="020B0604020202020204" pitchFamily="34" charset="0"/>
                <a:ea typeface="Times New Roman" panose="02020603050405020304" pitchFamily="18" charset="0"/>
              </a:rPr>
              <a:t>Putten</a:t>
            </a:r>
            <a:r>
              <a:rPr lang="en-IN" sz="1050" kern="0" dirty="0">
                <a:solidFill>
                  <a:schemeClr val="bg1">
                    <a:lumMod val="95000"/>
                  </a:schemeClr>
                </a:solidFill>
                <a:effectLst/>
                <a:latin typeface="Arial" panose="020B0604020202020204" pitchFamily="34" charset="0"/>
                <a:ea typeface="Times New Roman" panose="02020603050405020304" pitchFamily="18" charset="0"/>
              </a:rPr>
              <a:t> et al., 2019</a:t>
            </a:r>
            <a:endParaRPr lang="en-IN" sz="1050" dirty="0">
              <a:solidFill>
                <a:schemeClr val="bg1">
                  <a:lumMod val="95000"/>
                </a:schemeClr>
              </a:solidFill>
            </a:endParaRPr>
          </a:p>
        </p:txBody>
      </p:sp>
      <p:pic>
        <p:nvPicPr>
          <p:cNvPr id="2" name="Picture 2">
            <a:extLst>
              <a:ext uri="{FF2B5EF4-FFF2-40B4-BE49-F238E27FC236}">
                <a16:creationId xmlns:a16="http://schemas.microsoft.com/office/drawing/2014/main" id="{A049C5FD-1D4C-8872-A942-3403C719A1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3648" y="5597001"/>
            <a:ext cx="1435309" cy="143278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1883162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61AA9C-C9B4-89BD-9F5B-48C39BD83501}"/>
              </a:ext>
            </a:extLst>
          </p:cNvPr>
          <p:cNvSpPr txBox="1"/>
          <p:nvPr/>
        </p:nvSpPr>
        <p:spPr>
          <a:xfrm>
            <a:off x="5956092" y="0"/>
            <a:ext cx="6093500" cy="584775"/>
          </a:xfrm>
          <a:prstGeom prst="rect">
            <a:avLst/>
          </a:prstGeom>
          <a:noFill/>
        </p:spPr>
        <p:txBody>
          <a:bodyPr wrap="square">
            <a:spAutoFit/>
          </a:bodyPr>
          <a:lstStyle/>
          <a:p>
            <a:pPr algn="r"/>
            <a:r>
              <a:rPr lang="en-US" sz="3200" b="1" i="1" dirty="0" err="1">
                <a:solidFill>
                  <a:srgbClr val="FF9900"/>
                </a:solidFill>
                <a:latin typeface="Arial" panose="020B0604020202020204" pitchFamily="34" charset="0"/>
                <a:cs typeface="Arial" panose="020B0604020202020204" pitchFamily="34" charset="0"/>
              </a:rPr>
              <a:t>Contd</a:t>
            </a:r>
            <a:r>
              <a:rPr lang="en-US" sz="3200" b="1" i="1" dirty="0">
                <a:solidFill>
                  <a:srgbClr val="FF9900"/>
                </a:solidFill>
                <a:latin typeface="Arial" panose="020B0604020202020204" pitchFamily="34" charset="0"/>
                <a:cs typeface="Arial" panose="020B0604020202020204" pitchFamily="34" charset="0"/>
              </a:rPr>
              <a:t>….</a:t>
            </a:r>
            <a:endParaRPr lang="en-IN" sz="3200" b="1" i="1" dirty="0">
              <a:solidFill>
                <a:srgbClr val="FF99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2730325-1B34-2AE5-94CE-2961746FCCA9}"/>
              </a:ext>
            </a:extLst>
          </p:cNvPr>
          <p:cNvSpPr txBox="1"/>
          <p:nvPr/>
        </p:nvSpPr>
        <p:spPr>
          <a:xfrm>
            <a:off x="5956092" y="1004705"/>
            <a:ext cx="6190936" cy="498342"/>
          </a:xfrm>
          <a:prstGeom prst="rect">
            <a:avLst/>
          </a:prstGeom>
          <a:noFill/>
        </p:spPr>
        <p:txBody>
          <a:bodyPr wrap="square">
            <a:spAutoFit/>
          </a:bodyPr>
          <a:lstStyle/>
          <a:p>
            <a:pPr marL="342900" indent="-342900" algn="just">
              <a:lnSpc>
                <a:spcPct val="150000"/>
              </a:lnSpc>
              <a:spcBef>
                <a:spcPts val="600"/>
              </a:spcBef>
              <a:spcAft>
                <a:spcPts val="1400"/>
              </a:spcAft>
              <a:buFont typeface="Wingdings" panose="05000000000000000000" pitchFamily="2" charset="2"/>
              <a:buChar char="ü"/>
            </a:pPr>
            <a:r>
              <a:rPr lang="en-IN" sz="2000" b="1" dirty="0">
                <a:effectLst/>
                <a:latin typeface="Arial" panose="020B0604020202020204" pitchFamily="34" charset="0"/>
                <a:ea typeface="Times New Roman" panose="02020603050405020304" pitchFamily="18" charset="0"/>
                <a:cs typeface="Times New Roman" panose="02020603050405020304" pitchFamily="18" charset="0"/>
              </a:rPr>
              <a:t>The Deloitte Model</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F5CB4285-B264-903A-684F-74340D5863C3}"/>
              </a:ext>
            </a:extLst>
          </p:cNvPr>
          <p:cNvSpPr txBox="1"/>
          <p:nvPr/>
        </p:nvSpPr>
        <p:spPr>
          <a:xfrm>
            <a:off x="5956092" y="2004217"/>
            <a:ext cx="6235908"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Deloitte model is an employee engagement model that encourages making people more involved, valued and challenged.</a:t>
            </a:r>
            <a:endParaRPr lang="en-IN" dirty="0"/>
          </a:p>
        </p:txBody>
      </p:sp>
      <p:sp>
        <p:nvSpPr>
          <p:cNvPr id="11" name="TextBox 10">
            <a:extLst>
              <a:ext uri="{FF2B5EF4-FFF2-40B4-BE49-F238E27FC236}">
                <a16:creationId xmlns:a16="http://schemas.microsoft.com/office/drawing/2014/main" id="{4767AC49-3BBE-C003-EC6F-49FB5C7A0D20}"/>
              </a:ext>
            </a:extLst>
          </p:cNvPr>
          <p:cNvSpPr txBox="1"/>
          <p:nvPr/>
        </p:nvSpPr>
        <p:spPr>
          <a:xfrm>
            <a:off x="5926110" y="3593175"/>
            <a:ext cx="6123482" cy="923330"/>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hotel has also provided special training that helps the employees to boost their friendly and polite behaviour along with communication skills. </a:t>
            </a:r>
            <a:endParaRPr lang="en-IN" dirty="0"/>
          </a:p>
        </p:txBody>
      </p:sp>
      <p:pic>
        <p:nvPicPr>
          <p:cNvPr id="9218" name="Picture 2">
            <a:extLst>
              <a:ext uri="{FF2B5EF4-FFF2-40B4-BE49-F238E27FC236}">
                <a16:creationId xmlns:a16="http://schemas.microsoft.com/office/drawing/2014/main" id="{DFF9288A-314D-61B2-7A61-12593D9D7A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72" y="0"/>
            <a:ext cx="5673657" cy="685799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37C5C71-55FD-AAC1-B240-FA5C62589E28}"/>
              </a:ext>
            </a:extLst>
          </p:cNvPr>
          <p:cNvSpPr txBox="1"/>
          <p:nvPr/>
        </p:nvSpPr>
        <p:spPr>
          <a:xfrm>
            <a:off x="1851880" y="6370819"/>
            <a:ext cx="2825051"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a:solidFill>
                  <a:schemeClr val="bg1">
                    <a:lumMod val="95000"/>
                  </a:schemeClr>
                </a:solidFill>
                <a:effectLst/>
                <a:latin typeface="Arial" panose="020B0604020202020204" pitchFamily="34" charset="0"/>
                <a:ea typeface="Times New Roman" panose="02020603050405020304" pitchFamily="18" charset="0"/>
              </a:rPr>
              <a:t> </a:t>
            </a:r>
            <a:r>
              <a:rPr lang="en-US" sz="1050" kern="0" dirty="0" err="1">
                <a:solidFill>
                  <a:schemeClr val="bg1">
                    <a:lumMod val="95000"/>
                  </a:schemeClr>
                </a:solidFill>
                <a:effectLst/>
                <a:latin typeface="Arial" panose="020B0604020202020204" pitchFamily="34" charset="0"/>
                <a:ea typeface="Times New Roman" panose="02020603050405020304" pitchFamily="18" charset="0"/>
              </a:rPr>
              <a:t>Nativeplace</a:t>
            </a:r>
            <a:r>
              <a:rPr lang="en-US" sz="1050" kern="0" dirty="0">
                <a:solidFill>
                  <a:schemeClr val="bg1">
                    <a:lumMod val="95000"/>
                  </a:schemeClr>
                </a:solidFill>
                <a:effectLst/>
                <a:latin typeface="Arial" panose="020B0604020202020204" pitchFamily="34" charset="0"/>
                <a:ea typeface="Times New Roman" panose="02020603050405020304" pitchFamily="18" charset="0"/>
              </a:rPr>
              <a:t>, 2023</a:t>
            </a:r>
            <a:endParaRPr lang="en-IN" sz="1050" dirty="0">
              <a:solidFill>
                <a:schemeClr val="bg1">
                  <a:lumMod val="95000"/>
                </a:schemeClr>
              </a:solidFill>
            </a:endParaRPr>
          </a:p>
        </p:txBody>
      </p:sp>
      <p:pic>
        <p:nvPicPr>
          <p:cNvPr id="2" name="Picture 2">
            <a:extLst>
              <a:ext uri="{FF2B5EF4-FFF2-40B4-BE49-F238E27FC236}">
                <a16:creationId xmlns:a16="http://schemas.microsoft.com/office/drawing/2014/main" id="{26C5EC76-D599-BED1-6B27-43D8C7D1A9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40120" y="5346915"/>
            <a:ext cx="1513752" cy="151108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7068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73745F-64E0-21D0-BE75-B38FD268F196}"/>
              </a:ext>
            </a:extLst>
          </p:cNvPr>
          <p:cNvSpPr txBox="1"/>
          <p:nvPr/>
        </p:nvSpPr>
        <p:spPr>
          <a:xfrm>
            <a:off x="2500" y="0"/>
            <a:ext cx="6093500" cy="584775"/>
          </a:xfrm>
          <a:prstGeom prst="rect">
            <a:avLst/>
          </a:prstGeom>
          <a:noFill/>
        </p:spPr>
        <p:txBody>
          <a:bodyPr wrap="square">
            <a:spAutoFit/>
          </a:bodyPr>
          <a:lstStyle/>
          <a:p>
            <a:pPr algn="just"/>
            <a:r>
              <a:rPr lang="en-GB" sz="3200" b="1" i="1" kern="0" dirty="0">
                <a:solidFill>
                  <a:srgbClr val="FF9900"/>
                </a:solidFill>
                <a:effectLst/>
                <a:latin typeface="Arial" panose="020B0604020202020204" pitchFamily="34" charset="0"/>
                <a:ea typeface="Calibri" panose="020F0502020204030204" pitchFamily="34" charset="0"/>
              </a:rPr>
              <a:t>Conclusion </a:t>
            </a:r>
            <a:endParaRPr lang="en-IN" sz="3200" b="1" i="1" dirty="0">
              <a:solidFill>
                <a:srgbClr val="FF9900"/>
              </a:solidFill>
            </a:endParaRPr>
          </a:p>
        </p:txBody>
      </p:sp>
      <p:sp>
        <p:nvSpPr>
          <p:cNvPr id="5" name="TextBox 4">
            <a:extLst>
              <a:ext uri="{FF2B5EF4-FFF2-40B4-BE49-F238E27FC236}">
                <a16:creationId xmlns:a16="http://schemas.microsoft.com/office/drawing/2014/main" id="{3F77227A-D8B7-2DD4-C2C6-D3066D2A22F3}"/>
              </a:ext>
            </a:extLst>
          </p:cNvPr>
          <p:cNvSpPr txBox="1"/>
          <p:nvPr/>
        </p:nvSpPr>
        <p:spPr>
          <a:xfrm>
            <a:off x="543394" y="1764374"/>
            <a:ext cx="609350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The cleanliness provided by the housekeeping staff is also responsible for the brand reputation and customer retention of the Premier Inn Leicester Fosse Park Hotel. </a:t>
            </a:r>
            <a:endParaRPr lang="en-IN" dirty="0"/>
          </a:p>
        </p:txBody>
      </p:sp>
      <p:sp>
        <p:nvSpPr>
          <p:cNvPr id="7" name="TextBox 6">
            <a:extLst>
              <a:ext uri="{FF2B5EF4-FFF2-40B4-BE49-F238E27FC236}">
                <a16:creationId xmlns:a16="http://schemas.microsoft.com/office/drawing/2014/main" id="{73876708-B637-690F-EBC1-EC37F34ED0F7}"/>
              </a:ext>
            </a:extLst>
          </p:cNvPr>
          <p:cNvSpPr txBox="1"/>
          <p:nvPr/>
        </p:nvSpPr>
        <p:spPr>
          <a:xfrm>
            <a:off x="543394" y="3893298"/>
            <a:ext cx="6093500" cy="1200329"/>
          </a:xfrm>
          <a:prstGeom prst="rect">
            <a:avLst/>
          </a:prstGeom>
          <a:noFill/>
        </p:spPr>
        <p:txBody>
          <a:bodyPr wrap="square">
            <a:spAutoFit/>
          </a:bodyPr>
          <a:lstStyle/>
          <a:p>
            <a:pPr marL="285750" indent="-285750" algn="just">
              <a:buFont typeface="Arial" panose="020B0604020202020204" pitchFamily="34" charset="0"/>
              <a:buChar char="•"/>
            </a:pPr>
            <a:r>
              <a:rPr lang="en-IN" sz="1800" kern="0" dirty="0">
                <a:effectLst/>
                <a:latin typeface="Arial" panose="020B0604020202020204" pitchFamily="34" charset="0"/>
                <a:ea typeface="Times New Roman" panose="02020603050405020304" pitchFamily="18" charset="0"/>
              </a:rPr>
              <a:t>It has been illustrated that effective administration, attentive employees, team and individual accountability and being empathetic to guest has proven to satisfy the visitors of the hotel</a:t>
            </a:r>
            <a:endParaRPr lang="en-IN" dirty="0"/>
          </a:p>
        </p:txBody>
      </p:sp>
      <p:pic>
        <p:nvPicPr>
          <p:cNvPr id="4098" name="Picture 2">
            <a:extLst>
              <a:ext uri="{FF2B5EF4-FFF2-40B4-BE49-F238E27FC236}">
                <a16:creationId xmlns:a16="http://schemas.microsoft.com/office/drawing/2014/main" id="{C07FE570-3F2E-1BB7-EF96-4ECD72535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6228" y="1"/>
            <a:ext cx="5353272" cy="685799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482FCD4F-EE16-105E-F250-28CAF7164F95}"/>
              </a:ext>
            </a:extLst>
          </p:cNvPr>
          <p:cNvSpPr txBox="1"/>
          <p:nvPr/>
        </p:nvSpPr>
        <p:spPr>
          <a:xfrm>
            <a:off x="8095403" y="6604083"/>
            <a:ext cx="1888047" cy="253916"/>
          </a:xfrm>
          <a:prstGeom prst="rect">
            <a:avLst/>
          </a:prstGeom>
          <a:noFill/>
        </p:spPr>
        <p:txBody>
          <a:bodyPr wrap="square">
            <a:spAutoFit/>
          </a:bodyPr>
          <a:lstStyle/>
          <a:p>
            <a:r>
              <a:rPr lang="en-IN" sz="1050" dirty="0">
                <a:solidFill>
                  <a:schemeClr val="bg1">
                    <a:lumMod val="95000"/>
                  </a:schemeClr>
                </a:solidFill>
                <a:effectLst/>
                <a:latin typeface="Arial" panose="020B0604020202020204" pitchFamily="34" charset="0"/>
                <a:ea typeface="Times New Roman" panose="02020603050405020304" pitchFamily="18" charset="0"/>
                <a:cs typeface="Times New Roman" panose="02020603050405020304" pitchFamily="18" charset="0"/>
              </a:rPr>
              <a:t>Source: </a:t>
            </a:r>
            <a:r>
              <a:rPr lang="en-IN" sz="1050" kern="0" dirty="0">
                <a:solidFill>
                  <a:schemeClr val="bg1">
                    <a:lumMod val="95000"/>
                  </a:schemeClr>
                </a:solidFill>
                <a:effectLst/>
                <a:latin typeface="Arial" panose="020B0604020202020204" pitchFamily="34" charset="0"/>
                <a:ea typeface="Times New Roman" panose="02020603050405020304" pitchFamily="18" charset="0"/>
              </a:rPr>
              <a:t> Bridger, 2018</a:t>
            </a:r>
            <a:endParaRPr lang="en-IN" sz="1050" dirty="0">
              <a:solidFill>
                <a:schemeClr val="bg1">
                  <a:lumMod val="95000"/>
                </a:schemeClr>
              </a:solidFill>
            </a:endParaRPr>
          </a:p>
        </p:txBody>
      </p:sp>
      <p:pic>
        <p:nvPicPr>
          <p:cNvPr id="2" name="Picture 2">
            <a:extLst>
              <a:ext uri="{FF2B5EF4-FFF2-40B4-BE49-F238E27FC236}">
                <a16:creationId xmlns:a16="http://schemas.microsoft.com/office/drawing/2014/main" id="{829978E3-E59C-E3D4-69AE-2167496C8A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110" y="5346915"/>
            <a:ext cx="1513752" cy="151108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78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694908-F02C-DE7C-6062-BE4CAEF34624}"/>
              </a:ext>
            </a:extLst>
          </p:cNvPr>
          <p:cNvSpPr txBox="1"/>
          <p:nvPr/>
        </p:nvSpPr>
        <p:spPr>
          <a:xfrm>
            <a:off x="7229632" y="0"/>
            <a:ext cx="4962368" cy="584775"/>
          </a:xfrm>
          <a:prstGeom prst="rect">
            <a:avLst/>
          </a:prstGeom>
          <a:noFill/>
        </p:spPr>
        <p:txBody>
          <a:bodyPr wrap="square">
            <a:spAutoFit/>
          </a:bodyPr>
          <a:lstStyle/>
          <a:p>
            <a:pPr algn="r"/>
            <a:r>
              <a:rPr lang="en-GB" sz="3200" b="1" i="1" kern="0" dirty="0">
                <a:solidFill>
                  <a:srgbClr val="FF9900"/>
                </a:solidFill>
                <a:effectLst/>
                <a:latin typeface="Arial" panose="020B0604020202020204" pitchFamily="34" charset="0"/>
                <a:ea typeface="Calibri" panose="020F0502020204030204" pitchFamily="34" charset="0"/>
              </a:rPr>
              <a:t>References </a:t>
            </a:r>
            <a:endParaRPr lang="en-IN" sz="3200" b="1" i="1" dirty="0">
              <a:solidFill>
                <a:srgbClr val="FF9900"/>
              </a:solidFill>
            </a:endParaRPr>
          </a:p>
        </p:txBody>
      </p:sp>
      <p:sp>
        <p:nvSpPr>
          <p:cNvPr id="7" name="TextBox 6">
            <a:extLst>
              <a:ext uri="{FF2B5EF4-FFF2-40B4-BE49-F238E27FC236}">
                <a16:creationId xmlns:a16="http://schemas.microsoft.com/office/drawing/2014/main" id="{8F7972E6-2C93-8F5A-F6E6-7691F7952C4D}"/>
              </a:ext>
            </a:extLst>
          </p:cNvPr>
          <p:cNvSpPr txBox="1"/>
          <p:nvPr/>
        </p:nvSpPr>
        <p:spPr>
          <a:xfrm>
            <a:off x="1915618" y="1440681"/>
            <a:ext cx="8360764" cy="3463705"/>
          </a:xfrm>
          <a:prstGeom prst="rect">
            <a:avLst/>
          </a:prstGeom>
          <a:noFill/>
        </p:spPr>
        <p:txBody>
          <a:bodyPr wrap="square">
            <a:spAutoFit/>
          </a:bodyPr>
          <a:lstStyle/>
          <a:p>
            <a:pPr marL="285750" indent="-285750" algn="just">
              <a:lnSpc>
                <a:spcPct val="150000"/>
              </a:lnSpc>
              <a:spcBef>
                <a:spcPts val="600"/>
              </a:spcBef>
              <a:spcAft>
                <a:spcPts val="1400"/>
              </a:spcAft>
              <a:buFont typeface="Arial" panose="020B0604020202020204" pitchFamily="34" charset="0"/>
              <a:buChar char="•"/>
            </a:pPr>
            <a:r>
              <a:rPr lang="en-IN" sz="1800" dirty="0" err="1">
                <a:effectLst/>
                <a:latin typeface="Arial" panose="020B0604020202020204" pitchFamily="34" charset="0"/>
                <a:ea typeface="Times New Roman" panose="02020603050405020304" pitchFamily="18" charset="0"/>
                <a:cs typeface="Times New Roman" panose="02020603050405020304" pitchFamily="18" charset="0"/>
              </a:rPr>
              <a:t>Tra</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T., (2020). Action plan for training new Housekeeping Employee: case: Hotel Indigo Helsinki.</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Bef>
                <a:spcPts val="600"/>
              </a:spcBef>
              <a:spcAft>
                <a:spcPts val="1400"/>
              </a:spcAft>
              <a:buFont typeface="Arial" panose="020B0604020202020204" pitchFamily="34" charset="0"/>
              <a:buChar char="•"/>
            </a:pPr>
            <a:r>
              <a:rPr lang="en-IN" sz="1800" dirty="0" err="1">
                <a:effectLst/>
                <a:latin typeface="Arial" panose="020B0604020202020204" pitchFamily="34" charset="0"/>
                <a:ea typeface="Times New Roman" panose="02020603050405020304" pitchFamily="18" charset="0"/>
                <a:cs typeface="Times New Roman" panose="02020603050405020304" pitchFamily="18" charset="0"/>
              </a:rPr>
              <a:t>Szende</a:t>
            </a:r>
            <a:r>
              <a:rPr lang="en-IN" sz="1800" dirty="0">
                <a:effectLst/>
                <a:latin typeface="Arial" panose="020B0604020202020204" pitchFamily="34" charset="0"/>
                <a:ea typeface="Times New Roman" panose="02020603050405020304" pitchFamily="18" charset="0"/>
                <a:cs typeface="Times New Roman" panose="02020603050405020304" pitchFamily="18" charset="0"/>
              </a:rPr>
              <a:t>, P., Dalton, A.N. and Yoo, M. eds., (2021). Operations management in the hospitality industry. Emerald Publishing Limited.</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Bef>
                <a:spcPts val="600"/>
              </a:spcBef>
              <a:spcAft>
                <a:spcPts val="14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Marriott, (2023). </a:t>
            </a:r>
            <a:r>
              <a:rPr lang="en-GB" sz="1800" i="1" dirty="0">
                <a:effectLst/>
                <a:latin typeface="Arial" panose="020B0604020202020204" pitchFamily="34" charset="0"/>
                <a:ea typeface="Calibri" panose="020F0502020204030204" pitchFamily="34" charset="0"/>
                <a:cs typeface="Times New Roman" panose="02020603050405020304" pitchFamily="18" charset="0"/>
              </a:rPr>
              <a:t>Leicester Marriott Hotel. </a:t>
            </a:r>
            <a:r>
              <a:rPr lang="en-GB" sz="18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https://www.marriott.com/en-us/hotels/emalm-leicester-marriott-hotel/overview/</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26 October 2023].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2">
            <a:extLst>
              <a:ext uri="{FF2B5EF4-FFF2-40B4-BE49-F238E27FC236}">
                <a16:creationId xmlns:a16="http://schemas.microsoft.com/office/drawing/2014/main" id="{424B1A3E-B27F-57B7-40D7-ADDD2F3E17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22" y="5038655"/>
            <a:ext cx="1822556" cy="18193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8467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2449</Words>
  <Application>Microsoft Office PowerPoint</Application>
  <PresentationFormat>Widescreen</PresentationFormat>
  <Paragraphs>90</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2023-10-31T15:48:59Z</dcterms:created>
  <dcterms:modified xsi:type="dcterms:W3CDTF">2023-11-12T12:27:39Z</dcterms:modified>
</cp:coreProperties>
</file>