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3"/>
  </p:notesMasterIdLst>
  <p:sldIdLst>
    <p:sldId id="256" r:id="rId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0EDBF"/>
    <a:srgbClr val="EDDEAB"/>
    <a:srgbClr val="DDD4F3"/>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008"/>
    <p:restoredTop sz="94630"/>
  </p:normalViewPr>
  <p:slideViewPr>
    <p:cSldViewPr snapToGrid="0">
      <p:cViewPr>
        <p:scale>
          <a:sx n="95" d="100"/>
          <a:sy n="95" d="100"/>
        </p:scale>
        <p:origin x="1240" y="5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C43030D-70EB-AB48-B638-125730DD8737}" type="datetimeFigureOut">
              <a:rPr lang="en-GB" smtClean="0"/>
              <a:t>11/12/2025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C6698D7-47B6-684D-9DD8-E1C78BF59CB7}" type="slidenum">
              <a:rPr lang="en-GB" smtClean="0"/>
              <a:t>‹#›</a:t>
            </a:fld>
            <a:endParaRPr lang="en-GB"/>
          </a:p>
        </p:txBody>
      </p:sp>
    </p:spTree>
    <p:extLst>
      <p:ext uri="{BB962C8B-B14F-4D97-AF65-F5344CB8AC3E}">
        <p14:creationId xmlns:p14="http://schemas.microsoft.com/office/powerpoint/2010/main" val="307758910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C6698D7-47B6-684D-9DD8-E1C78BF59CB7}" type="slidenum">
              <a:rPr lang="en-GB" smtClean="0"/>
              <a:t>1</a:t>
            </a:fld>
            <a:endParaRPr lang="en-GB"/>
          </a:p>
        </p:txBody>
      </p:sp>
    </p:spTree>
    <p:extLst>
      <p:ext uri="{BB962C8B-B14F-4D97-AF65-F5344CB8AC3E}">
        <p14:creationId xmlns:p14="http://schemas.microsoft.com/office/powerpoint/2010/main" val="349456742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288119-DDAA-3558-DDEF-ED5A55EC0355}"/>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9DA247B8-2BBE-A2FA-A73E-CE7FF82B354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880ADAB8-CE0F-CBAA-0D62-FB953D3E03B9}"/>
              </a:ext>
            </a:extLst>
          </p:cNvPr>
          <p:cNvSpPr>
            <a:spLocks noGrp="1"/>
          </p:cNvSpPr>
          <p:nvPr>
            <p:ph type="dt" sz="half" idx="10"/>
          </p:nvPr>
        </p:nvSpPr>
        <p:spPr/>
        <p:txBody>
          <a:bodyPr/>
          <a:lstStyle/>
          <a:p>
            <a:fld id="{035EC0DF-5D95-A34A-8951-743B566FB3BF}" type="datetimeFigureOut">
              <a:rPr lang="en-GB" smtClean="0"/>
              <a:t>11/12/2025</a:t>
            </a:fld>
            <a:endParaRPr lang="en-GB"/>
          </a:p>
        </p:txBody>
      </p:sp>
      <p:sp>
        <p:nvSpPr>
          <p:cNvPr id="5" name="Footer Placeholder 4">
            <a:extLst>
              <a:ext uri="{FF2B5EF4-FFF2-40B4-BE49-F238E27FC236}">
                <a16:creationId xmlns:a16="http://schemas.microsoft.com/office/drawing/2014/main" id="{2721CBCE-204D-B022-5905-E490A3CFEA4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C312433-68FB-6E79-23C5-BE722B3BADA5}"/>
              </a:ext>
            </a:extLst>
          </p:cNvPr>
          <p:cNvSpPr>
            <a:spLocks noGrp="1"/>
          </p:cNvSpPr>
          <p:nvPr>
            <p:ph type="sldNum" sz="quarter" idx="12"/>
          </p:nvPr>
        </p:nvSpPr>
        <p:spPr/>
        <p:txBody>
          <a:bodyPr/>
          <a:lstStyle/>
          <a:p>
            <a:fld id="{F59E81E7-7D9E-F74E-BF4A-6CEF934B79C7}" type="slidenum">
              <a:rPr lang="en-GB" smtClean="0"/>
              <a:t>‹#›</a:t>
            </a:fld>
            <a:endParaRPr lang="en-GB"/>
          </a:p>
        </p:txBody>
      </p:sp>
    </p:spTree>
    <p:extLst>
      <p:ext uri="{BB962C8B-B14F-4D97-AF65-F5344CB8AC3E}">
        <p14:creationId xmlns:p14="http://schemas.microsoft.com/office/powerpoint/2010/main" val="12528459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73D854-E7D2-E2B3-C351-0C559567A862}"/>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BC6C5424-40E7-5E0D-87CE-0B43E7993E15}"/>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7F84375D-3190-1EE8-DD0B-2CC075CA1B4F}"/>
              </a:ext>
            </a:extLst>
          </p:cNvPr>
          <p:cNvSpPr>
            <a:spLocks noGrp="1"/>
          </p:cNvSpPr>
          <p:nvPr>
            <p:ph type="dt" sz="half" idx="10"/>
          </p:nvPr>
        </p:nvSpPr>
        <p:spPr/>
        <p:txBody>
          <a:bodyPr/>
          <a:lstStyle/>
          <a:p>
            <a:fld id="{035EC0DF-5D95-A34A-8951-743B566FB3BF}" type="datetimeFigureOut">
              <a:rPr lang="en-GB" smtClean="0"/>
              <a:t>11/12/2025</a:t>
            </a:fld>
            <a:endParaRPr lang="en-GB"/>
          </a:p>
        </p:txBody>
      </p:sp>
      <p:sp>
        <p:nvSpPr>
          <p:cNvPr id="5" name="Footer Placeholder 4">
            <a:extLst>
              <a:ext uri="{FF2B5EF4-FFF2-40B4-BE49-F238E27FC236}">
                <a16:creationId xmlns:a16="http://schemas.microsoft.com/office/drawing/2014/main" id="{4402413A-D8EA-2C12-2D70-CF51F1ADD56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905CFB0-2ABA-5FE2-104A-2E1E014E3DEF}"/>
              </a:ext>
            </a:extLst>
          </p:cNvPr>
          <p:cNvSpPr>
            <a:spLocks noGrp="1"/>
          </p:cNvSpPr>
          <p:nvPr>
            <p:ph type="sldNum" sz="quarter" idx="12"/>
          </p:nvPr>
        </p:nvSpPr>
        <p:spPr/>
        <p:txBody>
          <a:bodyPr/>
          <a:lstStyle/>
          <a:p>
            <a:fld id="{F59E81E7-7D9E-F74E-BF4A-6CEF934B79C7}" type="slidenum">
              <a:rPr lang="en-GB" smtClean="0"/>
              <a:t>‹#›</a:t>
            </a:fld>
            <a:endParaRPr lang="en-GB"/>
          </a:p>
        </p:txBody>
      </p:sp>
    </p:spTree>
    <p:extLst>
      <p:ext uri="{BB962C8B-B14F-4D97-AF65-F5344CB8AC3E}">
        <p14:creationId xmlns:p14="http://schemas.microsoft.com/office/powerpoint/2010/main" val="38989154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24152F-7110-049E-4C84-9FA683CEF282}"/>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84B0A947-9504-F33C-6467-8947CE62793A}"/>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DB3CE8C-CB4E-2834-88CC-9D0E870BBF5F}"/>
              </a:ext>
            </a:extLst>
          </p:cNvPr>
          <p:cNvSpPr>
            <a:spLocks noGrp="1"/>
          </p:cNvSpPr>
          <p:nvPr>
            <p:ph type="dt" sz="half" idx="10"/>
          </p:nvPr>
        </p:nvSpPr>
        <p:spPr/>
        <p:txBody>
          <a:bodyPr/>
          <a:lstStyle/>
          <a:p>
            <a:fld id="{035EC0DF-5D95-A34A-8951-743B566FB3BF}" type="datetimeFigureOut">
              <a:rPr lang="en-GB" smtClean="0"/>
              <a:t>11/12/2025</a:t>
            </a:fld>
            <a:endParaRPr lang="en-GB"/>
          </a:p>
        </p:txBody>
      </p:sp>
      <p:sp>
        <p:nvSpPr>
          <p:cNvPr id="5" name="Footer Placeholder 4">
            <a:extLst>
              <a:ext uri="{FF2B5EF4-FFF2-40B4-BE49-F238E27FC236}">
                <a16:creationId xmlns:a16="http://schemas.microsoft.com/office/drawing/2014/main" id="{AD1806E5-1786-A402-F819-7354840A857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0720088-B0E3-DBB0-4F5F-8D5EE6639A4F}"/>
              </a:ext>
            </a:extLst>
          </p:cNvPr>
          <p:cNvSpPr>
            <a:spLocks noGrp="1"/>
          </p:cNvSpPr>
          <p:nvPr>
            <p:ph type="sldNum" sz="quarter" idx="12"/>
          </p:nvPr>
        </p:nvSpPr>
        <p:spPr/>
        <p:txBody>
          <a:bodyPr/>
          <a:lstStyle/>
          <a:p>
            <a:fld id="{F59E81E7-7D9E-F74E-BF4A-6CEF934B79C7}" type="slidenum">
              <a:rPr lang="en-GB" smtClean="0"/>
              <a:t>‹#›</a:t>
            </a:fld>
            <a:endParaRPr lang="en-GB"/>
          </a:p>
        </p:txBody>
      </p:sp>
    </p:spTree>
    <p:extLst>
      <p:ext uri="{BB962C8B-B14F-4D97-AF65-F5344CB8AC3E}">
        <p14:creationId xmlns:p14="http://schemas.microsoft.com/office/powerpoint/2010/main" val="197421199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2490DE-C1D9-67ED-1129-E1044F230017}"/>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ADB75DE3-DA54-BDC9-72BB-C65A79639D0A}"/>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94CE5A50-D715-3702-1AAA-98346D5CEDFB}"/>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7AA58966-1378-95AB-34CC-8C227F7BABAE}"/>
              </a:ext>
            </a:extLst>
          </p:cNvPr>
          <p:cNvSpPr>
            <a:spLocks noGrp="1"/>
          </p:cNvSpPr>
          <p:nvPr>
            <p:ph type="dt" sz="half" idx="10"/>
          </p:nvPr>
        </p:nvSpPr>
        <p:spPr/>
        <p:txBody>
          <a:bodyPr/>
          <a:lstStyle/>
          <a:p>
            <a:fld id="{035EC0DF-5D95-A34A-8951-743B566FB3BF}" type="datetimeFigureOut">
              <a:rPr lang="en-GB" smtClean="0"/>
              <a:t>11/12/2025</a:t>
            </a:fld>
            <a:endParaRPr lang="en-GB"/>
          </a:p>
        </p:txBody>
      </p:sp>
      <p:sp>
        <p:nvSpPr>
          <p:cNvPr id="6" name="Footer Placeholder 5">
            <a:extLst>
              <a:ext uri="{FF2B5EF4-FFF2-40B4-BE49-F238E27FC236}">
                <a16:creationId xmlns:a16="http://schemas.microsoft.com/office/drawing/2014/main" id="{39CA35DF-59D6-EEC4-3FFA-2B863E53EF9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34B1D40-EF21-1C65-3752-20C251CEC021}"/>
              </a:ext>
            </a:extLst>
          </p:cNvPr>
          <p:cNvSpPr>
            <a:spLocks noGrp="1"/>
          </p:cNvSpPr>
          <p:nvPr>
            <p:ph type="sldNum" sz="quarter" idx="12"/>
          </p:nvPr>
        </p:nvSpPr>
        <p:spPr/>
        <p:txBody>
          <a:bodyPr/>
          <a:lstStyle/>
          <a:p>
            <a:fld id="{F59E81E7-7D9E-F74E-BF4A-6CEF934B79C7}" type="slidenum">
              <a:rPr lang="en-GB" smtClean="0"/>
              <a:t>‹#›</a:t>
            </a:fld>
            <a:endParaRPr lang="en-GB"/>
          </a:p>
        </p:txBody>
      </p:sp>
    </p:spTree>
    <p:extLst>
      <p:ext uri="{BB962C8B-B14F-4D97-AF65-F5344CB8AC3E}">
        <p14:creationId xmlns:p14="http://schemas.microsoft.com/office/powerpoint/2010/main" val="329673587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D9E706-1C3D-D9C0-FF3D-3A408E92A671}"/>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3EF02118-A968-B76B-87B9-2A9E12CDE8A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66DBA4E-0C8F-DBA1-C231-01165B01C39F}"/>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72B600B2-B4A7-DA3C-83A5-E0BD7AF5926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3ED37886-BD1B-05A2-AF55-F40F82E2E9ED}"/>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EDA09888-1B33-9604-3AF6-448C427328B0}"/>
              </a:ext>
            </a:extLst>
          </p:cNvPr>
          <p:cNvSpPr>
            <a:spLocks noGrp="1"/>
          </p:cNvSpPr>
          <p:nvPr>
            <p:ph type="dt" sz="half" idx="10"/>
          </p:nvPr>
        </p:nvSpPr>
        <p:spPr/>
        <p:txBody>
          <a:bodyPr/>
          <a:lstStyle/>
          <a:p>
            <a:fld id="{035EC0DF-5D95-A34A-8951-743B566FB3BF}" type="datetimeFigureOut">
              <a:rPr lang="en-GB" smtClean="0"/>
              <a:t>11/12/2025</a:t>
            </a:fld>
            <a:endParaRPr lang="en-GB"/>
          </a:p>
        </p:txBody>
      </p:sp>
      <p:sp>
        <p:nvSpPr>
          <p:cNvPr id="8" name="Footer Placeholder 7">
            <a:extLst>
              <a:ext uri="{FF2B5EF4-FFF2-40B4-BE49-F238E27FC236}">
                <a16:creationId xmlns:a16="http://schemas.microsoft.com/office/drawing/2014/main" id="{03D81F3A-30E9-BED7-19C2-BA27DEA4440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CEEF3B3F-A360-E5E3-DA4A-C97268FA276A}"/>
              </a:ext>
            </a:extLst>
          </p:cNvPr>
          <p:cNvSpPr>
            <a:spLocks noGrp="1"/>
          </p:cNvSpPr>
          <p:nvPr>
            <p:ph type="sldNum" sz="quarter" idx="12"/>
          </p:nvPr>
        </p:nvSpPr>
        <p:spPr/>
        <p:txBody>
          <a:bodyPr/>
          <a:lstStyle/>
          <a:p>
            <a:fld id="{F59E81E7-7D9E-F74E-BF4A-6CEF934B79C7}" type="slidenum">
              <a:rPr lang="en-GB" smtClean="0"/>
              <a:t>‹#›</a:t>
            </a:fld>
            <a:endParaRPr lang="en-GB"/>
          </a:p>
        </p:txBody>
      </p:sp>
    </p:spTree>
    <p:extLst>
      <p:ext uri="{BB962C8B-B14F-4D97-AF65-F5344CB8AC3E}">
        <p14:creationId xmlns:p14="http://schemas.microsoft.com/office/powerpoint/2010/main" val="14603838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66A280-EB29-E0D3-FEB4-299AD380372A}"/>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67849F41-0C52-F4CF-8608-C75B231A577D}"/>
              </a:ext>
            </a:extLst>
          </p:cNvPr>
          <p:cNvSpPr>
            <a:spLocks noGrp="1"/>
          </p:cNvSpPr>
          <p:nvPr>
            <p:ph type="dt" sz="half" idx="10"/>
          </p:nvPr>
        </p:nvSpPr>
        <p:spPr/>
        <p:txBody>
          <a:bodyPr/>
          <a:lstStyle/>
          <a:p>
            <a:fld id="{035EC0DF-5D95-A34A-8951-743B566FB3BF}" type="datetimeFigureOut">
              <a:rPr lang="en-GB" smtClean="0"/>
              <a:t>11/12/2025</a:t>
            </a:fld>
            <a:endParaRPr lang="en-GB"/>
          </a:p>
        </p:txBody>
      </p:sp>
      <p:sp>
        <p:nvSpPr>
          <p:cNvPr id="4" name="Footer Placeholder 3">
            <a:extLst>
              <a:ext uri="{FF2B5EF4-FFF2-40B4-BE49-F238E27FC236}">
                <a16:creationId xmlns:a16="http://schemas.microsoft.com/office/drawing/2014/main" id="{DEE5AFF1-2ACF-2D2C-0196-C762163E9D1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8049C3D-EAD9-9F66-DBE1-A0E40440C863}"/>
              </a:ext>
            </a:extLst>
          </p:cNvPr>
          <p:cNvSpPr>
            <a:spLocks noGrp="1"/>
          </p:cNvSpPr>
          <p:nvPr>
            <p:ph type="sldNum" sz="quarter" idx="12"/>
          </p:nvPr>
        </p:nvSpPr>
        <p:spPr/>
        <p:txBody>
          <a:bodyPr/>
          <a:lstStyle/>
          <a:p>
            <a:fld id="{F59E81E7-7D9E-F74E-BF4A-6CEF934B79C7}" type="slidenum">
              <a:rPr lang="en-GB" smtClean="0"/>
              <a:t>‹#›</a:t>
            </a:fld>
            <a:endParaRPr lang="en-GB"/>
          </a:p>
        </p:txBody>
      </p:sp>
    </p:spTree>
    <p:extLst>
      <p:ext uri="{BB962C8B-B14F-4D97-AF65-F5344CB8AC3E}">
        <p14:creationId xmlns:p14="http://schemas.microsoft.com/office/powerpoint/2010/main" val="135662063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87C4C62-F14B-761F-BA74-251BE0DFEE29}"/>
              </a:ext>
            </a:extLst>
          </p:cNvPr>
          <p:cNvSpPr>
            <a:spLocks noGrp="1"/>
          </p:cNvSpPr>
          <p:nvPr>
            <p:ph type="dt" sz="half" idx="10"/>
          </p:nvPr>
        </p:nvSpPr>
        <p:spPr/>
        <p:txBody>
          <a:bodyPr/>
          <a:lstStyle/>
          <a:p>
            <a:fld id="{035EC0DF-5D95-A34A-8951-743B566FB3BF}" type="datetimeFigureOut">
              <a:rPr lang="en-GB" smtClean="0"/>
              <a:t>11/12/2025</a:t>
            </a:fld>
            <a:endParaRPr lang="en-GB"/>
          </a:p>
        </p:txBody>
      </p:sp>
      <p:sp>
        <p:nvSpPr>
          <p:cNvPr id="3" name="Footer Placeholder 2">
            <a:extLst>
              <a:ext uri="{FF2B5EF4-FFF2-40B4-BE49-F238E27FC236}">
                <a16:creationId xmlns:a16="http://schemas.microsoft.com/office/drawing/2014/main" id="{35B14124-058F-DF3F-FE58-C5B4EE22FB4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AB4A9DB-8887-D377-AD5B-CF374AF2BC90}"/>
              </a:ext>
            </a:extLst>
          </p:cNvPr>
          <p:cNvSpPr>
            <a:spLocks noGrp="1"/>
          </p:cNvSpPr>
          <p:nvPr>
            <p:ph type="sldNum" sz="quarter" idx="12"/>
          </p:nvPr>
        </p:nvSpPr>
        <p:spPr/>
        <p:txBody>
          <a:bodyPr/>
          <a:lstStyle/>
          <a:p>
            <a:fld id="{F59E81E7-7D9E-F74E-BF4A-6CEF934B79C7}" type="slidenum">
              <a:rPr lang="en-GB" smtClean="0"/>
              <a:t>‹#›</a:t>
            </a:fld>
            <a:endParaRPr lang="en-GB"/>
          </a:p>
        </p:txBody>
      </p:sp>
    </p:spTree>
    <p:extLst>
      <p:ext uri="{BB962C8B-B14F-4D97-AF65-F5344CB8AC3E}">
        <p14:creationId xmlns:p14="http://schemas.microsoft.com/office/powerpoint/2010/main" val="2015318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7398D3-03F0-9C60-A669-35D8E70E063C}"/>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4224A6DC-3658-6EE4-8C4A-D07AD33E8FD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798D4E2C-1DCC-CAAC-83C3-F91A36094D5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FA4E36A-8C3F-75E5-498F-7BA0653597CD}"/>
              </a:ext>
            </a:extLst>
          </p:cNvPr>
          <p:cNvSpPr>
            <a:spLocks noGrp="1"/>
          </p:cNvSpPr>
          <p:nvPr>
            <p:ph type="dt" sz="half" idx="10"/>
          </p:nvPr>
        </p:nvSpPr>
        <p:spPr/>
        <p:txBody>
          <a:bodyPr/>
          <a:lstStyle/>
          <a:p>
            <a:fld id="{035EC0DF-5D95-A34A-8951-743B566FB3BF}" type="datetimeFigureOut">
              <a:rPr lang="en-GB" smtClean="0"/>
              <a:t>11/12/2025</a:t>
            </a:fld>
            <a:endParaRPr lang="en-GB"/>
          </a:p>
        </p:txBody>
      </p:sp>
      <p:sp>
        <p:nvSpPr>
          <p:cNvPr id="6" name="Footer Placeholder 5">
            <a:extLst>
              <a:ext uri="{FF2B5EF4-FFF2-40B4-BE49-F238E27FC236}">
                <a16:creationId xmlns:a16="http://schemas.microsoft.com/office/drawing/2014/main" id="{A8686957-3178-51FE-523F-63D4E5AECE3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1EC5EA1-6468-D136-B2F0-9719EE08F1B9}"/>
              </a:ext>
            </a:extLst>
          </p:cNvPr>
          <p:cNvSpPr>
            <a:spLocks noGrp="1"/>
          </p:cNvSpPr>
          <p:nvPr>
            <p:ph type="sldNum" sz="quarter" idx="12"/>
          </p:nvPr>
        </p:nvSpPr>
        <p:spPr/>
        <p:txBody>
          <a:bodyPr/>
          <a:lstStyle/>
          <a:p>
            <a:fld id="{F59E81E7-7D9E-F74E-BF4A-6CEF934B79C7}" type="slidenum">
              <a:rPr lang="en-GB" smtClean="0"/>
              <a:t>‹#›</a:t>
            </a:fld>
            <a:endParaRPr lang="en-GB"/>
          </a:p>
        </p:txBody>
      </p:sp>
    </p:spTree>
    <p:extLst>
      <p:ext uri="{BB962C8B-B14F-4D97-AF65-F5344CB8AC3E}">
        <p14:creationId xmlns:p14="http://schemas.microsoft.com/office/powerpoint/2010/main" val="3184070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6D036F-AFBF-0023-ED06-2374A456330F}"/>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B396B481-4BAC-074C-661F-0546A6F1E55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3F34C8F-F0A1-A0DA-EA3C-A5BC3FCB1DA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6AF8142-B029-1A91-80F6-9DF6AD4094D1}"/>
              </a:ext>
            </a:extLst>
          </p:cNvPr>
          <p:cNvSpPr>
            <a:spLocks noGrp="1"/>
          </p:cNvSpPr>
          <p:nvPr>
            <p:ph type="dt" sz="half" idx="10"/>
          </p:nvPr>
        </p:nvSpPr>
        <p:spPr/>
        <p:txBody>
          <a:bodyPr/>
          <a:lstStyle/>
          <a:p>
            <a:fld id="{035EC0DF-5D95-A34A-8951-743B566FB3BF}" type="datetimeFigureOut">
              <a:rPr lang="en-GB" smtClean="0"/>
              <a:t>11/12/2025</a:t>
            </a:fld>
            <a:endParaRPr lang="en-GB"/>
          </a:p>
        </p:txBody>
      </p:sp>
      <p:sp>
        <p:nvSpPr>
          <p:cNvPr id="6" name="Footer Placeholder 5">
            <a:extLst>
              <a:ext uri="{FF2B5EF4-FFF2-40B4-BE49-F238E27FC236}">
                <a16:creationId xmlns:a16="http://schemas.microsoft.com/office/drawing/2014/main" id="{6720CF69-1C5A-A008-6550-A6598639971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412D46C-6A17-CD90-7B4B-BEA23E074668}"/>
              </a:ext>
            </a:extLst>
          </p:cNvPr>
          <p:cNvSpPr>
            <a:spLocks noGrp="1"/>
          </p:cNvSpPr>
          <p:nvPr>
            <p:ph type="sldNum" sz="quarter" idx="12"/>
          </p:nvPr>
        </p:nvSpPr>
        <p:spPr/>
        <p:txBody>
          <a:bodyPr/>
          <a:lstStyle/>
          <a:p>
            <a:fld id="{F59E81E7-7D9E-F74E-BF4A-6CEF934B79C7}" type="slidenum">
              <a:rPr lang="en-GB" smtClean="0"/>
              <a:t>‹#›</a:t>
            </a:fld>
            <a:endParaRPr lang="en-GB"/>
          </a:p>
        </p:txBody>
      </p:sp>
    </p:spTree>
    <p:extLst>
      <p:ext uri="{BB962C8B-B14F-4D97-AF65-F5344CB8AC3E}">
        <p14:creationId xmlns:p14="http://schemas.microsoft.com/office/powerpoint/2010/main" val="192741804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707286-84E1-4305-3F08-24E4611FB93C}"/>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8C08BDD4-598C-7173-3090-8E359B67E415}"/>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4A217EBF-C844-6CBE-CB44-6F97F7EBEDFC}"/>
              </a:ext>
            </a:extLst>
          </p:cNvPr>
          <p:cNvSpPr>
            <a:spLocks noGrp="1"/>
          </p:cNvSpPr>
          <p:nvPr>
            <p:ph type="dt" sz="half" idx="10"/>
          </p:nvPr>
        </p:nvSpPr>
        <p:spPr/>
        <p:txBody>
          <a:bodyPr/>
          <a:lstStyle/>
          <a:p>
            <a:fld id="{035EC0DF-5D95-A34A-8951-743B566FB3BF}" type="datetimeFigureOut">
              <a:rPr lang="en-GB" smtClean="0"/>
              <a:t>11/12/2025</a:t>
            </a:fld>
            <a:endParaRPr lang="en-GB"/>
          </a:p>
        </p:txBody>
      </p:sp>
      <p:sp>
        <p:nvSpPr>
          <p:cNvPr id="5" name="Footer Placeholder 4">
            <a:extLst>
              <a:ext uri="{FF2B5EF4-FFF2-40B4-BE49-F238E27FC236}">
                <a16:creationId xmlns:a16="http://schemas.microsoft.com/office/drawing/2014/main" id="{5A79590C-7490-BF3A-3284-2C2DEB84BE8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B3041D0-F6BF-07D0-0ACE-3539436B5EB9}"/>
              </a:ext>
            </a:extLst>
          </p:cNvPr>
          <p:cNvSpPr>
            <a:spLocks noGrp="1"/>
          </p:cNvSpPr>
          <p:nvPr>
            <p:ph type="sldNum" sz="quarter" idx="12"/>
          </p:nvPr>
        </p:nvSpPr>
        <p:spPr/>
        <p:txBody>
          <a:bodyPr/>
          <a:lstStyle/>
          <a:p>
            <a:fld id="{F59E81E7-7D9E-F74E-BF4A-6CEF934B79C7}" type="slidenum">
              <a:rPr lang="en-GB" smtClean="0"/>
              <a:t>‹#›</a:t>
            </a:fld>
            <a:endParaRPr lang="en-GB"/>
          </a:p>
        </p:txBody>
      </p:sp>
    </p:spTree>
    <p:extLst>
      <p:ext uri="{BB962C8B-B14F-4D97-AF65-F5344CB8AC3E}">
        <p14:creationId xmlns:p14="http://schemas.microsoft.com/office/powerpoint/2010/main" val="8875115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DDFDE54-7F48-F35B-7FB2-239D1D2554FB}"/>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91DECF26-BA08-9D23-A192-FB178434237C}"/>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135E9839-CB05-B1C1-96C5-10DCCB728AF4}"/>
              </a:ext>
            </a:extLst>
          </p:cNvPr>
          <p:cNvSpPr>
            <a:spLocks noGrp="1"/>
          </p:cNvSpPr>
          <p:nvPr>
            <p:ph type="dt" sz="half" idx="10"/>
          </p:nvPr>
        </p:nvSpPr>
        <p:spPr/>
        <p:txBody>
          <a:bodyPr/>
          <a:lstStyle/>
          <a:p>
            <a:fld id="{035EC0DF-5D95-A34A-8951-743B566FB3BF}" type="datetimeFigureOut">
              <a:rPr lang="en-GB" smtClean="0"/>
              <a:t>11/12/2025</a:t>
            </a:fld>
            <a:endParaRPr lang="en-GB"/>
          </a:p>
        </p:txBody>
      </p:sp>
      <p:sp>
        <p:nvSpPr>
          <p:cNvPr id="5" name="Footer Placeholder 4">
            <a:extLst>
              <a:ext uri="{FF2B5EF4-FFF2-40B4-BE49-F238E27FC236}">
                <a16:creationId xmlns:a16="http://schemas.microsoft.com/office/drawing/2014/main" id="{40C201F6-32E8-148F-F164-B1FE5DDE0B5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7FBA865-3B7D-3AFD-7353-5DC2C3AF1F0A}"/>
              </a:ext>
            </a:extLst>
          </p:cNvPr>
          <p:cNvSpPr>
            <a:spLocks noGrp="1"/>
          </p:cNvSpPr>
          <p:nvPr>
            <p:ph type="sldNum" sz="quarter" idx="12"/>
          </p:nvPr>
        </p:nvSpPr>
        <p:spPr/>
        <p:txBody>
          <a:bodyPr/>
          <a:lstStyle/>
          <a:p>
            <a:fld id="{F59E81E7-7D9E-F74E-BF4A-6CEF934B79C7}" type="slidenum">
              <a:rPr lang="en-GB" smtClean="0"/>
              <a:t>‹#›</a:t>
            </a:fld>
            <a:endParaRPr lang="en-GB"/>
          </a:p>
        </p:txBody>
      </p:sp>
    </p:spTree>
    <p:extLst>
      <p:ext uri="{BB962C8B-B14F-4D97-AF65-F5344CB8AC3E}">
        <p14:creationId xmlns:p14="http://schemas.microsoft.com/office/powerpoint/2010/main" val="21805660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2937869-D3FE-3857-2971-44BA29A6CDD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BF883960-6360-7718-E849-8DF96334CBD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B825F453-7DF0-3047-65C1-5AB9F93C894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035EC0DF-5D95-A34A-8951-743B566FB3BF}" type="datetimeFigureOut">
              <a:rPr lang="en-GB" smtClean="0"/>
              <a:t>11/12/2025</a:t>
            </a:fld>
            <a:endParaRPr lang="en-GB"/>
          </a:p>
        </p:txBody>
      </p:sp>
      <p:sp>
        <p:nvSpPr>
          <p:cNvPr id="5" name="Footer Placeholder 4">
            <a:extLst>
              <a:ext uri="{FF2B5EF4-FFF2-40B4-BE49-F238E27FC236}">
                <a16:creationId xmlns:a16="http://schemas.microsoft.com/office/drawing/2014/main" id="{68E3B9A9-973D-C5D1-BF66-35B7C44E59A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CCFC2F97-38BE-F601-A2F9-6CD5C0CAB7B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F59E81E7-7D9E-F74E-BF4A-6CEF934B79C7}" type="slidenum">
              <a:rPr lang="en-GB" smtClean="0"/>
              <a:t>‹#›</a:t>
            </a:fld>
            <a:endParaRPr lang="en-GB"/>
          </a:p>
        </p:txBody>
      </p:sp>
    </p:spTree>
    <p:extLst>
      <p:ext uri="{BB962C8B-B14F-4D97-AF65-F5344CB8AC3E}">
        <p14:creationId xmlns:p14="http://schemas.microsoft.com/office/powerpoint/2010/main" val="304125656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3C2FEE8D-1EB2-A1B8-5366-C642BF71EAA4}"/>
              </a:ext>
            </a:extLst>
          </p:cNvPr>
          <p:cNvSpPr/>
          <p:nvPr/>
        </p:nvSpPr>
        <p:spPr>
          <a:xfrm>
            <a:off x="12298" y="2890603"/>
            <a:ext cx="4745713" cy="2179035"/>
          </a:xfrm>
          <a:prstGeom prst="rect">
            <a:avLst/>
          </a:prstGeom>
          <a:solidFill>
            <a:schemeClr val="accent1">
              <a:lumMod val="20000"/>
              <a:lumOff val="80000"/>
            </a:schemeClr>
          </a:solidFill>
          <a:ln>
            <a:solidFill>
              <a:schemeClr val="accent4">
                <a:lumMod val="20000"/>
                <a:lumOff val="8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8" name="Rectangle 7">
            <a:extLst>
              <a:ext uri="{FF2B5EF4-FFF2-40B4-BE49-F238E27FC236}">
                <a16:creationId xmlns:a16="http://schemas.microsoft.com/office/drawing/2014/main" id="{48BA0793-43C9-EE87-9615-85AC70B5D96C}"/>
              </a:ext>
            </a:extLst>
          </p:cNvPr>
          <p:cNvSpPr/>
          <p:nvPr/>
        </p:nvSpPr>
        <p:spPr>
          <a:xfrm>
            <a:off x="4815457" y="351745"/>
            <a:ext cx="4041423" cy="3651067"/>
          </a:xfrm>
          <a:prstGeom prst="rect">
            <a:avLst/>
          </a:prstGeom>
          <a:solidFill>
            <a:schemeClr val="accent6">
              <a:lumMod val="20000"/>
              <a:lumOff val="80000"/>
            </a:schemeClr>
          </a:solidFill>
          <a:ln>
            <a:solidFill>
              <a:schemeClr val="accent6">
                <a:lumMod val="20000"/>
                <a:lumOff val="8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3" name="TextBox 12">
            <a:extLst>
              <a:ext uri="{FF2B5EF4-FFF2-40B4-BE49-F238E27FC236}">
                <a16:creationId xmlns:a16="http://schemas.microsoft.com/office/drawing/2014/main" id="{358D73EE-A653-514B-76EE-402308D8E9B2}"/>
              </a:ext>
            </a:extLst>
          </p:cNvPr>
          <p:cNvSpPr txBox="1"/>
          <p:nvPr/>
        </p:nvSpPr>
        <p:spPr>
          <a:xfrm>
            <a:off x="4710036" y="-16583"/>
            <a:ext cx="3857471" cy="338554"/>
          </a:xfrm>
          <a:prstGeom prst="rect">
            <a:avLst/>
          </a:prstGeom>
          <a:noFill/>
        </p:spPr>
        <p:txBody>
          <a:bodyPr wrap="square" rtlCol="0">
            <a:spAutoFit/>
          </a:bodyPr>
          <a:lstStyle/>
          <a:p>
            <a:r>
              <a:rPr lang="en-GB" sz="1600" b="1" u="sng" dirty="0"/>
              <a:t>Dyslexia – Additional Learning Needs</a:t>
            </a:r>
          </a:p>
        </p:txBody>
      </p:sp>
      <p:sp>
        <p:nvSpPr>
          <p:cNvPr id="14" name="TextBox 13">
            <a:extLst>
              <a:ext uri="{FF2B5EF4-FFF2-40B4-BE49-F238E27FC236}">
                <a16:creationId xmlns:a16="http://schemas.microsoft.com/office/drawing/2014/main" id="{C5455921-33F4-4DC6-459A-E49C51B81833}"/>
              </a:ext>
            </a:extLst>
          </p:cNvPr>
          <p:cNvSpPr txBox="1"/>
          <p:nvPr/>
        </p:nvSpPr>
        <p:spPr>
          <a:xfrm>
            <a:off x="-72481" y="2834166"/>
            <a:ext cx="4940541" cy="2292935"/>
          </a:xfrm>
          <a:prstGeom prst="rect">
            <a:avLst/>
          </a:prstGeom>
          <a:noFill/>
        </p:spPr>
        <p:txBody>
          <a:bodyPr wrap="square" rtlCol="0">
            <a:spAutoFit/>
          </a:bodyPr>
          <a:lstStyle/>
          <a:p>
            <a:r>
              <a:rPr lang="en-GB" sz="1100" u="sng" dirty="0"/>
              <a:t>Identification</a:t>
            </a:r>
          </a:p>
          <a:p>
            <a:r>
              <a:rPr lang="en-GB" sz="1100" dirty="0"/>
              <a:t>According to research, dyslexia can be identified differently across genders and ages. For example, in younger children, difficulties with phonological processing and early literacy skills are common, whereas in older children and adolescents, problems with reading fluency, spelling, and cognitive tasks are more common (Snowling &amp; Hulme, 2012).</a:t>
            </a:r>
            <a:r>
              <a:rPr lang="en-GB" sz="1100" dirty="0">
                <a:effectLst/>
              </a:rPr>
              <a:t> B</a:t>
            </a:r>
            <a:r>
              <a:rPr lang="en-GB" sz="1100" dirty="0"/>
              <a:t>oys are more frequently identified and referred for dyslexia, partly because their reading difficulties are coupled with observable classroom behaviour. Whereas girls are more likely to mask their difficulties and use strategies such as verbal memory and mirroring behaviour to hide their struggles with dyslexia.</a:t>
            </a:r>
            <a:r>
              <a:rPr lang="en-GB" sz="1100" dirty="0">
                <a:effectLst/>
              </a:rPr>
              <a:t> </a:t>
            </a:r>
            <a:r>
              <a:rPr lang="en-GB" sz="1100" dirty="0"/>
              <a:t>Which makes it less obvious to teachers, resulting in a late referral for dyslexia. Whereas, according to </a:t>
            </a:r>
            <a:r>
              <a:rPr lang="en-GB" sz="1100" dirty="0" err="1"/>
              <a:t>Roitsch</a:t>
            </a:r>
            <a:r>
              <a:rPr lang="en-GB" sz="1100" dirty="0"/>
              <a:t> (2019), girls are more likely to mask their difficulties and use strategies such as verbal memory and mirroring behaviour to hide their struggles with dyslexia. </a:t>
            </a:r>
            <a:endParaRPr lang="en-GB" sz="1100" u="sng" dirty="0"/>
          </a:p>
        </p:txBody>
      </p:sp>
      <p:sp>
        <p:nvSpPr>
          <p:cNvPr id="15" name="TextBox 14">
            <a:extLst>
              <a:ext uri="{FF2B5EF4-FFF2-40B4-BE49-F238E27FC236}">
                <a16:creationId xmlns:a16="http://schemas.microsoft.com/office/drawing/2014/main" id="{EECE6115-541E-C1FF-F40C-DB217129A61A}"/>
              </a:ext>
            </a:extLst>
          </p:cNvPr>
          <p:cNvSpPr txBox="1"/>
          <p:nvPr/>
        </p:nvSpPr>
        <p:spPr>
          <a:xfrm>
            <a:off x="4745713" y="253619"/>
            <a:ext cx="4240919" cy="3816429"/>
          </a:xfrm>
          <a:prstGeom prst="rect">
            <a:avLst/>
          </a:prstGeom>
          <a:noFill/>
        </p:spPr>
        <p:txBody>
          <a:bodyPr wrap="square" rtlCol="0">
            <a:spAutoFit/>
          </a:bodyPr>
          <a:lstStyle/>
          <a:p>
            <a:r>
              <a:rPr lang="en-GB" sz="1400" u="sng" dirty="0"/>
              <a:t>Barriers</a:t>
            </a:r>
            <a:r>
              <a:rPr lang="en-GB" sz="1200" u="sng" dirty="0"/>
              <a:t>  </a:t>
            </a:r>
          </a:p>
          <a:p>
            <a:r>
              <a:rPr lang="en-GB" sz="1200" dirty="0"/>
              <a:t>Aside from barriers such as struggles with reading and writing, dyslexia can also cause challenges regarding children’s confidence and self-image (Harding </a:t>
            </a:r>
            <a:r>
              <a:rPr lang="en-GB" sz="1200" i="1" dirty="0"/>
              <a:t>et al</a:t>
            </a:r>
            <a:r>
              <a:rPr lang="en-GB" sz="1200" dirty="0"/>
              <a:t>, 2023).For instance, struggling with dyslexia can be frustrating for some children as they can compare their abilities to those of other people around them and get discouraged due to mistakes or difficulties when doing certain tasks (IDA, 2025). Dyslexia can cause certain emotions or feelings, such as anxiety and depression, in a child. The anticipation of possible failure when asked to perform certain tasks, such as reading or spelling, can provoke anxiety and fear (Cunningham,2021). Due to these fears of making mistakes, children with Dyslexia can often want to avoid certain tasks. A dyslexic student's reluctance to participate in school activities, such as reading aloud or doing homework, is more confusion than  apathy or refusal to work. It is vital to highlight that those who suffer from anxiety are more likely to acquire depression.</a:t>
            </a:r>
            <a:r>
              <a:rPr lang="en-GB" sz="1200" dirty="0">
                <a:effectLst/>
              </a:rPr>
              <a:t> </a:t>
            </a:r>
            <a:r>
              <a:rPr lang="en-GB" sz="1200" dirty="0"/>
              <a:t>Although most dyslexic children are not depressed, they are more likely to experience deep emotions of sadness and distress. </a:t>
            </a:r>
            <a:endParaRPr lang="en-GB" sz="1200" u="sng" dirty="0"/>
          </a:p>
        </p:txBody>
      </p:sp>
      <p:sp>
        <p:nvSpPr>
          <p:cNvPr id="16" name="Rectangle 15">
            <a:extLst>
              <a:ext uri="{FF2B5EF4-FFF2-40B4-BE49-F238E27FC236}">
                <a16:creationId xmlns:a16="http://schemas.microsoft.com/office/drawing/2014/main" id="{9902ADE7-239C-8ADE-81C5-9764F41CC475}"/>
              </a:ext>
            </a:extLst>
          </p:cNvPr>
          <p:cNvSpPr/>
          <p:nvPr/>
        </p:nvSpPr>
        <p:spPr>
          <a:xfrm>
            <a:off x="8916888" y="344816"/>
            <a:ext cx="3196090" cy="6424269"/>
          </a:xfrm>
          <a:prstGeom prst="rect">
            <a:avLst/>
          </a:prstGeom>
          <a:solidFill>
            <a:schemeClr val="accent2">
              <a:lumMod val="20000"/>
              <a:lumOff val="80000"/>
            </a:schemeClr>
          </a:solidFill>
          <a:ln>
            <a:solidFill>
              <a:schemeClr val="accent2">
                <a:lumMod val="20000"/>
                <a:lumOff val="8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7" name="TextBox 16">
            <a:extLst>
              <a:ext uri="{FF2B5EF4-FFF2-40B4-BE49-F238E27FC236}">
                <a16:creationId xmlns:a16="http://schemas.microsoft.com/office/drawing/2014/main" id="{2B5C4F2C-AF33-FCD7-E62E-91A9A404AA8E}"/>
              </a:ext>
            </a:extLst>
          </p:cNvPr>
          <p:cNvSpPr txBox="1"/>
          <p:nvPr/>
        </p:nvSpPr>
        <p:spPr>
          <a:xfrm>
            <a:off x="8887926" y="295175"/>
            <a:ext cx="3304074" cy="6771084"/>
          </a:xfrm>
          <a:prstGeom prst="rect">
            <a:avLst/>
          </a:prstGeom>
          <a:noFill/>
          <a:ln>
            <a:solidFill>
              <a:schemeClr val="accent2">
                <a:lumMod val="20000"/>
                <a:lumOff val="80000"/>
              </a:schemeClr>
            </a:solidFill>
          </a:ln>
        </p:spPr>
        <p:txBody>
          <a:bodyPr wrap="square" rtlCol="0">
            <a:spAutoFit/>
          </a:bodyPr>
          <a:lstStyle/>
          <a:p>
            <a:r>
              <a:rPr lang="en-GB" sz="1400" u="sng" dirty="0"/>
              <a:t>Strategy</a:t>
            </a:r>
          </a:p>
          <a:p>
            <a:r>
              <a:rPr lang="en-GB" sz="1200" dirty="0"/>
              <a:t>One highly effective strategy that both parents and teachers can use to support a child with dyslexia is the systematic multisensory structured approach to literacy</a:t>
            </a:r>
            <a:r>
              <a:rPr lang="en-GB" sz="1200" dirty="0">
                <a:effectLst/>
              </a:rPr>
              <a:t>, often referred to as multisensory phonics instruction (British Dyslexia Association, </a:t>
            </a:r>
            <a:r>
              <a:rPr lang="en-GB" sz="1200" dirty="0" err="1">
                <a:effectLst/>
              </a:rPr>
              <a:t>n.d</a:t>
            </a:r>
            <a:r>
              <a:rPr lang="en-GB" sz="1200" dirty="0">
                <a:effectLst/>
              </a:rPr>
              <a:t>). This strategy works by engaging </a:t>
            </a:r>
            <a:r>
              <a:rPr lang="en-GB" sz="1200" dirty="0"/>
              <a:t>multiple senses, such as seeing, hearing, touching, and movement, while simultaneously</a:t>
            </a:r>
            <a:r>
              <a:rPr lang="en-GB" sz="1200" dirty="0">
                <a:effectLst/>
              </a:rPr>
              <a:t> strengthening the child’s understanding of the relationship between sounds and written letters. </a:t>
            </a:r>
            <a:r>
              <a:rPr lang="en-GB" sz="1200" dirty="0"/>
              <a:t>Teachers can apply this approach during structured literacy sessions using clear, consecutive lessons that gradually progress from simple to more complex patterns. Parents can reinforce the same learning at home through fun, hands-on activities such as writing words in coloured pens. However, despite its widespread use, multisensory phonics instruction does not produce uniformly positive outcomes for all learners with dyslexia. Evidence from UCL Institute of Education (2025) suggests that a significant minority of pupils continue to experience persistent reading difficulties despite systematic phonics teaching, indicating that phonics-dominant approaches alone may be insufficient for some learners. Furthermore, research has questioned whether the “multisensory” element itself yields additional benefits beyond those associated with well-structured, explicit instruction, with some studies finding no significant advantage over equally rigorous non-multisensory methods (Schlesinger and Gray, 2017). </a:t>
            </a:r>
          </a:p>
        </p:txBody>
      </p:sp>
      <p:sp>
        <p:nvSpPr>
          <p:cNvPr id="18" name="Rectangle 17">
            <a:extLst>
              <a:ext uri="{FF2B5EF4-FFF2-40B4-BE49-F238E27FC236}">
                <a16:creationId xmlns:a16="http://schemas.microsoft.com/office/drawing/2014/main" id="{F9D18CA9-49CC-3958-6217-3B28858C07F9}"/>
              </a:ext>
            </a:extLst>
          </p:cNvPr>
          <p:cNvSpPr/>
          <p:nvPr/>
        </p:nvSpPr>
        <p:spPr>
          <a:xfrm>
            <a:off x="36688" y="62306"/>
            <a:ext cx="4626440" cy="2775717"/>
          </a:xfrm>
          <a:prstGeom prst="rect">
            <a:avLst/>
          </a:prstGeom>
          <a:solidFill>
            <a:schemeClr val="accent5">
              <a:lumMod val="20000"/>
              <a:lumOff val="80000"/>
            </a:schemeClr>
          </a:solidFill>
          <a:ln>
            <a:solidFill>
              <a:schemeClr val="accent5">
                <a:lumMod val="20000"/>
                <a:lumOff val="8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TextBox 18">
            <a:extLst>
              <a:ext uri="{FF2B5EF4-FFF2-40B4-BE49-F238E27FC236}">
                <a16:creationId xmlns:a16="http://schemas.microsoft.com/office/drawing/2014/main" id="{AA5F0DA8-4806-D3AB-2664-68B4A2C36602}"/>
              </a:ext>
            </a:extLst>
          </p:cNvPr>
          <p:cNvSpPr txBox="1"/>
          <p:nvPr/>
        </p:nvSpPr>
        <p:spPr>
          <a:xfrm>
            <a:off x="0" y="-11971"/>
            <a:ext cx="4694100" cy="2985433"/>
          </a:xfrm>
          <a:prstGeom prst="rect">
            <a:avLst/>
          </a:prstGeom>
          <a:noFill/>
        </p:spPr>
        <p:txBody>
          <a:bodyPr wrap="square" rtlCol="0">
            <a:spAutoFit/>
          </a:bodyPr>
          <a:lstStyle/>
          <a:p>
            <a:r>
              <a:rPr lang="en-GB" sz="1200" u="sng" dirty="0"/>
              <a:t>Introduction</a:t>
            </a:r>
          </a:p>
          <a:p>
            <a:r>
              <a:rPr lang="en-GB" sz="1100" dirty="0"/>
              <a:t>Dyslexia is a type of learning disability that primarily impacts a child's reading, writing, and spelling abilities. It is not caused by deficiencies in general intellect, but rather by neurocognitive impairments in language processing (Snowling and Hulme, 2012; NHS, 2025). Research indicates that dyslexia may be detected in early childhood, possibly as early as age two, by closely monitoring developing phonological and oral language abilities, which serve as the basis for later literacy development (Snowling and Hulme, 2012). Early signs of dyslexia, such as trouble learning nursery rhymes, identifying sounds, or reciting the alphabet, are common in children who possess the additional learning need (British Dyslexia Association, 2025; Healthier Together, 2025). These signs suggest underlying problems with phonological awareness and memory. these early challenges can have cumulative effects on academic progress if prompt intervention is not provided (Dilnot, et al , 2016).This emphasises how crucial early detection and evidence-based assistance are in educational settings (Chen,2017; Helland, 2017; and Lyytinen et al, 2004)</a:t>
            </a:r>
            <a:r>
              <a:rPr lang="en-GB" sz="1100" dirty="0">
                <a:effectLst/>
              </a:rPr>
              <a:t> </a:t>
            </a:r>
            <a:endParaRPr lang="en-GB" sz="1100" dirty="0"/>
          </a:p>
        </p:txBody>
      </p:sp>
      <p:sp>
        <p:nvSpPr>
          <p:cNvPr id="21" name="Rectangle 20">
            <a:extLst>
              <a:ext uri="{FF2B5EF4-FFF2-40B4-BE49-F238E27FC236}">
                <a16:creationId xmlns:a16="http://schemas.microsoft.com/office/drawing/2014/main" id="{A872C0AE-232B-AA02-4720-C948DC5B131B}"/>
              </a:ext>
            </a:extLst>
          </p:cNvPr>
          <p:cNvSpPr/>
          <p:nvPr/>
        </p:nvSpPr>
        <p:spPr>
          <a:xfrm>
            <a:off x="4758011" y="4060397"/>
            <a:ext cx="4092153" cy="2708688"/>
          </a:xfrm>
          <a:prstGeom prst="rect">
            <a:avLst/>
          </a:prstGeom>
          <a:solidFill>
            <a:srgbClr val="DDD4F3"/>
          </a:solidFill>
          <a:ln>
            <a:solidFill>
              <a:srgbClr val="DDD4F3"/>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endParaRPr lang="en-GB" sz="1200">
              <a:solidFill>
                <a:schemeClr val="tx1"/>
              </a:solidFill>
            </a:endParaRPr>
          </a:p>
        </p:txBody>
      </p:sp>
      <p:sp>
        <p:nvSpPr>
          <p:cNvPr id="22" name="TextBox 21">
            <a:extLst>
              <a:ext uri="{FF2B5EF4-FFF2-40B4-BE49-F238E27FC236}">
                <a16:creationId xmlns:a16="http://schemas.microsoft.com/office/drawing/2014/main" id="{87307F76-4908-B426-52B2-5502A3F5930B}"/>
              </a:ext>
            </a:extLst>
          </p:cNvPr>
          <p:cNvSpPr txBox="1"/>
          <p:nvPr/>
        </p:nvSpPr>
        <p:spPr>
          <a:xfrm>
            <a:off x="4732742" y="3998663"/>
            <a:ext cx="4305559" cy="2800767"/>
          </a:xfrm>
          <a:prstGeom prst="rect">
            <a:avLst/>
          </a:prstGeom>
          <a:noFill/>
        </p:spPr>
        <p:txBody>
          <a:bodyPr wrap="square" rtlCol="0">
            <a:spAutoFit/>
          </a:bodyPr>
          <a:lstStyle/>
          <a:p>
            <a:r>
              <a:rPr lang="en-GB" sz="1100" u="sng" dirty="0"/>
              <a:t>Strengths  </a:t>
            </a:r>
          </a:p>
          <a:p>
            <a:r>
              <a:rPr lang="en-GB" sz="1100" dirty="0"/>
              <a:t>Beyond their challenges with literacy, people with dyslexia frequently possess a variety of abilities and characteristics. Many exhibit a high level of visual-spatial awareness, which facilitates their comprehension and manipulation of maps, diagrams, and patterns (</a:t>
            </a:r>
            <a:r>
              <a:rPr lang="en-GB" sz="1100" dirty="0" err="1"/>
              <a:t>Kannagarah</a:t>
            </a:r>
            <a:r>
              <a:rPr lang="en-GB" sz="1100" dirty="0"/>
              <a:t>, 2018). Additionally, they could be good at problem-solving and creative thinking, employing new techniques to discover answers that others would miss (Rawlings,2021). People with dyslexia often exhibit holistic or big-picture thinking, which enables them to recognise patterns and make connections between concepts (Nicholson, 2016). Entrepreneurial thinking, artistic talent, practical abilities, and effective oral communication are additional common strengths that can help individuals thrive in a variety of academic, social, and professional environments (Miller </a:t>
            </a:r>
            <a:r>
              <a:rPr lang="en-GB" sz="1100" i="1" dirty="0"/>
              <a:t>et al.</a:t>
            </a:r>
            <a:r>
              <a:rPr lang="en-GB" sz="1100" dirty="0"/>
              <a:t> 2025). Crucially, these advantages can be carefully utilised in the classroom to promote inclusivity and learning. (Han, 2025). </a:t>
            </a:r>
            <a:endParaRPr lang="en-GB" sz="1100" u="sng" dirty="0"/>
          </a:p>
        </p:txBody>
      </p:sp>
      <p:pic>
        <p:nvPicPr>
          <p:cNvPr id="1026" name="Picture 2" descr="Being an undiagnosed Dyslexic in 1960's American Public Education is not  for the Meek.">
            <a:extLst>
              <a:ext uri="{FF2B5EF4-FFF2-40B4-BE49-F238E27FC236}">
                <a16:creationId xmlns:a16="http://schemas.microsoft.com/office/drawing/2014/main" id="{B89691F6-89FB-8975-F08B-5E27684AF05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178" y="5164224"/>
            <a:ext cx="2648987" cy="1631470"/>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descr="How To Support Dyslexic Students' Self-Confidence">
            <a:extLst>
              <a:ext uri="{FF2B5EF4-FFF2-40B4-BE49-F238E27FC236}">
                <a16:creationId xmlns:a16="http://schemas.microsoft.com/office/drawing/2014/main" id="{90937C3F-41EF-E04A-4F6D-47D54D940DB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741796" y="5157446"/>
            <a:ext cx="1954323" cy="1662953"/>
          </a:xfrm>
          <a:prstGeom prst="rect">
            <a:avLst/>
          </a:prstGeom>
          <a:noFill/>
          <a:extLst>
            <a:ext uri="{909E8E84-426E-40DD-AFC4-6F175D3DCCD1}">
              <a14:hiddenFill xmlns:a14="http://schemas.microsoft.com/office/drawing/2010/main">
                <a:solidFill>
                  <a:srgbClr val="FFFFFF"/>
                </a:solidFill>
              </a14:hiddenFill>
            </a:ext>
          </a:extLst>
        </p:spPr>
      </p:pic>
      <p:sp>
        <p:nvSpPr>
          <p:cNvPr id="34" name="TextBox 33">
            <a:extLst>
              <a:ext uri="{FF2B5EF4-FFF2-40B4-BE49-F238E27FC236}">
                <a16:creationId xmlns:a16="http://schemas.microsoft.com/office/drawing/2014/main" id="{3EC0FB7F-10A9-C99D-966D-8D0AD6F1F16D}"/>
              </a:ext>
            </a:extLst>
          </p:cNvPr>
          <p:cNvSpPr txBox="1"/>
          <p:nvPr/>
        </p:nvSpPr>
        <p:spPr>
          <a:xfrm>
            <a:off x="8334529" y="8542"/>
            <a:ext cx="3857471" cy="261610"/>
          </a:xfrm>
          <a:prstGeom prst="rect">
            <a:avLst/>
          </a:prstGeom>
          <a:noFill/>
        </p:spPr>
        <p:txBody>
          <a:bodyPr wrap="square" rtlCol="0">
            <a:spAutoFit/>
          </a:bodyPr>
          <a:lstStyle/>
          <a:p>
            <a:r>
              <a:rPr lang="en-GB" sz="1100" dirty="0"/>
              <a:t>ECEY6006/C   Word count – 964  Student number - 2318398</a:t>
            </a:r>
          </a:p>
        </p:txBody>
      </p:sp>
    </p:spTree>
    <p:extLst>
      <p:ext uri="{BB962C8B-B14F-4D97-AF65-F5344CB8AC3E}">
        <p14:creationId xmlns:p14="http://schemas.microsoft.com/office/powerpoint/2010/main" val="246057366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51658</TotalTime>
  <Words>964</Words>
  <Application>Microsoft Macintosh PowerPoint</Application>
  <PresentationFormat>Widescreen</PresentationFormat>
  <Paragraphs>13</Paragraphs>
  <Slides>1</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Aptos</vt:lpstr>
      <vt:lpstr>Aptos Display</vt:lpstr>
      <vt:lpstr>Arial</vt:lpstr>
      <vt:lpstr>Office Theme</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Alanis Jones (2318398)</dc:creator>
  <cp:keywords/>
  <dc:description/>
  <cp:lastModifiedBy>Alanis Jones (2318398)</cp:lastModifiedBy>
  <cp:revision>1</cp:revision>
  <dcterms:created xsi:type="dcterms:W3CDTF">2025-12-11T11:31:20Z</dcterms:created>
  <dcterms:modified xsi:type="dcterms:W3CDTF">2026-01-16T08:30:02Z</dcterms:modified>
  <cp:category/>
</cp:coreProperties>
</file>