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350" r:id="rId2"/>
    <p:sldId id="351" r:id="rId3"/>
    <p:sldId id="352" r:id="rId4"/>
    <p:sldId id="353" r:id="rId5"/>
    <p:sldId id="354" r:id="rId6"/>
    <p:sldId id="355" r:id="rId7"/>
    <p:sldId id="356" r:id="rId8"/>
    <p:sldId id="357" r:id="rId9"/>
    <p:sldId id="360"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91" d="100"/>
          <a:sy n="91" d="100"/>
        </p:scale>
        <p:origin x="37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805C88-5F32-4B1E-A680-658E8F965B50}" type="datetimeFigureOut">
              <a:rPr lang="en-GB" smtClean="0"/>
              <a:t>18/10/2025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7F348F-CD13-4C3C-B91F-3CDB6DD49AD4}" type="slidenum">
              <a:rPr lang="en-GB" smtClean="0"/>
              <a:t>‹#›</a:t>
            </a:fld>
            <a:endParaRPr lang="en-GB"/>
          </a:p>
        </p:txBody>
      </p:sp>
    </p:spTree>
    <p:extLst>
      <p:ext uri="{BB962C8B-B14F-4D97-AF65-F5344CB8AC3E}">
        <p14:creationId xmlns:p14="http://schemas.microsoft.com/office/powerpoint/2010/main" val="38004316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A89C7E07-3C67-C64C-8DA0-0404F6303970}" type="slidenum">
              <a:rPr lang="en-GB" smtClean="0"/>
              <a:t>1</a:t>
            </a:fld>
            <a:endParaRPr lang="en-GB"/>
          </a:p>
        </p:txBody>
      </p:sp>
    </p:spTree>
    <p:extLst>
      <p:ext uri="{BB962C8B-B14F-4D97-AF65-F5344CB8AC3E}">
        <p14:creationId xmlns:p14="http://schemas.microsoft.com/office/powerpoint/2010/main" val="3346581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11914-C393-21A5-7F6B-84D4A30619F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E2AACC0-FF54-8668-A7E1-1FC12FA1558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69E6D72-777B-A3C7-7B81-3846BE8BFDE3}"/>
              </a:ext>
            </a:extLst>
          </p:cNvPr>
          <p:cNvSpPr>
            <a:spLocks noGrp="1"/>
          </p:cNvSpPr>
          <p:nvPr>
            <p:ph type="dt" sz="half" idx="10"/>
          </p:nvPr>
        </p:nvSpPr>
        <p:spPr/>
        <p:txBody>
          <a:bodyPr/>
          <a:lstStyle/>
          <a:p>
            <a:fld id="{39B8A630-FAD2-4CA6-8595-E4F35C52F8DB}" type="datetimeFigureOut">
              <a:rPr lang="en-GB" smtClean="0"/>
              <a:t>18/10/2025</a:t>
            </a:fld>
            <a:endParaRPr lang="en-GB"/>
          </a:p>
        </p:txBody>
      </p:sp>
      <p:sp>
        <p:nvSpPr>
          <p:cNvPr id="5" name="Footer Placeholder 4">
            <a:extLst>
              <a:ext uri="{FF2B5EF4-FFF2-40B4-BE49-F238E27FC236}">
                <a16:creationId xmlns:a16="http://schemas.microsoft.com/office/drawing/2014/main" id="{C264F56D-8646-3B34-C9B9-AB7551A7A1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C4C7A4-3794-8165-07D0-D6F9345DC7AF}"/>
              </a:ext>
            </a:extLst>
          </p:cNvPr>
          <p:cNvSpPr>
            <a:spLocks noGrp="1"/>
          </p:cNvSpPr>
          <p:nvPr>
            <p:ph type="sldNum" sz="quarter" idx="12"/>
          </p:nvPr>
        </p:nvSpPr>
        <p:spPr/>
        <p:txBody>
          <a:bodyPr/>
          <a:lstStyle/>
          <a:p>
            <a:fld id="{3822251C-E175-457C-A04E-FADF6B63B167}" type="slidenum">
              <a:rPr lang="en-GB" smtClean="0"/>
              <a:t>‹#›</a:t>
            </a:fld>
            <a:endParaRPr lang="en-GB"/>
          </a:p>
        </p:txBody>
      </p:sp>
    </p:spTree>
    <p:extLst>
      <p:ext uri="{BB962C8B-B14F-4D97-AF65-F5344CB8AC3E}">
        <p14:creationId xmlns:p14="http://schemas.microsoft.com/office/powerpoint/2010/main" val="18006291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7E030-D087-CC51-FE69-89AC6EA8831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299FD56-52B0-6FD4-45E0-944F20A468F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C55487E-B17F-F961-989E-291C534BE789}"/>
              </a:ext>
            </a:extLst>
          </p:cNvPr>
          <p:cNvSpPr>
            <a:spLocks noGrp="1"/>
          </p:cNvSpPr>
          <p:nvPr>
            <p:ph type="dt" sz="half" idx="10"/>
          </p:nvPr>
        </p:nvSpPr>
        <p:spPr/>
        <p:txBody>
          <a:bodyPr/>
          <a:lstStyle/>
          <a:p>
            <a:fld id="{39B8A630-FAD2-4CA6-8595-E4F35C52F8DB}" type="datetimeFigureOut">
              <a:rPr lang="en-GB" smtClean="0"/>
              <a:t>18/10/2025</a:t>
            </a:fld>
            <a:endParaRPr lang="en-GB"/>
          </a:p>
        </p:txBody>
      </p:sp>
      <p:sp>
        <p:nvSpPr>
          <p:cNvPr id="5" name="Footer Placeholder 4">
            <a:extLst>
              <a:ext uri="{FF2B5EF4-FFF2-40B4-BE49-F238E27FC236}">
                <a16:creationId xmlns:a16="http://schemas.microsoft.com/office/drawing/2014/main" id="{60D9B2CD-F755-2A73-AC56-B7D1E87D6F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C0C8FD-9053-7344-D201-EF2D745FF380}"/>
              </a:ext>
            </a:extLst>
          </p:cNvPr>
          <p:cNvSpPr>
            <a:spLocks noGrp="1"/>
          </p:cNvSpPr>
          <p:nvPr>
            <p:ph type="sldNum" sz="quarter" idx="12"/>
          </p:nvPr>
        </p:nvSpPr>
        <p:spPr/>
        <p:txBody>
          <a:bodyPr/>
          <a:lstStyle/>
          <a:p>
            <a:fld id="{3822251C-E175-457C-A04E-FADF6B63B167}" type="slidenum">
              <a:rPr lang="en-GB" smtClean="0"/>
              <a:t>‹#›</a:t>
            </a:fld>
            <a:endParaRPr lang="en-GB"/>
          </a:p>
        </p:txBody>
      </p:sp>
    </p:spTree>
    <p:extLst>
      <p:ext uri="{BB962C8B-B14F-4D97-AF65-F5344CB8AC3E}">
        <p14:creationId xmlns:p14="http://schemas.microsoft.com/office/powerpoint/2010/main" val="171434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70EA8-728F-E684-ADAE-EBAE06BE10D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355702B-06F8-727B-8AFC-D2754365EA4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6DBB32E-53B3-C3A8-380E-4C8745F6148E}"/>
              </a:ext>
            </a:extLst>
          </p:cNvPr>
          <p:cNvSpPr>
            <a:spLocks noGrp="1"/>
          </p:cNvSpPr>
          <p:nvPr>
            <p:ph type="dt" sz="half" idx="10"/>
          </p:nvPr>
        </p:nvSpPr>
        <p:spPr/>
        <p:txBody>
          <a:bodyPr/>
          <a:lstStyle/>
          <a:p>
            <a:fld id="{39B8A630-FAD2-4CA6-8595-E4F35C52F8DB}" type="datetimeFigureOut">
              <a:rPr lang="en-GB" smtClean="0"/>
              <a:t>18/10/2025</a:t>
            </a:fld>
            <a:endParaRPr lang="en-GB"/>
          </a:p>
        </p:txBody>
      </p:sp>
      <p:sp>
        <p:nvSpPr>
          <p:cNvPr id="5" name="Footer Placeholder 4">
            <a:extLst>
              <a:ext uri="{FF2B5EF4-FFF2-40B4-BE49-F238E27FC236}">
                <a16:creationId xmlns:a16="http://schemas.microsoft.com/office/drawing/2014/main" id="{307C2947-C38F-2F4C-E962-74F2804FFE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010621-2EA0-103F-F7F1-0B7EDF601D4D}"/>
              </a:ext>
            </a:extLst>
          </p:cNvPr>
          <p:cNvSpPr>
            <a:spLocks noGrp="1"/>
          </p:cNvSpPr>
          <p:nvPr>
            <p:ph type="sldNum" sz="quarter" idx="12"/>
          </p:nvPr>
        </p:nvSpPr>
        <p:spPr/>
        <p:txBody>
          <a:bodyPr/>
          <a:lstStyle/>
          <a:p>
            <a:fld id="{3822251C-E175-457C-A04E-FADF6B63B167}" type="slidenum">
              <a:rPr lang="en-GB" smtClean="0"/>
              <a:t>‹#›</a:t>
            </a:fld>
            <a:endParaRPr lang="en-GB"/>
          </a:p>
        </p:txBody>
      </p:sp>
    </p:spTree>
    <p:extLst>
      <p:ext uri="{BB962C8B-B14F-4D97-AF65-F5344CB8AC3E}">
        <p14:creationId xmlns:p14="http://schemas.microsoft.com/office/powerpoint/2010/main" val="39603685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A76E7-B0A0-C4D8-8072-CE7BBA019B4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333EF8A-E664-7776-8078-EB57DD8FA1C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D3FC045-5DC1-122C-F25C-F41DFA2DC72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621665C-9F3F-EED0-FBA7-F3C104551FBE}"/>
              </a:ext>
            </a:extLst>
          </p:cNvPr>
          <p:cNvSpPr>
            <a:spLocks noGrp="1"/>
          </p:cNvSpPr>
          <p:nvPr>
            <p:ph type="dt" sz="half" idx="10"/>
          </p:nvPr>
        </p:nvSpPr>
        <p:spPr/>
        <p:txBody>
          <a:bodyPr/>
          <a:lstStyle/>
          <a:p>
            <a:fld id="{39B8A630-FAD2-4CA6-8595-E4F35C52F8DB}" type="datetimeFigureOut">
              <a:rPr lang="en-GB" smtClean="0"/>
              <a:t>18/10/2025</a:t>
            </a:fld>
            <a:endParaRPr lang="en-GB"/>
          </a:p>
        </p:txBody>
      </p:sp>
      <p:sp>
        <p:nvSpPr>
          <p:cNvPr id="6" name="Footer Placeholder 5">
            <a:extLst>
              <a:ext uri="{FF2B5EF4-FFF2-40B4-BE49-F238E27FC236}">
                <a16:creationId xmlns:a16="http://schemas.microsoft.com/office/drawing/2014/main" id="{585027D7-332A-BAF4-F762-F4074A58CE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FF0A3-F0EF-C749-3DE4-41B2855CE7AA}"/>
              </a:ext>
            </a:extLst>
          </p:cNvPr>
          <p:cNvSpPr>
            <a:spLocks noGrp="1"/>
          </p:cNvSpPr>
          <p:nvPr>
            <p:ph type="sldNum" sz="quarter" idx="12"/>
          </p:nvPr>
        </p:nvSpPr>
        <p:spPr/>
        <p:txBody>
          <a:bodyPr/>
          <a:lstStyle/>
          <a:p>
            <a:fld id="{3822251C-E175-457C-A04E-FADF6B63B167}" type="slidenum">
              <a:rPr lang="en-GB" smtClean="0"/>
              <a:t>‹#›</a:t>
            </a:fld>
            <a:endParaRPr lang="en-GB"/>
          </a:p>
        </p:txBody>
      </p:sp>
    </p:spTree>
    <p:extLst>
      <p:ext uri="{BB962C8B-B14F-4D97-AF65-F5344CB8AC3E}">
        <p14:creationId xmlns:p14="http://schemas.microsoft.com/office/powerpoint/2010/main" val="34589028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CC896-9A58-C600-107B-BB6270C669AB}"/>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ED18178-D521-0400-AE35-85EF17AE4C1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514E60D-6B05-FC6F-9550-3260E000FF2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B632F68-FDDB-543C-1422-5FE5F69CC5C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42CF0C6-2DC6-5896-230A-40CEE445B5B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4B63C5F-8D03-5D5D-BD60-1A8F47377EE0}"/>
              </a:ext>
            </a:extLst>
          </p:cNvPr>
          <p:cNvSpPr>
            <a:spLocks noGrp="1"/>
          </p:cNvSpPr>
          <p:nvPr>
            <p:ph type="dt" sz="half" idx="10"/>
          </p:nvPr>
        </p:nvSpPr>
        <p:spPr/>
        <p:txBody>
          <a:bodyPr/>
          <a:lstStyle/>
          <a:p>
            <a:fld id="{39B8A630-FAD2-4CA6-8595-E4F35C52F8DB}" type="datetimeFigureOut">
              <a:rPr lang="en-GB" smtClean="0"/>
              <a:t>18/10/2025</a:t>
            </a:fld>
            <a:endParaRPr lang="en-GB"/>
          </a:p>
        </p:txBody>
      </p:sp>
      <p:sp>
        <p:nvSpPr>
          <p:cNvPr id="8" name="Footer Placeholder 7">
            <a:extLst>
              <a:ext uri="{FF2B5EF4-FFF2-40B4-BE49-F238E27FC236}">
                <a16:creationId xmlns:a16="http://schemas.microsoft.com/office/drawing/2014/main" id="{AEC5C88E-C04B-54EC-315C-30DFCABF5C6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85E6104-B4D3-942F-72F8-7AB8C7FC7D94}"/>
              </a:ext>
            </a:extLst>
          </p:cNvPr>
          <p:cNvSpPr>
            <a:spLocks noGrp="1"/>
          </p:cNvSpPr>
          <p:nvPr>
            <p:ph type="sldNum" sz="quarter" idx="12"/>
          </p:nvPr>
        </p:nvSpPr>
        <p:spPr/>
        <p:txBody>
          <a:bodyPr/>
          <a:lstStyle/>
          <a:p>
            <a:fld id="{3822251C-E175-457C-A04E-FADF6B63B167}" type="slidenum">
              <a:rPr lang="en-GB" smtClean="0"/>
              <a:t>‹#›</a:t>
            </a:fld>
            <a:endParaRPr lang="en-GB"/>
          </a:p>
        </p:txBody>
      </p:sp>
    </p:spTree>
    <p:extLst>
      <p:ext uri="{BB962C8B-B14F-4D97-AF65-F5344CB8AC3E}">
        <p14:creationId xmlns:p14="http://schemas.microsoft.com/office/powerpoint/2010/main" val="8880886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3A7CB-96F0-5C66-A18E-44E165A4291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F1AC40F-A113-4A8C-9D35-31FE5DD511A2}"/>
              </a:ext>
            </a:extLst>
          </p:cNvPr>
          <p:cNvSpPr>
            <a:spLocks noGrp="1"/>
          </p:cNvSpPr>
          <p:nvPr>
            <p:ph type="dt" sz="half" idx="10"/>
          </p:nvPr>
        </p:nvSpPr>
        <p:spPr/>
        <p:txBody>
          <a:bodyPr/>
          <a:lstStyle/>
          <a:p>
            <a:fld id="{39B8A630-FAD2-4CA6-8595-E4F35C52F8DB}" type="datetimeFigureOut">
              <a:rPr lang="en-GB" smtClean="0"/>
              <a:t>18/10/2025</a:t>
            </a:fld>
            <a:endParaRPr lang="en-GB"/>
          </a:p>
        </p:txBody>
      </p:sp>
      <p:sp>
        <p:nvSpPr>
          <p:cNvPr id="4" name="Footer Placeholder 3">
            <a:extLst>
              <a:ext uri="{FF2B5EF4-FFF2-40B4-BE49-F238E27FC236}">
                <a16:creationId xmlns:a16="http://schemas.microsoft.com/office/drawing/2014/main" id="{4A9B5BF8-A9CE-6D93-AB9F-B1AED936401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710ACEA-1E11-190E-D4B9-8609D486A27E}"/>
              </a:ext>
            </a:extLst>
          </p:cNvPr>
          <p:cNvSpPr>
            <a:spLocks noGrp="1"/>
          </p:cNvSpPr>
          <p:nvPr>
            <p:ph type="sldNum" sz="quarter" idx="12"/>
          </p:nvPr>
        </p:nvSpPr>
        <p:spPr/>
        <p:txBody>
          <a:bodyPr/>
          <a:lstStyle/>
          <a:p>
            <a:fld id="{3822251C-E175-457C-A04E-FADF6B63B167}" type="slidenum">
              <a:rPr lang="en-GB" smtClean="0"/>
              <a:t>‹#›</a:t>
            </a:fld>
            <a:endParaRPr lang="en-GB"/>
          </a:p>
        </p:txBody>
      </p:sp>
    </p:spTree>
    <p:extLst>
      <p:ext uri="{BB962C8B-B14F-4D97-AF65-F5344CB8AC3E}">
        <p14:creationId xmlns:p14="http://schemas.microsoft.com/office/powerpoint/2010/main" val="2050847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9C594B-0C6B-86CE-00DE-6DEBBFC5DF94}"/>
              </a:ext>
            </a:extLst>
          </p:cNvPr>
          <p:cNvSpPr>
            <a:spLocks noGrp="1"/>
          </p:cNvSpPr>
          <p:nvPr>
            <p:ph type="dt" sz="half" idx="10"/>
          </p:nvPr>
        </p:nvSpPr>
        <p:spPr/>
        <p:txBody>
          <a:bodyPr/>
          <a:lstStyle/>
          <a:p>
            <a:fld id="{39B8A630-FAD2-4CA6-8595-E4F35C52F8DB}" type="datetimeFigureOut">
              <a:rPr lang="en-GB" smtClean="0"/>
              <a:t>18/10/2025</a:t>
            </a:fld>
            <a:endParaRPr lang="en-GB"/>
          </a:p>
        </p:txBody>
      </p:sp>
      <p:sp>
        <p:nvSpPr>
          <p:cNvPr id="3" name="Footer Placeholder 2">
            <a:extLst>
              <a:ext uri="{FF2B5EF4-FFF2-40B4-BE49-F238E27FC236}">
                <a16:creationId xmlns:a16="http://schemas.microsoft.com/office/drawing/2014/main" id="{289E6491-877B-B3D6-5A6A-9CAD26D4E2E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0A61546-601A-25E8-78A7-045DC5BA0176}"/>
              </a:ext>
            </a:extLst>
          </p:cNvPr>
          <p:cNvSpPr>
            <a:spLocks noGrp="1"/>
          </p:cNvSpPr>
          <p:nvPr>
            <p:ph type="sldNum" sz="quarter" idx="12"/>
          </p:nvPr>
        </p:nvSpPr>
        <p:spPr/>
        <p:txBody>
          <a:bodyPr/>
          <a:lstStyle/>
          <a:p>
            <a:fld id="{3822251C-E175-457C-A04E-FADF6B63B167}" type="slidenum">
              <a:rPr lang="en-GB" smtClean="0"/>
              <a:t>‹#›</a:t>
            </a:fld>
            <a:endParaRPr lang="en-GB"/>
          </a:p>
        </p:txBody>
      </p:sp>
    </p:spTree>
    <p:extLst>
      <p:ext uri="{BB962C8B-B14F-4D97-AF65-F5344CB8AC3E}">
        <p14:creationId xmlns:p14="http://schemas.microsoft.com/office/powerpoint/2010/main" val="29880507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D30DF-CE39-0D73-1A0F-E389D8147B8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A92B165-2F13-8169-BD5F-BBE9D2E14DA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989B780-E973-FD45-F5BA-9ABD6900B8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7202072-D359-20FA-16A0-EDBB7DDEA0A5}"/>
              </a:ext>
            </a:extLst>
          </p:cNvPr>
          <p:cNvSpPr>
            <a:spLocks noGrp="1"/>
          </p:cNvSpPr>
          <p:nvPr>
            <p:ph type="dt" sz="half" idx="10"/>
          </p:nvPr>
        </p:nvSpPr>
        <p:spPr/>
        <p:txBody>
          <a:bodyPr/>
          <a:lstStyle/>
          <a:p>
            <a:fld id="{39B8A630-FAD2-4CA6-8595-E4F35C52F8DB}" type="datetimeFigureOut">
              <a:rPr lang="en-GB" smtClean="0"/>
              <a:t>18/10/2025</a:t>
            </a:fld>
            <a:endParaRPr lang="en-GB"/>
          </a:p>
        </p:txBody>
      </p:sp>
      <p:sp>
        <p:nvSpPr>
          <p:cNvPr id="6" name="Footer Placeholder 5">
            <a:extLst>
              <a:ext uri="{FF2B5EF4-FFF2-40B4-BE49-F238E27FC236}">
                <a16:creationId xmlns:a16="http://schemas.microsoft.com/office/drawing/2014/main" id="{01FB85F6-7474-EB6A-CE83-B707977DA7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C82F18-3327-C08E-0F9B-5C0D65D04AB6}"/>
              </a:ext>
            </a:extLst>
          </p:cNvPr>
          <p:cNvSpPr>
            <a:spLocks noGrp="1"/>
          </p:cNvSpPr>
          <p:nvPr>
            <p:ph type="sldNum" sz="quarter" idx="12"/>
          </p:nvPr>
        </p:nvSpPr>
        <p:spPr/>
        <p:txBody>
          <a:bodyPr/>
          <a:lstStyle/>
          <a:p>
            <a:fld id="{3822251C-E175-457C-A04E-FADF6B63B167}" type="slidenum">
              <a:rPr lang="en-GB" smtClean="0"/>
              <a:t>‹#›</a:t>
            </a:fld>
            <a:endParaRPr lang="en-GB"/>
          </a:p>
        </p:txBody>
      </p:sp>
    </p:spTree>
    <p:extLst>
      <p:ext uri="{BB962C8B-B14F-4D97-AF65-F5344CB8AC3E}">
        <p14:creationId xmlns:p14="http://schemas.microsoft.com/office/powerpoint/2010/main" val="40570968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9878B-5EBD-F42D-56ED-E43EC3F9A3C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B0B274D6-625B-CC0C-88C2-6D8D881BA29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AFEC4EE-0E5D-327D-86F1-C8E60C738A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C254966-6EAC-EACF-A4FE-AA3B6FE53B38}"/>
              </a:ext>
            </a:extLst>
          </p:cNvPr>
          <p:cNvSpPr>
            <a:spLocks noGrp="1"/>
          </p:cNvSpPr>
          <p:nvPr>
            <p:ph type="dt" sz="half" idx="10"/>
          </p:nvPr>
        </p:nvSpPr>
        <p:spPr/>
        <p:txBody>
          <a:bodyPr/>
          <a:lstStyle/>
          <a:p>
            <a:fld id="{39B8A630-FAD2-4CA6-8595-E4F35C52F8DB}" type="datetimeFigureOut">
              <a:rPr lang="en-GB" smtClean="0"/>
              <a:t>18/10/2025</a:t>
            </a:fld>
            <a:endParaRPr lang="en-GB"/>
          </a:p>
        </p:txBody>
      </p:sp>
      <p:sp>
        <p:nvSpPr>
          <p:cNvPr id="6" name="Footer Placeholder 5">
            <a:extLst>
              <a:ext uri="{FF2B5EF4-FFF2-40B4-BE49-F238E27FC236}">
                <a16:creationId xmlns:a16="http://schemas.microsoft.com/office/drawing/2014/main" id="{08C73891-A70A-FD18-CD2B-12D3BE80C3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F1CCD7-C482-7018-4B1F-FDA4A4E8E91A}"/>
              </a:ext>
            </a:extLst>
          </p:cNvPr>
          <p:cNvSpPr>
            <a:spLocks noGrp="1"/>
          </p:cNvSpPr>
          <p:nvPr>
            <p:ph type="sldNum" sz="quarter" idx="12"/>
          </p:nvPr>
        </p:nvSpPr>
        <p:spPr/>
        <p:txBody>
          <a:bodyPr/>
          <a:lstStyle/>
          <a:p>
            <a:fld id="{3822251C-E175-457C-A04E-FADF6B63B167}" type="slidenum">
              <a:rPr lang="en-GB" smtClean="0"/>
              <a:t>‹#›</a:t>
            </a:fld>
            <a:endParaRPr lang="en-GB"/>
          </a:p>
        </p:txBody>
      </p:sp>
    </p:spTree>
    <p:extLst>
      <p:ext uri="{BB962C8B-B14F-4D97-AF65-F5344CB8AC3E}">
        <p14:creationId xmlns:p14="http://schemas.microsoft.com/office/powerpoint/2010/main" val="10025006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7A915-6F03-7A69-B1A6-3AA0B81C288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7028D9A-0E5F-3862-7B57-9297E8E8EC9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6723D83-39EC-2154-B166-31B339BD6B8A}"/>
              </a:ext>
            </a:extLst>
          </p:cNvPr>
          <p:cNvSpPr>
            <a:spLocks noGrp="1"/>
          </p:cNvSpPr>
          <p:nvPr>
            <p:ph type="dt" sz="half" idx="10"/>
          </p:nvPr>
        </p:nvSpPr>
        <p:spPr/>
        <p:txBody>
          <a:bodyPr/>
          <a:lstStyle/>
          <a:p>
            <a:fld id="{39B8A630-FAD2-4CA6-8595-E4F35C52F8DB}" type="datetimeFigureOut">
              <a:rPr lang="en-GB" smtClean="0"/>
              <a:t>18/10/2025</a:t>
            </a:fld>
            <a:endParaRPr lang="en-GB"/>
          </a:p>
        </p:txBody>
      </p:sp>
      <p:sp>
        <p:nvSpPr>
          <p:cNvPr id="5" name="Footer Placeholder 4">
            <a:extLst>
              <a:ext uri="{FF2B5EF4-FFF2-40B4-BE49-F238E27FC236}">
                <a16:creationId xmlns:a16="http://schemas.microsoft.com/office/drawing/2014/main" id="{03E45A5B-7BF0-F5FC-50AA-026692DFC8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AD2536-E3A1-AC9D-9F18-1053DA36DB00}"/>
              </a:ext>
            </a:extLst>
          </p:cNvPr>
          <p:cNvSpPr>
            <a:spLocks noGrp="1"/>
          </p:cNvSpPr>
          <p:nvPr>
            <p:ph type="sldNum" sz="quarter" idx="12"/>
          </p:nvPr>
        </p:nvSpPr>
        <p:spPr/>
        <p:txBody>
          <a:bodyPr/>
          <a:lstStyle/>
          <a:p>
            <a:fld id="{3822251C-E175-457C-A04E-FADF6B63B167}" type="slidenum">
              <a:rPr lang="en-GB" smtClean="0"/>
              <a:t>‹#›</a:t>
            </a:fld>
            <a:endParaRPr lang="en-GB"/>
          </a:p>
        </p:txBody>
      </p:sp>
    </p:spTree>
    <p:extLst>
      <p:ext uri="{BB962C8B-B14F-4D97-AF65-F5344CB8AC3E}">
        <p14:creationId xmlns:p14="http://schemas.microsoft.com/office/powerpoint/2010/main" val="15731547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25436A8-167F-A4D0-A227-3DE3FF2C79D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C67A5568-88A8-B880-EDF3-FB0C844F6C1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6B0DFED-CD62-B9B4-A568-7143352540B1}"/>
              </a:ext>
            </a:extLst>
          </p:cNvPr>
          <p:cNvSpPr>
            <a:spLocks noGrp="1"/>
          </p:cNvSpPr>
          <p:nvPr>
            <p:ph type="dt" sz="half" idx="10"/>
          </p:nvPr>
        </p:nvSpPr>
        <p:spPr/>
        <p:txBody>
          <a:bodyPr/>
          <a:lstStyle/>
          <a:p>
            <a:fld id="{39B8A630-FAD2-4CA6-8595-E4F35C52F8DB}" type="datetimeFigureOut">
              <a:rPr lang="en-GB" smtClean="0"/>
              <a:t>18/10/2025</a:t>
            </a:fld>
            <a:endParaRPr lang="en-GB"/>
          </a:p>
        </p:txBody>
      </p:sp>
      <p:sp>
        <p:nvSpPr>
          <p:cNvPr id="5" name="Footer Placeholder 4">
            <a:extLst>
              <a:ext uri="{FF2B5EF4-FFF2-40B4-BE49-F238E27FC236}">
                <a16:creationId xmlns:a16="http://schemas.microsoft.com/office/drawing/2014/main" id="{E547795C-1E01-6DB2-ADDB-65CA454A5E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2774C8-5705-88DF-0E16-1585BA3ECA92}"/>
              </a:ext>
            </a:extLst>
          </p:cNvPr>
          <p:cNvSpPr>
            <a:spLocks noGrp="1"/>
          </p:cNvSpPr>
          <p:nvPr>
            <p:ph type="sldNum" sz="quarter" idx="12"/>
          </p:nvPr>
        </p:nvSpPr>
        <p:spPr/>
        <p:txBody>
          <a:bodyPr/>
          <a:lstStyle/>
          <a:p>
            <a:fld id="{3822251C-E175-457C-A04E-FADF6B63B167}" type="slidenum">
              <a:rPr lang="en-GB" smtClean="0"/>
              <a:t>‹#›</a:t>
            </a:fld>
            <a:endParaRPr lang="en-GB"/>
          </a:p>
        </p:txBody>
      </p:sp>
    </p:spTree>
    <p:extLst>
      <p:ext uri="{BB962C8B-B14F-4D97-AF65-F5344CB8AC3E}">
        <p14:creationId xmlns:p14="http://schemas.microsoft.com/office/powerpoint/2010/main" val="13250701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p:nvPr>
        </p:nvSpPr>
        <p:spPr>
          <a:xfrm>
            <a:off x="6367054" y="2116182"/>
            <a:ext cx="5491571" cy="1514019"/>
          </a:xfrm>
          <a:prstGeom prst="rect">
            <a:avLst/>
          </a:prstGeom>
        </p:spPr>
        <p:txBody>
          <a:bodyPr lIns="0" tIns="0" rIns="0" bIns="0" rtlCol="0" anchor="b">
            <a:noAutofit/>
          </a:bodyPr>
          <a:lstStyle>
            <a:lvl1pPr algn="l">
              <a:defRPr sz="6000" b="1" i="0" spc="100" baseline="0">
                <a:solidFill>
                  <a:schemeClr val="bg1"/>
                </a:solidFill>
                <a:latin typeface="+mj-lt"/>
              </a:defRPr>
            </a:lvl1pPr>
          </a:lstStyle>
          <a:p>
            <a:pPr rtl="0"/>
            <a:r>
              <a:rPr lang="en-GB" noProof="0"/>
              <a:t>Click to edit Master title style</a:t>
            </a:r>
            <a:endParaRPr lang="en-GB" noProof="0" dirty="0"/>
          </a:p>
        </p:txBody>
      </p:sp>
      <p:grpSp>
        <p:nvGrpSpPr>
          <p:cNvPr id="9" name="Group 8">
            <a:extLst>
              <a:ext uri="{FF2B5EF4-FFF2-40B4-BE49-F238E27FC236}">
                <a16:creationId xmlns:a16="http://schemas.microsoft.com/office/drawing/2014/main" id="{C26C18C3-ED25-DD4B-BA72-24932D54DE37}"/>
              </a:ext>
            </a:extLst>
          </p:cNvPr>
          <p:cNvGrpSpPr>
            <a:grpSpLocks/>
          </p:cNvGrpSpPr>
          <p:nvPr userDrawn="1"/>
        </p:nvGrpSpPr>
        <p:grpSpPr bwMode="auto">
          <a:xfrm>
            <a:off x="1" y="758752"/>
            <a:ext cx="6099248" cy="6099248"/>
            <a:chOff x="0" y="12289"/>
            <a:chExt cx="3550" cy="3551"/>
          </a:xfrm>
        </p:grpSpPr>
        <p:sp>
          <p:nvSpPr>
            <p:cNvPr id="10" name="Freeform 9">
              <a:extLst>
                <a:ext uri="{FF2B5EF4-FFF2-40B4-BE49-F238E27FC236}">
                  <a16:creationId xmlns:a16="http://schemas.microsoft.com/office/drawing/2014/main" id="{C07CC263-2515-F147-8CC5-F8E9FF9FA8E4}"/>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11" name="Freeform 10">
              <a:extLst>
                <a:ext uri="{FF2B5EF4-FFF2-40B4-BE49-F238E27FC236}">
                  <a16:creationId xmlns:a16="http://schemas.microsoft.com/office/drawing/2014/main" id="{43B40037-7481-524B-8685-404D965690F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12" name="Freeform 11">
              <a:extLst>
                <a:ext uri="{FF2B5EF4-FFF2-40B4-BE49-F238E27FC236}">
                  <a16:creationId xmlns:a16="http://schemas.microsoft.com/office/drawing/2014/main" id="{7B759713-8408-EE47-9394-3DA6F5E4B62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grpSp>
      <p:sp>
        <p:nvSpPr>
          <p:cNvPr id="18" name="Text Placeholder 29">
            <a:extLst>
              <a:ext uri="{FF2B5EF4-FFF2-40B4-BE49-F238E27FC236}">
                <a16:creationId xmlns:a16="http://schemas.microsoft.com/office/drawing/2014/main" id="{276A9CD7-E675-3048-86D3-3546A2F6B456}"/>
              </a:ext>
            </a:extLst>
          </p:cNvPr>
          <p:cNvSpPr>
            <a:spLocks noGrp="1"/>
          </p:cNvSpPr>
          <p:nvPr>
            <p:ph type="body" sz="quarter" idx="11"/>
          </p:nvPr>
        </p:nvSpPr>
        <p:spPr>
          <a:xfrm>
            <a:off x="6367055" y="4549553"/>
            <a:ext cx="5491570" cy="953337"/>
          </a:xfrm>
        </p:spPr>
        <p:txBody>
          <a:bodyPr lIns="0" tIns="0" rIns="0" bIns="0" rtlCol="0">
            <a:noAutofit/>
          </a:bodyPr>
          <a:lstStyle>
            <a:lvl1pPr marL="0" indent="0">
              <a:buNone/>
              <a:defRPr sz="1800" b="0" i="0">
                <a:solidFill>
                  <a:schemeClr val="tx2"/>
                </a:solidFill>
                <a:latin typeface="+mn-lt"/>
              </a:defRPr>
            </a:lvl1pPr>
            <a:lvl2pPr>
              <a:defRPr sz="4000"/>
            </a:lvl2pPr>
            <a:lvl3pPr>
              <a:defRPr sz="4000"/>
            </a:lvl3pPr>
            <a:lvl4pPr>
              <a:defRPr sz="4000"/>
            </a:lvl4pPr>
            <a:lvl5pPr>
              <a:defRPr sz="4000"/>
            </a:lvl5pPr>
          </a:lstStyle>
          <a:p>
            <a:pPr lvl="0" rtl="0"/>
            <a:r>
              <a:rPr lang="en-GB" noProof="0"/>
              <a:t>Click to edit Master text styles</a:t>
            </a:r>
          </a:p>
        </p:txBody>
      </p:sp>
      <p:cxnSp>
        <p:nvCxnSpPr>
          <p:cNvPr id="13" name="Straight Connector 12">
            <a:extLst>
              <a:ext uri="{FF2B5EF4-FFF2-40B4-BE49-F238E27FC236}">
                <a16:creationId xmlns:a16="http://schemas.microsoft.com/office/drawing/2014/main" id="{A69706A2-3726-FE4E-B923-E75D48597816}"/>
              </a:ext>
            </a:extLst>
          </p:cNvPr>
          <p:cNvCxnSpPr>
            <a:cxnSpLocks/>
          </p:cNvCxnSpPr>
          <p:nvPr userDrawn="1"/>
        </p:nvCxnSpPr>
        <p:spPr>
          <a:xfrm>
            <a:off x="6367055" y="4252111"/>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7666569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6406C6A-FAAF-C74D-7F69-E480E587A9C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69371DCB-85C9-FA15-6ED5-B68AFED087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3843079-7247-02AF-77A5-DCE7BA92928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9B8A630-FAD2-4CA6-8595-E4F35C52F8DB}" type="datetimeFigureOut">
              <a:rPr lang="en-GB" smtClean="0"/>
              <a:t>18/10/2025</a:t>
            </a:fld>
            <a:endParaRPr lang="en-GB"/>
          </a:p>
        </p:txBody>
      </p:sp>
      <p:sp>
        <p:nvSpPr>
          <p:cNvPr id="5" name="Footer Placeholder 4">
            <a:extLst>
              <a:ext uri="{FF2B5EF4-FFF2-40B4-BE49-F238E27FC236}">
                <a16:creationId xmlns:a16="http://schemas.microsoft.com/office/drawing/2014/main" id="{D10094D2-9247-ACE0-4E79-BD83C0C97B1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B19F279-B1F0-3CDD-A2F7-14F8323B3E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822251C-E175-457C-A04E-FADF6B63B167}" type="slidenum">
              <a:rPr lang="en-GB" smtClean="0"/>
              <a:t>‹#›</a:t>
            </a:fld>
            <a:endParaRPr lang="en-GB"/>
          </a:p>
        </p:txBody>
      </p:sp>
    </p:spTree>
    <p:extLst>
      <p:ext uri="{BB962C8B-B14F-4D97-AF65-F5344CB8AC3E}">
        <p14:creationId xmlns:p14="http://schemas.microsoft.com/office/powerpoint/2010/main" val="2046741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E168C-8042-5B4E-A5A4-A5BF693AE2D6}"/>
              </a:ext>
            </a:extLst>
          </p:cNvPr>
          <p:cNvSpPr>
            <a:spLocks noGrp="1"/>
          </p:cNvSpPr>
          <p:nvPr>
            <p:ph type="ctrTitle"/>
          </p:nvPr>
        </p:nvSpPr>
        <p:spPr>
          <a:xfrm>
            <a:off x="2431998" y="1355110"/>
            <a:ext cx="8845602" cy="1514019"/>
          </a:xfrm>
        </p:spPr>
        <p:txBody>
          <a:bodyPr rtlCol="0"/>
          <a:lstStyle/>
          <a:p>
            <a:pPr algn="ctr" fontAlgn="base"/>
            <a:r>
              <a:rPr lang="en-US" altLang="en-US" dirty="0">
                <a:solidFill>
                  <a:srgbClr val="000000"/>
                </a:solidFill>
                <a:latin typeface="Times New Roman" panose="02020603050405020304" pitchFamily="18" charset="0"/>
                <a:cs typeface="Times New Roman" panose="02020603050405020304" pitchFamily="18" charset="0"/>
              </a:rPr>
              <a:t>Personal SWOT Analysis </a:t>
            </a:r>
            <a:endParaRPr lang="en-GB" b="0" dirty="0">
              <a:solidFill>
                <a:srgbClr val="000000"/>
              </a:solidFill>
              <a:latin typeface="Aptos" panose="020B0004020202020204" pitchFamily="34" charset="0"/>
            </a:endParaRPr>
          </a:p>
        </p:txBody>
      </p:sp>
      <p:sp>
        <p:nvSpPr>
          <p:cNvPr id="3" name="Text Placeholder 2">
            <a:extLst>
              <a:ext uri="{FF2B5EF4-FFF2-40B4-BE49-F238E27FC236}">
                <a16:creationId xmlns:a16="http://schemas.microsoft.com/office/drawing/2014/main" id="{F18E61D8-31A3-2D45-8E25-CBE846E26E1C}"/>
              </a:ext>
            </a:extLst>
          </p:cNvPr>
          <p:cNvSpPr>
            <a:spLocks noGrp="1"/>
          </p:cNvSpPr>
          <p:nvPr>
            <p:ph type="body" sz="quarter" idx="11"/>
          </p:nvPr>
        </p:nvSpPr>
        <p:spPr>
          <a:xfrm>
            <a:off x="6367055" y="4549553"/>
            <a:ext cx="5491570" cy="953337"/>
          </a:xfrm>
        </p:spPr>
        <p:txBody>
          <a:bodyPr rtlCol="0"/>
          <a:lstStyle/>
          <a:p>
            <a:pPr fontAlgn="base"/>
            <a:r>
              <a:rPr lang="en-GB" dirty="0"/>
              <a:t>Nusrat Batul</a:t>
            </a:r>
          </a:p>
          <a:p>
            <a:pPr fontAlgn="base"/>
            <a:r>
              <a:rPr lang="en-GB" dirty="0"/>
              <a:t>Module: Professional development</a:t>
            </a:r>
          </a:p>
          <a:p>
            <a:pPr fontAlgn="base"/>
            <a:r>
              <a:rPr lang="en-GB" dirty="0">
                <a:solidFill>
                  <a:srgbClr val="000000"/>
                </a:solidFill>
                <a:latin typeface="Aptos" panose="020B0004020202020204" pitchFamily="34" charset="0"/>
              </a:rPr>
              <a:t>Olubukola Adegbite</a:t>
            </a:r>
          </a:p>
          <a:p>
            <a:pPr fontAlgn="base"/>
            <a:r>
              <a:rPr lang="en-GB" dirty="0">
                <a:solidFill>
                  <a:srgbClr val="000000"/>
                </a:solidFill>
                <a:latin typeface="Aptos" panose="020B0004020202020204" pitchFamily="34" charset="0"/>
              </a:rPr>
              <a:t>LCHS4009</a:t>
            </a:r>
          </a:p>
          <a:p>
            <a:pPr fontAlgn="base"/>
            <a:r>
              <a:rPr lang="en-GB" dirty="0"/>
              <a:t>Date: 20/10/25</a:t>
            </a:r>
          </a:p>
          <a:p>
            <a:pPr rtl="0"/>
            <a:endParaRPr lang="en-GB" dirty="0"/>
          </a:p>
        </p:txBody>
      </p:sp>
    </p:spTree>
    <p:extLst>
      <p:ext uri="{BB962C8B-B14F-4D97-AF65-F5344CB8AC3E}">
        <p14:creationId xmlns:p14="http://schemas.microsoft.com/office/powerpoint/2010/main" val="29609507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4CE8963-38A6-E149-4B7C-50F1CF552FC3}"/>
              </a:ext>
            </a:extLst>
          </p:cNvPr>
          <p:cNvSpPr txBox="1"/>
          <p:nvPr/>
        </p:nvSpPr>
        <p:spPr>
          <a:xfrm>
            <a:off x="1019330" y="794478"/>
            <a:ext cx="10463135" cy="4585871"/>
          </a:xfrm>
          <a:prstGeom prst="rect">
            <a:avLst/>
          </a:prstGeom>
          <a:noFill/>
        </p:spPr>
        <p:txBody>
          <a:bodyPr wrap="square" rtlCol="0">
            <a:spAutoFit/>
          </a:bodyPr>
          <a:lstStyle/>
          <a:p>
            <a:r>
              <a:rPr lang="en-GB" sz="2400" dirty="0"/>
              <a:t>This presentation explores my personal SWOT analysis, which involves identifying my strengths, weaknesses, opportunities, and threats in relation to my professional and educational development in the UK Health and Social Care sector. </a:t>
            </a:r>
          </a:p>
          <a:p>
            <a:endParaRPr lang="en-GB" sz="2400" dirty="0"/>
          </a:p>
          <a:p>
            <a:r>
              <a:rPr lang="en-GB" sz="2400" dirty="0"/>
              <a:t>Understanding these areas helps me reflect on where I am now and where I want to be. It also allows me to take action to improve my skills and meet the high standards expected in this sector. Carrying out a SWOT analysis encourages personal growth and helps support my goals with the values of person-centred, safe, and effective care (Department of Health and Social Care, 2023).</a:t>
            </a:r>
          </a:p>
          <a:p>
            <a:endParaRPr lang="en-GB" sz="2800" b="1" dirty="0"/>
          </a:p>
        </p:txBody>
      </p:sp>
    </p:spTree>
    <p:extLst>
      <p:ext uri="{BB962C8B-B14F-4D97-AF65-F5344CB8AC3E}">
        <p14:creationId xmlns:p14="http://schemas.microsoft.com/office/powerpoint/2010/main" val="6832611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53462C6-59A1-71E5-8840-702A805DD764}"/>
              </a:ext>
            </a:extLst>
          </p:cNvPr>
          <p:cNvSpPr txBox="1"/>
          <p:nvPr/>
        </p:nvSpPr>
        <p:spPr>
          <a:xfrm>
            <a:off x="995124" y="611294"/>
            <a:ext cx="10201752" cy="4862870"/>
          </a:xfrm>
          <a:prstGeom prst="rect">
            <a:avLst/>
          </a:prstGeom>
          <a:noFill/>
        </p:spPr>
        <p:txBody>
          <a:bodyPr wrap="square" rtlCol="0">
            <a:spAutoFit/>
          </a:bodyPr>
          <a:lstStyle/>
          <a:p>
            <a:pPr algn="ctr" fontAlgn="base"/>
            <a:r>
              <a:rPr lang="en-GB" sz="2800" b="1" dirty="0"/>
              <a:t>Strengths </a:t>
            </a:r>
          </a:p>
          <a:p>
            <a:pPr fontAlgn="base"/>
            <a:endParaRPr lang="en-GB" sz="2400" dirty="0"/>
          </a:p>
          <a:p>
            <a:pPr fontAlgn="base"/>
            <a:r>
              <a:rPr lang="en-GB" sz="2400" dirty="0"/>
              <a:t>One of my key strengths is my ability to show empathy and communicate positively with others. This helps me build trust and positive relationships with service users, their families, and my colleagues. I am also a good team player and can adapt quickly to different situations, which is very important when working in busy care settings. </a:t>
            </a:r>
          </a:p>
          <a:p>
            <a:pPr fontAlgn="base"/>
            <a:endParaRPr lang="en-GB" sz="2400" dirty="0"/>
          </a:p>
          <a:p>
            <a:pPr fontAlgn="base"/>
            <a:r>
              <a:rPr lang="en-GB" sz="2400" dirty="0"/>
              <a:t>Understanding that everyone should be treated equally and fairly, I always used a person-centred approach and remain calm and professional, even when challenges arose. These strengths are crucial in providing quality care and promoting well-being (Skills for Care, 2023; NHS England, 2022).</a:t>
            </a:r>
            <a:br>
              <a:rPr lang="en-GB" dirty="0"/>
            </a:br>
            <a:endParaRPr lang="en-GB" dirty="0"/>
          </a:p>
        </p:txBody>
      </p:sp>
    </p:spTree>
    <p:extLst>
      <p:ext uri="{BB962C8B-B14F-4D97-AF65-F5344CB8AC3E}">
        <p14:creationId xmlns:p14="http://schemas.microsoft.com/office/powerpoint/2010/main" val="27785082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5D27984-7C22-14DB-FC10-EDCD783A2E19}"/>
              </a:ext>
            </a:extLst>
          </p:cNvPr>
          <p:cNvSpPr txBox="1"/>
          <p:nvPr/>
        </p:nvSpPr>
        <p:spPr>
          <a:xfrm>
            <a:off x="554636" y="494676"/>
            <a:ext cx="11347554" cy="4770537"/>
          </a:xfrm>
          <a:prstGeom prst="rect">
            <a:avLst/>
          </a:prstGeom>
          <a:noFill/>
        </p:spPr>
        <p:txBody>
          <a:bodyPr wrap="square" rtlCol="0">
            <a:spAutoFit/>
          </a:bodyPr>
          <a:lstStyle/>
          <a:p>
            <a:pPr algn="ctr"/>
            <a:r>
              <a:rPr lang="en-GB" sz="3200" b="1" dirty="0"/>
              <a:t>Weaknesses</a:t>
            </a:r>
          </a:p>
          <a:p>
            <a:pPr algn="ctr"/>
            <a:endParaRPr lang="en-GB" sz="3200" b="1" dirty="0"/>
          </a:p>
          <a:p>
            <a:r>
              <a:rPr lang="en-GB" sz="2400" dirty="0"/>
              <a:t>One area I need to improve is my lack of experience in leadership and management. I sometimes find it hard to give out tasks or make quick, confident decisions. This can affect my ability to take charge in certain situations. Additionally, I struggle with time management, especially when trying to balance work, study, and personal responsibilities. </a:t>
            </a:r>
          </a:p>
          <a:p>
            <a:r>
              <a:rPr lang="en-GB" sz="2400" dirty="0"/>
              <a:t>My academic writing skills also need development to meet the expectations of higher-level education. To address these weaknesses, I plan to engage in regular reflective practice  and ask for support from teachers or new professionals. I believe learning from experience and feedback will help me grow in these areas (NHS Leadership Academy, 2022; Kolb, 2014).</a:t>
            </a:r>
          </a:p>
        </p:txBody>
      </p:sp>
    </p:spTree>
    <p:extLst>
      <p:ext uri="{BB962C8B-B14F-4D97-AF65-F5344CB8AC3E}">
        <p14:creationId xmlns:p14="http://schemas.microsoft.com/office/powerpoint/2010/main" val="6414503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1D092A8-32E3-065E-FD94-EF461FB9220D}"/>
              </a:ext>
            </a:extLst>
          </p:cNvPr>
          <p:cNvSpPr txBox="1"/>
          <p:nvPr/>
        </p:nvSpPr>
        <p:spPr>
          <a:xfrm>
            <a:off x="929391" y="663632"/>
            <a:ext cx="10635054" cy="5293757"/>
          </a:xfrm>
          <a:prstGeom prst="rect">
            <a:avLst/>
          </a:prstGeom>
          <a:noFill/>
        </p:spPr>
        <p:txBody>
          <a:bodyPr wrap="square" rtlCol="0">
            <a:spAutoFit/>
          </a:bodyPr>
          <a:lstStyle/>
          <a:p>
            <a:pPr algn="ctr"/>
            <a:r>
              <a:rPr lang="en-GB" sz="2800" b="1" dirty="0"/>
              <a:t>Opportunities</a:t>
            </a:r>
          </a:p>
          <a:p>
            <a:pPr algn="ctr"/>
            <a:endParaRPr lang="en-GB" sz="2800" b="1" dirty="0"/>
          </a:p>
          <a:p>
            <a:r>
              <a:rPr lang="en-GB" sz="2400" dirty="0"/>
              <a:t>There are many opportunities for career progression and personal development in the UK Health and Social Care sector. For example, I can take part in continuous professional development courses, apply for apprenticeships, and work toward qualifications like the Care Certificate or the Level 5 Diploma in Leadership for Health and Social Care.</a:t>
            </a:r>
          </a:p>
          <a:p>
            <a:endParaRPr lang="en-GB" sz="2400" dirty="0"/>
          </a:p>
          <a:p>
            <a:r>
              <a:rPr lang="en-GB" sz="2400" dirty="0"/>
              <a:t>These opportunities will help me gain the knowledge and skills needed for future leadership roles. I also have the chance to build a professional network through organisations like Skills for Care and the Royal College of Nursing (RCN), where I can access mentoring, advice, and support (RCN, 2023; Skills for Care, 2023).</a:t>
            </a:r>
          </a:p>
          <a:p>
            <a:endParaRPr lang="en-GB" dirty="0"/>
          </a:p>
        </p:txBody>
      </p:sp>
    </p:spTree>
    <p:extLst>
      <p:ext uri="{BB962C8B-B14F-4D97-AF65-F5344CB8AC3E}">
        <p14:creationId xmlns:p14="http://schemas.microsoft.com/office/powerpoint/2010/main" val="30641510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FBD4DBC-CB30-8B71-8850-E422FBFFFE03}"/>
              </a:ext>
            </a:extLst>
          </p:cNvPr>
          <p:cNvSpPr txBox="1"/>
          <p:nvPr/>
        </p:nvSpPr>
        <p:spPr>
          <a:xfrm>
            <a:off x="1023078" y="705575"/>
            <a:ext cx="9769839" cy="4585871"/>
          </a:xfrm>
          <a:prstGeom prst="rect">
            <a:avLst/>
          </a:prstGeom>
          <a:noFill/>
        </p:spPr>
        <p:txBody>
          <a:bodyPr wrap="square">
            <a:spAutoFit/>
          </a:bodyPr>
          <a:lstStyle/>
          <a:p>
            <a:pPr algn="ctr"/>
            <a:r>
              <a:rPr lang="en-GB" sz="2800" b="1" dirty="0"/>
              <a:t>Threats</a:t>
            </a:r>
          </a:p>
          <a:p>
            <a:r>
              <a:rPr lang="en-GB" sz="2400" dirty="0"/>
              <a:t>Despite the many opportunities, there are also some threats that could affect my progress. One major threat is the ongoing staff shortages, which can lead to high workloads and increased pressure. This can cause stress, affect performance, and increase the risk of burnout. </a:t>
            </a:r>
          </a:p>
          <a:p>
            <a:endParaRPr lang="en-GB" sz="2400" dirty="0"/>
          </a:p>
          <a:p>
            <a:r>
              <a:rPr lang="en-GB" sz="2400" dirty="0"/>
              <a:t>Another threat is the competition for jobs, especially in leadership roles, which means I need to stay motivated and continue learning. To manage these threats, I aim to look after my own well-being by practising self-care, taking breaks, and speaking to supervisors when I feel overwhelmed. I will also keep my skills and knowledge up to date through regular CPD (Care Quality Commission, 2022; NHS England, 2023).</a:t>
            </a:r>
          </a:p>
        </p:txBody>
      </p:sp>
    </p:spTree>
    <p:extLst>
      <p:ext uri="{BB962C8B-B14F-4D97-AF65-F5344CB8AC3E}">
        <p14:creationId xmlns:p14="http://schemas.microsoft.com/office/powerpoint/2010/main" val="2410312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83748B2-630C-8F69-EFFC-63A1DBD4B593}"/>
              </a:ext>
            </a:extLst>
          </p:cNvPr>
          <p:cNvSpPr txBox="1"/>
          <p:nvPr/>
        </p:nvSpPr>
        <p:spPr>
          <a:xfrm>
            <a:off x="671434" y="649841"/>
            <a:ext cx="10849131" cy="4893647"/>
          </a:xfrm>
          <a:prstGeom prst="rect">
            <a:avLst/>
          </a:prstGeom>
          <a:noFill/>
        </p:spPr>
        <p:txBody>
          <a:bodyPr wrap="square">
            <a:spAutoFit/>
          </a:bodyPr>
          <a:lstStyle/>
          <a:p>
            <a:pPr algn="ctr"/>
            <a:r>
              <a:rPr lang="en-GB" sz="2400" b="1" dirty="0"/>
              <a:t>Linking Strengths to Overcome Weaknesses and Threats</a:t>
            </a:r>
          </a:p>
          <a:p>
            <a:pPr algn="ctr"/>
            <a:endParaRPr lang="en-GB" sz="2400" b="1" dirty="0"/>
          </a:p>
          <a:p>
            <a:r>
              <a:rPr lang="en-GB" sz="2400" dirty="0"/>
              <a:t>I can use my communication skills and empathy to ask for feedback and support from teachers, which will help me grow in confidence when making decisions.</a:t>
            </a:r>
          </a:p>
          <a:p>
            <a:endParaRPr lang="en-GB" sz="2400" dirty="0"/>
          </a:p>
          <a:p>
            <a:r>
              <a:rPr lang="en-GB" sz="2400" dirty="0"/>
              <a:t>Being adaptable is another strength that helps me stay calm and positive during changes or stressful situations. These qualities will help me reduce the effects of workplace pressure. My ability to work well with others also means I can learn from experienced colleagues and gradually take on more responsibility.</a:t>
            </a:r>
          </a:p>
          <a:p>
            <a:endParaRPr lang="en-GB" sz="2400" dirty="0"/>
          </a:p>
          <a:p>
            <a:r>
              <a:rPr lang="en-GB" sz="2400" dirty="0"/>
              <a:t>Over time, this will help me improve my leadership and time management skills, turning my weaknesses into strengths (NHS Leadership Academy, 2022; Mind, 2023).</a:t>
            </a:r>
          </a:p>
        </p:txBody>
      </p:sp>
    </p:spTree>
    <p:extLst>
      <p:ext uri="{BB962C8B-B14F-4D97-AF65-F5344CB8AC3E}">
        <p14:creationId xmlns:p14="http://schemas.microsoft.com/office/powerpoint/2010/main" val="32067138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A120A3A-8AA6-88F3-A547-A129F659B3E8}"/>
              </a:ext>
            </a:extLst>
          </p:cNvPr>
          <p:cNvSpPr txBox="1"/>
          <p:nvPr/>
        </p:nvSpPr>
        <p:spPr>
          <a:xfrm>
            <a:off x="735371" y="856287"/>
            <a:ext cx="10170317" cy="4770537"/>
          </a:xfrm>
          <a:prstGeom prst="rect">
            <a:avLst/>
          </a:prstGeom>
          <a:noFill/>
        </p:spPr>
        <p:txBody>
          <a:bodyPr wrap="square">
            <a:spAutoFit/>
          </a:bodyPr>
          <a:lstStyle/>
          <a:p>
            <a:pPr algn="ctr" fontAlgn="base">
              <a:buNone/>
            </a:pPr>
            <a:r>
              <a:rPr lang="en-GB" sz="2400" b="1" dirty="0"/>
              <a:t>Conclusion </a:t>
            </a:r>
          </a:p>
          <a:p>
            <a:pPr algn="ctr" fontAlgn="base">
              <a:buNone/>
            </a:pPr>
            <a:endParaRPr lang="en-GB" sz="2400" b="1" dirty="0"/>
          </a:p>
          <a:p>
            <a:pPr fontAlgn="base">
              <a:buNone/>
            </a:pPr>
            <a:r>
              <a:rPr lang="en-GB" sz="2400" dirty="0"/>
              <a:t>I’m doing this personal SWOT analysis has helped me understand my strengths, such as empathy and teamwork, and the areas I need to improve, like leadership and time management. I have learned that there are many ways to grow in the health and social care sector, including training, further study, and building a professional network.</a:t>
            </a:r>
          </a:p>
          <a:p>
            <a:pPr fontAlgn="base">
              <a:buNone/>
            </a:pPr>
            <a:endParaRPr lang="en-GB" sz="2400" dirty="0"/>
          </a:p>
          <a:p>
            <a:pPr fontAlgn="base">
              <a:buNone/>
            </a:pPr>
            <a:r>
              <a:rPr lang="en-GB" sz="2400" dirty="0"/>
              <a:t>At the same time, I need to be aware of challenges like stress and staff shortages. By using my strengths and taking action to develop my skills, I can keep moving forward in my career and become a confident and caring professional.</a:t>
            </a:r>
            <a:br>
              <a:rPr lang="en-GB" sz="1600" dirty="0">
                <a:solidFill>
                  <a:srgbClr val="000000"/>
                </a:solidFill>
                <a:effectLst/>
                <a:latin typeface="Aptos" panose="020B0004020202020204" pitchFamily="34" charset="0"/>
              </a:rPr>
            </a:br>
            <a:endParaRPr lang="en-GB" sz="1600" dirty="0"/>
          </a:p>
        </p:txBody>
      </p:sp>
    </p:spTree>
    <p:extLst>
      <p:ext uri="{BB962C8B-B14F-4D97-AF65-F5344CB8AC3E}">
        <p14:creationId xmlns:p14="http://schemas.microsoft.com/office/powerpoint/2010/main" val="3297014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958DE03-9C38-AE55-CA72-FD14AC84BDF9}"/>
              </a:ext>
            </a:extLst>
          </p:cNvPr>
          <p:cNvSpPr txBox="1"/>
          <p:nvPr/>
        </p:nvSpPr>
        <p:spPr>
          <a:xfrm>
            <a:off x="588364" y="284813"/>
            <a:ext cx="11343806" cy="5262979"/>
          </a:xfrm>
          <a:prstGeom prst="rect">
            <a:avLst/>
          </a:prstGeom>
          <a:noFill/>
        </p:spPr>
        <p:txBody>
          <a:bodyPr wrap="square">
            <a:spAutoFit/>
          </a:bodyPr>
          <a:lstStyle/>
          <a:p>
            <a:pPr algn="ctr"/>
            <a:r>
              <a:rPr lang="en-GB" sz="2400" b="1" dirty="0"/>
              <a:t>Reference List</a:t>
            </a:r>
          </a:p>
          <a:p>
            <a:pPr algn="ctr"/>
            <a:endParaRPr lang="en-GB" sz="2400" b="1" dirty="0"/>
          </a:p>
          <a:p>
            <a:r>
              <a:rPr lang="en-GB" dirty="0"/>
              <a:t>Care Quality Commission (CQC) (2022) </a:t>
            </a:r>
            <a:r>
              <a:rPr lang="en-GB" i="1" dirty="0"/>
              <a:t>The state of health care and adult social care in England 2021/22</a:t>
            </a:r>
            <a:r>
              <a:rPr lang="en-GB" dirty="0"/>
              <a:t>. London: CQC.</a:t>
            </a:r>
          </a:p>
          <a:p>
            <a:endParaRPr lang="en-GB" dirty="0"/>
          </a:p>
          <a:p>
            <a:r>
              <a:rPr lang="en-GB" dirty="0"/>
              <a:t>Department of Health and Social Care (2023) </a:t>
            </a:r>
            <a:r>
              <a:rPr lang="en-GB" i="1" dirty="0"/>
              <a:t>People at the Heart of Care: Adult Social Care Reform</a:t>
            </a:r>
            <a:r>
              <a:rPr lang="en-GB" dirty="0"/>
              <a:t>. London: DHSC.</a:t>
            </a:r>
          </a:p>
          <a:p>
            <a:endParaRPr lang="en-GB" dirty="0"/>
          </a:p>
          <a:p>
            <a:r>
              <a:rPr lang="en-GB" dirty="0"/>
              <a:t>Kolb, D.A. (2014) </a:t>
            </a:r>
            <a:r>
              <a:rPr lang="en-GB" i="1" dirty="0"/>
              <a:t>Experiential Learning: Experience as the Source of Learning and Development</a:t>
            </a:r>
            <a:r>
              <a:rPr lang="en-GB" dirty="0"/>
              <a:t>. 2nd </a:t>
            </a:r>
            <a:r>
              <a:rPr lang="en-GB" dirty="0" err="1"/>
              <a:t>edn</a:t>
            </a:r>
            <a:r>
              <a:rPr lang="en-GB" dirty="0"/>
              <a:t>. Pearson Education.</a:t>
            </a:r>
          </a:p>
          <a:p>
            <a:endParaRPr lang="en-GB" dirty="0"/>
          </a:p>
          <a:p>
            <a:r>
              <a:rPr lang="en-GB" dirty="0"/>
              <a:t>NHS England (2022) </a:t>
            </a:r>
            <a:r>
              <a:rPr lang="en-GB" i="1" dirty="0"/>
              <a:t>The NHS Long Term Workforce Plan</a:t>
            </a:r>
            <a:r>
              <a:rPr lang="en-GB" dirty="0"/>
              <a:t>. London: NHS England.</a:t>
            </a:r>
          </a:p>
          <a:p>
            <a:endParaRPr lang="en-GB" dirty="0"/>
          </a:p>
          <a:p>
            <a:r>
              <a:rPr lang="en-GB" dirty="0"/>
              <a:t>NHS England (2023) </a:t>
            </a:r>
            <a:r>
              <a:rPr lang="en-GB" i="1" dirty="0"/>
              <a:t>NHS Staff Survey Results</a:t>
            </a:r>
            <a:r>
              <a:rPr lang="en-GB" dirty="0"/>
              <a:t>. Available at: www.nhsstaffsurveys.com </a:t>
            </a:r>
          </a:p>
          <a:p>
            <a:endParaRPr lang="en-GB" dirty="0"/>
          </a:p>
          <a:p>
            <a:endParaRPr lang="en-GB" dirty="0"/>
          </a:p>
          <a:p>
            <a:r>
              <a:rPr lang="en-GB" dirty="0"/>
              <a:t>Skills for Care (2023) </a:t>
            </a:r>
            <a:r>
              <a:rPr lang="en-GB" i="1" dirty="0"/>
              <a:t>Core Skills Framework for the Health and Social Care Workforce</a:t>
            </a:r>
            <a:r>
              <a:rPr lang="en-GB" dirty="0"/>
              <a:t>. Available at: www.skillsforcare.org.uk (Accessed: [Insert Date]).</a:t>
            </a:r>
          </a:p>
        </p:txBody>
      </p:sp>
    </p:spTree>
    <p:extLst>
      <p:ext uri="{BB962C8B-B14F-4D97-AF65-F5344CB8AC3E}">
        <p14:creationId xmlns:p14="http://schemas.microsoft.com/office/powerpoint/2010/main" val="24963653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370</TotalTime>
  <Words>997</Words>
  <Application>Microsoft Office PowerPoint</Application>
  <PresentationFormat>Widescreen</PresentationFormat>
  <Paragraphs>54</Paragraphs>
  <Slides>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Aptos Display</vt:lpstr>
      <vt:lpstr>Arial</vt:lpstr>
      <vt:lpstr>Times New Roman</vt:lpstr>
      <vt:lpstr>Office Theme</vt:lpstr>
      <vt:lpstr>Personal SWOT Analysis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Aiman</dc:creator>
  <cp:lastModifiedBy>Robina Shaheen (2414992)</cp:lastModifiedBy>
  <cp:revision>4</cp:revision>
  <dcterms:created xsi:type="dcterms:W3CDTF">2025-10-12T13:04:07Z</dcterms:created>
  <dcterms:modified xsi:type="dcterms:W3CDTF">2025-10-18T18:17:40Z</dcterms:modified>
</cp:coreProperties>
</file>