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9" r:id="rId7"/>
    <p:sldId id="260" r:id="rId8"/>
    <p:sldId id="261" r:id="rId9"/>
    <p:sldId id="262" r:id="rId10"/>
    <p:sldId id="264" r:id="rId11"/>
    <p:sldId id="263" r:id="rId12"/>
    <p:sldId id="266" r:id="rId13"/>
    <p:sldId id="267" r:id="rId14"/>
    <p:sldId id="268"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7B4C94-F620-480D-86DB-C1072B814469}" v="18" dt="2025-10-12T22:35:32.0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77"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6581BEE-2380-4561-80E5-038E36AF65A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8613DE4-AB0E-460B-B5C3-3BEEB10C7C20}">
      <dgm:prSet/>
      <dgm:spPr/>
      <dgm:t>
        <a:bodyPr/>
        <a:lstStyle/>
        <a:p>
          <a:r>
            <a:rPr lang="en-GB" b="1"/>
            <a:t>Why Attachment Theory is Useful</a:t>
          </a:r>
          <a:br>
            <a:rPr lang="en-GB" b="1"/>
          </a:br>
          <a:r>
            <a:rPr lang="en-GB"/>
            <a:t>Bowlby's attachment theory helps practitioners understand that behaviours like anxiety, clinginess, or withdrawal often signal attachment needs rather than deliberate misbehaviour. This insight encourages more caring and supportive responses (Geddes, 2006).</a:t>
          </a:r>
          <a:endParaRPr lang="en-US"/>
        </a:p>
      </dgm:t>
    </dgm:pt>
    <dgm:pt modelId="{296AA56D-56B2-4EA2-8FE0-01B1EED6E1AC}" type="parTrans" cxnId="{FBCA3381-1075-4002-B9A4-65B0F51346B7}">
      <dgm:prSet/>
      <dgm:spPr/>
      <dgm:t>
        <a:bodyPr/>
        <a:lstStyle/>
        <a:p>
          <a:endParaRPr lang="en-US"/>
        </a:p>
      </dgm:t>
    </dgm:pt>
    <dgm:pt modelId="{F3EF854B-BA57-4890-8917-83A0DF086707}" type="sibTrans" cxnId="{FBCA3381-1075-4002-B9A4-65B0F51346B7}">
      <dgm:prSet/>
      <dgm:spPr/>
      <dgm:t>
        <a:bodyPr/>
        <a:lstStyle/>
        <a:p>
          <a:endParaRPr lang="en-US"/>
        </a:p>
      </dgm:t>
    </dgm:pt>
    <dgm:pt modelId="{396E367D-7607-4FA8-8604-FA4EA85F99E8}">
      <dgm:prSet/>
      <dgm:spPr/>
      <dgm:t>
        <a:bodyPr/>
        <a:lstStyle/>
        <a:p>
          <a:r>
            <a:rPr lang="en-GB"/>
            <a:t>The theory provides practical strategies that work in early years settings. The key person approach, consistent routines, and gentle transitions all stem from attachment principles </a:t>
          </a:r>
          <a:endParaRPr lang="en-US"/>
        </a:p>
      </dgm:t>
    </dgm:pt>
    <dgm:pt modelId="{299520FC-3C16-4DD5-92E3-8568F4FF73DE}" type="parTrans" cxnId="{0EE7E9E4-75EE-488B-B4AF-F0F77C887A7D}">
      <dgm:prSet/>
      <dgm:spPr/>
      <dgm:t>
        <a:bodyPr/>
        <a:lstStyle/>
        <a:p>
          <a:endParaRPr lang="en-US"/>
        </a:p>
      </dgm:t>
    </dgm:pt>
    <dgm:pt modelId="{0B0C00F3-6D5F-4FEA-B846-B2C03931FA74}" type="sibTrans" cxnId="{0EE7E9E4-75EE-488B-B4AF-F0F77C887A7D}">
      <dgm:prSet/>
      <dgm:spPr/>
      <dgm:t>
        <a:bodyPr/>
        <a:lstStyle/>
        <a:p>
          <a:endParaRPr lang="en-US"/>
        </a:p>
      </dgm:t>
    </dgm:pt>
    <dgm:pt modelId="{D1F8672A-3614-4A08-A577-5DC4D1915277}">
      <dgm:prSet/>
      <dgm:spPr/>
      <dgm:t>
        <a:bodyPr/>
        <a:lstStyle/>
        <a:p>
          <a:r>
            <a:rPr lang="en-GB"/>
            <a:t>Modern brain research supports these ideas. Schore (2001) showed that early relationships shape how children's brains develop, particularly areas controlling emotions and stress responses.</a:t>
          </a:r>
          <a:endParaRPr lang="en-US"/>
        </a:p>
      </dgm:t>
    </dgm:pt>
    <dgm:pt modelId="{3A8C4BC4-9E82-48DA-BFF9-482634F717B7}" type="parTrans" cxnId="{125C4770-04CA-4C47-8488-6FC6137DEA8D}">
      <dgm:prSet/>
      <dgm:spPr/>
      <dgm:t>
        <a:bodyPr/>
        <a:lstStyle/>
        <a:p>
          <a:endParaRPr lang="en-US"/>
        </a:p>
      </dgm:t>
    </dgm:pt>
    <dgm:pt modelId="{8ADD2FC3-F2D6-4EDF-95AA-0359C19DB98E}" type="sibTrans" cxnId="{125C4770-04CA-4C47-8488-6FC6137DEA8D}">
      <dgm:prSet/>
      <dgm:spPr/>
      <dgm:t>
        <a:bodyPr/>
        <a:lstStyle/>
        <a:p>
          <a:endParaRPr lang="en-US"/>
        </a:p>
      </dgm:t>
    </dgm:pt>
    <dgm:pt modelId="{AEA89DB7-ED2E-4B3D-8B4C-B5F666D23D07}" type="pres">
      <dgm:prSet presAssocID="{76581BEE-2380-4561-80E5-038E36AF65A2}" presName="root" presStyleCnt="0">
        <dgm:presLayoutVars>
          <dgm:dir/>
          <dgm:resizeHandles val="exact"/>
        </dgm:presLayoutVars>
      </dgm:prSet>
      <dgm:spPr/>
    </dgm:pt>
    <dgm:pt modelId="{8D927B4A-B42F-478E-B502-3C4881EE5CCF}" type="pres">
      <dgm:prSet presAssocID="{28613DE4-AB0E-460B-B5C3-3BEEB10C7C20}" presName="compNode" presStyleCnt="0"/>
      <dgm:spPr/>
    </dgm:pt>
    <dgm:pt modelId="{2516A7EE-B4EF-4B3E-847C-F8482819B356}" type="pres">
      <dgm:prSet presAssocID="{28613DE4-AB0E-460B-B5C3-3BEEB10C7C20}" presName="bgRect" presStyleLbl="bgShp" presStyleIdx="0" presStyleCnt="3"/>
      <dgm:spPr/>
    </dgm:pt>
    <dgm:pt modelId="{4A330572-BF36-4F7A-BA9F-5E3A209206FA}" type="pres">
      <dgm:prSet presAssocID="{28613DE4-AB0E-460B-B5C3-3BEEB10C7C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0F0C7DBF-D35B-4451-9E56-4575752F2235}" type="pres">
      <dgm:prSet presAssocID="{28613DE4-AB0E-460B-B5C3-3BEEB10C7C20}" presName="spaceRect" presStyleCnt="0"/>
      <dgm:spPr/>
    </dgm:pt>
    <dgm:pt modelId="{35A12F08-BB91-45C5-A29F-2E52964FE245}" type="pres">
      <dgm:prSet presAssocID="{28613DE4-AB0E-460B-B5C3-3BEEB10C7C20}" presName="parTx" presStyleLbl="revTx" presStyleIdx="0" presStyleCnt="3">
        <dgm:presLayoutVars>
          <dgm:chMax val="0"/>
          <dgm:chPref val="0"/>
        </dgm:presLayoutVars>
      </dgm:prSet>
      <dgm:spPr/>
    </dgm:pt>
    <dgm:pt modelId="{943797EB-29C4-4DBD-BFBF-22AFFAE9BC71}" type="pres">
      <dgm:prSet presAssocID="{F3EF854B-BA57-4890-8917-83A0DF086707}" presName="sibTrans" presStyleCnt="0"/>
      <dgm:spPr/>
    </dgm:pt>
    <dgm:pt modelId="{2E3B7231-3926-4ED8-9CE0-067A901D62E9}" type="pres">
      <dgm:prSet presAssocID="{396E367D-7607-4FA8-8604-FA4EA85F99E8}" presName="compNode" presStyleCnt="0"/>
      <dgm:spPr/>
    </dgm:pt>
    <dgm:pt modelId="{70E9AEB5-B1B1-47FB-A767-9FC9C996F327}" type="pres">
      <dgm:prSet presAssocID="{396E367D-7607-4FA8-8604-FA4EA85F99E8}" presName="bgRect" presStyleLbl="bgShp" presStyleIdx="1" presStyleCnt="3"/>
      <dgm:spPr/>
    </dgm:pt>
    <dgm:pt modelId="{E0F7DC5C-5D44-41D4-953F-8D3BAD1AD4BE}" type="pres">
      <dgm:prSet presAssocID="{396E367D-7607-4FA8-8604-FA4EA85F99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Baby"/>
        </a:ext>
      </dgm:extLst>
    </dgm:pt>
    <dgm:pt modelId="{9A86FC73-FECC-4A5E-91E6-DA8A52EDD6E8}" type="pres">
      <dgm:prSet presAssocID="{396E367D-7607-4FA8-8604-FA4EA85F99E8}" presName="spaceRect" presStyleCnt="0"/>
      <dgm:spPr/>
    </dgm:pt>
    <dgm:pt modelId="{65B589F5-DC9E-42B3-BCEE-42013EF194B4}" type="pres">
      <dgm:prSet presAssocID="{396E367D-7607-4FA8-8604-FA4EA85F99E8}" presName="parTx" presStyleLbl="revTx" presStyleIdx="1" presStyleCnt="3">
        <dgm:presLayoutVars>
          <dgm:chMax val="0"/>
          <dgm:chPref val="0"/>
        </dgm:presLayoutVars>
      </dgm:prSet>
      <dgm:spPr/>
    </dgm:pt>
    <dgm:pt modelId="{5DA89ED8-BECB-48D8-BDDE-CBDFC4A9A896}" type="pres">
      <dgm:prSet presAssocID="{0B0C00F3-6D5F-4FEA-B846-B2C03931FA74}" presName="sibTrans" presStyleCnt="0"/>
      <dgm:spPr/>
    </dgm:pt>
    <dgm:pt modelId="{118C9BC4-E99A-4D38-AD25-D2D18A9D08C8}" type="pres">
      <dgm:prSet presAssocID="{D1F8672A-3614-4A08-A577-5DC4D1915277}" presName="compNode" presStyleCnt="0"/>
      <dgm:spPr/>
    </dgm:pt>
    <dgm:pt modelId="{20E43516-6B97-4145-8F11-CF71AF8BC8C0}" type="pres">
      <dgm:prSet presAssocID="{D1F8672A-3614-4A08-A577-5DC4D1915277}" presName="bgRect" presStyleLbl="bgShp" presStyleIdx="2" presStyleCnt="3"/>
      <dgm:spPr/>
    </dgm:pt>
    <dgm:pt modelId="{10DA1627-7618-4A49-86E2-F87B2346BE1E}" type="pres">
      <dgm:prSet presAssocID="{D1F8672A-3614-4A08-A577-5DC4D191527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F8E203A4-6D20-45EF-8C7E-8AB41A737793}" type="pres">
      <dgm:prSet presAssocID="{D1F8672A-3614-4A08-A577-5DC4D1915277}" presName="spaceRect" presStyleCnt="0"/>
      <dgm:spPr/>
    </dgm:pt>
    <dgm:pt modelId="{218F1901-4BFC-49B3-8787-2C3792153931}" type="pres">
      <dgm:prSet presAssocID="{D1F8672A-3614-4A08-A577-5DC4D1915277}" presName="parTx" presStyleLbl="revTx" presStyleIdx="2" presStyleCnt="3">
        <dgm:presLayoutVars>
          <dgm:chMax val="0"/>
          <dgm:chPref val="0"/>
        </dgm:presLayoutVars>
      </dgm:prSet>
      <dgm:spPr/>
    </dgm:pt>
  </dgm:ptLst>
  <dgm:cxnLst>
    <dgm:cxn modelId="{69A83C23-24C8-4710-B1ED-245FDF317511}" type="presOf" srcId="{D1F8672A-3614-4A08-A577-5DC4D1915277}" destId="{218F1901-4BFC-49B3-8787-2C3792153931}" srcOrd="0" destOrd="0" presId="urn:microsoft.com/office/officeart/2018/2/layout/IconVerticalSolidList"/>
    <dgm:cxn modelId="{C502F030-21D2-4C05-8AF2-7347DA60B0BD}" type="presOf" srcId="{396E367D-7607-4FA8-8604-FA4EA85F99E8}" destId="{65B589F5-DC9E-42B3-BCEE-42013EF194B4}" srcOrd="0" destOrd="0" presId="urn:microsoft.com/office/officeart/2018/2/layout/IconVerticalSolidList"/>
    <dgm:cxn modelId="{125C4770-04CA-4C47-8488-6FC6137DEA8D}" srcId="{76581BEE-2380-4561-80E5-038E36AF65A2}" destId="{D1F8672A-3614-4A08-A577-5DC4D1915277}" srcOrd="2" destOrd="0" parTransId="{3A8C4BC4-9E82-48DA-BFF9-482634F717B7}" sibTransId="{8ADD2FC3-F2D6-4EDF-95AA-0359C19DB98E}"/>
    <dgm:cxn modelId="{FBCA3381-1075-4002-B9A4-65B0F51346B7}" srcId="{76581BEE-2380-4561-80E5-038E36AF65A2}" destId="{28613DE4-AB0E-460B-B5C3-3BEEB10C7C20}" srcOrd="0" destOrd="0" parTransId="{296AA56D-56B2-4EA2-8FE0-01B1EED6E1AC}" sibTransId="{F3EF854B-BA57-4890-8917-83A0DF086707}"/>
    <dgm:cxn modelId="{DFEFAEBC-9417-4957-9BD8-D0FE142E08A3}" type="presOf" srcId="{76581BEE-2380-4561-80E5-038E36AF65A2}" destId="{AEA89DB7-ED2E-4B3D-8B4C-B5F666D23D07}" srcOrd="0" destOrd="0" presId="urn:microsoft.com/office/officeart/2018/2/layout/IconVerticalSolidList"/>
    <dgm:cxn modelId="{C11169BF-0B98-4621-9A45-F3109E78DD20}" type="presOf" srcId="{28613DE4-AB0E-460B-B5C3-3BEEB10C7C20}" destId="{35A12F08-BB91-45C5-A29F-2E52964FE245}" srcOrd="0" destOrd="0" presId="urn:microsoft.com/office/officeart/2018/2/layout/IconVerticalSolidList"/>
    <dgm:cxn modelId="{0EE7E9E4-75EE-488B-B4AF-F0F77C887A7D}" srcId="{76581BEE-2380-4561-80E5-038E36AF65A2}" destId="{396E367D-7607-4FA8-8604-FA4EA85F99E8}" srcOrd="1" destOrd="0" parTransId="{299520FC-3C16-4DD5-92E3-8568F4FF73DE}" sibTransId="{0B0C00F3-6D5F-4FEA-B846-B2C03931FA74}"/>
    <dgm:cxn modelId="{164857E2-89BB-47AD-A8FD-A66409CE254A}" type="presParOf" srcId="{AEA89DB7-ED2E-4B3D-8B4C-B5F666D23D07}" destId="{8D927B4A-B42F-478E-B502-3C4881EE5CCF}" srcOrd="0" destOrd="0" presId="urn:microsoft.com/office/officeart/2018/2/layout/IconVerticalSolidList"/>
    <dgm:cxn modelId="{B5DED3ED-DD42-40CD-B65E-FDD83AEB6481}" type="presParOf" srcId="{8D927B4A-B42F-478E-B502-3C4881EE5CCF}" destId="{2516A7EE-B4EF-4B3E-847C-F8482819B356}" srcOrd="0" destOrd="0" presId="urn:microsoft.com/office/officeart/2018/2/layout/IconVerticalSolidList"/>
    <dgm:cxn modelId="{00FB883C-4D9E-49ED-A5C3-F050D8771737}" type="presParOf" srcId="{8D927B4A-B42F-478E-B502-3C4881EE5CCF}" destId="{4A330572-BF36-4F7A-BA9F-5E3A209206FA}" srcOrd="1" destOrd="0" presId="urn:microsoft.com/office/officeart/2018/2/layout/IconVerticalSolidList"/>
    <dgm:cxn modelId="{D8876839-0768-4BB9-83F5-060D65C0908A}" type="presParOf" srcId="{8D927B4A-B42F-478E-B502-3C4881EE5CCF}" destId="{0F0C7DBF-D35B-4451-9E56-4575752F2235}" srcOrd="2" destOrd="0" presId="urn:microsoft.com/office/officeart/2018/2/layout/IconVerticalSolidList"/>
    <dgm:cxn modelId="{8A5F775F-8219-465C-8F1C-FEFBEBFB5986}" type="presParOf" srcId="{8D927B4A-B42F-478E-B502-3C4881EE5CCF}" destId="{35A12F08-BB91-45C5-A29F-2E52964FE245}" srcOrd="3" destOrd="0" presId="urn:microsoft.com/office/officeart/2018/2/layout/IconVerticalSolidList"/>
    <dgm:cxn modelId="{9ED667B0-E650-42F4-AA3E-A7A90BFE1C22}" type="presParOf" srcId="{AEA89DB7-ED2E-4B3D-8B4C-B5F666D23D07}" destId="{943797EB-29C4-4DBD-BFBF-22AFFAE9BC71}" srcOrd="1" destOrd="0" presId="urn:microsoft.com/office/officeart/2018/2/layout/IconVerticalSolidList"/>
    <dgm:cxn modelId="{FA39245F-FA93-404B-AF48-CC5D2CEB5BF3}" type="presParOf" srcId="{AEA89DB7-ED2E-4B3D-8B4C-B5F666D23D07}" destId="{2E3B7231-3926-4ED8-9CE0-067A901D62E9}" srcOrd="2" destOrd="0" presId="urn:microsoft.com/office/officeart/2018/2/layout/IconVerticalSolidList"/>
    <dgm:cxn modelId="{CD87136E-F272-447C-AB54-7FA67D24452D}" type="presParOf" srcId="{2E3B7231-3926-4ED8-9CE0-067A901D62E9}" destId="{70E9AEB5-B1B1-47FB-A767-9FC9C996F327}" srcOrd="0" destOrd="0" presId="urn:microsoft.com/office/officeart/2018/2/layout/IconVerticalSolidList"/>
    <dgm:cxn modelId="{7D9BEDB6-91A5-4BB5-A9A3-7B986ABC3777}" type="presParOf" srcId="{2E3B7231-3926-4ED8-9CE0-067A901D62E9}" destId="{E0F7DC5C-5D44-41D4-953F-8D3BAD1AD4BE}" srcOrd="1" destOrd="0" presId="urn:microsoft.com/office/officeart/2018/2/layout/IconVerticalSolidList"/>
    <dgm:cxn modelId="{384286CC-50BB-43D4-8B9D-942E0E8F4308}" type="presParOf" srcId="{2E3B7231-3926-4ED8-9CE0-067A901D62E9}" destId="{9A86FC73-FECC-4A5E-91E6-DA8A52EDD6E8}" srcOrd="2" destOrd="0" presId="urn:microsoft.com/office/officeart/2018/2/layout/IconVerticalSolidList"/>
    <dgm:cxn modelId="{D69F38D7-8030-4AE7-BBCA-8EA7BFE612B0}" type="presParOf" srcId="{2E3B7231-3926-4ED8-9CE0-067A901D62E9}" destId="{65B589F5-DC9E-42B3-BCEE-42013EF194B4}" srcOrd="3" destOrd="0" presId="urn:microsoft.com/office/officeart/2018/2/layout/IconVerticalSolidList"/>
    <dgm:cxn modelId="{EDEE0358-69E6-4C31-8AF4-90C39F82421E}" type="presParOf" srcId="{AEA89DB7-ED2E-4B3D-8B4C-B5F666D23D07}" destId="{5DA89ED8-BECB-48D8-BDDE-CBDFC4A9A896}" srcOrd="3" destOrd="0" presId="urn:microsoft.com/office/officeart/2018/2/layout/IconVerticalSolidList"/>
    <dgm:cxn modelId="{5CE63BD7-4DC6-4047-B3FC-6B848CCF0F15}" type="presParOf" srcId="{AEA89DB7-ED2E-4B3D-8B4C-B5F666D23D07}" destId="{118C9BC4-E99A-4D38-AD25-D2D18A9D08C8}" srcOrd="4" destOrd="0" presId="urn:microsoft.com/office/officeart/2018/2/layout/IconVerticalSolidList"/>
    <dgm:cxn modelId="{FB26EBB3-80A6-48FE-B5BB-2AD493DA85F0}" type="presParOf" srcId="{118C9BC4-E99A-4D38-AD25-D2D18A9D08C8}" destId="{20E43516-6B97-4145-8F11-CF71AF8BC8C0}" srcOrd="0" destOrd="0" presId="urn:microsoft.com/office/officeart/2018/2/layout/IconVerticalSolidList"/>
    <dgm:cxn modelId="{414D2841-1128-48D0-983C-582A3EC3E9F9}" type="presParOf" srcId="{118C9BC4-E99A-4D38-AD25-D2D18A9D08C8}" destId="{10DA1627-7618-4A49-86E2-F87B2346BE1E}" srcOrd="1" destOrd="0" presId="urn:microsoft.com/office/officeart/2018/2/layout/IconVerticalSolidList"/>
    <dgm:cxn modelId="{6CB4AAA4-9E6E-4ADE-8695-39488D5E8831}" type="presParOf" srcId="{118C9BC4-E99A-4D38-AD25-D2D18A9D08C8}" destId="{F8E203A4-6D20-45EF-8C7E-8AB41A737793}" srcOrd="2" destOrd="0" presId="urn:microsoft.com/office/officeart/2018/2/layout/IconVerticalSolidList"/>
    <dgm:cxn modelId="{821B32F8-1683-4120-A122-1C98683CF94D}" type="presParOf" srcId="{118C9BC4-E99A-4D38-AD25-D2D18A9D08C8}" destId="{218F1901-4BFC-49B3-8787-2C37921539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6A7EE-B4EF-4B3E-847C-F8482819B356}">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30572-BF36-4F7A-BA9F-5E3A209206F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12F08-BB91-45C5-A29F-2E52964FE245}">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b="1" kern="1200"/>
            <a:t>Why Attachment Theory is Useful</a:t>
          </a:r>
          <a:br>
            <a:rPr lang="en-GB" sz="1700" b="1" kern="1200"/>
          </a:br>
          <a:r>
            <a:rPr lang="en-GB" sz="1700" kern="1200"/>
            <a:t>Bowlby's attachment theory helps practitioners understand that behaviours like anxiety, clinginess, or withdrawal often signal attachment needs rather than deliberate misbehaviour. This insight encourages more caring and supportive responses (Geddes, 2006).</a:t>
          </a:r>
          <a:endParaRPr lang="en-US" sz="1700" kern="1200"/>
        </a:p>
      </dsp:txBody>
      <dsp:txXfrm>
        <a:off x="1435590" y="531"/>
        <a:ext cx="9080009" cy="1242935"/>
      </dsp:txXfrm>
    </dsp:sp>
    <dsp:sp modelId="{70E9AEB5-B1B1-47FB-A767-9FC9C996F327}">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F7DC5C-5D44-41D4-953F-8D3BAD1AD4BE}">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B589F5-DC9E-42B3-BCEE-42013EF194B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kern="1200"/>
            <a:t>The theory provides practical strategies that work in early years settings. The key person approach, consistent routines, and gentle transitions all stem from attachment principles </a:t>
          </a:r>
          <a:endParaRPr lang="en-US" sz="1700" kern="1200"/>
        </a:p>
      </dsp:txBody>
      <dsp:txXfrm>
        <a:off x="1435590" y="1554201"/>
        <a:ext cx="9080009" cy="1242935"/>
      </dsp:txXfrm>
    </dsp:sp>
    <dsp:sp modelId="{20E43516-6B97-4145-8F11-CF71AF8BC8C0}">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A1627-7618-4A49-86E2-F87B2346BE1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8F1901-4BFC-49B3-8787-2C3792153931}">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kern="1200"/>
            <a:t>Modern brain research supports these ideas. Schore (2001) showed that early relationships shape how children's brains develop, particularly areas controlling emotions and stress responses.</a:t>
          </a:r>
          <a:endParaRPr lang="en-US" sz="17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A4ABA-964D-E2F7-6243-5B723B413E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EB503AE-58AD-6634-6296-A960FB823F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CC5C2DF-9E89-D5F6-EED2-8B3FABC53704}"/>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5" name="Footer Placeholder 4">
            <a:extLst>
              <a:ext uri="{FF2B5EF4-FFF2-40B4-BE49-F238E27FC236}">
                <a16:creationId xmlns:a16="http://schemas.microsoft.com/office/drawing/2014/main" id="{CF87C793-BCEC-4CA4-003E-E9998899D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066D2F-B98B-63DD-FDC5-81A0B85D4353}"/>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3185031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65F4-E89F-8F4F-D190-803F4396C0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EA8FC56-9F0C-87D9-5D47-AE44A4FB7F1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527DBE-69D4-B906-3257-FECB978B6515}"/>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5" name="Footer Placeholder 4">
            <a:extLst>
              <a:ext uri="{FF2B5EF4-FFF2-40B4-BE49-F238E27FC236}">
                <a16:creationId xmlns:a16="http://schemas.microsoft.com/office/drawing/2014/main" id="{8A949E9F-3712-A37E-0131-2A63F5C7A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70F2E2-6E39-A91B-7986-001991564ACA}"/>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2560881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2629-1A7D-E526-47DF-B8AF8949F8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A6D7018-061C-4409-6723-EB7EB449E3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50C11B-D07C-2963-5053-850D4A55D3DB}"/>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5" name="Footer Placeholder 4">
            <a:extLst>
              <a:ext uri="{FF2B5EF4-FFF2-40B4-BE49-F238E27FC236}">
                <a16:creationId xmlns:a16="http://schemas.microsoft.com/office/drawing/2014/main" id="{97A74332-30E8-5462-3193-D4CDE340D3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AFEF7-83DD-6842-5696-C0D691C32E22}"/>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2343066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65CA-2C49-610F-C9E1-D2DE4756B3E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9F8429-AE5B-0DE3-EDEC-A93D22406B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8A181FD-66E6-8D29-7633-184056191E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7931ADF-2B34-4F00-A9B4-1856FEF30951}"/>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6" name="Footer Placeholder 5">
            <a:extLst>
              <a:ext uri="{FF2B5EF4-FFF2-40B4-BE49-F238E27FC236}">
                <a16:creationId xmlns:a16="http://schemas.microsoft.com/office/drawing/2014/main" id="{339AA826-CC78-64F1-C15C-4293EAE4FC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9342FD-9ABC-B96C-CB30-A60D51C178B6}"/>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350824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D0DDB-A1A1-DFAE-740B-C3520F258D4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AB77B62-5EF4-CAA7-3DF4-35A7B2818B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88A06CC-19B1-3623-CD10-7775547C6C6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CF991C6-A926-7686-8C9C-2C55A28FED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6D54F02-D6F0-59D7-43A3-AE716428BAC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82C3612-9A0F-B8F6-D24E-6E7CB1F0A92D}"/>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8" name="Footer Placeholder 7">
            <a:extLst>
              <a:ext uri="{FF2B5EF4-FFF2-40B4-BE49-F238E27FC236}">
                <a16:creationId xmlns:a16="http://schemas.microsoft.com/office/drawing/2014/main" id="{6C881EDD-7D48-0105-5B75-CD61693E01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47DAA9-D018-CF1A-5BC5-05B426994E26}"/>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3243569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7BBD2-D8B3-7A85-65DA-977B7C68148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8D067B8-2BFF-4F57-1FCE-A0FD248938F4}"/>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4" name="Footer Placeholder 3">
            <a:extLst>
              <a:ext uri="{FF2B5EF4-FFF2-40B4-BE49-F238E27FC236}">
                <a16:creationId xmlns:a16="http://schemas.microsoft.com/office/drawing/2014/main" id="{0030AA22-DD1C-5CAD-4516-C404CBF8DD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004525-1679-D615-BC94-50F36A867D04}"/>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2044864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CA0E96-2908-AF0C-DF8F-672A13201FCD}"/>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3" name="Footer Placeholder 2">
            <a:extLst>
              <a:ext uri="{FF2B5EF4-FFF2-40B4-BE49-F238E27FC236}">
                <a16:creationId xmlns:a16="http://schemas.microsoft.com/office/drawing/2014/main" id="{5F5C3BE9-AA02-4C65-7663-C71B3AC84C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639FE3-BD83-6849-9FF8-2A62D0C6C653}"/>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3634609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144EE-C393-DAD4-C71D-174135CF74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1EAC623-B473-538E-369C-AF32960E0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3774C0F-A465-8317-1640-24B3561653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B87909-3020-3585-5D5A-FDAE2026284F}"/>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6" name="Footer Placeholder 5">
            <a:extLst>
              <a:ext uri="{FF2B5EF4-FFF2-40B4-BE49-F238E27FC236}">
                <a16:creationId xmlns:a16="http://schemas.microsoft.com/office/drawing/2014/main" id="{B2ADABA7-8C59-43ED-8F1E-3EB2F9BA95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6D894D-5006-909D-4C4A-9717C0FB7F03}"/>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2185375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56CA1-7590-5DD5-C838-628EF9F8CE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AFEE832-CF91-18E3-1F79-C24BBF49C6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4F017C-CD9C-152E-3DEE-34091916E5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82ABB7-E118-F1E2-3E15-A2CEF08DA3F0}"/>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6" name="Footer Placeholder 5">
            <a:extLst>
              <a:ext uri="{FF2B5EF4-FFF2-40B4-BE49-F238E27FC236}">
                <a16:creationId xmlns:a16="http://schemas.microsoft.com/office/drawing/2014/main" id="{CBDEC060-D553-5589-9667-739214633A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E4C5BA-4A6F-36A0-F152-7023C54C9F04}"/>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494069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E49C5-7821-E5CE-B6C4-F933E177A4A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04C14A0-EFFE-53FC-E12C-899636C5A3C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96ADA6D-30E0-DA95-A5E0-C19F5C0AD9D5}"/>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5" name="Footer Placeholder 4">
            <a:extLst>
              <a:ext uri="{FF2B5EF4-FFF2-40B4-BE49-F238E27FC236}">
                <a16:creationId xmlns:a16="http://schemas.microsoft.com/office/drawing/2014/main" id="{64334C58-FC1A-3933-1EB7-4813EE44EB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446261-0F51-95B2-2715-8C8E81A6666B}"/>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1075980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A4923E-3A94-1DA2-B187-5A452412940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027C66F-AA5D-927C-CAF1-6118E727A7D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28EA86-C3F1-97EE-E7CC-E733FD073494}"/>
              </a:ext>
            </a:extLst>
          </p:cNvPr>
          <p:cNvSpPr>
            <a:spLocks noGrp="1"/>
          </p:cNvSpPr>
          <p:nvPr>
            <p:ph type="dt" sz="half" idx="10"/>
          </p:nvPr>
        </p:nvSpPr>
        <p:spPr/>
        <p:txBody>
          <a:bodyPr/>
          <a:lstStyle/>
          <a:p>
            <a:fld id="{4E16E9FD-2529-4BC6-A27D-CD1D9BFFFCC3}" type="datetimeFigureOut">
              <a:rPr lang="en-GB" smtClean="0"/>
              <a:t>13/10/2025</a:t>
            </a:fld>
            <a:endParaRPr lang="en-GB"/>
          </a:p>
        </p:txBody>
      </p:sp>
      <p:sp>
        <p:nvSpPr>
          <p:cNvPr id="5" name="Footer Placeholder 4">
            <a:extLst>
              <a:ext uri="{FF2B5EF4-FFF2-40B4-BE49-F238E27FC236}">
                <a16:creationId xmlns:a16="http://schemas.microsoft.com/office/drawing/2014/main" id="{A3D4A595-46C0-67C2-8C5C-DAD38E000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D3530-2348-3EE8-67B4-8EE224EEAECD}"/>
              </a:ext>
            </a:extLst>
          </p:cNvPr>
          <p:cNvSpPr>
            <a:spLocks noGrp="1"/>
          </p:cNvSpPr>
          <p:nvPr>
            <p:ph type="sldNum" sz="quarter" idx="12"/>
          </p:nvPr>
        </p:nvSpPr>
        <p:spPr/>
        <p:txBody>
          <a:bodyPr/>
          <a:lstStyle/>
          <a:p>
            <a:fld id="{B2986C72-5940-4B38-875F-F85524D671DD}" type="slidenum">
              <a:rPr lang="en-GB" smtClean="0"/>
              <a:t>‹#›</a:t>
            </a:fld>
            <a:endParaRPr lang="en-GB"/>
          </a:p>
        </p:txBody>
      </p:sp>
    </p:spTree>
    <p:extLst>
      <p:ext uri="{BB962C8B-B14F-4D97-AF65-F5344CB8AC3E}">
        <p14:creationId xmlns:p14="http://schemas.microsoft.com/office/powerpoint/2010/main" val="3683844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2A9497-3D3D-2429-3B6E-C93FC88E8E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3B31A1A-4550-1F72-DC2B-B2937E3FAF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737963-9187-ED1D-E820-2E3373BF97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16E9FD-2529-4BC6-A27D-CD1D9BFFFCC3}" type="datetimeFigureOut">
              <a:rPr lang="en-GB" smtClean="0"/>
              <a:t>13/10/2025</a:t>
            </a:fld>
            <a:endParaRPr lang="en-GB"/>
          </a:p>
        </p:txBody>
      </p:sp>
      <p:sp>
        <p:nvSpPr>
          <p:cNvPr id="5" name="Footer Placeholder 4">
            <a:extLst>
              <a:ext uri="{FF2B5EF4-FFF2-40B4-BE49-F238E27FC236}">
                <a16:creationId xmlns:a16="http://schemas.microsoft.com/office/drawing/2014/main" id="{AB744416-F3BD-2E2D-1C17-A98F385D79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A54A3C-89EE-1FEB-78DA-4D42E93E3A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986C72-5940-4B38-875F-F85524D671DD}" type="slidenum">
              <a:rPr lang="en-GB" smtClean="0"/>
              <a:t>‹#›</a:t>
            </a:fld>
            <a:endParaRPr lang="en-GB"/>
          </a:p>
        </p:txBody>
      </p:sp>
    </p:spTree>
    <p:extLst>
      <p:ext uri="{BB962C8B-B14F-4D97-AF65-F5344CB8AC3E}">
        <p14:creationId xmlns:p14="http://schemas.microsoft.com/office/powerpoint/2010/main" val="4008883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86/1753-2000-3-2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D99759-4589-23E6-A316-5BB2E90D68E5}"/>
              </a:ext>
            </a:extLst>
          </p:cNvPr>
          <p:cNvSpPr>
            <a:spLocks noGrp="1"/>
          </p:cNvSpPr>
          <p:nvPr>
            <p:ph type="ctrTitle"/>
          </p:nvPr>
        </p:nvSpPr>
        <p:spPr>
          <a:xfrm>
            <a:off x="6657715" y="467271"/>
            <a:ext cx="4195674" cy="2052522"/>
          </a:xfrm>
        </p:spPr>
        <p:txBody>
          <a:bodyPr vert="horz" lIns="91440" tIns="45720" rIns="91440" bIns="45720" rtlCol="0" anchor="b">
            <a:normAutofit/>
          </a:bodyPr>
          <a:lstStyle/>
          <a:p>
            <a:pPr algn="l"/>
            <a:r>
              <a:rPr lang="en-US" sz="4300" b="1" kern="1200">
                <a:solidFill>
                  <a:schemeClr val="tx1"/>
                </a:solidFill>
                <a:latin typeface="+mj-lt"/>
                <a:ea typeface="+mj-ea"/>
                <a:cs typeface="+mj-cs"/>
              </a:rPr>
              <a:t>Psychology in health and social care</a:t>
            </a:r>
          </a:p>
        </p:txBody>
      </p:sp>
      <p:sp>
        <p:nvSpPr>
          <p:cNvPr id="48" name="Oval 4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4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4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31" name="Graphic 30" descr="Brain in head">
            <a:extLst>
              <a:ext uri="{FF2B5EF4-FFF2-40B4-BE49-F238E27FC236}">
                <a16:creationId xmlns:a16="http://schemas.microsoft.com/office/drawing/2014/main" id="{A7A904AE-24B7-09B8-5F43-355022B5EB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Subtitle 2">
            <a:extLst>
              <a:ext uri="{FF2B5EF4-FFF2-40B4-BE49-F238E27FC236}">
                <a16:creationId xmlns:a16="http://schemas.microsoft.com/office/drawing/2014/main" id="{1E677AF2-1336-DC2B-070B-B8CE9F8CE613}"/>
              </a:ext>
            </a:extLst>
          </p:cNvPr>
          <p:cNvSpPr>
            <a:spLocks noGrp="1"/>
          </p:cNvSpPr>
          <p:nvPr>
            <p:ph type="subTitle" idx="1"/>
          </p:nvPr>
        </p:nvSpPr>
        <p:spPr>
          <a:xfrm>
            <a:off x="6695359" y="2990818"/>
            <a:ext cx="4158031" cy="2913872"/>
          </a:xfrm>
        </p:spPr>
        <p:txBody>
          <a:bodyPr vert="horz" lIns="91440" tIns="45720" rIns="91440" bIns="45720" rtlCol="0" anchor="t">
            <a:normAutofit/>
          </a:bodyPr>
          <a:lstStyle/>
          <a:p>
            <a:pPr indent="-228600" algn="l">
              <a:buFont typeface="Arial" panose="020B0604020202020204" pitchFamily="34" charset="0"/>
              <a:buChar char="•"/>
            </a:pPr>
            <a:r>
              <a:rPr lang="en-US" sz="2000" b="1">
                <a:solidFill>
                  <a:schemeClr val="tx1">
                    <a:alpha val="80000"/>
                  </a:schemeClr>
                </a:solidFill>
              </a:rPr>
              <a:t>LCHS4010</a:t>
            </a:r>
          </a:p>
          <a:p>
            <a:pPr indent="-228600" algn="l">
              <a:buFont typeface="Arial" panose="020B0604020202020204" pitchFamily="34" charset="0"/>
              <a:buChar char="•"/>
            </a:pPr>
            <a:r>
              <a:rPr lang="en-US" sz="2000" b="1">
                <a:solidFill>
                  <a:schemeClr val="tx1">
                    <a:alpha val="80000"/>
                  </a:schemeClr>
                </a:solidFill>
              </a:rPr>
              <a:t>By Mariyam Bibi     2419839</a:t>
            </a:r>
          </a:p>
          <a:p>
            <a:pPr indent="-228600" algn="l">
              <a:buFont typeface="Arial" panose="020B0604020202020204" pitchFamily="34" charset="0"/>
              <a:buChar char="•"/>
            </a:pPr>
            <a:r>
              <a:rPr lang="en-US" sz="2000" b="1">
                <a:solidFill>
                  <a:schemeClr val="tx1">
                    <a:alpha val="80000"/>
                  </a:schemeClr>
                </a:solidFill>
              </a:rPr>
              <a:t>Component 1 </a:t>
            </a:r>
          </a:p>
          <a:p>
            <a:pPr indent="-228600" algn="l">
              <a:buFont typeface="Arial" panose="020B0604020202020204" pitchFamily="34" charset="0"/>
              <a:buChar char="•"/>
            </a:pPr>
            <a:r>
              <a:rPr lang="en-US" sz="2000" b="1">
                <a:solidFill>
                  <a:schemeClr val="tx1">
                    <a:alpha val="80000"/>
                  </a:schemeClr>
                </a:solidFill>
              </a:rPr>
              <a:t>Presentation</a:t>
            </a:r>
          </a:p>
        </p:txBody>
      </p:sp>
      <p:sp>
        <p:nvSpPr>
          <p:cNvPr id="4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9" name="Straight Connector 4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8447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E7918-9823-6E04-DDAD-E969315055F0}"/>
              </a:ext>
            </a:extLst>
          </p:cNvPr>
          <p:cNvSpPr>
            <a:spLocks noGrp="1"/>
          </p:cNvSpPr>
          <p:nvPr>
            <p:ph type="title"/>
          </p:nvPr>
        </p:nvSpPr>
        <p:spPr>
          <a:xfrm>
            <a:off x="686834" y="1153572"/>
            <a:ext cx="3200400" cy="4461163"/>
          </a:xfrm>
        </p:spPr>
        <p:txBody>
          <a:bodyPr>
            <a:normAutofit/>
          </a:bodyPr>
          <a:lstStyle/>
          <a:p>
            <a:r>
              <a:rPr lang="en-GB" b="1">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AC8BD820-8C66-8F64-552F-C23EC81F82A0}"/>
              </a:ext>
            </a:extLst>
          </p:cNvPr>
          <p:cNvSpPr>
            <a:spLocks noGrp="1"/>
          </p:cNvSpPr>
          <p:nvPr>
            <p:ph idx="1"/>
          </p:nvPr>
        </p:nvSpPr>
        <p:spPr>
          <a:xfrm>
            <a:off x="4447308" y="591344"/>
            <a:ext cx="6906491" cy="5585619"/>
          </a:xfrm>
        </p:spPr>
        <p:txBody>
          <a:bodyPr anchor="ctr">
            <a:normAutofit/>
          </a:bodyPr>
          <a:lstStyle/>
          <a:p>
            <a:r>
              <a:rPr lang="en-GB" sz="2000">
                <a:latin typeface="Arial" panose="020B0604020202020204" pitchFamily="34" charset="0"/>
                <a:cs typeface="Arial" panose="020B0604020202020204" pitchFamily="34" charset="0"/>
              </a:rPr>
              <a:t>Introduction to Bowlby’s Attachment Theory</a:t>
            </a:r>
          </a:p>
          <a:p>
            <a:r>
              <a:rPr lang="en-GB" sz="2000">
                <a:latin typeface="Arial" panose="020B0604020202020204" pitchFamily="34" charset="0"/>
                <a:cs typeface="Arial" panose="020B0604020202020204" pitchFamily="34" charset="0"/>
              </a:rPr>
              <a:t>Attachment theory was developed by British psychiatrist John Bowlby during the 1950s and 1960s.</a:t>
            </a:r>
          </a:p>
          <a:p>
            <a:r>
              <a:rPr lang="en-GB" sz="2000">
                <a:latin typeface="Arial" panose="020B0604020202020204" pitchFamily="34" charset="0"/>
                <a:cs typeface="Arial" panose="020B0604020202020204" pitchFamily="34" charset="0"/>
              </a:rPr>
              <a:t> Bowlby believed babies are biologically programmed to form bonds and their primary caregiver is vital for survival and healthy development Bowlby,1969).</a:t>
            </a:r>
          </a:p>
          <a:p>
            <a:r>
              <a:rPr lang="en-GB" sz="2000">
                <a:latin typeface="Arial" panose="020B0604020202020204" pitchFamily="34" charset="0"/>
                <a:cs typeface="Arial" panose="020B0604020202020204" pitchFamily="34" charset="0"/>
              </a:rPr>
              <a:t>Bowlby believed babies are born with an instinct to stay close to their caregiver, helping them feel safe. He developed this idea after seeing children separated from their parents during World War II, many of whom showed emotional and behavioural difficulties.(Bowlby,1951).</a:t>
            </a:r>
          </a:p>
          <a:p>
            <a:r>
              <a:rPr lang="en-GB" sz="2000">
                <a:latin typeface="Arial" panose="020B0604020202020204" pitchFamily="34" charset="0"/>
                <a:cs typeface="Arial" panose="020B0604020202020204" pitchFamily="34" charset="0"/>
              </a:rPr>
              <a:t>This report laid the groundwork for attachment theory understanding how early relationships influence a child’s ability to explore the world, form trust, and build future relationships.</a:t>
            </a:r>
          </a:p>
        </p:txBody>
      </p:sp>
    </p:spTree>
    <p:extLst>
      <p:ext uri="{BB962C8B-B14F-4D97-AF65-F5344CB8AC3E}">
        <p14:creationId xmlns:p14="http://schemas.microsoft.com/office/powerpoint/2010/main" val="3409883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88A77-37E8-A09B-E173-C27C4A1CA36E}"/>
              </a:ext>
            </a:extLst>
          </p:cNvPr>
          <p:cNvSpPr>
            <a:spLocks noGrp="1"/>
          </p:cNvSpPr>
          <p:nvPr>
            <p:ph type="title"/>
          </p:nvPr>
        </p:nvSpPr>
        <p:spPr>
          <a:xfrm>
            <a:off x="1171074" y="1396686"/>
            <a:ext cx="3240506" cy="4064628"/>
          </a:xfrm>
        </p:spPr>
        <p:txBody>
          <a:bodyPr>
            <a:normAutofit/>
          </a:bodyPr>
          <a:lstStyle/>
          <a:p>
            <a:r>
              <a:rPr lang="en-GB" b="1">
                <a:solidFill>
                  <a:srgbClr val="FFFFFF"/>
                </a:solidFill>
                <a:latin typeface="Arial" panose="020B0604020202020204" pitchFamily="34" charset="0"/>
                <a:cs typeface="Arial" panose="020B0604020202020204" pitchFamily="34" charset="0"/>
              </a:rPr>
              <a:t>Key Concepts </a:t>
            </a: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0BDE8C0-2D35-B134-1771-D50AA5B28B58}"/>
              </a:ext>
            </a:extLst>
          </p:cNvPr>
          <p:cNvSpPr>
            <a:spLocks noGrp="1"/>
          </p:cNvSpPr>
          <p:nvPr>
            <p:ph idx="1"/>
          </p:nvPr>
        </p:nvSpPr>
        <p:spPr>
          <a:xfrm>
            <a:off x="5370153" y="1526033"/>
            <a:ext cx="5536397" cy="3935281"/>
          </a:xfrm>
        </p:spPr>
        <p:txBody>
          <a:bodyPr>
            <a:normAutofit/>
          </a:bodyPr>
          <a:lstStyle/>
          <a:p>
            <a:r>
              <a:rPr lang="en-GB" sz="2000" b="1">
                <a:latin typeface="Arial" panose="020B0604020202020204" pitchFamily="34" charset="0"/>
                <a:cs typeface="Arial" panose="020B0604020202020204" pitchFamily="34" charset="0"/>
              </a:rPr>
              <a:t>Attachments is biological need:</a:t>
            </a:r>
          </a:p>
          <a:p>
            <a:pPr marL="0" indent="0">
              <a:buNone/>
            </a:pPr>
            <a:r>
              <a:rPr lang="en-GB" sz="2000"/>
              <a:t>Crying, clinging, and smiling aren’t learned behaviours, they’re natural signals designed to keep the caregiver nearby (Bowlby,19</a:t>
            </a:r>
          </a:p>
          <a:p>
            <a:pPr marL="0" indent="0">
              <a:buNone/>
            </a:pPr>
            <a:r>
              <a:rPr lang="en-GB" sz="2000"/>
              <a:t>69).</a:t>
            </a:r>
          </a:p>
          <a:p>
            <a:r>
              <a:rPr lang="en-GB" sz="2000" b="1">
                <a:latin typeface="Arial" panose="020B0604020202020204" pitchFamily="34" charset="0"/>
                <a:cs typeface="Arial" panose="020B0604020202020204" pitchFamily="34" charset="0"/>
              </a:rPr>
              <a:t>Secure Base</a:t>
            </a:r>
          </a:p>
          <a:p>
            <a:pPr marL="0" indent="0">
              <a:buNone/>
            </a:pPr>
            <a:r>
              <a:rPr lang="en-GB" sz="2000">
                <a:latin typeface="Arial" panose="020B0604020202020204" pitchFamily="34" charset="0"/>
                <a:cs typeface="Arial" panose="020B0604020202020204" pitchFamily="34" charset="0"/>
              </a:rPr>
              <a:t> Secure base means that when a child has a reliable, caring adult who makes them feel safe; they can use that adult as a base for exploring the world. Without this secure base, children are too anxious to explore and learn properly (Bowlby,1988).</a:t>
            </a:r>
          </a:p>
          <a:p>
            <a:pPr marL="0" indent="0">
              <a:buNone/>
            </a:pPr>
            <a:endParaRPr lang="en-GB" sz="2000"/>
          </a:p>
        </p:txBody>
      </p:sp>
    </p:spTree>
    <p:extLst>
      <p:ext uri="{BB962C8B-B14F-4D97-AF65-F5344CB8AC3E}">
        <p14:creationId xmlns:p14="http://schemas.microsoft.com/office/powerpoint/2010/main" val="1853428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Arc 4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Content Placeholder 2">
            <a:extLst>
              <a:ext uri="{FF2B5EF4-FFF2-40B4-BE49-F238E27FC236}">
                <a16:creationId xmlns:a16="http://schemas.microsoft.com/office/drawing/2014/main" id="{42A59B6B-85EE-674C-2617-1A16C6E0BCCD}"/>
              </a:ext>
            </a:extLst>
          </p:cNvPr>
          <p:cNvSpPr>
            <a:spLocks noGrp="1"/>
          </p:cNvSpPr>
          <p:nvPr>
            <p:ph idx="1"/>
          </p:nvPr>
        </p:nvSpPr>
        <p:spPr>
          <a:xfrm>
            <a:off x="838200" y="1825625"/>
            <a:ext cx="10515600" cy="4351338"/>
          </a:xfrm>
        </p:spPr>
        <p:txBody>
          <a:bodyPr>
            <a:normAutofit/>
          </a:bodyPr>
          <a:lstStyle/>
          <a:p>
            <a:r>
              <a:rPr lang="en-GB" sz="1500"/>
              <a:t> </a:t>
            </a:r>
            <a:r>
              <a:rPr lang="en-GB" sz="1500" b="1">
                <a:latin typeface="Arial" panose="020B0604020202020204" pitchFamily="34" charset="0"/>
                <a:cs typeface="Arial" panose="020B0604020202020204" pitchFamily="34" charset="0"/>
              </a:rPr>
              <a:t>Internal Working Models </a:t>
            </a:r>
          </a:p>
          <a:p>
            <a:pPr marL="0" indent="0">
              <a:buNone/>
            </a:pPr>
            <a:r>
              <a:rPr lang="en-GB" sz="1500">
                <a:latin typeface="Arial" panose="020B0604020202020204" pitchFamily="34" charset="0"/>
                <a:cs typeface="Arial" panose="020B0604020202020204" pitchFamily="34" charset="0"/>
              </a:rPr>
              <a:t>Over time, children develop internal working models, mental maps based on their early relationships that help them understand how connections with others work. It helps them understand three key things:</a:t>
            </a:r>
          </a:p>
          <a:p>
            <a:pPr marL="0" indent="0">
              <a:buNone/>
            </a:pPr>
            <a:r>
              <a:rPr lang="en-GB" sz="1500">
                <a:latin typeface="Arial" panose="020B0604020202020204" pitchFamily="34" charset="0"/>
                <a:cs typeface="Arial" panose="020B0604020202020204" pitchFamily="34" charset="0"/>
              </a:rPr>
              <a:t>• </a:t>
            </a:r>
            <a:r>
              <a:rPr lang="en-GB" sz="1500" b="1">
                <a:latin typeface="Arial" panose="020B0604020202020204" pitchFamily="34" charset="0"/>
                <a:cs typeface="Arial" panose="020B0604020202020204" pitchFamily="34" charset="0"/>
              </a:rPr>
              <a:t>Whether other people can be trusted</a:t>
            </a:r>
          </a:p>
          <a:p>
            <a:pPr marL="0" indent="0">
              <a:buNone/>
            </a:pPr>
            <a:r>
              <a:rPr lang="en-GB" sz="1500">
                <a:latin typeface="Arial" panose="020B0604020202020204" pitchFamily="34" charset="0"/>
                <a:cs typeface="Arial" panose="020B0604020202020204" pitchFamily="34" charset="0"/>
              </a:rPr>
              <a:t>This means the child learns if adults respond kindly and consistently. If a caregiver comforts them when they’re upset, the child begins to believe that people are safe and reliable. If adults ignore or reject them, they may grow up expecting others to let them down (Bowlby,1969).</a:t>
            </a:r>
          </a:p>
          <a:p>
            <a:pPr marL="0" indent="0">
              <a:buNone/>
            </a:pPr>
            <a:r>
              <a:rPr lang="en-GB" sz="1500">
                <a:latin typeface="Arial" panose="020B0604020202020204" pitchFamily="34" charset="0"/>
                <a:cs typeface="Arial" panose="020B0604020202020204" pitchFamily="34" charset="0"/>
              </a:rPr>
              <a:t>• </a:t>
            </a:r>
            <a:r>
              <a:rPr lang="en-GB" sz="1500" b="1">
                <a:latin typeface="Arial" panose="020B0604020202020204" pitchFamily="34" charset="0"/>
                <a:cs typeface="Arial" panose="020B0604020202020204" pitchFamily="34" charset="0"/>
              </a:rPr>
              <a:t>Whether they themselves are lovable and important</a:t>
            </a:r>
          </a:p>
          <a:p>
            <a:pPr marL="0" indent="0">
              <a:buNone/>
            </a:pPr>
            <a:r>
              <a:rPr lang="en-GB" sz="1500">
                <a:latin typeface="Arial" panose="020B0604020202020204" pitchFamily="34" charset="0"/>
                <a:cs typeface="Arial" panose="020B0604020202020204" pitchFamily="34" charset="0"/>
              </a:rPr>
              <a:t>Children notice how adults treat them. If their needs are met with warmth and attention, they feel valued and worthy of love. If they’re often ignored or criticised, they may believe they’re not good enough or don’t deserve care (Bowlby,1969).</a:t>
            </a:r>
          </a:p>
          <a:p>
            <a:r>
              <a:rPr lang="en-GB" sz="1500" b="1">
                <a:latin typeface="Arial" panose="020B0604020202020204" pitchFamily="34" charset="0"/>
                <a:cs typeface="Arial" panose="020B0604020202020204" pitchFamily="34" charset="0"/>
              </a:rPr>
              <a:t>Whether they can get their needs met when they ask for help</a:t>
            </a:r>
          </a:p>
          <a:p>
            <a:pPr marL="0" indent="0">
              <a:buNone/>
            </a:pPr>
            <a:r>
              <a:rPr lang="en-GB" sz="1500">
                <a:latin typeface="Arial" panose="020B0604020202020204" pitchFamily="34" charset="0"/>
                <a:cs typeface="Arial" panose="020B0604020202020204" pitchFamily="34" charset="0"/>
              </a:rPr>
              <a:t>This is about confidence in asking for support. If a child cries or reaches out and someone responds, they learn that asking for help works. If no one listens, they may stop asking altogether, even when they really need support (bowlby1969).</a:t>
            </a:r>
          </a:p>
          <a:p>
            <a:pPr marL="0" indent="0">
              <a:buNone/>
            </a:pPr>
            <a:r>
              <a:rPr lang="en-GB" sz="1500">
                <a:latin typeface="Arial" panose="020B0604020202020204" pitchFamily="34" charset="0"/>
                <a:cs typeface="Arial" panose="020B0604020202020204" pitchFamily="34" charset="0"/>
              </a:rPr>
              <a:t>These beliefs shape how children feel about themselves and how they behave in relationships as they grow up.</a:t>
            </a:r>
          </a:p>
        </p:txBody>
      </p:sp>
    </p:spTree>
    <p:extLst>
      <p:ext uri="{BB962C8B-B14F-4D97-AF65-F5344CB8AC3E}">
        <p14:creationId xmlns:p14="http://schemas.microsoft.com/office/powerpoint/2010/main" val="1285971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14BCD9-B70B-6D62-7529-5BC569169EFF}"/>
              </a:ext>
            </a:extLst>
          </p:cNvPr>
          <p:cNvSpPr>
            <a:spLocks noGrp="1"/>
          </p:cNvSpPr>
          <p:nvPr>
            <p:ph type="title"/>
          </p:nvPr>
        </p:nvSpPr>
        <p:spPr>
          <a:xfrm>
            <a:off x="466722" y="586855"/>
            <a:ext cx="3201366" cy="3387497"/>
          </a:xfrm>
        </p:spPr>
        <p:txBody>
          <a:bodyPr anchor="b">
            <a:normAutofit/>
          </a:bodyPr>
          <a:lstStyle/>
          <a:p>
            <a:pPr algn="r"/>
            <a:br>
              <a:rPr lang="en-GB" sz="4000" b="1">
                <a:solidFill>
                  <a:srgbClr val="FFFFFF"/>
                </a:solidFill>
              </a:rPr>
            </a:br>
            <a:r>
              <a:rPr lang="en-GB" sz="4000" b="1">
                <a:solidFill>
                  <a:srgbClr val="FFFFFF"/>
                </a:solidFill>
              </a:rPr>
              <a:t>Monotropy</a:t>
            </a:r>
            <a:endParaRPr lang="en-GB" sz="4000">
              <a:solidFill>
                <a:srgbClr val="FFFFFF"/>
              </a:solidFill>
            </a:endParaRPr>
          </a:p>
        </p:txBody>
      </p:sp>
      <p:sp>
        <p:nvSpPr>
          <p:cNvPr id="3" name="Content Placeholder 2">
            <a:extLst>
              <a:ext uri="{FF2B5EF4-FFF2-40B4-BE49-F238E27FC236}">
                <a16:creationId xmlns:a16="http://schemas.microsoft.com/office/drawing/2014/main" id="{CB0DDEFA-C5B3-C63A-092F-514B0FA1B692}"/>
              </a:ext>
            </a:extLst>
          </p:cNvPr>
          <p:cNvSpPr>
            <a:spLocks noGrp="1"/>
          </p:cNvSpPr>
          <p:nvPr>
            <p:ph idx="1"/>
          </p:nvPr>
        </p:nvSpPr>
        <p:spPr>
          <a:xfrm>
            <a:off x="4810259" y="649480"/>
            <a:ext cx="6555347" cy="5546047"/>
          </a:xfrm>
        </p:spPr>
        <p:txBody>
          <a:bodyPr anchor="ctr">
            <a:normAutofit/>
          </a:bodyPr>
          <a:lstStyle/>
          <a:p>
            <a:pPr marL="0" indent="0">
              <a:buNone/>
            </a:pPr>
            <a:r>
              <a:rPr lang="en-GB" sz="1700">
                <a:latin typeface="Arial" panose="020B0604020202020204" pitchFamily="34" charset="0"/>
                <a:cs typeface="Arial" panose="020B0604020202020204" pitchFamily="34" charset="0"/>
              </a:rPr>
              <a:t>“Bowlby proposed that infants form one primary attachment-usually to the mother, which he called monotropy. He believed this bond was more important and had a lasting impact on emotional development” (Bowlby, 1969).</a:t>
            </a:r>
          </a:p>
          <a:p>
            <a:r>
              <a:rPr lang="en-GB" sz="1700" b="1">
                <a:latin typeface="Arial" panose="020B0604020202020204" pitchFamily="34" charset="0"/>
                <a:cs typeface="Arial" panose="020B0604020202020204" pitchFamily="34" charset="0"/>
              </a:rPr>
              <a:t>Critical period</a:t>
            </a:r>
          </a:p>
          <a:p>
            <a:r>
              <a:rPr lang="en-GB" sz="1700" b="1">
                <a:latin typeface="Arial" panose="020B0604020202020204" pitchFamily="34" charset="0"/>
                <a:cs typeface="Arial" panose="020B0604020202020204" pitchFamily="34" charset="0"/>
              </a:rPr>
              <a:t>Separation </a:t>
            </a:r>
            <a:r>
              <a:rPr lang="en-GB" sz="1700">
                <a:latin typeface="Arial" panose="020B0604020202020204" pitchFamily="34" charset="0"/>
                <a:cs typeface="Arial" panose="020B0604020202020204" pitchFamily="34" charset="0"/>
              </a:rPr>
              <a:t>Bowlby suggested, the critical period is about forming attachments, within the first 2.5 years of life. If the child doesn’t experience consistent care it can lead to emotional and social difficulties.(Bowlby, 1951). </a:t>
            </a:r>
          </a:p>
          <a:p>
            <a:r>
              <a:rPr lang="en-GB" sz="1700" b="1">
                <a:latin typeface="Arial" panose="020B0604020202020204" pitchFamily="34" charset="0"/>
                <a:cs typeface="Arial" panose="020B0604020202020204" pitchFamily="34" charset="0"/>
              </a:rPr>
              <a:t>Anxiety</a:t>
            </a:r>
          </a:p>
          <a:p>
            <a:r>
              <a:rPr lang="en-GB" sz="1700">
                <a:latin typeface="Arial" panose="020B0604020202020204" pitchFamily="34" charset="0"/>
                <a:cs typeface="Arial" panose="020B0604020202020204" pitchFamily="34" charset="0"/>
              </a:rPr>
              <a:t>When young children are separated from their attachment figure, they show predictable patterns of distress. Bowlby (1973) identified three stages:</a:t>
            </a:r>
          </a:p>
          <a:p>
            <a:r>
              <a:rPr lang="en-GB" sz="1700" b="1">
                <a:latin typeface="Arial" panose="020B0604020202020204" pitchFamily="34" charset="0"/>
                <a:cs typeface="Arial" panose="020B0604020202020204" pitchFamily="34" charset="0"/>
              </a:rPr>
              <a:t>Protest</a:t>
            </a:r>
            <a:r>
              <a:rPr lang="en-GB" sz="1700">
                <a:latin typeface="Arial" panose="020B0604020202020204" pitchFamily="34" charset="0"/>
                <a:cs typeface="Arial" panose="020B0604020202020204" pitchFamily="34" charset="0"/>
              </a:rPr>
              <a:t> – The child cries loudly, searches for the caregiver, and resists comfort from others</a:t>
            </a:r>
          </a:p>
          <a:p>
            <a:r>
              <a:rPr lang="en-GB" sz="1700" b="1">
                <a:latin typeface="Arial" panose="020B0604020202020204" pitchFamily="34" charset="0"/>
                <a:cs typeface="Arial" panose="020B0604020202020204" pitchFamily="34" charset="0"/>
              </a:rPr>
              <a:t>Despair</a:t>
            </a:r>
            <a:r>
              <a:rPr lang="en-GB" sz="1700">
                <a:latin typeface="Arial" panose="020B0604020202020204" pitchFamily="34" charset="0"/>
                <a:cs typeface="Arial" panose="020B0604020202020204" pitchFamily="34" charset="0"/>
              </a:rPr>
              <a:t> – The child becomes quiet, sad, and withdrawn</a:t>
            </a:r>
          </a:p>
          <a:p>
            <a:r>
              <a:rPr lang="en-GB" sz="1700" b="1">
                <a:latin typeface="Arial" panose="020B0604020202020204" pitchFamily="34" charset="0"/>
                <a:cs typeface="Arial" panose="020B0604020202020204" pitchFamily="34" charset="0"/>
              </a:rPr>
              <a:t>Detachment</a:t>
            </a:r>
            <a:r>
              <a:rPr lang="en-GB" sz="1700">
                <a:latin typeface="Arial" panose="020B0604020202020204" pitchFamily="34" charset="0"/>
                <a:cs typeface="Arial" panose="020B0604020202020204" pitchFamily="34" charset="0"/>
              </a:rPr>
              <a:t> – The child appears to stop caring and may reject the caregiver when they return.</a:t>
            </a:r>
          </a:p>
          <a:p>
            <a:pPr marL="0" indent="0">
              <a:buNone/>
            </a:pPr>
            <a:endParaRPr lang="en-GB" sz="1700"/>
          </a:p>
          <a:p>
            <a:endParaRPr lang="en-GB" sz="1700" b="1"/>
          </a:p>
          <a:p>
            <a:endParaRPr lang="en-GB" sz="1700" b="1"/>
          </a:p>
          <a:p>
            <a:endParaRPr lang="en-GB" sz="1700" b="1"/>
          </a:p>
        </p:txBody>
      </p:sp>
    </p:spTree>
    <p:extLst>
      <p:ext uri="{BB962C8B-B14F-4D97-AF65-F5344CB8AC3E}">
        <p14:creationId xmlns:p14="http://schemas.microsoft.com/office/powerpoint/2010/main" val="126227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4BC32-7ADD-4711-3FB9-0A5DECA2690B}"/>
              </a:ext>
            </a:extLst>
          </p:cNvPr>
          <p:cNvSpPr>
            <a:spLocks noGrp="1"/>
          </p:cNvSpPr>
          <p:nvPr>
            <p:ph type="title"/>
          </p:nvPr>
        </p:nvSpPr>
        <p:spPr>
          <a:xfrm>
            <a:off x="686834" y="1153572"/>
            <a:ext cx="3200400" cy="4461163"/>
          </a:xfrm>
        </p:spPr>
        <p:txBody>
          <a:bodyPr>
            <a:normAutofit/>
          </a:bodyPr>
          <a:lstStyle/>
          <a:p>
            <a:br>
              <a:rPr lang="en-GB" sz="4100" b="1">
                <a:solidFill>
                  <a:srgbClr val="FFFFFF"/>
                </a:solidFill>
                <a:latin typeface="Arial" panose="020B0604020202020204" pitchFamily="34" charset="0"/>
                <a:cs typeface="Arial" panose="020B0604020202020204" pitchFamily="34" charset="0"/>
              </a:rPr>
            </a:br>
            <a:r>
              <a:rPr lang="en-GB" sz="4100" b="1">
                <a:solidFill>
                  <a:srgbClr val="FFFFFF"/>
                </a:solidFill>
                <a:latin typeface="Arial" panose="020B0604020202020204" pitchFamily="34" charset="0"/>
                <a:cs typeface="Arial" panose="020B0604020202020204" pitchFamily="34" charset="0"/>
              </a:rPr>
              <a:t>Why Attachment Theory Matters for Amira</a:t>
            </a:r>
            <a:br>
              <a:rPr lang="en-GB" sz="4100" b="1">
                <a:solidFill>
                  <a:srgbClr val="FFFFFF"/>
                </a:solidFill>
              </a:rPr>
            </a:br>
            <a:endParaRPr lang="en-GB" sz="4100">
              <a:solidFill>
                <a:srgbClr val="FFFFFF"/>
              </a:solidFill>
            </a:endParaRP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58E2A8-4DE6-D875-389E-16A7D996B723}"/>
              </a:ext>
            </a:extLst>
          </p:cNvPr>
          <p:cNvSpPr>
            <a:spLocks noGrp="1"/>
          </p:cNvSpPr>
          <p:nvPr>
            <p:ph idx="1"/>
          </p:nvPr>
        </p:nvSpPr>
        <p:spPr>
          <a:xfrm>
            <a:off x="4447308" y="591344"/>
            <a:ext cx="6906491" cy="5585619"/>
          </a:xfrm>
        </p:spPr>
        <p:txBody>
          <a:bodyPr anchor="ctr">
            <a:normAutofit/>
          </a:bodyPr>
          <a:lstStyle/>
          <a:p>
            <a:r>
              <a:rPr lang="en-GB" sz="2000"/>
              <a:t>In Amira's case, attachment theory helps us understand that:</a:t>
            </a:r>
          </a:p>
          <a:p>
            <a:r>
              <a:rPr lang="en-GB" sz="2000"/>
              <a:t>Her </a:t>
            </a:r>
            <a:r>
              <a:rPr lang="en-GB" sz="2000" b="1"/>
              <a:t>anxiety when separated</a:t>
            </a:r>
            <a:r>
              <a:rPr lang="en-GB" sz="2000"/>
              <a:t> from carers is a normal attachment response showing she has formed important bonds.</a:t>
            </a:r>
          </a:p>
          <a:p>
            <a:r>
              <a:rPr lang="en-GB" sz="2000"/>
              <a:t>Her </a:t>
            </a:r>
            <a:r>
              <a:rPr lang="en-GB" sz="2000" b="1"/>
              <a:t>limited communication</a:t>
            </a:r>
            <a:r>
              <a:rPr lang="en-GB" sz="2000"/>
              <a:t> might be because she does not yet feel secure enough to express herself.</a:t>
            </a:r>
          </a:p>
          <a:p>
            <a:r>
              <a:rPr lang="en-GB" sz="2000"/>
              <a:t>Her </a:t>
            </a:r>
            <a:r>
              <a:rPr lang="en-GB" sz="2000" b="1"/>
              <a:t>difficulty with group play</a:t>
            </a:r>
            <a:r>
              <a:rPr lang="en-GB" sz="2000"/>
              <a:t> could reflect her need to establish secure relationships with adults before feeling confident with peers.</a:t>
            </a:r>
          </a:p>
          <a:p>
            <a:r>
              <a:rPr lang="en-GB" sz="2000"/>
              <a:t>She needs practitioners to become </a:t>
            </a:r>
            <a:r>
              <a:rPr lang="en-GB" sz="2000" b="1"/>
              <a:t>new secure bases</a:t>
            </a:r>
            <a:r>
              <a:rPr lang="en-GB" sz="2000"/>
              <a:t> in the nursery so she can explore and learn.</a:t>
            </a:r>
          </a:p>
          <a:p>
            <a:r>
              <a:rPr lang="en-GB" sz="2000"/>
              <a:t>Attachment theory tells us that Amira is not being "difficult" or "shy" – she is showing normal responses based on her attachment needs (Bowlby, 1969). By building trusting, consistent relationships with her, practitioners can help her develop the security she needs to thrive.</a:t>
            </a:r>
          </a:p>
          <a:p>
            <a:endParaRPr lang="en-GB" sz="2000"/>
          </a:p>
        </p:txBody>
      </p:sp>
    </p:spTree>
    <p:extLst>
      <p:ext uri="{BB962C8B-B14F-4D97-AF65-F5344CB8AC3E}">
        <p14:creationId xmlns:p14="http://schemas.microsoft.com/office/powerpoint/2010/main" val="1216469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95057-E58B-E6A5-CB35-1A3F9303D08B}"/>
              </a:ext>
            </a:extLst>
          </p:cNvPr>
          <p:cNvSpPr>
            <a:spLocks noGrp="1"/>
          </p:cNvSpPr>
          <p:nvPr>
            <p:ph type="title"/>
          </p:nvPr>
        </p:nvSpPr>
        <p:spPr>
          <a:xfrm>
            <a:off x="686834" y="591344"/>
            <a:ext cx="3200400" cy="5585619"/>
          </a:xfrm>
        </p:spPr>
        <p:txBody>
          <a:bodyPr>
            <a:normAutofit/>
          </a:bodyPr>
          <a:lstStyle/>
          <a:p>
            <a:br>
              <a:rPr lang="en-GB" sz="4100" b="1">
                <a:solidFill>
                  <a:srgbClr val="FFFFFF"/>
                </a:solidFill>
              </a:rPr>
            </a:br>
            <a:r>
              <a:rPr lang="en-GB" sz="4100" b="1">
                <a:solidFill>
                  <a:srgbClr val="FFFFFF"/>
                </a:solidFill>
              </a:rPr>
              <a:t>Supporting Amira: Attachment-Informed Practice</a:t>
            </a:r>
            <a:br>
              <a:rPr lang="en-GB" sz="4100" b="1">
                <a:solidFill>
                  <a:srgbClr val="FFFFFF"/>
                </a:solidFill>
              </a:rPr>
            </a:b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80ECB3B-80B3-9E79-6E17-7800D3CC8A2D}"/>
              </a:ext>
            </a:extLst>
          </p:cNvPr>
          <p:cNvSpPr>
            <a:spLocks noGrp="1"/>
          </p:cNvSpPr>
          <p:nvPr>
            <p:ph idx="1"/>
          </p:nvPr>
        </p:nvSpPr>
        <p:spPr>
          <a:xfrm>
            <a:off x="4447308" y="591344"/>
            <a:ext cx="6906491" cy="5585619"/>
          </a:xfrm>
        </p:spPr>
        <p:txBody>
          <a:bodyPr anchor="ctr">
            <a:normAutofit/>
          </a:bodyPr>
          <a:lstStyle/>
          <a:p>
            <a:r>
              <a:rPr lang="en-GB" sz="2400" b="1"/>
              <a:t> Provide a Key Person</a:t>
            </a:r>
          </a:p>
          <a:p>
            <a:pPr marL="0" indent="0">
              <a:buNone/>
            </a:pPr>
            <a:r>
              <a:rPr lang="en-GB" sz="2400"/>
              <a:t> Assign one consistent practitioner to build trust</a:t>
            </a:r>
          </a:p>
          <a:p>
            <a:r>
              <a:rPr lang="en-GB" sz="2400" b="1"/>
              <a:t>Create Predictable Routines</a:t>
            </a:r>
          </a:p>
          <a:p>
            <a:pPr marL="0" indent="0">
              <a:buNone/>
            </a:pPr>
            <a:r>
              <a:rPr lang="en-GB" sz="2400"/>
              <a:t> Help Amira know what to expect each day</a:t>
            </a:r>
          </a:p>
          <a:p>
            <a:r>
              <a:rPr lang="en-GB" sz="2400" b="1"/>
              <a:t>Build Trust Gradually</a:t>
            </a:r>
          </a:p>
          <a:p>
            <a:pPr marL="0" indent="0">
              <a:buNone/>
            </a:pPr>
            <a:r>
              <a:rPr lang="en-GB" sz="2400"/>
              <a:t> Allow settling-in time, use comfort objects from home</a:t>
            </a:r>
          </a:p>
          <a:p>
            <a:r>
              <a:rPr lang="en-GB" sz="2400" b="1"/>
              <a:t>Acknowledge Feelings</a:t>
            </a:r>
          </a:p>
          <a:p>
            <a:pPr marL="0" indent="0">
              <a:buNone/>
            </a:pPr>
            <a:r>
              <a:rPr lang="en-GB" sz="2400"/>
              <a:t> "I can see you're missing Mummy. That's okay."</a:t>
            </a:r>
          </a:p>
          <a:p>
            <a:r>
              <a:rPr lang="en-GB" sz="2400" b="1"/>
              <a:t>Support Social Skills Gently</a:t>
            </a:r>
          </a:p>
          <a:p>
            <a:pPr marL="0" indent="0">
              <a:buNone/>
            </a:pPr>
            <a:r>
              <a:rPr lang="en-GB" sz="2400"/>
              <a:t> Start with one-to-one, then small groups when ready</a:t>
            </a:r>
          </a:p>
          <a:p>
            <a:endParaRPr lang="en-GB" sz="2400"/>
          </a:p>
        </p:txBody>
      </p:sp>
    </p:spTree>
    <p:extLst>
      <p:ext uri="{BB962C8B-B14F-4D97-AF65-F5344CB8AC3E}">
        <p14:creationId xmlns:p14="http://schemas.microsoft.com/office/powerpoint/2010/main" val="1549782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467DB-3698-A3B8-844C-25DA006E2F0F}"/>
              </a:ext>
            </a:extLst>
          </p:cNvPr>
          <p:cNvSpPr>
            <a:spLocks noGrp="1"/>
          </p:cNvSpPr>
          <p:nvPr>
            <p:ph type="title"/>
          </p:nvPr>
        </p:nvSpPr>
        <p:spPr>
          <a:xfrm>
            <a:off x="841248" y="548640"/>
            <a:ext cx="3600860" cy="5431536"/>
          </a:xfrm>
        </p:spPr>
        <p:txBody>
          <a:bodyPr>
            <a:normAutofit/>
          </a:bodyPr>
          <a:lstStyle/>
          <a:p>
            <a:r>
              <a:rPr lang="en-GB" sz="4600" b="1">
                <a:latin typeface="Arial" panose="020B0604020202020204" pitchFamily="34" charset="0"/>
                <a:cs typeface="Arial" panose="020B0604020202020204" pitchFamily="34" charset="0"/>
              </a:rPr>
              <a:t>Nature and Nurture in Bowlby’s Attachment Theory</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1613E-679F-DF8B-5202-D03E4FD5A4A9}"/>
              </a:ext>
            </a:extLst>
          </p:cNvPr>
          <p:cNvSpPr>
            <a:spLocks noGrp="1"/>
          </p:cNvSpPr>
          <p:nvPr>
            <p:ph idx="1"/>
          </p:nvPr>
        </p:nvSpPr>
        <p:spPr>
          <a:xfrm>
            <a:off x="5126418" y="552091"/>
            <a:ext cx="6224335" cy="5431536"/>
          </a:xfrm>
        </p:spPr>
        <p:txBody>
          <a:bodyPr anchor="ctr">
            <a:normAutofit/>
          </a:bodyPr>
          <a:lstStyle/>
          <a:p>
            <a:r>
              <a:rPr lang="en-GB" sz="1700">
                <a:latin typeface="Arial" panose="020B0604020202020204" pitchFamily="34" charset="0"/>
                <a:cs typeface="Arial" panose="020B0604020202020204" pitchFamily="34" charset="0"/>
              </a:rPr>
              <a:t>Bowlby believed that babies are biologically programmed to form attachments, this is nature. From birth, they show instinctive behaviours like crying and clinging to stay close to a caregiver, which helps them survive (Bowlby, 1969).</a:t>
            </a:r>
          </a:p>
          <a:p>
            <a:r>
              <a:rPr lang="en-GB" sz="1700">
                <a:latin typeface="Arial" panose="020B0604020202020204" pitchFamily="34" charset="0"/>
                <a:cs typeface="Arial" panose="020B0604020202020204" pitchFamily="34" charset="0"/>
              </a:rPr>
              <a:t>But he also showed how nurture matters. The way adults respond, how warm, consistent, and sensitive they are, shapes the child’s emotional security and view of relationships. These experiences build the child’s internal working model (Bowlby, 1973). </a:t>
            </a:r>
          </a:p>
          <a:p>
            <a:r>
              <a:rPr lang="en-GB" sz="1700">
                <a:latin typeface="Arial" panose="020B0604020202020204" pitchFamily="34" charset="0"/>
                <a:cs typeface="Arial" panose="020B0604020202020204" pitchFamily="34" charset="0"/>
              </a:rPr>
              <a:t>Research shows that early relationships are very important for a child’s development. Gervai (2009) found that while genetics matter, the way adults care for children has a bigger impact on how secure their attachments are. Schore (2001) neuroscientific research also showed that early bonds help shape the parts of the brain that manage emotions and stress. </a:t>
            </a:r>
          </a:p>
          <a:p>
            <a:r>
              <a:rPr lang="en-GB" sz="1700">
                <a:latin typeface="Arial" panose="020B0604020202020204" pitchFamily="34" charset="0"/>
                <a:cs typeface="Arial" panose="020B0604020202020204" pitchFamily="34" charset="0"/>
              </a:rPr>
              <a:t>In early years settings, this means practitioners can make a real difference. Even if a child is biologically sensitive or anxious, a nurturing environment can help them feel safe, build trust, and thrive.</a:t>
            </a:r>
          </a:p>
          <a:p>
            <a:endParaRPr lang="en-GB" sz="1700"/>
          </a:p>
        </p:txBody>
      </p:sp>
    </p:spTree>
    <p:extLst>
      <p:ext uri="{BB962C8B-B14F-4D97-AF65-F5344CB8AC3E}">
        <p14:creationId xmlns:p14="http://schemas.microsoft.com/office/powerpoint/2010/main" val="1595339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8BC353-194A-47D7-E631-85B84AB2D6AA}"/>
              </a:ext>
            </a:extLst>
          </p:cNvPr>
          <p:cNvSpPr>
            <a:spLocks noGrp="1"/>
          </p:cNvSpPr>
          <p:nvPr>
            <p:ph type="title"/>
          </p:nvPr>
        </p:nvSpPr>
        <p:spPr>
          <a:xfrm>
            <a:off x="838200" y="365125"/>
            <a:ext cx="10515600" cy="1325563"/>
          </a:xfrm>
        </p:spPr>
        <p:txBody>
          <a:bodyPr>
            <a:normAutofit/>
          </a:bodyPr>
          <a:lstStyle/>
          <a:p>
            <a:pPr algn="ctr"/>
            <a:br>
              <a:rPr lang="en-GB" sz="2800" b="1">
                <a:latin typeface="Arial" panose="020B0604020202020204" pitchFamily="34" charset="0"/>
                <a:cs typeface="Arial" panose="020B0604020202020204" pitchFamily="34" charset="0"/>
              </a:rPr>
            </a:br>
            <a:r>
              <a:rPr lang="en-GB" sz="2800" b="1">
                <a:latin typeface="Arial" panose="020B0604020202020204" pitchFamily="34" charset="0"/>
                <a:cs typeface="Arial" panose="020B0604020202020204" pitchFamily="34" charset="0"/>
              </a:rPr>
              <a:t>Usefulness and Limitations of Bowlby's Attachment Theory</a:t>
            </a:r>
            <a:br>
              <a:rPr lang="en-GB" sz="2800" b="1">
                <a:latin typeface="Arial" panose="020B0604020202020204" pitchFamily="34" charset="0"/>
                <a:cs typeface="Arial" panose="020B0604020202020204" pitchFamily="34" charset="0"/>
              </a:rPr>
            </a:br>
            <a:endParaRPr lang="en-GB" sz="2800"/>
          </a:p>
        </p:txBody>
      </p:sp>
      <p:graphicFrame>
        <p:nvGraphicFramePr>
          <p:cNvPr id="5" name="Content Placeholder 2">
            <a:extLst>
              <a:ext uri="{FF2B5EF4-FFF2-40B4-BE49-F238E27FC236}">
                <a16:creationId xmlns:a16="http://schemas.microsoft.com/office/drawing/2014/main" id="{3CC97B03-CBDE-CB3A-8268-2FF394E36249}"/>
              </a:ext>
            </a:extLst>
          </p:cNvPr>
          <p:cNvGraphicFramePr>
            <a:graphicFrameLocks noGrp="1"/>
          </p:cNvGraphicFramePr>
          <p:nvPr>
            <p:ph idx="1"/>
            <p:extLst>
              <p:ext uri="{D42A27DB-BD31-4B8C-83A1-F6EECF244321}">
                <p14:modId xmlns:p14="http://schemas.microsoft.com/office/powerpoint/2010/main" val="9179074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4268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19BE5-B4FC-8340-492E-7CB33F5221F4}"/>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Arial" panose="020B0604020202020204" pitchFamily="34" charset="0"/>
                <a:cs typeface="Arial" panose="020B0604020202020204" pitchFamily="34" charset="0"/>
              </a:rPr>
              <a:t>Limitations of the Theory</a:t>
            </a: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Content Placeholder 2">
            <a:extLst>
              <a:ext uri="{FF2B5EF4-FFF2-40B4-BE49-F238E27FC236}">
                <a16:creationId xmlns:a16="http://schemas.microsoft.com/office/drawing/2014/main" id="{2EDAE321-67AA-511D-0AD9-AB9584A02300}"/>
              </a:ext>
            </a:extLst>
          </p:cNvPr>
          <p:cNvSpPr>
            <a:spLocks noGrp="1"/>
          </p:cNvSpPr>
          <p:nvPr>
            <p:ph idx="1"/>
          </p:nvPr>
        </p:nvSpPr>
        <p:spPr>
          <a:xfrm>
            <a:off x="4447308" y="591344"/>
            <a:ext cx="6906491" cy="5585619"/>
          </a:xfrm>
        </p:spPr>
        <p:txBody>
          <a:bodyPr anchor="ctr">
            <a:normAutofit/>
          </a:bodyPr>
          <a:lstStyle/>
          <a:p>
            <a:r>
              <a:rPr lang="en-GB" sz="1800"/>
              <a:t>Despite its value, attachment theory has important limitations. Bowlby originally focused heavily on mothers as primary caregivers, which doesn't reflect modern diverse families and can make working parents feel guilty.</a:t>
            </a:r>
          </a:p>
          <a:p>
            <a:r>
              <a:rPr lang="en-GB" sz="1800"/>
              <a:t>The theory also suggested early attachment problems cause lifelong difficulties. However, research shows children are more resilient than this, they can form healthy relationships later even after difficult starts (Rutter et al., 2009).</a:t>
            </a:r>
          </a:p>
          <a:p>
            <a:r>
              <a:rPr lang="en-GB" sz="1800"/>
              <a:t>Bowlby didn't adequately consider children's natural personalities. Some children are simply more cautious or sensitive by nature. </a:t>
            </a:r>
          </a:p>
          <a:p>
            <a:r>
              <a:rPr lang="en-GB" sz="1800"/>
              <a:t>Theory may not apply universally across cultures. Different cultures have different parenting styles and values, and what appears as "insecure attachment" might simply be cultural difference (Rothbaum et al., 2000).</a:t>
            </a:r>
          </a:p>
          <a:p>
            <a:r>
              <a:rPr lang="en-GB" sz="1800"/>
              <a:t>Finally, attachment theory focuses mainly on parent-child relationships but overlooks broader issues like poverty, housing problems, or discrimination that also affect children's wellbeing (Woodhead, 1990). </a:t>
            </a:r>
          </a:p>
        </p:txBody>
      </p:sp>
    </p:spTree>
    <p:extLst>
      <p:ext uri="{BB962C8B-B14F-4D97-AF65-F5344CB8AC3E}">
        <p14:creationId xmlns:p14="http://schemas.microsoft.com/office/powerpoint/2010/main" val="2264121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4AB06-F067-1158-7E79-4F78AACC2A79}"/>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205A52-3792-6E88-ECCB-C4DA4AC3C743}"/>
              </a:ext>
            </a:extLst>
          </p:cNvPr>
          <p:cNvSpPr>
            <a:spLocks noGrp="1"/>
          </p:cNvSpPr>
          <p:nvPr>
            <p:ph idx="1"/>
          </p:nvPr>
        </p:nvSpPr>
        <p:spPr>
          <a:xfrm>
            <a:off x="838200" y="1929384"/>
            <a:ext cx="10515600" cy="4251960"/>
          </a:xfrm>
        </p:spPr>
        <p:txBody>
          <a:bodyPr>
            <a:normAutofit/>
          </a:bodyPr>
          <a:lstStyle/>
          <a:p>
            <a:r>
              <a:rPr lang="en-GB" sz="2000">
                <a:latin typeface="Arial" panose="020B0604020202020204" pitchFamily="34" charset="0"/>
                <a:cs typeface="Arial" panose="020B0604020202020204" pitchFamily="34" charset="0"/>
              </a:rPr>
              <a:t>Attachment theory is a valuable tool for understanding and supporting children like Amira in health and social care settings.</a:t>
            </a:r>
          </a:p>
          <a:p>
            <a:r>
              <a:rPr lang="en-GB" sz="2000">
                <a:latin typeface="Arial" panose="020B0604020202020204" pitchFamily="34" charset="0"/>
                <a:cs typeface="Arial" panose="020B0604020202020204" pitchFamily="34" charset="0"/>
              </a:rPr>
              <a:t>Practitioners should consider each child's temperament, cultural background, and life circumstances before drawing conclusions.</a:t>
            </a:r>
          </a:p>
          <a:p>
            <a:r>
              <a:rPr lang="en-GB" sz="2000">
                <a:latin typeface="Arial" panose="020B0604020202020204" pitchFamily="34" charset="0"/>
                <a:cs typeface="Arial" panose="020B0604020202020204" pitchFamily="34" charset="0"/>
              </a:rPr>
              <a:t>Assessing attachment accurately requires specialist training, and labelling children too quickly can be harmful (Prior and Glaser, 2006).</a:t>
            </a:r>
          </a:p>
          <a:p>
            <a:r>
              <a:rPr lang="en-GB" sz="2000">
                <a:latin typeface="Arial" panose="020B0604020202020204" pitchFamily="34" charset="0"/>
                <a:cs typeface="Arial" panose="020B0604020202020204" pitchFamily="34" charset="0"/>
              </a:rPr>
              <a:t>Using multiple theories together, such as Vygotsky's theory, provides a richer, more complete understanding of Amira's needs and how to support her effectively. </a:t>
            </a:r>
          </a:p>
          <a:p>
            <a:r>
              <a:rPr lang="en-GB" sz="2000">
                <a:latin typeface="Arial" panose="020B0604020202020204" pitchFamily="34" charset="0"/>
                <a:cs typeface="Arial" panose="020B0604020202020204" pitchFamily="34" charset="0"/>
              </a:rPr>
              <a:t>Vygotsky’s theory helps us understand that children like Amira learn best through social interaction, gentle support, and cultural connection. By using her home language, offering guided help, and encouraging peer learning, we can support her confidence and development. Recognising her background and giving her space to grow at her own pace helps Amira feel safe, valued, and ready to learn.</a:t>
            </a:r>
          </a:p>
          <a:p>
            <a:endParaRPr lang="en-GB" sz="2000"/>
          </a:p>
        </p:txBody>
      </p:sp>
    </p:spTree>
    <p:extLst>
      <p:ext uri="{BB962C8B-B14F-4D97-AF65-F5344CB8AC3E}">
        <p14:creationId xmlns:p14="http://schemas.microsoft.com/office/powerpoint/2010/main" val="1980208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26567-030A-288F-1A49-6EE32FA6D31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3A696397-F85A-7D3E-824A-E64B672542C7}"/>
              </a:ext>
            </a:extLst>
          </p:cNvPr>
          <p:cNvSpPr>
            <a:spLocks noGrp="1"/>
          </p:cNvSpPr>
          <p:nvPr>
            <p:ph idx="1"/>
          </p:nvPr>
        </p:nvSpPr>
        <p:spPr>
          <a:xfrm>
            <a:off x="4810259" y="649480"/>
            <a:ext cx="6555347" cy="5546047"/>
          </a:xfrm>
        </p:spPr>
        <p:txBody>
          <a:bodyPr anchor="ctr">
            <a:normAutofit/>
          </a:bodyPr>
          <a:lstStyle/>
          <a:p>
            <a:r>
              <a:rPr lang="en-GB" sz="1100"/>
              <a:t>Bowlby, J. (1951) </a:t>
            </a:r>
            <a:r>
              <a:rPr lang="en-GB" sz="1100" i="1"/>
              <a:t>Maternal Care and Mental Health</a:t>
            </a:r>
            <a:r>
              <a:rPr lang="en-GB" sz="1100"/>
              <a:t>. Geneva: World Health Organization.</a:t>
            </a:r>
          </a:p>
          <a:p>
            <a:r>
              <a:rPr lang="en-GB" sz="1100"/>
              <a:t>Bowlby, J. (1969) </a:t>
            </a:r>
            <a:r>
              <a:rPr lang="en-GB" sz="1100" i="1"/>
              <a:t>Attachment and Loss: Volume I – Attachment</a:t>
            </a:r>
            <a:r>
              <a:rPr lang="en-GB" sz="1100"/>
              <a:t>. New York: Basic Books.</a:t>
            </a:r>
          </a:p>
          <a:p>
            <a:r>
              <a:rPr lang="en-GB" sz="1100"/>
              <a:t>Bowlby, J. (1973) </a:t>
            </a:r>
            <a:r>
              <a:rPr lang="en-GB" sz="1100" i="1"/>
              <a:t>Attachment and Loss: Volume II – Separation: Anxiety and Anger</a:t>
            </a:r>
            <a:r>
              <a:rPr lang="en-GB" sz="1100"/>
              <a:t>. London: Hogarth Press.</a:t>
            </a:r>
          </a:p>
          <a:p>
            <a:r>
              <a:rPr lang="en-GB" sz="1100"/>
              <a:t>Bowlby, J. (1988) </a:t>
            </a:r>
            <a:r>
              <a:rPr lang="en-GB" sz="1100" i="1"/>
              <a:t>A Secure Base: Parent-Child Attachment and Healthy Human Development</a:t>
            </a:r>
            <a:r>
              <a:rPr lang="en-GB" sz="1100"/>
              <a:t>. New York: Basic Books.</a:t>
            </a:r>
          </a:p>
          <a:p>
            <a:r>
              <a:rPr lang="en-GB" sz="1100"/>
              <a:t>Schore, A.N. (2001) ‘Effects of a secure attachment relationship on right brain development, affect regulation, and infant mental health’, </a:t>
            </a:r>
            <a:r>
              <a:rPr lang="en-GB" sz="1100" i="1"/>
              <a:t>Infant Mental Health Journal</a:t>
            </a:r>
            <a:r>
              <a:rPr lang="en-GB" sz="1100"/>
              <a:t>, 22(1–2), pp. 7–66.</a:t>
            </a:r>
          </a:p>
          <a:p>
            <a:r>
              <a:rPr lang="en-GB" sz="1100"/>
              <a:t>Gervai, J. (2009) ‘Environmental and genetic influences on early attachment’, </a:t>
            </a:r>
            <a:r>
              <a:rPr lang="en-GB" sz="1100" i="1"/>
              <a:t>Child and Adolescent Psychiatry and Mental Health</a:t>
            </a:r>
            <a:r>
              <a:rPr lang="en-GB" sz="1100"/>
              <a:t>, 3(25). Available at: </a:t>
            </a:r>
            <a:r>
              <a:rPr lang="en-GB" sz="1100">
                <a:hlinkClick r:id="rId2"/>
              </a:rPr>
              <a:t>https://doi.org/10.1186/1753-2000-3-25</a:t>
            </a:r>
            <a:endParaRPr lang="en-GB" sz="1100"/>
          </a:p>
          <a:p>
            <a:r>
              <a:rPr lang="en-GB" sz="1100"/>
              <a:t>Geddes, H. (2006) </a:t>
            </a:r>
            <a:r>
              <a:rPr lang="en-GB" sz="1100" i="1"/>
              <a:t>Attachment in the Classroom: The Links Between Children's Early Experience, Emotional Well-being and Performance in School</a:t>
            </a:r>
            <a:r>
              <a:rPr lang="en-GB" sz="1100"/>
              <a:t>. London: Worth Publishing.</a:t>
            </a:r>
          </a:p>
          <a:p>
            <a:r>
              <a:rPr lang="en-GB" sz="1100"/>
              <a:t>Rutter, M., Kreppner, J., Croft, C., Murin, M., Colvert, E., Beckett, C., Castle, J. and Sonuga-Barke, E. (2009) ‘Effects of profound early institutional deprivation’, </a:t>
            </a:r>
            <a:r>
              <a:rPr lang="en-GB" sz="1100" i="1"/>
              <a:t>European Journal of Developmental Psychology</a:t>
            </a:r>
            <a:r>
              <a:rPr lang="en-GB" sz="1100"/>
              <a:t>, 6(3), pp. 332–350.</a:t>
            </a:r>
          </a:p>
          <a:p>
            <a:r>
              <a:rPr lang="en-GB" sz="1100"/>
              <a:t>Rothbaum, F., Weisz, J., Pott, M., Miyake, K. and Morelli, G. (2000) ‘Attachment and culture: Security in the United States and Japan’, </a:t>
            </a:r>
            <a:r>
              <a:rPr lang="en-GB" sz="1100" i="1"/>
              <a:t>American Psychologist</a:t>
            </a:r>
            <a:r>
              <a:rPr lang="en-GB" sz="1100"/>
              <a:t>, 55(10), pp. 1093–1104.</a:t>
            </a:r>
          </a:p>
          <a:p>
            <a:r>
              <a:rPr lang="en-GB" sz="1100"/>
              <a:t>Woodhead, M. (1990) ‘Psychology and the cultural construction of children’s needs’, in James, A. and Prout, A. (eds.) </a:t>
            </a:r>
            <a:r>
              <a:rPr lang="en-GB" sz="1100" i="1"/>
              <a:t>Constructing and Reconstructing Childhood</a:t>
            </a:r>
            <a:r>
              <a:rPr lang="en-GB" sz="1100"/>
              <a:t>. London: Falmer Press, pp. 60–77.</a:t>
            </a:r>
          </a:p>
          <a:p>
            <a:r>
              <a:rPr lang="en-GB" sz="1100"/>
              <a:t>Prior, V. and Glaser, D. (2006) </a:t>
            </a:r>
            <a:r>
              <a:rPr lang="en-GB" sz="1100" i="1"/>
              <a:t>Understanding Attachment and Attachment Disorders: Theory, Evidence and Practice</a:t>
            </a:r>
            <a:r>
              <a:rPr lang="en-GB" sz="1100"/>
              <a:t>. London: Jessica Kingsley Publishers.</a:t>
            </a:r>
          </a:p>
          <a:p>
            <a:endParaRPr lang="en-GB" sz="1100"/>
          </a:p>
        </p:txBody>
      </p:sp>
    </p:spTree>
    <p:extLst>
      <p:ext uri="{BB962C8B-B14F-4D97-AF65-F5344CB8AC3E}">
        <p14:creationId xmlns:p14="http://schemas.microsoft.com/office/powerpoint/2010/main" val="2983960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e00dc91bcfd2f473330f993f4f60a35">
  <xsd:schema xmlns:xsd="http://www.w3.org/2001/XMLSchema" xmlns:xs="http://www.w3.org/2001/XMLSchema" xmlns:p="http://schemas.microsoft.com/office/2006/metadata/properties" xmlns:ns3="ccfc14db-0f45-423b-b2f5-752f8f8a0ada" targetNamespace="http://schemas.microsoft.com/office/2006/metadata/properties" ma:root="true" ma:fieldsID="4432edef06f16b8289271643520b2c0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B50500-BBE5-4384-8E3B-6B2F248562FF}">
  <ds:schemaRefs>
    <ds:schemaRef ds:uri="http://purl.org/dc/terms/"/>
    <ds:schemaRef ds:uri="http://www.w3.org/XML/1998/namespace"/>
    <ds:schemaRef ds:uri="http://purl.org/dc/elements/1.1/"/>
    <ds:schemaRef ds:uri="http://schemas.microsoft.com/office/2006/documentManagement/types"/>
    <ds:schemaRef ds:uri="http://purl.org/dc/dcmitype/"/>
    <ds:schemaRef ds:uri="ccfc14db-0f45-423b-b2f5-752f8f8a0ada"/>
    <ds:schemaRef ds:uri="http://schemas.microsoft.com/office/2006/metadata/properties"/>
    <ds:schemaRef ds:uri="http://schemas.openxmlformats.org/package/2006/metadata/core-properties"/>
    <ds:schemaRef ds:uri="http://schemas.microsoft.com/office/infopath/2007/PartnerControls"/>
  </ds:schemaRefs>
</ds:datastoreItem>
</file>

<file path=customXml/itemProps2.xml><?xml version="1.0" encoding="utf-8"?>
<ds:datastoreItem xmlns:ds="http://schemas.openxmlformats.org/officeDocument/2006/customXml" ds:itemID="{651BE289-9BC5-4DAA-9238-FA57F7DE38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BDDC4C-7AE7-43FA-83ED-D32643F1A46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5091</TotalTime>
  <Words>1834</Words>
  <Application>Microsoft Office PowerPoint</Application>
  <PresentationFormat>Widescreen</PresentationFormat>
  <Paragraphs>88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Psychology in health and social care</vt:lpstr>
      <vt:lpstr>Introduction</vt:lpstr>
      <vt:lpstr>Key Concepts </vt:lpstr>
      <vt:lpstr>PowerPoint Presentation</vt:lpstr>
      <vt:lpstr> Monotropy</vt:lpstr>
      <vt:lpstr> Why Attachment Theory Matters for Amira </vt:lpstr>
      <vt:lpstr> Supporting Amira: Attachment-Informed Practice </vt:lpstr>
      <vt:lpstr>Nature and Nurture in Bowlby’s Attachment Theory</vt:lpstr>
      <vt:lpstr> Usefulness and Limitations of Bowlby's Attachment Theory </vt:lpstr>
      <vt:lpstr>Limitations of the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Huraiyyah Abassi (HAN)</dc:creator>
  <cp:lastModifiedBy>Mariyam Bibi (2419839)</cp:lastModifiedBy>
  <cp:revision>6</cp:revision>
  <dcterms:created xsi:type="dcterms:W3CDTF">2025-10-09T08:41:41Z</dcterms:created>
  <dcterms:modified xsi:type="dcterms:W3CDTF">2025-10-12T23:14:50Z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