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9" r:id="rId4"/>
    <p:sldId id="258" r:id="rId5"/>
    <p:sldId id="261" r:id="rId6"/>
    <p:sldId id="262" r:id="rId7"/>
    <p:sldId id="265" r:id="rId8"/>
    <p:sldId id="276" r:id="rId9"/>
    <p:sldId id="273" r:id="rId10"/>
    <p:sldId id="274" r:id="rId11"/>
    <p:sldId id="269" r:id="rId12"/>
    <p:sldId id="280" r:id="rId13"/>
    <p:sldId id="278" r:id="rId14"/>
    <p:sldId id="263" r:id="rId15"/>
    <p:sldId id="288" r:id="rId16"/>
    <p:sldId id="260" r:id="rId17"/>
    <p:sldId id="267" r:id="rId18"/>
    <p:sldId id="268" r:id="rId19"/>
    <p:sldId id="266" r:id="rId20"/>
    <p:sldId id="264" r:id="rId21"/>
    <p:sldId id="270" r:id="rId22"/>
    <p:sldId id="287" r:id="rId23"/>
    <p:sldId id="284" r:id="rId24"/>
    <p:sldId id="286" r:id="rId25"/>
    <p:sldId id="283" r:id="rId26"/>
    <p:sldId id="285" r:id="rId27"/>
    <p:sldId id="277" r:id="rId28"/>
    <p:sldId id="289" r:id="rId29"/>
    <p:sldId id="290" r:id="rId30"/>
    <p:sldId id="291" r:id="rId31"/>
    <p:sldId id="292" r:id="rId32"/>
    <p:sldId id="293" r:id="rId33"/>
    <p:sldId id="294" r:id="rId34"/>
    <p:sldId id="295" r:id="rId35"/>
    <p:sldId id="296" r:id="rId36"/>
    <p:sldId id="298" r:id="rId37"/>
    <p:sldId id="299" r:id="rId38"/>
    <p:sldId id="301" r:id="rId39"/>
    <p:sldId id="302" r:id="rId40"/>
    <p:sldId id="303" r:id="rId41"/>
    <p:sldId id="304" r:id="rId42"/>
    <p:sldId id="305" r:id="rId43"/>
    <p:sldId id="306" r:id="rId44"/>
    <p:sldId id="307" r:id="rId45"/>
    <p:sldId id="308" r:id="rId46"/>
    <p:sldId id="309" r:id="rId47"/>
    <p:sldId id="310" r:id="rId48"/>
    <p:sldId id="311" r:id="rId49"/>
    <p:sldId id="312" r:id="rId50"/>
    <p:sldId id="314" r:id="rId51"/>
    <p:sldId id="313" r:id="rId52"/>
    <p:sldId id="315" r:id="rId53"/>
    <p:sldId id="300" r:id="rId54"/>
    <p:sldId id="316" r:id="rId55"/>
    <p:sldId id="317" r:id="rId56"/>
    <p:sldId id="318" r:id="rId57"/>
    <p:sldId id="319" r:id="rId58"/>
    <p:sldId id="320" r:id="rId59"/>
    <p:sldId id="321" r:id="rId60"/>
    <p:sldId id="322" r:id="rId61"/>
    <p:sldId id="323" r:id="rId62"/>
    <p:sldId id="324" r:id="rId63"/>
    <p:sldId id="325" r:id="rId64"/>
    <p:sldId id="326" r:id="rId65"/>
    <p:sldId id="271" r:id="rId66"/>
    <p:sldId id="272" r:id="rId67"/>
    <p:sldId id="297" r:id="rId68"/>
    <p:sldId id="279"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9361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537389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0199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52210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6495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144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929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8972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44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444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8236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673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8500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0946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68076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33388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811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2/5/2021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13637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y77y7XW8GtE"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snQEAyP8Rk" TargetMode="External"/><Relationship Id="rId2" Type="http://schemas.openxmlformats.org/officeDocument/2006/relationships/hyperlink" Target="https://www.youtube.com/watch?v=o0jpWKjYwHg" TargetMode="External"/><Relationship Id="rId1" Type="http://schemas.openxmlformats.org/officeDocument/2006/relationships/slideLayout" Target="../slideLayouts/slideLayout2.xml"/><Relationship Id="rId4" Type="http://schemas.openxmlformats.org/officeDocument/2006/relationships/hyperlink" Target="https://www.youtube.com/watch?v=4tLfjPbFJcY"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helensandersonassociates.co.uk/person-centred-practice/paths/" TargetMode="External"/><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 Id="rId4" Type="http://schemas.openxmlformats.org/officeDocument/2006/relationships/hyperlink" Target="http://helensandersonassociates.co.uk/person-centred-practice/person-centred-thinking-tools/relationship-circle/"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alzheimers.org.uk/get-support/publications-factsheets/this-is-me" TargetMode="External"/><Relationship Id="rId2" Type="http://schemas.openxmlformats.org/officeDocument/2006/relationships/hyperlink" Target="https://www.youtube.com/watch?v=9M0SBJ_MTtw" TargetMode="External"/><Relationship Id="rId1" Type="http://schemas.openxmlformats.org/officeDocument/2006/relationships/slideLayout" Target="../slideLayouts/slideLayout2.xml"/><Relationship Id="rId4" Type="http://schemas.openxmlformats.org/officeDocument/2006/relationships/hyperlink" Target="http://www.cwp.nhs.uk/about-us/our-campaigns/person-centred-framework/recovery-toolbox/advance-statement/"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YWHrtnY_zns"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youtube.com/watch?v=D83Y6Is4TXA"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actionforadvocacy.org.uk/"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ndti.org.uk/uploads/files/Advocacy-Charter-A3.pdf"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qualityadvocacy.org.uk/wp-content/uploads/2018/05/Code-of-Practice-1.pdf"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www.hse.ie/eng/staff/resources/changeguide/resources/person-centred-principles-and-person-centred-practice-framework.pdf" TargetMode="External"/><Relationship Id="rId1" Type="http://schemas.openxmlformats.org/officeDocument/2006/relationships/slideLayout" Target="../slideLayouts/slideLayout2.xml"/><Relationship Id="rId4" Type="http://schemas.openxmlformats.org/officeDocument/2006/relationships/hyperlink" Target="https://www.ncbi.nlm.nih.gov/pubm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5074" y="1904382"/>
            <a:ext cx="7324438" cy="1515533"/>
          </a:xfrm>
        </p:spPr>
        <p:txBody>
          <a:bodyPr/>
          <a:lstStyle/>
          <a:p>
            <a:r>
              <a:rPr lang="en-GB" dirty="0" smtClean="0">
                <a:latin typeface="Arial" panose="020B0604020202020204" pitchFamily="34" charset="0"/>
                <a:cs typeface="Arial" panose="020B0604020202020204" pitchFamily="34" charset="0"/>
              </a:rPr>
              <a:t>Person Centred </a:t>
            </a:r>
            <a:r>
              <a:rPr lang="en-GB" dirty="0" smtClean="0">
                <a:latin typeface="Arial" panose="020B0604020202020204" pitchFamily="34" charset="0"/>
                <a:cs typeface="Arial" panose="020B0604020202020204" pitchFamily="34" charset="0"/>
              </a:rPr>
              <a:t>Practice and Advocacy</a:t>
            </a:r>
            <a:endParaRPr lang="en-GB"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b="1" dirty="0" smtClean="0"/>
              <a:t>Living With Care: The Older Person</a:t>
            </a:r>
            <a:endParaRPr lang="en-GB" b="1" dirty="0" smtClean="0"/>
          </a:p>
          <a:p>
            <a:r>
              <a:rPr lang="en-GB" b="1" dirty="0" smtClean="0"/>
              <a:t>Joanne Davies</a:t>
            </a:r>
            <a:endParaRPr lang="en-GB" b="1" dirty="0"/>
          </a:p>
        </p:txBody>
      </p:sp>
    </p:spTree>
    <p:extLst>
      <p:ext uri="{BB962C8B-B14F-4D97-AF65-F5344CB8AC3E}">
        <p14:creationId xmlns:p14="http://schemas.microsoft.com/office/powerpoint/2010/main" val="1969470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is Person Centred Practice?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lgn="ctr">
              <a:buNone/>
            </a:pPr>
            <a:r>
              <a:rPr lang="en-US" sz="2800" dirty="0" smtClean="0">
                <a:latin typeface="Arial" panose="020B0604020202020204" pitchFamily="34" charset="0"/>
                <a:cs typeface="Arial" panose="020B0604020202020204" pitchFamily="34" charset="0"/>
              </a:rPr>
              <a:t>In </a:t>
            </a:r>
            <a:r>
              <a:rPr lang="en-US" sz="2800" dirty="0">
                <a:latin typeface="Arial" panose="020B0604020202020204" pitchFamily="34" charset="0"/>
                <a:cs typeface="Arial" panose="020B0604020202020204" pitchFamily="34" charset="0"/>
              </a:rPr>
              <a:t>groups, discuss the phrase Person Centred </a:t>
            </a:r>
            <a:r>
              <a:rPr lang="en-US" sz="2800" dirty="0" smtClean="0">
                <a:latin typeface="Arial" panose="020B0604020202020204" pitchFamily="34" charset="0"/>
                <a:cs typeface="Arial" panose="020B0604020202020204" pitchFamily="34" charset="0"/>
              </a:rPr>
              <a:t>Practice.</a:t>
            </a:r>
            <a:endParaRPr lang="en-US" sz="2800" dirty="0">
              <a:latin typeface="Arial" panose="020B0604020202020204" pitchFamily="34" charset="0"/>
              <a:cs typeface="Arial" panose="020B0604020202020204" pitchFamily="34" charset="0"/>
            </a:endParaRPr>
          </a:p>
          <a:p>
            <a:pPr algn="ctr">
              <a:buNone/>
            </a:pPr>
            <a:r>
              <a:rPr lang="en-US" sz="2800" dirty="0">
                <a:latin typeface="Arial" panose="020B0604020202020204" pitchFamily="34" charset="0"/>
                <a:cs typeface="Arial" panose="020B0604020202020204" pitchFamily="34" charset="0"/>
              </a:rPr>
              <a:t>Is it a phrase you are familiar with?</a:t>
            </a:r>
          </a:p>
          <a:p>
            <a:pPr algn="ctr">
              <a:buNone/>
            </a:pPr>
            <a:r>
              <a:rPr lang="en-US" sz="2800" dirty="0">
                <a:latin typeface="Arial" panose="020B0604020202020204" pitchFamily="34" charset="0"/>
                <a:cs typeface="Arial" panose="020B0604020202020204" pitchFamily="34" charset="0"/>
              </a:rPr>
              <a:t>Have you come across it in your work?</a:t>
            </a:r>
          </a:p>
          <a:p>
            <a:pPr algn="ctr">
              <a:buNone/>
            </a:pPr>
            <a:r>
              <a:rPr lang="en-US" sz="2800" dirty="0">
                <a:latin typeface="Arial" panose="020B0604020202020204" pitchFamily="34" charset="0"/>
                <a:cs typeface="Arial" panose="020B0604020202020204" pitchFamily="34" charset="0"/>
              </a:rPr>
              <a:t>What do you think it means?</a:t>
            </a:r>
          </a:p>
          <a:p>
            <a:endParaRPr lang="en-GB" dirty="0"/>
          </a:p>
        </p:txBody>
      </p:sp>
    </p:spTree>
    <p:extLst>
      <p:ext uri="{BB962C8B-B14F-4D97-AF65-F5344CB8AC3E}">
        <p14:creationId xmlns:p14="http://schemas.microsoft.com/office/powerpoint/2010/main" val="1417052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Person Centred Practice (PCP)</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77779" y="2993537"/>
            <a:ext cx="9601196" cy="3318936"/>
          </a:xfrm>
        </p:spPr>
        <p:txBody>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 process for continual listening and learning, focusing on what is important to someone now and in the future, and acting upon this in alliance with their family and friends</a:t>
            </a:r>
            <a:r>
              <a:rPr lang="en-US" dirty="0" smtClean="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pPr marL="0" indent="0">
              <a:buNone/>
            </a:pPr>
            <a:r>
              <a:rPr lang="en-US" dirty="0" smtClean="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Department of Health, 2001) </a:t>
            </a:r>
          </a:p>
          <a:p>
            <a:endParaRPr lang="en-GB" dirty="0"/>
          </a:p>
        </p:txBody>
      </p:sp>
    </p:spTree>
    <p:extLst>
      <p:ext uri="{BB962C8B-B14F-4D97-AF65-F5344CB8AC3E}">
        <p14:creationId xmlns:p14="http://schemas.microsoft.com/office/powerpoint/2010/main" val="4845134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Person </a:t>
            </a:r>
            <a:r>
              <a:rPr lang="en-GB" b="1" dirty="0">
                <a:latin typeface="Arial" panose="020B0604020202020204" pitchFamily="34" charset="0"/>
                <a:cs typeface="Arial" panose="020B0604020202020204" pitchFamily="34" charset="0"/>
              </a:rPr>
              <a:t>Centred </a:t>
            </a:r>
            <a:r>
              <a:rPr lang="en-GB" b="1" dirty="0" smtClean="0">
                <a:latin typeface="Arial" panose="020B0604020202020204" pitchFamily="34" charset="0"/>
                <a:cs typeface="Arial" panose="020B0604020202020204" pitchFamily="34" charset="0"/>
              </a:rPr>
              <a:t>Practice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Ø"/>
            </a:pPr>
            <a:r>
              <a:rPr lang="en-US" dirty="0">
                <a:latin typeface="Arial" panose="020B0604020202020204" pitchFamily="34" charset="0"/>
                <a:cs typeface="Arial" panose="020B0604020202020204" pitchFamily="34" charset="0"/>
              </a:rPr>
              <a:t>Developed in services for adults with learning disabilities </a:t>
            </a:r>
          </a:p>
          <a:p>
            <a:pPr>
              <a:buNone/>
            </a:pPr>
            <a:endParaRPr lang="en-US"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Embedded in current H+SC policy in the UK</a:t>
            </a:r>
            <a:endParaRPr lang="en-US" i="1" dirty="0">
              <a:latin typeface="Arial" panose="020B0604020202020204" pitchFamily="34" charset="0"/>
              <a:cs typeface="Arial" panose="020B0604020202020204" pitchFamily="34" charset="0"/>
            </a:endParaRPr>
          </a:p>
          <a:p>
            <a:pPr>
              <a:buNone/>
            </a:pPr>
            <a:endParaRPr lang="en-GB" i="1"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Increasingly used in </a:t>
            </a:r>
            <a:r>
              <a:rPr lang="en-US" dirty="0" smtClean="0">
                <a:latin typeface="Arial" panose="020B0604020202020204" pitchFamily="34" charset="0"/>
                <a:cs typeface="Arial" panose="020B0604020202020204" pitchFamily="34" charset="0"/>
              </a:rPr>
              <a:t>health and social care and in schools </a:t>
            </a:r>
            <a:r>
              <a:rPr lang="en-US" dirty="0">
                <a:latin typeface="Arial" panose="020B0604020202020204" pitchFamily="34" charset="0"/>
                <a:cs typeface="Arial" panose="020B0604020202020204" pitchFamily="34" charset="0"/>
              </a:rPr>
              <a:t>within </a:t>
            </a:r>
            <a:r>
              <a:rPr lang="en-US" dirty="0" smtClean="0">
                <a:latin typeface="Arial" panose="020B0604020202020204" pitchFamily="34" charset="0"/>
                <a:cs typeface="Arial" panose="020B0604020202020204" pitchFamily="34" charset="0"/>
              </a:rPr>
              <a:t>reviews </a:t>
            </a:r>
            <a:r>
              <a:rPr lang="en-US" dirty="0">
                <a:latin typeface="Arial" panose="020B0604020202020204" pitchFamily="34" charset="0"/>
                <a:cs typeface="Arial" panose="020B0604020202020204" pitchFamily="34" charset="0"/>
              </a:rPr>
              <a:t>and transition </a:t>
            </a:r>
            <a:r>
              <a:rPr lang="en-US" dirty="0" smtClean="0">
                <a:latin typeface="Arial" panose="020B0604020202020204" pitchFamily="34" charset="0"/>
                <a:cs typeface="Arial" panose="020B0604020202020204" pitchFamily="34" charset="0"/>
              </a:rPr>
              <a:t>planning       </a:t>
            </a:r>
            <a:r>
              <a:rPr lang="en-US" sz="1500" dirty="0" smtClean="0">
                <a:latin typeface="Arial" panose="020B0604020202020204" pitchFamily="34" charset="0"/>
                <a:cs typeface="Arial" panose="020B0604020202020204" pitchFamily="34" charset="0"/>
              </a:rPr>
              <a:t> </a:t>
            </a:r>
            <a:endParaRPr lang="en-US" sz="15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a:buFont typeface="Wingdings" pitchFamily="2" charset="2"/>
              <a:buChar char="Ø"/>
            </a:pPr>
            <a:r>
              <a:rPr lang="en-US" dirty="0">
                <a:latin typeface="Arial" panose="020B0604020202020204" pitchFamily="34" charset="0"/>
                <a:cs typeface="Arial" panose="020B0604020202020204" pitchFamily="34" charset="0"/>
              </a:rPr>
              <a:t> Strategy used by the third sector </a:t>
            </a:r>
          </a:p>
          <a:p>
            <a:endParaRPr lang="en-GB" dirty="0"/>
          </a:p>
        </p:txBody>
      </p:sp>
    </p:spTree>
    <p:extLst>
      <p:ext uri="{BB962C8B-B14F-4D97-AF65-F5344CB8AC3E}">
        <p14:creationId xmlns:p14="http://schemas.microsoft.com/office/powerpoint/2010/main" val="186905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Person Centred Practice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0668" y="2582332"/>
            <a:ext cx="10160000" cy="3318936"/>
          </a:xfrm>
        </p:spPr>
        <p:txBody>
          <a:bodyPr/>
          <a:lstStyle/>
          <a:p>
            <a:r>
              <a:rPr lang="en-GB" dirty="0">
                <a:latin typeface="Arial" panose="020B0604020202020204" pitchFamily="34" charset="0"/>
                <a:cs typeface="Arial" panose="020B0604020202020204" pitchFamily="34" charset="0"/>
              </a:rPr>
              <a:t>Person centred </a:t>
            </a:r>
            <a:r>
              <a:rPr lang="en-GB" dirty="0" smtClean="0">
                <a:latin typeface="Arial" panose="020B0604020202020204" pitchFamily="34" charset="0"/>
                <a:cs typeface="Arial" panose="020B0604020202020204" pitchFamily="34" charset="0"/>
              </a:rPr>
              <a:t>practice </a:t>
            </a:r>
            <a:r>
              <a:rPr lang="en-GB" dirty="0">
                <a:latin typeface="Arial" panose="020B0604020202020204" pitchFamily="34" charset="0"/>
                <a:cs typeface="Arial" panose="020B0604020202020204" pitchFamily="34" charset="0"/>
              </a:rPr>
              <a:t>should not be a one off event</a:t>
            </a:r>
          </a:p>
          <a:p>
            <a:pPr lvl="1"/>
            <a:r>
              <a:rPr lang="en-GB" dirty="0">
                <a:latin typeface="Arial" panose="020B0604020202020204" pitchFamily="34" charset="0"/>
                <a:cs typeface="Arial" panose="020B0604020202020204" pitchFamily="34" charset="0"/>
              </a:rPr>
              <a:t>It assumes that people have futures;</a:t>
            </a:r>
          </a:p>
          <a:p>
            <a:pPr lvl="1"/>
            <a:r>
              <a:rPr lang="en-GB" dirty="0">
                <a:latin typeface="Arial" panose="020B0604020202020204" pitchFamily="34" charset="0"/>
                <a:cs typeface="Arial" panose="020B0604020202020204" pitchFamily="34" charset="0"/>
              </a:rPr>
              <a:t>that their aspirations will change and grow with their experiences</a:t>
            </a:r>
          </a:p>
          <a:p>
            <a:pPr lvl="1"/>
            <a:r>
              <a:rPr lang="en-GB" dirty="0" smtClean="0">
                <a:latin typeface="Arial" panose="020B0604020202020204" pitchFamily="34" charset="0"/>
                <a:cs typeface="Arial" panose="020B0604020202020204" pitchFamily="34" charset="0"/>
              </a:rPr>
              <a:t>therefore </a:t>
            </a:r>
            <a:r>
              <a:rPr lang="en-GB" dirty="0">
                <a:latin typeface="Arial" panose="020B0604020202020204" pitchFamily="34" charset="0"/>
                <a:cs typeface="Arial" panose="020B0604020202020204" pitchFamily="34" charset="0"/>
              </a:rPr>
              <a:t>the pattern of supports and services that are agreed now </a:t>
            </a:r>
            <a:r>
              <a:rPr lang="en-GB" dirty="0" smtClean="0">
                <a:latin typeface="Arial" panose="020B0604020202020204" pitchFamily="34" charset="0"/>
                <a:cs typeface="Arial" panose="020B0604020202020204" pitchFamily="34" charset="0"/>
              </a:rPr>
              <a:t>will </a:t>
            </a:r>
            <a:r>
              <a:rPr lang="en-GB" dirty="0">
                <a:latin typeface="Arial" panose="020B0604020202020204" pitchFamily="34" charset="0"/>
                <a:cs typeface="Arial" panose="020B0604020202020204" pitchFamily="34" charset="0"/>
              </a:rPr>
              <a:t>not work forever!</a:t>
            </a:r>
          </a:p>
        </p:txBody>
      </p:sp>
    </p:spTree>
    <p:extLst>
      <p:ext uri="{BB962C8B-B14F-4D97-AF65-F5344CB8AC3E}">
        <p14:creationId xmlns:p14="http://schemas.microsoft.com/office/powerpoint/2010/main" val="155772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Person Centred Planning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process of </a:t>
            </a:r>
          </a:p>
          <a:p>
            <a:pPr lvl="1"/>
            <a:r>
              <a:rPr lang="en-GB" dirty="0">
                <a:latin typeface="Arial" panose="020B0604020202020204" pitchFamily="34" charset="0"/>
                <a:cs typeface="Arial" panose="020B0604020202020204" pitchFamily="34" charset="0"/>
              </a:rPr>
              <a:t>continual listening, and learning; </a:t>
            </a:r>
          </a:p>
          <a:p>
            <a:pPr lvl="1"/>
            <a:r>
              <a:rPr lang="en-GB" dirty="0">
                <a:latin typeface="Arial" panose="020B0604020202020204" pitchFamily="34" charset="0"/>
                <a:cs typeface="Arial" panose="020B0604020202020204" pitchFamily="34" charset="0"/>
              </a:rPr>
              <a:t>F</a:t>
            </a:r>
            <a:r>
              <a:rPr lang="en-GB" dirty="0" smtClean="0">
                <a:latin typeface="Arial" panose="020B0604020202020204" pitchFamily="34" charset="0"/>
                <a:cs typeface="Arial" panose="020B0604020202020204" pitchFamily="34" charset="0"/>
              </a:rPr>
              <a:t>ocussed </a:t>
            </a:r>
            <a:r>
              <a:rPr lang="en-GB" dirty="0">
                <a:latin typeface="Arial" panose="020B0604020202020204" pitchFamily="34" charset="0"/>
                <a:cs typeface="Arial" panose="020B0604020202020204" pitchFamily="34" charset="0"/>
              </a:rPr>
              <a:t>on what is important to someone</a:t>
            </a:r>
          </a:p>
          <a:p>
            <a:pPr lvl="2"/>
            <a:r>
              <a:rPr lang="en-GB" dirty="0">
                <a:latin typeface="Arial" panose="020B0604020202020204" pitchFamily="34" charset="0"/>
                <a:cs typeface="Arial" panose="020B0604020202020204" pitchFamily="34" charset="0"/>
              </a:rPr>
              <a:t>n</a:t>
            </a:r>
            <a:r>
              <a:rPr lang="en-GB" dirty="0" smtClean="0">
                <a:latin typeface="Arial" panose="020B0604020202020204" pitchFamily="34" charset="0"/>
                <a:cs typeface="Arial" panose="020B0604020202020204" pitchFamily="34" charset="0"/>
              </a:rPr>
              <a:t>ow</a:t>
            </a:r>
            <a:endParaRPr lang="en-GB" dirty="0">
              <a:latin typeface="Arial" panose="020B0604020202020204" pitchFamily="34" charset="0"/>
              <a:cs typeface="Arial" panose="020B0604020202020204" pitchFamily="34" charset="0"/>
            </a:endParaRPr>
          </a:p>
          <a:p>
            <a:pPr lvl="2"/>
            <a:r>
              <a:rPr lang="en-GB" dirty="0">
                <a:latin typeface="Arial" panose="020B0604020202020204" pitchFamily="34" charset="0"/>
                <a:cs typeface="Arial" panose="020B0604020202020204" pitchFamily="34" charset="0"/>
              </a:rPr>
              <a:t>for the future;</a:t>
            </a:r>
          </a:p>
          <a:p>
            <a:pPr lvl="1"/>
            <a:r>
              <a:rPr lang="en-GB" dirty="0">
                <a:latin typeface="Arial" panose="020B0604020202020204" pitchFamily="34" charset="0"/>
                <a:cs typeface="Arial" panose="020B0604020202020204" pitchFamily="34" charset="0"/>
              </a:rPr>
              <a:t>Acting upon this in alliance with their family and friends</a:t>
            </a:r>
          </a:p>
        </p:txBody>
      </p:sp>
    </p:spTree>
    <p:extLst>
      <p:ext uri="{BB962C8B-B14F-4D97-AF65-F5344CB8AC3E}">
        <p14:creationId xmlns:p14="http://schemas.microsoft.com/office/powerpoint/2010/main" val="96584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PCP Requirements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871257"/>
            <a:ext cx="9601196" cy="3318936"/>
          </a:xfrm>
        </p:spPr>
        <p:txBody>
          <a:bodyPr/>
          <a:lstStyle/>
          <a:p>
            <a:r>
              <a:rPr lang="en-GB" dirty="0" smtClean="0">
                <a:latin typeface="Arial" panose="020B0604020202020204" pitchFamily="34" charset="0"/>
                <a:cs typeface="Arial" panose="020B0604020202020204" pitchFamily="34" charset="0"/>
              </a:rPr>
              <a:t>Should be a flexible and responsive approach to meet peoples changing circumstances</a:t>
            </a:r>
          </a:p>
          <a:p>
            <a:r>
              <a:rPr lang="en-GB" dirty="0" smtClean="0">
                <a:latin typeface="Arial" panose="020B0604020202020204" pitchFamily="34" charset="0"/>
                <a:cs typeface="Arial" panose="020B0604020202020204" pitchFamily="34" charset="0"/>
              </a:rPr>
              <a:t>The person is always at the centre</a:t>
            </a:r>
          </a:p>
          <a:p>
            <a:r>
              <a:rPr lang="en-GB" dirty="0" smtClean="0">
                <a:latin typeface="Arial" panose="020B0604020202020204" pitchFamily="34" charset="0"/>
                <a:cs typeface="Arial" panose="020B0604020202020204" pitchFamily="34" charset="0"/>
              </a:rPr>
              <a:t>The person is listened to, and respected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6119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8349" y="1654233"/>
            <a:ext cx="10083338" cy="3724096"/>
          </a:xfrm>
          <a:prstGeom prst="rect">
            <a:avLst/>
          </a:prstGeom>
        </p:spPr>
        <p:txBody>
          <a:bodyPr wrap="square">
            <a:spAutoFit/>
          </a:bodyPr>
          <a:lstStyle/>
          <a:p>
            <a:r>
              <a:rPr lang="en-GB" sz="3200" dirty="0">
                <a:latin typeface="Arial" panose="020B0604020202020204" pitchFamily="34" charset="0"/>
                <a:cs typeface="Arial" panose="020B0604020202020204" pitchFamily="34" charset="0"/>
              </a:rPr>
              <a:t>If you were invited to decide whether you would prefer to deliver person centred care or something more standardised:</a:t>
            </a:r>
          </a:p>
          <a:p>
            <a:r>
              <a:rPr lang="en-GB" sz="2800" dirty="0">
                <a:latin typeface="Arial" panose="020B0604020202020204" pitchFamily="34" charset="0"/>
                <a:cs typeface="Arial" panose="020B0604020202020204" pitchFamily="34" charset="0"/>
              </a:rPr>
              <a:t>What would you decide?</a:t>
            </a:r>
          </a:p>
          <a:p>
            <a:r>
              <a:rPr lang="en-GB" sz="2800" dirty="0">
                <a:latin typeface="Arial" panose="020B0604020202020204" pitchFamily="34" charset="0"/>
                <a:cs typeface="Arial" panose="020B0604020202020204" pitchFamily="34" charset="0"/>
              </a:rPr>
              <a:t>Why?</a:t>
            </a:r>
          </a:p>
          <a:p>
            <a:r>
              <a:rPr lang="en-GB" sz="2800" dirty="0">
                <a:latin typeface="Arial" panose="020B0604020202020204" pitchFamily="34" charset="0"/>
                <a:cs typeface="Arial" panose="020B0604020202020204" pitchFamily="34" charset="0"/>
              </a:rPr>
              <a:t>What would your patients/residents/clients think of this?</a:t>
            </a:r>
          </a:p>
          <a:p>
            <a:r>
              <a:rPr lang="en-GB" sz="2800" i="1" dirty="0">
                <a:latin typeface="Arial" panose="020B0604020202020204" pitchFamily="34" charset="0"/>
                <a:cs typeface="Arial" panose="020B0604020202020204" pitchFamily="34" charset="0"/>
              </a:rPr>
              <a:t>Person Centred vs System Centred</a:t>
            </a:r>
          </a:p>
          <a:p>
            <a:r>
              <a:rPr lang="en-GB" sz="2800" u="sng" dirty="0">
                <a:hlinkClick r:id="rId2"/>
              </a:rPr>
              <a:t>https://www.youtube.com/watch?v=y77y7XW8GtE</a:t>
            </a:r>
            <a:r>
              <a:rPr lang="en-GB" sz="2800" u="sng" dirty="0"/>
              <a:t> </a:t>
            </a:r>
          </a:p>
        </p:txBody>
      </p:sp>
    </p:spTree>
    <p:extLst>
      <p:ext uri="{BB962C8B-B14F-4D97-AF65-F5344CB8AC3E}">
        <p14:creationId xmlns:p14="http://schemas.microsoft.com/office/powerpoint/2010/main" val="37609086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Being ‘Person Centred’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37211" y="2723186"/>
            <a:ext cx="9601196" cy="3318936"/>
          </a:xfrm>
        </p:spPr>
        <p:txBody>
          <a:bodyPr/>
          <a:lstStyle/>
          <a:p>
            <a:r>
              <a:rPr lang="en-GB" dirty="0" smtClean="0">
                <a:latin typeface="Arial" panose="020B0604020202020204" pitchFamily="34" charset="0"/>
                <a:cs typeface="Arial" panose="020B0604020202020204" pitchFamily="34" charset="0"/>
              </a:rPr>
              <a:t>Working in a person centred manner requires </a:t>
            </a:r>
            <a:r>
              <a:rPr lang="en-GB" dirty="0">
                <a:latin typeface="Arial" panose="020B0604020202020204" pitchFamily="34" charset="0"/>
                <a:cs typeface="Arial" panose="020B0604020202020204" pitchFamily="34" charset="0"/>
              </a:rPr>
              <a:t>that ‘we’ should have ‘proper regard’ for the needs and experiences of the individual. Challenging us to find out what people really need/want</a:t>
            </a:r>
          </a:p>
          <a:p>
            <a:r>
              <a:rPr lang="en-GB" dirty="0">
                <a:latin typeface="Arial" panose="020B0604020202020204" pitchFamily="34" charset="0"/>
                <a:cs typeface="Arial" panose="020B0604020202020204" pitchFamily="34" charset="0"/>
              </a:rPr>
              <a:t>What are THEIR GOALS?</a:t>
            </a:r>
          </a:p>
          <a:p>
            <a:r>
              <a:rPr lang="en-GB" dirty="0">
                <a:latin typeface="Arial" panose="020B0604020202020204" pitchFamily="34" charset="0"/>
                <a:cs typeface="Arial" panose="020B0604020202020204" pitchFamily="34" charset="0"/>
              </a:rPr>
              <a:t>What do we need to negotiate for on their behalf?</a:t>
            </a:r>
          </a:p>
          <a:p>
            <a:pPr marL="0" indent="0" algn="r">
              <a:buNone/>
            </a:pPr>
            <a:r>
              <a:rPr lang="en-GB" sz="1200" dirty="0">
                <a:latin typeface="Arial" panose="020B0604020202020204" pitchFamily="34" charset="0"/>
                <a:cs typeface="Arial" panose="020B0604020202020204" pitchFamily="34" charset="0"/>
              </a:rPr>
              <a:t>(NMC, 2015)</a:t>
            </a:r>
          </a:p>
          <a:p>
            <a:endParaRPr lang="en-GB" dirty="0"/>
          </a:p>
        </p:txBody>
      </p:sp>
    </p:spTree>
    <p:extLst>
      <p:ext uri="{BB962C8B-B14F-4D97-AF65-F5344CB8AC3E}">
        <p14:creationId xmlns:p14="http://schemas.microsoft.com/office/powerpoint/2010/main" val="29051739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Key Premises of Person Centred Care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marL="457200" lvl="1" indent="0">
              <a:buNone/>
            </a:pPr>
            <a:r>
              <a:rPr lang="en-GB" dirty="0" smtClean="0">
                <a:latin typeface="Arial" panose="020B0604020202020204" pitchFamily="34" charset="0"/>
                <a:cs typeface="Arial" panose="020B0604020202020204" pitchFamily="34" charset="0"/>
              </a:rPr>
              <a:t>Underpinning assumptions look at </a:t>
            </a:r>
          </a:p>
          <a:p>
            <a:pPr lvl="1"/>
            <a:r>
              <a:rPr lang="en-GB" dirty="0" smtClean="0">
                <a:latin typeface="Arial" panose="020B0604020202020204" pitchFamily="34" charset="0"/>
                <a:cs typeface="Arial" panose="020B0604020202020204" pitchFamily="34" charset="0"/>
              </a:rPr>
              <a:t>Therapeutic Relationships</a:t>
            </a:r>
          </a:p>
          <a:p>
            <a:pPr lvl="1"/>
            <a:r>
              <a:rPr lang="en-GB" dirty="0" smtClean="0">
                <a:latin typeface="Arial" panose="020B0604020202020204" pitchFamily="34" charset="0"/>
                <a:cs typeface="Arial" panose="020B0604020202020204" pitchFamily="34" charset="0"/>
              </a:rPr>
              <a:t>Rapport</a:t>
            </a:r>
          </a:p>
          <a:p>
            <a:pPr lvl="1"/>
            <a:r>
              <a:rPr lang="en-GB" dirty="0" smtClean="0">
                <a:latin typeface="Arial" panose="020B0604020202020204" pitchFamily="34" charset="0"/>
                <a:cs typeface="Arial" panose="020B0604020202020204" pitchFamily="34" charset="0"/>
              </a:rPr>
              <a:t>Expertise</a:t>
            </a:r>
          </a:p>
          <a:p>
            <a:pPr lvl="1"/>
            <a:r>
              <a:rPr lang="en-GB" dirty="0" smtClean="0">
                <a:latin typeface="Arial" panose="020B0604020202020204" pitchFamily="34" charset="0"/>
                <a:cs typeface="Arial" panose="020B0604020202020204" pitchFamily="34" charset="0"/>
              </a:rPr>
              <a:t>Patient Responsibility</a:t>
            </a:r>
          </a:p>
          <a:p>
            <a:pPr lvl="1"/>
            <a:r>
              <a:rPr lang="en-GB" dirty="0" smtClean="0">
                <a:latin typeface="Arial" panose="020B0604020202020204" pitchFamily="34" charset="0"/>
                <a:cs typeface="Arial" panose="020B0604020202020204" pitchFamily="34" charset="0"/>
              </a:rPr>
              <a:t>Knowing the ‘Person’</a:t>
            </a:r>
          </a:p>
          <a:p>
            <a:pPr lvl="1"/>
            <a:r>
              <a:rPr lang="en-GB" dirty="0" smtClean="0">
                <a:latin typeface="Arial" panose="020B0604020202020204" pitchFamily="34" charset="0"/>
                <a:cs typeface="Arial" panose="020B0604020202020204" pitchFamily="34" charset="0"/>
              </a:rPr>
              <a:t>Positive Relationships</a:t>
            </a:r>
          </a:p>
          <a:p>
            <a:pPr lvl="1"/>
            <a:r>
              <a:rPr lang="en-GB" dirty="0" smtClean="0">
                <a:latin typeface="Arial" panose="020B0604020202020204" pitchFamily="34" charset="0"/>
                <a:cs typeface="Arial" panose="020B0604020202020204" pitchFamily="34" charset="0"/>
              </a:rPr>
              <a:t>Communication                                                                               (Sharma </a:t>
            </a:r>
            <a:r>
              <a:rPr lang="en-GB" i="1" dirty="0" smtClean="0">
                <a:latin typeface="Arial" panose="020B0604020202020204" pitchFamily="34" charset="0"/>
                <a:cs typeface="Arial" panose="020B0604020202020204" pitchFamily="34" charset="0"/>
              </a:rPr>
              <a:t>et al. </a:t>
            </a:r>
            <a:r>
              <a:rPr lang="en-GB" dirty="0" smtClean="0">
                <a:latin typeface="Arial" panose="020B0604020202020204" pitchFamily="34" charset="0"/>
                <a:cs typeface="Arial" panose="020B0604020202020204" pitchFamily="34" charset="0"/>
              </a:rPr>
              <a:t>2015)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1494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9815" y="1524000"/>
            <a:ext cx="9819503" cy="3908762"/>
          </a:xfrm>
          <a:prstGeom prst="rect">
            <a:avLst/>
          </a:prstGeom>
        </p:spPr>
        <p:txBody>
          <a:bodyPr wrap="square">
            <a:spAutoFit/>
          </a:bodyPr>
          <a:lstStyle/>
          <a:p>
            <a:r>
              <a:rPr lang="en-GB" sz="2800" dirty="0">
                <a:latin typeface="Arial" panose="020B0604020202020204" pitchFamily="34" charset="0"/>
                <a:ea typeface="Calibri" panose="020F0502020204030204" pitchFamily="34" charset="0"/>
                <a:cs typeface="Arial" panose="020B0604020202020204" pitchFamily="34" charset="0"/>
              </a:rPr>
              <a:t>The main features of person centred planning are that it advocates social inclusion and is specifically formulated to assist an individual to make the changes that </a:t>
            </a:r>
            <a:r>
              <a:rPr lang="en-GB" sz="2800" i="1" dirty="0">
                <a:latin typeface="Arial" panose="020B0604020202020204" pitchFamily="34" charset="0"/>
                <a:ea typeface="Calibri" panose="020F0502020204030204" pitchFamily="34" charset="0"/>
                <a:cs typeface="Arial" panose="020B0604020202020204" pitchFamily="34" charset="0"/>
              </a:rPr>
              <a:t>they</a:t>
            </a:r>
            <a:r>
              <a:rPr lang="en-GB" sz="2800" dirty="0">
                <a:latin typeface="Arial" panose="020B0604020202020204" pitchFamily="34" charset="0"/>
                <a:ea typeface="Calibri" panose="020F0502020204030204" pitchFamily="34" charset="0"/>
                <a:cs typeface="Arial" panose="020B0604020202020204" pitchFamily="34" charset="0"/>
              </a:rPr>
              <a:t> want to make in their lives, not changes that other people, such as health care professionals, think are necessary or appropriate, or indeed, cost effective and easiest! </a:t>
            </a:r>
            <a:endParaRPr lang="en-GB" sz="2800" dirty="0" smtClean="0">
              <a:latin typeface="Arial" panose="020B0604020202020204" pitchFamily="34" charset="0"/>
              <a:ea typeface="Calibri" panose="020F0502020204030204" pitchFamily="34" charset="0"/>
              <a:cs typeface="Arial" panose="020B0604020202020204" pitchFamily="34" charset="0"/>
            </a:endParaRPr>
          </a:p>
          <a:p>
            <a:r>
              <a:rPr lang="en-GB" sz="2800" dirty="0" smtClean="0">
                <a:latin typeface="Arial" panose="020B0604020202020204" pitchFamily="34" charset="0"/>
                <a:ea typeface="Calibri" panose="020F0502020204030204" pitchFamily="34" charset="0"/>
                <a:cs typeface="Arial" panose="020B0604020202020204" pitchFamily="34" charset="0"/>
              </a:rPr>
              <a:t>Everything </a:t>
            </a:r>
            <a:r>
              <a:rPr lang="en-GB" sz="2800" dirty="0">
                <a:latin typeface="Arial" panose="020B0604020202020204" pitchFamily="34" charset="0"/>
                <a:ea typeface="Calibri" panose="020F0502020204030204" pitchFamily="34" charset="0"/>
                <a:cs typeface="Arial" panose="020B0604020202020204" pitchFamily="34" charset="0"/>
              </a:rPr>
              <a:t>is done with transparency and in partnership with the </a:t>
            </a:r>
            <a:r>
              <a:rPr lang="en-GB" sz="2800" dirty="0" smtClean="0">
                <a:latin typeface="Arial" panose="020B0604020202020204" pitchFamily="34" charset="0"/>
                <a:ea typeface="Calibri" panose="020F0502020204030204" pitchFamily="34" charset="0"/>
                <a:cs typeface="Arial" panose="020B0604020202020204" pitchFamily="34" charset="0"/>
              </a:rPr>
              <a:t>individual</a:t>
            </a:r>
            <a:r>
              <a:rPr lang="en-GB" sz="1200" dirty="0" smtClean="0">
                <a:latin typeface="Arial" panose="020B0604020202020204" pitchFamily="34" charset="0"/>
                <a:ea typeface="Calibri" panose="020F0502020204030204" pitchFamily="34" charset="0"/>
                <a:cs typeface="Arial" panose="020B0604020202020204" pitchFamily="34" charset="0"/>
              </a:rPr>
              <a:t>                                                                                                                                                                                          (Sanderson</a:t>
            </a:r>
            <a:r>
              <a:rPr lang="en-GB" sz="1200" dirty="0">
                <a:latin typeface="Arial" panose="020B0604020202020204" pitchFamily="34" charset="0"/>
                <a:ea typeface="Calibri" panose="020F0502020204030204" pitchFamily="34" charset="0"/>
                <a:cs typeface="Arial" panose="020B0604020202020204" pitchFamily="34" charset="0"/>
              </a:rPr>
              <a:t>, 2000)</a:t>
            </a:r>
            <a:endParaRPr lang="en-GB" sz="1200" dirty="0">
              <a:latin typeface="Arial" panose="020B0604020202020204" pitchFamily="34" charset="0"/>
              <a:cs typeface="Arial" panose="020B0604020202020204" pitchFamily="34" charset="0"/>
            </a:endParaRPr>
          </a:p>
          <a:p>
            <a:endParaRPr lang="en-GB" sz="1200" dirty="0">
              <a:latin typeface="+mj-lt"/>
            </a:endParaRPr>
          </a:p>
        </p:txBody>
      </p:sp>
    </p:spTree>
    <p:extLst>
      <p:ext uri="{BB962C8B-B14F-4D97-AF65-F5344CB8AC3E}">
        <p14:creationId xmlns:p14="http://schemas.microsoft.com/office/powerpoint/2010/main" val="6150855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What are Person Centred Approaches?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A range of approaches which </a:t>
            </a:r>
            <a:r>
              <a:rPr lang="en-GB" dirty="0">
                <a:latin typeface="Arial" panose="020B0604020202020204" pitchFamily="34" charset="0"/>
                <a:cs typeface="Arial" panose="020B0604020202020204" pitchFamily="34" charset="0"/>
              </a:rPr>
              <a:t>share common values </a:t>
            </a:r>
            <a:r>
              <a:rPr lang="en-GB" dirty="0" smtClean="0">
                <a:latin typeface="Arial" panose="020B0604020202020204" pitchFamily="34" charset="0"/>
                <a:cs typeface="Arial" panose="020B0604020202020204" pitchFamily="34" charset="0"/>
              </a:rPr>
              <a:t>and principles </a:t>
            </a:r>
            <a:r>
              <a:rPr lang="en-GB" sz="2400" dirty="0" smtClean="0">
                <a:latin typeface="Arial" panose="020B0604020202020204" pitchFamily="34" charset="0"/>
                <a:cs typeface="Arial" panose="020B0604020202020204" pitchFamily="34" charset="0"/>
              </a:rPr>
              <a:t>to </a:t>
            </a:r>
            <a:r>
              <a:rPr lang="en-GB" sz="2400" dirty="0">
                <a:latin typeface="Arial" panose="020B0604020202020204" pitchFamily="34" charset="0"/>
                <a:cs typeface="Arial" panose="020B0604020202020204" pitchFamily="34" charset="0"/>
              </a:rPr>
              <a:t>answer two fundamental questions:</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Who </a:t>
            </a:r>
            <a:r>
              <a:rPr lang="en-GB" dirty="0">
                <a:latin typeface="Arial" panose="020B0604020202020204" pitchFamily="34" charset="0"/>
                <a:cs typeface="Arial" panose="020B0604020202020204" pitchFamily="34" charset="0"/>
              </a:rPr>
              <a:t>are you, and who are we in your life?</a:t>
            </a:r>
          </a:p>
          <a:p>
            <a:r>
              <a:rPr lang="en-GB" dirty="0" smtClean="0">
                <a:latin typeface="Arial" panose="020B0604020202020204" pitchFamily="34" charset="0"/>
                <a:cs typeface="Arial" panose="020B0604020202020204" pitchFamily="34" charset="0"/>
              </a:rPr>
              <a:t>What </a:t>
            </a:r>
            <a:r>
              <a:rPr lang="en-GB" dirty="0">
                <a:latin typeface="Arial" panose="020B0604020202020204" pitchFamily="34" charset="0"/>
                <a:cs typeface="Arial" panose="020B0604020202020204" pitchFamily="34" charset="0"/>
              </a:rPr>
              <a:t>can we do together to achieve a better life for you now, and in the future?</a:t>
            </a:r>
          </a:p>
        </p:txBody>
      </p:sp>
    </p:spTree>
    <p:extLst>
      <p:ext uri="{BB962C8B-B14F-4D97-AF65-F5344CB8AC3E}">
        <p14:creationId xmlns:p14="http://schemas.microsoft.com/office/powerpoint/2010/main" val="2462261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Person Centred Care</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03961" y="2806314"/>
            <a:ext cx="9601196" cy="3318936"/>
          </a:xfrm>
        </p:spPr>
        <p:txBody>
          <a:bodyPr/>
          <a:lstStyle/>
          <a:p>
            <a:r>
              <a:rPr lang="en-GB" dirty="0" smtClean="0">
                <a:latin typeface="Arial" panose="020B0604020202020204" pitchFamily="34" charset="0"/>
                <a:cs typeface="Arial" panose="020B0604020202020204" pitchFamily="34" charset="0"/>
              </a:rPr>
              <a:t>Person Centred Care </a:t>
            </a:r>
          </a:p>
          <a:p>
            <a:r>
              <a:rPr lang="en-GB" dirty="0" smtClean="0">
                <a:latin typeface="Arial" panose="020B0604020202020204" pitchFamily="34" charset="0"/>
                <a:cs typeface="Arial" panose="020B0604020202020204" pitchFamily="34" charset="0"/>
              </a:rPr>
              <a:t>An obvious thing that comes naturally?</a:t>
            </a:r>
          </a:p>
          <a:p>
            <a:pPr marL="0" indent="0" algn="ctr">
              <a:buNone/>
            </a:pPr>
            <a:r>
              <a:rPr lang="en-GB" dirty="0" smtClean="0">
                <a:latin typeface="Arial" panose="020B0604020202020204" pitchFamily="34" charset="0"/>
                <a:cs typeface="Arial" panose="020B0604020202020204" pitchFamily="34" charset="0"/>
              </a:rPr>
              <a:t>To be Person Centred is ‘synonymous with understanding and helping’</a:t>
            </a:r>
          </a:p>
          <a:p>
            <a:pPr marL="0" indent="0" algn="ctr">
              <a:buNone/>
            </a:pPr>
            <a:endParaRPr lang="en-GB" dirty="0" smtClean="0"/>
          </a:p>
        </p:txBody>
      </p:sp>
    </p:spTree>
    <p:extLst>
      <p:ext uri="{BB962C8B-B14F-4D97-AF65-F5344CB8AC3E}">
        <p14:creationId xmlns:p14="http://schemas.microsoft.com/office/powerpoint/2010/main" val="2851828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PCP is NOT…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812305"/>
            <a:ext cx="9601196" cy="3318936"/>
          </a:xfrm>
        </p:spPr>
        <p:txBody>
          <a:bodyPr/>
          <a:lstStyle/>
          <a:p>
            <a:r>
              <a:rPr lang="en-GB" dirty="0">
                <a:latin typeface="Arial" panose="020B0604020202020204" pitchFamily="34" charset="0"/>
                <a:cs typeface="Arial" panose="020B0604020202020204" pitchFamily="34" charset="0"/>
              </a:rPr>
              <a:t>Simply a collection of new techniques for planning to replace </a:t>
            </a:r>
            <a:r>
              <a:rPr lang="en-GB" dirty="0" smtClean="0">
                <a:latin typeface="Arial" panose="020B0604020202020204" pitchFamily="34" charset="0"/>
                <a:cs typeface="Arial" panose="020B0604020202020204" pitchFamily="34" charset="0"/>
              </a:rPr>
              <a:t>other methods such as Individual </a:t>
            </a:r>
            <a:r>
              <a:rPr lang="en-GB" dirty="0">
                <a:latin typeface="Arial" panose="020B0604020202020204" pitchFamily="34" charset="0"/>
                <a:cs typeface="Arial" panose="020B0604020202020204" pitchFamily="34" charset="0"/>
              </a:rPr>
              <a:t>Programme Planning</a:t>
            </a:r>
            <a:r>
              <a:rPr lang="en-GB" i="1" dirty="0">
                <a:latin typeface="Arial" panose="020B0604020202020204" pitchFamily="34" charset="0"/>
                <a:cs typeface="Arial" panose="020B0604020202020204" pitchFamily="34" charset="0"/>
              </a:rPr>
              <a:t> </a:t>
            </a:r>
            <a:endParaRPr lang="en-GB" i="1"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It is </a:t>
            </a:r>
            <a:r>
              <a:rPr lang="en-GB" dirty="0">
                <a:latin typeface="Arial" panose="020B0604020202020204" pitchFamily="34" charset="0"/>
                <a:cs typeface="Arial" panose="020B0604020202020204" pitchFamily="34" charset="0"/>
              </a:rPr>
              <a:t>based on a completely different way of seeing and working with people with disabilities or those who are potentially excluded</a:t>
            </a:r>
          </a:p>
          <a:p>
            <a:pPr lvl="1"/>
            <a:r>
              <a:rPr lang="en-GB" b="1" dirty="0">
                <a:solidFill>
                  <a:schemeClr val="tx1"/>
                </a:solidFill>
                <a:latin typeface="Arial" panose="020B0604020202020204" pitchFamily="34" charset="0"/>
                <a:cs typeface="Arial" panose="020B0604020202020204" pitchFamily="34" charset="0"/>
              </a:rPr>
              <a:t>It is fundamentally about sharing power and community inclusion</a:t>
            </a:r>
          </a:p>
          <a:p>
            <a:endParaRPr lang="en-GB" dirty="0"/>
          </a:p>
        </p:txBody>
      </p:sp>
    </p:spTree>
    <p:extLst>
      <p:ext uri="{BB962C8B-B14F-4D97-AF65-F5344CB8AC3E}">
        <p14:creationId xmlns:p14="http://schemas.microsoft.com/office/powerpoint/2010/main" val="36223307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Who Would Benefit from a Person Centred Approach?</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endParaRPr lang="en-GB" sz="5400" i="1" dirty="0" smtClean="0"/>
          </a:p>
          <a:p>
            <a:pPr marL="0" indent="0">
              <a:buNone/>
            </a:pPr>
            <a:r>
              <a:rPr lang="en-GB" sz="5400" i="1" dirty="0" smtClean="0"/>
              <a:t>                   </a:t>
            </a:r>
            <a:r>
              <a:rPr lang="en-GB" sz="5400" i="1" dirty="0" smtClean="0">
                <a:latin typeface="Arial" panose="020B0604020202020204" pitchFamily="34" charset="0"/>
                <a:cs typeface="Arial" panose="020B0604020202020204" pitchFamily="34" charset="0"/>
              </a:rPr>
              <a:t>Discuss…</a:t>
            </a:r>
          </a:p>
          <a:p>
            <a:pPr marL="0" indent="0">
              <a:buNone/>
            </a:pPr>
            <a:r>
              <a:rPr lang="en-GB" sz="1400" i="1" dirty="0" smtClean="0"/>
              <a:t>PCC and Dementia </a:t>
            </a:r>
            <a:r>
              <a:rPr lang="en-GB" sz="1400" u="sng" dirty="0">
                <a:hlinkClick r:id="rId2"/>
              </a:rPr>
              <a:t>https://</a:t>
            </a:r>
            <a:r>
              <a:rPr lang="en-GB" sz="1400" u="sng" dirty="0" smtClean="0">
                <a:hlinkClick r:id="rId2"/>
              </a:rPr>
              <a:t>www.youtube.com/watch?v=o0jpWKjYwHg</a:t>
            </a:r>
            <a:endParaRPr lang="en-GB" sz="1400" u="sng" dirty="0" smtClean="0"/>
          </a:p>
          <a:p>
            <a:pPr marL="0" indent="0">
              <a:buNone/>
            </a:pPr>
            <a:r>
              <a:rPr lang="en-GB" sz="1400" i="1" dirty="0"/>
              <a:t>What is a PCP </a:t>
            </a:r>
            <a:r>
              <a:rPr lang="en-GB" sz="1400" i="1" dirty="0" smtClean="0"/>
              <a:t>meeting? </a:t>
            </a:r>
            <a:r>
              <a:rPr lang="en-GB" sz="1400" u="sng" dirty="0">
                <a:hlinkClick r:id="rId3"/>
              </a:rPr>
              <a:t>https://</a:t>
            </a:r>
            <a:r>
              <a:rPr lang="en-GB" sz="1400" u="sng" dirty="0" smtClean="0">
                <a:hlinkClick r:id="rId3"/>
              </a:rPr>
              <a:t>www.youtube.com/watch?v=jsnQEAyP8Rk</a:t>
            </a:r>
            <a:endParaRPr lang="en-GB" sz="1400" u="sng" dirty="0" smtClean="0"/>
          </a:p>
          <a:p>
            <a:pPr marL="0" indent="0">
              <a:buNone/>
            </a:pPr>
            <a:r>
              <a:rPr lang="en-GB" sz="1500" i="1" dirty="0"/>
              <a:t>Person centred planning - Future Choices – Reviews- Leonard Cheshire Disability </a:t>
            </a:r>
            <a:r>
              <a:rPr lang="en-GB" sz="1400" u="sng" dirty="0">
                <a:hlinkClick r:id="rId4"/>
              </a:rPr>
              <a:t>https://www.youtube.com/watch?v=4tLfjPbFJcY</a:t>
            </a:r>
            <a:endParaRPr lang="en-GB" sz="1400" dirty="0"/>
          </a:p>
          <a:p>
            <a:pPr marL="0" indent="0">
              <a:buNone/>
            </a:pPr>
            <a:endParaRPr lang="en-GB" sz="1500" i="1" dirty="0"/>
          </a:p>
          <a:p>
            <a:pPr marL="0" indent="0">
              <a:buNone/>
            </a:pPr>
            <a:endParaRPr lang="en-GB" sz="1400" i="1" dirty="0"/>
          </a:p>
          <a:p>
            <a:pPr marL="0" indent="0">
              <a:buNone/>
            </a:pPr>
            <a:endParaRPr lang="en-GB" sz="1400" i="1" dirty="0"/>
          </a:p>
        </p:txBody>
      </p:sp>
    </p:spTree>
    <p:extLst>
      <p:ext uri="{BB962C8B-B14F-4D97-AF65-F5344CB8AC3E}">
        <p14:creationId xmlns:p14="http://schemas.microsoft.com/office/powerpoint/2010/main" val="760272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802" y="1015999"/>
            <a:ext cx="9601196" cy="1303867"/>
          </a:xfrm>
        </p:spPr>
        <p:txBody>
          <a:bodyPr/>
          <a:lstStyle/>
          <a:p>
            <a:r>
              <a:rPr lang="en-GB" b="1" dirty="0" smtClean="0">
                <a:latin typeface="Arial" panose="020B0604020202020204" pitchFamily="34" charset="0"/>
                <a:cs typeface="Arial" panose="020B0604020202020204" pitchFamily="34" charset="0"/>
              </a:rPr>
              <a:t>Person Centred Principles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b="1" dirty="0">
                <a:latin typeface="Arial" panose="020B0604020202020204" pitchFamily="34" charset="0"/>
                <a:cs typeface="Arial" panose="020B0604020202020204" pitchFamily="34" charset="0"/>
              </a:rPr>
              <a:t>Principle 1 </a:t>
            </a:r>
            <a:r>
              <a:rPr lang="en-GB" dirty="0">
                <a:latin typeface="Arial" panose="020B0604020202020204" pitchFamily="34" charset="0"/>
                <a:cs typeface="Arial" panose="020B0604020202020204" pitchFamily="34" charset="0"/>
              </a:rPr>
              <a:t>Being person-centred means affording people dignity, respect and compassion, whether service user or provider.</a:t>
            </a:r>
          </a:p>
          <a:p>
            <a:r>
              <a:rPr lang="en-GB" b="1" dirty="0">
                <a:latin typeface="Arial" panose="020B0604020202020204" pitchFamily="34" charset="0"/>
                <a:cs typeface="Arial" panose="020B0604020202020204" pitchFamily="34" charset="0"/>
              </a:rPr>
              <a:t>Principle 2 </a:t>
            </a:r>
            <a:r>
              <a:rPr lang="en-GB" dirty="0">
                <a:latin typeface="Arial" panose="020B0604020202020204" pitchFamily="34" charset="0"/>
                <a:cs typeface="Arial" panose="020B0604020202020204" pitchFamily="34" charset="0"/>
              </a:rPr>
              <a:t>Being person-centred means the person is a partner in their own health care, and the health and wellbeing of the person is the focus of care, not their illness </a:t>
            </a:r>
            <a:r>
              <a:rPr lang="en-GB" dirty="0" smtClean="0">
                <a:latin typeface="Arial" panose="020B0604020202020204" pitchFamily="34" charset="0"/>
                <a:cs typeface="Arial" panose="020B0604020202020204" pitchFamily="34" charset="0"/>
              </a:rPr>
              <a:t>or conditions</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Principle 3 </a:t>
            </a:r>
            <a:r>
              <a:rPr lang="en-GB" dirty="0">
                <a:latin typeface="Arial" panose="020B0604020202020204" pitchFamily="34" charset="0"/>
                <a:cs typeface="Arial" panose="020B0604020202020204" pitchFamily="34" charset="0"/>
              </a:rPr>
              <a:t>Being person-centred means offering co-ordinated care, support or treatment across multiple episodes of treatment, care and therapy over time and </a:t>
            </a:r>
            <a:r>
              <a:rPr lang="en-GB" dirty="0" smtClean="0">
                <a:latin typeface="Arial" panose="020B0604020202020204" pitchFamily="34" charset="0"/>
                <a:cs typeface="Arial" panose="020B0604020202020204" pitchFamily="34" charset="0"/>
              </a:rPr>
              <a:t>across services</a:t>
            </a:r>
            <a:r>
              <a:rPr lang="en-GB" dirty="0">
                <a:latin typeface="Arial" panose="020B0604020202020204" pitchFamily="34" charset="0"/>
                <a:cs typeface="Arial" panose="020B0604020202020204" pitchFamily="34" charset="0"/>
              </a:rPr>
              <a:t>.</a:t>
            </a:r>
          </a:p>
          <a:p>
            <a:endParaRPr lang="en-GB" dirty="0"/>
          </a:p>
        </p:txBody>
      </p:sp>
      <p:sp>
        <p:nvSpPr>
          <p:cNvPr id="4" name="TextBox 3"/>
          <p:cNvSpPr txBox="1"/>
          <p:nvPr/>
        </p:nvSpPr>
        <p:spPr>
          <a:xfrm>
            <a:off x="10401530" y="5598869"/>
            <a:ext cx="2202873" cy="276999"/>
          </a:xfrm>
          <a:prstGeom prst="rect">
            <a:avLst/>
          </a:prstGeom>
          <a:noFill/>
        </p:spPr>
        <p:txBody>
          <a:bodyPr wrap="square" rtlCol="0">
            <a:spAutoFit/>
          </a:bodyPr>
          <a:lstStyle/>
          <a:p>
            <a:r>
              <a:rPr lang="en-GB" sz="1200" dirty="0" smtClean="0"/>
              <a:t>(HSE, 2016)</a:t>
            </a:r>
            <a:endParaRPr lang="en-GB" sz="1200" dirty="0"/>
          </a:p>
        </p:txBody>
      </p:sp>
    </p:spTree>
    <p:extLst>
      <p:ext uri="{BB962C8B-B14F-4D97-AF65-F5344CB8AC3E}">
        <p14:creationId xmlns:p14="http://schemas.microsoft.com/office/powerpoint/2010/main" val="3985321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Principles</a:t>
            </a:r>
          </a:p>
        </p:txBody>
      </p:sp>
      <p:sp>
        <p:nvSpPr>
          <p:cNvPr id="3" name="Content Placeholder 2"/>
          <p:cNvSpPr>
            <a:spLocks noGrp="1"/>
          </p:cNvSpPr>
          <p:nvPr>
            <p:ph idx="1"/>
          </p:nvPr>
        </p:nvSpPr>
        <p:spPr/>
        <p:txBody>
          <a:bodyPr>
            <a:normAutofit fontScale="85000" lnSpcReduction="20000"/>
          </a:bodyPr>
          <a:lstStyle/>
          <a:p>
            <a:r>
              <a:rPr lang="en-GB" b="1" dirty="0">
                <a:latin typeface="Arial" panose="020B0604020202020204" pitchFamily="34" charset="0"/>
                <a:cs typeface="Arial" panose="020B0604020202020204" pitchFamily="34" charset="0"/>
              </a:rPr>
              <a:t>Principle 4 </a:t>
            </a:r>
            <a:r>
              <a:rPr lang="en-GB" dirty="0">
                <a:latin typeface="Arial" panose="020B0604020202020204" pitchFamily="34" charset="0"/>
                <a:cs typeface="Arial" panose="020B0604020202020204" pitchFamily="34" charset="0"/>
              </a:rPr>
              <a:t>Being person-centred means offering personalised health and social care, support or treatment, for example by incorporation the person’s family </a:t>
            </a:r>
            <a:r>
              <a:rPr lang="en-GB" dirty="0" smtClean="0">
                <a:latin typeface="Arial" panose="020B0604020202020204" pitchFamily="34" charset="0"/>
                <a:cs typeface="Arial" panose="020B0604020202020204" pitchFamily="34" charset="0"/>
              </a:rPr>
              <a:t>knowledge, values</a:t>
            </a:r>
            <a:r>
              <a:rPr lang="en-GB" dirty="0">
                <a:latin typeface="Arial" panose="020B0604020202020204" pitchFamily="34" charset="0"/>
                <a:cs typeface="Arial" panose="020B0604020202020204" pitchFamily="34" charset="0"/>
              </a:rPr>
              <a:t>, beliefs and cultural backgrounds into the planning and delivery of care</a:t>
            </a:r>
          </a:p>
          <a:p>
            <a:r>
              <a:rPr lang="en-GB" b="1" dirty="0">
                <a:latin typeface="Arial" panose="020B0604020202020204" pitchFamily="34" charset="0"/>
                <a:cs typeface="Arial" panose="020B0604020202020204" pitchFamily="34" charset="0"/>
              </a:rPr>
              <a:t>Principle 5 </a:t>
            </a:r>
            <a:r>
              <a:rPr lang="en-GB" dirty="0">
                <a:latin typeface="Arial" panose="020B0604020202020204" pitchFamily="34" charset="0"/>
                <a:cs typeface="Arial" panose="020B0604020202020204" pitchFamily="34" charset="0"/>
              </a:rPr>
              <a:t>Being person-centred means being enabling where systems and services are oriented towards supporting persons to recognise and build upon their </a:t>
            </a:r>
            <a:r>
              <a:rPr lang="en-GB" dirty="0" smtClean="0">
                <a:latin typeface="Arial" panose="020B0604020202020204" pitchFamily="34" charset="0"/>
                <a:cs typeface="Arial" panose="020B0604020202020204" pitchFamily="34" charset="0"/>
              </a:rPr>
              <a:t>own strengths</a:t>
            </a:r>
            <a:r>
              <a:rPr lang="en-GB" dirty="0">
                <a:latin typeface="Arial" panose="020B0604020202020204" pitchFamily="34" charset="0"/>
                <a:cs typeface="Arial" panose="020B0604020202020204" pitchFamily="34" charset="0"/>
              </a:rPr>
              <a:t>, preferences and goals, to achieve their full potential.</a:t>
            </a:r>
          </a:p>
          <a:p>
            <a:r>
              <a:rPr lang="en-GB" b="1" dirty="0">
                <a:latin typeface="Arial" panose="020B0604020202020204" pitchFamily="34" charset="0"/>
                <a:cs typeface="Arial" panose="020B0604020202020204" pitchFamily="34" charset="0"/>
              </a:rPr>
              <a:t>Principle 6 </a:t>
            </a:r>
            <a:r>
              <a:rPr lang="en-GB" dirty="0">
                <a:latin typeface="Arial" panose="020B0604020202020204" pitchFamily="34" charset="0"/>
                <a:cs typeface="Arial" panose="020B0604020202020204" pitchFamily="34" charset="0"/>
              </a:rPr>
              <a:t>A person-centred health and social care system supports the person to make informed decisions about, and successfully manage, their own health and </a:t>
            </a:r>
            <a:r>
              <a:rPr lang="en-GB" dirty="0" smtClean="0">
                <a:latin typeface="Arial" panose="020B0604020202020204" pitchFamily="34" charset="0"/>
                <a:cs typeface="Arial" panose="020B0604020202020204" pitchFamily="34" charset="0"/>
              </a:rPr>
              <a:t>social care </a:t>
            </a:r>
            <a:r>
              <a:rPr lang="en-GB" dirty="0">
                <a:latin typeface="Arial" panose="020B0604020202020204" pitchFamily="34" charset="0"/>
                <a:cs typeface="Arial" panose="020B0604020202020204" pitchFamily="34" charset="0"/>
              </a:rPr>
              <a:t>at the level they choose, including choices about when to let others act on their behalf.</a:t>
            </a:r>
          </a:p>
          <a:p>
            <a:endParaRPr lang="en-GB" dirty="0"/>
          </a:p>
        </p:txBody>
      </p:sp>
      <p:sp>
        <p:nvSpPr>
          <p:cNvPr id="4" name="Rectangle 3"/>
          <p:cNvSpPr/>
          <p:nvPr/>
        </p:nvSpPr>
        <p:spPr>
          <a:xfrm>
            <a:off x="10272304"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5093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Principles</a:t>
            </a:r>
          </a:p>
        </p:txBody>
      </p:sp>
      <p:sp>
        <p:nvSpPr>
          <p:cNvPr id="3" name="Content Placeholder 2"/>
          <p:cNvSpPr>
            <a:spLocks noGrp="1"/>
          </p:cNvSpPr>
          <p:nvPr>
            <p:ph idx="1"/>
          </p:nvPr>
        </p:nvSpPr>
        <p:spPr/>
        <p:txBody>
          <a:bodyPr>
            <a:normAutofit fontScale="85000" lnSpcReduction="10000"/>
          </a:bodyPr>
          <a:lstStyle/>
          <a:p>
            <a:r>
              <a:rPr lang="en-GB" b="1" dirty="0">
                <a:latin typeface="Arial" panose="020B0604020202020204" pitchFamily="34" charset="0"/>
                <a:cs typeface="Arial" panose="020B0604020202020204" pitchFamily="34" charset="0"/>
              </a:rPr>
              <a:t>Principle 7 </a:t>
            </a:r>
            <a:r>
              <a:rPr lang="en-GB" dirty="0">
                <a:latin typeface="Arial" panose="020B0604020202020204" pitchFamily="34" charset="0"/>
                <a:cs typeface="Arial" panose="020B0604020202020204" pitchFamily="34" charset="0"/>
              </a:rPr>
              <a:t>Being person-centred means collaboration between the person, their family and staff to influence policy and service design and development, and be </a:t>
            </a:r>
            <a:r>
              <a:rPr lang="en-GB" dirty="0" smtClean="0">
                <a:latin typeface="Arial" panose="020B0604020202020204" pitchFamily="34" charset="0"/>
                <a:cs typeface="Arial" panose="020B0604020202020204" pitchFamily="34" charset="0"/>
              </a:rPr>
              <a:t>partners in </a:t>
            </a:r>
            <a:r>
              <a:rPr lang="en-GB" dirty="0">
                <a:latin typeface="Arial" panose="020B0604020202020204" pitchFamily="34" charset="0"/>
                <a:cs typeface="Arial" panose="020B0604020202020204" pitchFamily="34" charset="0"/>
              </a:rPr>
              <a:t>evaluation.</a:t>
            </a:r>
          </a:p>
          <a:p>
            <a:r>
              <a:rPr lang="en-GB" b="1" dirty="0">
                <a:latin typeface="Arial" panose="020B0604020202020204" pitchFamily="34" charset="0"/>
                <a:cs typeface="Arial" panose="020B0604020202020204" pitchFamily="34" charset="0"/>
              </a:rPr>
              <a:t>Principle 8 </a:t>
            </a:r>
            <a:r>
              <a:rPr lang="en-GB" dirty="0">
                <a:latin typeface="Arial" panose="020B0604020202020204" pitchFamily="34" charset="0"/>
                <a:cs typeface="Arial" panose="020B0604020202020204" pitchFamily="34" charset="0"/>
              </a:rPr>
              <a:t>Achieving a person-centred culture requires a change in behaviour and </a:t>
            </a:r>
            <a:r>
              <a:rPr lang="en-GB" dirty="0" err="1">
                <a:latin typeface="Arial" panose="020B0604020202020204" pitchFamily="34" charset="0"/>
                <a:cs typeface="Arial" panose="020B0604020202020204" pitchFamily="34" charset="0"/>
              </a:rPr>
              <a:t>mindset</a:t>
            </a:r>
            <a:r>
              <a:rPr lang="en-GB" dirty="0">
                <a:latin typeface="Arial" panose="020B0604020202020204" pitchFamily="34" charset="0"/>
                <a:cs typeface="Arial" panose="020B0604020202020204" pitchFamily="34" charset="0"/>
              </a:rPr>
              <a:t> supported by a system that puts the person at its heart.</a:t>
            </a:r>
          </a:p>
          <a:p>
            <a:r>
              <a:rPr lang="en-GB" b="1" dirty="0">
                <a:latin typeface="Arial" panose="020B0604020202020204" pitchFamily="34" charset="0"/>
                <a:cs typeface="Arial" panose="020B0604020202020204" pitchFamily="34" charset="0"/>
              </a:rPr>
              <a:t>Principle 9 </a:t>
            </a:r>
            <a:r>
              <a:rPr lang="en-GB" dirty="0">
                <a:latin typeface="Arial" panose="020B0604020202020204" pitchFamily="34" charset="0"/>
                <a:cs typeface="Arial" panose="020B0604020202020204" pitchFamily="34" charset="0"/>
              </a:rPr>
              <a:t>Being person-centred means a whole system approach to health and social care that values people, innovation, learning and teamwork throughout </a:t>
            </a:r>
            <a:r>
              <a:rPr lang="en-GB" dirty="0" smtClean="0">
                <a:latin typeface="Arial" panose="020B0604020202020204" pitchFamily="34" charset="0"/>
                <a:cs typeface="Arial" panose="020B0604020202020204" pitchFamily="34" charset="0"/>
              </a:rPr>
              <a:t>the organisation </a:t>
            </a:r>
            <a:r>
              <a:rPr lang="en-GB" dirty="0">
                <a:latin typeface="Arial" panose="020B0604020202020204" pitchFamily="34" charset="0"/>
                <a:cs typeface="Arial" panose="020B0604020202020204" pitchFamily="34" charset="0"/>
              </a:rPr>
              <a:t>and demonstrates appreciation and respect for the unique contribution that people make regardless of position or status</a:t>
            </a:r>
          </a:p>
          <a:p>
            <a:endParaRPr lang="en-GB" dirty="0"/>
          </a:p>
        </p:txBody>
      </p:sp>
      <p:sp>
        <p:nvSpPr>
          <p:cNvPr id="4" name="Rectangle 3"/>
          <p:cNvSpPr/>
          <p:nvPr/>
        </p:nvSpPr>
        <p:spPr>
          <a:xfrm>
            <a:off x="10433168" y="5598869"/>
            <a:ext cx="926857" cy="276999"/>
          </a:xfrm>
          <a:prstGeom prst="rect">
            <a:avLst/>
          </a:prstGeom>
        </p:spPr>
        <p:txBody>
          <a:bodyPr wrap="none">
            <a:spAutoFit/>
          </a:bodyPr>
          <a:lstStyle/>
          <a:p>
            <a:pPr lvl="0"/>
            <a:r>
              <a:rPr lang="en-GB" sz="1200" dirty="0">
                <a:solidFill>
                  <a:prstClr val="black"/>
                </a:solidFill>
              </a:rPr>
              <a:t>(HSE, 2016)</a:t>
            </a:r>
          </a:p>
        </p:txBody>
      </p:sp>
    </p:spTree>
    <p:extLst>
      <p:ext uri="{BB962C8B-B14F-4D97-AF65-F5344CB8AC3E}">
        <p14:creationId xmlns:p14="http://schemas.microsoft.com/office/powerpoint/2010/main" val="3003690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73361" t="30554" r="13681" b="31875"/>
          <a:stretch/>
        </p:blipFill>
        <p:spPr bwMode="auto">
          <a:xfrm>
            <a:off x="3042458" y="739833"/>
            <a:ext cx="6517178" cy="5561214"/>
          </a:xfrm>
          <a:prstGeom prst="rect">
            <a:avLst/>
          </a:prstGeom>
          <a:ln>
            <a:noFill/>
          </a:ln>
          <a:extLst>
            <a:ext uri="{53640926-AAD7-44D8-BBD7-CCE9431645EC}">
              <a14:shadowObscured xmlns:a14="http://schemas.microsoft.com/office/drawing/2010/main"/>
            </a:ext>
          </a:extLst>
        </p:spPr>
      </p:pic>
      <p:sp>
        <p:nvSpPr>
          <p:cNvPr id="4" name="Rectangle 3"/>
          <p:cNvSpPr/>
          <p:nvPr/>
        </p:nvSpPr>
        <p:spPr>
          <a:xfrm>
            <a:off x="9461216" y="5240774"/>
            <a:ext cx="2222785" cy="276999"/>
          </a:xfrm>
          <a:prstGeom prst="rect">
            <a:avLst/>
          </a:prstGeom>
        </p:spPr>
        <p:txBody>
          <a:bodyPr wrap="square">
            <a:spAutoFit/>
          </a:bodyPr>
          <a:lstStyle/>
          <a:p>
            <a:r>
              <a:rPr lang="en-GB" sz="1200" dirty="0" smtClean="0"/>
              <a:t>(McCormack </a:t>
            </a:r>
            <a:r>
              <a:rPr lang="en-GB" sz="1200" dirty="0"/>
              <a:t>and </a:t>
            </a:r>
            <a:r>
              <a:rPr lang="en-GB" sz="1200" dirty="0" err="1" smtClean="0"/>
              <a:t>McCance</a:t>
            </a:r>
            <a:r>
              <a:rPr lang="en-GB" sz="1200" dirty="0" smtClean="0"/>
              <a:t>, 2017</a:t>
            </a:r>
            <a:r>
              <a:rPr lang="en-GB" sz="1200" dirty="0"/>
              <a:t>)</a:t>
            </a:r>
          </a:p>
        </p:txBody>
      </p:sp>
    </p:spTree>
    <p:extLst>
      <p:ext uri="{BB962C8B-B14F-4D97-AF65-F5344CB8AC3E}">
        <p14:creationId xmlns:p14="http://schemas.microsoft.com/office/powerpoint/2010/main" val="33003265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Person Centred Planning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Used by</a:t>
            </a:r>
          </a:p>
          <a:p>
            <a:pPr lvl="1"/>
            <a:r>
              <a:rPr lang="en-GB" dirty="0" smtClean="0">
                <a:latin typeface="Arial" panose="020B0604020202020204" pitchFamily="34" charset="0"/>
                <a:cs typeface="Arial" panose="020B0604020202020204" pitchFamily="34" charset="0"/>
              </a:rPr>
              <a:t>Advocates</a:t>
            </a:r>
          </a:p>
          <a:p>
            <a:pPr lvl="1"/>
            <a:r>
              <a:rPr lang="en-GB" dirty="0" smtClean="0">
                <a:latin typeface="Arial" panose="020B0604020202020204" pitchFamily="34" charset="0"/>
                <a:cs typeface="Arial" panose="020B0604020202020204" pitchFamily="34" charset="0"/>
              </a:rPr>
              <a:t>Self-advocates</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Families</a:t>
            </a:r>
          </a:p>
          <a:p>
            <a:pPr lvl="1"/>
            <a:r>
              <a:rPr lang="en-GB" dirty="0">
                <a:latin typeface="Arial" panose="020B0604020202020204" pitchFamily="34" charset="0"/>
                <a:cs typeface="Arial" panose="020B0604020202020204" pitchFamily="34" charset="0"/>
              </a:rPr>
              <a:t>Friends </a:t>
            </a:r>
          </a:p>
          <a:p>
            <a:pPr lvl="1"/>
            <a:r>
              <a:rPr lang="en-GB" dirty="0">
                <a:latin typeface="Arial" panose="020B0604020202020204" pitchFamily="34" charset="0"/>
                <a:cs typeface="Arial" panose="020B0604020202020204" pitchFamily="34" charset="0"/>
              </a:rPr>
              <a:t>Paid support </a:t>
            </a:r>
            <a:r>
              <a:rPr lang="en-GB" dirty="0" smtClean="0">
                <a:latin typeface="Arial" panose="020B0604020202020204" pitchFamily="34" charset="0"/>
                <a:cs typeface="Arial" panose="020B0604020202020204" pitchFamily="34" charset="0"/>
              </a:rPr>
              <a:t>staff</a:t>
            </a:r>
          </a:p>
          <a:p>
            <a:pPr lvl="1"/>
            <a:r>
              <a:rPr lang="en-GB" dirty="0" smtClean="0">
                <a:latin typeface="Arial" panose="020B0604020202020204" pitchFamily="34" charset="0"/>
                <a:cs typeface="Arial" panose="020B0604020202020204" pitchFamily="34" charset="0"/>
              </a:rPr>
              <a:t>SHOULD BE USED BY EVERYONE!!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506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Tools Used in PCP</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MAPS     (Map </a:t>
            </a:r>
            <a:r>
              <a:rPr lang="en-GB" dirty="0">
                <a:latin typeface="Arial" panose="020B0604020202020204" pitchFamily="34" charset="0"/>
                <a:cs typeface="Arial" panose="020B0604020202020204" pitchFamily="34" charset="0"/>
              </a:rPr>
              <a:t>Action Planning </a:t>
            </a:r>
            <a:r>
              <a:rPr lang="en-GB" dirty="0" smtClean="0">
                <a:latin typeface="Arial" panose="020B0604020202020204" pitchFamily="34" charset="0"/>
                <a:cs typeface="Arial" panose="020B0604020202020204" pitchFamily="34" charset="0"/>
              </a:rPr>
              <a:t>System)</a:t>
            </a:r>
            <a:r>
              <a:rPr lang="en-GB" dirty="0">
                <a:latin typeface="Arial" panose="020B0604020202020204" pitchFamily="34" charset="0"/>
                <a:cs typeface="Arial" panose="020B0604020202020204" pitchFamily="34" charset="0"/>
                <a:hlinkClick r:id="rId2"/>
              </a:rPr>
              <a:t> </a:t>
            </a:r>
            <a:r>
              <a:rPr lang="en-GB" sz="1400" dirty="0">
                <a:latin typeface="Arial" panose="020B0604020202020204" pitchFamily="34" charset="0"/>
                <a:cs typeface="Arial" panose="020B0604020202020204" pitchFamily="34" charset="0"/>
                <a:hlinkClick r:id="rId2"/>
              </a:rPr>
              <a:t>http://helensandersonassociates.co.uk/person-centred-practice/maps/</a:t>
            </a:r>
            <a:endParaRPr lang="en-GB" sz="1400" dirty="0" smtClean="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PATHS   </a:t>
            </a:r>
            <a:r>
              <a:rPr lang="en-GB" dirty="0" smtClean="0">
                <a:latin typeface="Arial" panose="020B0604020202020204" pitchFamily="34" charset="0"/>
                <a:cs typeface="Arial" panose="020B0604020202020204" pitchFamily="34" charset="0"/>
              </a:rPr>
              <a:t>(Planning </a:t>
            </a:r>
            <a:r>
              <a:rPr lang="en-GB" dirty="0">
                <a:latin typeface="Arial" panose="020B0604020202020204" pitchFamily="34" charset="0"/>
                <a:cs typeface="Arial" panose="020B0604020202020204" pitchFamily="34" charset="0"/>
              </a:rPr>
              <a:t>Alternative Tomorrows with </a:t>
            </a:r>
            <a:r>
              <a:rPr lang="en-GB" dirty="0" smtClean="0">
                <a:latin typeface="Arial" panose="020B0604020202020204" pitchFamily="34" charset="0"/>
                <a:cs typeface="Arial" panose="020B0604020202020204" pitchFamily="34" charset="0"/>
              </a:rPr>
              <a:t>Hope)</a:t>
            </a:r>
            <a:r>
              <a:rPr lang="en-GB" dirty="0">
                <a:latin typeface="Arial" panose="020B0604020202020204" pitchFamily="34" charset="0"/>
                <a:cs typeface="Arial" panose="020B0604020202020204" pitchFamily="34" charset="0"/>
                <a:hlinkClick r:id="rId3"/>
              </a:rPr>
              <a:t> </a:t>
            </a:r>
            <a:r>
              <a:rPr lang="en-GB" sz="1400" dirty="0">
                <a:latin typeface="Arial" panose="020B0604020202020204" pitchFamily="34" charset="0"/>
                <a:cs typeface="Arial" panose="020B0604020202020204" pitchFamily="34" charset="0"/>
                <a:hlinkClick r:id="rId3"/>
              </a:rPr>
              <a:t>http://helensandersonassociates.co.uk/person-centred-practice/paths/</a:t>
            </a:r>
            <a:endParaRPr lang="en-GB" sz="1400"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Relationship Circle  </a:t>
            </a:r>
            <a:r>
              <a:rPr lang="en-GB" sz="1400" dirty="0">
                <a:latin typeface="Arial" panose="020B0604020202020204" pitchFamily="34" charset="0"/>
                <a:cs typeface="Arial" panose="020B0604020202020204" pitchFamily="34" charset="0"/>
                <a:hlinkClick r:id="rId4"/>
              </a:rPr>
              <a:t>http://helensandersonassociates.co.uk/person-centred-practice/person-centred-thinking-tools/relationship-circle/</a:t>
            </a:r>
            <a:r>
              <a:rPr lang="en-GB" sz="1400" dirty="0" smtClean="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398434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Tools Used in PCP</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PCP Multi media tools ##</a:t>
            </a:r>
            <a:r>
              <a:rPr lang="en-GB" sz="1300" u="sng" dirty="0">
                <a:latin typeface="Arial" panose="020B0604020202020204" pitchFamily="34" charset="0"/>
                <a:cs typeface="Arial" panose="020B0604020202020204" pitchFamily="34" charset="0"/>
                <a:hlinkClick r:id="rId2"/>
              </a:rPr>
              <a:t>https://</a:t>
            </a:r>
            <a:r>
              <a:rPr lang="en-GB" sz="1300" u="sng" dirty="0" smtClean="0">
                <a:latin typeface="Arial" panose="020B0604020202020204" pitchFamily="34" charset="0"/>
                <a:cs typeface="Arial" panose="020B0604020202020204" pitchFamily="34" charset="0"/>
                <a:hlinkClick r:id="rId2"/>
              </a:rPr>
              <a:t>www.youtube.com/watch?v=9M0SBJ_MTtw</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is Me’ </a:t>
            </a:r>
            <a:r>
              <a:rPr lang="en-GB" sz="1400" dirty="0">
                <a:latin typeface="Arial" panose="020B0604020202020204" pitchFamily="34" charset="0"/>
                <a:cs typeface="Arial" panose="020B0604020202020204" pitchFamily="34" charset="0"/>
                <a:hlinkClick r:id="rId3"/>
              </a:rPr>
              <a:t>https://www.alzheimers.org.uk/get-support/publications-factsheets/this-is-me</a:t>
            </a:r>
            <a:endParaRPr lang="en-GB" sz="1400"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Advance Statements </a:t>
            </a:r>
            <a:r>
              <a:rPr lang="en-GB" sz="1400" dirty="0">
                <a:latin typeface="Arial" panose="020B0604020202020204" pitchFamily="34" charset="0"/>
                <a:cs typeface="Arial" panose="020B0604020202020204" pitchFamily="34" charset="0"/>
                <a:hlinkClick r:id="rId4"/>
              </a:rPr>
              <a:t>http://www.cwp.nhs.uk/about-us/our-campaigns/person-centred-framework/recovery-toolbox/advance-statement/</a:t>
            </a:r>
            <a:endParaRPr lang="en-GB" sz="1400"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MOST EFFECTIVE TOOL SHOULD BE SELECTED DEPENDING ON AGE, ABILITY, COMMUNICATION SKILLS AND NEED</a:t>
            </a:r>
          </a:p>
        </p:txBody>
      </p:sp>
    </p:spTree>
    <p:extLst>
      <p:ext uri="{BB962C8B-B14F-4D97-AF65-F5344CB8AC3E}">
        <p14:creationId xmlns:p14="http://schemas.microsoft.com/office/powerpoint/2010/main" val="1506528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Key Features of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Person Centred Planning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The plan reflects what is important to the person, their capacities, and what support they require</a:t>
            </a:r>
          </a:p>
          <a:p>
            <a:pPr lvl="1"/>
            <a:r>
              <a:rPr lang="en-GB" dirty="0" smtClean="0">
                <a:latin typeface="Arial" panose="020B0604020202020204" pitchFamily="34" charset="0"/>
                <a:cs typeface="Arial" panose="020B0604020202020204" pitchFamily="34" charset="0"/>
              </a:rPr>
              <a:t>Focus on capacities</a:t>
            </a:r>
          </a:p>
          <a:p>
            <a:pPr lvl="1"/>
            <a:r>
              <a:rPr lang="en-GB" dirty="0" smtClean="0">
                <a:latin typeface="Arial" panose="020B0604020202020204" pitchFamily="34" charset="0"/>
                <a:cs typeface="Arial" panose="020B0604020202020204" pitchFamily="34" charset="0"/>
              </a:rPr>
              <a:t>Identifying supports</a:t>
            </a:r>
          </a:p>
          <a:p>
            <a:pPr lvl="1"/>
            <a:r>
              <a:rPr lang="en-GB" dirty="0" smtClean="0">
                <a:latin typeface="Arial" panose="020B0604020202020204" pitchFamily="34" charset="0"/>
                <a:cs typeface="Arial" panose="020B0604020202020204" pitchFamily="34" charset="0"/>
              </a:rPr>
              <a:t>A shared understanding – rethinking the role of the professional</a:t>
            </a:r>
          </a:p>
          <a:p>
            <a:pPr lvl="1"/>
            <a:r>
              <a:rPr lang="en-GB" dirty="0" smtClean="0">
                <a:latin typeface="Arial" panose="020B0604020202020204" pitchFamily="34" charset="0"/>
                <a:cs typeface="Arial" panose="020B0604020202020204" pitchFamily="34" charset="0"/>
              </a:rPr>
              <a:t>Discovering what is important to their person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561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b="1" dirty="0" smtClean="0">
                <a:latin typeface="Arial" panose="020B0604020202020204" pitchFamily="34" charset="0"/>
                <a:cs typeface="Arial" panose="020B0604020202020204" pitchFamily="34" charset="0"/>
              </a:rPr>
              <a:t>Key Features of</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Person Centred Planning</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2476500"/>
            <a:ext cx="11112500" cy="3904828"/>
          </a:xfrm>
        </p:spPr>
        <p:txBody>
          <a:bodyPr>
            <a:normAutofit lnSpcReduction="10000"/>
          </a:bodyPr>
          <a:lstStyle/>
          <a:p>
            <a:r>
              <a:rPr lang="en-GB" dirty="0" smtClean="0">
                <a:latin typeface="Arial" panose="020B0604020202020204" pitchFamily="34" charset="0"/>
                <a:cs typeface="Arial" panose="020B0604020202020204" pitchFamily="34" charset="0"/>
              </a:rPr>
              <a:t>PCP results in actions that are about life, not just services, and reflect what is possible, not just what is available</a:t>
            </a:r>
          </a:p>
          <a:p>
            <a:pPr lvl="1"/>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shared commitment to </a:t>
            </a:r>
            <a:r>
              <a:rPr lang="en-GB" dirty="0" smtClean="0">
                <a:latin typeface="Arial" panose="020B0604020202020204" pitchFamily="34" charset="0"/>
                <a:cs typeface="Arial" panose="020B0604020202020204" pitchFamily="34" charset="0"/>
              </a:rPr>
              <a:t>action</a:t>
            </a:r>
          </a:p>
          <a:p>
            <a:pPr lvl="1"/>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actions have a bias towards </a:t>
            </a:r>
            <a:r>
              <a:rPr lang="en-GB" dirty="0" smtClean="0">
                <a:latin typeface="Arial" panose="020B0604020202020204" pitchFamily="34" charset="0"/>
                <a:cs typeface="Arial" panose="020B0604020202020204" pitchFamily="34" charset="0"/>
              </a:rPr>
              <a:t>inclusion</a:t>
            </a:r>
          </a:p>
          <a:p>
            <a:pPr marL="457200" lvl="1" indent="0">
              <a:buNone/>
            </a:pPr>
            <a:r>
              <a:rPr lang="en-GB" b="1" dirty="0" smtClean="0">
                <a:latin typeface="Arial" panose="020B0604020202020204" pitchFamily="34" charset="0"/>
                <a:cs typeface="Arial" panose="020B0604020202020204" pitchFamily="34" charset="0"/>
              </a:rPr>
              <a:t>By </a:t>
            </a:r>
            <a:r>
              <a:rPr lang="en-GB" b="1" dirty="0">
                <a:latin typeface="Arial" panose="020B0604020202020204" pitchFamily="34" charset="0"/>
                <a:cs typeface="Arial" panose="020B0604020202020204" pitchFamily="34" charset="0"/>
              </a:rPr>
              <a:t>articulating the tension between what </a:t>
            </a:r>
            <a:r>
              <a:rPr lang="en-GB" b="1" dirty="0" smtClean="0">
                <a:latin typeface="Arial" panose="020B0604020202020204" pitchFamily="34" charset="0"/>
                <a:cs typeface="Arial" panose="020B0604020202020204" pitchFamily="34" charset="0"/>
              </a:rPr>
              <a:t>is important </a:t>
            </a:r>
            <a:r>
              <a:rPr lang="en-GB" b="1" dirty="0">
                <a:latin typeface="Arial" panose="020B0604020202020204" pitchFamily="34" charset="0"/>
                <a:cs typeface="Arial" panose="020B0604020202020204" pitchFamily="34" charset="0"/>
              </a:rPr>
              <a:t>to </a:t>
            </a:r>
            <a:r>
              <a:rPr lang="en-GB" b="1" dirty="0" smtClean="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person </a:t>
            </a:r>
            <a:r>
              <a:rPr lang="en-GB" b="1" dirty="0" smtClean="0">
                <a:latin typeface="Arial" panose="020B0604020202020204" pitchFamily="34" charset="0"/>
                <a:cs typeface="Arial" panose="020B0604020202020204" pitchFamily="34" charset="0"/>
              </a:rPr>
              <a:t>and </a:t>
            </a:r>
            <a:r>
              <a:rPr lang="en-GB" b="1" dirty="0">
                <a:latin typeface="Arial" panose="020B0604020202020204" pitchFamily="34" charset="0"/>
                <a:cs typeface="Arial" panose="020B0604020202020204" pitchFamily="34" charset="0"/>
              </a:rPr>
              <a:t>what is happening </a:t>
            </a:r>
            <a:r>
              <a:rPr lang="en-GB" b="1" dirty="0" smtClean="0">
                <a:latin typeface="Arial" panose="020B0604020202020204" pitchFamily="34" charset="0"/>
                <a:cs typeface="Arial" panose="020B0604020202020204" pitchFamily="34" charset="0"/>
              </a:rPr>
              <a:t>now</a:t>
            </a:r>
          </a:p>
          <a:p>
            <a:pPr lvl="2"/>
            <a:r>
              <a:rPr lang="en-GB" dirty="0" smtClean="0">
                <a:latin typeface="Arial" panose="020B0604020202020204" pitchFamily="34" charset="0"/>
                <a:cs typeface="Arial" panose="020B0604020202020204" pitchFamily="34" charset="0"/>
              </a:rPr>
              <a:t>PCP </a:t>
            </a:r>
            <a:r>
              <a:rPr lang="en-GB" dirty="0">
                <a:latin typeface="Arial" panose="020B0604020202020204" pitchFamily="34" charset="0"/>
                <a:cs typeface="Arial" panose="020B0604020202020204" pitchFamily="34" charset="0"/>
              </a:rPr>
              <a:t>creates </a:t>
            </a:r>
            <a:r>
              <a:rPr lang="en-GB" dirty="0" smtClean="0">
                <a:latin typeface="Arial" panose="020B0604020202020204" pitchFamily="34" charset="0"/>
                <a:cs typeface="Arial" panose="020B0604020202020204" pitchFamily="34" charset="0"/>
              </a:rPr>
              <a:t>a sense </a:t>
            </a:r>
            <a:r>
              <a:rPr lang="en-GB" dirty="0">
                <a:latin typeface="Arial" panose="020B0604020202020204" pitchFamily="34" charset="0"/>
                <a:cs typeface="Arial" panose="020B0604020202020204" pitchFamily="34" charset="0"/>
              </a:rPr>
              <a:t>of urgency and a commitment to work for </a:t>
            </a:r>
            <a:r>
              <a:rPr lang="en-GB" dirty="0" smtClean="0">
                <a:latin typeface="Arial" panose="020B0604020202020204" pitchFamily="34" charset="0"/>
                <a:cs typeface="Arial" panose="020B0604020202020204" pitchFamily="34" charset="0"/>
              </a:rPr>
              <a:t>change</a:t>
            </a:r>
          </a:p>
          <a:p>
            <a:pPr lvl="1"/>
            <a:r>
              <a:rPr lang="en-GB" dirty="0" smtClean="0">
                <a:latin typeface="Arial" panose="020B0604020202020204" pitchFamily="34" charset="0"/>
                <a:cs typeface="Arial" panose="020B0604020202020204" pitchFamily="34" charset="0"/>
              </a:rPr>
              <a:t>It can </a:t>
            </a:r>
            <a:r>
              <a:rPr lang="en-GB" dirty="0">
                <a:latin typeface="Arial" panose="020B0604020202020204" pitchFamily="34" charset="0"/>
                <a:cs typeface="Arial" panose="020B0604020202020204" pitchFamily="34" charset="0"/>
              </a:rPr>
              <a:t>change what </a:t>
            </a:r>
            <a:r>
              <a:rPr lang="en-GB" dirty="0" smtClean="0">
                <a:latin typeface="Arial" panose="020B0604020202020204" pitchFamily="34" charset="0"/>
                <a:cs typeface="Arial" panose="020B0604020202020204" pitchFamily="34" charset="0"/>
              </a:rPr>
              <a:t>people think </a:t>
            </a:r>
            <a:r>
              <a:rPr lang="en-GB" dirty="0">
                <a:latin typeface="Arial" panose="020B0604020202020204" pitchFamily="34" charset="0"/>
                <a:cs typeface="Arial" panose="020B0604020202020204" pitchFamily="34" charset="0"/>
              </a:rPr>
              <a:t>and </a:t>
            </a:r>
            <a:r>
              <a:rPr lang="en-GB" dirty="0" smtClean="0">
                <a:latin typeface="Arial" panose="020B0604020202020204" pitchFamily="34" charset="0"/>
                <a:cs typeface="Arial" panose="020B0604020202020204" pitchFamily="34" charset="0"/>
              </a:rPr>
              <a:t>do</a:t>
            </a:r>
          </a:p>
          <a:p>
            <a:pPr lvl="1"/>
            <a:r>
              <a:rPr lang="en-GB" dirty="0" smtClean="0">
                <a:latin typeface="Arial" panose="020B0604020202020204" pitchFamily="34" charset="0"/>
                <a:cs typeface="Arial" panose="020B0604020202020204" pitchFamily="34" charset="0"/>
              </a:rPr>
              <a:t>from </a:t>
            </a:r>
            <a:r>
              <a:rPr lang="en-GB" dirty="0">
                <a:latin typeface="Arial" panose="020B0604020202020204" pitchFamily="34" charset="0"/>
                <a:cs typeface="Arial" panose="020B0604020202020204" pitchFamily="34" charset="0"/>
              </a:rPr>
              <a:t>the small things they do to assist </a:t>
            </a:r>
            <a:r>
              <a:rPr lang="en-GB" dirty="0" smtClean="0">
                <a:latin typeface="Arial" panose="020B0604020202020204" pitchFamily="34" charset="0"/>
                <a:cs typeface="Arial" panose="020B0604020202020204" pitchFamily="34" charset="0"/>
              </a:rPr>
              <a:t>the person </a:t>
            </a:r>
            <a:r>
              <a:rPr lang="en-GB" dirty="0">
                <a:latin typeface="Arial" panose="020B0604020202020204" pitchFamily="34" charset="0"/>
                <a:cs typeface="Arial" panose="020B0604020202020204" pitchFamily="34" charset="0"/>
              </a:rPr>
              <a:t>with  </a:t>
            </a:r>
            <a:r>
              <a:rPr lang="en-GB" dirty="0" smtClean="0">
                <a:latin typeface="Arial" panose="020B0604020202020204" pitchFamily="34" charset="0"/>
                <a:cs typeface="Arial" panose="020B0604020202020204" pitchFamily="34" charset="0"/>
              </a:rPr>
              <a:t>everyday </a:t>
            </a:r>
            <a:r>
              <a:rPr lang="en-GB" dirty="0">
                <a:latin typeface="Arial" panose="020B0604020202020204" pitchFamily="34" charset="0"/>
                <a:cs typeface="Arial" panose="020B0604020202020204" pitchFamily="34" charset="0"/>
              </a:rPr>
              <a:t>tasks </a:t>
            </a:r>
            <a:endParaRPr lang="en-GB" dirty="0" smtClean="0">
              <a:latin typeface="Arial" panose="020B0604020202020204" pitchFamily="34" charset="0"/>
              <a:cs typeface="Arial" panose="020B0604020202020204" pitchFamily="34" charset="0"/>
            </a:endParaRPr>
          </a:p>
          <a:p>
            <a:pPr lvl="2"/>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the big things they do </a:t>
            </a: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help the person have a better </a:t>
            </a:r>
            <a:r>
              <a:rPr lang="en-GB" dirty="0" smtClean="0">
                <a:latin typeface="Arial" panose="020B0604020202020204" pitchFamily="34" charset="0"/>
                <a:cs typeface="Arial" panose="020B0604020202020204" pitchFamily="34" charset="0"/>
              </a:rPr>
              <a:t>life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4871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Key Features of </a:t>
            </a:r>
            <a:br>
              <a:rPr lang="en-GB" b="1" dirty="0" smtClean="0">
                <a:latin typeface="Arial" panose="020B0604020202020204" pitchFamily="34" charset="0"/>
                <a:cs typeface="Arial" panose="020B0604020202020204" pitchFamily="34" charset="0"/>
              </a:rPr>
            </a:br>
            <a:r>
              <a:rPr lang="en-GB" b="1" dirty="0" smtClean="0">
                <a:latin typeface="Arial" panose="020B0604020202020204" pitchFamily="34" charset="0"/>
                <a:cs typeface="Arial" panose="020B0604020202020204" pitchFamily="34" charset="0"/>
              </a:rPr>
              <a:t>Person Centred Planning</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1016000" y="2836332"/>
            <a:ext cx="10464797" cy="2713568"/>
          </a:xfrm>
        </p:spPr>
        <p:txBody>
          <a:bodyPr>
            <a:normAutofit lnSpcReduction="10000"/>
          </a:bodyPr>
          <a:lstStyle/>
          <a:p>
            <a:r>
              <a:rPr lang="en-GB" dirty="0" smtClean="0">
                <a:latin typeface="Arial" panose="020B0604020202020204" pitchFamily="34" charset="0"/>
                <a:cs typeface="Arial" panose="020B0604020202020204" pitchFamily="34" charset="0"/>
              </a:rPr>
              <a:t>Family members and friends are partners in planning and the person is consulted throughout the planning process but…</a:t>
            </a:r>
          </a:p>
          <a:p>
            <a:r>
              <a:rPr lang="en-GB" dirty="0">
                <a:latin typeface="Arial" panose="020B0604020202020204" pitchFamily="34" charset="0"/>
                <a:cs typeface="Arial" panose="020B0604020202020204" pitchFamily="34" charset="0"/>
              </a:rPr>
              <a:t>The person </a:t>
            </a:r>
            <a:r>
              <a:rPr lang="en-GB" dirty="0" smtClean="0">
                <a:latin typeface="Arial" panose="020B0604020202020204" pitchFamily="34" charset="0"/>
                <a:cs typeface="Arial" panose="020B0604020202020204" pitchFamily="34" charset="0"/>
              </a:rPr>
              <a:t>is always at </a:t>
            </a:r>
            <a:r>
              <a:rPr lang="en-GB" dirty="0">
                <a:latin typeface="Arial" panose="020B0604020202020204" pitchFamily="34" charset="0"/>
                <a:cs typeface="Arial" panose="020B0604020202020204" pitchFamily="34" charset="0"/>
              </a:rPr>
              <a:t>the centre</a:t>
            </a:r>
          </a:p>
          <a:p>
            <a:pPr lvl="1"/>
            <a:r>
              <a:rPr lang="en-GB" dirty="0">
                <a:latin typeface="Arial" panose="020B0604020202020204" pitchFamily="34" charset="0"/>
                <a:cs typeface="Arial" panose="020B0604020202020204" pitchFamily="34" charset="0"/>
              </a:rPr>
              <a:t>The person is consulted throughout the planning process</a:t>
            </a:r>
          </a:p>
          <a:p>
            <a:pPr lvl="1"/>
            <a:r>
              <a:rPr lang="en-GB" dirty="0">
                <a:latin typeface="Arial" panose="020B0604020202020204" pitchFamily="34" charset="0"/>
                <a:cs typeface="Arial" panose="020B0604020202020204" pitchFamily="34" charset="0"/>
              </a:rPr>
              <a:t>The person chooses who to involve in the process</a:t>
            </a:r>
          </a:p>
          <a:p>
            <a:pPr lvl="1"/>
            <a:r>
              <a:rPr lang="en-GB" dirty="0">
                <a:latin typeface="Arial" panose="020B0604020202020204" pitchFamily="34" charset="0"/>
                <a:cs typeface="Arial" panose="020B0604020202020204" pitchFamily="34" charset="0"/>
              </a:rPr>
              <a:t>The person chooses the setting and timing of meetings</a:t>
            </a:r>
          </a:p>
          <a:p>
            <a:endParaRPr lang="en-GB" dirty="0" smtClean="0"/>
          </a:p>
          <a:p>
            <a:endParaRPr lang="en-GB" dirty="0" smtClean="0"/>
          </a:p>
        </p:txBody>
      </p:sp>
    </p:spTree>
    <p:extLst>
      <p:ext uri="{BB962C8B-B14F-4D97-AF65-F5344CB8AC3E}">
        <p14:creationId xmlns:p14="http://schemas.microsoft.com/office/powerpoint/2010/main" val="3652771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Planning</a:t>
            </a: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Requires </a:t>
            </a:r>
            <a:r>
              <a:rPr lang="en-GB" dirty="0">
                <a:latin typeface="Arial" panose="020B0604020202020204" pitchFamily="34" charset="0"/>
                <a:cs typeface="Arial" panose="020B0604020202020204" pitchFamily="34" charset="0"/>
              </a:rPr>
              <a:t>that </a:t>
            </a:r>
            <a:r>
              <a:rPr lang="en-GB" dirty="0" smtClean="0">
                <a:latin typeface="Arial" panose="020B0604020202020204" pitchFamily="34" charset="0"/>
                <a:cs typeface="Arial" panose="020B0604020202020204" pitchFamily="34" charset="0"/>
              </a:rPr>
              <a:t>practitioners </a:t>
            </a:r>
            <a:r>
              <a:rPr lang="en-GB" dirty="0">
                <a:latin typeface="Arial" panose="020B0604020202020204" pitchFamily="34" charset="0"/>
                <a:cs typeface="Arial" panose="020B0604020202020204" pitchFamily="34" charset="0"/>
              </a:rPr>
              <a:t>have </a:t>
            </a:r>
            <a:r>
              <a:rPr lang="en-GB" dirty="0" smtClean="0">
                <a:latin typeface="Arial" panose="020B0604020202020204" pitchFamily="34" charset="0"/>
                <a:cs typeface="Arial" panose="020B0604020202020204" pitchFamily="34" charset="0"/>
              </a:rPr>
              <a:t>a </a:t>
            </a:r>
          </a:p>
          <a:p>
            <a:pPr lvl="1"/>
            <a:r>
              <a:rPr lang="en-GB" dirty="0" smtClean="0">
                <a:latin typeface="Arial" panose="020B0604020202020204" pitchFamily="34" charset="0"/>
                <a:cs typeface="Arial" panose="020B0604020202020204" pitchFamily="34" charset="0"/>
              </a:rPr>
              <a:t>flexible </a:t>
            </a:r>
            <a:r>
              <a:rPr lang="en-GB" dirty="0">
                <a:latin typeface="Arial" panose="020B0604020202020204" pitchFamily="34" charset="0"/>
                <a:cs typeface="Arial" panose="020B0604020202020204" pitchFamily="34" charset="0"/>
              </a:rPr>
              <a:t>and responsive approach </a:t>
            </a: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meet peoples` changing </a:t>
            </a:r>
            <a:r>
              <a:rPr lang="en-GB" dirty="0" smtClean="0">
                <a:latin typeface="Arial" panose="020B0604020202020204" pitchFamily="34" charset="0"/>
                <a:cs typeface="Arial" panose="020B0604020202020204" pitchFamily="34" charset="0"/>
              </a:rPr>
              <a:t>circumstances</a:t>
            </a:r>
          </a:p>
          <a:p>
            <a:pPr lvl="1"/>
            <a:r>
              <a:rPr lang="en-GB" dirty="0" smtClean="0">
                <a:latin typeface="Arial" panose="020B0604020202020204" pitchFamily="34" charset="0"/>
                <a:cs typeface="Arial" panose="020B0604020202020204" pitchFamily="34" charset="0"/>
              </a:rPr>
              <a:t>guided by the </a:t>
            </a:r>
            <a:r>
              <a:rPr lang="en-GB" dirty="0">
                <a:latin typeface="Arial" panose="020B0604020202020204" pitchFamily="34" charset="0"/>
                <a:cs typeface="Arial" panose="020B0604020202020204" pitchFamily="34" charset="0"/>
              </a:rPr>
              <a:t>principles of good planning </a:t>
            </a:r>
            <a:r>
              <a:rPr lang="en-GB" dirty="0" smtClean="0">
                <a:latin typeface="Arial" panose="020B0604020202020204" pitchFamily="34" charset="0"/>
                <a:cs typeface="Arial" panose="020B0604020202020204" pitchFamily="34" charset="0"/>
              </a:rPr>
              <a:t>rather </a:t>
            </a:r>
            <a:r>
              <a:rPr lang="en-GB" dirty="0">
                <a:latin typeface="Arial" panose="020B0604020202020204" pitchFamily="34" charset="0"/>
                <a:cs typeface="Arial" panose="020B0604020202020204" pitchFamily="34" charset="0"/>
              </a:rPr>
              <a:t>than a standard </a:t>
            </a:r>
            <a:r>
              <a:rPr lang="en-GB" dirty="0" smtClean="0">
                <a:latin typeface="Arial" panose="020B0604020202020204" pitchFamily="34" charset="0"/>
                <a:cs typeface="Arial" panose="020B0604020202020204" pitchFamily="34" charset="0"/>
              </a:rPr>
              <a:t>procedure</a:t>
            </a:r>
          </a:p>
          <a:p>
            <a:r>
              <a:rPr lang="en-GB" dirty="0" smtClean="0">
                <a:latin typeface="Arial" panose="020B0604020202020204" pitchFamily="34" charset="0"/>
                <a:cs typeface="Arial" panose="020B0604020202020204" pitchFamily="34" charset="0"/>
              </a:rPr>
              <a:t>Practitioners </a:t>
            </a:r>
            <a:r>
              <a:rPr lang="en-GB" dirty="0">
                <a:latin typeface="Arial" panose="020B0604020202020204" pitchFamily="34" charset="0"/>
                <a:cs typeface="Arial" panose="020B0604020202020204" pitchFamily="34" charset="0"/>
              </a:rPr>
              <a:t>need to be</a:t>
            </a:r>
          </a:p>
          <a:p>
            <a:pPr lvl="1"/>
            <a:r>
              <a:rPr lang="en-GB" dirty="0" smtClean="0">
                <a:latin typeface="Arial" panose="020B0604020202020204" pitchFamily="34" charset="0"/>
                <a:cs typeface="Arial" panose="020B0604020202020204" pitchFamily="34" charset="0"/>
              </a:rPr>
              <a:t>problem </a:t>
            </a:r>
            <a:r>
              <a:rPr lang="en-GB" dirty="0">
                <a:latin typeface="Arial" panose="020B0604020202020204" pitchFamily="34" charset="0"/>
                <a:cs typeface="Arial" panose="020B0604020202020204" pitchFamily="34" charset="0"/>
              </a:rPr>
              <a:t>solving in partnership with the person and their family and </a:t>
            </a:r>
            <a:r>
              <a:rPr lang="en-GB" dirty="0" smtClean="0">
                <a:latin typeface="Arial" panose="020B0604020202020204" pitchFamily="34" charset="0"/>
                <a:cs typeface="Arial" panose="020B0604020202020204" pitchFamily="34" charset="0"/>
              </a:rPr>
              <a:t>friends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559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PCP in Legislation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Embedded in key legislation</a:t>
            </a:r>
          </a:p>
          <a:p>
            <a:r>
              <a:rPr lang="en-GB" dirty="0" smtClean="0">
                <a:latin typeface="Arial" panose="020B0604020202020204" pitchFamily="34" charset="0"/>
                <a:cs typeface="Arial" panose="020B0604020202020204" pitchFamily="34" charset="0"/>
              </a:rPr>
              <a:t>UK Government</a:t>
            </a:r>
          </a:p>
          <a:p>
            <a:r>
              <a:rPr lang="en-GB" dirty="0" smtClean="0">
                <a:latin typeface="Arial" panose="020B0604020202020204" pitchFamily="34" charset="0"/>
                <a:cs typeface="Arial" panose="020B0604020202020204" pitchFamily="34" charset="0"/>
              </a:rPr>
              <a:t>NHS</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Third Sector</a:t>
            </a:r>
          </a:p>
          <a:p>
            <a:endParaRPr lang="en-GB" dirty="0"/>
          </a:p>
        </p:txBody>
      </p:sp>
    </p:spTree>
    <p:extLst>
      <p:ext uri="{BB962C8B-B14F-4D97-AF65-F5344CB8AC3E}">
        <p14:creationId xmlns:p14="http://schemas.microsoft.com/office/powerpoint/2010/main" val="2888310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is Advocacy?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24001" y="2285999"/>
            <a:ext cx="9601196" cy="3318936"/>
          </a:xfrm>
        </p:spPr>
        <p:txBody>
          <a:bodyPr/>
          <a:lstStyle/>
          <a:p>
            <a:endParaRPr lang="en-GB" dirty="0" smtClean="0"/>
          </a:p>
          <a:p>
            <a:pPr marL="0" indent="0">
              <a:buNone/>
            </a:pPr>
            <a:r>
              <a:rPr lang="en-GB" sz="3200" b="1" dirty="0" smtClean="0">
                <a:latin typeface="Arial" panose="020B0604020202020204" pitchFamily="34" charset="0"/>
                <a:cs typeface="Arial" panose="020B0604020202020204" pitchFamily="34" charset="0"/>
              </a:rPr>
              <a:t>Activity- 15 Minutes</a:t>
            </a:r>
            <a:endParaRPr lang="en-GB" sz="3200" b="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Have you ever heard this term?</a:t>
            </a:r>
          </a:p>
          <a:p>
            <a:r>
              <a:rPr lang="en-GB" dirty="0" smtClean="0">
                <a:latin typeface="Arial" panose="020B0604020202020204" pitchFamily="34" charset="0"/>
                <a:cs typeface="Arial" panose="020B0604020202020204" pitchFamily="34" charset="0"/>
              </a:rPr>
              <a:t>What do you think it means?</a:t>
            </a:r>
          </a:p>
          <a:p>
            <a:r>
              <a:rPr lang="en-GB" dirty="0" smtClean="0">
                <a:latin typeface="Arial" panose="020B0604020202020204" pitchFamily="34" charset="0"/>
                <a:cs typeface="Arial" panose="020B0604020202020204" pitchFamily="34" charset="0"/>
              </a:rPr>
              <a:t>Think about this and write your own definition…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1072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Advocacy: Definition</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410864" y="2617356"/>
            <a:ext cx="7378738" cy="3444997"/>
          </a:xfrm>
        </p:spPr>
        <p:txBody>
          <a:bodyPr>
            <a:normAutofit/>
          </a:bodyPr>
          <a:lstStyle/>
          <a:p>
            <a:r>
              <a:rPr lang="en-US" sz="2800" dirty="0">
                <a:latin typeface="Arial" panose="020B0604020202020204" pitchFamily="34" charset="0"/>
                <a:cs typeface="Arial" panose="020B0604020202020204" pitchFamily="34" charset="0"/>
              </a:rPr>
              <a:t>“The process of identifying with and representing a person’s views and concerns, in order to secure enhanced rights and entitlements, undertaken by someone who has little or no conflict of interest”</a:t>
            </a:r>
          </a:p>
          <a:p>
            <a:pPr marL="0" indent="0">
              <a:buNone/>
            </a:pPr>
            <a:r>
              <a:rPr lang="en-US" sz="1400" dirty="0">
                <a:latin typeface="Arial" panose="020B0604020202020204" pitchFamily="34" charset="0"/>
                <a:cs typeface="Arial" panose="020B0604020202020204" pitchFamily="34" charset="0"/>
              </a:rPr>
              <a:t>                                                                                               </a:t>
            </a:r>
          </a:p>
          <a:p>
            <a:pPr marL="0" indent="0">
              <a:buNone/>
            </a:pP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Henderson &amp; </a:t>
            </a:r>
            <a:r>
              <a:rPr lang="en-US" sz="1400" dirty="0" err="1">
                <a:latin typeface="Arial" panose="020B0604020202020204" pitchFamily="34" charset="0"/>
                <a:cs typeface="Arial" panose="020B0604020202020204" pitchFamily="34" charset="0"/>
              </a:rPr>
              <a:t>Pochin</a:t>
            </a:r>
            <a:r>
              <a:rPr lang="en-US" sz="1400" dirty="0">
                <a:latin typeface="Arial" panose="020B0604020202020204" pitchFamily="34" charset="0"/>
                <a:cs typeface="Arial" panose="020B0604020202020204" pitchFamily="34" charset="0"/>
              </a:rPr>
              <a:t>, 2001, p. 1)</a:t>
            </a:r>
          </a:p>
          <a:p>
            <a:endParaRPr lang="en-US" dirty="0"/>
          </a:p>
        </p:txBody>
      </p:sp>
    </p:spTree>
    <p:extLst>
      <p:ext uri="{BB962C8B-B14F-4D97-AF65-F5344CB8AC3E}">
        <p14:creationId xmlns:p14="http://schemas.microsoft.com/office/powerpoint/2010/main" val="41736162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latin typeface="Helvetica" pitchFamily="-65" charset="0"/>
                <a:ea typeface="Helvetica" pitchFamily="-65" charset="0"/>
                <a:cs typeface="Helvetica" pitchFamily="-65" charset="0"/>
                <a:sym typeface="Helvetica" pitchFamily="-65" charset="0"/>
              </a:rPr>
              <a:pPr algn="ctr"/>
              <a:t>30</a:t>
            </a:fld>
            <a:endParaRPr lang="en-US" sz="1400">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vert="horz" lIns="91440" tIns="45720" rIns="132080" bIns="45720" rtlCol="0" anchor="ctr">
            <a:normAutofit/>
          </a:bodyPr>
          <a:lstStyle/>
          <a:p>
            <a:r>
              <a:rPr lang="en-US" b="1" dirty="0" smtClean="0">
                <a:latin typeface="Arial" panose="020B0604020202020204" pitchFamily="34" charset="0"/>
                <a:cs typeface="Arial" panose="020B0604020202020204" pitchFamily="34" charset="0"/>
              </a:rPr>
              <a:t>Definitions of Advocacy</a:t>
            </a:r>
            <a:endParaRPr lang="en-US" b="1" dirty="0">
              <a:latin typeface="Arial" panose="020B0604020202020204" pitchFamily="34" charset="0"/>
              <a:cs typeface="Arial" panose="020B0604020202020204" pitchFamily="34" charset="0"/>
            </a:endParaRPr>
          </a:p>
        </p:txBody>
      </p:sp>
      <p:sp>
        <p:nvSpPr>
          <p:cNvPr id="47109" name="Rectangle 190"/>
          <p:cNvSpPr>
            <a:spLocks noGrp="1" noChangeArrowheads="1"/>
          </p:cNvSpPr>
          <p:nvPr>
            <p:ph sz="half" idx="1"/>
          </p:nvPr>
        </p:nvSpPr>
        <p:spPr>
          <a:xfrm>
            <a:off x="2022517" y="2444751"/>
            <a:ext cx="7882158" cy="1515000"/>
          </a:xfrm>
        </p:spPr>
        <p:txBody>
          <a:bodyPr vert="horz" lIns="91440" tIns="45720" rIns="132080" bIns="45720" rtlCol="0" anchor="t">
            <a:normAutofit fontScale="92500"/>
          </a:bodyPr>
          <a:lstStyle/>
          <a:p>
            <a:pPr eaLnBrk="1" hangingPunct="1">
              <a:lnSpc>
                <a:spcPct val="90000"/>
              </a:lnSpc>
            </a:pPr>
            <a:r>
              <a:rPr lang="en-US" dirty="0">
                <a:solidFill>
                  <a:schemeClr val="tx1"/>
                </a:solidFill>
                <a:latin typeface="Arial" panose="020B0604020202020204" pitchFamily="34" charset="0"/>
                <a:cs typeface="Arial" panose="020B0604020202020204" pitchFamily="34" charset="0"/>
              </a:rPr>
              <a:t>“Supporting and empowering disadvantaged individuals so that their views and concerns are heard in order to secure enhanced</a:t>
            </a:r>
            <a:r>
              <a:rPr lang="en-US" dirty="0">
                <a:solidFill>
                  <a:schemeClr val="tx1"/>
                </a:solidFill>
                <a:latin typeface="Arial" panose="020B0604020202020204" pitchFamily="34" charset="0"/>
                <a:cs typeface="Arial" panose="020B0604020202020204" pitchFamily="34" charset="0"/>
              </a:rPr>
              <a:t> rights and entitlements”</a:t>
            </a:r>
          </a:p>
          <a:p>
            <a:pPr eaLnBrk="1" hangingPunct="1">
              <a:lnSpc>
                <a:spcPct val="90000"/>
              </a:lnSpc>
              <a:buFont typeface="Wingdings" pitchFamily="-65" charset="2"/>
              <a:buNone/>
            </a:pPr>
            <a:r>
              <a:rPr lang="en-US" sz="28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                                                             </a:t>
            </a:r>
            <a:r>
              <a:rPr lang="en-US" sz="1500" dirty="0" smtClean="0">
                <a:latin typeface="Arial" panose="020B0604020202020204" pitchFamily="34" charset="0"/>
                <a:cs typeface="Arial" panose="020B0604020202020204" pitchFamily="34" charset="0"/>
              </a:rPr>
              <a:t>(</a:t>
            </a:r>
            <a:r>
              <a:rPr lang="en-US" sz="1500" dirty="0">
                <a:latin typeface="Arial" panose="020B0604020202020204" pitchFamily="34" charset="0"/>
                <a:cs typeface="Arial" panose="020B0604020202020204" pitchFamily="34" charset="0"/>
              </a:rPr>
              <a:t>The King’s Fund, 2004</a:t>
            </a:r>
            <a:r>
              <a:rPr lang="en-US" sz="1500" dirty="0"/>
              <a:t>)</a:t>
            </a:r>
            <a:endParaRPr lang="en-US" sz="1500" dirty="0"/>
          </a:p>
        </p:txBody>
      </p:sp>
      <p:sp>
        <p:nvSpPr>
          <p:cNvPr id="2" name="Content Placeholder 1"/>
          <p:cNvSpPr>
            <a:spLocks noGrp="1"/>
          </p:cNvSpPr>
          <p:nvPr>
            <p:ph sz="half" idx="2"/>
          </p:nvPr>
        </p:nvSpPr>
        <p:spPr>
          <a:xfrm>
            <a:off x="1986736" y="3981275"/>
            <a:ext cx="8172381" cy="3447288"/>
          </a:xfrm>
        </p:spPr>
        <p:txBody>
          <a:bodyPr>
            <a:normAutofit fontScale="92500"/>
          </a:bodyPr>
          <a:lstStyle/>
          <a:p>
            <a:pPr marL="382588" indent="-342900">
              <a:lnSpc>
                <a:spcPct val="90000"/>
              </a:lnSpc>
              <a:spcBef>
                <a:spcPts val="575"/>
              </a:spcBef>
              <a:buClr>
                <a:srgbClr val="9A0000"/>
              </a:buClr>
              <a:buFont typeface="Arial" panose="020B0604020202020204" pitchFamily="34" charset="0"/>
              <a:buChar char="•"/>
            </a:pP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buFont typeface="Arial" panose="020B0604020202020204" pitchFamily="34" charset="0"/>
              <a:buChar char="•"/>
            </a:pPr>
            <a:r>
              <a:rPr lang="en-US" sz="15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Rick Henderson, ‘Mental Health Advocacy and Empowerment in </a:t>
            </a:r>
            <a:r>
              <a:rPr lang="en-US" sz="15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Focus’</a:t>
            </a:r>
            <a:endParaRPr lang="en-US" sz="1500" dirty="0">
              <a:solidFill>
                <a:schemeClr val="tx1"/>
              </a:solidFill>
              <a:latin typeface="Arial" panose="020B0604020202020204" pitchFamily="34" charset="0"/>
              <a:cs typeface="Arial" panose="020B0604020202020204" pitchFamily="34" charset="0"/>
            </a:endParaRPr>
          </a:p>
        </p:txBody>
      </p:sp>
      <p:sp>
        <p:nvSpPr>
          <p:cNvPr id="47110" name="Rectangle 191"/>
          <p:cNvSpPr>
            <a:spLocks/>
          </p:cNvSpPr>
          <p:nvPr/>
        </p:nvSpPr>
        <p:spPr bwMode="auto">
          <a:xfrm>
            <a:off x="6567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5897962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AD1A4DD4-2724-B84E-B53B-0E6571E59E64}" type="slidenum">
              <a:rPr lang="en-US" sz="1400">
                <a:latin typeface="Helvetica" pitchFamily="-65" charset="0"/>
                <a:ea typeface="Helvetica" pitchFamily="-65" charset="0"/>
                <a:cs typeface="Helvetica" pitchFamily="-65" charset="0"/>
                <a:sym typeface="Helvetica" pitchFamily="-65" charset="0"/>
              </a:rPr>
              <a:pPr algn="ctr"/>
              <a:t>31</a:t>
            </a:fld>
            <a:endParaRPr lang="en-US" sz="1400">
              <a:latin typeface="Helvetica" pitchFamily="-65" charset="0"/>
              <a:ea typeface="Helvetica" pitchFamily="-65" charset="0"/>
              <a:cs typeface="Helvetica" pitchFamily="-65" charset="0"/>
              <a:sym typeface="Helvetica" pitchFamily="-65" charset="0"/>
            </a:endParaRPr>
          </a:p>
        </p:txBody>
      </p:sp>
      <p:sp>
        <p:nvSpPr>
          <p:cNvPr id="48132"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Definitions….</a:t>
            </a:r>
          </a:p>
        </p:txBody>
      </p:sp>
      <p:sp>
        <p:nvSpPr>
          <p:cNvPr id="48133" name="Rectangle 190"/>
          <p:cNvSpPr>
            <a:spLocks noGrp="1" noChangeArrowheads="1"/>
          </p:cNvSpPr>
          <p:nvPr>
            <p:ph idx="1"/>
          </p:nvPr>
        </p:nvSpPr>
        <p:spPr/>
        <p:txBody>
          <a:bodyPr vert="horz" lIns="91440" tIns="45720" rIns="132080" bIns="45720" rtlCol="0" anchor="t">
            <a:normAutofit/>
          </a:bodyPr>
          <a:lstStyle/>
          <a:p>
            <a:pPr eaLnBrk="1" hangingPunct="1">
              <a:lnSpc>
                <a:spcPct val="90000"/>
              </a:lnSpc>
            </a:pPr>
            <a:r>
              <a:rPr lang="en-US" dirty="0">
                <a:latin typeface="Arial" panose="020B0604020202020204" pitchFamily="34" charset="0"/>
                <a:cs typeface="Arial" panose="020B0604020202020204" pitchFamily="34" charset="0"/>
              </a:rPr>
              <a:t>“taking action to help people say what they want, secure their rights, represent their interest and obtain the services they need. Advocates….work in partnership with the people they support and take their side. Advocacy promotes social inclusion and social justice”</a:t>
            </a:r>
          </a:p>
          <a:p>
            <a:pPr eaLnBrk="1" hangingPunct="1">
              <a:lnSpc>
                <a:spcPct val="90000"/>
              </a:lnSpc>
              <a:buFont typeface="Wingdings" pitchFamily="-65" charset="2"/>
              <a:buNone/>
            </a:pPr>
            <a:endParaRPr lang="en-US" i="1" dirty="0" smtClean="0">
              <a:latin typeface="Arial" panose="020B0604020202020204" pitchFamily="34" charset="0"/>
              <a:cs typeface="Arial" panose="020B0604020202020204" pitchFamily="34" charset="0"/>
            </a:endParaRPr>
          </a:p>
          <a:p>
            <a:pPr eaLnBrk="1" hangingPunct="1">
              <a:lnSpc>
                <a:spcPct val="90000"/>
              </a:lnSpc>
              <a:buFont typeface="Wingdings" pitchFamily="-65" charset="2"/>
              <a:buNone/>
            </a:pPr>
            <a:r>
              <a:rPr lang="en-US" i="1" dirty="0" smtClean="0">
                <a:latin typeface="Arial" panose="020B0604020202020204" pitchFamily="34" charset="0"/>
                <a:cs typeface="Arial" panose="020B0604020202020204" pitchFamily="34" charset="0"/>
              </a:rPr>
              <a:t>The </a:t>
            </a:r>
            <a:r>
              <a:rPr lang="en-US" i="1" dirty="0">
                <a:latin typeface="Arial" panose="020B0604020202020204" pitchFamily="34" charset="0"/>
                <a:cs typeface="Arial" panose="020B0604020202020204" pitchFamily="34" charset="0"/>
              </a:rPr>
              <a:t>Advocacy Charter, Advocacy Across London</a:t>
            </a:r>
          </a:p>
        </p:txBody>
      </p:sp>
    </p:spTree>
    <p:extLst>
      <p:ext uri="{BB962C8B-B14F-4D97-AF65-F5344CB8AC3E}">
        <p14:creationId xmlns:p14="http://schemas.microsoft.com/office/powerpoint/2010/main" val="1854738544"/>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Advocacy is….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549719" y="2490136"/>
            <a:ext cx="7275443" cy="3444997"/>
          </a:xfrm>
        </p:spPr>
        <p:txBody>
          <a:bodyPr/>
          <a:lstStyle/>
          <a:p>
            <a:r>
              <a:rPr lang="en-GB" sz="2800" dirty="0">
                <a:latin typeface="Arial" panose="020B0604020202020204" pitchFamily="34" charset="0"/>
                <a:cs typeface="Arial" panose="020B0604020202020204" pitchFamily="34" charset="0"/>
              </a:rPr>
              <a:t>A process </a:t>
            </a:r>
            <a:r>
              <a:rPr lang="en-GB" sz="2800" dirty="0">
                <a:latin typeface="Arial" panose="020B0604020202020204" pitchFamily="34" charset="0"/>
                <a:cs typeface="Arial" panose="020B0604020202020204" pitchFamily="34" charset="0"/>
              </a:rPr>
              <a:t>of supporting and enabling people to:</a:t>
            </a:r>
          </a:p>
          <a:p>
            <a:r>
              <a:rPr lang="en-GB" sz="2000" dirty="0">
                <a:latin typeface="Arial" panose="020B0604020202020204" pitchFamily="34" charset="0"/>
                <a:cs typeface="Arial" panose="020B0604020202020204" pitchFamily="34" charset="0"/>
              </a:rPr>
              <a:t>express their views and concerns</a:t>
            </a:r>
          </a:p>
          <a:p>
            <a:r>
              <a:rPr lang="en-GB" sz="2000" dirty="0">
                <a:latin typeface="Arial" panose="020B0604020202020204" pitchFamily="34" charset="0"/>
                <a:cs typeface="Arial" panose="020B0604020202020204" pitchFamily="34" charset="0"/>
              </a:rPr>
              <a:t>access information and services</a:t>
            </a:r>
          </a:p>
          <a:p>
            <a:r>
              <a:rPr lang="en-GB" sz="2000" dirty="0">
                <a:latin typeface="Arial" panose="020B0604020202020204" pitchFamily="34" charset="0"/>
                <a:cs typeface="Arial" panose="020B0604020202020204" pitchFamily="34" charset="0"/>
              </a:rPr>
              <a:t>defend and promote their rights and responsibilities</a:t>
            </a:r>
          </a:p>
          <a:p>
            <a:r>
              <a:rPr lang="en-GB" sz="2000" dirty="0">
                <a:latin typeface="Arial" panose="020B0604020202020204" pitchFamily="34" charset="0"/>
                <a:cs typeface="Arial" panose="020B0604020202020204" pitchFamily="34" charset="0"/>
              </a:rPr>
              <a:t>explore choices and options</a:t>
            </a:r>
          </a:p>
          <a:p>
            <a:endParaRPr lang="en-US" dirty="0"/>
          </a:p>
        </p:txBody>
      </p:sp>
      <p:sp>
        <p:nvSpPr>
          <p:cNvPr id="4" name="TextBox 3"/>
          <p:cNvSpPr txBox="1"/>
          <p:nvPr/>
        </p:nvSpPr>
        <p:spPr>
          <a:xfrm>
            <a:off x="8775589" y="5375083"/>
            <a:ext cx="1645920" cy="307777"/>
          </a:xfrm>
          <a:prstGeom prst="rect">
            <a:avLst/>
          </a:prstGeom>
          <a:noFill/>
        </p:spPr>
        <p:txBody>
          <a:bodyPr wrap="square" rtlCol="0">
            <a:spAutoFit/>
          </a:bodyPr>
          <a:lstStyle/>
          <a:p>
            <a:r>
              <a:rPr lang="en-GB" sz="1400" dirty="0"/>
              <a:t>(Mind </a:t>
            </a:r>
            <a:r>
              <a:rPr lang="en-GB" sz="1400" dirty="0"/>
              <a:t>2018)</a:t>
            </a:r>
            <a:endParaRPr lang="en-GB" sz="1400" dirty="0"/>
          </a:p>
        </p:txBody>
      </p:sp>
    </p:spTree>
    <p:extLst>
      <p:ext uri="{BB962C8B-B14F-4D97-AF65-F5344CB8AC3E}">
        <p14:creationId xmlns:p14="http://schemas.microsoft.com/office/powerpoint/2010/main" val="2408215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Advocacy is Not…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Befriending</a:t>
            </a:r>
          </a:p>
          <a:p>
            <a:pPr marL="0" indent="0">
              <a:buNone/>
            </a:pPr>
            <a:r>
              <a:rPr lang="en-GB" b="1" dirty="0" smtClean="0">
                <a:latin typeface="Arial" panose="020B0604020202020204" pitchFamily="34" charset="0"/>
                <a:cs typeface="Arial" panose="020B0604020202020204" pitchFamily="34" charset="0"/>
              </a:rPr>
              <a:t>An Advocate Will Not…</a:t>
            </a:r>
          </a:p>
          <a:p>
            <a:r>
              <a:rPr lang="en-GB" dirty="0" smtClean="0">
                <a:latin typeface="Arial" panose="020B0604020202020204" pitchFamily="34" charset="0"/>
                <a:cs typeface="Arial" panose="020B0604020202020204" pitchFamily="34" charset="0"/>
              </a:rPr>
              <a:t>give </a:t>
            </a:r>
            <a:r>
              <a:rPr lang="en-GB" dirty="0">
                <a:latin typeface="Arial" panose="020B0604020202020204" pitchFamily="34" charset="0"/>
                <a:cs typeface="Arial" panose="020B0604020202020204" pitchFamily="34" charset="0"/>
              </a:rPr>
              <a:t>their personal opinion</a:t>
            </a:r>
          </a:p>
          <a:p>
            <a:r>
              <a:rPr lang="en-GB" dirty="0">
                <a:latin typeface="Arial" panose="020B0604020202020204" pitchFamily="34" charset="0"/>
                <a:cs typeface="Arial" panose="020B0604020202020204" pitchFamily="34" charset="0"/>
              </a:rPr>
              <a:t>solve problems and make decisions for </a:t>
            </a:r>
            <a:r>
              <a:rPr lang="en-GB" dirty="0" smtClean="0">
                <a:latin typeface="Arial" panose="020B0604020202020204" pitchFamily="34" charset="0"/>
                <a:cs typeface="Arial" panose="020B0604020202020204" pitchFamily="34" charset="0"/>
              </a:rPr>
              <a:t>the person</a:t>
            </a:r>
          </a:p>
          <a:p>
            <a:r>
              <a:rPr lang="en-GB" dirty="0" smtClean="0">
                <a:latin typeface="Arial" panose="020B0604020202020204" pitchFamily="34" charset="0"/>
                <a:cs typeface="Arial" panose="020B0604020202020204" pitchFamily="34" charset="0"/>
              </a:rPr>
              <a:t>make judgements about the person</a:t>
            </a:r>
          </a:p>
          <a:p>
            <a:pPr marL="0" indent="0">
              <a:buNone/>
            </a:pPr>
            <a:endParaRPr lang="en-GB" dirty="0"/>
          </a:p>
        </p:txBody>
      </p:sp>
    </p:spTree>
    <p:extLst>
      <p:ext uri="{BB962C8B-B14F-4D97-AF65-F5344CB8AC3E}">
        <p14:creationId xmlns:p14="http://schemas.microsoft.com/office/powerpoint/2010/main" val="300261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188"/>
          <p:cNvSpPr>
            <a:spLocks noGrp="1" noChangeArrowheads="1"/>
          </p:cNvSpPr>
          <p:nvPr>
            <p:ph type="title"/>
          </p:nvPr>
        </p:nvSpPr>
        <p:spPr/>
        <p:txBody>
          <a:bodyPr vert="horz" lIns="91440" tIns="45720" rIns="132080" bIns="45720" rtlCol="0" anchor="ctr">
            <a:normAutofit/>
          </a:bodyPr>
          <a:lstStyle/>
          <a:p>
            <a:r>
              <a:rPr lang="en-US" b="1" dirty="0" smtClean="0">
                <a:latin typeface="Arial" panose="020B0604020202020204" pitchFamily="34" charset="0"/>
                <a:cs typeface="Arial" panose="020B0604020202020204" pitchFamily="34" charset="0"/>
              </a:rPr>
              <a:t>Who Needs Advocacy?…Risks</a:t>
            </a:r>
            <a:endParaRPr lang="en-US" b="1" dirty="0">
              <a:latin typeface="Arial" panose="020B0604020202020204" pitchFamily="34" charset="0"/>
              <a:cs typeface="Arial" panose="020B0604020202020204" pitchFamily="34" charset="0"/>
            </a:endParaRPr>
          </a:p>
        </p:txBody>
      </p:sp>
      <p:sp>
        <p:nvSpPr>
          <p:cNvPr id="17413" name="Rectangle 189"/>
          <p:cNvSpPr>
            <a:spLocks noGrp="1" noChangeArrowheads="1"/>
          </p:cNvSpPr>
          <p:nvPr>
            <p:ph idx="1"/>
          </p:nvPr>
        </p:nvSpPr>
        <p:spPr>
          <a:xfrm>
            <a:off x="2696895" y="2819778"/>
            <a:ext cx="6798736" cy="3444997"/>
          </a:xfrm>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“certain groups of people are at great risk of exclusion and ill-treatment, not only from society at large, but also from the very service systems which are designed to care for them”</a:t>
            </a:r>
          </a:p>
          <a:p>
            <a:pPr marL="0" indent="0">
              <a:buNone/>
            </a:pPr>
            <a:r>
              <a:rPr lang="en-US" sz="1400" dirty="0">
                <a:latin typeface="Arial" panose="020B0604020202020204" pitchFamily="34" charset="0"/>
                <a:cs typeface="Arial" panose="020B0604020202020204" pitchFamily="34" charset="0"/>
              </a:rPr>
              <a:t>                                                                                               </a:t>
            </a:r>
            <a:endParaRPr lang="en-US" sz="1400" dirty="0" smtClean="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a:p>
            <a:pPr marL="0" indent="0">
              <a:buNone/>
            </a:pPr>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Henderson </a:t>
            </a:r>
            <a:r>
              <a:rPr lang="en-US" sz="1400" dirty="0">
                <a:latin typeface="Arial" panose="020B0604020202020204" pitchFamily="34" charset="0"/>
                <a:cs typeface="Arial" panose="020B0604020202020204" pitchFamily="34" charset="0"/>
              </a:rPr>
              <a:t>&amp; </a:t>
            </a:r>
            <a:r>
              <a:rPr lang="en-US" sz="1400" dirty="0" err="1">
                <a:latin typeface="Arial" panose="020B0604020202020204" pitchFamily="34" charset="0"/>
                <a:cs typeface="Arial" panose="020B0604020202020204" pitchFamily="34" charset="0"/>
              </a:rPr>
              <a:t>Pochin</a:t>
            </a: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2001, p. 3</a:t>
            </a:r>
            <a:r>
              <a:rPr lang="en-US" sz="1400" dirty="0"/>
              <a:t>)</a:t>
            </a:r>
          </a:p>
        </p:txBody>
      </p:sp>
      <p:sp>
        <p:nvSpPr>
          <p:cNvPr id="192" name="Slide Number Placeholder 3"/>
          <p:cNvSpPr>
            <a:spLocks noGrp="1"/>
          </p:cNvSpPr>
          <p:nvPr>
            <p:ph type="sldNum" sz="quarter" idx="12"/>
          </p:nvPr>
        </p:nvSpPr>
        <p:spPr/>
        <p:txBody>
          <a:bodyPr/>
          <a:lstStyle/>
          <a:p>
            <a:fld id="{64A890B9-CD4B-7343-A68B-1117D62F95AF}" type="slidenum">
              <a:rPr lang="en-US"/>
              <a:pPr/>
              <a:t>34</a:t>
            </a:fld>
            <a:endParaRPr lang="en-US"/>
          </a:p>
        </p:txBody>
      </p:sp>
      <p:sp>
        <p:nvSpPr>
          <p:cNvPr id="1741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D30E89CF-F419-0E4E-9CDA-D65DB4066B50}" type="slidenum">
              <a:rPr lang="en-US" sz="1400">
                <a:latin typeface="Helvetica" pitchFamily="-65" charset="0"/>
                <a:ea typeface="Helvetica" pitchFamily="-65" charset="0"/>
                <a:cs typeface="Helvetica" pitchFamily="-65" charset="0"/>
                <a:sym typeface="Helvetica" pitchFamily="-65" charset="0"/>
              </a:rPr>
              <a:pPr algn="ctr"/>
              <a:t>34</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203854372"/>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188"/>
          <p:cNvSpPr>
            <a:spLocks noGrp="1" noChangeArrowheads="1"/>
          </p:cNvSpPr>
          <p:nvPr>
            <p:ph type="title"/>
          </p:nvPr>
        </p:nvSpPr>
        <p:spPr/>
        <p:txBody>
          <a:bodyPr vert="horz" lIns="91440" tIns="45720" rIns="132080" bIns="45720" rtlCol="0" anchor="ctr">
            <a:normAutofit/>
          </a:bodyPr>
          <a:lstStyle/>
          <a:p>
            <a:r>
              <a:rPr lang="en-GB" dirty="0" smtClean="0">
                <a:solidFill>
                  <a:schemeClr val="tx1"/>
                </a:solidFill>
                <a:latin typeface="Arial" panose="020B0604020202020204" pitchFamily="34" charset="0"/>
                <a:cs typeface="Arial" panose="020B0604020202020204" pitchFamily="34" charset="0"/>
                <a:hlinkClick r:id="rId2"/>
              </a:rPr>
              <a:t>Advocacy</a:t>
            </a:r>
            <a:endParaRPr lang="en-US" dirty="0">
              <a:solidFill>
                <a:schemeClr val="tx1"/>
              </a:solidFill>
              <a:latin typeface="Arial" panose="020B0604020202020204" pitchFamily="34" charset="0"/>
              <a:cs typeface="Arial" panose="020B0604020202020204" pitchFamily="34" charset="0"/>
            </a:endParaRPr>
          </a:p>
        </p:txBody>
      </p:sp>
      <p:sp>
        <p:nvSpPr>
          <p:cNvPr id="16389" name="Rectangle 189"/>
          <p:cNvSpPr>
            <a:spLocks noGrp="1" noChangeArrowheads="1"/>
          </p:cNvSpPr>
          <p:nvPr>
            <p:ph idx="1"/>
          </p:nvPr>
        </p:nvSpPr>
        <p:spPr>
          <a:xfrm>
            <a:off x="2160402" y="2773440"/>
            <a:ext cx="8110537" cy="4953000"/>
          </a:xfrm>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Born in </a:t>
            </a:r>
            <a:r>
              <a:rPr lang="en-US" sz="2800" dirty="0">
                <a:latin typeface="Arial" panose="020B0604020202020204" pitchFamily="34" charset="0"/>
                <a:cs typeface="Arial" panose="020B0604020202020204" pitchFamily="34" charset="0"/>
              </a:rPr>
              <a:t>the USA! In the 1960s</a:t>
            </a:r>
            <a:endParaRPr lang="en-US" sz="2800" dirty="0">
              <a:latin typeface="Arial" panose="020B0604020202020204" pitchFamily="34" charset="0"/>
              <a:cs typeface="Arial" panose="020B0604020202020204" pitchFamily="34" charset="0"/>
            </a:endParaRPr>
          </a:p>
          <a:p>
            <a:pPr eaLnBrk="1" hangingPunct="1"/>
            <a:r>
              <a:rPr lang="en-US" sz="2800" dirty="0">
                <a:latin typeface="Arial" panose="020B0604020202020204" pitchFamily="34" charset="0"/>
                <a:cs typeface="Arial" panose="020B0604020202020204" pitchFamily="34" charset="0"/>
              </a:rPr>
              <a:t>Response </a:t>
            </a:r>
            <a:r>
              <a:rPr lang="en-US" sz="2800" dirty="0">
                <a:latin typeface="Arial" panose="020B0604020202020204" pitchFamily="34" charset="0"/>
                <a:cs typeface="Arial" panose="020B0604020202020204" pitchFamily="34" charset="0"/>
              </a:rPr>
              <a:t>to:</a:t>
            </a:r>
          </a:p>
          <a:p>
            <a:pPr eaLnBrk="1" hangingPunct="1"/>
            <a:r>
              <a:rPr lang="en-US" sz="2800" dirty="0">
                <a:latin typeface="Arial" panose="020B0604020202020204" pitchFamily="34" charset="0"/>
                <a:cs typeface="Arial" panose="020B0604020202020204" pitchFamily="34" charset="0"/>
              </a:rPr>
              <a:t>Fears </a:t>
            </a:r>
            <a:r>
              <a:rPr lang="en-US" sz="2800" dirty="0">
                <a:latin typeface="Arial" panose="020B0604020202020204" pitchFamily="34" charset="0"/>
                <a:cs typeface="Arial" panose="020B0604020202020204" pitchFamily="34" charset="0"/>
              </a:rPr>
              <a:t>of </a:t>
            </a:r>
            <a:r>
              <a:rPr lang="en-US" sz="2800" dirty="0">
                <a:latin typeface="Arial" panose="020B0604020202020204" pitchFamily="34" charset="0"/>
                <a:cs typeface="Arial" panose="020B0604020202020204" pitchFamily="34" charset="0"/>
              </a:rPr>
              <a:t>parents and </a:t>
            </a:r>
            <a:r>
              <a:rPr lang="en-US" sz="2800" dirty="0" err="1">
                <a:latin typeface="Arial" panose="020B0604020202020204" pitchFamily="34" charset="0"/>
                <a:cs typeface="Arial" panose="020B0604020202020204" pitchFamily="34" charset="0"/>
              </a:rPr>
              <a:t>carers</a:t>
            </a:r>
            <a:r>
              <a:rPr lang="en-US" sz="2800"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of children with disabilities</a:t>
            </a:r>
            <a:endParaRPr lang="en-US" sz="2800" dirty="0">
              <a:latin typeface="Arial" panose="020B0604020202020204" pitchFamily="34" charset="0"/>
              <a:cs typeface="Arial" panose="020B0604020202020204" pitchFamily="34" charset="0"/>
            </a:endParaRPr>
          </a:p>
          <a:p>
            <a:pPr eaLnBrk="1" hangingPunct="1"/>
            <a:r>
              <a:rPr lang="en-US" sz="2800" dirty="0">
                <a:latin typeface="Arial" panose="020B0604020202020204" pitchFamily="34" charset="0"/>
                <a:cs typeface="Arial" panose="020B0604020202020204" pitchFamily="34" charset="0"/>
              </a:rPr>
              <a:t>History </a:t>
            </a:r>
            <a:r>
              <a:rPr lang="en-US" sz="2800" dirty="0">
                <a:latin typeface="Arial" panose="020B0604020202020204" pitchFamily="34" charset="0"/>
                <a:cs typeface="Arial" panose="020B0604020202020204" pitchFamily="34" charset="0"/>
              </a:rPr>
              <a:t>of institutionalisation, abuse and </a:t>
            </a:r>
            <a:r>
              <a:rPr lang="en-US" sz="2800" dirty="0">
                <a:latin typeface="Arial" panose="020B0604020202020204" pitchFamily="34" charset="0"/>
                <a:cs typeface="Arial" panose="020B0604020202020204" pitchFamily="34" charset="0"/>
              </a:rPr>
              <a:t>neglect</a:t>
            </a:r>
          </a:p>
          <a:p>
            <a:r>
              <a:rPr lang="en-US" sz="2800" dirty="0">
                <a:latin typeface="Arial" panose="020B0604020202020204" pitchFamily="34" charset="0"/>
                <a:cs typeface="Arial" panose="020B0604020202020204" pitchFamily="34" charset="0"/>
              </a:rPr>
              <a:t>Ad hoc emergence in UK from 1980’s</a:t>
            </a:r>
          </a:p>
          <a:p>
            <a:pPr eaLnBrk="1" hangingPunct="1"/>
            <a:endParaRPr lang="en-US" sz="2800" dirty="0">
              <a:latin typeface="+mj-lt"/>
            </a:endParaRPr>
          </a:p>
        </p:txBody>
      </p:sp>
      <p:sp>
        <p:nvSpPr>
          <p:cNvPr id="192" name="Slide Number Placeholder 3"/>
          <p:cNvSpPr>
            <a:spLocks noGrp="1"/>
          </p:cNvSpPr>
          <p:nvPr>
            <p:ph type="sldNum" sz="quarter" idx="12"/>
          </p:nvPr>
        </p:nvSpPr>
        <p:spPr/>
        <p:txBody>
          <a:bodyPr/>
          <a:lstStyle/>
          <a:p>
            <a:fld id="{048501A2-6C6B-8446-B1EA-791D81DA4DD1}" type="slidenum">
              <a:rPr lang="en-US"/>
              <a:pPr/>
              <a:t>35</a:t>
            </a:fld>
            <a:endParaRPr lang="en-US"/>
          </a:p>
        </p:txBody>
      </p:sp>
      <p:grpSp>
        <p:nvGrpSpPr>
          <p:cNvPr id="2" name="Group 1"/>
          <p:cNvGrpSpPr>
            <a:grpSpLocks/>
          </p:cNvGrpSpPr>
          <p:nvPr/>
        </p:nvGrpSpPr>
        <p:grpSpPr bwMode="auto">
          <a:xfrm>
            <a:off x="10129863" y="4835452"/>
            <a:ext cx="45719" cy="302454"/>
            <a:chOff x="0" y="0"/>
            <a:chExt cx="5712" cy="12789"/>
          </a:xfrm>
        </p:grpSpPr>
        <p:grpSp>
          <p:nvGrpSpPr>
            <p:cNvPr id="3" name="Group 2"/>
            <p:cNvGrpSpPr>
              <a:grpSpLocks/>
            </p:cNvGrpSpPr>
            <p:nvPr/>
          </p:nvGrpSpPr>
          <p:grpSpPr bwMode="auto">
            <a:xfrm>
              <a:off x="0" y="0"/>
              <a:ext cx="48" cy="11713"/>
              <a:chOff x="0" y="0"/>
              <a:chExt cx="48" cy="11713"/>
            </a:xfrm>
          </p:grpSpPr>
          <p:sp>
            <p:nvSpPr>
              <p:cNvPr id="16575" name="Rectangle 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6" name="Rectangle 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4" name="Group 5"/>
            <p:cNvGrpSpPr>
              <a:grpSpLocks/>
            </p:cNvGrpSpPr>
            <p:nvPr/>
          </p:nvGrpSpPr>
          <p:grpSpPr bwMode="auto">
            <a:xfrm>
              <a:off x="96" y="6"/>
              <a:ext cx="48" cy="11713"/>
              <a:chOff x="0" y="0"/>
              <a:chExt cx="48" cy="11713"/>
            </a:xfrm>
          </p:grpSpPr>
          <p:sp>
            <p:nvSpPr>
              <p:cNvPr id="16573" name="Rectangle 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4" name="Rectangle 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5" name="Group 8"/>
            <p:cNvGrpSpPr>
              <a:grpSpLocks/>
            </p:cNvGrpSpPr>
            <p:nvPr/>
          </p:nvGrpSpPr>
          <p:grpSpPr bwMode="auto">
            <a:xfrm>
              <a:off x="192" y="6"/>
              <a:ext cx="48" cy="11713"/>
              <a:chOff x="0" y="0"/>
              <a:chExt cx="48" cy="11713"/>
            </a:xfrm>
          </p:grpSpPr>
          <p:sp>
            <p:nvSpPr>
              <p:cNvPr id="16571" name="Rectangle 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2" name="Rectangle 1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6" name="Group 11"/>
            <p:cNvGrpSpPr>
              <a:grpSpLocks/>
            </p:cNvGrpSpPr>
            <p:nvPr/>
          </p:nvGrpSpPr>
          <p:grpSpPr bwMode="auto">
            <a:xfrm>
              <a:off x="288" y="6"/>
              <a:ext cx="48" cy="11713"/>
              <a:chOff x="0" y="0"/>
              <a:chExt cx="48" cy="11713"/>
            </a:xfrm>
          </p:grpSpPr>
          <p:sp>
            <p:nvSpPr>
              <p:cNvPr id="16569" name="Rectangle 1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70" name="Rectangle 1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7" name="Group 14"/>
            <p:cNvGrpSpPr>
              <a:grpSpLocks/>
            </p:cNvGrpSpPr>
            <p:nvPr/>
          </p:nvGrpSpPr>
          <p:grpSpPr bwMode="auto">
            <a:xfrm>
              <a:off x="384" y="6"/>
              <a:ext cx="48" cy="11713"/>
              <a:chOff x="0" y="0"/>
              <a:chExt cx="48" cy="11713"/>
            </a:xfrm>
          </p:grpSpPr>
          <p:sp>
            <p:nvSpPr>
              <p:cNvPr id="16567" name="Rectangle 1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8" name="Rectangle 1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8" name="Group 17"/>
            <p:cNvGrpSpPr>
              <a:grpSpLocks/>
            </p:cNvGrpSpPr>
            <p:nvPr/>
          </p:nvGrpSpPr>
          <p:grpSpPr bwMode="auto">
            <a:xfrm>
              <a:off x="480" y="6"/>
              <a:ext cx="48" cy="11713"/>
              <a:chOff x="0" y="0"/>
              <a:chExt cx="48" cy="11713"/>
            </a:xfrm>
          </p:grpSpPr>
          <p:sp>
            <p:nvSpPr>
              <p:cNvPr id="16565" name="Rectangle 1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6" name="Rectangle 1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9" name="Group 20"/>
            <p:cNvGrpSpPr>
              <a:grpSpLocks/>
            </p:cNvGrpSpPr>
            <p:nvPr/>
          </p:nvGrpSpPr>
          <p:grpSpPr bwMode="auto">
            <a:xfrm>
              <a:off x="576" y="6"/>
              <a:ext cx="48" cy="11713"/>
              <a:chOff x="0" y="0"/>
              <a:chExt cx="48" cy="11713"/>
            </a:xfrm>
          </p:grpSpPr>
          <p:sp>
            <p:nvSpPr>
              <p:cNvPr id="16563" name="Rectangle 2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4" name="Rectangle 2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0" name="Group 23"/>
            <p:cNvGrpSpPr>
              <a:grpSpLocks/>
            </p:cNvGrpSpPr>
            <p:nvPr/>
          </p:nvGrpSpPr>
          <p:grpSpPr bwMode="auto">
            <a:xfrm>
              <a:off x="672" y="6"/>
              <a:ext cx="48" cy="11713"/>
              <a:chOff x="0" y="0"/>
              <a:chExt cx="48" cy="11713"/>
            </a:xfrm>
          </p:grpSpPr>
          <p:sp>
            <p:nvSpPr>
              <p:cNvPr id="16561" name="Rectangle 2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2" name="Rectangle 2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1" name="Group 26"/>
            <p:cNvGrpSpPr>
              <a:grpSpLocks/>
            </p:cNvGrpSpPr>
            <p:nvPr/>
          </p:nvGrpSpPr>
          <p:grpSpPr bwMode="auto">
            <a:xfrm>
              <a:off x="768" y="6"/>
              <a:ext cx="48" cy="11713"/>
              <a:chOff x="0" y="0"/>
              <a:chExt cx="48" cy="11713"/>
            </a:xfrm>
          </p:grpSpPr>
          <p:sp>
            <p:nvSpPr>
              <p:cNvPr id="16559" name="Rectangle 2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60" name="Rectangle 2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2" name="Group 29"/>
            <p:cNvGrpSpPr>
              <a:grpSpLocks/>
            </p:cNvGrpSpPr>
            <p:nvPr/>
          </p:nvGrpSpPr>
          <p:grpSpPr bwMode="auto">
            <a:xfrm>
              <a:off x="864" y="6"/>
              <a:ext cx="48" cy="11713"/>
              <a:chOff x="0" y="0"/>
              <a:chExt cx="48" cy="11713"/>
            </a:xfrm>
          </p:grpSpPr>
          <p:sp>
            <p:nvSpPr>
              <p:cNvPr id="16557" name="Rectangle 3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8" name="Rectangle 3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3" name="Group 32"/>
            <p:cNvGrpSpPr>
              <a:grpSpLocks/>
            </p:cNvGrpSpPr>
            <p:nvPr/>
          </p:nvGrpSpPr>
          <p:grpSpPr bwMode="auto">
            <a:xfrm>
              <a:off x="960" y="6"/>
              <a:ext cx="48" cy="11713"/>
              <a:chOff x="0" y="0"/>
              <a:chExt cx="48" cy="11713"/>
            </a:xfrm>
          </p:grpSpPr>
          <p:sp>
            <p:nvSpPr>
              <p:cNvPr id="16555" name="Rectangle 3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6" name="Rectangle 3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4" name="Group 35"/>
            <p:cNvGrpSpPr>
              <a:grpSpLocks/>
            </p:cNvGrpSpPr>
            <p:nvPr/>
          </p:nvGrpSpPr>
          <p:grpSpPr bwMode="auto">
            <a:xfrm>
              <a:off x="1056" y="6"/>
              <a:ext cx="48" cy="11713"/>
              <a:chOff x="0" y="0"/>
              <a:chExt cx="48" cy="11713"/>
            </a:xfrm>
          </p:grpSpPr>
          <p:sp>
            <p:nvSpPr>
              <p:cNvPr id="16553" name="Rectangle 3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4" name="Rectangle 3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5" name="Group 38"/>
            <p:cNvGrpSpPr>
              <a:grpSpLocks/>
            </p:cNvGrpSpPr>
            <p:nvPr/>
          </p:nvGrpSpPr>
          <p:grpSpPr bwMode="auto">
            <a:xfrm>
              <a:off x="1152" y="6"/>
              <a:ext cx="48" cy="11713"/>
              <a:chOff x="0" y="0"/>
              <a:chExt cx="48" cy="11713"/>
            </a:xfrm>
          </p:grpSpPr>
          <p:sp>
            <p:nvSpPr>
              <p:cNvPr id="16551" name="Rectangle 3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2" name="Rectangle 4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 name="Group 41"/>
            <p:cNvGrpSpPr>
              <a:grpSpLocks/>
            </p:cNvGrpSpPr>
            <p:nvPr/>
          </p:nvGrpSpPr>
          <p:grpSpPr bwMode="auto">
            <a:xfrm>
              <a:off x="1248" y="6"/>
              <a:ext cx="48" cy="11713"/>
              <a:chOff x="0" y="0"/>
              <a:chExt cx="48" cy="11713"/>
            </a:xfrm>
          </p:grpSpPr>
          <p:sp>
            <p:nvSpPr>
              <p:cNvPr id="16549" name="Rectangle 4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50" name="Rectangle 4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7" name="Group 44"/>
            <p:cNvGrpSpPr>
              <a:grpSpLocks/>
            </p:cNvGrpSpPr>
            <p:nvPr/>
          </p:nvGrpSpPr>
          <p:grpSpPr bwMode="auto">
            <a:xfrm>
              <a:off x="1344" y="6"/>
              <a:ext cx="48" cy="11713"/>
              <a:chOff x="0" y="0"/>
              <a:chExt cx="48" cy="11713"/>
            </a:xfrm>
          </p:grpSpPr>
          <p:sp>
            <p:nvSpPr>
              <p:cNvPr id="16547" name="Rectangle 4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8" name="Rectangle 4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8" name="Group 47"/>
            <p:cNvGrpSpPr>
              <a:grpSpLocks/>
            </p:cNvGrpSpPr>
            <p:nvPr/>
          </p:nvGrpSpPr>
          <p:grpSpPr bwMode="auto">
            <a:xfrm>
              <a:off x="1440" y="6"/>
              <a:ext cx="48" cy="11713"/>
              <a:chOff x="0" y="0"/>
              <a:chExt cx="48" cy="11713"/>
            </a:xfrm>
          </p:grpSpPr>
          <p:sp>
            <p:nvSpPr>
              <p:cNvPr id="16545" name="Rectangle 4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6" name="Rectangle 4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9" name="Group 50"/>
            <p:cNvGrpSpPr>
              <a:grpSpLocks/>
            </p:cNvGrpSpPr>
            <p:nvPr/>
          </p:nvGrpSpPr>
          <p:grpSpPr bwMode="auto">
            <a:xfrm>
              <a:off x="1536" y="6"/>
              <a:ext cx="48" cy="11713"/>
              <a:chOff x="0" y="0"/>
              <a:chExt cx="48" cy="11713"/>
            </a:xfrm>
          </p:grpSpPr>
          <p:sp>
            <p:nvSpPr>
              <p:cNvPr id="16543" name="Rectangle 5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4" name="Rectangle 5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0" name="Group 53"/>
            <p:cNvGrpSpPr>
              <a:grpSpLocks/>
            </p:cNvGrpSpPr>
            <p:nvPr/>
          </p:nvGrpSpPr>
          <p:grpSpPr bwMode="auto">
            <a:xfrm>
              <a:off x="1632" y="6"/>
              <a:ext cx="48" cy="11713"/>
              <a:chOff x="0" y="0"/>
              <a:chExt cx="48" cy="11713"/>
            </a:xfrm>
          </p:grpSpPr>
          <p:sp>
            <p:nvSpPr>
              <p:cNvPr id="16541" name="Rectangle 5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42" name="Rectangle 5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sp>
          <p:nvSpPr>
            <p:cNvPr id="16539" name="Rectangle 57"/>
            <p:cNvSpPr>
              <a:spLocks/>
            </p:cNvSpPr>
            <p:nvPr/>
          </p:nvSpPr>
          <p:spPr bwMode="auto">
            <a:xfrm>
              <a:off x="1728" y="6"/>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grpSp>
          <p:nvGrpSpPr>
            <p:cNvPr id="22" name="Group 59"/>
            <p:cNvGrpSpPr>
              <a:grpSpLocks/>
            </p:cNvGrpSpPr>
            <p:nvPr/>
          </p:nvGrpSpPr>
          <p:grpSpPr bwMode="auto">
            <a:xfrm>
              <a:off x="1824" y="6"/>
              <a:ext cx="48" cy="11713"/>
              <a:chOff x="0" y="0"/>
              <a:chExt cx="48" cy="11713"/>
            </a:xfrm>
          </p:grpSpPr>
          <p:sp>
            <p:nvSpPr>
              <p:cNvPr id="16537" name="Rectangle 6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8" name="Rectangle 6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3" name="Group 62"/>
            <p:cNvGrpSpPr>
              <a:grpSpLocks/>
            </p:cNvGrpSpPr>
            <p:nvPr/>
          </p:nvGrpSpPr>
          <p:grpSpPr bwMode="auto">
            <a:xfrm>
              <a:off x="1920" y="6"/>
              <a:ext cx="48" cy="11713"/>
              <a:chOff x="0" y="0"/>
              <a:chExt cx="48" cy="11713"/>
            </a:xfrm>
          </p:grpSpPr>
          <p:sp>
            <p:nvSpPr>
              <p:cNvPr id="16535" name="Rectangle 6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6" name="Rectangle 6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4" name="Group 65"/>
            <p:cNvGrpSpPr>
              <a:grpSpLocks/>
            </p:cNvGrpSpPr>
            <p:nvPr/>
          </p:nvGrpSpPr>
          <p:grpSpPr bwMode="auto">
            <a:xfrm>
              <a:off x="2016" y="6"/>
              <a:ext cx="48" cy="11713"/>
              <a:chOff x="0" y="0"/>
              <a:chExt cx="48" cy="11713"/>
            </a:xfrm>
          </p:grpSpPr>
          <p:sp>
            <p:nvSpPr>
              <p:cNvPr id="16533" name="Rectangle 6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4" name="Rectangle 6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5" name="Group 68"/>
            <p:cNvGrpSpPr>
              <a:grpSpLocks/>
            </p:cNvGrpSpPr>
            <p:nvPr/>
          </p:nvGrpSpPr>
          <p:grpSpPr bwMode="auto">
            <a:xfrm>
              <a:off x="2112" y="6"/>
              <a:ext cx="48" cy="11713"/>
              <a:chOff x="0" y="0"/>
              <a:chExt cx="48" cy="11713"/>
            </a:xfrm>
          </p:grpSpPr>
          <p:sp>
            <p:nvSpPr>
              <p:cNvPr id="16531" name="Rectangle 6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2" name="Rectangle 7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6" name="Group 71"/>
            <p:cNvGrpSpPr>
              <a:grpSpLocks/>
            </p:cNvGrpSpPr>
            <p:nvPr/>
          </p:nvGrpSpPr>
          <p:grpSpPr bwMode="auto">
            <a:xfrm>
              <a:off x="2208" y="6"/>
              <a:ext cx="48" cy="11713"/>
              <a:chOff x="0" y="0"/>
              <a:chExt cx="48" cy="11713"/>
            </a:xfrm>
          </p:grpSpPr>
          <p:sp>
            <p:nvSpPr>
              <p:cNvPr id="16529" name="Rectangle 7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30" name="Rectangle 7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7" name="Group 74"/>
            <p:cNvGrpSpPr>
              <a:grpSpLocks/>
            </p:cNvGrpSpPr>
            <p:nvPr/>
          </p:nvGrpSpPr>
          <p:grpSpPr bwMode="auto">
            <a:xfrm>
              <a:off x="2304" y="6"/>
              <a:ext cx="48" cy="11713"/>
              <a:chOff x="0" y="0"/>
              <a:chExt cx="48" cy="11713"/>
            </a:xfrm>
          </p:grpSpPr>
          <p:sp>
            <p:nvSpPr>
              <p:cNvPr id="16527" name="Rectangle 7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8" name="Rectangle 7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8" name="Group 77"/>
            <p:cNvGrpSpPr>
              <a:grpSpLocks/>
            </p:cNvGrpSpPr>
            <p:nvPr/>
          </p:nvGrpSpPr>
          <p:grpSpPr bwMode="auto">
            <a:xfrm>
              <a:off x="2400" y="6"/>
              <a:ext cx="48" cy="11713"/>
              <a:chOff x="0" y="0"/>
              <a:chExt cx="48" cy="11713"/>
            </a:xfrm>
          </p:grpSpPr>
          <p:sp>
            <p:nvSpPr>
              <p:cNvPr id="16525" name="Rectangle 7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6" name="Rectangle 7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29" name="Group 80"/>
            <p:cNvGrpSpPr>
              <a:grpSpLocks/>
            </p:cNvGrpSpPr>
            <p:nvPr/>
          </p:nvGrpSpPr>
          <p:grpSpPr bwMode="auto">
            <a:xfrm>
              <a:off x="2496" y="6"/>
              <a:ext cx="48" cy="11713"/>
              <a:chOff x="0" y="0"/>
              <a:chExt cx="48" cy="11713"/>
            </a:xfrm>
          </p:grpSpPr>
          <p:sp>
            <p:nvSpPr>
              <p:cNvPr id="16523" name="Rectangle 8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4" name="Rectangle 8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0" name="Group 83"/>
            <p:cNvGrpSpPr>
              <a:grpSpLocks/>
            </p:cNvGrpSpPr>
            <p:nvPr/>
          </p:nvGrpSpPr>
          <p:grpSpPr bwMode="auto">
            <a:xfrm>
              <a:off x="2592" y="6"/>
              <a:ext cx="48" cy="11713"/>
              <a:chOff x="0" y="0"/>
              <a:chExt cx="48" cy="11713"/>
            </a:xfrm>
          </p:grpSpPr>
          <p:sp>
            <p:nvSpPr>
              <p:cNvPr id="16521" name="Rectangle 8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2" name="Rectangle 8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31" name="Group 86"/>
            <p:cNvGrpSpPr>
              <a:grpSpLocks/>
            </p:cNvGrpSpPr>
            <p:nvPr/>
          </p:nvGrpSpPr>
          <p:grpSpPr bwMode="auto">
            <a:xfrm>
              <a:off x="2688" y="6"/>
              <a:ext cx="48" cy="11713"/>
              <a:chOff x="0" y="0"/>
              <a:chExt cx="48" cy="11713"/>
            </a:xfrm>
          </p:grpSpPr>
          <p:sp>
            <p:nvSpPr>
              <p:cNvPr id="16519" name="Rectangle 8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20" name="Rectangle 8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7" name="Group 89"/>
            <p:cNvGrpSpPr>
              <a:grpSpLocks/>
            </p:cNvGrpSpPr>
            <p:nvPr/>
          </p:nvGrpSpPr>
          <p:grpSpPr bwMode="auto">
            <a:xfrm>
              <a:off x="2784" y="6"/>
              <a:ext cx="48" cy="11713"/>
              <a:chOff x="0" y="0"/>
              <a:chExt cx="48" cy="11713"/>
            </a:xfrm>
          </p:grpSpPr>
          <p:sp>
            <p:nvSpPr>
              <p:cNvPr id="16517" name="Rectangle 9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8" name="Rectangle 9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8" name="Group 92"/>
            <p:cNvGrpSpPr>
              <a:grpSpLocks/>
            </p:cNvGrpSpPr>
            <p:nvPr/>
          </p:nvGrpSpPr>
          <p:grpSpPr bwMode="auto">
            <a:xfrm>
              <a:off x="2880" y="6"/>
              <a:ext cx="48" cy="11713"/>
              <a:chOff x="0" y="0"/>
              <a:chExt cx="48" cy="11713"/>
            </a:xfrm>
          </p:grpSpPr>
          <p:sp>
            <p:nvSpPr>
              <p:cNvPr id="16515" name="Rectangle 9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6" name="Rectangle 9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79" name="Group 95"/>
            <p:cNvGrpSpPr>
              <a:grpSpLocks/>
            </p:cNvGrpSpPr>
            <p:nvPr/>
          </p:nvGrpSpPr>
          <p:grpSpPr bwMode="auto">
            <a:xfrm>
              <a:off x="2976" y="6"/>
              <a:ext cx="48" cy="11713"/>
              <a:chOff x="0" y="0"/>
              <a:chExt cx="48" cy="11713"/>
            </a:xfrm>
          </p:grpSpPr>
          <p:sp>
            <p:nvSpPr>
              <p:cNvPr id="16513" name="Rectangle 9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4" name="Rectangle 9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0" name="Group 98"/>
            <p:cNvGrpSpPr>
              <a:grpSpLocks/>
            </p:cNvGrpSpPr>
            <p:nvPr/>
          </p:nvGrpSpPr>
          <p:grpSpPr bwMode="auto">
            <a:xfrm>
              <a:off x="3072" y="6"/>
              <a:ext cx="48" cy="11713"/>
              <a:chOff x="0" y="0"/>
              <a:chExt cx="48" cy="11713"/>
            </a:xfrm>
          </p:grpSpPr>
          <p:sp>
            <p:nvSpPr>
              <p:cNvPr id="16511" name="Rectangle 9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2" name="Rectangle 10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1" name="Group 101"/>
            <p:cNvGrpSpPr>
              <a:grpSpLocks/>
            </p:cNvGrpSpPr>
            <p:nvPr/>
          </p:nvGrpSpPr>
          <p:grpSpPr bwMode="auto">
            <a:xfrm>
              <a:off x="3168" y="6"/>
              <a:ext cx="48" cy="11713"/>
              <a:chOff x="0" y="0"/>
              <a:chExt cx="48" cy="11713"/>
            </a:xfrm>
          </p:grpSpPr>
          <p:sp>
            <p:nvSpPr>
              <p:cNvPr id="16509" name="Rectangle 10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10" name="Rectangle 10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2" name="Group 104"/>
            <p:cNvGrpSpPr>
              <a:grpSpLocks/>
            </p:cNvGrpSpPr>
            <p:nvPr/>
          </p:nvGrpSpPr>
          <p:grpSpPr bwMode="auto">
            <a:xfrm>
              <a:off x="3264" y="6"/>
              <a:ext cx="48" cy="11713"/>
              <a:chOff x="0" y="0"/>
              <a:chExt cx="48" cy="11713"/>
            </a:xfrm>
          </p:grpSpPr>
          <p:sp>
            <p:nvSpPr>
              <p:cNvPr id="16507" name="Rectangle 10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8" name="Rectangle 10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3" name="Group 107"/>
            <p:cNvGrpSpPr>
              <a:grpSpLocks/>
            </p:cNvGrpSpPr>
            <p:nvPr/>
          </p:nvGrpSpPr>
          <p:grpSpPr bwMode="auto">
            <a:xfrm>
              <a:off x="3360" y="6"/>
              <a:ext cx="48" cy="11713"/>
              <a:chOff x="0" y="0"/>
              <a:chExt cx="48" cy="11713"/>
            </a:xfrm>
          </p:grpSpPr>
          <p:sp>
            <p:nvSpPr>
              <p:cNvPr id="16505" name="Rectangle 10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6" name="Rectangle 10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4" name="Group 110"/>
            <p:cNvGrpSpPr>
              <a:grpSpLocks/>
            </p:cNvGrpSpPr>
            <p:nvPr/>
          </p:nvGrpSpPr>
          <p:grpSpPr bwMode="auto">
            <a:xfrm>
              <a:off x="3456" y="6"/>
              <a:ext cx="48" cy="11713"/>
              <a:chOff x="0" y="0"/>
              <a:chExt cx="48" cy="11713"/>
            </a:xfrm>
          </p:grpSpPr>
          <p:sp>
            <p:nvSpPr>
              <p:cNvPr id="16503" name="Rectangle 11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4" name="Rectangle 11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5" name="Group 113"/>
            <p:cNvGrpSpPr>
              <a:grpSpLocks/>
            </p:cNvGrpSpPr>
            <p:nvPr/>
          </p:nvGrpSpPr>
          <p:grpSpPr bwMode="auto">
            <a:xfrm>
              <a:off x="3552" y="6"/>
              <a:ext cx="48" cy="11713"/>
              <a:chOff x="0" y="0"/>
              <a:chExt cx="48" cy="11713"/>
            </a:xfrm>
          </p:grpSpPr>
          <p:sp>
            <p:nvSpPr>
              <p:cNvPr id="16501" name="Rectangle 11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2" name="Rectangle 11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6" name="Group 116"/>
            <p:cNvGrpSpPr>
              <a:grpSpLocks/>
            </p:cNvGrpSpPr>
            <p:nvPr/>
          </p:nvGrpSpPr>
          <p:grpSpPr bwMode="auto">
            <a:xfrm>
              <a:off x="3648" y="6"/>
              <a:ext cx="48" cy="11713"/>
              <a:chOff x="0" y="0"/>
              <a:chExt cx="48" cy="11713"/>
            </a:xfrm>
          </p:grpSpPr>
          <p:sp>
            <p:nvSpPr>
              <p:cNvPr id="16499" name="Rectangle 11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500" name="Rectangle 11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7" name="Group 119"/>
            <p:cNvGrpSpPr>
              <a:grpSpLocks/>
            </p:cNvGrpSpPr>
            <p:nvPr/>
          </p:nvGrpSpPr>
          <p:grpSpPr bwMode="auto">
            <a:xfrm>
              <a:off x="3744" y="6"/>
              <a:ext cx="48" cy="11713"/>
              <a:chOff x="0" y="0"/>
              <a:chExt cx="48" cy="11713"/>
            </a:xfrm>
          </p:grpSpPr>
          <p:sp>
            <p:nvSpPr>
              <p:cNvPr id="16497" name="Rectangle 12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8" name="Rectangle 12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8" name="Group 122"/>
            <p:cNvGrpSpPr>
              <a:grpSpLocks/>
            </p:cNvGrpSpPr>
            <p:nvPr/>
          </p:nvGrpSpPr>
          <p:grpSpPr bwMode="auto">
            <a:xfrm>
              <a:off x="3840" y="6"/>
              <a:ext cx="48" cy="11713"/>
              <a:chOff x="0" y="0"/>
              <a:chExt cx="48" cy="11713"/>
            </a:xfrm>
          </p:grpSpPr>
          <p:sp>
            <p:nvSpPr>
              <p:cNvPr id="16495" name="Rectangle 12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6" name="Rectangle 12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89" name="Group 125"/>
            <p:cNvGrpSpPr>
              <a:grpSpLocks/>
            </p:cNvGrpSpPr>
            <p:nvPr/>
          </p:nvGrpSpPr>
          <p:grpSpPr bwMode="auto">
            <a:xfrm>
              <a:off x="3936" y="6"/>
              <a:ext cx="48" cy="11713"/>
              <a:chOff x="0" y="0"/>
              <a:chExt cx="48" cy="11713"/>
            </a:xfrm>
          </p:grpSpPr>
          <p:sp>
            <p:nvSpPr>
              <p:cNvPr id="16493" name="Rectangle 12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4" name="Rectangle 12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0" name="Group 128"/>
            <p:cNvGrpSpPr>
              <a:grpSpLocks/>
            </p:cNvGrpSpPr>
            <p:nvPr/>
          </p:nvGrpSpPr>
          <p:grpSpPr bwMode="auto">
            <a:xfrm>
              <a:off x="4032" y="6"/>
              <a:ext cx="48" cy="11713"/>
              <a:chOff x="0" y="0"/>
              <a:chExt cx="48" cy="11713"/>
            </a:xfrm>
          </p:grpSpPr>
          <p:sp>
            <p:nvSpPr>
              <p:cNvPr id="16491" name="Rectangle 12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2" name="Rectangle 13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dirty="0"/>
              </a:p>
            </p:txBody>
          </p:sp>
        </p:grpSp>
        <p:grpSp>
          <p:nvGrpSpPr>
            <p:cNvPr id="16591" name="Group 131"/>
            <p:cNvGrpSpPr>
              <a:grpSpLocks/>
            </p:cNvGrpSpPr>
            <p:nvPr/>
          </p:nvGrpSpPr>
          <p:grpSpPr bwMode="auto">
            <a:xfrm>
              <a:off x="4128" y="6"/>
              <a:ext cx="48" cy="11713"/>
              <a:chOff x="0" y="0"/>
              <a:chExt cx="48" cy="11713"/>
            </a:xfrm>
          </p:grpSpPr>
          <p:sp>
            <p:nvSpPr>
              <p:cNvPr id="16489" name="Rectangle 13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90" name="Rectangle 13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2" name="Group 134"/>
            <p:cNvGrpSpPr>
              <a:grpSpLocks/>
            </p:cNvGrpSpPr>
            <p:nvPr/>
          </p:nvGrpSpPr>
          <p:grpSpPr bwMode="auto">
            <a:xfrm>
              <a:off x="4224" y="6"/>
              <a:ext cx="48" cy="11713"/>
              <a:chOff x="0" y="0"/>
              <a:chExt cx="48" cy="11713"/>
            </a:xfrm>
          </p:grpSpPr>
          <p:sp>
            <p:nvSpPr>
              <p:cNvPr id="16487" name="Rectangle 13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8" name="Rectangle 13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3" name="Group 137"/>
            <p:cNvGrpSpPr>
              <a:grpSpLocks/>
            </p:cNvGrpSpPr>
            <p:nvPr/>
          </p:nvGrpSpPr>
          <p:grpSpPr bwMode="auto">
            <a:xfrm>
              <a:off x="4320" y="6"/>
              <a:ext cx="48" cy="11713"/>
              <a:chOff x="0" y="0"/>
              <a:chExt cx="48" cy="11713"/>
            </a:xfrm>
          </p:grpSpPr>
          <p:sp>
            <p:nvSpPr>
              <p:cNvPr id="16485" name="Rectangle 13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6" name="Rectangle 13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4" name="Group 140"/>
            <p:cNvGrpSpPr>
              <a:grpSpLocks/>
            </p:cNvGrpSpPr>
            <p:nvPr/>
          </p:nvGrpSpPr>
          <p:grpSpPr bwMode="auto">
            <a:xfrm>
              <a:off x="4416" y="6"/>
              <a:ext cx="48" cy="11713"/>
              <a:chOff x="0" y="0"/>
              <a:chExt cx="48" cy="11713"/>
            </a:xfrm>
          </p:grpSpPr>
          <p:sp>
            <p:nvSpPr>
              <p:cNvPr id="16483" name="Rectangle 14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4" name="Rectangle 14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5" name="Group 143"/>
            <p:cNvGrpSpPr>
              <a:grpSpLocks/>
            </p:cNvGrpSpPr>
            <p:nvPr/>
          </p:nvGrpSpPr>
          <p:grpSpPr bwMode="auto">
            <a:xfrm>
              <a:off x="4512" y="6"/>
              <a:ext cx="48" cy="11713"/>
              <a:chOff x="0" y="0"/>
              <a:chExt cx="48" cy="11713"/>
            </a:xfrm>
          </p:grpSpPr>
          <p:sp>
            <p:nvSpPr>
              <p:cNvPr id="16481" name="Rectangle 14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2" name="Rectangle 14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6" name="Group 146"/>
            <p:cNvGrpSpPr>
              <a:grpSpLocks/>
            </p:cNvGrpSpPr>
            <p:nvPr/>
          </p:nvGrpSpPr>
          <p:grpSpPr bwMode="auto">
            <a:xfrm>
              <a:off x="4608" y="6"/>
              <a:ext cx="48" cy="11713"/>
              <a:chOff x="0" y="0"/>
              <a:chExt cx="48" cy="11713"/>
            </a:xfrm>
          </p:grpSpPr>
          <p:sp>
            <p:nvSpPr>
              <p:cNvPr id="16479" name="Rectangle 14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80" name="Rectangle 14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7" name="Group 149"/>
            <p:cNvGrpSpPr>
              <a:grpSpLocks/>
            </p:cNvGrpSpPr>
            <p:nvPr/>
          </p:nvGrpSpPr>
          <p:grpSpPr bwMode="auto">
            <a:xfrm>
              <a:off x="4704" y="6"/>
              <a:ext cx="48" cy="11713"/>
              <a:chOff x="0" y="0"/>
              <a:chExt cx="48" cy="11713"/>
            </a:xfrm>
          </p:grpSpPr>
          <p:sp>
            <p:nvSpPr>
              <p:cNvPr id="16477" name="Rectangle 15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8" name="Rectangle 15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8" name="Group 152"/>
            <p:cNvGrpSpPr>
              <a:grpSpLocks/>
            </p:cNvGrpSpPr>
            <p:nvPr/>
          </p:nvGrpSpPr>
          <p:grpSpPr bwMode="auto">
            <a:xfrm>
              <a:off x="4800" y="6"/>
              <a:ext cx="48" cy="11713"/>
              <a:chOff x="0" y="0"/>
              <a:chExt cx="48" cy="11713"/>
            </a:xfrm>
          </p:grpSpPr>
          <p:sp>
            <p:nvSpPr>
              <p:cNvPr id="16475" name="Rectangle 153"/>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6" name="Rectangle 154"/>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599" name="Group 155"/>
            <p:cNvGrpSpPr>
              <a:grpSpLocks/>
            </p:cNvGrpSpPr>
            <p:nvPr/>
          </p:nvGrpSpPr>
          <p:grpSpPr bwMode="auto">
            <a:xfrm>
              <a:off x="4896" y="6"/>
              <a:ext cx="48" cy="11713"/>
              <a:chOff x="0" y="0"/>
              <a:chExt cx="48" cy="11713"/>
            </a:xfrm>
          </p:grpSpPr>
          <p:sp>
            <p:nvSpPr>
              <p:cNvPr id="16473" name="Rectangle 156"/>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4" name="Rectangle 157"/>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0" name="Group 158"/>
            <p:cNvGrpSpPr>
              <a:grpSpLocks/>
            </p:cNvGrpSpPr>
            <p:nvPr/>
          </p:nvGrpSpPr>
          <p:grpSpPr bwMode="auto">
            <a:xfrm>
              <a:off x="4992" y="6"/>
              <a:ext cx="48" cy="11713"/>
              <a:chOff x="0" y="0"/>
              <a:chExt cx="48" cy="11713"/>
            </a:xfrm>
          </p:grpSpPr>
          <p:sp>
            <p:nvSpPr>
              <p:cNvPr id="16471" name="Rectangle 159"/>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2" name="Rectangle 160"/>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1" name="Group 161"/>
            <p:cNvGrpSpPr>
              <a:grpSpLocks/>
            </p:cNvGrpSpPr>
            <p:nvPr/>
          </p:nvGrpSpPr>
          <p:grpSpPr bwMode="auto">
            <a:xfrm>
              <a:off x="5088" y="6"/>
              <a:ext cx="48" cy="11713"/>
              <a:chOff x="0" y="0"/>
              <a:chExt cx="48" cy="11713"/>
            </a:xfrm>
          </p:grpSpPr>
          <p:sp>
            <p:nvSpPr>
              <p:cNvPr id="16469" name="Rectangle 162"/>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70" name="Rectangle 163"/>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2" name="Group 164"/>
            <p:cNvGrpSpPr>
              <a:grpSpLocks/>
            </p:cNvGrpSpPr>
            <p:nvPr/>
          </p:nvGrpSpPr>
          <p:grpSpPr bwMode="auto">
            <a:xfrm>
              <a:off x="5184" y="6"/>
              <a:ext cx="48" cy="11713"/>
              <a:chOff x="0" y="0"/>
              <a:chExt cx="48" cy="11713"/>
            </a:xfrm>
          </p:grpSpPr>
          <p:sp>
            <p:nvSpPr>
              <p:cNvPr id="16467" name="Rectangle 165"/>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8" name="Rectangle 166"/>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3" name="Group 167"/>
            <p:cNvGrpSpPr>
              <a:grpSpLocks/>
            </p:cNvGrpSpPr>
            <p:nvPr/>
          </p:nvGrpSpPr>
          <p:grpSpPr bwMode="auto">
            <a:xfrm>
              <a:off x="5280" y="6"/>
              <a:ext cx="48" cy="11713"/>
              <a:chOff x="0" y="0"/>
              <a:chExt cx="48" cy="11713"/>
            </a:xfrm>
          </p:grpSpPr>
          <p:sp>
            <p:nvSpPr>
              <p:cNvPr id="16465" name="Rectangle 168"/>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6" name="Rectangle 169"/>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4" name="Group 170"/>
            <p:cNvGrpSpPr>
              <a:grpSpLocks/>
            </p:cNvGrpSpPr>
            <p:nvPr/>
          </p:nvGrpSpPr>
          <p:grpSpPr bwMode="auto">
            <a:xfrm>
              <a:off x="5376" y="6"/>
              <a:ext cx="48" cy="11713"/>
              <a:chOff x="0" y="0"/>
              <a:chExt cx="48" cy="11713"/>
            </a:xfrm>
          </p:grpSpPr>
          <p:sp>
            <p:nvSpPr>
              <p:cNvPr id="16463" name="Rectangle 171"/>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4" name="Rectangle 172"/>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5" name="Group 173"/>
            <p:cNvGrpSpPr>
              <a:grpSpLocks/>
            </p:cNvGrpSpPr>
            <p:nvPr/>
          </p:nvGrpSpPr>
          <p:grpSpPr bwMode="auto">
            <a:xfrm>
              <a:off x="5472" y="6"/>
              <a:ext cx="48" cy="11713"/>
              <a:chOff x="0" y="0"/>
              <a:chExt cx="48" cy="11713"/>
            </a:xfrm>
          </p:grpSpPr>
          <p:sp>
            <p:nvSpPr>
              <p:cNvPr id="16461" name="Rectangle 174"/>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2" name="Rectangle 175"/>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6" name="Group 176"/>
            <p:cNvGrpSpPr>
              <a:grpSpLocks/>
            </p:cNvGrpSpPr>
            <p:nvPr/>
          </p:nvGrpSpPr>
          <p:grpSpPr bwMode="auto">
            <a:xfrm>
              <a:off x="5568" y="6"/>
              <a:ext cx="48" cy="11713"/>
              <a:chOff x="0" y="0"/>
              <a:chExt cx="48" cy="11713"/>
            </a:xfrm>
          </p:grpSpPr>
          <p:sp>
            <p:nvSpPr>
              <p:cNvPr id="16459" name="Rectangle 177"/>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60" name="Rectangle 178"/>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607" name="Group 179"/>
            <p:cNvGrpSpPr>
              <a:grpSpLocks/>
            </p:cNvGrpSpPr>
            <p:nvPr/>
          </p:nvGrpSpPr>
          <p:grpSpPr bwMode="auto">
            <a:xfrm>
              <a:off x="5664" y="6"/>
              <a:ext cx="48" cy="11713"/>
              <a:chOff x="0" y="0"/>
              <a:chExt cx="48" cy="11713"/>
            </a:xfrm>
          </p:grpSpPr>
          <p:sp>
            <p:nvSpPr>
              <p:cNvPr id="16457" name="Rectangle 180"/>
              <p:cNvSpPr>
                <a:spLocks/>
              </p:cNvSpPr>
              <p:nvPr/>
            </p:nvSpPr>
            <p:spPr bwMode="auto">
              <a:xfrm>
                <a:off x="0" y="0"/>
                <a:ext cx="48" cy="4320"/>
              </a:xfrm>
              <a:prstGeom prst="rect">
                <a:avLst/>
              </a:prstGeom>
              <a:solidFill>
                <a:srgbClr val="DDDDDD"/>
              </a:solidFill>
              <a:ln w="12700">
                <a:noFill/>
                <a:miter lim="800000"/>
                <a:headEnd/>
                <a:tailEnd/>
              </a:ln>
            </p:spPr>
            <p:txBody>
              <a:bodyPr lIns="0" tIns="0" rIns="0" bIns="0">
                <a:prstTxWarp prst="textNoShape">
                  <a:avLst/>
                </a:prstTxWarp>
              </a:bodyPr>
              <a:lstStyle/>
              <a:p>
                <a:endParaRPr lang="en-GB"/>
              </a:p>
            </p:txBody>
          </p:sp>
          <p:sp>
            <p:nvSpPr>
              <p:cNvPr id="16458" name="Rectangle 181"/>
              <p:cNvSpPr>
                <a:spLocks/>
              </p:cNvSpPr>
              <p:nvPr/>
            </p:nvSpPr>
            <p:spPr bwMode="auto">
              <a:xfrm>
                <a:off x="0" y="0"/>
                <a:ext cx="48" cy="11713"/>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nvGrpSpPr>
            <p:cNvPr id="16385" name="Group 185"/>
            <p:cNvGrpSpPr>
              <a:grpSpLocks/>
            </p:cNvGrpSpPr>
            <p:nvPr/>
          </p:nvGrpSpPr>
          <p:grpSpPr bwMode="auto">
            <a:xfrm>
              <a:off x="0" y="1081"/>
              <a:ext cx="4378" cy="11708"/>
              <a:chOff x="0" y="0"/>
              <a:chExt cx="4378" cy="11708"/>
            </a:xfrm>
          </p:grpSpPr>
          <p:sp>
            <p:nvSpPr>
              <p:cNvPr id="16453" name="Rectangle 186"/>
              <p:cNvSpPr>
                <a:spLocks/>
              </p:cNvSpPr>
              <p:nvPr/>
            </p:nvSpPr>
            <p:spPr bwMode="auto">
              <a:xfrm>
                <a:off x="0" y="0"/>
                <a:ext cx="4378" cy="47"/>
              </a:xfrm>
              <a:prstGeom prst="rect">
                <a:avLst/>
              </a:prstGeom>
              <a:solidFill>
                <a:srgbClr val="336699">
                  <a:alpha val="49803"/>
                </a:srgbClr>
              </a:solidFill>
              <a:ln w="12700">
                <a:noFill/>
                <a:miter lim="800000"/>
                <a:headEnd/>
                <a:tailEnd/>
              </a:ln>
            </p:spPr>
            <p:txBody>
              <a:bodyPr lIns="0" tIns="0" rIns="0" bIns="0">
                <a:prstTxWarp prst="textNoShape">
                  <a:avLst/>
                </a:prstTxWarp>
              </a:bodyPr>
              <a:lstStyle/>
              <a:p>
                <a:endParaRPr lang="en-GB"/>
              </a:p>
            </p:txBody>
          </p:sp>
          <p:sp>
            <p:nvSpPr>
              <p:cNvPr id="16454" name="Rectangle 187"/>
              <p:cNvSpPr>
                <a:spLocks/>
              </p:cNvSpPr>
              <p:nvPr/>
            </p:nvSpPr>
            <p:spPr bwMode="auto">
              <a:xfrm>
                <a:off x="0" y="0"/>
                <a:ext cx="4378" cy="11708"/>
              </a:xfrm>
              <a:prstGeom prst="rect">
                <a:avLst/>
              </a:prstGeom>
              <a:noFill/>
              <a:ln w="12700">
                <a:noFill/>
                <a:miter lim="800000"/>
                <a:headEnd/>
                <a:tailEnd/>
              </a:ln>
            </p:spPr>
            <p:txBody>
              <a:bodyPr wrap="square" lIns="0" tIns="0" rIns="0" bIns="0">
                <a:prstTxWarp prst="textNoShape">
                  <a:avLst/>
                </a:prstTxWarp>
                <a:spAutoFit/>
              </a:bodyPr>
              <a:lstStyle/>
              <a:p>
                <a:endParaRPr lang="en-GB"/>
              </a:p>
            </p:txBody>
          </p:sp>
        </p:grpSp>
      </p:grpSp>
      <p:sp>
        <p:nvSpPr>
          <p:cNvPr id="1639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09738E6E-B680-7744-8102-4775447EF1AD}" type="slidenum">
              <a:rPr lang="en-US" sz="1400">
                <a:latin typeface="Helvetica" pitchFamily="-65" charset="0"/>
                <a:ea typeface="Helvetica" pitchFamily="-65" charset="0"/>
                <a:cs typeface="Helvetica" pitchFamily="-65" charset="0"/>
                <a:sym typeface="Helvetica" pitchFamily="-65" charset="0"/>
              </a:rPr>
              <a:pPr algn="ctr"/>
              <a:t>35</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9841038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People First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algn="just">
              <a:buFont typeface="Arial" pitchFamily="34" charset="0"/>
              <a:buChar char="•"/>
            </a:pPr>
            <a:r>
              <a:rPr lang="en-GB" dirty="0">
                <a:latin typeface="Arial" panose="020B0604020202020204" pitchFamily="34" charset="0"/>
                <a:cs typeface="Arial" panose="020B0604020202020204" pitchFamily="34" charset="0"/>
              </a:rPr>
              <a:t>Started in 1974 in </a:t>
            </a:r>
            <a:r>
              <a:rPr lang="en-GB" dirty="0" smtClean="0">
                <a:latin typeface="Arial" panose="020B0604020202020204" pitchFamily="34" charset="0"/>
                <a:cs typeface="Arial" panose="020B0604020202020204" pitchFamily="34" charset="0"/>
              </a:rPr>
              <a:t>Oregon</a:t>
            </a:r>
            <a:endParaRPr lang="en-GB" dirty="0">
              <a:latin typeface="Arial" panose="020B0604020202020204" pitchFamily="34" charset="0"/>
              <a:cs typeface="Arial" panose="020B0604020202020204" pitchFamily="34" charset="0"/>
            </a:endParaRPr>
          </a:p>
          <a:p>
            <a:pPr algn="just">
              <a:buFont typeface="Arial" pitchFamily="34" charset="0"/>
              <a:buChar char="•"/>
            </a:pPr>
            <a:r>
              <a:rPr lang="en-GB" dirty="0">
                <a:latin typeface="Arial" panose="020B0604020202020204" pitchFamily="34" charset="0"/>
                <a:cs typeface="Arial" panose="020B0604020202020204" pitchFamily="34" charset="0"/>
              </a:rPr>
              <a:t>Motto is ‘Label Jars not people</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buFont typeface="Arial" pitchFamily="34" charset="0"/>
              <a:buChar char="•"/>
            </a:pPr>
            <a:r>
              <a:rPr lang="en-GB" dirty="0">
                <a:latin typeface="Arial" panose="020B0604020202020204" pitchFamily="34" charset="0"/>
                <a:cs typeface="Arial" panose="020B0604020202020204" pitchFamily="34" charset="0"/>
              </a:rPr>
              <a:t>People First groups are often known as self-advocacy groups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buFont typeface="Arial" pitchFamily="34" charset="0"/>
              <a:buChar char="•"/>
            </a:pPr>
            <a:r>
              <a:rPr lang="en-GB" dirty="0">
                <a:latin typeface="Arial" panose="020B0604020202020204" pitchFamily="34" charset="0"/>
                <a:cs typeface="Arial" panose="020B0604020202020204" pitchFamily="34" charset="0"/>
              </a:rPr>
              <a:t>They are groups of people with learning difficulties, people with intellectual disabilities, people with developmental disabilities and/or people with disabilities who speak up for themselves and work to improve the lives of their </a:t>
            </a:r>
            <a:r>
              <a:rPr lang="en-GB" dirty="0" smtClean="0">
                <a:latin typeface="Arial" panose="020B0604020202020204" pitchFamily="34" charset="0"/>
                <a:cs typeface="Arial" panose="020B0604020202020204" pitchFamily="34" charset="0"/>
              </a:rPr>
              <a:t>members</a:t>
            </a:r>
            <a:endParaRPr lang="en-GB" dirty="0">
              <a:latin typeface="Arial" panose="020B0604020202020204" pitchFamily="34" charset="0"/>
              <a:cs typeface="Arial" panose="020B0604020202020204" pitchFamily="34" charset="0"/>
            </a:endParaRPr>
          </a:p>
          <a:p>
            <a:pPr algn="just">
              <a:buFont typeface="Arial" pitchFamily="34" charset="0"/>
              <a:buChar char="•"/>
            </a:pPr>
            <a:r>
              <a:rPr lang="en-GB" dirty="0">
                <a:latin typeface="Arial" panose="020B0604020202020204" pitchFamily="34" charset="0"/>
                <a:cs typeface="Arial" panose="020B0604020202020204" pitchFamily="34" charset="0"/>
              </a:rPr>
              <a:t>People First groups have spread worldwide with groups in Japan, Austria, the USA and beyond</a:t>
            </a:r>
          </a:p>
          <a:p>
            <a:endParaRPr lang="en-GB" dirty="0"/>
          </a:p>
        </p:txBody>
      </p:sp>
    </p:spTree>
    <p:extLst>
      <p:ext uri="{BB962C8B-B14F-4D97-AF65-F5344CB8AC3E}">
        <p14:creationId xmlns:p14="http://schemas.microsoft.com/office/powerpoint/2010/main" val="320851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Arial" panose="020B0604020202020204" pitchFamily="34" charset="0"/>
                <a:cs typeface="Arial" panose="020B0604020202020204" pitchFamily="34" charset="0"/>
              </a:rPr>
              <a:t>Types of Advocacy</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Citizen</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Volunteer</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Self-advocacy</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Peer</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Statutory Advocacy (IMHA/IMCA)</a:t>
            </a:r>
          </a:p>
          <a:p>
            <a:pPr marL="496888" indent="-457200" fontAlgn="base">
              <a:spcBef>
                <a:spcPts val="800"/>
              </a:spcBef>
              <a:spcAft>
                <a:spcPct val="0"/>
              </a:spcAft>
              <a:buClr>
                <a:srgbClr val="9A0000"/>
              </a:buClr>
              <a:buFont typeface="Arial" panose="020B0604020202020204" pitchFamily="34" charset="0"/>
              <a:buChar char="•"/>
            </a:pPr>
            <a:r>
              <a:rPr lang="en-US" sz="3200" kern="0" dirty="0" smtClean="0">
                <a:solidFill>
                  <a:schemeClr val="tx1"/>
                </a:solidFill>
                <a:latin typeface="Arial" panose="020B0604020202020204" pitchFamily="34" charset="0"/>
                <a:ea typeface="ヒラギノ角ゴ ProN W3"/>
                <a:cs typeface="Arial" panose="020B0604020202020204" pitchFamily="34" charset="0"/>
                <a:sym typeface="Helvetica" pitchFamily="-65" charset="0"/>
              </a:rPr>
              <a:t>Legal </a:t>
            </a: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Advocacy</a:t>
            </a: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latin typeface="Arial" panose="020B0604020202020204" pitchFamily="34" charset="0"/>
                <a:ea typeface="ヒラギノ角ゴ ProN W3"/>
                <a:cs typeface="Arial" panose="020B0604020202020204" pitchFamily="34" charset="0"/>
                <a:sym typeface="Helvetica" pitchFamily="-65" charset="0"/>
              </a:rPr>
              <a:t>Non Instructed Advocacy</a:t>
            </a:r>
          </a:p>
          <a:p>
            <a:endParaRPr lang="en-US" dirty="0"/>
          </a:p>
        </p:txBody>
      </p:sp>
    </p:spTree>
    <p:extLst>
      <p:ext uri="{BB962C8B-B14F-4D97-AF65-F5344CB8AC3E}">
        <p14:creationId xmlns:p14="http://schemas.microsoft.com/office/powerpoint/2010/main" val="9111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Key </a:t>
            </a:r>
            <a:r>
              <a:rPr lang="en-US" b="1" dirty="0" smtClean="0">
                <a:latin typeface="Arial" panose="020B0604020202020204" pitchFamily="34" charset="0"/>
                <a:cs typeface="Arial" panose="020B0604020202020204" pitchFamily="34" charset="0"/>
              </a:rPr>
              <a:t>features of Citizen Advocacy</a:t>
            </a:r>
            <a:endParaRPr lang="en-US" b="1" dirty="0">
              <a:latin typeface="Arial" panose="020B0604020202020204" pitchFamily="34" charset="0"/>
              <a:cs typeface="Arial" panose="020B0604020202020204" pitchFamily="34" charset="0"/>
            </a:endParaRPr>
          </a:p>
        </p:txBody>
      </p:sp>
      <p:sp>
        <p:nvSpPr>
          <p:cNvPr id="18437" name="Rectangle 189"/>
          <p:cNvSpPr>
            <a:spLocks noGrp="1" noChangeArrowheads="1"/>
          </p:cNvSpPr>
          <p:nvPr>
            <p:ph idx="1"/>
          </p:nvPr>
        </p:nvSpPr>
        <p:spPr/>
        <p:txBody>
          <a:bodyPr vert="horz" lIns="91440" tIns="45720" rIns="132080" bIns="45720" rtlCol="0" anchor="t">
            <a:normAutofit/>
          </a:bodyPr>
          <a:lstStyle/>
          <a:p>
            <a:r>
              <a:rPr lang="en-GB" sz="2800" dirty="0">
                <a:latin typeface="Arial" panose="020B0604020202020204" pitchFamily="34" charset="0"/>
                <a:cs typeface="Arial" panose="020B0604020202020204" pitchFamily="34" charset="0"/>
              </a:rPr>
              <a:t>Provided by volunteers from the local community. </a:t>
            </a:r>
          </a:p>
          <a:p>
            <a:r>
              <a:rPr lang="en-GB" sz="2800" dirty="0">
                <a:latin typeface="Arial" panose="020B0604020202020204" pitchFamily="34" charset="0"/>
                <a:cs typeface="Arial" panose="020B0604020202020204" pitchFamily="34" charset="0"/>
              </a:rPr>
              <a:t>Based on an ongoing, one to one relationship with a client (</a:t>
            </a:r>
            <a:r>
              <a:rPr lang="en-GB" sz="2800" dirty="0" err="1">
                <a:latin typeface="Arial" panose="020B0604020202020204" pitchFamily="34" charset="0"/>
                <a:cs typeface="Arial" panose="020B0604020202020204" pitchFamily="34" charset="0"/>
              </a:rPr>
              <a:t>eg</a:t>
            </a:r>
            <a:r>
              <a:rPr lang="en-GB" sz="2800" dirty="0">
                <a:latin typeface="Arial" panose="020B0604020202020204" pitchFamily="34" charset="0"/>
                <a:cs typeface="Arial" panose="020B0604020202020204" pitchFamily="34" charset="0"/>
              </a:rPr>
              <a:t>. adult with a learning disability or older person). </a:t>
            </a:r>
          </a:p>
          <a:p>
            <a:r>
              <a:rPr lang="en-GB" sz="2800" dirty="0">
                <a:latin typeface="Arial" panose="020B0604020202020204" pitchFamily="34" charset="0"/>
                <a:cs typeface="Arial" panose="020B0604020202020204" pitchFamily="34" charset="0"/>
              </a:rPr>
              <a:t>The volunteers work with their partners on a long term basis. </a:t>
            </a:r>
            <a:endParaRPr lang="en-GB" sz="2800" dirty="0">
              <a:latin typeface="Arial" panose="020B0604020202020204" pitchFamily="34" charset="0"/>
              <a:cs typeface="Arial" panose="020B0604020202020204" pitchFamily="34" charset="0"/>
            </a:endParaRPr>
          </a:p>
        </p:txBody>
      </p:sp>
      <p:sp>
        <p:nvSpPr>
          <p:cNvPr id="192" name="Slide Number Placeholder 3"/>
          <p:cNvSpPr>
            <a:spLocks noGrp="1"/>
          </p:cNvSpPr>
          <p:nvPr>
            <p:ph type="sldNum" sz="quarter" idx="12"/>
          </p:nvPr>
        </p:nvSpPr>
        <p:spPr/>
        <p:txBody>
          <a:bodyPr/>
          <a:lstStyle/>
          <a:p>
            <a:fld id="{6BA50F03-1669-C54C-8C85-DDFB32FC3E2D}" type="slidenum">
              <a:rPr lang="en-US"/>
              <a:pPr/>
              <a:t>38</a:t>
            </a:fld>
            <a:endParaRPr lang="en-US"/>
          </a:p>
        </p:txBody>
      </p:sp>
      <p:sp>
        <p:nvSpPr>
          <p:cNvPr id="18438"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F642F9E4-41C7-414F-B02F-BFE26A9BFE91}" type="slidenum">
              <a:rPr lang="en-US" sz="1400">
                <a:latin typeface="Helvetica" pitchFamily="-65" charset="0"/>
                <a:ea typeface="Helvetica" pitchFamily="-65" charset="0"/>
                <a:cs typeface="Helvetica" pitchFamily="-65" charset="0"/>
                <a:sym typeface="Helvetica" pitchFamily="-65" charset="0"/>
              </a:rPr>
              <a:pPr algn="ctr"/>
              <a:t>38</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6244213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Volunteer Advocate</a:t>
            </a:r>
          </a:p>
        </p:txBody>
      </p:sp>
      <p:sp>
        <p:nvSpPr>
          <p:cNvPr id="20485"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More likely to be generic than specialist</a:t>
            </a:r>
          </a:p>
          <a:p>
            <a:pPr eaLnBrk="1" hangingPunct="1"/>
            <a:r>
              <a:rPr lang="en-US" dirty="0">
                <a:latin typeface="Arial" panose="020B0604020202020204" pitchFamily="34" charset="0"/>
                <a:cs typeface="Arial" panose="020B0604020202020204" pitchFamily="34" charset="0"/>
              </a:rPr>
              <a:t>Training a central </a:t>
            </a:r>
            <a:r>
              <a:rPr lang="en-US" dirty="0">
                <a:latin typeface="Arial" panose="020B0604020202020204" pitchFamily="34" charset="0"/>
                <a:cs typeface="Arial" panose="020B0604020202020204" pitchFamily="34" charset="0"/>
              </a:rPr>
              <a:t>issue (and retaining volunteers)</a:t>
            </a:r>
            <a:endParaRPr lang="en-US" dirty="0">
              <a:latin typeface="Arial" panose="020B0604020202020204" pitchFamily="34" charset="0"/>
              <a:cs typeface="Arial" panose="020B0604020202020204" pitchFamily="34" charset="0"/>
            </a:endParaRPr>
          </a:p>
          <a:p>
            <a:pPr eaLnBrk="1" hangingPunct="1"/>
            <a:r>
              <a:rPr lang="en-US" dirty="0">
                <a:latin typeface="Arial" panose="020B0604020202020204" pitchFamily="34" charset="0"/>
                <a:cs typeface="Arial" panose="020B0604020202020204" pitchFamily="34" charset="0"/>
              </a:rPr>
              <a:t>Focus on providing support over a particular issue rather than on a longer-term relationship</a:t>
            </a:r>
          </a:p>
          <a:p>
            <a:pPr eaLnBrk="1" hangingPunct="1"/>
            <a:r>
              <a:rPr lang="en-US" dirty="0">
                <a:latin typeface="Arial" panose="020B0604020202020204" pitchFamily="34" charset="0"/>
                <a:cs typeface="Arial" panose="020B0604020202020204" pitchFamily="34" charset="0"/>
              </a:rPr>
              <a:t>Advocates may support more than one person at a time</a:t>
            </a:r>
          </a:p>
        </p:txBody>
      </p:sp>
      <p:sp>
        <p:nvSpPr>
          <p:cNvPr id="192" name="Slide Number Placeholder 3"/>
          <p:cNvSpPr>
            <a:spLocks noGrp="1"/>
          </p:cNvSpPr>
          <p:nvPr>
            <p:ph type="sldNum" sz="quarter" idx="12"/>
          </p:nvPr>
        </p:nvSpPr>
        <p:spPr/>
        <p:txBody>
          <a:bodyPr/>
          <a:lstStyle/>
          <a:p>
            <a:fld id="{52972C43-C78C-C246-89ED-ECA86E0CEC79}" type="slidenum">
              <a:rPr lang="en-US"/>
              <a:pPr/>
              <a:t>39</a:t>
            </a:fld>
            <a:endParaRPr lang="en-US"/>
          </a:p>
        </p:txBody>
      </p:sp>
      <p:sp>
        <p:nvSpPr>
          <p:cNvPr id="20486"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8A762905-EA77-0244-9627-D673D4F2C311}" type="slidenum">
              <a:rPr lang="en-US" sz="1400">
                <a:latin typeface="Helvetica" pitchFamily="-65" charset="0"/>
                <a:ea typeface="Helvetica" pitchFamily="-65" charset="0"/>
                <a:cs typeface="Helvetica" pitchFamily="-65" charset="0"/>
                <a:sym typeface="Helvetica" pitchFamily="-65" charset="0"/>
              </a:rPr>
              <a:pPr algn="ctr"/>
              <a:t>39</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6630667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Self-Advocacy</a:t>
            </a:r>
          </a:p>
        </p:txBody>
      </p:sp>
      <p:sp>
        <p:nvSpPr>
          <p:cNvPr id="21509"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Organised and driven by service users</a:t>
            </a:r>
          </a:p>
          <a:p>
            <a:pPr eaLnBrk="1" hangingPunct="1"/>
            <a:r>
              <a:rPr lang="en-US" dirty="0">
                <a:latin typeface="Arial" panose="020B0604020202020204" pitchFamily="34" charset="0"/>
                <a:cs typeface="Arial" panose="020B0604020202020204" pitchFamily="34" charset="0"/>
              </a:rPr>
              <a:t>Offer mutual support and confidence building</a:t>
            </a:r>
          </a:p>
          <a:p>
            <a:pPr eaLnBrk="1" hangingPunct="1"/>
            <a:r>
              <a:rPr lang="en-US" dirty="0">
                <a:latin typeface="Arial" panose="020B0604020202020204" pitchFamily="34" charset="0"/>
                <a:cs typeface="Arial" panose="020B0604020202020204" pitchFamily="34" charset="0"/>
              </a:rPr>
              <a:t>Individuals working together </a:t>
            </a:r>
            <a:r>
              <a:rPr lang="en-US" dirty="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challenge </a:t>
            </a:r>
            <a:r>
              <a:rPr lang="en-US" dirty="0">
                <a:latin typeface="Arial" panose="020B0604020202020204" pitchFamily="34" charset="0"/>
                <a:cs typeface="Arial" panose="020B0604020202020204" pitchFamily="34" charset="0"/>
              </a:rPr>
              <a:t>discrimination for example)</a:t>
            </a:r>
            <a:endParaRPr lang="en-US" dirty="0">
              <a:latin typeface="Arial" panose="020B0604020202020204" pitchFamily="34" charset="0"/>
              <a:cs typeface="Arial" panose="020B0604020202020204" pitchFamily="34" charset="0"/>
            </a:endParaRPr>
          </a:p>
          <a:p>
            <a:pPr eaLnBrk="1" hangingPunct="1"/>
            <a:r>
              <a:rPr lang="en-US" dirty="0">
                <a:latin typeface="Arial" panose="020B0604020202020204" pitchFamily="34" charset="0"/>
                <a:cs typeface="Arial" panose="020B0604020202020204" pitchFamily="34" charset="0"/>
              </a:rPr>
              <a:t>Sharing information and experience</a:t>
            </a:r>
          </a:p>
        </p:txBody>
      </p:sp>
      <p:sp>
        <p:nvSpPr>
          <p:cNvPr id="192" name="Slide Number Placeholder 3"/>
          <p:cNvSpPr>
            <a:spLocks noGrp="1"/>
          </p:cNvSpPr>
          <p:nvPr>
            <p:ph type="sldNum" sz="quarter" idx="12"/>
          </p:nvPr>
        </p:nvSpPr>
        <p:spPr/>
        <p:txBody>
          <a:bodyPr/>
          <a:lstStyle/>
          <a:p>
            <a:fld id="{84513896-FECD-504C-A145-F4A7E963A28A}" type="slidenum">
              <a:rPr lang="en-US"/>
              <a:pPr/>
              <a:t>40</a:t>
            </a:fld>
            <a:endParaRPr lang="en-US"/>
          </a:p>
        </p:txBody>
      </p:sp>
      <p:sp>
        <p:nvSpPr>
          <p:cNvPr id="2151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1782F89E-5D21-324F-9D91-E394A4D38A2E}" type="slidenum">
              <a:rPr lang="en-US" sz="1400">
                <a:latin typeface="Helvetica" pitchFamily="-65" charset="0"/>
                <a:ea typeface="Helvetica" pitchFamily="-65" charset="0"/>
                <a:cs typeface="Helvetica" pitchFamily="-65" charset="0"/>
                <a:sym typeface="Helvetica" pitchFamily="-65" charset="0"/>
              </a:rPr>
              <a:pPr algn="ctr"/>
              <a:t>40</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796216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Peer Advocacy</a:t>
            </a:r>
          </a:p>
        </p:txBody>
      </p:sp>
      <p:sp>
        <p:nvSpPr>
          <p:cNvPr id="22533"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Advocate and partner share a common </a:t>
            </a:r>
            <a:r>
              <a:rPr lang="en-US" dirty="0">
                <a:latin typeface="Arial" panose="020B0604020202020204" pitchFamily="34" charset="0"/>
                <a:cs typeface="Arial" panose="020B0604020202020204" pitchFamily="34" charset="0"/>
              </a:rPr>
              <a:t>experience/ background etc.</a:t>
            </a:r>
            <a:endParaRPr lang="en-US" dirty="0">
              <a:latin typeface="Arial" panose="020B0604020202020204" pitchFamily="34" charset="0"/>
              <a:cs typeface="Arial" panose="020B0604020202020204" pitchFamily="34" charset="0"/>
            </a:endParaRPr>
          </a:p>
          <a:p>
            <a:pPr eaLnBrk="1" hangingPunct="1"/>
            <a:r>
              <a:rPr lang="en-US" dirty="0">
                <a:latin typeface="Arial" panose="020B0604020202020204" pitchFamily="34" charset="0"/>
                <a:cs typeface="Arial" panose="020B0604020202020204" pitchFamily="34" charset="0"/>
              </a:rPr>
              <a:t>Not as ‘organised’ as citizen advocacy but nonetheless can be a strong force for change</a:t>
            </a:r>
          </a:p>
          <a:p>
            <a:pPr eaLnBrk="1" hangingPunct="1"/>
            <a:r>
              <a:rPr lang="en-US" dirty="0">
                <a:latin typeface="Arial" panose="020B0604020202020204" pitchFamily="34" charset="0"/>
                <a:cs typeface="Arial" panose="020B0604020202020204" pitchFamily="34" charset="0"/>
              </a:rPr>
              <a:t>Mutual support and empowerment</a:t>
            </a:r>
          </a:p>
        </p:txBody>
      </p:sp>
      <p:sp>
        <p:nvSpPr>
          <p:cNvPr id="192" name="Slide Number Placeholder 3"/>
          <p:cNvSpPr>
            <a:spLocks noGrp="1"/>
          </p:cNvSpPr>
          <p:nvPr>
            <p:ph type="sldNum" sz="quarter" idx="12"/>
          </p:nvPr>
        </p:nvSpPr>
        <p:spPr/>
        <p:txBody>
          <a:bodyPr/>
          <a:lstStyle/>
          <a:p>
            <a:fld id="{22C4DD08-574D-FE46-B93D-85CE0CA642DA}" type="slidenum">
              <a:rPr lang="en-US"/>
              <a:pPr/>
              <a:t>41</a:t>
            </a:fld>
            <a:endParaRPr lang="en-US"/>
          </a:p>
        </p:txBody>
      </p:sp>
      <p:sp>
        <p:nvSpPr>
          <p:cNvPr id="2253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0937CD76-0B80-FC4C-8426-E2ACE480874A}" type="slidenum">
              <a:rPr lang="en-US" sz="1400">
                <a:latin typeface="Helvetica" pitchFamily="-65" charset="0"/>
                <a:ea typeface="Helvetica" pitchFamily="-65" charset="0"/>
                <a:cs typeface="Helvetica" pitchFamily="-65" charset="0"/>
                <a:sym typeface="Helvetica" pitchFamily="-65" charset="0"/>
              </a:rPr>
              <a:pPr algn="ctr"/>
              <a:t>41</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66210457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Legal Advocates</a:t>
            </a:r>
          </a:p>
        </p:txBody>
      </p:sp>
      <p:sp>
        <p:nvSpPr>
          <p:cNvPr id="23557"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Work done by lawyers on behalf of vulnerable people</a:t>
            </a:r>
          </a:p>
          <a:p>
            <a:pPr eaLnBrk="1" hangingPunct="1"/>
            <a:r>
              <a:rPr lang="en-US" dirty="0">
                <a:latin typeface="Arial" panose="020B0604020202020204" pitchFamily="34" charset="0"/>
                <a:cs typeface="Arial" panose="020B0604020202020204" pitchFamily="34" charset="0"/>
              </a:rPr>
              <a:t>Usually complex cases involving a service user against the service</a:t>
            </a:r>
          </a:p>
          <a:p>
            <a:pPr eaLnBrk="1" hangingPunct="1"/>
            <a:r>
              <a:rPr lang="en-US" dirty="0">
                <a:latin typeface="Arial" panose="020B0604020202020204" pitchFamily="34" charset="0"/>
                <a:cs typeface="Arial" panose="020B0604020202020204" pitchFamily="34" charset="0"/>
              </a:rPr>
              <a:t>Professional service model</a:t>
            </a:r>
          </a:p>
          <a:p>
            <a:pPr eaLnBrk="1" hangingPunct="1"/>
            <a:r>
              <a:rPr lang="en-US" dirty="0">
                <a:latin typeface="Arial" panose="020B0604020202020204" pitchFamily="34" charset="0"/>
                <a:cs typeface="Arial" panose="020B0604020202020204" pitchFamily="34" charset="0"/>
              </a:rPr>
              <a:t>Based on legal precedence</a:t>
            </a:r>
          </a:p>
          <a:p>
            <a:pPr eaLnBrk="1" hangingPunct="1"/>
            <a:r>
              <a:rPr lang="en-US" dirty="0">
                <a:latin typeface="Arial" panose="020B0604020202020204" pitchFamily="34" charset="0"/>
                <a:cs typeface="Arial" panose="020B0604020202020204" pitchFamily="34" charset="0"/>
              </a:rPr>
              <a:t>Fee-based and </a:t>
            </a:r>
            <a:r>
              <a:rPr lang="en-US" dirty="0" smtClean="0">
                <a:latin typeface="Arial" panose="020B0604020202020204" pitchFamily="34" charset="0"/>
                <a:cs typeface="Arial" panose="020B0604020202020204" pitchFamily="34" charset="0"/>
              </a:rPr>
              <a:t>outcome-focused</a:t>
            </a:r>
            <a:endParaRPr lang="en-US" dirty="0">
              <a:latin typeface="Arial" panose="020B0604020202020204" pitchFamily="34" charset="0"/>
              <a:cs typeface="Arial" panose="020B0604020202020204" pitchFamily="34" charset="0"/>
            </a:endParaRPr>
          </a:p>
        </p:txBody>
      </p:sp>
      <p:sp>
        <p:nvSpPr>
          <p:cNvPr id="192" name="Slide Number Placeholder 3"/>
          <p:cNvSpPr>
            <a:spLocks noGrp="1"/>
          </p:cNvSpPr>
          <p:nvPr>
            <p:ph type="sldNum" sz="quarter" idx="12"/>
          </p:nvPr>
        </p:nvSpPr>
        <p:spPr/>
        <p:txBody>
          <a:bodyPr/>
          <a:lstStyle/>
          <a:p>
            <a:fld id="{FC464336-4A96-1C4C-9A42-D6CDC749B006}" type="slidenum">
              <a:rPr lang="en-US"/>
              <a:pPr/>
              <a:t>42</a:t>
            </a:fld>
            <a:endParaRPr lang="en-US"/>
          </a:p>
        </p:txBody>
      </p:sp>
      <p:sp>
        <p:nvSpPr>
          <p:cNvPr id="23558"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4DAAE767-69D2-2C4F-A4AD-C8CA9C83AAD2}" type="slidenum">
              <a:rPr lang="en-US" sz="1400">
                <a:latin typeface="Helvetica" pitchFamily="-65" charset="0"/>
                <a:ea typeface="Helvetica" pitchFamily="-65" charset="0"/>
                <a:cs typeface="Helvetica" pitchFamily="-65" charset="0"/>
                <a:sym typeface="Helvetica" pitchFamily="-65" charset="0"/>
              </a:rPr>
              <a:pPr algn="ctr"/>
              <a:t>42</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9014994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188"/>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Legal Advocates</a:t>
            </a:r>
          </a:p>
        </p:txBody>
      </p:sp>
      <p:sp>
        <p:nvSpPr>
          <p:cNvPr id="24581" name="Rectangle 189"/>
          <p:cNvSpPr>
            <a:spLocks noGrp="1" noChangeArrowheads="1"/>
          </p:cNvSpPr>
          <p:nvPr>
            <p:ph idx="1"/>
          </p:nvPr>
        </p:nvSpPr>
        <p:spPr>
          <a:xfrm>
            <a:off x="2696895" y="2888070"/>
            <a:ext cx="6798736" cy="3444997"/>
          </a:xfrm>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“While some advocacy can be performed successfully using good negotiation skills, without relying on the law or other rules, it is not advisable (if).....there is a legal basis to a </a:t>
            </a:r>
            <a:r>
              <a:rPr lang="en-US" dirty="0">
                <a:latin typeface="Arial" panose="020B0604020202020204" pitchFamily="34" charset="0"/>
                <a:cs typeface="Arial" panose="020B0604020202020204" pitchFamily="34" charset="0"/>
              </a:rPr>
              <a:t>case” </a:t>
            </a:r>
          </a:p>
          <a:p>
            <a:pPr marL="0" indent="0">
              <a:buNone/>
            </a:pPr>
            <a:r>
              <a:rPr lang="en-US" sz="1400" dirty="0">
                <a:latin typeface="Arial" panose="020B0604020202020204" pitchFamily="34" charset="0"/>
                <a:cs typeface="Arial" panose="020B0604020202020204" pitchFamily="34" charset="0"/>
              </a:rPr>
              <a:t>                                                                                             </a:t>
            </a:r>
            <a:r>
              <a:rPr lang="en-US" sz="1400" dirty="0" smtClean="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(Bateman</a:t>
            </a: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2000, p. </a:t>
            </a:r>
            <a:r>
              <a:rPr lang="en-US" sz="1400" dirty="0">
                <a:latin typeface="Arial" panose="020B0604020202020204" pitchFamily="34" charset="0"/>
                <a:cs typeface="Arial" panose="020B0604020202020204" pitchFamily="34" charset="0"/>
              </a:rPr>
              <a:t>138)</a:t>
            </a:r>
            <a:endParaRPr lang="en-US" sz="1400" dirty="0">
              <a:latin typeface="Arial" panose="020B0604020202020204" pitchFamily="34" charset="0"/>
              <a:cs typeface="Arial" panose="020B0604020202020204" pitchFamily="34" charset="0"/>
            </a:endParaRPr>
          </a:p>
        </p:txBody>
      </p:sp>
      <p:sp>
        <p:nvSpPr>
          <p:cNvPr id="192" name="Slide Number Placeholder 3"/>
          <p:cNvSpPr>
            <a:spLocks noGrp="1"/>
          </p:cNvSpPr>
          <p:nvPr>
            <p:ph type="sldNum" sz="quarter" idx="12"/>
          </p:nvPr>
        </p:nvSpPr>
        <p:spPr/>
        <p:txBody>
          <a:bodyPr/>
          <a:lstStyle/>
          <a:p>
            <a:fld id="{EA8BE858-FF5E-5E4E-B4F9-9D2E0ACCD276}" type="slidenum">
              <a:rPr lang="en-US"/>
              <a:pPr/>
              <a:t>43</a:t>
            </a:fld>
            <a:endParaRPr lang="en-US"/>
          </a:p>
        </p:txBody>
      </p:sp>
      <p:sp>
        <p:nvSpPr>
          <p:cNvPr id="24582"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22679424-F513-6447-9CAC-03092DEE3250}" type="slidenum">
              <a:rPr lang="en-US" sz="1400">
                <a:latin typeface="Helvetica" pitchFamily="-65" charset="0"/>
                <a:ea typeface="Helvetica" pitchFamily="-65" charset="0"/>
                <a:cs typeface="Helvetica" pitchFamily="-65" charset="0"/>
                <a:sym typeface="Helvetica" pitchFamily="-65" charset="0"/>
              </a:rPr>
              <a:pPr algn="ctr"/>
              <a:t>43</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1389372227"/>
      </p:ext>
    </p:extLst>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82C432B7-B97D-F746-BB6A-DA37DC8218A0}" type="slidenum">
              <a:rPr lang="en-US" sz="1400">
                <a:latin typeface="Helvetica" pitchFamily="-65" charset="0"/>
                <a:ea typeface="Helvetica" pitchFamily="-65" charset="0"/>
                <a:cs typeface="Helvetica" pitchFamily="-65" charset="0"/>
                <a:sym typeface="Helvetica" pitchFamily="-65" charset="0"/>
              </a:rPr>
              <a:pPr algn="ctr"/>
              <a:t>44</a:t>
            </a:fld>
            <a:endParaRPr lang="en-US" sz="1400">
              <a:latin typeface="Helvetica" pitchFamily="-65" charset="0"/>
              <a:ea typeface="Helvetica" pitchFamily="-65" charset="0"/>
              <a:cs typeface="Helvetica" pitchFamily="-65" charset="0"/>
              <a:sym typeface="Helvetica" pitchFamily="-65" charset="0"/>
            </a:endParaRPr>
          </a:p>
        </p:txBody>
      </p:sp>
      <p:sp>
        <p:nvSpPr>
          <p:cNvPr id="45060" name="Rectangle 189"/>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Policy </a:t>
            </a:r>
            <a:r>
              <a:rPr lang="en-US" b="1" dirty="0" smtClean="0">
                <a:latin typeface="Arial" panose="020B0604020202020204" pitchFamily="34" charset="0"/>
                <a:cs typeface="Arial" panose="020B0604020202020204" pitchFamily="34" charset="0"/>
              </a:rPr>
              <a:t>Environment – </a:t>
            </a:r>
            <a:r>
              <a:rPr lang="en-US" b="1" dirty="0" smtClean="0">
                <a:latin typeface="Arial" panose="020B0604020202020204" pitchFamily="34" charset="0"/>
                <a:cs typeface="Arial" panose="020B0604020202020204" pitchFamily="34" charset="0"/>
                <a:hlinkClick r:id="rId2"/>
              </a:rPr>
              <a:t>Mental health</a:t>
            </a:r>
            <a:endParaRPr lang="en-US" b="1" dirty="0">
              <a:latin typeface="Arial" panose="020B0604020202020204" pitchFamily="34" charset="0"/>
              <a:cs typeface="Arial" panose="020B0604020202020204" pitchFamily="34" charset="0"/>
            </a:endParaRPr>
          </a:p>
        </p:txBody>
      </p:sp>
      <p:sp>
        <p:nvSpPr>
          <p:cNvPr id="45061" name="Rectangle 190"/>
          <p:cNvSpPr>
            <a:spLocks noGrp="1" noChangeArrowheads="1"/>
          </p:cNvSpPr>
          <p:nvPr>
            <p:ph sz="half" idx="1"/>
          </p:nvPr>
        </p:nvSpPr>
        <p:spPr/>
        <p:txBody>
          <a:bodyPr vert="horz" lIns="91440" tIns="45720" rIns="132080" bIns="45720" rtlCol="0" anchor="t">
            <a:normAutofit/>
          </a:bodyPr>
          <a:lstStyle/>
          <a:p>
            <a:pPr eaLnBrk="1" hangingPunct="1"/>
            <a:r>
              <a:rPr lang="en-US" sz="2800" dirty="0">
                <a:latin typeface="Arial" panose="020B0604020202020204" pitchFamily="34" charset="0"/>
                <a:cs typeface="Arial" panose="020B0604020202020204" pitchFamily="34" charset="0"/>
              </a:rPr>
              <a:t>Mental Capacity Act 2005</a:t>
            </a:r>
            <a:endParaRPr lang="en-US" sz="2800" dirty="0">
              <a:latin typeface="Arial" panose="020B0604020202020204" pitchFamily="34" charset="0"/>
              <a:cs typeface="Arial" panose="020B0604020202020204" pitchFamily="34" charset="0"/>
            </a:endParaRP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framework </a:t>
            </a: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to empower and protect vulnerable people who are not able to make their own decisions. </a:t>
            </a:r>
            <a:endParaRPr lang="en-US" sz="1800" dirty="0">
              <a:solidFill>
                <a:srgbClr val="333333"/>
              </a:solidFill>
              <a:latin typeface="Arial" panose="020B0604020202020204" pitchFamily="34" charset="0"/>
              <a:cs typeface="Arial" panose="020B0604020202020204" pitchFamily="34" charset="0"/>
              <a:sym typeface="Arial" pitchFamily="-65" charset="0"/>
            </a:endParaRP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It makes it clear who can take decisions, in which situations, and how they should go about this. </a:t>
            </a:r>
            <a:endParaRPr lang="en-US" sz="1800" dirty="0">
              <a:solidFill>
                <a:srgbClr val="333333"/>
              </a:solidFill>
              <a:latin typeface="Arial" panose="020B0604020202020204" pitchFamily="34" charset="0"/>
              <a:cs typeface="Arial" panose="020B0604020202020204" pitchFamily="34" charset="0"/>
              <a:sym typeface="Arial" pitchFamily="-65" charset="0"/>
            </a:endParaRPr>
          </a:p>
          <a:p>
            <a:pPr eaLnBrk="1" hangingPunct="1">
              <a:buFont typeface="Arial" pitchFamily="-65" charset="0"/>
              <a:buChar char="-"/>
            </a:pPr>
            <a:r>
              <a:rPr lang="en-US" sz="1800" dirty="0">
                <a:solidFill>
                  <a:srgbClr val="333333"/>
                </a:solidFill>
                <a:latin typeface="Arial" panose="020B0604020202020204" pitchFamily="34" charset="0"/>
                <a:ea typeface="Arial" pitchFamily="-65" charset="0"/>
                <a:cs typeface="Arial" panose="020B0604020202020204" pitchFamily="34" charset="0"/>
                <a:sym typeface="Arial" pitchFamily="-65" charset="0"/>
              </a:rPr>
              <a:t>It enables people to plan ahead for a time when they may lose capacity.</a:t>
            </a:r>
            <a:endParaRPr lang="en-US" sz="1800" dirty="0">
              <a:solidFill>
                <a:srgbClr val="333333"/>
              </a:solidFill>
              <a:latin typeface="Arial" panose="020B0604020202020204" pitchFamily="34" charset="0"/>
              <a:cs typeface="Arial" panose="020B0604020202020204" pitchFamily="34" charset="0"/>
              <a:sym typeface="Arial" pitchFamily="-65" charset="0"/>
            </a:endParaRPr>
          </a:p>
        </p:txBody>
      </p:sp>
      <p:pic>
        <p:nvPicPr>
          <p:cNvPr id="7" name="Content Placeholder 6" descr="mental-health1.jpg"/>
          <p:cNvPicPr>
            <a:picLocks noGrp="1" noChangeAspect="1"/>
          </p:cNvPicPr>
          <p:nvPr>
            <p:ph sz="half" idx="2"/>
          </p:nvPr>
        </p:nvPicPr>
        <p:blipFill>
          <a:blip r:embed="rId3"/>
          <a:stretch>
            <a:fillRect/>
          </a:stretch>
        </p:blipFill>
        <p:spPr>
          <a:xfrm>
            <a:off x="6991336" y="3347929"/>
            <a:ext cx="2034942" cy="1320346"/>
          </a:xfrm>
        </p:spPr>
      </p:pic>
      <p:sp>
        <p:nvSpPr>
          <p:cNvPr id="45062" name="Rectangle 191"/>
          <p:cNvSpPr>
            <a:spLocks/>
          </p:cNvSpPr>
          <p:nvPr/>
        </p:nvSpPr>
        <p:spPr bwMode="auto">
          <a:xfrm>
            <a:off x="6567488" y="1600200"/>
            <a:ext cx="3975100" cy="48260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313"/>
              </a:spcBef>
              <a:buClr>
                <a:srgbClr val="9A0000"/>
              </a:buClr>
              <a:buSzPct val="75000"/>
              <a:buFont typeface="Wingdings" pitchFamily="-65" charset="2"/>
              <a:buChar char="n"/>
            </a:pPr>
            <a:endParaRPr lang="en-US" sz="1600" dirty="0">
              <a:solidFill>
                <a:srgbClr val="333333"/>
              </a:solidFill>
              <a:ea typeface="Arial" pitchFamily="-65" charset="0"/>
              <a:cs typeface="Arial" pitchFamily="-65" charset="0"/>
            </a:endParaRPr>
          </a:p>
        </p:txBody>
      </p:sp>
    </p:spTree>
    <p:extLst>
      <p:ext uri="{BB962C8B-B14F-4D97-AF65-F5344CB8AC3E}">
        <p14:creationId xmlns:p14="http://schemas.microsoft.com/office/powerpoint/2010/main" val="2727873276"/>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b="1" dirty="0">
                <a:solidFill>
                  <a:schemeClr val="tx1"/>
                </a:solidFill>
                <a:latin typeface="Arial" panose="020B0604020202020204" pitchFamily="34" charset="0"/>
                <a:ea typeface="+mn-ea"/>
                <a:cs typeface="Arial" panose="020B0604020202020204" pitchFamily="34" charset="0"/>
              </a:rPr>
              <a:t>The Mental Capacity Act (MCA) 2005 </a:t>
            </a:r>
            <a:endParaRPr lang="en-GB" sz="3600" b="1" dirty="0">
              <a:latin typeface="Arial" panose="020B0604020202020204" pitchFamily="34" charset="0"/>
              <a:cs typeface="Arial" panose="020B0604020202020204" pitchFamily="34" charset="0"/>
            </a:endParaRPr>
          </a:p>
        </p:txBody>
      </p:sp>
      <p:sp>
        <p:nvSpPr>
          <p:cNvPr id="6147" name="Content Placeholder 2"/>
          <p:cNvSpPr>
            <a:spLocks noGrp="1"/>
          </p:cNvSpPr>
          <p:nvPr>
            <p:ph idx="1"/>
          </p:nvPr>
        </p:nvSpPr>
        <p:spPr>
          <a:xfrm>
            <a:off x="2700864" y="2965265"/>
            <a:ext cx="6798736" cy="3444997"/>
          </a:xfrm>
        </p:spPr>
        <p:txBody>
          <a:bodyPr/>
          <a:lstStyle/>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Came into force in early 2007 and introduces the new statutory role of the Independent Mental Capacity Advocate (IMCA) to support people who lack capacity to make certain decisions.</a:t>
            </a:r>
          </a:p>
          <a:p>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296181958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b="1" dirty="0" smtClean="0">
                <a:latin typeface="Arial" panose="020B0604020202020204" pitchFamily="34" charset="0"/>
                <a:ea typeface="ＭＳ Ｐゴシック" panose="020B0600070205080204" pitchFamily="34" charset="-128"/>
                <a:cs typeface="Arial" panose="020B0604020202020204" pitchFamily="34" charset="0"/>
              </a:rPr>
              <a:t>What is Capacity?</a:t>
            </a:r>
            <a:endParaRPr lang="en-US" altLang="en-US" b="1" dirty="0" smtClean="0">
              <a:latin typeface="Arial" panose="020B0604020202020204" pitchFamily="34" charset="0"/>
              <a:ea typeface="ＭＳ Ｐゴシック" panose="020B0600070205080204" pitchFamily="34" charset="-128"/>
              <a:cs typeface="Arial" panose="020B0604020202020204" pitchFamily="34" charset="0"/>
            </a:endParaRPr>
          </a:p>
        </p:txBody>
      </p:sp>
      <p:sp>
        <p:nvSpPr>
          <p:cNvPr id="7171" name="Content Placeholder 3"/>
          <p:cNvSpPr>
            <a:spLocks noGrp="1"/>
          </p:cNvSpPr>
          <p:nvPr>
            <p:ph sz="half" idx="1"/>
          </p:nvPr>
        </p:nvSpPr>
        <p:spPr>
          <a:xfrm>
            <a:off x="1298448" y="2560320"/>
            <a:ext cx="5455338" cy="3310128"/>
          </a:xfrm>
        </p:spPr>
        <p:txBody>
          <a:bodyPr/>
          <a:lstStyle/>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What do you think?</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What situations do you think </a:t>
            </a: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lead to</a:t>
            </a: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the conclusion that someone lacks capacity</a:t>
            </a: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When could this be needed for an older person?</a:t>
            </a:r>
            <a:endParaRPr lang="en-US" altLang="en-US" dirty="0" smtClean="0">
              <a:latin typeface="Arial" panose="020B0604020202020204" pitchFamily="34" charset="0"/>
              <a:ea typeface="ＭＳ Ｐゴシック" panose="020B0600070205080204" pitchFamily="34" charset="-128"/>
              <a:cs typeface="Arial" panose="020B0604020202020204" pitchFamily="34" charset="0"/>
            </a:endParaRPr>
          </a:p>
        </p:txBody>
      </p:sp>
      <p:pic>
        <p:nvPicPr>
          <p:cNvPr id="7172"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53786" y="2640107"/>
            <a:ext cx="2745815" cy="2947927"/>
          </a:xfrm>
        </p:spPr>
      </p:pic>
    </p:spTree>
    <p:extLst>
      <p:ext uri="{BB962C8B-B14F-4D97-AF65-F5344CB8AC3E}">
        <p14:creationId xmlns:p14="http://schemas.microsoft.com/office/powerpoint/2010/main" val="124252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altLang="en-US" b="1" dirty="0" smtClean="0">
                <a:latin typeface="Arial" panose="020B0604020202020204" pitchFamily="34" charset="0"/>
                <a:ea typeface="ＭＳ Ｐゴシック" panose="020B0600070205080204" pitchFamily="34" charset="-128"/>
                <a:cs typeface="Arial" panose="020B0604020202020204" pitchFamily="34" charset="0"/>
              </a:rPr>
              <a:t>What is ‘capacity’?</a:t>
            </a:r>
          </a:p>
        </p:txBody>
      </p:sp>
      <p:sp>
        <p:nvSpPr>
          <p:cNvPr id="3" name="Content Placeholder 2"/>
          <p:cNvSpPr>
            <a:spLocks noGrp="1"/>
          </p:cNvSpPr>
          <p:nvPr>
            <p:ph idx="1"/>
          </p:nvPr>
        </p:nvSpPr>
        <p:spPr>
          <a:xfrm>
            <a:off x="2820134" y="3118289"/>
            <a:ext cx="6798736" cy="3444997"/>
          </a:xfrm>
        </p:spPr>
        <p:txBody>
          <a:bodyPr/>
          <a:lstStyle/>
          <a:p>
            <a:pPr marL="96838" indent="0">
              <a:lnSpc>
                <a:spcPct val="90000"/>
              </a:lnSpc>
              <a:spcBef>
                <a:spcPts val="313"/>
              </a:spcBef>
              <a:buClr>
                <a:srgbClr val="9A0000"/>
              </a:buClr>
              <a:buNone/>
              <a:defRPr/>
            </a:pPr>
            <a:r>
              <a:rPr lang="en-US" dirty="0" smtClean="0">
                <a:solidFill>
                  <a:srgbClr val="333333"/>
                </a:solidFill>
                <a:latin typeface="Arial" panose="020B0604020202020204" pitchFamily="34" charset="0"/>
                <a:ea typeface="Arial" pitchFamily="-65" charset="0"/>
                <a:cs typeface="Arial" panose="020B0604020202020204" pitchFamily="34" charset="0"/>
              </a:rPr>
              <a:t>A presumption of capacity - every adult has the right to make his or her own decisions and must be assumed to have capacity to do so unless it is proved otherwise;</a:t>
            </a:r>
          </a:p>
          <a:p>
            <a:pPr>
              <a:defRPr/>
            </a:pPr>
            <a:endParaRPr lang="en-US" dirty="0"/>
          </a:p>
        </p:txBody>
      </p:sp>
    </p:spTree>
    <p:extLst>
      <p:ext uri="{BB962C8B-B14F-4D97-AF65-F5344CB8AC3E}">
        <p14:creationId xmlns:p14="http://schemas.microsoft.com/office/powerpoint/2010/main" val="279383403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b="1" dirty="0" smtClean="0">
                <a:latin typeface="Arial" panose="020B0604020202020204" pitchFamily="34" charset="0"/>
                <a:ea typeface="ＭＳ Ｐゴシック" panose="020B0600070205080204" pitchFamily="34" charset="-128"/>
                <a:cs typeface="Arial" panose="020B0604020202020204" pitchFamily="34" charset="0"/>
              </a:rPr>
              <a:t>Capacity</a:t>
            </a:r>
            <a:endParaRPr lang="en-US" altLang="en-US" b="1" dirty="0" smtClean="0">
              <a:latin typeface="Arial" panose="020B0604020202020204" pitchFamily="34" charset="0"/>
              <a:ea typeface="ＭＳ Ｐゴシック" panose="020B0600070205080204" pitchFamily="34" charset="-128"/>
              <a:cs typeface="Arial" panose="020B0604020202020204" pitchFamily="34" charset="0"/>
            </a:endParaRPr>
          </a:p>
        </p:txBody>
      </p:sp>
      <p:sp>
        <p:nvSpPr>
          <p:cNvPr id="15363" name="Content Placeholder 2"/>
          <p:cNvSpPr>
            <a:spLocks noGrp="1"/>
          </p:cNvSpPr>
          <p:nvPr>
            <p:ph idx="1"/>
          </p:nvPr>
        </p:nvSpPr>
        <p:spPr/>
        <p:txBody>
          <a:bodyPr/>
          <a:lstStyle/>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I</a:t>
            </a:r>
            <a:r>
              <a:rPr lang="en-US" altLang="en-US" dirty="0" smtClean="0">
                <a:solidFill>
                  <a:srgbClr val="333333"/>
                </a:solidFill>
                <a:latin typeface="Arial" panose="020B0604020202020204" pitchFamily="34" charset="0"/>
                <a:ea typeface="ＭＳ Ｐゴシック" panose="020B0600070205080204" pitchFamily="34" charset="-128"/>
                <a:cs typeface="Arial" panose="020B0604020202020204" pitchFamily="34" charset="0"/>
              </a:rPr>
              <a:t>ndividuals must retain the right to make what might be seen as eccentric or unwise decisions;</a:t>
            </a:r>
          </a:p>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A</a:t>
            </a:r>
            <a:r>
              <a:rPr lang="en-US" altLang="en-US" dirty="0" smtClean="0">
                <a:solidFill>
                  <a:srgbClr val="333333"/>
                </a:solidFill>
                <a:latin typeface="Arial" panose="020B0604020202020204" pitchFamily="34" charset="0"/>
                <a:ea typeface="ＭＳ Ｐゴシック" panose="020B0600070205080204" pitchFamily="34" charset="-128"/>
                <a:cs typeface="Arial" panose="020B0604020202020204" pitchFamily="34" charset="0"/>
              </a:rPr>
              <a:t>nything done for or on behalf of people without capacity must be in their best interests</a:t>
            </a:r>
          </a:p>
          <a:p>
            <a:pPr marL="382588">
              <a:lnSpc>
                <a:spcPct val="90000"/>
              </a:lnSpc>
              <a:spcBef>
                <a:spcPts val="313"/>
              </a:spcBef>
              <a:buClr>
                <a:srgbClr val="9A0000"/>
              </a:buClr>
            </a:pPr>
            <a:r>
              <a:rPr lang="en-US" altLang="en-US" dirty="0">
                <a:solidFill>
                  <a:srgbClr val="333333"/>
                </a:solidFill>
                <a:latin typeface="Arial" panose="020B0604020202020204" pitchFamily="34" charset="0"/>
                <a:ea typeface="ＭＳ Ｐゴシック" panose="020B0600070205080204" pitchFamily="34" charset="-128"/>
                <a:cs typeface="Arial" panose="020B0604020202020204" pitchFamily="34" charset="0"/>
              </a:rPr>
              <a:t>A</a:t>
            </a:r>
            <a:r>
              <a:rPr lang="en-US" altLang="en-US" dirty="0" smtClean="0">
                <a:solidFill>
                  <a:srgbClr val="333333"/>
                </a:solidFill>
                <a:latin typeface="Arial" panose="020B0604020202020204" pitchFamily="34" charset="0"/>
                <a:ea typeface="ＭＳ Ｐゴシック" panose="020B0600070205080204" pitchFamily="34" charset="-128"/>
                <a:cs typeface="Arial" panose="020B0604020202020204" pitchFamily="34" charset="0"/>
              </a:rPr>
              <a:t>nything done for or on behalf of people without capacity should be the least restrictive of their basic rights and freedoms.</a:t>
            </a:r>
          </a:p>
        </p:txBody>
      </p:sp>
    </p:spTree>
    <p:extLst>
      <p:ext uri="{BB962C8B-B14F-4D97-AF65-F5344CB8AC3E}">
        <p14:creationId xmlns:p14="http://schemas.microsoft.com/office/powerpoint/2010/main" val="174088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b="1" dirty="0" smtClean="0">
                <a:latin typeface="Arial" panose="020B0604020202020204" pitchFamily="34" charset="0"/>
                <a:cs typeface="Arial" panose="020B0604020202020204" pitchFamily="34" charset="0"/>
              </a:rPr>
              <a:t>Independent Mental Health Advocacy (IMHA)</a:t>
            </a:r>
            <a:r>
              <a:rPr lang="en-GB" dirty="0"/>
              <a:t/>
            </a:r>
            <a:br>
              <a:rPr lang="en-GB" dirty="0"/>
            </a:br>
            <a:r>
              <a:rPr lang="en-GB" dirty="0" smtClean="0"/>
              <a:t/>
            </a:r>
            <a:br>
              <a:rPr lang="en-GB" dirty="0" smtClean="0"/>
            </a:br>
            <a:endParaRPr lang="en-GB" dirty="0"/>
          </a:p>
        </p:txBody>
      </p:sp>
      <p:sp>
        <p:nvSpPr>
          <p:cNvPr id="28675" name="Content Placeholder 2"/>
          <p:cNvSpPr>
            <a:spLocks noGrp="1"/>
          </p:cNvSpPr>
          <p:nvPr>
            <p:ph idx="1"/>
          </p:nvPr>
        </p:nvSpPr>
        <p:spPr>
          <a:xfrm>
            <a:off x="2130051" y="2785986"/>
            <a:ext cx="7556313" cy="3183014"/>
          </a:xfrm>
        </p:spPr>
        <p:txBody>
          <a:bodyPr>
            <a:normAutofit fontScale="92500" lnSpcReduction="10000"/>
          </a:bodyPr>
          <a:lstStyle/>
          <a:p>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uphold the principles of the Mental Capacity Act to ensure the Act is complied with</a:t>
            </a:r>
          </a:p>
          <a:p>
            <a:r>
              <a:rPr lang="en-GB" dirty="0">
                <a:latin typeface="Arial" panose="020B0604020202020204" pitchFamily="34" charset="0"/>
                <a:cs typeface="Arial" panose="020B0604020202020204" pitchFamily="34" charset="0"/>
              </a:rPr>
              <a:t>To find out the wishes, values and beliefs of the </a:t>
            </a:r>
            <a:r>
              <a:rPr lang="en-GB" dirty="0" smtClean="0">
                <a:latin typeface="Arial" panose="020B0604020202020204" pitchFamily="34" charset="0"/>
                <a:cs typeface="Arial" panose="020B0604020202020204" pitchFamily="34" charset="0"/>
              </a:rPr>
              <a:t>individual</a:t>
            </a:r>
          </a:p>
          <a:p>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To ensure that information is provided for the individual in a way they can understand using their preferred method of communication</a:t>
            </a:r>
          </a:p>
          <a:p>
            <a:r>
              <a:rPr lang="en-GB" dirty="0">
                <a:latin typeface="Arial" panose="020B0604020202020204" pitchFamily="34" charset="0"/>
                <a:cs typeface="Arial" panose="020B0604020202020204" pitchFamily="34" charset="0"/>
              </a:rPr>
              <a:t>To consult with others </a:t>
            </a:r>
            <a:r>
              <a:rPr lang="en-GB" dirty="0" smtClean="0">
                <a:latin typeface="Arial" panose="020B0604020202020204" pitchFamily="34" charset="0"/>
                <a:cs typeface="Arial" panose="020B0604020202020204" pitchFamily="34" charset="0"/>
              </a:rPr>
              <a:t>regarding decisions </a:t>
            </a:r>
            <a:r>
              <a:rPr lang="en-GB" dirty="0">
                <a:latin typeface="Arial" panose="020B0604020202020204" pitchFamily="34" charset="0"/>
                <a:cs typeface="Arial" panose="020B0604020202020204" pitchFamily="34" charset="0"/>
              </a:rPr>
              <a:t>to be made</a:t>
            </a:r>
          </a:p>
          <a:p>
            <a:endParaRPr lang="en-GB" dirty="0"/>
          </a:p>
        </p:txBody>
      </p:sp>
      <p:sp>
        <p:nvSpPr>
          <p:cNvPr id="4" name="Slide Number Placeholder 3"/>
          <p:cNvSpPr>
            <a:spLocks noGrp="1"/>
          </p:cNvSpPr>
          <p:nvPr>
            <p:ph type="sldNum" sz="quarter" idx="12"/>
          </p:nvPr>
        </p:nvSpPr>
        <p:spPr/>
        <p:txBody>
          <a:bodyPr/>
          <a:lstStyle/>
          <a:p>
            <a:fld id="{174731C3-8801-9B4C-A6FB-971BE0DA1F16}" type="slidenum">
              <a:rPr lang="en-US"/>
              <a:pPr/>
              <a:t>49</a:t>
            </a:fld>
            <a:endParaRPr lang="en-US"/>
          </a:p>
        </p:txBody>
      </p:sp>
    </p:spTree>
    <p:extLst>
      <p:ext uri="{BB962C8B-B14F-4D97-AF65-F5344CB8AC3E}">
        <p14:creationId xmlns:p14="http://schemas.microsoft.com/office/powerpoint/2010/main" val="413072452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605450" y="1289050"/>
            <a:ext cx="6798734" cy="1303867"/>
          </a:xfrm>
        </p:spPr>
        <p:txBody>
          <a:bodyPr>
            <a:normAutofit fontScale="90000"/>
          </a:bodyPr>
          <a:lstStyle/>
          <a:p>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r>
              <a:rPr lang="en-GB" altLang="en-US" b="1"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An IMCA Must be Instructed where:</a:t>
            </a:r>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r>
              <a:rPr lang="en-GB" altLang="en-US" sz="3600" dirty="0">
                <a:solidFill>
                  <a:schemeClr val="tx1"/>
                </a:solidFill>
                <a:ea typeface="ＭＳ Ｐゴシック" panose="020B0600070205080204" pitchFamily="34" charset="-128"/>
              </a:rPr>
              <a:t/>
            </a:r>
            <a:br>
              <a:rPr lang="en-GB" altLang="en-US" sz="3600" dirty="0">
                <a:solidFill>
                  <a:schemeClr val="tx1"/>
                </a:solidFill>
                <a:ea typeface="ＭＳ Ｐゴシック" panose="020B0600070205080204" pitchFamily="34" charset="-128"/>
              </a:rPr>
            </a:br>
            <a:endParaRPr lang="en-GB" altLang="en-US" dirty="0" smtClean="0">
              <a:ea typeface="ＭＳ Ｐゴシック" panose="020B0600070205080204" pitchFamily="34" charset="-128"/>
            </a:endParaRPr>
          </a:p>
        </p:txBody>
      </p:sp>
      <p:sp>
        <p:nvSpPr>
          <p:cNvPr id="17411" name="Content Placeholder 2"/>
          <p:cNvSpPr>
            <a:spLocks noGrp="1"/>
          </p:cNvSpPr>
          <p:nvPr>
            <p:ph idx="1"/>
          </p:nvPr>
        </p:nvSpPr>
        <p:spPr>
          <a:xfrm>
            <a:off x="2700864" y="2466282"/>
            <a:ext cx="6798736" cy="3444997"/>
          </a:xfrm>
        </p:spPr>
        <p:txBody>
          <a:bodyPr>
            <a:normAutofit fontScale="92500" lnSpcReduction="20000"/>
          </a:bodyPr>
          <a:lstStyle/>
          <a:p>
            <a:r>
              <a:rPr lang="en-GB" altLang="en-US" dirty="0">
                <a:latin typeface="Arial" panose="020B0604020202020204" pitchFamily="34" charset="0"/>
                <a:ea typeface="ＭＳ Ｐゴシック" panose="020B0600070205080204" pitchFamily="34" charset="-128"/>
                <a:cs typeface="Arial" panose="020B0604020202020204" pitchFamily="34" charset="0"/>
              </a:rPr>
              <a:t>There is a decision to be made regarding either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serious medical treatment</a:t>
            </a:r>
            <a:r>
              <a:rPr lang="en-GB" altLang="en-US" dirty="0">
                <a:latin typeface="Arial" panose="020B0604020202020204" pitchFamily="34" charset="0"/>
                <a:ea typeface="ＭＳ Ｐゴシック" panose="020B0600070205080204" pitchFamily="34" charset="-128"/>
                <a:cs typeface="Arial" panose="020B0604020202020204" pitchFamily="34" charset="0"/>
              </a:rPr>
              <a:t> (SMT) or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change of accommodation</a:t>
            </a:r>
            <a:r>
              <a:rPr lang="en-GB" altLang="en-US" dirty="0">
                <a:latin typeface="Arial" panose="020B0604020202020204" pitchFamily="34" charset="0"/>
                <a:ea typeface="ＭＳ Ｐゴシック" panose="020B0600070205080204" pitchFamily="34" charset="-128"/>
                <a:cs typeface="Arial" panose="020B0604020202020204" pitchFamily="34" charset="0"/>
              </a:rPr>
              <a:t>.</a:t>
            </a:r>
            <a:br>
              <a:rPr lang="en-GB" altLang="en-US"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AND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The person has no close family or friends to represent their views</a:t>
            </a:r>
            <a:br>
              <a:rPr lang="en-GB" altLang="en-US" dirty="0">
                <a:latin typeface="Arial" panose="020B0604020202020204" pitchFamily="34" charset="0"/>
                <a:ea typeface="ＭＳ Ｐゴシック" panose="020B0600070205080204" pitchFamily="34" charset="-128"/>
                <a:cs typeface="Arial" panose="020B0604020202020204" pitchFamily="34" charset="0"/>
              </a:rPr>
            </a:br>
            <a:r>
              <a:rPr lang="en-GB" altLang="en-US" dirty="0">
                <a:latin typeface="Arial" panose="020B0604020202020204" pitchFamily="34" charset="0"/>
                <a:ea typeface="ＭＳ Ｐゴシック" panose="020B0600070205080204" pitchFamily="34" charset="-128"/>
                <a:cs typeface="Arial" panose="020B0604020202020204" pitchFamily="34" charset="0"/>
              </a:rPr>
              <a:t>AND </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The person has been deemed by the Decision Maker </a:t>
            </a:r>
            <a:r>
              <a:rPr lang="en-GB" altLang="en-US" b="1" dirty="0">
                <a:latin typeface="Arial" panose="020B0604020202020204" pitchFamily="34" charset="0"/>
                <a:ea typeface="ＭＳ Ｐゴシック" panose="020B0600070205080204" pitchFamily="34" charset="-128"/>
                <a:cs typeface="Arial" panose="020B0604020202020204" pitchFamily="34" charset="0"/>
              </a:rPr>
              <a:t>not to have capacity </a:t>
            </a:r>
            <a:r>
              <a:rPr lang="en-GB" altLang="en-US" dirty="0">
                <a:latin typeface="Arial" panose="020B0604020202020204" pitchFamily="34" charset="0"/>
                <a:ea typeface="ＭＳ Ｐゴシック" panose="020B0600070205080204" pitchFamily="34" charset="-128"/>
                <a:cs typeface="Arial" panose="020B0604020202020204" pitchFamily="34" charset="0"/>
              </a:rPr>
              <a:t>to make that decision in accordance with the assessment of capacity as defined in the Act </a:t>
            </a:r>
          </a:p>
        </p:txBody>
      </p:sp>
    </p:spTree>
    <p:extLst>
      <p:ext uri="{BB962C8B-B14F-4D97-AF65-F5344CB8AC3E}">
        <p14:creationId xmlns:p14="http://schemas.microsoft.com/office/powerpoint/2010/main" val="109963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Role of the </a:t>
            </a:r>
            <a:r>
              <a:rPr lang="en-GB" b="1" dirty="0" smtClean="0">
                <a:latin typeface="Arial" panose="020B0604020202020204" pitchFamily="34" charset="0"/>
                <a:cs typeface="Arial" panose="020B0604020202020204" pitchFamily="34" charset="0"/>
              </a:rPr>
              <a:t>IMCA</a:t>
            </a:r>
            <a:endParaRPr lang="en-GB" b="1" dirty="0">
              <a:latin typeface="Arial" panose="020B0604020202020204" pitchFamily="34" charset="0"/>
              <a:cs typeface="Arial" panose="020B0604020202020204" pitchFamily="34" charset="0"/>
            </a:endParaRPr>
          </a:p>
        </p:txBody>
      </p:sp>
      <p:sp>
        <p:nvSpPr>
          <p:cNvPr id="3072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To research and identify all the options relevant to the decision</a:t>
            </a:r>
          </a:p>
          <a:p>
            <a:r>
              <a:rPr lang="en-GB" dirty="0">
                <a:latin typeface="Arial" panose="020B0604020202020204" pitchFamily="34" charset="0"/>
                <a:cs typeface="Arial" panose="020B0604020202020204" pitchFamily="34" charset="0"/>
              </a:rPr>
              <a:t>To find out what alternative actions have been considered, which appears to be the least restrictive</a:t>
            </a:r>
          </a:p>
          <a:p>
            <a:r>
              <a:rPr lang="en-GB" dirty="0">
                <a:latin typeface="Arial" panose="020B0604020202020204" pitchFamily="34" charset="0"/>
                <a:cs typeface="Arial" panose="020B0604020202020204" pitchFamily="34" charset="0"/>
              </a:rPr>
              <a:t>If necessary to obtain a second medical opinion</a:t>
            </a:r>
          </a:p>
          <a:p>
            <a:r>
              <a:rPr lang="en-GB" dirty="0">
                <a:latin typeface="Arial" panose="020B0604020202020204" pitchFamily="34" charset="0"/>
                <a:cs typeface="Arial" panose="020B0604020202020204" pitchFamily="34" charset="0"/>
              </a:rPr>
              <a:t>To submit a report of the findings to the Decision Maker</a:t>
            </a:r>
          </a:p>
          <a:p>
            <a:endParaRPr lang="en-GB" dirty="0"/>
          </a:p>
        </p:txBody>
      </p:sp>
      <p:sp>
        <p:nvSpPr>
          <p:cNvPr id="4" name="Slide Number Placeholder 3"/>
          <p:cNvSpPr>
            <a:spLocks noGrp="1"/>
          </p:cNvSpPr>
          <p:nvPr>
            <p:ph type="sldNum" sz="quarter" idx="12"/>
          </p:nvPr>
        </p:nvSpPr>
        <p:spPr/>
        <p:txBody>
          <a:bodyPr/>
          <a:lstStyle/>
          <a:p>
            <a:fld id="{359727FB-90C5-D948-9F0D-C569CCF5F7BC}" type="slidenum">
              <a:rPr lang="en-US"/>
              <a:pPr/>
              <a:t>51</a:t>
            </a:fld>
            <a:endParaRPr lang="en-US"/>
          </a:p>
        </p:txBody>
      </p:sp>
    </p:spTree>
    <p:extLst>
      <p:ext uri="{BB962C8B-B14F-4D97-AF65-F5344CB8AC3E}">
        <p14:creationId xmlns:p14="http://schemas.microsoft.com/office/powerpoint/2010/main" val="1603139665"/>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b="1" dirty="0" smtClean="0">
                <a:solidFill>
                  <a:schemeClr val="tx1"/>
                </a:solidFill>
                <a:latin typeface="Arial" panose="020B0604020202020204" pitchFamily="34" charset="0"/>
                <a:ea typeface="+mn-ea"/>
                <a:cs typeface="Arial" panose="020B0604020202020204" pitchFamily="34" charset="0"/>
              </a:rPr>
              <a:t>This can include:</a:t>
            </a:r>
            <a:endParaRPr lang="en-GB" b="1" dirty="0">
              <a:latin typeface="Arial" panose="020B0604020202020204" pitchFamily="34" charset="0"/>
              <a:cs typeface="Arial" panose="020B0604020202020204" pitchFamily="34" charset="0"/>
            </a:endParaRPr>
          </a:p>
        </p:txBody>
      </p:sp>
      <p:sp>
        <p:nvSpPr>
          <p:cNvPr id="18435" name="Content Placeholder 2"/>
          <p:cNvSpPr>
            <a:spLocks noGrp="1"/>
          </p:cNvSpPr>
          <p:nvPr>
            <p:ph idx="1"/>
          </p:nvPr>
        </p:nvSpPr>
        <p:spPr/>
        <p:txBody>
          <a:bodyPr/>
          <a:lstStyle/>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with dementia or mental ill health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with learning disabilities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with physical disabilities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who have had a stroke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with acquired brain injuries </a:t>
            </a:r>
          </a:p>
          <a:p>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People who are unconscious or in a coma </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214853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Giving a Voice</a:t>
            </a:r>
            <a:endParaRPr lang="en-GB" b="1" dirty="0">
              <a:latin typeface="Arial" panose="020B0604020202020204" pitchFamily="34" charset="0"/>
              <a:cs typeface="Arial" panose="020B0604020202020204" pitchFamily="34" charset="0"/>
            </a:endParaRPr>
          </a:p>
        </p:txBody>
      </p:sp>
      <p:sp>
        <p:nvSpPr>
          <p:cNvPr id="19459" name="Content Placeholder 2"/>
          <p:cNvSpPr>
            <a:spLocks noGrp="1"/>
          </p:cNvSpPr>
          <p:nvPr>
            <p:ph idx="1"/>
          </p:nvPr>
        </p:nvSpPr>
        <p:spPr/>
        <p:txBody>
          <a:bodyPr/>
          <a:lstStyle/>
          <a:p>
            <a:r>
              <a:rPr lang="en-GB" sz="2800" dirty="0">
                <a:latin typeface="Arial" panose="020B0604020202020204" pitchFamily="34" charset="0"/>
                <a:cs typeface="Arial" panose="020B0604020202020204" pitchFamily="34" charset="0"/>
              </a:rPr>
              <a:t>They will support people to speak up for what they want and make their own choices in any situation where this is required </a:t>
            </a:r>
          </a:p>
          <a:p>
            <a:pPr eaLnBrk="1" hangingPunct="1"/>
            <a:r>
              <a:rPr lang="en-US" sz="2800" dirty="0">
                <a:latin typeface="Arial" panose="020B0604020202020204" pitchFamily="34" charset="0"/>
                <a:cs typeface="Arial" panose="020B0604020202020204" pitchFamily="34" charset="0"/>
              </a:rPr>
              <a:t>Advocate </a:t>
            </a:r>
            <a:r>
              <a:rPr lang="en-US" sz="2800" dirty="0">
                <a:latin typeface="Arial" panose="020B0604020202020204" pitchFamily="34" charset="0"/>
                <a:cs typeface="Arial" panose="020B0604020202020204" pitchFamily="34" charset="0"/>
              </a:rPr>
              <a:t>is answerable </a:t>
            </a:r>
            <a:r>
              <a:rPr lang="en-US" sz="2800" dirty="0">
                <a:latin typeface="Arial" panose="020B0604020202020204" pitchFamily="34" charset="0"/>
                <a:cs typeface="Arial" panose="020B0604020202020204" pitchFamily="34" charset="0"/>
              </a:rPr>
              <a:t>to their partner</a:t>
            </a:r>
          </a:p>
          <a:p>
            <a:pPr eaLnBrk="1" hangingPunct="1"/>
            <a:r>
              <a:rPr lang="en-US" sz="2800" dirty="0">
                <a:latin typeface="Arial" panose="020B0604020202020204" pitchFamily="34" charset="0"/>
                <a:cs typeface="Arial" panose="020B0604020202020204" pitchFamily="34" charset="0"/>
              </a:rPr>
              <a:t>Independent from service providers</a:t>
            </a:r>
          </a:p>
          <a:p>
            <a:endParaRPr lang="en-GB" dirty="0"/>
          </a:p>
        </p:txBody>
      </p:sp>
      <p:sp>
        <p:nvSpPr>
          <p:cNvPr id="4" name="Slide Number Placeholder 3"/>
          <p:cNvSpPr>
            <a:spLocks noGrp="1"/>
          </p:cNvSpPr>
          <p:nvPr>
            <p:ph type="sldNum" sz="quarter" idx="12"/>
          </p:nvPr>
        </p:nvSpPr>
        <p:spPr/>
        <p:txBody>
          <a:bodyPr/>
          <a:lstStyle/>
          <a:p>
            <a:fld id="{FE88C6C7-3651-D147-89EE-025011967736}" type="slidenum">
              <a:rPr lang="en-US"/>
              <a:pPr/>
              <a:t>53</a:t>
            </a:fld>
            <a:endParaRPr lang="en-US"/>
          </a:p>
        </p:txBody>
      </p:sp>
    </p:spTree>
    <p:extLst>
      <p:ext uri="{BB962C8B-B14F-4D97-AF65-F5344CB8AC3E}">
        <p14:creationId xmlns:p14="http://schemas.microsoft.com/office/powerpoint/2010/main" val="24372147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Good Practice in Advocacy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The ability to be clear thinking and focussed on the service users agenda</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Non-judgemental approach </a:t>
            </a:r>
            <a:r>
              <a:rPr lang="en-GB" altLang="en-US" dirty="0" smtClean="0">
                <a:latin typeface="Arial" panose="020B0604020202020204" pitchFamily="34" charset="0"/>
                <a:ea typeface="ＭＳ Ｐゴシック" panose="020B0600070205080204" pitchFamily="34" charset="-128"/>
                <a:cs typeface="Arial" panose="020B0604020202020204" pitchFamily="34" charset="0"/>
              </a:rPr>
              <a:t>towards service users</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Good listening skills, communication skills and patience</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Ability to keep one’s own agenda firmly to one side</a:t>
            </a:r>
          </a:p>
          <a:p>
            <a:r>
              <a:rPr lang="en-GB" altLang="en-US" dirty="0">
                <a:latin typeface="Arial" panose="020B0604020202020204" pitchFamily="34" charset="0"/>
                <a:ea typeface="ＭＳ Ｐゴシック" panose="020B0600070205080204" pitchFamily="34" charset="-128"/>
                <a:cs typeface="Arial" panose="020B0604020202020204" pitchFamily="34" charset="0"/>
              </a:rPr>
              <a:t>Good support network for off-loading and use as a sounding board</a:t>
            </a:r>
          </a:p>
          <a:p>
            <a:endParaRPr lang="en-GB" dirty="0"/>
          </a:p>
        </p:txBody>
      </p:sp>
    </p:spTree>
    <p:extLst>
      <p:ext uri="{BB962C8B-B14F-4D97-AF65-F5344CB8AC3E}">
        <p14:creationId xmlns:p14="http://schemas.microsoft.com/office/powerpoint/2010/main" val="3099839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97779" y="1283228"/>
            <a:ext cx="9601196" cy="1303867"/>
          </a:xfrm>
        </p:spPr>
        <p:txBody>
          <a:bodyPr>
            <a:normAutofit fontScale="90000"/>
          </a:bodyPr>
          <a:lstStyle/>
          <a:p>
            <a:r>
              <a:rPr lang="en-US" altLang="en-US" b="1" dirty="0">
                <a:latin typeface="Arial" panose="020B0604020202020204" pitchFamily="34" charset="0"/>
                <a:cs typeface="Arial" panose="020B0604020202020204" pitchFamily="34" charset="0"/>
              </a:rPr>
              <a:t>Distinctions </a:t>
            </a:r>
            <a:r>
              <a:rPr lang="en-US" altLang="en-US" b="1" dirty="0" smtClean="0">
                <a:latin typeface="Arial" panose="020B0604020202020204" pitchFamily="34" charset="0"/>
                <a:cs typeface="Arial" panose="020B0604020202020204" pitchFamily="34" charset="0"/>
              </a:rPr>
              <a:t>Between </a:t>
            </a:r>
            <a:r>
              <a:rPr lang="en-US" altLang="en-US" b="1" dirty="0">
                <a:latin typeface="Arial" panose="020B0604020202020204" pitchFamily="34" charset="0"/>
                <a:cs typeface="Arial" panose="020B0604020202020204" pitchFamily="34" charset="0"/>
              </a:rPr>
              <a:t>A</a:t>
            </a:r>
            <a:r>
              <a:rPr lang="en-US" altLang="en-US" b="1" dirty="0" smtClean="0">
                <a:latin typeface="Arial" panose="020B0604020202020204" pitchFamily="34" charset="0"/>
                <a:cs typeface="Arial" panose="020B0604020202020204" pitchFamily="34" charset="0"/>
              </a:rPr>
              <a:t>dvocacy </a:t>
            </a:r>
            <a:r>
              <a:rPr lang="en-US" altLang="en-US" b="1" dirty="0">
                <a:latin typeface="Arial" panose="020B0604020202020204" pitchFamily="34" charset="0"/>
                <a:cs typeface="Arial" panose="020B0604020202020204" pitchFamily="34" charset="0"/>
              </a:rPr>
              <a:t>and O</a:t>
            </a:r>
            <a:r>
              <a:rPr lang="en-US" altLang="en-US" b="1" dirty="0" smtClean="0">
                <a:latin typeface="Arial" panose="020B0604020202020204" pitchFamily="34" charset="0"/>
                <a:cs typeface="Arial" panose="020B0604020202020204" pitchFamily="34" charset="0"/>
              </a:rPr>
              <a:t>ther Means </a:t>
            </a:r>
            <a:r>
              <a:rPr lang="en-US" altLang="en-US" b="1" dirty="0">
                <a:latin typeface="Arial" panose="020B0604020202020204" pitchFamily="34" charset="0"/>
                <a:cs typeface="Arial" panose="020B0604020202020204" pitchFamily="34" charset="0"/>
              </a:rPr>
              <a:t>of </a:t>
            </a:r>
            <a:r>
              <a:rPr lang="en-US" altLang="en-US" b="1" dirty="0" smtClean="0">
                <a:latin typeface="Arial" panose="020B0604020202020204" pitchFamily="34" charset="0"/>
                <a:cs typeface="Arial" panose="020B0604020202020204" pitchFamily="34" charset="0"/>
              </a:rPr>
              <a:t>Support</a:t>
            </a:r>
            <a:r>
              <a:rPr lang="en-US" dirty="0"/>
              <a:t/>
            </a:r>
            <a:br>
              <a:rPr lang="en-US" dirty="0"/>
            </a:br>
            <a:endParaRPr lang="en-US" dirty="0"/>
          </a:p>
        </p:txBody>
      </p:sp>
      <p:sp>
        <p:nvSpPr>
          <p:cNvPr id="6" name="Text Placeholder 5"/>
          <p:cNvSpPr>
            <a:spLocks noGrp="1"/>
          </p:cNvSpPr>
          <p:nvPr>
            <p:ph type="body" idx="1"/>
          </p:nvPr>
        </p:nvSpPr>
        <p:spPr/>
        <p:txBody>
          <a:bodyPr/>
          <a:lstStyle/>
          <a:p>
            <a:r>
              <a:rPr lang="en-US" altLang="en-US" b="1" dirty="0">
                <a:solidFill>
                  <a:schemeClr val="tx1"/>
                </a:solidFill>
                <a:latin typeface="Arial" panose="020B0604020202020204" pitchFamily="34" charset="0"/>
                <a:cs typeface="Arial" panose="020B0604020202020204" pitchFamily="34" charset="0"/>
              </a:rPr>
              <a:t>What it is</a:t>
            </a:r>
            <a:r>
              <a:rPr lang="en-US" altLang="en-US" b="1" dirty="0" smtClean="0">
                <a:solidFill>
                  <a:schemeClr val="tx1"/>
                </a:solidFill>
                <a:latin typeface="Arial" panose="020B0604020202020204" pitchFamily="34" charset="0"/>
                <a:cs typeface="Arial" panose="020B0604020202020204" pitchFamily="34" charset="0"/>
              </a:rPr>
              <a:t>…..</a:t>
            </a:r>
            <a:endParaRPr lang="en-US" altLang="en-US" b="1" dirty="0">
              <a:solidFill>
                <a:schemeClr val="tx1"/>
              </a:solidFill>
              <a:latin typeface="Arial" panose="020B0604020202020204" pitchFamily="34" charset="0"/>
              <a:ea typeface="ヒラギノ角ゴ ProN W6" charset="0"/>
              <a:cs typeface="Arial" panose="020B0604020202020204" pitchFamily="34" charset="0"/>
            </a:endParaRPr>
          </a:p>
        </p:txBody>
      </p:sp>
      <p:sp>
        <p:nvSpPr>
          <p:cNvPr id="7" name="Content Placeholder 6"/>
          <p:cNvSpPr>
            <a:spLocks noGrp="1"/>
          </p:cNvSpPr>
          <p:nvPr>
            <p:ph sz="half" idx="2"/>
          </p:nvPr>
        </p:nvSpPr>
        <p:spPr/>
        <p:txBody>
          <a:bodyPr>
            <a:normAutofit fontScale="70000" lnSpcReduction="20000"/>
          </a:bodyPr>
          <a:lstStyle/>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Choice</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Equality</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Justice</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Support</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Empowerment</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Protection</a:t>
            </a:r>
          </a:p>
          <a:p>
            <a:pPr marL="0" indent="0">
              <a:spcBef>
                <a:spcPts val="575"/>
              </a:spcBef>
              <a:buClr>
                <a:srgbClr val="9A0000"/>
              </a:buClr>
              <a:buNone/>
            </a:pPr>
            <a:r>
              <a:rPr lang="en-US" altLang="en-US" dirty="0">
                <a:solidFill>
                  <a:schemeClr val="tx1"/>
                </a:solidFill>
                <a:latin typeface="Arial" panose="020B0604020202020204" pitchFamily="34" charset="0"/>
                <a:cs typeface="Arial" panose="020B0604020202020204" pitchFamily="34" charset="0"/>
                <a:sym typeface="Helvetica" charset="0"/>
              </a:rPr>
              <a:t>Information</a:t>
            </a:r>
          </a:p>
          <a:p>
            <a:endParaRPr lang="en-US" dirty="0"/>
          </a:p>
        </p:txBody>
      </p:sp>
      <p:sp>
        <p:nvSpPr>
          <p:cNvPr id="8" name="Text Placeholder 7"/>
          <p:cNvSpPr>
            <a:spLocks noGrp="1"/>
          </p:cNvSpPr>
          <p:nvPr>
            <p:ph type="body" sz="quarter" idx="3"/>
          </p:nvPr>
        </p:nvSpPr>
        <p:spPr>
          <a:xfrm>
            <a:off x="6165832" y="2667000"/>
            <a:ext cx="3337560" cy="576262"/>
          </a:xfrm>
        </p:spPr>
        <p:txBody>
          <a:bodyPr/>
          <a:lstStyle/>
          <a:p>
            <a:r>
              <a:rPr lang="en-US" altLang="en-US" b="1" dirty="0">
                <a:solidFill>
                  <a:schemeClr val="tx1"/>
                </a:solidFill>
                <a:latin typeface="Arial" panose="020B0604020202020204" pitchFamily="34" charset="0"/>
                <a:cs typeface="Arial" panose="020B0604020202020204" pitchFamily="34" charset="0"/>
                <a:sym typeface="Helvetica" charset="0"/>
              </a:rPr>
              <a:t>What it is not</a:t>
            </a:r>
            <a:r>
              <a:rPr lang="en-US" altLang="en-US" b="1" dirty="0" smtClean="0">
                <a:solidFill>
                  <a:schemeClr val="tx1"/>
                </a:solidFill>
                <a:latin typeface="Arial" panose="020B0604020202020204" pitchFamily="34" charset="0"/>
                <a:cs typeface="Arial" panose="020B0604020202020204" pitchFamily="34" charset="0"/>
                <a:sym typeface="Helvetica" charset="0"/>
              </a:rPr>
              <a:t>….</a:t>
            </a:r>
            <a:endParaRPr lang="en-US" altLang="en-US" b="1" dirty="0">
              <a:solidFill>
                <a:schemeClr val="tx1"/>
              </a:solidFill>
              <a:latin typeface="Arial" panose="020B0604020202020204" pitchFamily="34" charset="0"/>
              <a:cs typeface="Arial" panose="020B0604020202020204" pitchFamily="34" charset="0"/>
              <a:sym typeface="Helvetica" charset="0"/>
            </a:endParaRPr>
          </a:p>
        </p:txBody>
      </p:sp>
      <p:sp>
        <p:nvSpPr>
          <p:cNvPr id="9" name="Content Placeholder 8"/>
          <p:cNvSpPr>
            <a:spLocks noGrp="1"/>
          </p:cNvSpPr>
          <p:nvPr>
            <p:ph sz="quarter" idx="4"/>
          </p:nvPr>
        </p:nvSpPr>
        <p:spPr/>
        <p:txBody>
          <a:bodyPr>
            <a:normAutofit/>
          </a:bodyPr>
          <a:lstStyle/>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Advice</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Befriending</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Mediation</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Counselling</a:t>
            </a:r>
          </a:p>
          <a:p>
            <a:pPr marL="0" indent="0">
              <a:spcBef>
                <a:spcPts val="575"/>
              </a:spcBef>
              <a:buClr>
                <a:srgbClr val="9A0000"/>
              </a:buClr>
              <a:buNone/>
            </a:pPr>
            <a:r>
              <a:rPr lang="en-US" altLang="en-US" sz="2000" dirty="0">
                <a:solidFill>
                  <a:schemeClr val="tx1"/>
                </a:solidFill>
                <a:latin typeface="Arial" panose="020B0604020202020204" pitchFamily="34" charset="0"/>
                <a:cs typeface="Arial" panose="020B0604020202020204" pitchFamily="34" charset="0"/>
                <a:sym typeface="Helvetica" charset="0"/>
              </a:rPr>
              <a:t>Social Work</a:t>
            </a:r>
          </a:p>
          <a:p>
            <a:endParaRPr lang="en-US" dirty="0"/>
          </a:p>
        </p:txBody>
      </p:sp>
    </p:spTree>
    <p:extLst>
      <p:ext uri="{BB962C8B-B14F-4D97-AF65-F5344CB8AC3E}">
        <p14:creationId xmlns:p14="http://schemas.microsoft.com/office/powerpoint/2010/main" val="259266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8299" y="827243"/>
            <a:ext cx="6798734" cy="1303867"/>
          </a:xfrm>
        </p:spPr>
        <p:txBody>
          <a:bodyPr>
            <a:normAutofit/>
          </a:bodyPr>
          <a:lstStyle/>
          <a:p>
            <a:r>
              <a:rPr lang="en-GB" sz="5400" b="1" dirty="0">
                <a:latin typeface="Arial" panose="020B0604020202020204" pitchFamily="34" charset="0"/>
                <a:cs typeface="Arial" panose="020B0604020202020204" pitchFamily="34" charset="0"/>
              </a:rPr>
              <a:t>Class Exercise</a:t>
            </a:r>
            <a:endParaRPr lang="en-US" sz="5400" b="1" dirty="0">
              <a:latin typeface="Arial" panose="020B0604020202020204" pitchFamily="34" charset="0"/>
              <a:cs typeface="Arial" panose="020B0604020202020204" pitchFamily="34" charset="0"/>
            </a:endParaRPr>
          </a:p>
        </p:txBody>
      </p:sp>
      <p:sp>
        <p:nvSpPr>
          <p:cNvPr id="5" name="Text Placeholder 4"/>
          <p:cNvSpPr>
            <a:spLocks noGrp="1"/>
          </p:cNvSpPr>
          <p:nvPr>
            <p:ph type="body" idx="1"/>
          </p:nvPr>
        </p:nvSpPr>
        <p:spPr>
          <a:xfrm>
            <a:off x="2111189" y="1335742"/>
            <a:ext cx="3657600" cy="322729"/>
          </a:xfrm>
        </p:spPr>
        <p:txBody>
          <a:bodyPr/>
          <a:lstStyle/>
          <a:p>
            <a:endParaRPr lang="en-US" altLang="en-US" dirty="0"/>
          </a:p>
        </p:txBody>
      </p:sp>
      <p:sp>
        <p:nvSpPr>
          <p:cNvPr id="3" name="Content Placeholder 2"/>
          <p:cNvSpPr>
            <a:spLocks noGrp="1"/>
          </p:cNvSpPr>
          <p:nvPr>
            <p:ph sz="half" idx="2"/>
          </p:nvPr>
        </p:nvSpPr>
        <p:spPr>
          <a:xfrm>
            <a:off x="1122788" y="2734359"/>
            <a:ext cx="2911022" cy="1568823"/>
          </a:xfrm>
        </p:spPr>
        <p:txBody>
          <a:bodyPr>
            <a:noAutofit/>
          </a:bodyPr>
          <a:lstStyle/>
          <a:p>
            <a:r>
              <a:rPr lang="en-GB" sz="2000" dirty="0">
                <a:latin typeface="Arial" panose="020B0604020202020204" pitchFamily="34" charset="0"/>
                <a:cs typeface="Arial" panose="020B0604020202020204" pitchFamily="34" charset="0"/>
              </a:rPr>
              <a:t>Have you ever been an advocate?</a:t>
            </a:r>
          </a:p>
          <a:p>
            <a:r>
              <a:rPr lang="en-GB" sz="2000" dirty="0">
                <a:latin typeface="Arial" panose="020B0604020202020204" pitchFamily="34" charset="0"/>
                <a:cs typeface="Arial" panose="020B0604020202020204" pitchFamily="34" charset="0"/>
              </a:rPr>
              <a:t>Have you ever needed an advocate?</a:t>
            </a:r>
          </a:p>
          <a:p>
            <a:r>
              <a:rPr lang="en-GB" sz="2000" dirty="0">
                <a:latin typeface="Arial" panose="020B0604020202020204" pitchFamily="34" charset="0"/>
                <a:cs typeface="Arial" panose="020B0604020202020204" pitchFamily="34" charset="0"/>
              </a:rPr>
              <a:t>How would you address the power imbalance?</a:t>
            </a:r>
            <a:endParaRPr lang="en-US" sz="2000" dirty="0">
              <a:latin typeface="Arial" panose="020B0604020202020204" pitchFamily="34" charset="0"/>
              <a:cs typeface="Arial" panose="020B0604020202020204" pitchFamily="34" charset="0"/>
            </a:endParaRPr>
          </a:p>
        </p:txBody>
      </p:sp>
      <p:sp>
        <p:nvSpPr>
          <p:cNvPr id="6" name="Text Placeholder 5"/>
          <p:cNvSpPr>
            <a:spLocks noGrp="1"/>
          </p:cNvSpPr>
          <p:nvPr>
            <p:ph type="body" sz="quarter" idx="3"/>
          </p:nvPr>
        </p:nvSpPr>
        <p:spPr>
          <a:xfrm>
            <a:off x="5923878" y="1317813"/>
            <a:ext cx="3657600" cy="322729"/>
          </a:xfrm>
        </p:spPr>
        <p:txBody>
          <a:bodyPr/>
          <a:lstStyle/>
          <a:p>
            <a:endParaRPr lang="en-US" dirty="0"/>
          </a:p>
        </p:txBody>
      </p:sp>
      <p:pic>
        <p:nvPicPr>
          <p:cNvPr id="7" name="Content Placeholder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4225433" y="4906432"/>
            <a:ext cx="1176353" cy="1194927"/>
          </a:xfrm>
        </p:spPr>
      </p:pic>
      <p:sp>
        <p:nvSpPr>
          <p:cNvPr id="4" name="TextBox 3"/>
          <p:cNvSpPr txBox="1"/>
          <p:nvPr/>
        </p:nvSpPr>
        <p:spPr>
          <a:xfrm>
            <a:off x="6167881" y="2621680"/>
            <a:ext cx="5012737" cy="258532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In groups, </a:t>
            </a:r>
            <a:r>
              <a:rPr lang="en-GB" b="1" dirty="0">
                <a:latin typeface="Arial" panose="020B0604020202020204" pitchFamily="34" charset="0"/>
                <a:cs typeface="Arial" panose="020B0604020202020204" pitchFamily="34" charset="0"/>
              </a:rPr>
              <a:t>consider</a:t>
            </a:r>
            <a:r>
              <a:rPr lang="en-GB" dirty="0">
                <a:latin typeface="Arial" panose="020B0604020202020204" pitchFamily="34" charset="0"/>
                <a:cs typeface="Arial" panose="020B0604020202020204" pitchFamily="34" charset="0"/>
              </a:rPr>
              <a:t> how the ‘person’ might feel as they receive assistance from an advocate</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Consider</a:t>
            </a:r>
            <a:r>
              <a:rPr lang="en-GB" dirty="0">
                <a:latin typeface="Arial" panose="020B0604020202020204" pitchFamily="34" charset="0"/>
                <a:cs typeface="Arial" panose="020B0604020202020204" pitchFamily="34" charset="0"/>
              </a:rPr>
              <a:t> how the receiver of the service has not been trained in being a receiver of assistance and how this impacts on the power relationship between the care giver and receiver.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765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78E35795-02A8-3A45-A58F-4F6873A93014}" type="slidenum">
              <a:rPr lang="en-US" sz="1400">
                <a:latin typeface="Helvetica" pitchFamily="-65" charset="0"/>
                <a:ea typeface="Helvetica" pitchFamily="-65" charset="0"/>
                <a:cs typeface="Helvetica" pitchFamily="-65" charset="0"/>
                <a:sym typeface="Helvetica" pitchFamily="-65" charset="0"/>
              </a:rPr>
              <a:pPr algn="ctr"/>
              <a:t>57</a:t>
            </a:fld>
            <a:endParaRPr lang="en-US" sz="1400">
              <a:latin typeface="Helvetica" pitchFamily="-65" charset="0"/>
              <a:ea typeface="Helvetica" pitchFamily="-65" charset="0"/>
              <a:cs typeface="Helvetica" pitchFamily="-65" charset="0"/>
              <a:sym typeface="Helvetica" pitchFamily="-65" charset="0"/>
            </a:endParaRPr>
          </a:p>
        </p:txBody>
      </p:sp>
      <p:sp>
        <p:nvSpPr>
          <p:cNvPr id="39940"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Policy environment</a:t>
            </a:r>
          </a:p>
        </p:txBody>
      </p:sp>
      <p:sp>
        <p:nvSpPr>
          <p:cNvPr id="39941" name="Rectangle 190"/>
          <p:cNvSpPr>
            <a:spLocks noGrp="1" noChangeArrowheads="1"/>
          </p:cNvSpPr>
          <p:nvPr>
            <p:ph idx="1"/>
          </p:nvPr>
        </p:nvSpPr>
        <p:spPr>
          <a:xfrm>
            <a:off x="2700866" y="2492188"/>
            <a:ext cx="5929220" cy="3705412"/>
          </a:xfrm>
        </p:spPr>
        <p:txBody>
          <a:bodyPr vert="horz" lIns="91440" tIns="45720" rIns="132080" bIns="45720" rtlCol="0" anchor="t">
            <a:normAutofit fontScale="62500" lnSpcReduction="20000"/>
          </a:bodyPr>
          <a:lstStyle/>
          <a:p>
            <a:pPr eaLnBrk="1" hangingPunct="1"/>
            <a:r>
              <a:rPr lang="en-US" sz="2800" dirty="0">
                <a:latin typeface="Arial" panose="020B0604020202020204" pitchFamily="34" charset="0"/>
                <a:cs typeface="Arial" panose="020B0604020202020204" pitchFamily="34" charset="0"/>
              </a:rPr>
              <a:t>Race Relations Act 2000</a:t>
            </a:r>
          </a:p>
          <a:p>
            <a:pPr eaLnBrk="1" hangingPunct="1"/>
            <a:r>
              <a:rPr lang="en-US" sz="2800" dirty="0">
                <a:latin typeface="Arial" panose="020B0604020202020204" pitchFamily="34" charset="0"/>
                <a:cs typeface="Arial" panose="020B0604020202020204" pitchFamily="34" charset="0"/>
              </a:rPr>
              <a:t>Special Educational Needs and Disability Act 2001</a:t>
            </a:r>
          </a:p>
          <a:p>
            <a:pPr eaLnBrk="1" hangingPunct="1"/>
            <a:r>
              <a:rPr lang="en-US" sz="2800" dirty="0">
                <a:latin typeface="Arial" panose="020B0604020202020204" pitchFamily="34" charset="0"/>
                <a:cs typeface="Arial" panose="020B0604020202020204" pitchFamily="34" charset="0"/>
              </a:rPr>
              <a:t>The Health and Social Care Act 2001</a:t>
            </a:r>
          </a:p>
          <a:p>
            <a:pPr eaLnBrk="1" hangingPunct="1"/>
            <a:r>
              <a:rPr lang="en-US" sz="2800" dirty="0">
                <a:latin typeface="Arial" panose="020B0604020202020204" pitchFamily="34" charset="0"/>
                <a:cs typeface="Arial" panose="020B0604020202020204" pitchFamily="34" charset="0"/>
              </a:rPr>
              <a:t>The Adoption and Children’s Act 2002</a:t>
            </a:r>
          </a:p>
          <a:p>
            <a:pPr eaLnBrk="1" hangingPunct="1"/>
            <a:r>
              <a:rPr lang="en-US" sz="2800" dirty="0">
                <a:latin typeface="Arial" panose="020B0604020202020204" pitchFamily="34" charset="0"/>
                <a:cs typeface="Arial" panose="020B0604020202020204" pitchFamily="34" charset="0"/>
              </a:rPr>
              <a:t>The Mental Capacity Act 2005</a:t>
            </a:r>
          </a:p>
          <a:p>
            <a:pPr eaLnBrk="1" hangingPunct="1"/>
            <a:r>
              <a:rPr lang="en-US" sz="2800" dirty="0">
                <a:latin typeface="Arial" panose="020B0604020202020204" pitchFamily="34" charset="0"/>
                <a:cs typeface="Arial" panose="020B0604020202020204" pitchFamily="34" charset="0"/>
              </a:rPr>
              <a:t>Mental Health Act 2007</a:t>
            </a:r>
          </a:p>
          <a:p>
            <a:pPr eaLnBrk="1" hangingPunct="1"/>
            <a:r>
              <a:rPr lang="en-US" sz="2800" dirty="0">
                <a:latin typeface="Arial" panose="020B0604020202020204" pitchFamily="34" charset="0"/>
                <a:cs typeface="Arial" panose="020B0604020202020204" pitchFamily="34" charset="0"/>
              </a:rPr>
              <a:t>Valuing People Now 2007</a:t>
            </a:r>
          </a:p>
          <a:p>
            <a:pPr eaLnBrk="1" hangingPunct="1"/>
            <a:r>
              <a:rPr lang="en-US" sz="2800" dirty="0">
                <a:latin typeface="Arial" panose="020B0604020202020204" pitchFamily="34" charset="0"/>
                <a:cs typeface="Arial" panose="020B0604020202020204" pitchFamily="34" charset="0"/>
              </a:rPr>
              <a:t>Equality Act </a:t>
            </a:r>
            <a:r>
              <a:rPr lang="en-US" sz="2800" dirty="0">
                <a:latin typeface="Arial" panose="020B0604020202020204" pitchFamily="34" charset="0"/>
                <a:cs typeface="Arial" panose="020B0604020202020204" pitchFamily="34" charset="0"/>
              </a:rPr>
              <a:t>2010</a:t>
            </a:r>
          </a:p>
          <a:p>
            <a:pPr eaLnBrk="1" hangingPunct="1"/>
            <a:r>
              <a:rPr lang="en-US" sz="2800" dirty="0">
                <a:latin typeface="Arial" panose="020B0604020202020204" pitchFamily="34" charset="0"/>
                <a:cs typeface="Arial" panose="020B0604020202020204" pitchFamily="34" charset="0"/>
              </a:rPr>
              <a:t>Care Act 2014</a:t>
            </a:r>
          </a:p>
          <a:p>
            <a:r>
              <a:rPr lang="en-GB" sz="2800" dirty="0">
                <a:latin typeface="Arial" panose="020B0604020202020204" pitchFamily="34" charset="0"/>
                <a:cs typeface="Arial" panose="020B0604020202020204" pitchFamily="34" charset="0"/>
              </a:rPr>
              <a:t>Social Services </a:t>
            </a:r>
            <a:r>
              <a:rPr lang="en-GB" sz="2800" dirty="0">
                <a:latin typeface="Arial" panose="020B0604020202020204" pitchFamily="34" charset="0"/>
                <a:cs typeface="Arial" panose="020B0604020202020204" pitchFamily="34" charset="0"/>
              </a:rPr>
              <a:t>and W</a:t>
            </a:r>
            <a:r>
              <a:rPr lang="en-GB" sz="2800" dirty="0">
                <a:latin typeface="Arial" panose="020B0604020202020204" pitchFamily="34" charset="0"/>
                <a:cs typeface="Arial" panose="020B0604020202020204" pitchFamily="34" charset="0"/>
              </a:rPr>
              <a:t>ellbeing (Wales</a:t>
            </a:r>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Act 2014</a:t>
            </a:r>
          </a:p>
          <a:p>
            <a:endParaRPr lang="en-US" sz="2800" dirty="0"/>
          </a:p>
        </p:txBody>
      </p:sp>
    </p:spTree>
    <p:extLst>
      <p:ext uri="{BB962C8B-B14F-4D97-AF65-F5344CB8AC3E}">
        <p14:creationId xmlns:p14="http://schemas.microsoft.com/office/powerpoint/2010/main" val="46532676"/>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Advocacy- Key Issues…</a:t>
            </a:r>
          </a:p>
        </p:txBody>
      </p:sp>
      <p:sp>
        <p:nvSpPr>
          <p:cNvPr id="3" name="Content Placeholder 2"/>
          <p:cNvSpPr>
            <a:spLocks noGrp="1"/>
          </p:cNvSpPr>
          <p:nvPr>
            <p:ph idx="1"/>
          </p:nvPr>
        </p:nvSpPr>
        <p:spPr/>
        <p:txBody>
          <a:bodyPr>
            <a:normAutofit fontScale="92500" lnSpcReduction="20000"/>
          </a:bodyPr>
          <a:lstStyle/>
          <a:p>
            <a:r>
              <a:rPr lang="en-US" sz="2800" b="1" dirty="0">
                <a:latin typeface="Arial" panose="020B0604020202020204" pitchFamily="34" charset="0"/>
                <a:cs typeface="Arial" panose="020B0604020202020204" pitchFamily="34" charset="0"/>
              </a:rPr>
              <a:t>Funding</a:t>
            </a:r>
          </a:p>
          <a:p>
            <a:pPr lvl="1">
              <a:buFont typeface="Helvetica" pitchFamily="-65" charset="0"/>
              <a:buChar char="-"/>
            </a:pPr>
            <a:r>
              <a:rPr lang="en-US" sz="2400" dirty="0">
                <a:latin typeface="Arial" panose="020B0604020202020204" pitchFamily="34" charset="0"/>
                <a:cs typeface="Arial" panose="020B0604020202020204" pitchFamily="34" charset="0"/>
              </a:rPr>
              <a:t>Inadequate and unreliable funding</a:t>
            </a:r>
          </a:p>
          <a:p>
            <a:pPr lvl="1">
              <a:buFont typeface="Helvetica" pitchFamily="-65" charset="0"/>
              <a:buChar char="-"/>
            </a:pPr>
            <a:r>
              <a:rPr lang="en-US" sz="2400" dirty="0">
                <a:latin typeface="Arial" panose="020B0604020202020204" pitchFamily="34" charset="0"/>
                <a:cs typeface="Arial" panose="020B0604020202020204" pitchFamily="34" charset="0"/>
              </a:rPr>
              <a:t>Funding from public bodies could challenge the independence of the service</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training and development</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No UK-wide standards or guidelines for organisations</a:t>
            </a:r>
          </a:p>
          <a:p>
            <a:pPr marL="39688" indent="0">
              <a:lnSpc>
                <a:spcPct val="90000"/>
              </a:lnSpc>
              <a:spcBef>
                <a:spcPts val="575"/>
              </a:spcBef>
              <a:buClr>
                <a:srgbClr val="9A0000"/>
              </a:buClr>
              <a:buSzPct val="75000"/>
              <a:buNone/>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opportunity for evaluation</a:t>
            </a:r>
          </a:p>
          <a:p>
            <a:pPr marL="839788" lvl="1" indent="-342900">
              <a:lnSpc>
                <a:spcPct val="90000"/>
              </a:lnSpc>
              <a:spcBef>
                <a:spcPts val="575"/>
              </a:spcBef>
            </a:pP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 advocacy </a:t>
            </a:r>
            <a:r>
              <a:rPr lang="en-US" dirty="0" smtClean="0">
                <a:solidFill>
                  <a:schemeClr val="tx1"/>
                </a:solidFill>
                <a:latin typeface="Arial" panose="020B0604020202020204" pitchFamily="34" charset="0"/>
                <a:ea typeface="Helvetica" pitchFamily="-65" charset="0"/>
                <a:cs typeface="Arial" panose="020B0604020202020204" pitchFamily="34" charset="0"/>
                <a:sym typeface="Helvetica" pitchFamily="-65" charset="0"/>
              </a:rPr>
              <a:t>organisations often </a:t>
            </a: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resources or capacity to see what works and </a:t>
            </a:r>
            <a:r>
              <a:rPr lang="en-US" dirty="0" smtClean="0">
                <a:solidFill>
                  <a:schemeClr val="tx1"/>
                </a:solidFill>
                <a:latin typeface="Arial" panose="020B0604020202020204" pitchFamily="34" charset="0"/>
                <a:ea typeface="Helvetica" pitchFamily="-65" charset="0"/>
                <a:cs typeface="Arial" panose="020B0604020202020204" pitchFamily="34" charset="0"/>
                <a:sym typeface="Helvetica" pitchFamily="-65" charset="0"/>
              </a:rPr>
              <a:t>what </a:t>
            </a:r>
            <a:r>
              <a:rPr lang="en-US"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doesn’t</a:t>
            </a:r>
          </a:p>
          <a:p>
            <a:endParaRPr lang="en-GB" dirty="0"/>
          </a:p>
        </p:txBody>
      </p:sp>
    </p:spTree>
    <p:extLst>
      <p:ext uri="{BB962C8B-B14F-4D97-AF65-F5344CB8AC3E}">
        <p14:creationId xmlns:p14="http://schemas.microsoft.com/office/powerpoint/2010/main" val="70350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b="1" dirty="0" smtClean="0">
                <a:latin typeface="Arial" panose="020B0604020202020204" pitchFamily="34" charset="0"/>
                <a:cs typeface="Arial" panose="020B0604020202020204" pitchFamily="34" charset="0"/>
              </a:rPr>
              <a:t>Advocacy- Key Issues…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2" y="2502836"/>
            <a:ext cx="9326035" cy="3444997"/>
          </a:xfrm>
        </p:spPr>
        <p:txBody>
          <a:bodyPr>
            <a:normAutofit lnSpcReduction="10000"/>
          </a:bodyPr>
          <a:lstStyle/>
          <a:p>
            <a:pPr>
              <a:lnSpc>
                <a:spcPct val="90000"/>
              </a:lnSpc>
            </a:pPr>
            <a:r>
              <a:rPr lang="en-US" sz="2800" b="1" dirty="0">
                <a:latin typeface="Arial" panose="020B0604020202020204" pitchFamily="34" charset="0"/>
                <a:cs typeface="Arial" panose="020B0604020202020204" pitchFamily="34" charset="0"/>
              </a:rPr>
              <a:t>Ad hoc development of </a:t>
            </a:r>
            <a:r>
              <a:rPr lang="en-US" sz="2800" b="1" dirty="0" smtClean="0">
                <a:latin typeface="Arial" panose="020B0604020202020204" pitchFamily="34" charset="0"/>
                <a:cs typeface="Arial" panose="020B0604020202020204" pitchFamily="34" charset="0"/>
              </a:rPr>
              <a:t>advocacy (when necessary)</a:t>
            </a:r>
            <a:endParaRPr lang="en-US" sz="2800" b="1" dirty="0">
              <a:latin typeface="Arial" panose="020B0604020202020204" pitchFamily="34" charset="0"/>
              <a:cs typeface="Arial" panose="020B0604020202020204" pitchFamily="34" charset="0"/>
            </a:endParaRP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Some developed through identified needs</a:t>
            </a: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Some through legislation and policy directives</a:t>
            </a:r>
          </a:p>
          <a:p>
            <a:pPr lvl="1">
              <a:lnSpc>
                <a:spcPct val="90000"/>
              </a:lnSpc>
              <a:buFont typeface="Helvetica" pitchFamily="-65" charset="0"/>
              <a:buChar char="-"/>
            </a:pPr>
            <a:r>
              <a:rPr lang="en-US" sz="2400" dirty="0">
                <a:latin typeface="Arial" panose="020B0604020202020204" pitchFamily="34" charset="0"/>
                <a:cs typeface="Arial" panose="020B0604020202020204" pitchFamily="34" charset="0"/>
              </a:rPr>
              <a:t>Patchy provision</a:t>
            </a:r>
          </a:p>
          <a:p>
            <a:pPr marL="39688" indent="0">
              <a:spcBef>
                <a:spcPts val="675"/>
              </a:spcBef>
              <a:buClr>
                <a:srgbClr val="9A0000"/>
              </a:buClr>
              <a:buSzPct val="75000"/>
              <a:buNone/>
            </a:pPr>
            <a:r>
              <a:rPr lang="en-US" sz="2800" b="1"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Different definitions and working practices</a:t>
            </a:r>
          </a:p>
          <a:p>
            <a:pPr marL="839788" lvl="1" indent="-342900">
              <a:spcBef>
                <a:spcPts val="675"/>
              </a:spcBef>
              <a:buClr>
                <a:srgbClr val="9A0000"/>
              </a:buClr>
              <a:buSzPct val="75000"/>
              <a:buFont typeface="Helvetica" pitchFamily="-65" charset="0"/>
              <a:buChar char="-"/>
            </a:pPr>
            <a:r>
              <a:rPr lang="en-US" sz="24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awareness of what advocacy is</a:t>
            </a:r>
          </a:p>
          <a:p>
            <a:pPr marL="839788" lvl="1" indent="-342900">
              <a:spcBef>
                <a:spcPts val="675"/>
              </a:spcBef>
              <a:buClr>
                <a:srgbClr val="9A0000"/>
              </a:buClr>
              <a:buSzPct val="75000"/>
              <a:buFont typeface="Helvetica" pitchFamily="-65" charset="0"/>
              <a:buChar char="-"/>
            </a:pPr>
            <a:r>
              <a:rPr lang="en-US" sz="24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Lack of collective identity and UK-wide presence </a:t>
            </a:r>
          </a:p>
          <a:p>
            <a:endParaRPr lang="en-GB" dirty="0"/>
          </a:p>
        </p:txBody>
      </p:sp>
    </p:spTree>
    <p:extLst>
      <p:ext uri="{BB962C8B-B14F-4D97-AF65-F5344CB8AC3E}">
        <p14:creationId xmlns:p14="http://schemas.microsoft.com/office/powerpoint/2010/main" val="3905335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But….</a:t>
            </a:r>
          </a:p>
        </p:txBody>
      </p:sp>
      <p:sp>
        <p:nvSpPr>
          <p:cNvPr id="51203" name="Content Placeholder 2"/>
          <p:cNvSpPr>
            <a:spLocks noGrp="1"/>
          </p:cNvSpPr>
          <p:nvPr>
            <p:ph idx="1"/>
          </p:nvPr>
        </p:nvSpPr>
        <p:spPr/>
        <p:txBody>
          <a:bodyPr>
            <a:normAutofit lnSpcReduction="10000"/>
          </a:bodyPr>
          <a:lstStyle/>
          <a:p>
            <a:r>
              <a:rPr lang="en-GB" sz="2800" dirty="0" smtClean="0">
                <a:latin typeface="Arial" panose="020B0604020202020204" pitchFamily="34" charset="0"/>
                <a:cs typeface="Arial" panose="020B0604020202020204" pitchFamily="34" charset="0"/>
              </a:rPr>
              <a:t>It is linked to:</a:t>
            </a:r>
          </a:p>
          <a:p>
            <a:pPr lvl="1"/>
            <a:r>
              <a:rPr lang="en-GB" sz="2800" dirty="0" smtClean="0">
                <a:latin typeface="Arial" panose="020B0604020202020204" pitchFamily="34" charset="0"/>
                <a:cs typeface="Arial" panose="020B0604020202020204" pitchFamily="34" charset="0"/>
              </a:rPr>
              <a:t>Empowerment</a:t>
            </a:r>
          </a:p>
          <a:p>
            <a:pPr lvl="1"/>
            <a:r>
              <a:rPr lang="en-GB" sz="2800" dirty="0" smtClean="0">
                <a:latin typeface="Arial" panose="020B0604020202020204" pitchFamily="34" charset="0"/>
                <a:cs typeface="Arial" panose="020B0604020202020204" pitchFamily="34" charset="0"/>
              </a:rPr>
              <a:t>Social justice and inclusion</a:t>
            </a:r>
          </a:p>
          <a:p>
            <a:pPr lvl="1"/>
            <a:r>
              <a:rPr lang="en-GB" sz="2800" dirty="0" smtClean="0">
                <a:latin typeface="Arial" panose="020B0604020202020204" pitchFamily="34" charset="0"/>
                <a:cs typeface="Arial" panose="020B0604020202020204" pitchFamily="34" charset="0"/>
              </a:rPr>
              <a:t>More effective services</a:t>
            </a:r>
          </a:p>
          <a:p>
            <a:pPr lvl="1"/>
            <a:r>
              <a:rPr lang="en-GB" sz="2800" dirty="0" smtClean="0">
                <a:latin typeface="Arial" panose="020B0604020202020204" pitchFamily="34" charset="0"/>
                <a:cs typeface="Arial" panose="020B0604020202020204" pitchFamily="34" charset="0"/>
              </a:rPr>
              <a:t>Revolutionary change in attitudes</a:t>
            </a:r>
          </a:p>
          <a:p>
            <a:pPr lvl="1"/>
            <a:r>
              <a:rPr lang="en-GB" sz="2800" dirty="0" smtClean="0">
                <a:latin typeface="Arial" panose="020B0604020202020204" pitchFamily="34" charset="0"/>
                <a:cs typeface="Arial" panose="020B0604020202020204" pitchFamily="34" charset="0"/>
              </a:rPr>
              <a:t>Social model of disability</a:t>
            </a:r>
            <a:endParaRPr lang="en-GB"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FCD0F0D6-4CD1-A043-9487-A249802D637B}" type="slidenum">
              <a:rPr lang="en-US"/>
              <a:pPr/>
              <a:t>60</a:t>
            </a:fld>
            <a:endParaRPr lang="en-US"/>
          </a:p>
        </p:txBody>
      </p:sp>
      <p:pic>
        <p:nvPicPr>
          <p:cNvPr id="51205" name="Picture 4" descr="orange_clap.jpg"/>
          <p:cNvPicPr>
            <a:picLocks noChangeAspect="1"/>
          </p:cNvPicPr>
          <p:nvPr/>
        </p:nvPicPr>
        <p:blipFill>
          <a:blip r:embed="rId2"/>
          <a:srcRect/>
          <a:stretch>
            <a:fillRect/>
          </a:stretch>
        </p:blipFill>
        <p:spPr bwMode="auto">
          <a:xfrm>
            <a:off x="7900428" y="2725270"/>
            <a:ext cx="1828800" cy="1295400"/>
          </a:xfrm>
          <a:prstGeom prst="rect">
            <a:avLst/>
          </a:prstGeom>
          <a:noFill/>
          <a:ln w="9525">
            <a:noFill/>
            <a:miter lim="800000"/>
            <a:headEnd/>
            <a:tailEnd/>
          </a:ln>
        </p:spPr>
      </p:pic>
    </p:spTree>
    <p:extLst>
      <p:ext uri="{BB962C8B-B14F-4D97-AF65-F5344CB8AC3E}">
        <p14:creationId xmlns:p14="http://schemas.microsoft.com/office/powerpoint/2010/main" val="24563497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0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F2AE3D18-F80E-A944-ABE4-5C75C6213D65}" type="slidenum">
              <a:rPr lang="en-US" sz="1400">
                <a:latin typeface="Helvetica" pitchFamily="-65" charset="0"/>
                <a:ea typeface="Helvetica" pitchFamily="-65" charset="0"/>
                <a:cs typeface="Helvetica" pitchFamily="-65" charset="0"/>
                <a:sym typeface="Helvetica" pitchFamily="-65" charset="0"/>
              </a:rPr>
              <a:pPr algn="ctr"/>
              <a:t>61</a:t>
            </a:fld>
            <a:endParaRPr lang="en-US" sz="1400">
              <a:latin typeface="Helvetica" pitchFamily="-65" charset="0"/>
              <a:ea typeface="Helvetica" pitchFamily="-65" charset="0"/>
              <a:cs typeface="Helvetica" pitchFamily="-65" charset="0"/>
              <a:sym typeface="Helvetica" pitchFamily="-65" charset="0"/>
            </a:endParaRPr>
          </a:p>
        </p:txBody>
      </p:sp>
      <p:sp>
        <p:nvSpPr>
          <p:cNvPr id="52228" name="Rectangle 189"/>
          <p:cNvSpPr>
            <a:spLocks noGrp="1" noChangeArrowheads="1"/>
          </p:cNvSpPr>
          <p:nvPr>
            <p:ph type="title"/>
          </p:nvPr>
        </p:nvSpPr>
        <p:spPr/>
        <p:txBody>
          <a:bodyPr/>
          <a:lstStyle/>
          <a:p>
            <a:r>
              <a:rPr lang="en-US" b="1" dirty="0" smtClean="0">
                <a:latin typeface="Arial" panose="020B0604020202020204" pitchFamily="34" charset="0"/>
                <a:cs typeface="Arial" panose="020B0604020202020204" pitchFamily="34" charset="0"/>
              </a:rPr>
              <a:t>Advocacy Charter</a:t>
            </a:r>
            <a:endParaRPr lang="en-US" b="1" dirty="0">
              <a:latin typeface="Arial" panose="020B0604020202020204" pitchFamily="34" charset="0"/>
              <a:cs typeface="Arial" panose="020B0604020202020204" pitchFamily="34" charset="0"/>
            </a:endParaRPr>
          </a:p>
        </p:txBody>
      </p:sp>
      <p:sp>
        <p:nvSpPr>
          <p:cNvPr id="52229" name="Rectangle 190"/>
          <p:cNvSpPr>
            <a:spLocks noGrp="1" noChangeArrowheads="1"/>
          </p:cNvSpPr>
          <p:nvPr>
            <p:ph idx="1"/>
          </p:nvPr>
        </p:nvSpPr>
        <p:spPr/>
        <p:txBody>
          <a:bodyPr/>
          <a:lstStyle/>
          <a:p>
            <a:r>
              <a:rPr lang="en-US" dirty="0" smtClean="0">
                <a:latin typeface="Arial" panose="020B0604020202020204" pitchFamily="34" charset="0"/>
                <a:cs typeface="Arial" panose="020B0604020202020204" pitchFamily="34" charset="0"/>
              </a:rPr>
              <a:t>Published in 2002</a:t>
            </a:r>
          </a:p>
          <a:p>
            <a:r>
              <a:rPr lang="en-US" dirty="0" smtClean="0">
                <a:latin typeface="Arial" panose="020B0604020202020204" pitchFamily="34" charset="0"/>
                <a:cs typeface="Arial" panose="020B0604020202020204" pitchFamily="34" charset="0"/>
              </a:rPr>
              <a:t>By Action for Advocacy</a:t>
            </a:r>
          </a:p>
          <a:p>
            <a:r>
              <a:rPr lang="en-US" dirty="0" smtClean="0">
                <a:latin typeface="Arial" panose="020B0604020202020204" pitchFamily="34" charset="0"/>
                <a:cs typeface="Arial" panose="020B0604020202020204" pitchFamily="34" charset="0"/>
              </a:rPr>
              <a:t>Established in 2001, working in England and Wales to be the leading authority on the development of effective advocacy services for vulnerable and disempowered people</a:t>
            </a:r>
          </a:p>
          <a:p>
            <a:r>
              <a:rPr lang="en-US" dirty="0" smtClean="0">
                <a:latin typeface="Arial" panose="020B0604020202020204" pitchFamily="34" charset="0"/>
                <a:cs typeface="Arial" panose="020B0604020202020204" pitchFamily="34" charset="0"/>
                <a:sym typeface="Verdana" pitchFamily="-65" charset="0"/>
                <a:hlinkClick r:id="rId2"/>
              </a:rPr>
              <a:t>www.actionforadvocacy.org.uk</a:t>
            </a:r>
            <a:r>
              <a:rPr lang="en-US" dirty="0" smtClean="0">
                <a:latin typeface="Arial" panose="020B0604020202020204" pitchFamily="34" charset="0"/>
                <a:cs typeface="Arial" panose="020B0604020202020204" pitchFamily="34" charset="0"/>
                <a:sym typeface="Verdana" pitchFamily="-65" charset="0"/>
              </a:rPr>
              <a:t> </a:t>
            </a:r>
            <a:endParaRPr lang="en-US" dirty="0">
              <a:latin typeface="Arial" panose="020B0604020202020204" pitchFamily="34" charset="0"/>
              <a:cs typeface="Arial" panose="020B0604020202020204" pitchFamily="34" charset="0"/>
              <a:sym typeface="Verdana" pitchFamily="-65" charset="0"/>
            </a:endParaRPr>
          </a:p>
        </p:txBody>
      </p:sp>
      <p:sp>
        <p:nvSpPr>
          <p:cNvPr id="52230" name="Rectangle 191"/>
          <p:cNvSpPr>
            <a:spLocks/>
          </p:cNvSpPr>
          <p:nvPr/>
        </p:nvSpPr>
        <p:spPr bwMode="auto">
          <a:xfrm>
            <a:off x="6567488" y="1905000"/>
            <a:ext cx="3975100" cy="4013200"/>
          </a:xfrm>
          <a:prstGeom prst="rect">
            <a:avLst/>
          </a:prstGeom>
          <a:noFill/>
          <a:ln w="12700">
            <a:noFill/>
            <a:miter lim="800000"/>
            <a:headEnd/>
            <a:tailEnd/>
          </a:ln>
        </p:spPr>
        <p:txBody>
          <a:bodyPr lIns="0" tIns="0" rIns="40639" bIns="0">
            <a:prstTxWarp prst="textNoShape">
              <a:avLst/>
            </a:prstTxWarp>
          </a:bodyPr>
          <a:lstStyle/>
          <a:p>
            <a:pPr marL="382588" indent="-342900">
              <a:spcBef>
                <a:spcPts val="575"/>
              </a:spcBef>
              <a:buClr>
                <a:srgbClr val="9A0000"/>
              </a:buClr>
              <a:buSzPct val="75000"/>
              <a:buFont typeface="Wingdings" pitchFamily="-65" charset="2"/>
              <a:buChar char="n"/>
            </a:pPr>
            <a:endParaRPr lang="en-US" dirty="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344242527"/>
      </p:ext>
    </p:extLst>
  </p:cSld>
  <p:clrMapOvr>
    <a:masterClrMapping/>
  </p:clrMapOv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188"/>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What has advocacy in UK achieved?</a:t>
            </a:r>
          </a:p>
        </p:txBody>
      </p:sp>
      <p:sp>
        <p:nvSpPr>
          <p:cNvPr id="35845"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Energetic movement with considerable growth</a:t>
            </a:r>
          </a:p>
          <a:p>
            <a:pPr eaLnBrk="1" hangingPunct="1"/>
            <a:r>
              <a:rPr lang="en-US" dirty="0">
                <a:latin typeface="Arial" panose="020B0604020202020204" pitchFamily="34" charset="0"/>
                <a:cs typeface="Arial" panose="020B0604020202020204" pitchFamily="34" charset="0"/>
              </a:rPr>
              <a:t>Movement shares goals of empowerment and challenging social inclusion</a:t>
            </a:r>
          </a:p>
          <a:p>
            <a:pPr eaLnBrk="1" hangingPunct="1"/>
            <a:r>
              <a:rPr lang="en-US" dirty="0">
                <a:latin typeface="Arial" panose="020B0604020202020204" pitchFamily="34" charset="0"/>
                <a:cs typeface="Arial" panose="020B0604020202020204" pitchFamily="34" charset="0"/>
              </a:rPr>
              <a:t>emerging new political culture</a:t>
            </a:r>
          </a:p>
          <a:p>
            <a:pPr eaLnBrk="1" hangingPunct="1"/>
            <a:r>
              <a:rPr lang="en-US" dirty="0">
                <a:latin typeface="Arial" panose="020B0604020202020204" pitchFamily="34" charset="0"/>
                <a:cs typeface="Arial" panose="020B0604020202020204" pitchFamily="34" charset="0"/>
              </a:rPr>
              <a:t>Highly regarded activity </a:t>
            </a:r>
          </a:p>
          <a:p>
            <a:pPr eaLnBrk="1" hangingPunct="1"/>
            <a:r>
              <a:rPr lang="en-US" dirty="0">
                <a:latin typeface="Arial" panose="020B0604020202020204" pitchFamily="34" charset="0"/>
                <a:cs typeface="Arial" panose="020B0604020202020204" pitchFamily="34" charset="0"/>
              </a:rPr>
              <a:t>Shaped ideas about care in UK</a:t>
            </a:r>
          </a:p>
        </p:txBody>
      </p:sp>
      <p:sp>
        <p:nvSpPr>
          <p:cNvPr id="192" name="Slide Number Placeholder 3"/>
          <p:cNvSpPr>
            <a:spLocks noGrp="1"/>
          </p:cNvSpPr>
          <p:nvPr>
            <p:ph type="sldNum" sz="quarter" idx="12"/>
          </p:nvPr>
        </p:nvSpPr>
        <p:spPr/>
        <p:txBody>
          <a:bodyPr/>
          <a:lstStyle/>
          <a:p>
            <a:fld id="{6888450A-15B2-C442-ADE3-35FDCAC92A5D}" type="slidenum">
              <a:rPr lang="en-US"/>
              <a:pPr/>
              <a:t>62</a:t>
            </a:fld>
            <a:endParaRPr lang="en-US"/>
          </a:p>
        </p:txBody>
      </p:sp>
      <p:sp>
        <p:nvSpPr>
          <p:cNvPr id="35846"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C9330CC2-3DD1-0F4E-892D-6EB7883656CD}" type="slidenum">
              <a:rPr lang="en-US" sz="1400">
                <a:latin typeface="Helvetica" pitchFamily="-65" charset="0"/>
                <a:ea typeface="Helvetica" pitchFamily="-65" charset="0"/>
                <a:cs typeface="Helvetica" pitchFamily="-65" charset="0"/>
                <a:sym typeface="Helvetica" pitchFamily="-65" charset="0"/>
              </a:rPr>
              <a:pPr algn="ctr"/>
              <a:t>62</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803934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188"/>
          <p:cNvSpPr>
            <a:spLocks noGrp="1" noChangeArrowheads="1"/>
          </p:cNvSpPr>
          <p:nvPr>
            <p:ph type="title"/>
          </p:nvPr>
        </p:nvSpPr>
        <p:spPr/>
        <p:txBody>
          <a:bodyPr vert="horz" lIns="91440" tIns="45720" rIns="132080" bIns="45720" rtlCol="0" anchor="ctr">
            <a:normAutofit fontScale="90000"/>
          </a:bodyPr>
          <a:lstStyle/>
          <a:p>
            <a:r>
              <a:rPr lang="en-US" b="1" dirty="0">
                <a:latin typeface="Arial" panose="020B0604020202020204" pitchFamily="34" charset="0"/>
                <a:cs typeface="Arial" panose="020B0604020202020204" pitchFamily="34" charset="0"/>
              </a:rPr>
              <a:t>What has advocacy in UK failed to achieve?</a:t>
            </a:r>
          </a:p>
        </p:txBody>
      </p:sp>
      <p:sp>
        <p:nvSpPr>
          <p:cNvPr id="36869"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Different or competing forms of advocacy - fuzzes the definition</a:t>
            </a:r>
          </a:p>
          <a:p>
            <a:pPr eaLnBrk="1" hangingPunct="1"/>
            <a:r>
              <a:rPr lang="en-US" dirty="0">
                <a:latin typeface="Arial" panose="020B0604020202020204" pitchFamily="34" charset="0"/>
                <a:cs typeface="Arial" panose="020B0604020202020204" pitchFamily="34" charset="0"/>
              </a:rPr>
              <a:t>Maintaining status quo </a:t>
            </a:r>
            <a:r>
              <a:rPr lang="en-US" dirty="0" err="1">
                <a:latin typeface="Arial" panose="020B0604020202020204" pitchFamily="34" charset="0"/>
                <a:cs typeface="Arial" panose="020B0604020202020204" pitchFamily="34" charset="0"/>
              </a:rPr>
              <a:t>v</a:t>
            </a:r>
            <a:r>
              <a:rPr lang="en-US" dirty="0">
                <a:latin typeface="Arial" panose="020B0604020202020204" pitchFamily="34" charset="0"/>
                <a:cs typeface="Arial" panose="020B0604020202020204" pitchFamily="34" charset="0"/>
              </a:rPr>
              <a:t> force for change</a:t>
            </a:r>
          </a:p>
          <a:p>
            <a:pPr eaLnBrk="1" hangingPunct="1"/>
            <a:r>
              <a:rPr lang="en-US" dirty="0">
                <a:latin typeface="Arial" panose="020B0604020202020204" pitchFamily="34" charset="0"/>
                <a:cs typeface="Arial" panose="020B0604020202020204" pitchFamily="34" charset="0"/>
              </a:rPr>
              <a:t>Tensions: Training? </a:t>
            </a:r>
            <a:r>
              <a:rPr lang="en-US" dirty="0">
                <a:latin typeface="Arial" panose="020B0604020202020204" pitchFamily="34" charset="0"/>
                <a:cs typeface="Arial" panose="020B0604020202020204" pitchFamily="34" charset="0"/>
              </a:rPr>
              <a:t>Payment? </a:t>
            </a:r>
            <a:r>
              <a:rPr lang="en-US" dirty="0" smtClean="0">
                <a:latin typeface="Arial" panose="020B0604020202020204" pitchFamily="34" charset="0"/>
                <a:cs typeface="Arial" panose="020B0604020202020204" pitchFamily="34" charset="0"/>
              </a:rPr>
              <a:t>Vs Volunteer</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Quality?</a:t>
            </a:r>
          </a:p>
          <a:p>
            <a:pPr eaLnBrk="1" hangingPunct="1"/>
            <a:r>
              <a:rPr lang="en-US" dirty="0">
                <a:latin typeface="Arial" panose="020B0604020202020204" pitchFamily="34" charset="0"/>
                <a:cs typeface="Arial" panose="020B0604020202020204" pitchFamily="34" charset="0"/>
              </a:rPr>
              <a:t>Not understood by general public</a:t>
            </a:r>
          </a:p>
          <a:p>
            <a:pPr eaLnBrk="1" hangingPunct="1"/>
            <a:r>
              <a:rPr lang="en-US" dirty="0">
                <a:latin typeface="Arial" panose="020B0604020202020204" pitchFamily="34" charset="0"/>
                <a:cs typeface="Arial" panose="020B0604020202020204" pitchFamily="34" charset="0"/>
              </a:rPr>
              <a:t>Lack of identity and ability to develop good practice across the sector</a:t>
            </a:r>
          </a:p>
        </p:txBody>
      </p:sp>
      <p:sp>
        <p:nvSpPr>
          <p:cNvPr id="192" name="Slide Number Placeholder 3"/>
          <p:cNvSpPr>
            <a:spLocks noGrp="1"/>
          </p:cNvSpPr>
          <p:nvPr>
            <p:ph type="sldNum" sz="quarter" idx="12"/>
          </p:nvPr>
        </p:nvSpPr>
        <p:spPr/>
        <p:txBody>
          <a:bodyPr/>
          <a:lstStyle/>
          <a:p>
            <a:fld id="{511F5551-C964-994C-A3D9-F7FDBAFA4E6B}" type="slidenum">
              <a:rPr lang="en-US"/>
              <a:pPr/>
              <a:t>63</a:t>
            </a:fld>
            <a:endParaRPr lang="en-US"/>
          </a:p>
        </p:txBody>
      </p:sp>
      <p:sp>
        <p:nvSpPr>
          <p:cNvPr id="36870"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E843BC2A-2325-0F42-9DD0-5F03E130E451}" type="slidenum">
              <a:rPr lang="en-US" sz="1400">
                <a:latin typeface="Helvetica" pitchFamily="-65" charset="0"/>
                <a:ea typeface="Helvetica" pitchFamily="-65" charset="0"/>
                <a:cs typeface="Helvetica" pitchFamily="-65" charset="0"/>
                <a:sym typeface="Helvetica" pitchFamily="-65" charset="0"/>
              </a:rPr>
              <a:pPr algn="ctr"/>
              <a:t>63</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7175586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86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188"/>
          <p:cNvSpPr>
            <a:spLocks noGrp="1" noChangeArrowheads="1"/>
          </p:cNvSpPr>
          <p:nvPr>
            <p:ph type="title"/>
          </p:nvPr>
        </p:nvSpPr>
        <p:spPr/>
        <p:txBody>
          <a:bodyPr vert="horz" lIns="91440" tIns="45720" rIns="132080" bIns="45720" rtlCol="0" anchor="ctr">
            <a:normAutofit/>
          </a:bodyPr>
          <a:lstStyle/>
          <a:p>
            <a:r>
              <a:rPr lang="en-US" b="1" dirty="0" smtClean="0">
                <a:latin typeface="Arial" panose="020B0604020202020204" pitchFamily="34" charset="0"/>
                <a:cs typeface="Arial" panose="020B0604020202020204" pitchFamily="34" charset="0"/>
              </a:rPr>
              <a:t>Advocacy…</a:t>
            </a:r>
            <a:endParaRPr lang="en-US" b="1" dirty="0">
              <a:latin typeface="Arial" panose="020B0604020202020204" pitchFamily="34" charset="0"/>
              <a:cs typeface="Arial" panose="020B0604020202020204" pitchFamily="34" charset="0"/>
            </a:endParaRPr>
          </a:p>
        </p:txBody>
      </p:sp>
      <p:sp>
        <p:nvSpPr>
          <p:cNvPr id="37893" name="Rectangle 189"/>
          <p:cNvSpPr>
            <a:spLocks noGrp="1" noChangeArrowheads="1"/>
          </p:cNvSpPr>
          <p:nvPr>
            <p:ph idx="1"/>
          </p:nvPr>
        </p:nvSpPr>
        <p:spPr/>
        <p:txBody>
          <a:bodyPr vert="horz" lIns="91440" tIns="45720" rIns="132080" bIns="45720" rtlCol="0" anchor="t">
            <a:normAutofit/>
          </a:bodyPr>
          <a:lstStyle/>
          <a:p>
            <a:pPr eaLnBrk="1" hangingPunct="1"/>
            <a:r>
              <a:rPr lang="en-US" dirty="0">
                <a:latin typeface="Arial" panose="020B0604020202020204" pitchFamily="34" charset="0"/>
                <a:cs typeface="Arial" panose="020B0604020202020204" pitchFamily="34" charset="0"/>
              </a:rPr>
              <a:t>Lack of consistency</a:t>
            </a:r>
          </a:p>
          <a:p>
            <a:pPr eaLnBrk="1" hangingPunct="1"/>
            <a:r>
              <a:rPr lang="en-US" dirty="0">
                <a:latin typeface="Arial" panose="020B0604020202020204" pitchFamily="34" charset="0"/>
                <a:cs typeface="Arial" panose="020B0604020202020204" pitchFamily="34" charset="0"/>
              </a:rPr>
              <a:t>No agreed benchmarks</a:t>
            </a:r>
          </a:p>
          <a:p>
            <a:pPr eaLnBrk="1" hangingPunct="1"/>
            <a:r>
              <a:rPr lang="en-US" dirty="0">
                <a:latin typeface="Arial" panose="020B0604020202020204" pitchFamily="34" charset="0"/>
                <a:cs typeface="Arial" panose="020B0604020202020204" pitchFamily="34" charset="0"/>
              </a:rPr>
              <a:t>How do we know when advocacy has succeeded?</a:t>
            </a:r>
          </a:p>
          <a:p>
            <a:pPr eaLnBrk="1" hangingPunct="1"/>
            <a:r>
              <a:rPr lang="en-US" dirty="0">
                <a:latin typeface="Arial" panose="020B0604020202020204" pitchFamily="34" charset="0"/>
                <a:cs typeface="Arial" panose="020B0604020202020204" pitchFamily="34" charset="0"/>
              </a:rPr>
              <a:t>How is success measured??</a:t>
            </a:r>
          </a:p>
        </p:txBody>
      </p:sp>
      <p:sp>
        <p:nvSpPr>
          <p:cNvPr id="192" name="Slide Number Placeholder 3"/>
          <p:cNvSpPr>
            <a:spLocks noGrp="1"/>
          </p:cNvSpPr>
          <p:nvPr>
            <p:ph type="sldNum" sz="quarter" idx="12"/>
          </p:nvPr>
        </p:nvSpPr>
        <p:spPr/>
        <p:txBody>
          <a:bodyPr/>
          <a:lstStyle/>
          <a:p>
            <a:fld id="{EB3F5DD5-6B82-0441-9C86-735BB3A3EE94}" type="slidenum">
              <a:rPr lang="en-US"/>
              <a:pPr/>
              <a:t>64</a:t>
            </a:fld>
            <a:endParaRPr lang="en-US"/>
          </a:p>
        </p:txBody>
      </p:sp>
      <p:sp>
        <p:nvSpPr>
          <p:cNvPr id="37894" name="Text Box 190"/>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5D56170D-23FF-E049-A77A-3F757D6EFB6C}" type="slidenum">
              <a:rPr lang="en-US" sz="1400">
                <a:latin typeface="Helvetica" pitchFamily="-65" charset="0"/>
                <a:ea typeface="Helvetica" pitchFamily="-65" charset="0"/>
                <a:cs typeface="Helvetica" pitchFamily="-65" charset="0"/>
                <a:sym typeface="Helvetica" pitchFamily="-65" charset="0"/>
              </a:rPr>
              <a:pPr algn="ctr"/>
              <a:t>64</a:t>
            </a:fld>
            <a:endParaRPr lang="en-US" sz="1400">
              <a:latin typeface="Helvetica" pitchFamily="-65" charset="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350624262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Person Centred Practice in Advocacy</a:t>
            </a:r>
            <a:endParaRPr lang="en-GB" b="1" dirty="0">
              <a:latin typeface="Arial" panose="020B0604020202020204" pitchFamily="34" charset="0"/>
              <a:cs typeface="Arial" panose="020B0604020202020204" pitchFamily="34" charset="0"/>
            </a:endParaRPr>
          </a:p>
        </p:txBody>
      </p:sp>
      <p:pic>
        <p:nvPicPr>
          <p:cNvPr id="4" name="Content Placeholder 3"/>
          <p:cNvPicPr>
            <a:picLocks noGrp="1"/>
          </p:cNvPicPr>
          <p:nvPr>
            <p:ph idx="1"/>
          </p:nvPr>
        </p:nvPicPr>
        <p:blipFill rotWithShape="1">
          <a:blip r:embed="rId2"/>
          <a:srcRect l="71460" t="10834" r="11422" b="18254"/>
          <a:stretch/>
        </p:blipFill>
        <p:spPr bwMode="auto">
          <a:xfrm>
            <a:off x="2889446" y="2582401"/>
            <a:ext cx="2373119" cy="3317875"/>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6307973" y="3100648"/>
            <a:ext cx="4588625" cy="2031325"/>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PERSON LED </a:t>
            </a:r>
            <a:r>
              <a:rPr lang="en-GB" dirty="0" smtClean="0">
                <a:latin typeface="Arial" panose="020B0604020202020204" pitchFamily="34" charset="0"/>
                <a:cs typeface="Arial" panose="020B0604020202020204" pitchFamily="34" charset="0"/>
              </a:rPr>
              <a:t>The Advocacy Provider and Advocates will put the people they advocate for first, ensuring that they are directed by their wishes and interests. Advocates will be non-judgemental and respectful of people’s needs, views, culture and experiences.</a:t>
            </a:r>
            <a:endParaRPr lang="en-GB" dirty="0">
              <a:latin typeface="Arial" panose="020B0604020202020204" pitchFamily="34" charset="0"/>
              <a:cs typeface="Arial" panose="020B0604020202020204" pitchFamily="34" charset="0"/>
            </a:endParaRPr>
          </a:p>
        </p:txBody>
      </p:sp>
      <p:sp>
        <p:nvSpPr>
          <p:cNvPr id="8" name="Rectangle 7"/>
          <p:cNvSpPr/>
          <p:nvPr/>
        </p:nvSpPr>
        <p:spPr>
          <a:xfrm>
            <a:off x="6988924" y="5761776"/>
            <a:ext cx="4121962" cy="276999"/>
          </a:xfrm>
          <a:prstGeom prst="rect">
            <a:avLst/>
          </a:prstGeom>
        </p:spPr>
        <p:txBody>
          <a:bodyPr wrap="none">
            <a:spAutoFit/>
          </a:bodyPr>
          <a:lstStyle/>
          <a:p>
            <a:r>
              <a:rPr lang="en-GB" sz="1200" dirty="0">
                <a:hlinkClick r:id="rId3"/>
              </a:rPr>
              <a:t>https://www.ndti.org.uk/uploads/files/Advocacy-Charter-A3.pdf</a:t>
            </a:r>
            <a:endParaRPr lang="en-GB" sz="1200" dirty="0"/>
          </a:p>
        </p:txBody>
      </p:sp>
    </p:spTree>
    <p:extLst>
      <p:ext uri="{BB962C8B-B14F-4D97-AF65-F5344CB8AC3E}">
        <p14:creationId xmlns:p14="http://schemas.microsoft.com/office/powerpoint/2010/main" val="123317523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anose="020B0604020202020204" pitchFamily="34" charset="0"/>
                <a:cs typeface="Arial" panose="020B0604020202020204" pitchFamily="34" charset="0"/>
              </a:rPr>
              <a:t>Person Centred Practice in Advocacy</a:t>
            </a:r>
            <a:endParaRPr lang="en-GB" b="1" dirty="0">
              <a:latin typeface="Arial" panose="020B0604020202020204" pitchFamily="34" charset="0"/>
              <a:cs typeface="Arial" panose="020B0604020202020204" pitchFamily="34" charset="0"/>
            </a:endParaRPr>
          </a:p>
        </p:txBody>
      </p:sp>
      <p:pic>
        <p:nvPicPr>
          <p:cNvPr id="5" name="Picture 4"/>
          <p:cNvPicPr/>
          <p:nvPr/>
        </p:nvPicPr>
        <p:blipFill rotWithShape="1">
          <a:blip r:embed="rId2"/>
          <a:srcRect l="70795" t="9357" r="11256" b="15298"/>
          <a:stretch/>
        </p:blipFill>
        <p:spPr bwMode="auto">
          <a:xfrm>
            <a:off x="1732856" y="2500921"/>
            <a:ext cx="2473383" cy="3317875"/>
          </a:xfrm>
          <a:prstGeom prst="rect">
            <a:avLst/>
          </a:prstGeom>
          <a:ln>
            <a:noFill/>
          </a:ln>
          <a:extLst>
            <a:ext uri="{53640926-AAD7-44D8-BBD7-CCE9431645EC}">
              <a14:shadowObscured xmlns:a14="http://schemas.microsoft.com/office/drawing/2010/main"/>
            </a:ext>
          </a:extLst>
        </p:spPr>
      </p:pic>
      <p:sp>
        <p:nvSpPr>
          <p:cNvPr id="6" name="Rectangle 5"/>
          <p:cNvSpPr/>
          <p:nvPr/>
        </p:nvSpPr>
        <p:spPr>
          <a:xfrm>
            <a:off x="4547062" y="3347173"/>
            <a:ext cx="6982691" cy="1754326"/>
          </a:xfrm>
          <a:prstGeom prst="rect">
            <a:avLst/>
          </a:prstGeom>
        </p:spPr>
        <p:txBody>
          <a:bodyPr wrap="square">
            <a:spAutoFit/>
          </a:bodyPr>
          <a:lstStyle/>
          <a:p>
            <a:r>
              <a:rPr lang="en-GB" b="1" dirty="0">
                <a:latin typeface="Arial" panose="020B0604020202020204" pitchFamily="34" charset="0"/>
                <a:cs typeface="Arial" panose="020B0604020202020204" pitchFamily="34" charset="0"/>
              </a:rPr>
              <a:t>Person Centred </a:t>
            </a:r>
            <a:r>
              <a:rPr lang="en-GB" b="1" dirty="0" smtClean="0">
                <a:latin typeface="Arial" panose="020B0604020202020204" pitchFamily="34" charset="0"/>
                <a:cs typeface="Arial" panose="020B0604020202020204" pitchFamily="34" charset="0"/>
              </a:rPr>
              <a:t>Approach</a:t>
            </a:r>
          </a:p>
          <a:p>
            <a:r>
              <a:rPr lang="en-GB" dirty="0">
                <a:latin typeface="Arial" panose="020B0604020202020204" pitchFamily="34" charset="0"/>
                <a:cs typeface="Arial" panose="020B0604020202020204" pitchFamily="34" charset="0"/>
              </a:rPr>
              <a:t>Advocacy providers should be aware of their duties and responsibilities under relevant human rights and equality legislation including the Equality Act 2010, Human Rights Act 1998 and other relevant wider policies that promote personalisation and person centred care and support.</a:t>
            </a:r>
          </a:p>
        </p:txBody>
      </p:sp>
      <p:sp>
        <p:nvSpPr>
          <p:cNvPr id="9" name="Rectangle 8"/>
          <p:cNvSpPr/>
          <p:nvPr/>
        </p:nvSpPr>
        <p:spPr>
          <a:xfrm>
            <a:off x="5791199" y="5818796"/>
            <a:ext cx="6096000" cy="276999"/>
          </a:xfrm>
          <a:prstGeom prst="rect">
            <a:avLst/>
          </a:prstGeom>
        </p:spPr>
        <p:txBody>
          <a:bodyPr>
            <a:spAutoFit/>
          </a:bodyPr>
          <a:lstStyle/>
          <a:p>
            <a:r>
              <a:rPr lang="en-GB" sz="1200" dirty="0">
                <a:hlinkClick r:id="rId3"/>
              </a:rPr>
              <a:t>https://qualityadvocacy.org.uk/wp-content/uploads/2018/05/Code-of-Practice-1.pdf</a:t>
            </a:r>
            <a:endParaRPr lang="en-GB" sz="1200" dirty="0"/>
          </a:p>
        </p:txBody>
      </p:sp>
    </p:spTree>
    <p:extLst>
      <p:ext uri="{BB962C8B-B14F-4D97-AF65-F5344CB8AC3E}">
        <p14:creationId xmlns:p14="http://schemas.microsoft.com/office/powerpoint/2010/main" val="2742640094"/>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b="1" dirty="0">
                <a:latin typeface="Arial" panose="020B0604020202020204" pitchFamily="34" charset="0"/>
                <a:cs typeface="Arial" panose="020B0604020202020204" pitchFamily="34" charset="0"/>
              </a:rPr>
              <a:t>Class Exercise</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15 minutes</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Have you ever been in a situation when you felt you could not speak up/ stand up for yourself?</a:t>
            </a:r>
          </a:p>
          <a:p>
            <a:pPr marL="496888"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How did that make you feel?</a:t>
            </a:r>
          </a:p>
          <a:p>
            <a:pPr marL="496888" indent="-457200" fontAlgn="base">
              <a:spcBef>
                <a:spcPts val="800"/>
              </a:spcBef>
              <a:spcAft>
                <a:spcPct val="0"/>
              </a:spcAft>
              <a:buClr>
                <a:srgbClr val="9A0000"/>
              </a:buClr>
              <a:buFont typeface="Arial" panose="020B0604020202020204" pitchFamily="34" charset="0"/>
              <a:buChar char="•"/>
            </a:pPr>
            <a:endParaRPr lang="en-US" sz="3200" kern="0" dirty="0">
              <a:solidFill>
                <a:schemeClr val="tx1"/>
              </a:solidFill>
              <a:ea typeface="ヒラギノ角ゴ ProN W3"/>
              <a:cs typeface="ヒラギノ角ゴ ProN W3"/>
              <a:sym typeface="Helvetica" pitchFamily="-65" charset="0"/>
            </a:endParaRPr>
          </a:p>
          <a:p>
            <a:pPr marL="496888" indent="-457200" fontAlgn="base">
              <a:spcBef>
                <a:spcPts val="800"/>
              </a:spcBef>
              <a:spcAft>
                <a:spcPct val="0"/>
              </a:spcAft>
              <a:buClr>
                <a:srgbClr val="9A0000"/>
              </a:buClr>
              <a:buFont typeface="Arial" panose="020B0604020202020204" pitchFamily="34" charset="0"/>
              <a:buChar char="•"/>
            </a:pPr>
            <a:r>
              <a:rPr lang="en-US" sz="3200" kern="0" dirty="0">
                <a:solidFill>
                  <a:schemeClr val="tx1"/>
                </a:solidFill>
                <a:ea typeface="ヒラギノ角ゴ ProN W3"/>
                <a:cs typeface="ヒラギノ角ゴ ProN W3"/>
                <a:sym typeface="Helvetica" pitchFamily="-65" charset="0"/>
              </a:rPr>
              <a:t>What was the outcome of that situation?</a:t>
            </a:r>
          </a:p>
          <a:p>
            <a:endParaRPr lang="en-US" dirty="0"/>
          </a:p>
        </p:txBody>
      </p:sp>
    </p:spTree>
    <p:extLst>
      <p:ext uri="{BB962C8B-B14F-4D97-AF65-F5344CB8AC3E}">
        <p14:creationId xmlns:p14="http://schemas.microsoft.com/office/powerpoint/2010/main" val="2072754443"/>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r>
              <a:rPr lang="en-GB" dirty="0"/>
              <a:t>HSE, (2016) </a:t>
            </a:r>
            <a:r>
              <a:rPr lang="en-GB" i="1" dirty="0"/>
              <a:t>Person-Centred Principles and Person-Centred Practice </a:t>
            </a:r>
            <a:r>
              <a:rPr lang="en-GB" i="1" dirty="0" smtClean="0"/>
              <a:t>Framework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r>
              <a:rPr lang="en-GB" dirty="0" smtClean="0"/>
              <a:t>).</a:t>
            </a:r>
          </a:p>
          <a:p>
            <a:r>
              <a:rPr lang="en-GB" dirty="0">
                <a:solidFill>
                  <a:schemeClr val="tx1"/>
                </a:solidFill>
              </a:rPr>
              <a:t>Henderson, R. &amp; </a:t>
            </a:r>
            <a:r>
              <a:rPr lang="en-GB" dirty="0" err="1">
                <a:solidFill>
                  <a:schemeClr val="tx1"/>
                </a:solidFill>
              </a:rPr>
              <a:t>Pochin</a:t>
            </a:r>
            <a:r>
              <a:rPr lang="en-GB" dirty="0">
                <a:solidFill>
                  <a:schemeClr val="tx1"/>
                </a:solidFill>
              </a:rPr>
              <a:t>, M. (2001) </a:t>
            </a:r>
            <a:r>
              <a:rPr lang="en-GB" i="1" dirty="0">
                <a:solidFill>
                  <a:schemeClr val="tx1"/>
                </a:solidFill>
              </a:rPr>
              <a:t> A Right Result? Advocacy, justice and empowerment. </a:t>
            </a:r>
            <a:r>
              <a:rPr lang="en-GB" dirty="0">
                <a:solidFill>
                  <a:schemeClr val="tx1"/>
                </a:solidFill>
              </a:rPr>
              <a:t>Bristol: Polity Press</a:t>
            </a:r>
            <a:r>
              <a:rPr lang="en-GB" dirty="0" smtClean="0">
                <a:solidFill>
                  <a:schemeClr val="tx1"/>
                </a:solidFill>
              </a:rPr>
              <a:t>.</a:t>
            </a:r>
            <a:endParaRPr lang="en-GB" dirty="0" smtClean="0"/>
          </a:p>
          <a:p>
            <a:r>
              <a:rPr lang="en-GB" dirty="0"/>
              <a:t>McCormack, B. and </a:t>
            </a:r>
            <a:r>
              <a:rPr lang="en-GB" dirty="0" err="1"/>
              <a:t>McCance</a:t>
            </a:r>
            <a:r>
              <a:rPr lang="en-GB" dirty="0"/>
              <a:t>, T. (2017) </a:t>
            </a:r>
            <a:r>
              <a:rPr lang="en-GB" i="1" dirty="0"/>
              <a:t>People’s Needs Defining Change – Health Services Change </a:t>
            </a:r>
            <a:r>
              <a:rPr lang="en-GB" i="1" dirty="0" smtClean="0"/>
              <a:t>Guide </a:t>
            </a:r>
            <a:r>
              <a:rPr lang="en-GB" dirty="0" smtClean="0"/>
              <a:t>Available at: </a:t>
            </a:r>
            <a:r>
              <a:rPr lang="en-GB" dirty="0">
                <a:hlinkClick r:id="rId2"/>
              </a:rPr>
              <a:t>https://</a:t>
            </a:r>
            <a:r>
              <a:rPr lang="en-GB" dirty="0" smtClean="0">
                <a:hlinkClick r:id="rId2"/>
              </a:rPr>
              <a:t>www.hse.ie/eng/staff/resources/changeguide/resources/person-centred-principles-and-person-centred-practice-framework.pdf</a:t>
            </a:r>
            <a:r>
              <a:rPr lang="en-GB" dirty="0" smtClean="0"/>
              <a:t> (Accessed: 1 February 2020).</a:t>
            </a:r>
            <a:endParaRPr lang="en-GB" i="1" dirty="0"/>
          </a:p>
          <a:p>
            <a:r>
              <a:rPr lang="en-GB" dirty="0" smtClean="0"/>
              <a:t>Price</a:t>
            </a:r>
            <a:r>
              <a:rPr lang="en-GB" dirty="0"/>
              <a:t>, B. (2019) </a:t>
            </a:r>
            <a:r>
              <a:rPr lang="en-GB" i="1" dirty="0"/>
              <a:t>Delivering Person Centred Care in Nursing. </a:t>
            </a:r>
            <a:r>
              <a:rPr lang="en-GB" dirty="0"/>
              <a:t>UK: Sage</a:t>
            </a:r>
            <a:r>
              <a:rPr lang="en-GB" dirty="0" smtClean="0"/>
              <a:t>. </a:t>
            </a:r>
          </a:p>
          <a:p>
            <a:r>
              <a:rPr lang="en-GB" dirty="0" smtClean="0"/>
              <a:t>Sanderson, H. </a:t>
            </a:r>
            <a:r>
              <a:rPr lang="en-GB" dirty="0"/>
              <a:t>(2000) </a:t>
            </a:r>
            <a:r>
              <a:rPr lang="en-GB" i="1" dirty="0" smtClean="0"/>
              <a:t>Person Centred Planning: Key Features and Approaches </a:t>
            </a:r>
            <a:r>
              <a:rPr lang="en-GB" dirty="0" smtClean="0"/>
              <a:t>Available at: </a:t>
            </a:r>
            <a:r>
              <a:rPr lang="en-GB" dirty="0">
                <a:hlinkClick r:id="rId3"/>
              </a:rPr>
              <a:t>http://</a:t>
            </a:r>
            <a:r>
              <a:rPr lang="en-GB" dirty="0" smtClean="0">
                <a:hlinkClick r:id="rId3"/>
              </a:rPr>
              <a:t>www.familiesleadingplanning.co.uk/documents/pcp%20key%20features%20and%20styles.pdf</a:t>
            </a:r>
            <a:r>
              <a:rPr lang="en-GB" dirty="0" smtClean="0"/>
              <a:t> (Accessed 1 February 2020).</a:t>
            </a:r>
            <a:endParaRPr lang="en-GB" i="1" dirty="0" smtClean="0"/>
          </a:p>
          <a:p>
            <a:r>
              <a:rPr lang="en-GB" dirty="0" smtClean="0"/>
              <a:t>Sharma, T., Bamford, M. and Dodman, D. (2015)</a:t>
            </a:r>
            <a:r>
              <a:rPr lang="en-GB" b="1" dirty="0"/>
              <a:t> </a:t>
            </a:r>
            <a:r>
              <a:rPr lang="en-GB" i="1" dirty="0"/>
              <a:t>Person-centred </a:t>
            </a:r>
            <a:r>
              <a:rPr lang="en-GB" i="1" dirty="0" smtClean="0"/>
              <a:t>care</a:t>
            </a:r>
            <a:r>
              <a:rPr lang="en-GB" i="1" dirty="0"/>
              <a:t>: an </a:t>
            </a:r>
            <a:r>
              <a:rPr lang="en-GB" i="1" dirty="0" smtClean="0"/>
              <a:t>Overview </a:t>
            </a:r>
            <a:r>
              <a:rPr lang="en-GB" i="1" dirty="0"/>
              <a:t>of </a:t>
            </a:r>
            <a:r>
              <a:rPr lang="en-GB" i="1" dirty="0" smtClean="0"/>
              <a:t>Reviews. </a:t>
            </a:r>
            <a:r>
              <a:rPr lang="en-GB" dirty="0" smtClean="0"/>
              <a:t>Available at: </a:t>
            </a:r>
            <a:r>
              <a:rPr lang="en-GB" dirty="0">
                <a:hlinkClick r:id="rId4"/>
              </a:rPr>
              <a:t>https://</a:t>
            </a:r>
            <a:r>
              <a:rPr lang="en-GB" dirty="0" smtClean="0">
                <a:hlinkClick r:id="rId4"/>
              </a:rPr>
              <a:t>www.ncbi.nlm.nih.gov/pubmed</a:t>
            </a:r>
            <a:r>
              <a:rPr lang="en-GB" dirty="0" smtClean="0"/>
              <a:t> (Accessed: 1 February 2020).</a:t>
            </a:r>
            <a:endParaRPr lang="en-GB" i="1" dirty="0"/>
          </a:p>
          <a:p>
            <a:endParaRPr lang="en-GB" dirty="0"/>
          </a:p>
          <a:p>
            <a:endParaRPr lang="en-GB" dirty="0"/>
          </a:p>
        </p:txBody>
      </p:sp>
    </p:spTree>
    <p:extLst>
      <p:ext uri="{BB962C8B-B14F-4D97-AF65-F5344CB8AC3E}">
        <p14:creationId xmlns:p14="http://schemas.microsoft.com/office/powerpoint/2010/main" val="33913643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872</TotalTime>
  <Words>3364</Words>
  <Application>Microsoft Office PowerPoint</Application>
  <PresentationFormat>Widescreen</PresentationFormat>
  <Paragraphs>405</Paragraphs>
  <Slides>68</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68</vt:i4>
      </vt:variant>
    </vt:vector>
  </HeadingPairs>
  <TitlesOfParts>
    <vt:vector size="78" baseType="lpstr">
      <vt:lpstr>ＭＳ Ｐゴシック</vt:lpstr>
      <vt:lpstr>Arial</vt:lpstr>
      <vt:lpstr>Calibri</vt:lpstr>
      <vt:lpstr>Garamond</vt:lpstr>
      <vt:lpstr>Helvetica</vt:lpstr>
      <vt:lpstr>Verdana</vt:lpstr>
      <vt:lpstr>Wingdings</vt:lpstr>
      <vt:lpstr>ヒラギノ角ゴ ProN W3</vt:lpstr>
      <vt:lpstr>ヒラギノ角ゴ ProN W6</vt:lpstr>
      <vt:lpstr>Organic</vt:lpstr>
      <vt:lpstr>Person Centred Practice and Advocacy</vt:lpstr>
      <vt:lpstr>What is Person Centred Practice?</vt:lpstr>
      <vt:lpstr>Person Centred Practice (PCP)</vt:lpstr>
      <vt:lpstr>Person Centred Practice</vt:lpstr>
      <vt:lpstr>Person Centred Practice</vt:lpstr>
      <vt:lpstr>Person Centred Planning</vt:lpstr>
      <vt:lpstr>PCP Requirements</vt:lpstr>
      <vt:lpstr>PowerPoint Presentation</vt:lpstr>
      <vt:lpstr>Being ‘Person Centred’</vt:lpstr>
      <vt:lpstr>Key Premises of Person Centred Care</vt:lpstr>
      <vt:lpstr>PowerPoint Presentation</vt:lpstr>
      <vt:lpstr>What are Person Centred Approaches?</vt:lpstr>
      <vt:lpstr>Person Centred Care</vt:lpstr>
      <vt:lpstr>PCP is NOT…</vt:lpstr>
      <vt:lpstr>Who Would Benefit from a Person Centred Approach?</vt:lpstr>
      <vt:lpstr>Person Centred Principles</vt:lpstr>
      <vt:lpstr>Person Centred Principles</vt:lpstr>
      <vt:lpstr>Person Centred Principles</vt:lpstr>
      <vt:lpstr>PowerPoint Presentation</vt:lpstr>
      <vt:lpstr>Person Centred Planning</vt:lpstr>
      <vt:lpstr>Tools Used in PCP</vt:lpstr>
      <vt:lpstr>Tools Used in PCP</vt:lpstr>
      <vt:lpstr>Key Features of  Person Centred Planning</vt:lpstr>
      <vt:lpstr>Key Features of Person Centred Planning</vt:lpstr>
      <vt:lpstr>Key Features of  Person Centred Planning</vt:lpstr>
      <vt:lpstr>Person Centred Planning</vt:lpstr>
      <vt:lpstr>PCP in Legislation</vt:lpstr>
      <vt:lpstr>What is Advocacy?</vt:lpstr>
      <vt:lpstr>Advocacy: Definition</vt:lpstr>
      <vt:lpstr>Definitions of Advocacy</vt:lpstr>
      <vt:lpstr>Definitions….</vt:lpstr>
      <vt:lpstr>Advocacy is….</vt:lpstr>
      <vt:lpstr>Advocacy is Not…</vt:lpstr>
      <vt:lpstr>Who Needs Advocacy?…Risks</vt:lpstr>
      <vt:lpstr>Advocacy</vt:lpstr>
      <vt:lpstr>People First</vt:lpstr>
      <vt:lpstr>Types of Advocacy</vt:lpstr>
      <vt:lpstr>Key features of Citizen Advocacy</vt:lpstr>
      <vt:lpstr>Volunteer Advocate</vt:lpstr>
      <vt:lpstr>Self-Advocacy</vt:lpstr>
      <vt:lpstr>Peer Advocacy</vt:lpstr>
      <vt:lpstr>Legal Advocates</vt:lpstr>
      <vt:lpstr>Legal Advocates</vt:lpstr>
      <vt:lpstr>Policy Environment – Mental health</vt:lpstr>
      <vt:lpstr>The Mental Capacity Act (MCA) 2005 </vt:lpstr>
      <vt:lpstr>What is Capacity?</vt:lpstr>
      <vt:lpstr>What is ‘capacity’?</vt:lpstr>
      <vt:lpstr>Capacity</vt:lpstr>
      <vt:lpstr>  Independent Mental Health Advocacy (IMHA)  </vt:lpstr>
      <vt:lpstr> An IMCA Must be Instructed where:  </vt:lpstr>
      <vt:lpstr>Role of the IMCA</vt:lpstr>
      <vt:lpstr>This can include:</vt:lpstr>
      <vt:lpstr>Giving a Voice</vt:lpstr>
      <vt:lpstr>Good Practice in Advocacy</vt:lpstr>
      <vt:lpstr>Distinctions Between Advocacy and Other Means of Support </vt:lpstr>
      <vt:lpstr>Class Exercise</vt:lpstr>
      <vt:lpstr>Policy environment</vt:lpstr>
      <vt:lpstr>Advocacy- Key Issues…</vt:lpstr>
      <vt:lpstr> Advocacy- Key Issues… </vt:lpstr>
      <vt:lpstr>But….</vt:lpstr>
      <vt:lpstr>Advocacy Charter</vt:lpstr>
      <vt:lpstr>What has advocacy in UK achieved?</vt:lpstr>
      <vt:lpstr>What has advocacy in UK failed to achieve?</vt:lpstr>
      <vt:lpstr>Advocacy…</vt:lpstr>
      <vt:lpstr>Person Centred Practice in Advocacy</vt:lpstr>
      <vt:lpstr>Person Centred Practice in Advocacy</vt:lpstr>
      <vt:lpstr>Class Exercise 15 minutes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 Centred Planning</dc:title>
  <dc:creator>Joanne Davies (Yr Athrofa)</dc:creator>
  <cp:lastModifiedBy>Joanne Davies (Yr Athrofa)</cp:lastModifiedBy>
  <cp:revision>31</cp:revision>
  <dcterms:created xsi:type="dcterms:W3CDTF">2020-01-30T07:52:21Z</dcterms:created>
  <dcterms:modified xsi:type="dcterms:W3CDTF">2021-02-05T09:05:44Z</dcterms:modified>
</cp:coreProperties>
</file>