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10.svg" ContentType="image/svg+xml"/>
  <Override PartName="/ppt/media/image4.svg" ContentType="image/svg+xml"/>
  <Override PartName="/ppt/media/image6.svg" ContentType="image/svg+xml"/>
  <Override PartName="/ppt/media/image8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98" autoAdjust="0"/>
    <p:restoredTop sz="94698" autoAdjust="0"/>
  </p:normalViewPr>
  <p:slideViewPr>
    <p:cSldViewPr showGuides="1">
      <p:cViewPr>
        <p:scale>
          <a:sx n="40" d="100"/>
          <a:sy n="40" d="100"/>
        </p:scale>
        <p:origin x="2536" y="15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image" Target="../media/image10.svg"/><Relationship Id="rId8" Type="http://schemas.openxmlformats.org/officeDocument/2006/relationships/image" Target="../media/image9.png"/><Relationship Id="rId7" Type="http://schemas.openxmlformats.org/officeDocument/2006/relationships/image" Target="../media/image8.svg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" name="TextBox 3"/>
          <p:cNvSpPr txBox="1"/>
          <p:nvPr/>
        </p:nvSpPr>
        <p:spPr>
          <a:xfrm>
            <a:off x="2400300" y="2047001"/>
            <a:ext cx="14516100" cy="20362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160"/>
              </a:lnSpc>
            </a:pPr>
            <a:r>
              <a:rPr lang="en-GB" sz="3600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A Critical Analysis of My Leadership Style and Development Needs </a:t>
            </a:r>
            <a:endParaRPr lang="en-GB" sz="3600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80971" y="5143500"/>
            <a:ext cx="10526057" cy="4095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GB" sz="2800" spc="24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Application for HR Manager-Havencares Insurance</a:t>
            </a:r>
            <a:endParaRPr lang="en-GB" sz="2800" spc="24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19200" y="6715748"/>
            <a:ext cx="7116700" cy="27862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Name: Yaxuan Dai</a:t>
            </a:r>
            <a:endParaRPr lang="en-GB" b="1" noProof="0" dirty="0">
              <a:solidFill>
                <a:schemeClr val="tx1">
                  <a:lumMod val="85000"/>
                  <a:lumOff val="15000"/>
                  <a:alpha val="49804"/>
                </a:schemeClr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Student ID: 2420047</a:t>
            </a:r>
            <a:endParaRPr lang="en-GB" b="1" noProof="0" dirty="0">
              <a:solidFill>
                <a:schemeClr val="tx1">
                  <a:lumMod val="85000"/>
                  <a:lumOff val="15000"/>
                  <a:alpha val="49804"/>
                </a:schemeClr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Module: Leading and Developing People</a:t>
            </a:r>
            <a:endParaRPr lang="en-GB" b="1" noProof="0" dirty="0">
              <a:solidFill>
                <a:schemeClr val="tx1">
                  <a:lumMod val="85000"/>
                  <a:lumOff val="15000"/>
                  <a:alpha val="49804"/>
                </a:schemeClr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Module code: BMBM6023</a:t>
            </a:r>
            <a:endParaRPr lang="en-GB" b="1" noProof="0" dirty="0">
              <a:solidFill>
                <a:schemeClr val="tx1">
                  <a:lumMod val="85000"/>
                  <a:lumOff val="15000"/>
                  <a:alpha val="49804"/>
                </a:schemeClr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  <a:p>
            <a:pPr>
              <a:lnSpc>
                <a:spcPts val="4480"/>
              </a:lnSpc>
              <a:spcBef>
                <a:spcPct val="0"/>
              </a:spcBef>
            </a:pPr>
            <a:endParaRPr lang="en-GB" b="1" noProof="0" dirty="0">
              <a:solidFill>
                <a:schemeClr val="tx1">
                  <a:lumMod val="85000"/>
                  <a:lumOff val="15000"/>
                  <a:alpha val="49804"/>
                </a:schemeClr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5240" y="-914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sz="2400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66399" y="1086751"/>
            <a:ext cx="3822789" cy="97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Contents</a:t>
            </a:r>
            <a:endParaRPr lang="en-GB" sz="36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6" name="TextBox 6"/>
          <p:cNvSpPr txBox="1"/>
          <p:nvPr/>
        </p:nvSpPr>
        <p:spPr>
          <a:xfrm>
            <a:off x="3205523" y="3356349"/>
            <a:ext cx="3569677" cy="922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 Bold"/>
                <a:cs typeface="Arial" panose="020B0604020202090204" pitchFamily="34" charset="0"/>
                <a:sym typeface="Open Sauce Bold"/>
              </a:rPr>
              <a:t>Organisational context and challenges</a:t>
            </a:r>
            <a:endParaRPr lang="en-GB" sz="2400" b="1" noProof="0" dirty="0">
              <a:solidFill>
                <a:srgbClr val="000000"/>
              </a:solidFill>
              <a:latin typeface="Arial" panose="020B0604020202090204" pitchFamily="34" charset="0"/>
              <a:ea typeface="Open Sauce Bold"/>
              <a:cs typeface="Arial" panose="020B0604020202090204" pitchFamily="34" charset="0"/>
              <a:sym typeface="Open Sauce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182078" y="2652557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01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070266" y="3356349"/>
            <a:ext cx="4010733" cy="922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 Bold"/>
                <a:cs typeface="Arial" panose="020B0604020202090204" pitchFamily="34" charset="0"/>
                <a:sym typeface="Open Sauce Bold"/>
              </a:rPr>
              <a:t>Leadership assessment and findings</a:t>
            </a:r>
            <a:endParaRPr lang="en-GB" sz="2400" b="1" noProof="0" dirty="0">
              <a:solidFill>
                <a:srgbClr val="000000"/>
              </a:solidFill>
              <a:latin typeface="Arial" panose="020B0604020202090204" pitchFamily="34" charset="0"/>
              <a:ea typeface="Open Sauce Bold"/>
              <a:cs typeface="Arial" panose="020B0604020202090204" pitchFamily="34" charset="0"/>
              <a:sym typeface="Open Sauce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72800" y="2717022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02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205524" y="6358524"/>
            <a:ext cx="2537740" cy="922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 Bold"/>
                <a:cs typeface="Arial" panose="020B0604020202090204" pitchFamily="34" charset="0"/>
                <a:sym typeface="Open Sauce Bold"/>
              </a:rPr>
              <a:t>Why my style suits Havencares</a:t>
            </a:r>
            <a:endParaRPr lang="en-GB" sz="2400" b="1" noProof="0" dirty="0">
              <a:solidFill>
                <a:srgbClr val="000000"/>
              </a:solidFill>
              <a:latin typeface="Arial" panose="020B0604020202090204" pitchFamily="34" charset="0"/>
              <a:ea typeface="Open Sauce Bold"/>
              <a:cs typeface="Arial" panose="020B0604020202090204" pitchFamily="34" charset="0"/>
              <a:sym typeface="Open Sauce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205524" y="5451492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03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972799" y="6222248"/>
            <a:ext cx="4108201" cy="922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 Bold"/>
                <a:cs typeface="Arial" panose="020B0604020202090204" pitchFamily="34" charset="0"/>
                <a:sym typeface="Open Sauce Bold"/>
              </a:rPr>
              <a:t>Development needs and organisational support</a:t>
            </a:r>
            <a:endParaRPr lang="en-GB" sz="2400" b="1" noProof="0" dirty="0">
              <a:solidFill>
                <a:srgbClr val="000000"/>
              </a:solidFill>
              <a:latin typeface="Arial" panose="020B0604020202090204" pitchFamily="34" charset="0"/>
              <a:ea typeface="Open Sauce Bold"/>
              <a:cs typeface="Arial" panose="020B0604020202090204" pitchFamily="34" charset="0"/>
              <a:sym typeface="Open Sauce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943492" y="5408668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04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585" y="879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TextBox 3"/>
          <p:cNvSpPr txBox="1"/>
          <p:nvPr/>
        </p:nvSpPr>
        <p:spPr>
          <a:xfrm>
            <a:off x="1975291" y="4610044"/>
            <a:ext cx="8307875" cy="2245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Service consistency in a call-centre environment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Employee wellbeing and pressure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Retention and engagement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Skills development and capability building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072414" y="3707836"/>
            <a:ext cx="5533720" cy="5849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120"/>
              </a:lnSpc>
            </a:pPr>
            <a:r>
              <a:rPr lang="en-GB" sz="28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 Bold"/>
                <a:cs typeface="Arial" panose="020B0604020202090204" pitchFamily="34" charset="0"/>
                <a:sym typeface="Open Sauce Bold"/>
              </a:rPr>
              <a:t>Internal challenges</a:t>
            </a:r>
            <a:endParaRPr lang="en-GB" sz="2800" b="1" noProof="0" dirty="0">
              <a:solidFill>
                <a:srgbClr val="000000"/>
              </a:solidFill>
              <a:latin typeface="Arial" panose="020B0604020202090204" pitchFamily="34" charset="0"/>
              <a:ea typeface="Open Sauce Bold"/>
              <a:cs typeface="Arial" panose="020B0604020202090204" pitchFamily="34" charset="0"/>
              <a:sym typeface="Open Sauce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982200" y="3700753"/>
            <a:ext cx="5295595" cy="5849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120"/>
              </a:lnSpc>
            </a:pPr>
            <a:r>
              <a:rPr lang="en-GB" sz="28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 Bold"/>
                <a:cs typeface="Arial" panose="020B0604020202090204" pitchFamily="34" charset="0"/>
                <a:sym typeface="Open Sauce Bold"/>
              </a:rPr>
              <a:t>External challenges</a:t>
            </a:r>
            <a:endParaRPr lang="en-GB" sz="2800" b="1" noProof="0" dirty="0">
              <a:solidFill>
                <a:srgbClr val="000000"/>
              </a:solidFill>
              <a:latin typeface="Arial" panose="020B0604020202090204" pitchFamily="34" charset="0"/>
              <a:ea typeface="Open Sauce Bold"/>
              <a:cs typeface="Arial" panose="020B0604020202090204" pitchFamily="34" charset="0"/>
              <a:sym typeface="Open Sauce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533161" y="4609210"/>
            <a:ext cx="8307875" cy="2246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AI and digital transformation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Rising customer expectations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Efficiency and cost pressure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457200" lvl="0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Trust, fairness and relevance in insurance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166399" y="1028700"/>
            <a:ext cx="14454601" cy="97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Havencares Insurance: context and challenges </a:t>
            </a:r>
            <a:endParaRPr lang="en-GB" sz="36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3</a:t>
            </a:r>
            <a:endParaRPr lang="en-GB" sz="1600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grpSp>
        <p:nvGrpSpPr>
          <p:cNvPr id="3" name="Group 3"/>
          <p:cNvGrpSpPr/>
          <p:nvPr/>
        </p:nvGrpSpPr>
        <p:grpSpPr>
          <a:xfrm>
            <a:off x="1537559" y="4044804"/>
            <a:ext cx="2880000" cy="2880000"/>
            <a:chOff x="0" y="0"/>
            <a:chExt cx="4489857" cy="448985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</p:grpSp>
      <p:sp>
        <p:nvSpPr>
          <p:cNvPr id="6" name="AutoShape 6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grpSp>
        <p:nvGrpSpPr>
          <p:cNvPr id="7" name="Group 7"/>
          <p:cNvGrpSpPr/>
          <p:nvPr/>
        </p:nvGrpSpPr>
        <p:grpSpPr>
          <a:xfrm>
            <a:off x="10030174" y="4044804"/>
            <a:ext cx="2880000" cy="2880000"/>
            <a:chOff x="0" y="0"/>
            <a:chExt cx="4489857" cy="448985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 lang="en-GB" noProof="0" dirty="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4020800" y="4000500"/>
            <a:ext cx="2880000" cy="2880000"/>
            <a:chOff x="0" y="0"/>
            <a:chExt cx="4489857" cy="448985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166399" y="1233825"/>
            <a:ext cx="11303508" cy="97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How I assessed my leadership style</a:t>
            </a:r>
            <a:endParaRPr lang="en-GB" sz="36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13883" y="4908891"/>
            <a:ext cx="3653075" cy="1121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8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Self-assessment questionnaire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r>
            <a:endParaRPr lang="en-GB" sz="1600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0015372" y="4731266"/>
            <a:ext cx="2919386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8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Comparison of self-view and external view 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4141742" y="4710710"/>
            <a:ext cx="2667000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80"/>
              </a:lnSpc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Reflective evidence for leadership analysis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grpSp>
        <p:nvGrpSpPr>
          <p:cNvPr id="22" name="Group 3"/>
          <p:cNvGrpSpPr/>
          <p:nvPr/>
        </p:nvGrpSpPr>
        <p:grpSpPr>
          <a:xfrm>
            <a:off x="5684296" y="4044804"/>
            <a:ext cx="2880000" cy="2880000"/>
            <a:chOff x="-150303" y="-47625"/>
            <a:chExt cx="4640160" cy="4537482"/>
          </a:xfrm>
        </p:grpSpPr>
        <p:sp>
          <p:nvSpPr>
            <p:cNvPr id="23" name="Freeform 4"/>
            <p:cNvSpPr/>
            <p:nvPr/>
          </p:nvSpPr>
          <p:spPr>
            <a:xfrm>
              <a:off x="-150303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  <p:sp>
          <p:nvSpPr>
            <p:cNvPr id="24" name="TextBox 5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</p:grpSp>
      <p:sp>
        <p:nvSpPr>
          <p:cNvPr id="25" name="TextBox 16"/>
          <p:cNvSpPr txBox="1"/>
          <p:nvPr/>
        </p:nvSpPr>
        <p:spPr>
          <a:xfrm>
            <a:off x="5904387" y="4731266"/>
            <a:ext cx="2529817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8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Peer feedback from 4 respondents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4245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TextBox 5"/>
          <p:cNvSpPr txBox="1"/>
          <p:nvPr/>
        </p:nvSpPr>
        <p:spPr>
          <a:xfrm>
            <a:off x="1166399" y="1233825"/>
            <a:ext cx="7749001" cy="1000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Leadership findings</a:t>
            </a:r>
            <a:endParaRPr lang="en-GB" sz="36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  <a:endParaRPr lang="en-GB" sz="1600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572515" y="3017901"/>
            <a:ext cx="6860034" cy="4542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60" lvl="1" algn="l">
              <a:lnSpc>
                <a:spcPts val="4480"/>
              </a:lnSpc>
            </a:pPr>
            <a:r>
              <a:rPr lang="en-GB" sz="2400" b="1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Peer feedback average: 4.79/5</a:t>
            </a:r>
            <a:endParaRPr lang="en-GB" sz="2400" b="1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302260" lvl="1" algn="l">
              <a:lnSpc>
                <a:spcPts val="448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Most consistent strengths:</a:t>
            </a:r>
            <a:endParaRPr lang="en-GB" sz="2400" b="1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759460" lvl="1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Clear communication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759460" lvl="1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Encouraging others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759460" lvl="1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Responsibility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759460" lvl="1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Supporting development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302260" lvl="1" algn="l">
              <a:lnSpc>
                <a:spcPts val="448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Main development need:</a:t>
            </a:r>
            <a:endParaRPr lang="en-GB" sz="2400" b="1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759460" lvl="1" indent="-457200" algn="l">
              <a:lnSpc>
                <a:spcPts val="448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Greater decisiveness in difficult situations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9" name="AutoShape 23"/>
          <p:cNvSpPr/>
          <p:nvPr/>
        </p:nvSpPr>
        <p:spPr>
          <a:xfrm>
            <a:off x="5706492" y="3262146"/>
            <a:ext cx="584075" cy="1052542"/>
          </a:xfrm>
          <a:prstGeom prst="rect">
            <a:avLst/>
          </a:prstGeom>
          <a:solidFill>
            <a:srgbClr val="7CD4D2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0" name="Freeform 29"/>
          <p:cNvSpPr/>
          <p:nvPr/>
        </p:nvSpPr>
        <p:spPr>
          <a:xfrm rot="5400000">
            <a:off x="6192619" y="3740513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1" y="0"/>
                </a:lnTo>
                <a:lnTo>
                  <a:pt x="321031" y="277691"/>
                </a:lnTo>
                <a:lnTo>
                  <a:pt x="0" y="2776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1" name="AutoShape 24"/>
          <p:cNvSpPr/>
          <p:nvPr/>
        </p:nvSpPr>
        <p:spPr>
          <a:xfrm>
            <a:off x="5706494" y="4326319"/>
            <a:ext cx="584075" cy="1052542"/>
          </a:xfrm>
          <a:prstGeom prst="rect">
            <a:avLst/>
          </a:prstGeom>
          <a:solidFill>
            <a:srgbClr val="4AB1B4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3" name="Freeform 34"/>
          <p:cNvSpPr/>
          <p:nvPr/>
        </p:nvSpPr>
        <p:spPr>
          <a:xfrm rot="-5400000">
            <a:off x="5407136" y="4782592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0" y="0"/>
                </a:lnTo>
                <a:lnTo>
                  <a:pt x="321030" y="277691"/>
                </a:lnTo>
                <a:lnTo>
                  <a:pt x="0" y="27769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4" name="AutoShape 25"/>
          <p:cNvSpPr/>
          <p:nvPr/>
        </p:nvSpPr>
        <p:spPr>
          <a:xfrm>
            <a:off x="5706493" y="5378263"/>
            <a:ext cx="584075" cy="1052542"/>
          </a:xfrm>
          <a:prstGeom prst="rect">
            <a:avLst/>
          </a:prstGeom>
          <a:solidFill>
            <a:srgbClr val="37C9EF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5" name="Freeform 30"/>
          <p:cNvSpPr/>
          <p:nvPr/>
        </p:nvSpPr>
        <p:spPr>
          <a:xfrm rot="5400000">
            <a:off x="6225580" y="5889883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1" y="0"/>
                </a:lnTo>
                <a:lnTo>
                  <a:pt x="321031" y="277692"/>
                </a:lnTo>
                <a:lnTo>
                  <a:pt x="0" y="27769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8" name="AutoShape 26"/>
          <p:cNvSpPr/>
          <p:nvPr/>
        </p:nvSpPr>
        <p:spPr>
          <a:xfrm>
            <a:off x="5706493" y="6430805"/>
            <a:ext cx="584075" cy="1052542"/>
          </a:xfrm>
          <a:prstGeom prst="rect">
            <a:avLst/>
          </a:prstGeom>
          <a:solidFill>
            <a:srgbClr val="2C92D5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9" name="Freeform 33"/>
          <p:cNvSpPr/>
          <p:nvPr/>
        </p:nvSpPr>
        <p:spPr>
          <a:xfrm rot="-5400000">
            <a:off x="5415640" y="6748784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0" y="0"/>
                </a:lnTo>
                <a:lnTo>
                  <a:pt x="321030" y="277691"/>
                </a:lnTo>
                <a:lnTo>
                  <a:pt x="0" y="27769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TextBox 7"/>
          <p:cNvSpPr txBox="1"/>
          <p:nvPr/>
        </p:nvSpPr>
        <p:spPr>
          <a:xfrm>
            <a:off x="6568549" y="3576214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0"/>
              </a:lnSpc>
            </a:pPr>
            <a:r>
              <a:rPr lang="en-GB" sz="2400" spc="97" noProof="0" dirty="0">
                <a:solidFill>
                  <a:srgbClr val="191919"/>
                </a:solidFill>
                <a:latin typeface="Arial" panose="020B0604020202090204" pitchFamily="34" charset="0"/>
                <a:ea typeface="Aileron Bold"/>
                <a:cs typeface="Arial" panose="020B0604020202090204" pitchFamily="34" charset="0"/>
                <a:sym typeface="Aileron Bold"/>
              </a:rPr>
              <a:t>Transformational - 4.67</a:t>
            </a:r>
            <a:endParaRPr lang="en-GB" sz="2400" spc="97" noProof="0" dirty="0">
              <a:solidFill>
                <a:srgbClr val="191919"/>
              </a:solidFill>
              <a:latin typeface="Arial" panose="020B0604020202090204" pitchFamily="34" charset="0"/>
              <a:ea typeface="Aileron Bold"/>
              <a:cs typeface="Arial" panose="020B0604020202090204" pitchFamily="34" charset="0"/>
              <a:sym typeface="Aileron Bold"/>
            </a:endParaRPr>
          </a:p>
        </p:txBody>
      </p:sp>
      <p:sp>
        <p:nvSpPr>
          <p:cNvPr id="23" name="TextBox 7"/>
          <p:cNvSpPr txBox="1"/>
          <p:nvPr/>
        </p:nvSpPr>
        <p:spPr>
          <a:xfrm>
            <a:off x="2184162" y="4771385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0"/>
              </a:lnSpc>
            </a:pPr>
            <a:r>
              <a:rPr lang="en-GB" sz="2400" spc="97" noProof="0" dirty="0">
                <a:solidFill>
                  <a:srgbClr val="191919"/>
                </a:solidFill>
                <a:latin typeface="Arial" panose="020B0604020202090204" pitchFamily="34" charset="0"/>
                <a:ea typeface="Aileron Bold"/>
                <a:cs typeface="Arial" panose="020B0604020202090204" pitchFamily="34" charset="0"/>
                <a:sym typeface="Aileron Bold"/>
              </a:rPr>
              <a:t>Transactional - 5.00</a:t>
            </a:r>
            <a:endParaRPr lang="en-GB" sz="2400" u="none" spc="97" noProof="0" dirty="0">
              <a:solidFill>
                <a:srgbClr val="191919"/>
              </a:solidFill>
              <a:latin typeface="Arial" panose="020B0604020202090204" pitchFamily="34" charset="0"/>
              <a:ea typeface="Aileron Bold"/>
              <a:cs typeface="Arial" panose="020B0604020202090204" pitchFamily="34" charset="0"/>
              <a:sym typeface="Aileron Bold"/>
            </a:endParaRPr>
          </a:p>
        </p:txBody>
      </p:sp>
      <p:sp>
        <p:nvSpPr>
          <p:cNvPr id="24" name="TextBox 7"/>
          <p:cNvSpPr txBox="1"/>
          <p:nvPr/>
        </p:nvSpPr>
        <p:spPr>
          <a:xfrm>
            <a:off x="6603718" y="5767975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0"/>
              </a:lnSpc>
            </a:pPr>
            <a:r>
              <a:rPr lang="en-GB" sz="2400" u="none" spc="97" noProof="0" dirty="0">
                <a:solidFill>
                  <a:srgbClr val="191919"/>
                </a:solidFill>
                <a:latin typeface="Arial" panose="020B0604020202090204" pitchFamily="34" charset="0"/>
                <a:ea typeface="Aileron Bold"/>
                <a:cs typeface="Arial" panose="020B0604020202090204" pitchFamily="34" charset="0"/>
                <a:sym typeface="Aileron Bold"/>
              </a:rPr>
              <a:t>Laissez-faire - 3.50</a:t>
            </a:r>
            <a:endParaRPr lang="en-GB" sz="2400" u="none" spc="97" noProof="0" dirty="0">
              <a:solidFill>
                <a:srgbClr val="191919"/>
              </a:solidFill>
              <a:latin typeface="Arial" panose="020B0604020202090204" pitchFamily="34" charset="0"/>
              <a:ea typeface="Aileron Bold"/>
              <a:cs typeface="Arial" panose="020B0604020202090204" pitchFamily="34" charset="0"/>
              <a:sym typeface="Aileron Bold"/>
            </a:endParaRPr>
          </a:p>
        </p:txBody>
      </p:sp>
      <p:sp>
        <p:nvSpPr>
          <p:cNvPr id="25" name="TextBox 7"/>
          <p:cNvSpPr txBox="1"/>
          <p:nvPr/>
        </p:nvSpPr>
        <p:spPr>
          <a:xfrm>
            <a:off x="765313" y="6739660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0"/>
              </a:lnSpc>
            </a:pPr>
            <a:r>
              <a:rPr lang="en-GB" sz="2400" u="none" spc="97" noProof="0" dirty="0">
                <a:solidFill>
                  <a:srgbClr val="191919"/>
                </a:solidFill>
                <a:latin typeface="Arial" panose="020B0604020202090204" pitchFamily="34" charset="0"/>
                <a:ea typeface="Aileron Bold"/>
                <a:cs typeface="Arial" panose="020B0604020202090204" pitchFamily="34" charset="0"/>
                <a:sym typeface="Aileron Bold"/>
              </a:rPr>
              <a:t>Authentic/developmental - 5.00</a:t>
            </a:r>
            <a:endParaRPr lang="en-GB" sz="2400" u="none" spc="97" noProof="0" dirty="0">
              <a:solidFill>
                <a:srgbClr val="191919"/>
              </a:solidFill>
              <a:latin typeface="Arial" panose="020B0604020202090204" pitchFamily="34" charset="0"/>
              <a:ea typeface="Aileron Bold"/>
              <a:cs typeface="Arial" panose="020B0604020202090204" pitchFamily="34" charset="0"/>
              <a:sym typeface="Aileron 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3254915" cy="9707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Why my leadership style suits Havencares</a:t>
            </a:r>
            <a:endParaRPr lang="en-GB" sz="36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166399" y="8764807"/>
            <a:ext cx="5245158" cy="5463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2240"/>
              </a:lnSpc>
              <a:spcBef>
                <a:spcPct val="0"/>
              </a:spcBef>
            </a:pPr>
            <a:r>
              <a:rPr lang="en-GB" sz="1600" b="1" u="none" strike="noStrike" spc="159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 </a:t>
            </a:r>
            <a:r>
              <a:rPr lang="en-GB" sz="1600" b="1" spc="159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(</a:t>
            </a:r>
            <a:r>
              <a:rPr lang="en-GB" sz="1600" b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90204" pitchFamily="34" charset="0"/>
                <a:cs typeface="Arial" panose="020B0604020202090204" pitchFamily="34" charset="0"/>
              </a:rPr>
              <a:t>Jun and Lee, 2023; Kleynhans et al., 2022; Mazzetti and Schaufeli, 2022)</a:t>
            </a:r>
            <a:endParaRPr lang="en-GB" sz="1600" b="1" u="none" strike="noStrike" spc="159" noProof="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  <a:endParaRPr lang="en-GB" sz="1600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1330204" y="4013492"/>
            <a:ext cx="3345981" cy="334598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>
                <a:latin typeface="Arial" panose="020B0604020202090204" pitchFamily="34" charset="0"/>
                <a:cs typeface="Arial" panose="020B0604020202090204" pitchFamily="34" charset="0"/>
              </a:endParaRP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465288" y="4745016"/>
            <a:ext cx="2866486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80"/>
              </a:lnSpc>
              <a:spcBef>
                <a:spcPct val="0"/>
              </a:spcBef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Supports change, motivation and innovation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7104091" y="3992977"/>
            <a:ext cx="3345981" cy="334598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sz="2400" noProof="0" dirty="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60"/>
                </a:lnSpc>
              </a:pPr>
              <a:endParaRPr lang="en-GB" sz="2400" noProof="0" dirty="0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7518564" y="4745016"/>
            <a:ext cx="2387379" cy="166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80"/>
              </a:lnSpc>
              <a:spcBef>
                <a:spcPct val="0"/>
              </a:spcBef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Build trust, learning and resilience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grpSp>
        <p:nvGrpSpPr>
          <p:cNvPr id="27" name="Group 27"/>
          <p:cNvGrpSpPr/>
          <p:nvPr/>
        </p:nvGrpSpPr>
        <p:grpSpPr>
          <a:xfrm>
            <a:off x="12748323" y="3992976"/>
            <a:ext cx="3345981" cy="3345981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3097615" y="4457700"/>
            <a:ext cx="2647398" cy="2234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80"/>
              </a:lnSpc>
              <a:spcBef>
                <a:spcPct val="0"/>
              </a:spcBef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Maintain standards, accountability and consistency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31" name="TextBox 7"/>
          <p:cNvSpPr txBox="1"/>
          <p:nvPr/>
        </p:nvSpPr>
        <p:spPr>
          <a:xfrm>
            <a:off x="1853723" y="2673938"/>
            <a:ext cx="4956102" cy="867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0"/>
              </a:lnSpc>
            </a:pPr>
            <a:r>
              <a:rPr lang="en-GB" sz="2800" b="1" spc="97" noProof="0" dirty="0">
                <a:solidFill>
                  <a:srgbClr val="191919"/>
                </a:solidFill>
                <a:latin typeface="Arial" panose="020B0604020202090204" pitchFamily="34" charset="0"/>
                <a:ea typeface="Aileron Bold"/>
                <a:cs typeface="Arial" panose="020B0604020202090204" pitchFamily="34" charset="0"/>
                <a:sym typeface="Aileron Bold"/>
              </a:rPr>
              <a:t>Transformational leadership</a:t>
            </a:r>
            <a:endParaRPr lang="en-GB" sz="2800" b="1" spc="97" noProof="0" dirty="0">
              <a:solidFill>
                <a:srgbClr val="191919"/>
              </a:solidFill>
              <a:latin typeface="Arial" panose="020B0604020202090204" pitchFamily="34" charset="0"/>
              <a:ea typeface="Aileron Bold"/>
              <a:cs typeface="Arial" panose="020B0604020202090204" pitchFamily="34" charset="0"/>
              <a:sym typeface="Aileron Bold"/>
            </a:endParaRPr>
          </a:p>
        </p:txBody>
      </p:sp>
      <p:sp>
        <p:nvSpPr>
          <p:cNvPr id="32" name="TextBox 7"/>
          <p:cNvSpPr txBox="1"/>
          <p:nvPr/>
        </p:nvSpPr>
        <p:spPr>
          <a:xfrm>
            <a:off x="6779234" y="2663735"/>
            <a:ext cx="4956102" cy="870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0"/>
              </a:lnSpc>
            </a:pPr>
            <a:r>
              <a:rPr lang="en-GB" sz="2800" b="1" spc="97" noProof="0" dirty="0">
                <a:solidFill>
                  <a:srgbClr val="191919"/>
                </a:solidFill>
                <a:latin typeface="Arial" panose="020B0604020202090204" pitchFamily="34" charset="0"/>
                <a:ea typeface="Aileron Bold"/>
                <a:cs typeface="Arial" panose="020B0604020202090204" pitchFamily="34" charset="0"/>
                <a:sym typeface="Aileron Bold"/>
              </a:rPr>
              <a:t>Authentic/developmental behaviours</a:t>
            </a:r>
            <a:endParaRPr lang="en-GB" sz="2800" b="1" spc="97" noProof="0" dirty="0">
              <a:solidFill>
                <a:srgbClr val="191919"/>
              </a:solidFill>
              <a:latin typeface="Arial" panose="020B0604020202090204" pitchFamily="34" charset="0"/>
              <a:ea typeface="Aileron Bold"/>
              <a:cs typeface="Arial" panose="020B0604020202090204" pitchFamily="34" charset="0"/>
              <a:sym typeface="Aileron Bold"/>
            </a:endParaRPr>
          </a:p>
        </p:txBody>
      </p:sp>
      <p:sp>
        <p:nvSpPr>
          <p:cNvPr id="33" name="TextBox 7"/>
          <p:cNvSpPr txBox="1"/>
          <p:nvPr/>
        </p:nvSpPr>
        <p:spPr>
          <a:xfrm>
            <a:off x="12548912" y="2673938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0"/>
              </a:lnSpc>
            </a:pPr>
            <a:r>
              <a:rPr lang="en-GB" sz="2800" b="1" spc="97" noProof="0" dirty="0">
                <a:solidFill>
                  <a:srgbClr val="191919"/>
                </a:solidFill>
                <a:latin typeface="Arial" panose="020B0604020202090204" pitchFamily="34" charset="0"/>
                <a:ea typeface="Aileron Bold"/>
                <a:cs typeface="Arial" panose="020B0604020202090204" pitchFamily="34" charset="0"/>
                <a:sym typeface="Aileron Bold"/>
              </a:rPr>
              <a:t>Transactional elements</a:t>
            </a:r>
            <a:endParaRPr lang="en-GB" sz="2800" b="1" spc="97" noProof="0" dirty="0">
              <a:solidFill>
                <a:srgbClr val="191919"/>
              </a:solidFill>
              <a:latin typeface="Arial" panose="020B0604020202090204" pitchFamily="34" charset="0"/>
              <a:ea typeface="Aileron Bold"/>
              <a:cs typeface="Arial" panose="020B0604020202090204" pitchFamily="34" charset="0"/>
              <a:sym typeface="Aileron 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446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1254201" cy="959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Critical evaluation: limitations and risks</a:t>
            </a:r>
            <a:endParaRPr lang="en-GB" sz="32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r>
            <a:endParaRPr lang="en-GB" sz="1600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510061" y="3678868"/>
            <a:ext cx="9310339" cy="21013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7210" lvl="1" indent="-342900" algn="l">
              <a:lnSpc>
                <a:spcPct val="200000"/>
              </a:lnSpc>
              <a:buFont typeface="Arial" panose="020B060402020209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May hesitate in difficult decisions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537210" lvl="1" indent="-342900" algn="l">
              <a:lnSpc>
                <a:spcPct val="20000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Supportive style could reduce perceived authority if overused</a:t>
            </a:r>
            <a:endParaRPr lang="en-GB" sz="2400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  <a:p>
            <a:pPr marL="537210" lvl="1" indent="-342900" algn="l">
              <a:lnSpc>
                <a:spcPct val="200000"/>
              </a:lnSpc>
              <a:buFont typeface="Arial" panose="020B060402020209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90204" pitchFamily="34" charset="0"/>
                <a:ea typeface="Open Sauce"/>
                <a:cs typeface="Arial" panose="020B0604020202090204" pitchFamily="34" charset="0"/>
                <a:sym typeface="Open Sauce"/>
              </a:rPr>
              <a:t>Needs stronger strategic confidence as a first-time senior leader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88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sz="2400" b="1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TextBox 5"/>
          <p:cNvSpPr txBox="1"/>
          <p:nvPr/>
        </p:nvSpPr>
        <p:spPr>
          <a:xfrm>
            <a:off x="1166398" y="1038339"/>
            <a:ext cx="10399168" cy="97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How Havencares should support my development</a:t>
            </a:r>
            <a:endParaRPr lang="en-GB" sz="32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r>
            <a:endParaRPr lang="en-GB" sz="1600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grpSp>
        <p:nvGrpSpPr>
          <p:cNvPr id="9" name="Group 11"/>
          <p:cNvGrpSpPr/>
          <p:nvPr/>
        </p:nvGrpSpPr>
        <p:grpSpPr>
          <a:xfrm>
            <a:off x="1441564" y="2958490"/>
            <a:ext cx="6480000" cy="2880000"/>
            <a:chOff x="0" y="0"/>
            <a:chExt cx="812800" cy="812800"/>
          </a:xfrm>
        </p:grpSpPr>
        <p:sp>
          <p:nvSpPr>
            <p:cNvPr id="10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1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/>
            </a:p>
          </p:txBody>
        </p:sp>
      </p:grpSp>
      <p:sp>
        <p:nvSpPr>
          <p:cNvPr id="12" name="TextBox 14"/>
          <p:cNvSpPr txBox="1"/>
          <p:nvPr/>
        </p:nvSpPr>
        <p:spPr>
          <a:xfrm>
            <a:off x="1800892" y="3449812"/>
            <a:ext cx="5761343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4480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90204" pitchFamily="34" charset="0"/>
                <a:cs typeface="Arial" panose="020B0604020202090204" pitchFamily="34" charset="0"/>
              </a:rPr>
              <a:t>Guidance from an experienced leader on difficult decisions and stakeholder management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434638" y="2230178"/>
            <a:ext cx="39120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90204" pitchFamily="34" charset="0"/>
                <a:cs typeface="Arial" panose="020B0604020202090204" pitchFamily="34" charset="0"/>
              </a:rPr>
              <a:t>Senior mentoring</a:t>
            </a:r>
            <a:endParaRPr lang="en-GB" sz="2800" b="1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grpSp>
        <p:nvGrpSpPr>
          <p:cNvPr id="23" name="Group 11"/>
          <p:cNvGrpSpPr/>
          <p:nvPr/>
        </p:nvGrpSpPr>
        <p:grpSpPr>
          <a:xfrm>
            <a:off x="9985740" y="2691980"/>
            <a:ext cx="6480000" cy="3048750"/>
            <a:chOff x="0" y="-47625"/>
            <a:chExt cx="975360" cy="860425"/>
          </a:xfrm>
        </p:grpSpPr>
        <p:sp>
          <p:nvSpPr>
            <p:cNvPr id="24" name="Freeform 12"/>
            <p:cNvSpPr/>
            <p:nvPr/>
          </p:nvSpPr>
          <p:spPr>
            <a:xfrm>
              <a:off x="0" y="0"/>
              <a:ext cx="97536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5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/>
            </a:p>
          </p:txBody>
        </p:sp>
      </p:grpSp>
      <p:sp>
        <p:nvSpPr>
          <p:cNvPr id="26" name="TextBox 14"/>
          <p:cNvSpPr txBox="1"/>
          <p:nvPr/>
        </p:nvSpPr>
        <p:spPr>
          <a:xfrm>
            <a:off x="10802984" y="3313282"/>
            <a:ext cx="5034655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4480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90204" pitchFamily="34" charset="0"/>
                <a:cs typeface="Arial" panose="020B0604020202090204" pitchFamily="34" charset="0"/>
              </a:rPr>
              <a:t>Training focused on change leadership, communication under pressure and strategic judgement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10717027" y="2151789"/>
            <a:ext cx="4916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90204" pitchFamily="34" charset="0"/>
                <a:cs typeface="Arial" panose="020B0604020202090204" pitchFamily="34" charset="0"/>
              </a:rPr>
              <a:t>Leadership development</a:t>
            </a:r>
            <a:endParaRPr lang="en-GB" sz="2800" b="1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grpSp>
        <p:nvGrpSpPr>
          <p:cNvPr id="28" name="Group 11"/>
          <p:cNvGrpSpPr/>
          <p:nvPr/>
        </p:nvGrpSpPr>
        <p:grpSpPr>
          <a:xfrm>
            <a:off x="1491402" y="6893122"/>
            <a:ext cx="6480000" cy="2880000"/>
            <a:chOff x="0" y="0"/>
            <a:chExt cx="812800" cy="812800"/>
          </a:xfrm>
        </p:grpSpPr>
        <p:sp>
          <p:nvSpPr>
            <p:cNvPr id="29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30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/>
            </a:p>
          </p:txBody>
        </p:sp>
      </p:grpSp>
      <p:sp>
        <p:nvSpPr>
          <p:cNvPr id="31" name="TextBox 14"/>
          <p:cNvSpPr txBox="1"/>
          <p:nvPr/>
        </p:nvSpPr>
        <p:spPr>
          <a:xfrm>
            <a:off x="1796892" y="7489026"/>
            <a:ext cx="5187517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90204" pitchFamily="34" charset="0"/>
                <a:cs typeface="Arial" panose="020B0604020202090204" pitchFamily="34" charset="0"/>
              </a:rPr>
              <a:t>Opportunities to practise senior responsibility in a supported way</a:t>
            </a:r>
            <a:endParaRPr lang="en-GB" sz="2400" noProof="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 lvl="0" algn="ctr">
              <a:lnSpc>
                <a:spcPts val="4480"/>
              </a:lnSpc>
              <a:spcBef>
                <a:spcPct val="0"/>
              </a:spcBef>
            </a:pP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2269479" y="5986790"/>
            <a:ext cx="4714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90204" pitchFamily="34" charset="0"/>
                <a:cs typeface="Arial" panose="020B0604020202090204" pitchFamily="34" charset="0"/>
              </a:rPr>
              <a:t>Stretch assignments</a:t>
            </a:r>
            <a:endParaRPr lang="en-GB" sz="2800" b="1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grpSp>
        <p:nvGrpSpPr>
          <p:cNvPr id="33" name="Group 11"/>
          <p:cNvGrpSpPr/>
          <p:nvPr/>
        </p:nvGrpSpPr>
        <p:grpSpPr>
          <a:xfrm>
            <a:off x="10080311" y="6893122"/>
            <a:ext cx="6480000" cy="2880000"/>
            <a:chOff x="0" y="0"/>
            <a:chExt cx="812800" cy="812800"/>
          </a:xfrm>
        </p:grpSpPr>
        <p:sp>
          <p:nvSpPr>
            <p:cNvPr id="34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35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60"/>
                </a:lnSpc>
              </a:pPr>
              <a:endParaRPr lang="en-GB" noProof="0" dirty="0"/>
            </a:p>
          </p:txBody>
        </p:sp>
      </p:grpSp>
      <p:sp>
        <p:nvSpPr>
          <p:cNvPr id="36" name="TextBox 14"/>
          <p:cNvSpPr txBox="1"/>
          <p:nvPr/>
        </p:nvSpPr>
        <p:spPr>
          <a:xfrm>
            <a:off x="10631719" y="7470495"/>
            <a:ext cx="5830338" cy="10799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4480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90204" pitchFamily="34" charset="0"/>
                <a:cs typeface="Arial" panose="020B0604020202090204" pitchFamily="34" charset="0"/>
              </a:rPr>
              <a:t>Regular review to strengthen self-awareness and accelerate improvement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90204" pitchFamily="34" charset="0"/>
              <a:ea typeface="Open Sauce"/>
              <a:cs typeface="Arial" panose="020B0604020202090204" pitchFamily="34" charset="0"/>
              <a:sym typeface="Open Sauce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10934362" y="5986790"/>
            <a:ext cx="4582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90204" pitchFamily="34" charset="0"/>
                <a:cs typeface="Arial" panose="020B0604020202090204" pitchFamily="34" charset="0"/>
              </a:rPr>
              <a:t>Feedback and reflection</a:t>
            </a:r>
            <a:endParaRPr lang="en-GB" sz="2800" b="1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9525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0399168" cy="985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Recommendation</a:t>
            </a:r>
            <a:endParaRPr lang="en-GB" sz="32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9</a:t>
            </a:r>
            <a:endParaRPr lang="en-GB" sz="1600" spc="159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227737" y="3140442"/>
            <a:ext cx="123264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noProof="0" dirty="0">
                <a:latin typeface="Arial" panose="020B0604020202090204" pitchFamily="34" charset="0"/>
                <a:cs typeface="Arial" panose="020B0604020202090204" pitchFamily="34" charset="0"/>
              </a:rPr>
              <a:t>I am ready for the HR Manager role because my leadership style aligns with Havencares’ people and change agenda, but I will be most effective if the organisation actively supports my transition into senior leadership.</a:t>
            </a:r>
            <a:endParaRPr lang="en-GB" sz="2800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227737" y="5446078"/>
            <a:ext cx="9049863" cy="1455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latin typeface="Arial" panose="020B0604020202090204" pitchFamily="34" charset="0"/>
                <a:cs typeface="Arial" panose="020B0604020202090204" pitchFamily="34" charset="0"/>
              </a:rPr>
              <a:t>Strengths: communication, support, responsibility </a:t>
            </a:r>
            <a:endParaRPr lang="en-GB" sz="2400" noProof="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 marL="342900" indent="-342900">
              <a:lnSpc>
                <a:spcPct val="200000"/>
              </a:lnSpc>
              <a:buFont typeface="Arial" panose="020B0604020202090204" pitchFamily="34" charset="0"/>
              <a:buChar char="•"/>
            </a:pPr>
            <a:r>
              <a:rPr lang="en-GB" sz="2400" noProof="0" dirty="0">
                <a:latin typeface="Arial" panose="020B0604020202090204" pitchFamily="34" charset="0"/>
                <a:cs typeface="Arial" panose="020B0604020202090204" pitchFamily="34" charset="0"/>
              </a:rPr>
              <a:t>Development need: decisiveness </a:t>
            </a:r>
            <a:endParaRPr lang="en-GB" sz="2400" noProof="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367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0399168" cy="959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References</a:t>
            </a:r>
            <a:endParaRPr lang="en-GB" sz="32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40"/>
              </a:lnSpc>
              <a:spcBef>
                <a:spcPct val="0"/>
              </a:spcBef>
            </a:pPr>
            <a:r>
              <a:rPr lang="en-GB" sz="1600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10</a:t>
            </a:r>
            <a:endParaRPr lang="en-GB" sz="1600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166399" y="2191984"/>
            <a:ext cx="15982634" cy="7364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Jun, K. and Lee, J. (2023) ‘Transformational leadership and followers’ innovative behavior: roles of commitment to change and organizational support for creativity’,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Behavioral Sciences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13(4), 320.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Kleynhans, D.J., Heyns, M.M., Stander, M.W. and de Beer, L.T. (2022) ‘Authentic leadership, trust (in the leader), and flourishing: does precariousness matter?’,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Frontiers in Psychology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13, 798759.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Mazzetti, G. and Schaufeli, W.B. (2022) ‘The impact of engaging leadership on employee engagement and team effectiveness’, </a:t>
            </a:r>
            <a:r>
              <a:rPr lang="en-GB" altLang="zh-CN" sz="2400" i="1" dirty="0" err="1">
                <a:latin typeface="Arial" panose="020B0604020202090204" pitchFamily="34" charset="0"/>
                <a:cs typeface="Arial" panose="020B0604020202090204" pitchFamily="34" charset="0"/>
              </a:rPr>
              <a:t>PLoS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 ONE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17(6), e0269433.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Subramaniam, S.H., Abdullah, N.H., Roslan, S.N.A. and Osman, N.H. (2024) ‘Key factors influencing long-term retention among contact </a:t>
            </a:r>
            <a:r>
              <a:rPr lang="en-GB" altLang="zh-CN" sz="2400" dirty="0" err="1">
                <a:latin typeface="Arial" panose="020B0604020202090204" pitchFamily="34" charset="0"/>
                <a:cs typeface="Arial" panose="020B0604020202090204" pitchFamily="34" charset="0"/>
              </a:rPr>
              <a:t>centre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 employee in Malaysia’,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Cogent Business &amp; Management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11(1), 2370444.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Wang, H.-Y., Liu, R.-H. and Ao, L. (2025) ‘Transformational leadership and employee AI usage’,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Frontiers in Psychology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16, 1581337.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-32657" y="-2721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TextBox 4"/>
          <p:cNvSpPr txBox="1"/>
          <p:nvPr/>
        </p:nvSpPr>
        <p:spPr>
          <a:xfrm>
            <a:off x="1166399" y="1233825"/>
            <a:ext cx="10399168" cy="959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90204" pitchFamily="34" charset="0"/>
                <a:ea typeface="DM Serif Display"/>
                <a:cs typeface="Arial" panose="020B0604020202090204" pitchFamily="34" charset="0"/>
                <a:sym typeface="DM Serif Display"/>
              </a:rPr>
              <a:t>Additional References</a:t>
            </a:r>
            <a:endParaRPr lang="en-GB" sz="3200" b="1" noProof="0" dirty="0">
              <a:solidFill>
                <a:srgbClr val="000000"/>
              </a:solidFill>
              <a:latin typeface="Arial" panose="020B0604020202090204" pitchFamily="34" charset="0"/>
              <a:ea typeface="DM Serif Display"/>
              <a:cs typeface="Arial" panose="020B0604020202090204" pitchFamily="34" charset="0"/>
              <a:sym typeface="DM Serif Display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503042" y="2436094"/>
            <a:ext cx="15216601" cy="588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Bindel </a:t>
            </a:r>
            <a:r>
              <a:rPr lang="en-GB" altLang="zh-CN" sz="2400" dirty="0" err="1">
                <a:latin typeface="Arial" panose="020B0604020202090204" pitchFamily="34" charset="0"/>
                <a:cs typeface="Arial" panose="020B0604020202090204" pitchFamily="34" charset="0"/>
              </a:rPr>
              <a:t>Sibassaha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J.L., Pea-</a:t>
            </a:r>
            <a:r>
              <a:rPr lang="en-GB" altLang="zh-CN" sz="2400" dirty="0" err="1">
                <a:latin typeface="Arial" panose="020B0604020202090204" pitchFamily="34" charset="0"/>
                <a:cs typeface="Arial" panose="020B0604020202090204" pitchFamily="34" charset="0"/>
              </a:rPr>
              <a:t>Assounga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J.B.B. and Bambi, P.D.R. (2025) ‘Influence of digital transformation on employee innovative behavior’,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Frontiers in Psychology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16, 1532977.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Kim, L. and Yeo, S.F. (2024) ‘How stress and satisfaction influence customer service quality in banking industry’, </a:t>
            </a:r>
            <a:r>
              <a:rPr lang="en-GB" altLang="zh-CN" sz="2400" i="1" dirty="0" err="1">
                <a:latin typeface="Arial" panose="020B0604020202090204" pitchFamily="34" charset="0"/>
                <a:cs typeface="Arial" panose="020B0604020202090204" pitchFamily="34" charset="0"/>
              </a:rPr>
              <a:t>Heliyon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10(11), e32604.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Alfalih, A., Alghamdi, A., Alharbi, R. and </a:t>
            </a:r>
            <a:r>
              <a:rPr lang="en-GB" altLang="zh-CN" sz="2400" dirty="0" err="1">
                <a:latin typeface="Arial" panose="020B0604020202090204" pitchFamily="34" charset="0"/>
                <a:cs typeface="Arial" panose="020B0604020202090204" pitchFamily="34" charset="0"/>
              </a:rPr>
              <a:t>Alsubaie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A. (2025) ‘The impact of transformational leadership on workplace well-being’,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Frontiers in Public Health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, 13, 1506257.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CIPD (2025)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Good Work Index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. London: Chartered Institute of Personnel and Development.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McKinsey &amp; Company (2024) </a:t>
            </a:r>
            <a:r>
              <a:rPr lang="en-GB" altLang="zh-CN" sz="2400" i="1" dirty="0">
                <a:latin typeface="Arial" panose="020B0604020202090204" pitchFamily="34" charset="0"/>
                <a:cs typeface="Arial" panose="020B0604020202090204" pitchFamily="34" charset="0"/>
              </a:rPr>
              <a:t>Global Insurance Report 2025: The pursuit of growth</a:t>
            </a:r>
            <a:r>
              <a:rPr lang="en-GB" altLang="zh-CN" sz="2400" dirty="0">
                <a:latin typeface="Arial" panose="020B0604020202090204" pitchFamily="34" charset="0"/>
                <a:cs typeface="Arial" panose="020B0604020202090204" pitchFamily="34" charset="0"/>
              </a:rPr>
              <a:t>.</a:t>
            </a:r>
            <a:endParaRPr lang="en-GB" altLang="zh-CN" sz="2400" dirty="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4059</Words>
  <Application>WPS 演示</Application>
  <PresentationFormat>自定义</PresentationFormat>
  <Paragraphs>153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32" baseType="lpstr">
      <vt:lpstr>Arial</vt:lpstr>
      <vt:lpstr>宋体</vt:lpstr>
      <vt:lpstr>Wingdings</vt:lpstr>
      <vt:lpstr>DM Serif Display</vt:lpstr>
      <vt:lpstr>Thonburi</vt:lpstr>
      <vt:lpstr>Open Sauce</vt:lpstr>
      <vt:lpstr>Open Sauce Bold</vt:lpstr>
      <vt:lpstr>Aileron Bold</vt:lpstr>
      <vt:lpstr>Calibri</vt:lpstr>
      <vt:lpstr>Helvetica Neue</vt:lpstr>
      <vt:lpstr>微软雅黑</vt:lpstr>
      <vt:lpstr>汉仪旗黑</vt:lpstr>
      <vt:lpstr>宋体</vt:lpstr>
      <vt:lpstr>Arial Unicode MS</vt:lpstr>
      <vt:lpstr>汉仪书宋二KW</vt:lpstr>
      <vt:lpstr>Aileron Bold</vt:lpstr>
      <vt:lpstr>DM Serif Display</vt:lpstr>
      <vt:lpstr>Open Sauce</vt:lpstr>
      <vt:lpstr>Open Sauce Bold</vt:lpstr>
      <vt:lpstr>苹方-简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Olivia</cp:lastModifiedBy>
  <cp:revision>10</cp:revision>
  <dcterms:created xsi:type="dcterms:W3CDTF">2026-04-20T22:43:04Z</dcterms:created>
  <dcterms:modified xsi:type="dcterms:W3CDTF">2026-04-20T22:43:04Z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C15C285FF29EF25EF7ABE66962C2A1B1_43</vt:lpwstr>
  </property>
  <property fmtid="{D5CDD505-2E9C-101B-9397-08002B2CF9AE}" pid="3" name="KSOProductBuildVer">
    <vt:lpwstr>2052-12.1.25205.25205</vt:lpwstr>
  </property>
</Properties>
</file>